
<file path=[Content_Types].xml><?xml version="1.0" encoding="utf-8"?>
<Types xmlns="http://schemas.openxmlformats.org/package/2006/content-types">
  <Override PartName="/ppt/slides/slide47.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120.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388.xml" ContentType="application/vnd.openxmlformats-officedocument.presentationml.slide+xml"/>
  <Override PartName="/ppt/slides/slide40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50.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slides/slide221.xml" ContentType="application/vnd.openxmlformats-officedocument.presentationml.slide+xml"/>
  <Override PartName="/ppt/slides/slide319.xml" ContentType="application/vnd.openxmlformats-officedocument.presentationml.slide+xml"/>
  <Override PartName="/ppt/slides/slide366.xml" ContentType="application/vnd.openxmlformats-officedocument.presentationml.slide+xml"/>
  <Override PartName="/ppt/slides/slide158.xml" ContentType="application/vnd.openxmlformats-officedocument.presentationml.slide+xml"/>
  <Override PartName="/ppt/slides/slide344.xml" ContentType="application/vnd.openxmlformats-officedocument.presentationml.slide+xml"/>
  <Override PartName="/ppt/slides/slide391.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88.xml" ContentType="application/vnd.openxmlformats-officedocument.presentationml.slide+xml"/>
  <Override PartName="/ppt/slides/slide259.xml" ContentType="application/vnd.openxmlformats-officedocument.presentationml.slide+xml"/>
  <Override PartName="/ppt/slides/slide322.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14.xml" ContentType="application/vnd.openxmlformats-officedocument.presentationml.slide+xml"/>
  <Override PartName="/ppt/slides/slide161.xml" ContentType="application/vnd.openxmlformats-officedocument.presentationml.slide+xml"/>
  <Override PartName="/ppt/slides/slide300.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slides/slide423.xml" ContentType="application/vnd.openxmlformats-officedocument.presentationml.slide+xml"/>
  <Override PartName="/ppt/theme/theme2.xml" ContentType="application/vnd.openxmlformats-officedocument.theme+xml"/>
  <Override PartName="/ppt/slides/slide44.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62.xml" ContentType="application/vnd.openxmlformats-officedocument.presentationml.slide+xml"/>
  <Override PartName="/ppt/slides/slide22.xml" ContentType="application/vnd.openxmlformats-officedocument.presentationml.slide+xml"/>
  <Override PartName="/ppt/slides/slide199.xml" ContentType="application/vnd.openxmlformats-officedocument.presentationml.slide+xml"/>
  <Override PartName="/ppt/slides/slide401.xml" ContentType="application/vnd.openxmlformats-officedocument.presentationml.slide+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327.xml" ContentType="application/vnd.openxmlformats-officedocument.presentationml.slide+xml"/>
  <Override PartName="/ppt/slides/slide338.xml" ContentType="application/vnd.openxmlformats-officedocument.presentationml.slide+xml"/>
  <Override PartName="/ppt/slides/slide374.xml" ContentType="application/vnd.openxmlformats-officedocument.presentationml.slide+xml"/>
  <Override PartName="/ppt/slides/slide385.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316.xml" ContentType="application/vnd.openxmlformats-officedocument.presentationml.slide+xml"/>
  <Override PartName="/ppt/slides/slide363.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305.xml" ContentType="application/vnd.openxmlformats-officedocument.presentationml.slide+xml"/>
  <Override PartName="/ppt/slides/slide352.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289.xml" ContentType="application/vnd.openxmlformats-officedocument.presentationml.slide+xml"/>
  <Override PartName="/ppt/slides/slide330.xml" ContentType="application/vnd.openxmlformats-officedocument.presentationml.slide+xml"/>
  <Override PartName="/ppt/slides/slide341.xml" ContentType="application/vnd.openxmlformats-officedocument.presentationml.slide+xml"/>
  <Override PartName="/ppt/notesSlides/notesSlide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41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s/slide40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292.xml" ContentType="application/vnd.openxmlformats-officedocument.presentationml.slide+xml"/>
  <Override PartName="/ppt/slides/slide379.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57.xml" ContentType="application/vnd.openxmlformats-officedocument.presentationml.slide+xml"/>
  <Override PartName="/ppt/slides/slide368.xml" ContentType="application/vnd.openxmlformats-officedocument.presentationml.slide+xml"/>
  <Override PartName="/ppt/slides/slide420.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346.xml" ContentType="application/vnd.openxmlformats-officedocument.presentationml.slide+xml"/>
  <Override PartName="/ppt/slides/slide393.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335.xml" ContentType="application/vnd.openxmlformats-officedocument.presentationml.slide+xml"/>
  <Override PartName="/ppt/slides/slide382.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324.xml" ContentType="application/vnd.openxmlformats-officedocument.presentationml.slide+xml"/>
  <Override PartName="/ppt/slides/slide371.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297.xml" ContentType="application/vnd.openxmlformats-officedocument.presentationml.slide+xml"/>
  <Override PartName="/ppt/slides/slide302.xml" ContentType="application/vnd.openxmlformats-officedocument.presentationml.slide+xml"/>
  <Override PartName="/ppt/slides/slide313.xml" ContentType="application/vnd.openxmlformats-officedocument.presentationml.slide+xml"/>
  <Override PartName="/ppt/slides/slide360.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notesSlides/notesSlide1.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s/slide414.xml" ContentType="application/vnd.openxmlformats-officedocument.presentationml.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53.xml" ContentType="application/vnd.openxmlformats-officedocument.presentationml.slide+xml"/>
  <Override PartName="/ppt/slides/slide398.xml" ContentType="application/vnd.openxmlformats-officedocument.presentationml.slide+xml"/>
  <Override PartName="/ppt/slides/slide403.xml" ContentType="application/vnd.openxmlformats-officedocument.presentationml.slide+xml"/>
  <Override PartName="/ppt/slides/slide13.xml" ContentType="application/vnd.openxmlformats-officedocument.presentationml.slide+xml"/>
  <Override PartName="/ppt/slides/slide60.xml" ContentType="application/vnd.openxmlformats-officedocument.presentationml.slide+xml"/>
  <Override PartName="/ppt/slides/slide242.xml" ContentType="application/vnd.openxmlformats-officedocument.presentationml.slide+xml"/>
  <Override PartName="/ppt/slides/slide329.xml" ContentType="application/vnd.openxmlformats-officedocument.presentationml.slide+xml"/>
  <Override PartName="/ppt/slides/slide376.xml" ContentType="application/vnd.openxmlformats-officedocument.presentationml.slide+xml"/>
  <Override PartName="/ppt/slides/slide387.xml" ContentType="application/vnd.openxmlformats-officedocument.presentationml.slide+xml"/>
  <Override PartName="/ppt/slideLayouts/slideLayout1.xml" ContentType="application/vnd.openxmlformats-officedocument.presentationml.slideLayout+xml"/>
  <Override PartName="/ppt/slides/slide168.xml" ContentType="application/vnd.openxmlformats-officedocument.presentationml.slide+xml"/>
  <Override PartName="/ppt/slides/slide179.xml" ContentType="application/vnd.openxmlformats-officedocument.presentationml.slide+xml"/>
  <Override PartName="/ppt/slides/slide231.xml" ContentType="application/vnd.openxmlformats-officedocument.presentationml.slide+xml"/>
  <Override PartName="/ppt/slides/slide318.xml" ContentType="application/vnd.openxmlformats-officedocument.presentationml.slide+xml"/>
  <Override PartName="/ppt/slides/slide365.xml" ContentType="application/vnd.openxmlformats-officedocument.presentationml.slide+xml"/>
  <Override PartName="/ppt/slides/slide157.xml" ContentType="application/vnd.openxmlformats-officedocument.presentationml.slide+xml"/>
  <Override PartName="/ppt/slides/slide220.xml" ContentType="application/vnd.openxmlformats-officedocument.presentationml.slide+xml"/>
  <Override PartName="/ppt/slides/slide307.xml" ContentType="application/vnd.openxmlformats-officedocument.presentationml.slide+xml"/>
  <Override PartName="/ppt/slides/slide354.xml" ContentType="application/vnd.openxmlformats-officedocument.presentationml.slide+xml"/>
  <Override PartName="/ppt/slides/slide98.xml" ContentType="application/vnd.openxmlformats-officedocument.presentationml.slide+xml"/>
  <Override PartName="/ppt/slides/slide146.xml" ContentType="application/vnd.openxmlformats-officedocument.presentationml.slide+xml"/>
  <Override PartName="/ppt/slides/slide193.xml" ContentType="application/vnd.openxmlformats-officedocument.presentationml.slide+xml"/>
  <Override PartName="/ppt/slides/slide332.xml" ContentType="application/vnd.openxmlformats-officedocument.presentationml.slide+xml"/>
  <Override PartName="/ppt/slides/slide343.xml" ContentType="application/vnd.openxmlformats-officedocument.presentationml.slide+xml"/>
  <Override PartName="/ppt/slides/slide390.xml" ContentType="application/vnd.openxmlformats-officedocument.presentationml.slide+xml"/>
  <Override PartName="/ppt/slides/slide87.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321.xml" ContentType="application/vnd.openxmlformats-officedocument.presentationml.slide+xml"/>
  <Override PartName="/ppt/slides/slide41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310.xml" ContentType="application/vnd.openxmlformats-officedocument.presentationml.slide+xml"/>
  <Override PartName="/ppt/slides/slide40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slides/slide42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348.xml" ContentType="application/vnd.openxmlformats-officedocument.presentationml.slide+xml"/>
  <Override PartName="/ppt/slides/slide359.xml" ContentType="application/vnd.openxmlformats-officedocument.presentationml.slide+xml"/>
  <Override PartName="/ppt/slides/slide395.xml" ContentType="application/vnd.openxmlformats-officedocument.presentationml.slide+xml"/>
  <Override PartName="/ppt/slides/slide400.xml" ContentType="application/vnd.openxmlformats-officedocument.presentationml.slide+xml"/>
  <Override PartName="/ppt/slides/slide41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337.xml" ContentType="application/vnd.openxmlformats-officedocument.presentationml.slide+xml"/>
  <Override PartName="/ppt/slides/slide384.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326.xml" ContentType="application/vnd.openxmlformats-officedocument.presentationml.slide+xml"/>
  <Override PartName="/ppt/slides/slide373.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315.xml" ContentType="application/vnd.openxmlformats-officedocument.presentationml.slide+xml"/>
  <Override PartName="/ppt/slides/slide351.xml" ContentType="application/vnd.openxmlformats-officedocument.presentationml.slide+xml"/>
  <Override PartName="/ppt/slides/slide362.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slides/slide34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416.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slides/slide405.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s/slide378.xml" ContentType="application/vnd.openxmlformats-officedocument.presentationml.slide+xml"/>
  <Override PartName="/ppt/slides/slide389.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367.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309.xml" ContentType="application/vnd.openxmlformats-officedocument.presentationml.slide+xml"/>
  <Override PartName="/ppt/slides/slide356.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345.xml" ContentType="application/vnd.openxmlformats-officedocument.presentationml.slide+xml"/>
  <Override PartName="/ppt/slides/slide392.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323.xml" ContentType="application/vnd.openxmlformats-officedocument.presentationml.slide+xml"/>
  <Override PartName="/ppt/slides/slide334.xml" ContentType="application/vnd.openxmlformats-officedocument.presentationml.slide+xml"/>
  <Override PartName="/ppt/slides/slide370.xml" ContentType="application/vnd.openxmlformats-officedocument.presentationml.slide+xml"/>
  <Override PartName="/ppt/slides/slide381.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slides/slide31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theme/theme3.xml" ContentType="application/vnd.openxmlformats-officedocument.them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Override PartName="/ppt/slides/slide397.xml" ContentType="application/vnd.openxmlformats-officedocument.presentationml.slide+xml"/>
  <Override PartName="/ppt/slides/slide402.xml" ContentType="application/vnd.openxmlformats-officedocument.presentationml.slide+xml"/>
  <Override PartName="/ppt/slides/slide41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339.xml" ContentType="application/vnd.openxmlformats-officedocument.presentationml.slide+xml"/>
  <Override PartName="/ppt/slides/slide386.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s/slide328.xml" ContentType="application/vnd.openxmlformats-officedocument.presentationml.slide+xml"/>
  <Override PartName="/ppt/slides/slide375.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306.xml" ContentType="application/vnd.openxmlformats-officedocument.presentationml.slide+xml"/>
  <Override PartName="/ppt/slides/slide317.xml" ContentType="application/vnd.openxmlformats-officedocument.presentationml.slide+xml"/>
  <Override PartName="/ppt/slides/slide353.xml" ContentType="application/vnd.openxmlformats-officedocument.presentationml.slide+xml"/>
  <Override PartName="/ppt/slides/slide364.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342.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331.xml" ContentType="application/vnd.openxmlformats-officedocument.presentationml.slide+xml"/>
  <Override PartName="/ppt/slides/slide418.xml" ContentType="application/vnd.openxmlformats-officedocument.presentationml.slide+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20.xml" ContentType="application/vnd.openxmlformats-officedocument.presentationml.slide+xml"/>
  <Override PartName="/ppt/slides/slide407.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246.xml" ContentType="application/vnd.openxmlformats-officedocument.presentationml.slide+xml"/>
  <Override PartName="/ppt/slides/slide293.xml" ContentType="application/vnd.openxmlformats-officedocument.presentationml.slide+xml"/>
  <Override PartName="/ppt/slideLayouts/slideLayout5.xml" ContentType="application/vnd.openxmlformats-officedocument.presentationml.slideLayout+xml"/>
  <Override PartName="/ppt/slides/slide53.xml" ContentType="application/vnd.openxmlformats-officedocument.presentationml.slide+xml"/>
  <Override PartName="/ppt/slides/slide235.xml" ContentType="application/vnd.openxmlformats-officedocument.presentationml.slide+xml"/>
  <Override PartName="/ppt/slides/slide282.xml" ContentType="application/vnd.openxmlformats-officedocument.presentationml.slide+xml"/>
  <Override PartName="/ppt/slides/slide369.xml" ContentType="application/vnd.openxmlformats-officedocument.presentationml.slide+xml"/>
  <Override PartName="/ppt/slides/slide421.xml" ContentType="application/vnd.openxmlformats-officedocument.presentationml.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s/slide358.xml" ContentType="application/vnd.openxmlformats-officedocument.presentationml.slide+xml"/>
  <Override PartName="/ppt/slides/slide410.xml" ContentType="application/vnd.openxmlformats-officedocument.presentationml.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347.xml" ContentType="application/vnd.openxmlformats-officedocument.presentationml.slide+xml"/>
  <Override PartName="/ppt/slides/slide394.xml" ContentType="application/vnd.openxmlformats-officedocument.presentationml.slide+xml"/>
  <Override PartName="/ppt/slides/slide139.xml" ContentType="application/vnd.openxmlformats-officedocument.presentationml.slide+xml"/>
  <Override PartName="/ppt/slides/slide186.xml" ContentType="application/vnd.openxmlformats-officedocument.presentationml.slide+xml"/>
  <Override PartName="/ppt/slides/slide325.xml" ContentType="application/vnd.openxmlformats-officedocument.presentationml.slide+xml"/>
  <Override PartName="/ppt/slides/slide336.xml" ContentType="application/vnd.openxmlformats-officedocument.presentationml.slide+xml"/>
  <Override PartName="/ppt/slides/slide372.xml" ContentType="application/vnd.openxmlformats-officedocument.presentationml.slide+xml"/>
  <Override PartName="/ppt/slides/slide383.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314.xml" ContentType="application/vnd.openxmlformats-officedocument.presentationml.slide+xml"/>
  <Override PartName="/ppt/slides/slide361.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106.xml" ContentType="application/vnd.openxmlformats-officedocument.presentationml.slide+xml"/>
  <Override PartName="/ppt/slides/slide153.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350.xml" ContentType="application/vnd.openxmlformats-officedocument.presentationml.slide+xml"/>
  <Override PartName="/ppt/slides/slide58.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31.xml" ContentType="application/vnd.openxmlformats-officedocument.presentationml.slide+xml"/>
  <Override PartName="/ppt/slides/slide399.xml" ContentType="application/vnd.openxmlformats-officedocument.presentationml.slide+xml"/>
  <Override PartName="/ppt/slides/slide415.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s/slide14.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377.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308.xml" ContentType="application/vnd.openxmlformats-officedocument.presentationml.slide+xml"/>
  <Override PartName="/ppt/slides/slide355.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333.xml" ContentType="application/vnd.openxmlformats-officedocument.presentationml.slide+xml"/>
  <Override PartName="/ppt/slides/slide380.xml" ContentType="application/vnd.openxmlformats-officedocument.presentationml.slide+xml"/>
  <Override PartName="/ppt/slides/slide77.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409.xml" ContentType="application/vnd.openxmlformats-officedocument.presentationml.slide+xml"/>
  <Override PartName="/ppt/slides/slide5.xml" ContentType="application/vnd.openxmlformats-officedocument.presentationml.slide+xml"/>
  <Override PartName="/ppt/slides/slide103.xml" ContentType="application/vnd.openxmlformats-officedocument.presentationml.slide+xml"/>
  <Override PartName="/ppt/slides/slide150.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1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slides/slide226.xml" ContentType="application/vnd.openxmlformats-officedocument.presentationml.slide+xml"/>
  <Override PartName="/ppt/slides/slide273.xml" ContentType="application/vnd.openxmlformats-officedocument.presentationml.slide+xml"/>
  <Override PartName="/ppt/slides/slide412.xml" ContentType="application/vnd.openxmlformats-officedocument.presentationml.slide+xml"/>
  <Override PartName="/ppt/presentation.xml" ContentType="application/vnd.openxmlformats-officedocument.presentationml.presentation.main+xml"/>
  <Override PartName="/ppt/slides/slide204.xml" ContentType="application/vnd.openxmlformats-officedocument.presentationml.slide+xml"/>
  <Override PartName="/ppt/slides/slide251.xml" ContentType="application/vnd.openxmlformats-officedocument.presentationml.slide+xml"/>
  <Override PartName="/ppt/slides/slide349.xml" ContentType="application/vnd.openxmlformats-officedocument.presentationml.slide+xml"/>
  <Override PartName="/ppt/slides/slide396.xml" ContentType="application/vnd.openxmlformats-officedocument.presentationml.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25"/>
  </p:notesMasterIdLst>
  <p:handoutMasterIdLst>
    <p:handoutMasterId r:id="rId426"/>
  </p:handoutMasterIdLst>
  <p:sldIdLst>
    <p:sldId id="263" r:id="rId2"/>
    <p:sldId id="260" r:id="rId3"/>
    <p:sldId id="261" r:id="rId4"/>
    <p:sldId id="266" r:id="rId5"/>
    <p:sldId id="267" r:id="rId6"/>
    <p:sldId id="691" r:id="rId7"/>
    <p:sldId id="268" r:id="rId8"/>
    <p:sldId id="269" r:id="rId9"/>
    <p:sldId id="270" r:id="rId10"/>
    <p:sldId id="692" r:id="rId11"/>
    <p:sldId id="688" r:id="rId12"/>
    <p:sldId id="687" r:id="rId13"/>
    <p:sldId id="271" r:id="rId14"/>
    <p:sldId id="693" r:id="rId15"/>
    <p:sldId id="694" r:id="rId16"/>
    <p:sldId id="272" r:id="rId17"/>
    <p:sldId id="695" r:id="rId18"/>
    <p:sldId id="696" r:id="rId19"/>
    <p:sldId id="273" r:id="rId20"/>
    <p:sldId id="697" r:id="rId21"/>
    <p:sldId id="274" r:id="rId22"/>
    <p:sldId id="275" r:id="rId23"/>
    <p:sldId id="698" r:id="rId24"/>
    <p:sldId id="276" r:id="rId25"/>
    <p:sldId id="699" r:id="rId26"/>
    <p:sldId id="277" r:id="rId27"/>
    <p:sldId id="700" r:id="rId28"/>
    <p:sldId id="278" r:id="rId29"/>
    <p:sldId id="593" r:id="rId30"/>
    <p:sldId id="279" r:id="rId31"/>
    <p:sldId id="701" r:id="rId32"/>
    <p:sldId id="594" r:id="rId33"/>
    <p:sldId id="280" r:id="rId34"/>
    <p:sldId id="702" r:id="rId35"/>
    <p:sldId id="703" r:id="rId36"/>
    <p:sldId id="281" r:id="rId37"/>
    <p:sldId id="704" r:id="rId38"/>
    <p:sldId id="282" r:id="rId39"/>
    <p:sldId id="745" r:id="rId40"/>
    <p:sldId id="291" r:id="rId41"/>
    <p:sldId id="292" r:id="rId42"/>
    <p:sldId id="748" r:id="rId43"/>
    <p:sldId id="293" r:id="rId44"/>
    <p:sldId id="749" r:id="rId45"/>
    <p:sldId id="294" r:id="rId46"/>
    <p:sldId id="750" r:id="rId47"/>
    <p:sldId id="295" r:id="rId48"/>
    <p:sldId id="751" r:id="rId49"/>
    <p:sldId id="296" r:id="rId50"/>
    <p:sldId id="301" r:id="rId51"/>
    <p:sldId id="302" r:id="rId52"/>
    <p:sldId id="303" r:id="rId53"/>
    <p:sldId id="304" r:id="rId54"/>
    <p:sldId id="305" r:id="rId55"/>
    <p:sldId id="306" r:id="rId56"/>
    <p:sldId id="752" r:id="rId57"/>
    <p:sldId id="307" r:id="rId58"/>
    <p:sldId id="753" r:id="rId59"/>
    <p:sldId id="308" r:id="rId60"/>
    <p:sldId id="754" r:id="rId61"/>
    <p:sldId id="309" r:id="rId62"/>
    <p:sldId id="310" r:id="rId63"/>
    <p:sldId id="755" r:id="rId64"/>
    <p:sldId id="311" r:id="rId65"/>
    <p:sldId id="312" r:id="rId66"/>
    <p:sldId id="313" r:id="rId67"/>
    <p:sldId id="314" r:id="rId68"/>
    <p:sldId id="315" r:id="rId69"/>
    <p:sldId id="316" r:id="rId70"/>
    <p:sldId id="317" r:id="rId71"/>
    <p:sldId id="318" r:id="rId72"/>
    <p:sldId id="319" r:id="rId73"/>
    <p:sldId id="320" r:id="rId74"/>
    <p:sldId id="756" r:id="rId75"/>
    <p:sldId id="322" r:id="rId76"/>
    <p:sldId id="325" r:id="rId77"/>
    <p:sldId id="326" r:id="rId78"/>
    <p:sldId id="327" r:id="rId79"/>
    <p:sldId id="598" r:id="rId80"/>
    <p:sldId id="328" r:id="rId81"/>
    <p:sldId id="329" r:id="rId82"/>
    <p:sldId id="330" r:id="rId83"/>
    <p:sldId id="331" r:id="rId84"/>
    <p:sldId id="599" r:id="rId85"/>
    <p:sldId id="332" r:id="rId86"/>
    <p:sldId id="333" r:id="rId87"/>
    <p:sldId id="334" r:id="rId88"/>
    <p:sldId id="597" r:id="rId89"/>
    <p:sldId id="335" r:id="rId90"/>
    <p:sldId id="757" r:id="rId91"/>
    <p:sldId id="336" r:id="rId92"/>
    <p:sldId id="337" r:id="rId93"/>
    <p:sldId id="758" r:id="rId94"/>
    <p:sldId id="338" r:id="rId95"/>
    <p:sldId id="339" r:id="rId96"/>
    <p:sldId id="340" r:id="rId97"/>
    <p:sldId id="600" r:id="rId98"/>
    <p:sldId id="341" r:id="rId99"/>
    <p:sldId id="342" r:id="rId100"/>
    <p:sldId id="759" r:id="rId101"/>
    <p:sldId id="343" r:id="rId102"/>
    <p:sldId id="760" r:id="rId103"/>
    <p:sldId id="344" r:id="rId104"/>
    <p:sldId id="761" r:id="rId105"/>
    <p:sldId id="345" r:id="rId106"/>
    <p:sldId id="762" r:id="rId107"/>
    <p:sldId id="346" r:id="rId108"/>
    <p:sldId id="763" r:id="rId109"/>
    <p:sldId id="347" r:id="rId110"/>
    <p:sldId id="764" r:id="rId111"/>
    <p:sldId id="348" r:id="rId112"/>
    <p:sldId id="349" r:id="rId113"/>
    <p:sldId id="350" r:id="rId114"/>
    <p:sldId id="351" r:id="rId115"/>
    <p:sldId id="352" r:id="rId116"/>
    <p:sldId id="765" r:id="rId117"/>
    <p:sldId id="353" r:id="rId118"/>
    <p:sldId id="354" r:id="rId119"/>
    <p:sldId id="766" r:id="rId120"/>
    <p:sldId id="767" r:id="rId121"/>
    <p:sldId id="355" r:id="rId122"/>
    <p:sldId id="768" r:id="rId123"/>
    <p:sldId id="356" r:id="rId124"/>
    <p:sldId id="769" r:id="rId125"/>
    <p:sldId id="358" r:id="rId126"/>
    <p:sldId id="601" r:id="rId127"/>
    <p:sldId id="359" r:id="rId128"/>
    <p:sldId id="360" r:id="rId129"/>
    <p:sldId id="361" r:id="rId130"/>
    <p:sldId id="362" r:id="rId131"/>
    <p:sldId id="364" r:id="rId132"/>
    <p:sldId id="365" r:id="rId133"/>
    <p:sldId id="366" r:id="rId134"/>
    <p:sldId id="367" r:id="rId135"/>
    <p:sldId id="368" r:id="rId136"/>
    <p:sldId id="369" r:id="rId137"/>
    <p:sldId id="370" r:id="rId138"/>
    <p:sldId id="371" r:id="rId139"/>
    <p:sldId id="372" r:id="rId140"/>
    <p:sldId id="373" r:id="rId141"/>
    <p:sldId id="374" r:id="rId142"/>
    <p:sldId id="378" r:id="rId143"/>
    <p:sldId id="379" r:id="rId144"/>
    <p:sldId id="380" r:id="rId145"/>
    <p:sldId id="381" r:id="rId146"/>
    <p:sldId id="382" r:id="rId147"/>
    <p:sldId id="383" r:id="rId148"/>
    <p:sldId id="384" r:id="rId149"/>
    <p:sldId id="385" r:id="rId150"/>
    <p:sldId id="386" r:id="rId151"/>
    <p:sldId id="387" r:id="rId152"/>
    <p:sldId id="388" r:id="rId153"/>
    <p:sldId id="389" r:id="rId154"/>
    <p:sldId id="391" r:id="rId155"/>
    <p:sldId id="390" r:id="rId156"/>
    <p:sldId id="392" r:id="rId157"/>
    <p:sldId id="393" r:id="rId158"/>
    <p:sldId id="394" r:id="rId159"/>
    <p:sldId id="395" r:id="rId160"/>
    <p:sldId id="396" r:id="rId161"/>
    <p:sldId id="397" r:id="rId162"/>
    <p:sldId id="398" r:id="rId163"/>
    <p:sldId id="399" r:id="rId164"/>
    <p:sldId id="400" r:id="rId165"/>
    <p:sldId id="401" r:id="rId166"/>
    <p:sldId id="402" r:id="rId167"/>
    <p:sldId id="403" r:id="rId168"/>
    <p:sldId id="603" r:id="rId169"/>
    <p:sldId id="404" r:id="rId170"/>
    <p:sldId id="604" r:id="rId171"/>
    <p:sldId id="405" r:id="rId172"/>
    <p:sldId id="406" r:id="rId173"/>
    <p:sldId id="407" r:id="rId174"/>
    <p:sldId id="408" r:id="rId175"/>
    <p:sldId id="605" r:id="rId176"/>
    <p:sldId id="409" r:id="rId177"/>
    <p:sldId id="410" r:id="rId178"/>
    <p:sldId id="411" r:id="rId179"/>
    <p:sldId id="413" r:id="rId180"/>
    <p:sldId id="416" r:id="rId181"/>
    <p:sldId id="607" r:id="rId182"/>
    <p:sldId id="417" r:id="rId183"/>
    <p:sldId id="418" r:id="rId184"/>
    <p:sldId id="419" r:id="rId185"/>
    <p:sldId id="420" r:id="rId186"/>
    <p:sldId id="608" r:id="rId187"/>
    <p:sldId id="421" r:id="rId188"/>
    <p:sldId id="422" r:id="rId189"/>
    <p:sldId id="423" r:id="rId190"/>
    <p:sldId id="658" r:id="rId191"/>
    <p:sldId id="659" r:id="rId192"/>
    <p:sldId id="660" r:id="rId193"/>
    <p:sldId id="653" r:id="rId194"/>
    <p:sldId id="654" r:id="rId195"/>
    <p:sldId id="655" r:id="rId196"/>
    <p:sldId id="656" r:id="rId197"/>
    <p:sldId id="649" r:id="rId198"/>
    <p:sldId id="650" r:id="rId199"/>
    <p:sldId id="651" r:id="rId200"/>
    <p:sldId id="652" r:id="rId201"/>
    <p:sldId id="645" r:id="rId202"/>
    <p:sldId id="646" r:id="rId203"/>
    <p:sldId id="647" r:id="rId204"/>
    <p:sldId id="667" r:id="rId205"/>
    <p:sldId id="668" r:id="rId206"/>
    <p:sldId id="669" r:id="rId207"/>
    <p:sldId id="670" r:id="rId208"/>
    <p:sldId id="671" r:id="rId209"/>
    <p:sldId id="672" r:id="rId210"/>
    <p:sldId id="673" r:id="rId211"/>
    <p:sldId id="708" r:id="rId212"/>
    <p:sldId id="684" r:id="rId213"/>
    <p:sldId id="685" r:id="rId214"/>
    <p:sldId id="686" r:id="rId215"/>
    <p:sldId id="709" r:id="rId216"/>
    <p:sldId id="710" r:id="rId217"/>
    <p:sldId id="711" r:id="rId218"/>
    <p:sldId id="712" r:id="rId219"/>
    <p:sldId id="713" r:id="rId220"/>
    <p:sldId id="714" r:id="rId221"/>
    <p:sldId id="715" r:id="rId222"/>
    <p:sldId id="716" r:id="rId223"/>
    <p:sldId id="717" r:id="rId224"/>
    <p:sldId id="718" r:id="rId225"/>
    <p:sldId id="719" r:id="rId226"/>
    <p:sldId id="720" r:id="rId227"/>
    <p:sldId id="721" r:id="rId228"/>
    <p:sldId id="722" r:id="rId229"/>
    <p:sldId id="723" r:id="rId230"/>
    <p:sldId id="724" r:id="rId231"/>
    <p:sldId id="783" r:id="rId232"/>
    <p:sldId id="426" r:id="rId233"/>
    <p:sldId id="427" r:id="rId234"/>
    <p:sldId id="428" r:id="rId235"/>
    <p:sldId id="429" r:id="rId236"/>
    <p:sldId id="430" r:id="rId237"/>
    <p:sldId id="431" r:id="rId238"/>
    <p:sldId id="432" r:id="rId239"/>
    <p:sldId id="433" r:id="rId240"/>
    <p:sldId id="434" r:id="rId241"/>
    <p:sldId id="435" r:id="rId242"/>
    <p:sldId id="436" r:id="rId243"/>
    <p:sldId id="437" r:id="rId244"/>
    <p:sldId id="438" r:id="rId245"/>
    <p:sldId id="439" r:id="rId246"/>
    <p:sldId id="440" r:id="rId247"/>
    <p:sldId id="441" r:id="rId248"/>
    <p:sldId id="442" r:id="rId249"/>
    <p:sldId id="443" r:id="rId250"/>
    <p:sldId id="444" r:id="rId251"/>
    <p:sldId id="445" r:id="rId252"/>
    <p:sldId id="446" r:id="rId253"/>
    <p:sldId id="447" r:id="rId254"/>
    <p:sldId id="448" r:id="rId255"/>
    <p:sldId id="449" r:id="rId256"/>
    <p:sldId id="450" r:id="rId257"/>
    <p:sldId id="451" r:id="rId258"/>
    <p:sldId id="452" r:id="rId259"/>
    <p:sldId id="453" r:id="rId260"/>
    <p:sldId id="454" r:id="rId261"/>
    <p:sldId id="455" r:id="rId262"/>
    <p:sldId id="456" r:id="rId263"/>
    <p:sldId id="457" r:id="rId264"/>
    <p:sldId id="458" r:id="rId265"/>
    <p:sldId id="459" r:id="rId266"/>
    <p:sldId id="460" r:id="rId267"/>
    <p:sldId id="461" r:id="rId268"/>
    <p:sldId id="462" r:id="rId269"/>
    <p:sldId id="463" r:id="rId270"/>
    <p:sldId id="464" r:id="rId271"/>
    <p:sldId id="465" r:id="rId272"/>
    <p:sldId id="466" r:id="rId273"/>
    <p:sldId id="467" r:id="rId274"/>
    <p:sldId id="468" r:id="rId275"/>
    <p:sldId id="469" r:id="rId276"/>
    <p:sldId id="470" r:id="rId277"/>
    <p:sldId id="471" r:id="rId278"/>
    <p:sldId id="472" r:id="rId279"/>
    <p:sldId id="473" r:id="rId280"/>
    <p:sldId id="474" r:id="rId281"/>
    <p:sldId id="475" r:id="rId282"/>
    <p:sldId id="476" r:id="rId283"/>
    <p:sldId id="477" r:id="rId284"/>
    <p:sldId id="478" r:id="rId285"/>
    <p:sldId id="479" r:id="rId286"/>
    <p:sldId id="480" r:id="rId287"/>
    <p:sldId id="481" r:id="rId288"/>
    <p:sldId id="482" r:id="rId289"/>
    <p:sldId id="483" r:id="rId290"/>
    <p:sldId id="484" r:id="rId291"/>
    <p:sldId id="743" r:id="rId292"/>
    <p:sldId id="786" r:id="rId293"/>
    <p:sldId id="787" r:id="rId294"/>
    <p:sldId id="788" r:id="rId295"/>
    <p:sldId id="789" r:id="rId296"/>
    <p:sldId id="790" r:id="rId297"/>
    <p:sldId id="791" r:id="rId298"/>
    <p:sldId id="793" r:id="rId299"/>
    <p:sldId id="794" r:id="rId300"/>
    <p:sldId id="795" r:id="rId301"/>
    <p:sldId id="796" r:id="rId302"/>
    <p:sldId id="797" r:id="rId303"/>
    <p:sldId id="798" r:id="rId304"/>
    <p:sldId id="799" r:id="rId305"/>
    <p:sldId id="800" r:id="rId306"/>
    <p:sldId id="801" r:id="rId307"/>
    <p:sldId id="802" r:id="rId308"/>
    <p:sldId id="803" r:id="rId309"/>
    <p:sldId id="804" r:id="rId310"/>
    <p:sldId id="805" r:id="rId311"/>
    <p:sldId id="806" r:id="rId312"/>
    <p:sldId id="807" r:id="rId313"/>
    <p:sldId id="808" r:id="rId314"/>
    <p:sldId id="809" r:id="rId315"/>
    <p:sldId id="810" r:id="rId316"/>
    <p:sldId id="812" r:id="rId317"/>
    <p:sldId id="811" r:id="rId318"/>
    <p:sldId id="813" r:id="rId319"/>
    <p:sldId id="814" r:id="rId320"/>
    <p:sldId id="815" r:id="rId321"/>
    <p:sldId id="816" r:id="rId322"/>
    <p:sldId id="744" r:id="rId323"/>
    <p:sldId id="487" r:id="rId324"/>
    <p:sldId id="488" r:id="rId325"/>
    <p:sldId id="489" r:id="rId326"/>
    <p:sldId id="490" r:id="rId327"/>
    <p:sldId id="491" r:id="rId328"/>
    <p:sldId id="492" r:id="rId329"/>
    <p:sldId id="493" r:id="rId330"/>
    <p:sldId id="494" r:id="rId331"/>
    <p:sldId id="495" r:id="rId332"/>
    <p:sldId id="496" r:id="rId333"/>
    <p:sldId id="497" r:id="rId334"/>
    <p:sldId id="498" r:id="rId335"/>
    <p:sldId id="499" r:id="rId336"/>
    <p:sldId id="500" r:id="rId337"/>
    <p:sldId id="501" r:id="rId338"/>
    <p:sldId id="502" r:id="rId339"/>
    <p:sldId id="503" r:id="rId340"/>
    <p:sldId id="504" r:id="rId341"/>
    <p:sldId id="505" r:id="rId342"/>
    <p:sldId id="506" r:id="rId343"/>
    <p:sldId id="507" r:id="rId344"/>
    <p:sldId id="508" r:id="rId345"/>
    <p:sldId id="509" r:id="rId346"/>
    <p:sldId id="510" r:id="rId347"/>
    <p:sldId id="511" r:id="rId348"/>
    <p:sldId id="512" r:id="rId349"/>
    <p:sldId id="513" r:id="rId350"/>
    <p:sldId id="515" r:id="rId351"/>
    <p:sldId id="518" r:id="rId352"/>
    <p:sldId id="519" r:id="rId353"/>
    <p:sldId id="520" r:id="rId354"/>
    <p:sldId id="521" r:id="rId355"/>
    <p:sldId id="522" r:id="rId356"/>
    <p:sldId id="523" r:id="rId357"/>
    <p:sldId id="524" r:id="rId358"/>
    <p:sldId id="525" r:id="rId359"/>
    <p:sldId id="526" r:id="rId360"/>
    <p:sldId id="527" r:id="rId361"/>
    <p:sldId id="528" r:id="rId362"/>
    <p:sldId id="529" r:id="rId363"/>
    <p:sldId id="530" r:id="rId364"/>
    <p:sldId id="531" r:id="rId365"/>
    <p:sldId id="532" r:id="rId366"/>
    <p:sldId id="533" r:id="rId367"/>
    <p:sldId id="534" r:id="rId368"/>
    <p:sldId id="535" r:id="rId369"/>
    <p:sldId id="536" r:id="rId370"/>
    <p:sldId id="537" r:id="rId371"/>
    <p:sldId id="538" r:id="rId372"/>
    <p:sldId id="539" r:id="rId373"/>
    <p:sldId id="540" r:id="rId374"/>
    <p:sldId id="541" r:id="rId375"/>
    <p:sldId id="542" r:id="rId376"/>
    <p:sldId id="543" r:id="rId377"/>
    <p:sldId id="544" r:id="rId378"/>
    <p:sldId id="545" r:id="rId379"/>
    <p:sldId id="546" r:id="rId380"/>
    <p:sldId id="547" r:id="rId381"/>
    <p:sldId id="550" r:id="rId382"/>
    <p:sldId id="551" r:id="rId383"/>
    <p:sldId id="549" r:id="rId384"/>
    <p:sldId id="552" r:id="rId385"/>
    <p:sldId id="553" r:id="rId386"/>
    <p:sldId id="554" r:id="rId387"/>
    <p:sldId id="555" r:id="rId388"/>
    <p:sldId id="556" r:id="rId389"/>
    <p:sldId id="557" r:id="rId390"/>
    <p:sldId id="558" r:id="rId391"/>
    <p:sldId id="559" r:id="rId392"/>
    <p:sldId id="560" r:id="rId393"/>
    <p:sldId id="561" r:id="rId394"/>
    <p:sldId id="562" r:id="rId395"/>
    <p:sldId id="563" r:id="rId396"/>
    <p:sldId id="564" r:id="rId397"/>
    <p:sldId id="565" r:id="rId398"/>
    <p:sldId id="566" r:id="rId399"/>
    <p:sldId id="567" r:id="rId400"/>
    <p:sldId id="568" r:id="rId401"/>
    <p:sldId id="569" r:id="rId402"/>
    <p:sldId id="570" r:id="rId403"/>
    <p:sldId id="571" r:id="rId404"/>
    <p:sldId id="572" r:id="rId405"/>
    <p:sldId id="573" r:id="rId406"/>
    <p:sldId id="574" r:id="rId407"/>
    <p:sldId id="575" r:id="rId408"/>
    <p:sldId id="576" r:id="rId409"/>
    <p:sldId id="577" r:id="rId410"/>
    <p:sldId id="578" r:id="rId411"/>
    <p:sldId id="579" r:id="rId412"/>
    <p:sldId id="580" r:id="rId413"/>
    <p:sldId id="581" r:id="rId414"/>
    <p:sldId id="582" r:id="rId415"/>
    <p:sldId id="583" r:id="rId416"/>
    <p:sldId id="584" r:id="rId417"/>
    <p:sldId id="585" r:id="rId418"/>
    <p:sldId id="586" r:id="rId419"/>
    <p:sldId id="587" r:id="rId420"/>
    <p:sldId id="588" r:id="rId421"/>
    <p:sldId id="589" r:id="rId422"/>
    <p:sldId id="590" r:id="rId423"/>
    <p:sldId id="591" r:id="rId42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78" autoAdjust="0"/>
  </p:normalViewPr>
  <p:slideViewPr>
    <p:cSldViewPr>
      <p:cViewPr varScale="1">
        <p:scale>
          <a:sx n="62" d="100"/>
          <a:sy n="62" d="100"/>
        </p:scale>
        <p:origin x="-78" y="-1764"/>
      </p:cViewPr>
      <p:guideLst>
        <p:guide orient="horz" pos="2160"/>
        <p:guide pos="2880"/>
      </p:guideLst>
    </p:cSldViewPr>
  </p:slideViewPr>
  <p:notesTextViewPr>
    <p:cViewPr>
      <p:scale>
        <a:sx n="3" d="2"/>
        <a:sy n="3" d="2"/>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413" Type="http://schemas.openxmlformats.org/officeDocument/2006/relationships/slide" Target="slides/slide412.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357" Type="http://schemas.openxmlformats.org/officeDocument/2006/relationships/slide" Target="slides/slide356.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378" Type="http://schemas.openxmlformats.org/officeDocument/2006/relationships/slide" Target="slides/slide377.xml"/><Relationship Id="rId399" Type="http://schemas.openxmlformats.org/officeDocument/2006/relationships/slide" Target="slides/slide398.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424" Type="http://schemas.openxmlformats.org/officeDocument/2006/relationships/slide" Target="slides/slide423.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slide" Target="slides/slide346.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368" Type="http://schemas.openxmlformats.org/officeDocument/2006/relationships/slide" Target="slides/slide367.xml"/><Relationship Id="rId389" Type="http://schemas.openxmlformats.org/officeDocument/2006/relationships/slide" Target="slides/slide388.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414" Type="http://schemas.openxmlformats.org/officeDocument/2006/relationships/slide" Target="slides/slide413.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358" Type="http://schemas.openxmlformats.org/officeDocument/2006/relationships/slide" Target="slides/slide357.xml"/><Relationship Id="rId379" Type="http://schemas.openxmlformats.org/officeDocument/2006/relationships/slide" Target="slides/slide378.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425" Type="http://schemas.openxmlformats.org/officeDocument/2006/relationships/notesMaster" Target="notesMasters/notesMaster1.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348" Type="http://schemas.openxmlformats.org/officeDocument/2006/relationships/slide" Target="slides/slide347.xml"/><Relationship Id="rId369" Type="http://schemas.openxmlformats.org/officeDocument/2006/relationships/slide" Target="slides/slide368.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380" Type="http://schemas.openxmlformats.org/officeDocument/2006/relationships/slide" Target="slides/slide379.xml"/><Relationship Id="rId415" Type="http://schemas.openxmlformats.org/officeDocument/2006/relationships/slide" Target="slides/slide414.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359" Type="http://schemas.openxmlformats.org/officeDocument/2006/relationships/slide" Target="slides/slide358.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70" Type="http://schemas.openxmlformats.org/officeDocument/2006/relationships/slide" Target="slides/slide369.xml"/><Relationship Id="rId391" Type="http://schemas.openxmlformats.org/officeDocument/2006/relationships/slide" Target="slides/slide390.xml"/><Relationship Id="rId405" Type="http://schemas.openxmlformats.org/officeDocument/2006/relationships/slide" Target="slides/slide404.xml"/><Relationship Id="rId426" Type="http://schemas.openxmlformats.org/officeDocument/2006/relationships/handoutMaster" Target="handoutMasters/handoutMaster1.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381" Type="http://schemas.openxmlformats.org/officeDocument/2006/relationships/slide" Target="slides/slide380.xml"/><Relationship Id="rId416" Type="http://schemas.openxmlformats.org/officeDocument/2006/relationships/slide" Target="slides/slide415.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371" Type="http://schemas.openxmlformats.org/officeDocument/2006/relationships/slide" Target="slides/slide370.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427" Type="http://schemas.openxmlformats.org/officeDocument/2006/relationships/presProps" Target="presProps.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382" Type="http://schemas.openxmlformats.org/officeDocument/2006/relationships/slide" Target="slides/slide381.xml"/><Relationship Id="rId417" Type="http://schemas.openxmlformats.org/officeDocument/2006/relationships/slide" Target="slides/slide416.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393" Type="http://schemas.openxmlformats.org/officeDocument/2006/relationships/slide" Target="slides/slide392.xml"/><Relationship Id="rId407" Type="http://schemas.openxmlformats.org/officeDocument/2006/relationships/slide" Target="slides/slide406.xml"/><Relationship Id="rId428" Type="http://schemas.openxmlformats.org/officeDocument/2006/relationships/viewProps" Target="viewProps.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418" Type="http://schemas.openxmlformats.org/officeDocument/2006/relationships/slide" Target="slides/slide417.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slide" Target="slides/slide407.xml"/><Relationship Id="rId429" Type="http://schemas.openxmlformats.org/officeDocument/2006/relationships/theme" Target="theme/theme1.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419" Type="http://schemas.openxmlformats.org/officeDocument/2006/relationships/slide" Target="slides/slide418.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430"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slide" Target="slides/slide408.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slide" Target="slides/slide420.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slide" Target="slides/slide421.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64820"/>
          </a:xfrm>
          <a:prstGeom prst="rect">
            <a:avLst/>
          </a:prstGeom>
        </p:spPr>
        <p:txBody>
          <a:bodyPr vert="horz" lIns="91440" tIns="45720" rIns="91440" bIns="45720" rtlCol="0"/>
          <a:lstStyle>
            <a:lvl1pPr algn="r">
              <a:defRPr sz="1200"/>
            </a:lvl1pPr>
          </a:lstStyle>
          <a:p>
            <a:fld id="{5E671648-FD32-4A39-A487-34E30682AD5B}" type="datetimeFigureOut">
              <a:rPr lang="en-US" smtClean="0"/>
              <a:pPr/>
              <a:t>3/23/2020</a:t>
            </a:fld>
            <a:endParaRPr lang="en-US"/>
          </a:p>
        </p:txBody>
      </p:sp>
      <p:sp>
        <p:nvSpPr>
          <p:cNvPr id="4" name="Footer Placeholder 3"/>
          <p:cNvSpPr>
            <a:spLocks noGrp="1"/>
          </p:cNvSpPr>
          <p:nvPr>
            <p:ph type="ftr" sz="quarter" idx="2"/>
          </p:nvPr>
        </p:nvSpPr>
        <p:spPr>
          <a:xfrm>
            <a:off x="1"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1440" tIns="45720" rIns="91440" bIns="45720" rtlCol="0" anchor="b"/>
          <a:lstStyle>
            <a:lvl1pPr algn="r">
              <a:defRPr sz="1200"/>
            </a:lvl1pPr>
          </a:lstStyle>
          <a:p>
            <a:fld id="{9B751A4E-62C3-44EB-8CD7-7D8C4E2CBCD2}" type="slidenum">
              <a:rPr lang="en-US" smtClean="0"/>
              <a:pPr/>
              <a:t>‹#›</a:t>
            </a:fld>
            <a:endParaRPr lang="en-US"/>
          </a:p>
        </p:txBody>
      </p:sp>
    </p:spTree>
    <p:extLst>
      <p:ext uri="{BB962C8B-B14F-4D97-AF65-F5344CB8AC3E}">
        <p14:creationId xmlns:p14="http://schemas.microsoft.com/office/powerpoint/2010/main" xmlns="" val="1420645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4" y="0"/>
            <a:ext cx="2971800" cy="464820"/>
          </a:xfrm>
          <a:prstGeom prst="rect">
            <a:avLst/>
          </a:prstGeom>
        </p:spPr>
        <p:txBody>
          <a:bodyPr vert="horz" lIns="91440" tIns="45720" rIns="91440" bIns="45720" rtlCol="0"/>
          <a:lstStyle>
            <a:lvl1pPr algn="r">
              <a:defRPr sz="1200"/>
            </a:lvl1pPr>
          </a:lstStyle>
          <a:p>
            <a:fld id="{FD5A8A13-A2CA-4C77-8807-A52CE8572D95}" type="datetimeFigureOut">
              <a:rPr lang="en-US" smtClean="0"/>
              <a:pPr/>
              <a:t>3/23/2020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1440" tIns="45720" rIns="91440" bIns="45720" rtlCol="0" anchor="b"/>
          <a:lstStyle>
            <a:lvl1pPr algn="r">
              <a:defRPr sz="1200"/>
            </a:lvl1pPr>
          </a:lstStyle>
          <a:p>
            <a:fld id="{189781BA-E6D4-45A0-A85A-6963E1836FE3}" type="slidenum">
              <a:rPr lang="en-US" smtClean="0"/>
              <a:pPr/>
              <a:t>‹#›</a:t>
            </a:fld>
            <a:endParaRPr lang="en-US"/>
          </a:p>
        </p:txBody>
      </p:sp>
    </p:spTree>
    <p:extLst>
      <p:ext uri="{BB962C8B-B14F-4D97-AF65-F5344CB8AC3E}">
        <p14:creationId xmlns:p14="http://schemas.microsoft.com/office/powerpoint/2010/main" xmlns="" val="680885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9781BA-E6D4-45A0-A85A-6963E1836FE3}" type="slidenum">
              <a:rPr lang="en-US" smtClean="0"/>
              <a:pPr/>
              <a:t>98</a:t>
            </a:fld>
            <a:endParaRPr lang="en-US"/>
          </a:p>
        </p:txBody>
      </p:sp>
    </p:spTree>
    <p:extLst>
      <p:ext uri="{BB962C8B-B14F-4D97-AF65-F5344CB8AC3E}">
        <p14:creationId xmlns:p14="http://schemas.microsoft.com/office/powerpoint/2010/main" xmlns="" val="626013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9781BA-E6D4-45A0-A85A-6963E1836FE3}" type="slidenum">
              <a:rPr lang="en-US" smtClean="0"/>
              <a:pPr/>
              <a:t>131</a:t>
            </a:fld>
            <a:endParaRPr lang="en-US"/>
          </a:p>
        </p:txBody>
      </p:sp>
    </p:spTree>
    <p:extLst>
      <p:ext uri="{BB962C8B-B14F-4D97-AF65-F5344CB8AC3E}">
        <p14:creationId xmlns:p14="http://schemas.microsoft.com/office/powerpoint/2010/main" xmlns="" val="261706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9781BA-E6D4-45A0-A85A-6963E1836FE3}" type="slidenum">
              <a:rPr lang="en-US" smtClean="0"/>
              <a:pPr/>
              <a:t>236</a:t>
            </a:fld>
            <a:endParaRPr lang="en-US"/>
          </a:p>
        </p:txBody>
      </p:sp>
    </p:spTree>
    <p:extLst>
      <p:ext uri="{BB962C8B-B14F-4D97-AF65-F5344CB8AC3E}">
        <p14:creationId xmlns:p14="http://schemas.microsoft.com/office/powerpoint/2010/main" xmlns="" val="698020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9781BA-E6D4-45A0-A85A-6963E1836FE3}" type="slidenum">
              <a:rPr lang="en-US" smtClean="0"/>
              <a:pPr/>
              <a:t>337</a:t>
            </a:fld>
            <a:endParaRPr lang="en-US"/>
          </a:p>
        </p:txBody>
      </p:sp>
    </p:spTree>
    <p:extLst>
      <p:ext uri="{BB962C8B-B14F-4D97-AF65-F5344CB8AC3E}">
        <p14:creationId xmlns:p14="http://schemas.microsoft.com/office/powerpoint/2010/main" xmlns="" val="1400660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9781BA-E6D4-45A0-A85A-6963E1836FE3}" type="slidenum">
              <a:rPr lang="en-US" smtClean="0"/>
              <a:pPr/>
              <a:t>418</a:t>
            </a:fld>
            <a:endParaRPr lang="en-US"/>
          </a:p>
        </p:txBody>
      </p:sp>
    </p:spTree>
    <p:extLst>
      <p:ext uri="{BB962C8B-B14F-4D97-AF65-F5344CB8AC3E}">
        <p14:creationId xmlns:p14="http://schemas.microsoft.com/office/powerpoint/2010/main" xmlns="" val="2731223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D3D5DF88-1779-4A0B-A45F-DF8796B534E6}" type="datetime1">
              <a:rPr lang="en-US" smtClean="0"/>
              <a:pPr/>
              <a:t>3/23/2020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83B6054-12AA-46F8-BA2F-08E50879B6E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CFE399-E9F7-4B7B-BB0C-DCE23811847D}"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B6054-12AA-46F8-BA2F-08E50879B6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651F85-821F-44AC-9B5D-3972B534D8C4}"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B6054-12AA-46F8-BA2F-08E50879B6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75D0FF-F970-4D6C-A12B-4D2C8B2389B6}"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B6054-12AA-46F8-BA2F-08E50879B6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2C1AB1-2DCF-492A-8F8F-9A9AD40C1295}" type="datetime1">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B6054-12AA-46F8-BA2F-08E50879B6E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8A8AAB-2D17-4826-8EEC-AA7C81C77C9E}" type="datetime1">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B6054-12AA-46F8-BA2F-08E50879B6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2BE3F6-8518-432C-AD9B-C9DDBA0365F7}" type="datetime1">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B6054-12AA-46F8-BA2F-08E50879B6E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F95BEA-796C-41AE-B83C-5FDCC3AB77C6}" type="datetime1">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B6054-12AA-46F8-BA2F-08E50879B6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34E4F27-A744-4B2C-AE8C-27AD94F749AF}" type="datetime1">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B6054-12AA-46F8-BA2F-08E50879B6E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61A81E-CC3C-4596-970A-C7021236A972}" type="datetime1">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B6054-12AA-46F8-BA2F-08E50879B6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0CCCA69-3478-48D5-B9D7-915832A723B3}" type="datetime1">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B6054-12AA-46F8-BA2F-08E50879B6E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68A88D-CC55-474E-9CE2-D57E7F4C51BC}" type="datetime1">
              <a:rPr lang="en-US" smtClean="0"/>
              <a:pPr/>
              <a:t>3/23/2020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83B6054-12AA-46F8-BA2F-08E50879B6E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371600" y="838198"/>
            <a:ext cx="7239000" cy="2862322"/>
          </a:xfrm>
          <a:prstGeom prst="rect">
            <a:avLst/>
          </a:prstGeom>
        </p:spPr>
        <p:txBody>
          <a:bodyPr wrap="square">
            <a:spAutoFit/>
          </a:bodyPr>
          <a:lstStyle/>
          <a:p>
            <a:pPr algn="just">
              <a:lnSpc>
                <a:spcPct val="150000"/>
              </a:lnSpc>
            </a:pPr>
            <a:r>
              <a:rPr lang="en-US" sz="2400" b="1" dirty="0">
                <a:solidFill>
                  <a:srgbClr val="00B050"/>
                </a:solidFill>
                <a:latin typeface="Times New Roman" pitchFamily="18" charset="0"/>
                <a:cs typeface="Times New Roman" pitchFamily="18" charset="0"/>
              </a:rPr>
              <a:t>Curse Title: Health </a:t>
            </a:r>
            <a:r>
              <a:rPr lang="en-US" sz="2400" b="1" dirty="0" smtClean="0">
                <a:solidFill>
                  <a:srgbClr val="00B050"/>
                </a:solidFill>
                <a:latin typeface="Times New Roman" pitchFamily="18" charset="0"/>
                <a:cs typeface="Times New Roman" pitchFamily="18" charset="0"/>
              </a:rPr>
              <a:t>Education</a:t>
            </a:r>
            <a:endParaRPr lang="en-US" sz="2400" b="1" dirty="0">
              <a:latin typeface="Times New Roman" pitchFamily="18" charset="0"/>
              <a:cs typeface="Times New Roman" pitchFamily="18" charset="0"/>
            </a:endParaRPr>
          </a:p>
          <a:p>
            <a:pPr algn="just">
              <a:lnSpc>
                <a:spcPct val="150000"/>
              </a:lnSpc>
            </a:pPr>
            <a:r>
              <a:rPr lang="en-US" sz="2400" b="1" dirty="0" smtClean="0">
                <a:latin typeface="Times New Roman" pitchFamily="18" charset="0"/>
                <a:cs typeface="Times New Roman" pitchFamily="18" charset="0"/>
              </a:rPr>
              <a:t>Course </a:t>
            </a:r>
            <a:r>
              <a:rPr lang="en-US" sz="2400" b="1" dirty="0">
                <a:latin typeface="Times New Roman" pitchFamily="18" charset="0"/>
                <a:cs typeface="Times New Roman" pitchFamily="18" charset="0"/>
              </a:rPr>
              <a:t>Description: </a:t>
            </a:r>
            <a:r>
              <a:rPr lang="en-US" sz="2400" dirty="0">
                <a:latin typeface="Times New Roman" pitchFamily="18" charset="0"/>
                <a:cs typeface="Times New Roman" pitchFamily="18" charset="0"/>
              </a:rPr>
              <a:t>This course is designed to </a:t>
            </a:r>
            <a:r>
              <a:rPr lang="en-US" sz="2400" dirty="0" smtClean="0">
                <a:latin typeface="Times New Roman" pitchFamily="18" charset="0"/>
                <a:cs typeface="Times New Roman" pitchFamily="18" charset="0"/>
              </a:rPr>
              <a:t>help</a:t>
            </a:r>
          </a:p>
          <a:p>
            <a:pPr algn="just">
              <a:lnSpc>
                <a:spcPct val="150000"/>
              </a:lnSpc>
              <a:buFont typeface="Arial" pitchFamily="34" charset="0"/>
              <a:buChar char="•"/>
            </a:pPr>
            <a:r>
              <a:rPr lang="en-US" sz="2400" dirty="0" smtClean="0">
                <a:latin typeface="Times New Roman" pitchFamily="18" charset="0"/>
                <a:cs typeface="Times New Roman" pitchFamily="18" charset="0"/>
              </a:rPr>
              <a:t>Students familiarize </a:t>
            </a:r>
            <a:r>
              <a:rPr lang="en-US" sz="2400" dirty="0">
                <a:latin typeface="Times New Roman" pitchFamily="18" charset="0"/>
                <a:cs typeface="Times New Roman" pitchFamily="18" charset="0"/>
              </a:rPr>
              <a:t>with the concept and </a:t>
            </a:r>
            <a:endParaRPr lang="en-US" sz="2400" dirty="0" smtClean="0">
              <a:latin typeface="Times New Roman" pitchFamily="18" charset="0"/>
              <a:cs typeface="Times New Roman" pitchFamily="18" charset="0"/>
            </a:endParaRPr>
          </a:p>
          <a:p>
            <a:pPr algn="just">
              <a:lnSpc>
                <a:spcPct val="150000"/>
              </a:lnSpc>
              <a:buFont typeface="Arial" pitchFamily="34" charset="0"/>
              <a:buChar char="•"/>
            </a:pPr>
            <a:r>
              <a:rPr lang="en-US" sz="2400" dirty="0" smtClean="0">
                <a:latin typeface="Times New Roman" pitchFamily="18" charset="0"/>
                <a:cs typeface="Times New Roman" pitchFamily="18" charset="0"/>
              </a:rPr>
              <a:t>Principles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communication</a:t>
            </a:r>
          </a:p>
          <a:p>
            <a:pPr algn="just">
              <a:lnSpc>
                <a:spcPct val="150000"/>
              </a:lnSpc>
              <a:buFont typeface="Arial" pitchFamily="34" charset="0"/>
              <a:buChar char="•"/>
            </a:pPr>
            <a:endParaRPr lang="en-US" sz="24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983B6054-12AA-46F8-BA2F-08E50879B6E3}" type="slidenum">
              <a:rPr lang="en-US" smtClean="0"/>
              <a:pPr/>
              <a:t>1</a:t>
            </a:fld>
            <a:endParaRPr lang="en-US"/>
          </a:p>
        </p:txBody>
      </p:sp>
    </p:spTree>
    <p:extLst>
      <p:ext uri="{BB962C8B-B14F-4D97-AF65-F5344CB8AC3E}">
        <p14:creationId xmlns:p14="http://schemas.microsoft.com/office/powerpoint/2010/main" xmlns="" val="1251596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lstStyle/>
          <a:p>
            <a:r>
              <a:rPr lang="en-US" sz="2800" b="1" dirty="0" smtClean="0">
                <a:latin typeface="Times New Roman" pitchFamily="18" charset="0"/>
                <a:cs typeface="Times New Roman" pitchFamily="18" charset="0"/>
              </a:rPr>
              <a:t>Cognitive process: </a:t>
            </a:r>
            <a:endParaRPr lang="en-US" dirty="0"/>
          </a:p>
        </p:txBody>
      </p:sp>
      <p:sp>
        <p:nvSpPr>
          <p:cNvPr id="3" name="Content Placeholder 2"/>
          <p:cNvSpPr>
            <a:spLocks noGrp="1"/>
          </p:cNvSpPr>
          <p:nvPr>
            <p:ph idx="1"/>
          </p:nvPr>
        </p:nvSpPr>
        <p:spPr/>
        <p:txBody>
          <a:bodyPr>
            <a:normAutofit/>
          </a:bodyPr>
          <a:lstStyle/>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This is mental process involved in</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Awareness (consciousness)</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 Perception and</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 Thought. </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990600"/>
            <a:ext cx="6934200" cy="5257800"/>
          </a:xfrm>
        </p:spPr>
        <p:txBody>
          <a:bodyPr>
            <a:normAutofit/>
          </a:bodyPr>
          <a:lstStyle/>
          <a:p>
            <a:pPr lvl="0" algn="just">
              <a:lnSpc>
                <a:spcPct val="170000"/>
              </a:lnSpc>
            </a:pPr>
            <a:r>
              <a:rPr lang="en-US" sz="2400" dirty="0" smtClean="0">
                <a:latin typeface="Times New Roman" pitchFamily="18" charset="0"/>
                <a:cs typeface="Times New Roman" pitchFamily="18" charset="0"/>
              </a:rPr>
              <a:t>Including recognition of symptoms</a:t>
            </a:r>
          </a:p>
          <a:p>
            <a:pPr lvl="0" algn="just">
              <a:lnSpc>
                <a:spcPct val="170000"/>
              </a:lnSpc>
            </a:pPr>
            <a:r>
              <a:rPr lang="en-US" sz="2400" dirty="0" smtClean="0">
                <a:latin typeface="Times New Roman" pitchFamily="18" charset="0"/>
                <a:cs typeface="Times New Roman" pitchFamily="18" charset="0"/>
              </a:rPr>
              <a:t> Taking home remedies (self medication)</a:t>
            </a:r>
          </a:p>
          <a:p>
            <a:pPr lvl="0" algn="just">
              <a:lnSpc>
                <a:spcPct val="170000"/>
              </a:lnSpc>
            </a:pPr>
            <a:r>
              <a:rPr lang="en-US" sz="2400" dirty="0" smtClean="0">
                <a:latin typeface="Times New Roman" pitchFamily="18" charset="0"/>
                <a:cs typeface="Times New Roman" pitchFamily="18" charset="0"/>
              </a:rPr>
              <a:t> Consulting family and healers are called illness behaviors</a:t>
            </a:r>
          </a:p>
          <a:p>
            <a:pPr lvl="0" algn="just">
              <a:lnSpc>
                <a:spcPct val="170000"/>
              </a:lnSpc>
            </a:pPr>
            <a:r>
              <a:rPr lang="en-US" sz="2400" dirty="0" smtClean="0">
                <a:latin typeface="Times New Roman" pitchFamily="18" charset="0"/>
                <a:cs typeface="Times New Roman" pitchFamily="18" charset="0"/>
              </a:rPr>
              <a:t>which are important examples of behaviors for secondary prevention.  </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100</a:t>
            </a:fld>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09600"/>
            <a:ext cx="7391400" cy="5638800"/>
          </a:xfrm>
        </p:spPr>
        <p:txBody>
          <a:bodyPr>
            <a:normAutofit/>
          </a:bodyPr>
          <a:lstStyle/>
          <a:p>
            <a:pPr lvl="0" algn="just">
              <a:lnSpc>
                <a:spcPct val="170000"/>
              </a:lnSpc>
            </a:pPr>
            <a:r>
              <a:rPr lang="en-US" sz="2400" b="1" dirty="0" smtClean="0">
                <a:latin typeface="Times New Roman" pitchFamily="18" charset="0"/>
                <a:cs typeface="Times New Roman" pitchFamily="18" charset="0"/>
              </a:rPr>
              <a:t>Screening: </a:t>
            </a:r>
            <a:r>
              <a:rPr lang="en-US" sz="2400" dirty="0" smtClean="0">
                <a:latin typeface="Times New Roman" pitchFamily="18" charset="0"/>
                <a:cs typeface="Times New Roman" pitchFamily="18" charset="0"/>
              </a:rPr>
              <a:t>it</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the name given to the process of surveying a community with tests to detect diseases at an early stage before people feel symptoms</a:t>
            </a:r>
            <a:r>
              <a:rPr lang="en-US" sz="2400" dirty="0" smtClean="0">
                <a:latin typeface="Times New Roman" pitchFamily="18" charset="0"/>
                <a:cs typeface="Times New Roman" pitchFamily="18" charset="0"/>
              </a:rPr>
              <a:t>.</a:t>
            </a:r>
          </a:p>
          <a:p>
            <a:pPr lvl="0" algn="just">
              <a:lnSpc>
                <a:spcPct val="17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Ex. Cervical smear</a:t>
            </a:r>
          </a:p>
          <a:p>
            <a:pPr lvl="0" algn="just">
              <a:lnSpc>
                <a:spcPct val="170000"/>
              </a:lnSpc>
            </a:pPr>
            <a:r>
              <a:rPr lang="en-US" sz="2400" dirty="0">
                <a:latin typeface="Times New Roman" pitchFamily="18" charset="0"/>
                <a:cs typeface="Times New Roman" pitchFamily="18" charset="0"/>
              </a:rPr>
              <a:t>Although screening is carried out by </a:t>
            </a:r>
            <a:endParaRPr lang="en-US" sz="2400" dirty="0" smtClean="0">
              <a:latin typeface="Times New Roman" pitchFamily="18" charset="0"/>
              <a:cs typeface="Times New Roman" pitchFamily="18" charset="0"/>
            </a:endParaRPr>
          </a:p>
          <a:p>
            <a:pPr lvl="0" algn="just">
              <a:lnSpc>
                <a:spcPct val="170000"/>
              </a:lnSpc>
            </a:pPr>
            <a:r>
              <a:rPr lang="en-US" sz="2400" dirty="0" smtClean="0">
                <a:latin typeface="Times New Roman" pitchFamily="18" charset="0"/>
                <a:cs typeface="Times New Roman" pitchFamily="18" charset="0"/>
              </a:rPr>
              <a:t>Health services</a:t>
            </a:r>
          </a:p>
          <a:p>
            <a:pPr lvl="0" algn="just">
              <a:lnSpc>
                <a:spcPct val="17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ducational </a:t>
            </a:r>
            <a:r>
              <a:rPr lang="en-US" sz="2400" dirty="0">
                <a:latin typeface="Times New Roman" pitchFamily="18" charset="0"/>
                <a:cs typeface="Times New Roman" pitchFamily="18" charset="0"/>
              </a:rPr>
              <a:t>programs are still needed to encourage people to come forward for screening.</a:t>
            </a:r>
          </a:p>
          <a:p>
            <a:pPr algn="just">
              <a:lnSpc>
                <a:spcPct val="170000"/>
              </a:lnSpc>
              <a:buNone/>
            </a:pPr>
            <a:endParaRPr lang="en-US" sz="2400" dirty="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101</a:t>
            </a:fld>
            <a:endParaRPr lang="en-US" dirty="0"/>
          </a:p>
        </p:txBody>
      </p:sp>
    </p:spTree>
    <p:extLst>
      <p:ext uri="{BB962C8B-B14F-4D97-AF65-F5344CB8AC3E}">
        <p14:creationId xmlns:p14="http://schemas.microsoft.com/office/powerpoint/2010/main" xmlns="" val="373797054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47800"/>
            <a:ext cx="7022592" cy="4800600"/>
          </a:xfrm>
        </p:spPr>
        <p:txBody>
          <a:bodyPr>
            <a:normAutofit/>
          </a:bodyPr>
          <a:lstStyle/>
          <a:p>
            <a:pPr lvl="0" algn="just">
              <a:lnSpc>
                <a:spcPct val="150000"/>
              </a:lnSpc>
              <a:buNone/>
            </a:pPr>
            <a:r>
              <a:rPr lang="en-US" sz="2400" b="1" dirty="0" smtClean="0">
                <a:latin typeface="Times New Roman" pitchFamily="18" charset="0"/>
                <a:cs typeface="Times New Roman" pitchFamily="18" charset="0"/>
              </a:rPr>
              <a:t>Tertiary prevention: </a:t>
            </a:r>
            <a:r>
              <a:rPr lang="en-US" sz="2400" dirty="0" smtClean="0">
                <a:latin typeface="Times New Roman" pitchFamily="18" charset="0"/>
                <a:cs typeface="Times New Roman" pitchFamily="18" charset="0"/>
              </a:rPr>
              <a:t>consists of limitation of disability and rehabilitation where disease has already occurred and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Left residual damage.</a:t>
            </a:r>
          </a:p>
          <a:p>
            <a:pPr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102</a:t>
            </a:fld>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rmAutofit fontScale="90000"/>
          </a:bodyPr>
          <a:lstStyle/>
          <a:p>
            <a:r>
              <a:rPr lang="en-US" sz="3100" b="1" dirty="0" smtClean="0">
                <a:latin typeface="Times New Roman" pitchFamily="18" charset="0"/>
                <a:cs typeface="Times New Roman" pitchFamily="18" charset="0"/>
              </a:rPr>
              <a:t>2.4 BEHAVIOR CHANGE MODELS AND THEORIES:</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95400"/>
            <a:ext cx="7174992" cy="4953000"/>
          </a:xfrm>
        </p:spPr>
        <p:txBody>
          <a:bodyPr>
            <a:normAutofit/>
          </a:bodyPr>
          <a:lstStyle/>
          <a:p>
            <a:pPr marL="82296" indent="0" algn="just">
              <a:lnSpc>
                <a:spcPct val="150000"/>
              </a:lnSpc>
              <a:buNone/>
            </a:pPr>
            <a:r>
              <a:rPr lang="en-US" sz="2800" b="1" dirty="0" smtClean="0">
                <a:latin typeface="Times New Roman" pitchFamily="18" charset="0"/>
                <a:cs typeface="Times New Roman" pitchFamily="18" charset="0"/>
              </a:rPr>
              <a:t>Definitions</a:t>
            </a:r>
            <a:r>
              <a:rPr lang="en-US" sz="2800" b="1" dirty="0">
                <a:latin typeface="Times New Roman" pitchFamily="18" charset="0"/>
                <a:cs typeface="Times New Roman" pitchFamily="18" charset="0"/>
              </a:rPr>
              <a:t>:</a:t>
            </a:r>
          </a:p>
          <a:p>
            <a:pPr lvl="0" algn="just">
              <a:lnSpc>
                <a:spcPct val="150000"/>
              </a:lnSpc>
              <a:buFont typeface="Wingdings" pitchFamily="2" charset="2"/>
              <a:buChar char="q"/>
            </a:pPr>
            <a:r>
              <a:rPr lang="en-US" sz="2400" dirty="0">
                <a:latin typeface="Times New Roman" pitchFamily="18" charset="0"/>
                <a:cs typeface="Times New Roman" pitchFamily="18" charset="0"/>
              </a:rPr>
              <a:t>Theory is a set of interrelated proportions containing concepts that </a:t>
            </a:r>
            <a:endParaRPr lang="en-US" sz="2400" dirty="0" smtClean="0">
              <a:latin typeface="Times New Roman" pitchFamily="18" charset="0"/>
              <a:cs typeface="Times New Roman" pitchFamily="18" charset="0"/>
            </a:endParaRPr>
          </a:p>
          <a:p>
            <a:pPr lvl="0" algn="just">
              <a:lnSpc>
                <a:spcPct val="150000"/>
              </a:lnSpc>
              <a:buFont typeface="Wingdings" pitchFamily="2" charset="2"/>
              <a:buChar char="§"/>
            </a:pPr>
            <a:r>
              <a:rPr lang="en-US" sz="2400" dirty="0" smtClean="0">
                <a:latin typeface="Times New Roman" pitchFamily="18" charset="0"/>
                <a:cs typeface="Times New Roman" pitchFamily="18" charset="0"/>
              </a:rPr>
              <a:t>Describe</a:t>
            </a:r>
            <a:endParaRPr lang="en-US" sz="2400" dirty="0">
              <a:latin typeface="Times New Roman" pitchFamily="18" charset="0"/>
              <a:cs typeface="Times New Roman" pitchFamily="18" charset="0"/>
            </a:endParaRPr>
          </a:p>
          <a:p>
            <a:pPr lvl="0" algn="just">
              <a:lnSpc>
                <a:spcPct val="150000"/>
              </a:lnSpc>
              <a:buFont typeface="Wingdings" pitchFamily="2" charset="2"/>
              <a:buChar char="§"/>
            </a:pPr>
            <a:r>
              <a:rPr lang="en-US" sz="2400" dirty="0" smtClean="0">
                <a:latin typeface="Times New Roman" pitchFamily="18" charset="0"/>
                <a:cs typeface="Times New Roman" pitchFamily="18" charset="0"/>
              </a:rPr>
              <a:t> Explain</a:t>
            </a:r>
            <a:endParaRPr lang="en-US" sz="2400" dirty="0">
              <a:latin typeface="Times New Roman" pitchFamily="18" charset="0"/>
              <a:cs typeface="Times New Roman" pitchFamily="18" charset="0"/>
            </a:endParaRPr>
          </a:p>
          <a:p>
            <a:pPr lvl="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redict </a:t>
            </a:r>
            <a:r>
              <a:rPr lang="en-US" sz="2400" dirty="0">
                <a:latin typeface="Times New Roman" pitchFamily="18" charset="0"/>
                <a:cs typeface="Times New Roman" pitchFamily="18" charset="0"/>
              </a:rPr>
              <a:t>or </a:t>
            </a:r>
            <a:endParaRPr lang="en-US" sz="2400" dirty="0" smtClean="0">
              <a:latin typeface="Times New Roman" pitchFamily="18" charset="0"/>
              <a:cs typeface="Times New Roman" pitchFamily="18" charset="0"/>
            </a:endParaRPr>
          </a:p>
          <a:p>
            <a:pPr lvl="0" algn="just">
              <a:lnSpc>
                <a:spcPct val="150000"/>
              </a:lnSpc>
              <a:buFont typeface="Wingdings" pitchFamily="2" charset="2"/>
              <a:buChar char="§"/>
            </a:pPr>
            <a:r>
              <a:rPr lang="en-US" sz="2400" dirty="0" smtClean="0">
                <a:latin typeface="Times New Roman" pitchFamily="18" charset="0"/>
                <a:cs typeface="Times New Roman" pitchFamily="18" charset="0"/>
              </a:rPr>
              <a:t>Control </a:t>
            </a:r>
            <a:r>
              <a:rPr lang="en-US" sz="2400" dirty="0">
                <a:latin typeface="Times New Roman" pitchFamily="18" charset="0"/>
                <a:cs typeface="Times New Roman" pitchFamily="18" charset="0"/>
              </a:rPr>
              <a:t>behavior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103</a:t>
            </a:fld>
            <a:endParaRPr lang="en-US"/>
          </a:p>
        </p:txBody>
      </p:sp>
    </p:spTree>
    <p:extLst>
      <p:ext uri="{BB962C8B-B14F-4D97-AF65-F5344CB8AC3E}">
        <p14:creationId xmlns:p14="http://schemas.microsoft.com/office/powerpoint/2010/main" xmlns="" val="376553629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6946392" cy="5410200"/>
          </a:xfrm>
        </p:spPr>
        <p:txBody>
          <a:bodyPr/>
          <a:lstStyle/>
          <a:p>
            <a:pPr lvl="0" algn="just">
              <a:lnSpc>
                <a:spcPct val="150000"/>
              </a:lnSpc>
            </a:pPr>
            <a:r>
              <a:rPr lang="en-US" sz="2400" dirty="0" smtClean="0">
                <a:latin typeface="Times New Roman" pitchFamily="18" charset="0"/>
                <a:cs typeface="Times New Roman" pitchFamily="18" charset="0"/>
              </a:rPr>
              <a:t>Theories explain why, what, how, and When a particular behavior occurs.</a:t>
            </a:r>
          </a:p>
          <a:p>
            <a:pPr lvl="0" algn="just">
              <a:lnSpc>
                <a:spcPct val="150000"/>
              </a:lnSpc>
            </a:pPr>
            <a:r>
              <a:rPr lang="en-US" sz="2400" dirty="0" smtClean="0">
                <a:latin typeface="Times New Roman" pitchFamily="18" charset="0"/>
                <a:cs typeface="Times New Roman" pitchFamily="18" charset="0"/>
              </a:rPr>
              <a:t>Theory is an explanation of how something happens based on observation and inference.</a:t>
            </a:r>
          </a:p>
          <a:p>
            <a:pPr algn="just">
              <a:lnSpc>
                <a:spcPct val="150000"/>
              </a:lnSpc>
            </a:pPr>
            <a:endParaRPr lang="en-US"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104</a:t>
            </a:fld>
            <a:endParaRPr 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251192" cy="5715000"/>
          </a:xfrm>
        </p:spPr>
        <p:txBody>
          <a:bodyPr>
            <a:normAutofit/>
          </a:bodyPr>
          <a:lstStyle/>
          <a:p>
            <a:pPr algn="just">
              <a:lnSpc>
                <a:spcPct val="150000"/>
              </a:lnSpc>
              <a:buFont typeface="Wingdings" pitchFamily="2" charset="2"/>
              <a:buChar char="q"/>
            </a:pPr>
            <a:r>
              <a:rPr lang="en-US" sz="2400" dirty="0">
                <a:latin typeface="Times New Roman" pitchFamily="18" charset="0"/>
                <a:cs typeface="Times New Roman" pitchFamily="18" charset="0"/>
              </a:rPr>
              <a:t>Theories can be used to guide:</a:t>
            </a:r>
          </a:p>
          <a:p>
            <a:pPr lvl="0" algn="just">
              <a:lnSpc>
                <a:spcPct val="150000"/>
              </a:lnSpc>
            </a:pPr>
            <a:r>
              <a:rPr lang="en-US" sz="2400" dirty="0">
                <a:latin typeface="Times New Roman" pitchFamily="18" charset="0"/>
                <a:cs typeface="Times New Roman" pitchFamily="18" charset="0"/>
              </a:rPr>
              <a:t>The search for why people are not </a:t>
            </a:r>
            <a:r>
              <a:rPr lang="en-US" sz="2400" dirty="0" smtClean="0">
                <a:latin typeface="Times New Roman" pitchFamily="18" charset="0"/>
                <a:cs typeface="Times New Roman" pitchFamily="18" charset="0"/>
              </a:rPr>
              <a:t>following </a:t>
            </a: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ublic </a:t>
            </a:r>
            <a:r>
              <a:rPr lang="en-US" sz="2400" dirty="0">
                <a:latin typeface="Times New Roman" pitchFamily="18" charset="0"/>
                <a:cs typeface="Times New Roman" pitchFamily="18" charset="0"/>
              </a:rPr>
              <a:t>health and medical advise or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Not </a:t>
            </a:r>
            <a:r>
              <a:rPr lang="en-US" sz="2400" dirty="0">
                <a:latin typeface="Times New Roman" pitchFamily="18" charset="0"/>
                <a:cs typeface="Times New Roman" pitchFamily="18" charset="0"/>
              </a:rPr>
              <a:t>caring for themselves in healthy ways.</a:t>
            </a:r>
          </a:p>
          <a:p>
            <a:pPr lvl="0" algn="just">
              <a:lnSpc>
                <a:spcPct val="150000"/>
              </a:lnSpc>
            </a:pPr>
            <a:r>
              <a:rPr lang="en-US" sz="2400" dirty="0">
                <a:latin typeface="Times New Roman" pitchFamily="18" charset="0"/>
                <a:cs typeface="Times New Roman" pitchFamily="18" charset="0"/>
              </a:rPr>
              <a:t>Help to pin point what you need to know before developing and </a:t>
            </a:r>
            <a:endParaRPr lang="en-US" sz="2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105</a:t>
            </a:fld>
            <a:endParaRPr lang="en-US"/>
          </a:p>
        </p:txBody>
      </p:sp>
    </p:spTree>
    <p:extLst>
      <p:ext uri="{BB962C8B-B14F-4D97-AF65-F5344CB8AC3E}">
        <p14:creationId xmlns:p14="http://schemas.microsoft.com/office/powerpoint/2010/main" xmlns="" val="109920705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174992" cy="5257800"/>
          </a:xfrm>
        </p:spPr>
        <p:txBody>
          <a:bodyPr>
            <a:normAutofit/>
          </a:bodyPr>
          <a:lstStyle/>
          <a:p>
            <a:pPr lvl="0" algn="just">
              <a:lnSpc>
                <a:spcPct val="150000"/>
              </a:lnSpc>
            </a:pPr>
            <a:r>
              <a:rPr lang="en-US" sz="2400" dirty="0" smtClean="0">
                <a:latin typeface="Times New Roman" pitchFamily="18" charset="0"/>
                <a:cs typeface="Times New Roman" pitchFamily="18" charset="0"/>
              </a:rPr>
              <a:t>Organizing an intervention program.</a:t>
            </a:r>
          </a:p>
          <a:p>
            <a:pPr lvl="0" algn="just">
              <a:lnSpc>
                <a:spcPct val="150000"/>
              </a:lnSpc>
            </a:pPr>
            <a:r>
              <a:rPr lang="en-US" sz="2400" dirty="0" smtClean="0">
                <a:latin typeface="Times New Roman" pitchFamily="18" charset="0"/>
                <a:cs typeface="Times New Roman" pitchFamily="18" charset="0"/>
              </a:rPr>
              <a:t>Provide insight in to how to shape program strategies to reach people and </a:t>
            </a:r>
          </a:p>
          <a:p>
            <a:pPr lvl="0" algn="just">
              <a:lnSpc>
                <a:spcPct val="150000"/>
              </a:lnSpc>
            </a:pPr>
            <a:r>
              <a:rPr lang="en-US" sz="2400" dirty="0" smtClean="0">
                <a:latin typeface="Times New Roman" pitchFamily="18" charset="0"/>
                <a:cs typeface="Times New Roman" pitchFamily="18" charset="0"/>
              </a:rPr>
              <a:t>Organizations and to make an impact on them.</a:t>
            </a:r>
          </a:p>
          <a:p>
            <a:pPr lvl="0" algn="just">
              <a:lnSpc>
                <a:spcPct val="150000"/>
              </a:lnSpc>
            </a:pPr>
            <a:r>
              <a:rPr lang="en-US" sz="2400" dirty="0" smtClean="0">
                <a:latin typeface="Times New Roman" pitchFamily="18" charset="0"/>
                <a:cs typeface="Times New Roman" pitchFamily="18" charset="0"/>
              </a:rPr>
              <a:t>Help to identify what should be monitored, measured, or </a:t>
            </a:r>
          </a:p>
          <a:p>
            <a:pPr lvl="0" algn="just">
              <a:lnSpc>
                <a:spcPct val="150000"/>
              </a:lnSpc>
            </a:pPr>
            <a:r>
              <a:rPr lang="en-US" sz="2400" dirty="0" smtClean="0">
                <a:latin typeface="Times New Roman" pitchFamily="18" charset="0"/>
                <a:cs typeface="Times New Roman" pitchFamily="18" charset="0"/>
              </a:rPr>
              <a:t>Compared in a program evaluation.</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106</a:t>
            </a:fld>
            <a:endParaRPr lang="en-US"/>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251192" cy="55626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Model:</a:t>
            </a:r>
            <a:r>
              <a:rPr lang="en-US" sz="2400" dirty="0">
                <a:latin typeface="Times New Roman" pitchFamily="18" charset="0"/>
                <a:cs typeface="Times New Roman" pitchFamily="18" charset="0"/>
              </a:rPr>
              <a:t> models draw a number of theories to help people understand a specific problem in a particular setting or context.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q"/>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health </a:t>
            </a:r>
            <a:r>
              <a:rPr lang="en-US" sz="2400" dirty="0" smtClean="0">
                <a:latin typeface="Times New Roman" pitchFamily="18" charset="0"/>
                <a:cs typeface="Times New Roman" pitchFamily="18" charset="0"/>
              </a:rPr>
              <a:t>education there </a:t>
            </a:r>
            <a:r>
              <a:rPr lang="en-US" sz="2400" dirty="0">
                <a:latin typeface="Times New Roman" pitchFamily="18" charset="0"/>
                <a:cs typeface="Times New Roman" pitchFamily="18" charset="0"/>
              </a:rPr>
              <a:t>are a number of </a:t>
            </a:r>
            <a:r>
              <a:rPr lang="en-US" sz="2400" dirty="0" smtClean="0">
                <a:latin typeface="Times New Roman" pitchFamily="18" charset="0"/>
                <a:cs typeface="Times New Roman" pitchFamily="18" charset="0"/>
              </a:rPr>
              <a:t>theories</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Models </a:t>
            </a:r>
            <a:r>
              <a:rPr lang="en-US" sz="2400" dirty="0">
                <a:latin typeface="Times New Roman" pitchFamily="18" charset="0"/>
                <a:cs typeface="Times New Roman" pitchFamily="18" charset="0"/>
              </a:rPr>
              <a:t>and frame works such as:</a:t>
            </a:r>
          </a:p>
          <a:p>
            <a:pPr lvl="0" algn="just">
              <a:lnSpc>
                <a:spcPct val="150000"/>
              </a:lnSpc>
            </a:pPr>
            <a:r>
              <a:rPr lang="en-US" sz="2400" dirty="0">
                <a:latin typeface="Times New Roman" pitchFamily="18" charset="0"/>
                <a:cs typeface="Times New Roman" pitchFamily="18" charset="0"/>
              </a:rPr>
              <a:t>Health belief model</a:t>
            </a:r>
          </a:p>
          <a:p>
            <a:pPr lvl="0" algn="just">
              <a:lnSpc>
                <a:spcPct val="150000"/>
              </a:lnSpc>
            </a:pPr>
            <a:r>
              <a:rPr lang="en-US" sz="2400" dirty="0">
                <a:latin typeface="Times New Roman" pitchFamily="18" charset="0"/>
                <a:cs typeface="Times New Roman" pitchFamily="18" charset="0"/>
              </a:rPr>
              <a:t>Theory of reasoned action</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107</a:t>
            </a:fld>
            <a:endParaRPr lang="en-US"/>
          </a:p>
        </p:txBody>
      </p:sp>
    </p:spTree>
    <p:extLst>
      <p:ext uri="{BB962C8B-B14F-4D97-AF65-F5344CB8AC3E}">
        <p14:creationId xmlns:p14="http://schemas.microsoft.com/office/powerpoint/2010/main" xmlns="" val="233344572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022592" cy="5562600"/>
          </a:xfrm>
        </p:spPr>
        <p:txBody>
          <a:bodyPr/>
          <a:lstStyle/>
          <a:p>
            <a:pPr lvl="0" algn="just">
              <a:lnSpc>
                <a:spcPct val="150000"/>
              </a:lnSpc>
            </a:pPr>
            <a:r>
              <a:rPr lang="en-US" sz="2400" dirty="0" smtClean="0">
                <a:latin typeface="Times New Roman" pitchFamily="18" charset="0"/>
                <a:cs typeface="Times New Roman" pitchFamily="18" charset="0"/>
              </a:rPr>
              <a:t>Trans theoretical model</a:t>
            </a:r>
          </a:p>
          <a:p>
            <a:pPr lvl="0" algn="just">
              <a:lnSpc>
                <a:spcPct val="150000"/>
              </a:lnSpc>
            </a:pPr>
            <a:r>
              <a:rPr lang="en-US" sz="2400" dirty="0" smtClean="0">
                <a:latin typeface="Times New Roman" pitchFamily="18" charset="0"/>
                <a:cs typeface="Times New Roman" pitchFamily="18" charset="0"/>
              </a:rPr>
              <a:t>Social cognitive theory</a:t>
            </a:r>
          </a:p>
          <a:p>
            <a:pPr lvl="0" algn="just">
              <a:lnSpc>
                <a:spcPct val="150000"/>
              </a:lnSpc>
            </a:pPr>
            <a:r>
              <a:rPr lang="en-US" sz="2400" dirty="0" smtClean="0">
                <a:latin typeface="Times New Roman" pitchFamily="18" charset="0"/>
                <a:cs typeface="Times New Roman" pitchFamily="18" charset="0"/>
              </a:rPr>
              <a:t>The PRECEDE/PROCEED model</a:t>
            </a:r>
          </a:p>
          <a:p>
            <a:pPr lvl="0" algn="just">
              <a:lnSpc>
                <a:spcPct val="150000"/>
              </a:lnSpc>
            </a:pPr>
            <a:r>
              <a:rPr lang="en-US" sz="2400" dirty="0" smtClean="0">
                <a:latin typeface="Times New Roman" pitchFamily="18" charset="0"/>
                <a:cs typeface="Times New Roman" pitchFamily="18" charset="0"/>
              </a:rPr>
              <a:t>The diffusion of innovations model</a:t>
            </a:r>
          </a:p>
          <a:p>
            <a:pPr lvl="0" algn="just">
              <a:lnSpc>
                <a:spcPct val="150000"/>
              </a:lnSpc>
            </a:pPr>
            <a:r>
              <a:rPr lang="en-US" sz="2400" dirty="0" smtClean="0">
                <a:latin typeface="Times New Roman" pitchFamily="18" charset="0"/>
                <a:cs typeface="Times New Roman" pitchFamily="18" charset="0"/>
              </a:rPr>
              <a:t>The communication behavior change model</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108</a:t>
            </a:fld>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1371600"/>
          </a:xfrm>
        </p:spPr>
        <p:txBody>
          <a:bodyPr>
            <a:normAutofit/>
          </a:bodyPr>
          <a:lstStyle/>
          <a:p>
            <a:r>
              <a:rPr lang="en-US" sz="3100" b="1" dirty="0" smtClean="0">
                <a:latin typeface="Times New Roman" pitchFamily="18" charset="0"/>
                <a:cs typeface="Times New Roman" pitchFamily="18" charset="0"/>
              </a:rPr>
              <a:t>THE HEALTH BELIEF MODEL:</a:t>
            </a:r>
            <a:br>
              <a:rPr lang="en-US" sz="3100"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752600"/>
            <a:ext cx="7251192" cy="4495800"/>
          </a:xfrm>
        </p:spPr>
        <p:txBody>
          <a:bodyPr>
            <a:normAutofit/>
          </a:bodyPr>
          <a:lstStyle/>
          <a:p>
            <a:pPr lvl="0"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oldest and most widely used model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Specifically </a:t>
            </a:r>
            <a:r>
              <a:rPr lang="en-US" sz="2400" dirty="0">
                <a:latin typeface="Times New Roman" pitchFamily="18" charset="0"/>
                <a:cs typeface="Times New Roman" pitchFamily="18" charset="0"/>
              </a:rPr>
              <a:t>developed to explain </a:t>
            </a:r>
            <a:r>
              <a:rPr lang="en-US" sz="2400" u="sng" dirty="0">
                <a:solidFill>
                  <a:srgbClr val="FF0000"/>
                </a:solidFill>
                <a:latin typeface="Times New Roman" pitchFamily="18" charset="0"/>
                <a:cs typeface="Times New Roman" pitchFamily="18" charset="0"/>
              </a:rPr>
              <a:t>health behavior </a:t>
            </a:r>
          </a:p>
          <a:p>
            <a:pPr lvl="0" algn="just">
              <a:lnSpc>
                <a:spcPct val="150000"/>
              </a:lnSpc>
            </a:pPr>
            <a:r>
              <a:rPr lang="en-US" sz="2400" dirty="0">
                <a:latin typeface="Times New Roman" pitchFamily="18" charset="0"/>
                <a:cs typeface="Times New Roman" pitchFamily="18" charset="0"/>
              </a:rPr>
              <a:t>It focuses almost exclusively on </a:t>
            </a:r>
            <a:r>
              <a:rPr lang="en-US" sz="2400" u="sng" dirty="0">
                <a:solidFill>
                  <a:srgbClr val="FF0000"/>
                </a:solidFill>
                <a:latin typeface="Times New Roman" pitchFamily="18" charset="0"/>
                <a:cs typeface="Times New Roman" pitchFamily="18" charset="0"/>
              </a:rPr>
              <a:t>cognitive influences </a:t>
            </a:r>
            <a:r>
              <a:rPr lang="en-US" sz="2400" dirty="0">
                <a:latin typeface="Times New Roman" pitchFamily="18" charset="0"/>
                <a:cs typeface="Times New Roman" pitchFamily="18" charset="0"/>
              </a:rPr>
              <a:t>on behaviors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109</a:t>
            </a:fld>
            <a:endParaRPr lang="en-US"/>
          </a:p>
        </p:txBody>
      </p:sp>
    </p:spTree>
    <p:extLst>
      <p:ext uri="{BB962C8B-B14F-4D97-AF65-F5344CB8AC3E}">
        <p14:creationId xmlns:p14="http://schemas.microsoft.com/office/powerpoint/2010/main" xmlns="" val="1734980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marL="82296" indent="0" algn="just">
              <a:lnSpc>
                <a:spcPct val="150000"/>
              </a:lnSpc>
              <a:buNone/>
            </a:pPr>
            <a:endParaRPr lang="en-US" sz="2400" dirty="0" smtClean="0">
              <a:latin typeface="Times New Roman" pitchFamily="18" charset="0"/>
              <a:cs typeface="Times New Roman" pitchFamily="18" charset="0"/>
            </a:endParaRP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 Learning memory</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 Reasoning,</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Problem solving,</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Creativity and </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Imagination.</a:t>
            </a:r>
          </a:p>
          <a:p>
            <a:pPr algn="just">
              <a:lnSpc>
                <a:spcPct val="150000"/>
              </a:lnSpc>
            </a:pPr>
            <a:endParaRPr lang="en-US"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022592" cy="5410200"/>
          </a:xfrm>
        </p:spPr>
        <p:txBody>
          <a:bodyPr>
            <a:normAutofit/>
          </a:bodyPr>
          <a:lstStyle/>
          <a:p>
            <a:pPr lvl="0" algn="just">
              <a:lnSpc>
                <a:spcPct val="150000"/>
              </a:lnSpc>
            </a:pPr>
            <a:r>
              <a:rPr lang="en-US" sz="2400" dirty="0" smtClean="0">
                <a:latin typeface="Times New Roman" pitchFamily="18" charset="0"/>
                <a:cs typeface="Times New Roman" pitchFamily="18" charset="0"/>
              </a:rPr>
              <a:t>Originally developed by Rosen Stock in 1966 to</a:t>
            </a:r>
          </a:p>
          <a:p>
            <a:pPr lvl="0" algn="just">
              <a:lnSpc>
                <a:spcPct val="150000"/>
              </a:lnSpc>
            </a:pPr>
            <a:r>
              <a:rPr lang="en-US" sz="2400" dirty="0" smtClean="0">
                <a:latin typeface="Times New Roman" pitchFamily="18" charset="0"/>
                <a:cs typeface="Times New Roman" pitchFamily="18" charset="0"/>
              </a:rPr>
              <a:t>Help explain why people would not use health services</a:t>
            </a:r>
          </a:p>
          <a:p>
            <a:pPr lvl="0" algn="just">
              <a:lnSpc>
                <a:spcPct val="150000"/>
              </a:lnSpc>
            </a:pPr>
            <a:r>
              <a:rPr lang="en-US" sz="2400" dirty="0" smtClean="0">
                <a:latin typeface="Times New Roman" pitchFamily="18" charset="0"/>
                <a:cs typeface="Times New Roman" pitchFamily="18" charset="0"/>
              </a:rPr>
              <a:t>There are </a:t>
            </a:r>
            <a:r>
              <a:rPr lang="en-US" sz="2400" i="1" dirty="0" smtClean="0">
                <a:solidFill>
                  <a:srgbClr val="FF0000"/>
                </a:solidFill>
                <a:latin typeface="Times New Roman" pitchFamily="18" charset="0"/>
                <a:cs typeface="Times New Roman" pitchFamily="18" charset="0"/>
              </a:rPr>
              <a:t>four</a:t>
            </a:r>
            <a:r>
              <a:rPr lang="en-US" sz="2400" dirty="0" smtClean="0">
                <a:latin typeface="Times New Roman" pitchFamily="18" charset="0"/>
                <a:cs typeface="Times New Roman" pitchFamily="18" charset="0"/>
              </a:rPr>
              <a:t> major types of beliefs that influence</a:t>
            </a:r>
          </a:p>
          <a:p>
            <a:pPr lvl="0" algn="just">
              <a:lnSpc>
                <a:spcPct val="150000"/>
              </a:lnSpc>
            </a:pPr>
            <a:r>
              <a:rPr lang="en-US" sz="2400" dirty="0" smtClean="0">
                <a:latin typeface="Times New Roman" pitchFamily="18" charset="0"/>
                <a:cs typeface="Times New Roman" pitchFamily="18" charset="0"/>
              </a:rPr>
              <a:t>The likelihood of taking action that is relevant to a given disease or condition.</a:t>
            </a:r>
          </a:p>
          <a:p>
            <a:pPr>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110</a:t>
            </a:fld>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Content Placeholder 24"/>
          <p:cNvGraphicFramePr>
            <a:graphicFrameLocks noGrp="1"/>
          </p:cNvGraphicFramePr>
          <p:nvPr>
            <p:ph idx="1"/>
            <p:extLst>
              <p:ext uri="{D42A27DB-BD31-4B8C-83A1-F6EECF244321}">
                <p14:modId xmlns:p14="http://schemas.microsoft.com/office/powerpoint/2010/main" xmlns="" val="3722985805"/>
              </p:ext>
            </p:extLst>
          </p:nvPr>
        </p:nvGraphicFramePr>
        <p:xfrm>
          <a:off x="5049672" y="1705970"/>
          <a:ext cx="2224585" cy="365760"/>
        </p:xfrm>
        <a:graphic>
          <a:graphicData uri="http://schemas.openxmlformats.org/drawingml/2006/table">
            <a:tbl>
              <a:tblPr/>
              <a:tblGrid>
                <a:gridCol w="2224585">
                  <a:extLst>
                    <a:ext uri="{9D8B030D-6E8A-4147-A177-3AD203B41FA5}">
                      <a16:colId xmlns:a16="http://schemas.microsoft.com/office/drawing/2014/main" xmlns="" val="20000"/>
                    </a:ext>
                  </a:extLst>
                </a:gridCol>
              </a:tblGrid>
              <a:tr h="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0000"/>
                  </a:ext>
                </a:extLst>
              </a:tr>
            </a:tbl>
          </a:graphicData>
        </a:graphic>
      </p:graphicFrame>
      <p:sp>
        <p:nvSpPr>
          <p:cNvPr id="4" name="Rectangle 3"/>
          <p:cNvSpPr/>
          <p:nvPr/>
        </p:nvSpPr>
        <p:spPr>
          <a:xfrm>
            <a:off x="1981200" y="1066800"/>
            <a:ext cx="1828800" cy="1066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Perceived susceptibility to diseases x</a:t>
            </a:r>
          </a:p>
        </p:txBody>
      </p:sp>
      <p:sp>
        <p:nvSpPr>
          <p:cNvPr id="5" name="Rectangle 4"/>
          <p:cNvSpPr/>
          <p:nvPr/>
        </p:nvSpPr>
        <p:spPr>
          <a:xfrm>
            <a:off x="1828800" y="2895600"/>
            <a:ext cx="1524000" cy="1066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Perceived severity of disease x</a:t>
            </a:r>
          </a:p>
        </p:txBody>
      </p:sp>
      <p:sp>
        <p:nvSpPr>
          <p:cNvPr id="6" name="Rectangle 5"/>
          <p:cNvSpPr/>
          <p:nvPr/>
        </p:nvSpPr>
        <p:spPr>
          <a:xfrm>
            <a:off x="3962400" y="3048000"/>
            <a:ext cx="1676400" cy="1143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Perceived treaty of disease x</a:t>
            </a:r>
          </a:p>
        </p:txBody>
      </p:sp>
      <p:sp>
        <p:nvSpPr>
          <p:cNvPr id="7" name="Rectangle 6"/>
          <p:cNvSpPr/>
          <p:nvPr/>
        </p:nvSpPr>
        <p:spPr>
          <a:xfrm>
            <a:off x="5029200" y="1066800"/>
            <a:ext cx="2286000" cy="1371600"/>
          </a:xfrm>
          <a:prstGeom prst="rect">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Perceived benefits of </a:t>
            </a:r>
            <a:r>
              <a:rPr lang="en-US" dirty="0" smtClean="0"/>
              <a:t>action</a:t>
            </a:r>
          </a:p>
          <a:p>
            <a:pPr algn="ctr"/>
            <a:endParaRPr lang="en-US" dirty="0" smtClean="0"/>
          </a:p>
          <a:p>
            <a:pPr algn="ctr"/>
            <a:r>
              <a:rPr lang="en-US" dirty="0"/>
              <a:t>Perceived barriers of action</a:t>
            </a:r>
          </a:p>
        </p:txBody>
      </p:sp>
      <p:sp>
        <p:nvSpPr>
          <p:cNvPr id="8" name="Rectangle 7"/>
          <p:cNvSpPr/>
          <p:nvPr/>
        </p:nvSpPr>
        <p:spPr>
          <a:xfrm>
            <a:off x="6400800" y="3048000"/>
            <a:ext cx="1676400" cy="1295400"/>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Perceived likelihood of taking action</a:t>
            </a:r>
          </a:p>
        </p:txBody>
      </p:sp>
      <p:cxnSp>
        <p:nvCxnSpPr>
          <p:cNvPr id="16" name="Straight Arrow Connector 15"/>
          <p:cNvCxnSpPr>
            <a:stCxn id="4" idx="3"/>
          </p:cNvCxnSpPr>
          <p:nvPr/>
        </p:nvCxnSpPr>
        <p:spPr>
          <a:xfrm>
            <a:off x="3810000" y="1600200"/>
            <a:ext cx="9906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352800" y="3429000"/>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7315200" y="1752600"/>
            <a:ext cx="3048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638800" y="3429000"/>
            <a:ext cx="762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013016" y="4724400"/>
            <a:ext cx="3659335" cy="369332"/>
          </a:xfrm>
          <a:prstGeom prst="rect">
            <a:avLst/>
          </a:prstGeom>
        </p:spPr>
        <p:txBody>
          <a:bodyPr wrap="none">
            <a:spAutoFit/>
          </a:bodyPr>
          <a:lstStyle/>
          <a:p>
            <a:r>
              <a:rPr lang="en-US" dirty="0"/>
              <a:t>Fig 1: Diagram of Health Belief Model</a:t>
            </a:r>
          </a:p>
        </p:txBody>
      </p:sp>
      <p:sp>
        <p:nvSpPr>
          <p:cNvPr id="14" name="Slide Number Placeholder 13"/>
          <p:cNvSpPr>
            <a:spLocks noGrp="1"/>
          </p:cNvSpPr>
          <p:nvPr>
            <p:ph type="sldNum" sz="quarter" idx="12"/>
          </p:nvPr>
        </p:nvSpPr>
        <p:spPr/>
        <p:txBody>
          <a:bodyPr/>
          <a:lstStyle/>
          <a:p>
            <a:fld id="{983B6054-12AA-46F8-BA2F-08E50879B6E3}" type="slidenum">
              <a:rPr lang="en-US" smtClean="0"/>
              <a:pPr/>
              <a:t>111</a:t>
            </a:fld>
            <a:endParaRPr lang="en-US"/>
          </a:p>
        </p:txBody>
      </p:sp>
    </p:spTree>
    <p:extLst>
      <p:ext uri="{BB962C8B-B14F-4D97-AF65-F5344CB8AC3E}">
        <p14:creationId xmlns:p14="http://schemas.microsoft.com/office/powerpoint/2010/main" xmlns="" val="74051425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6946392" cy="1143000"/>
          </a:xfrm>
        </p:spPr>
        <p:txBody>
          <a:bodyPr>
            <a:normAutofit/>
          </a:bodyPr>
          <a:lstStyle/>
          <a:p>
            <a:r>
              <a:rPr lang="en-US" sz="2800" b="1" dirty="0">
                <a:latin typeface="Times New Roman" pitchFamily="18" charset="0"/>
                <a:cs typeface="Times New Roman" pitchFamily="18" charset="0"/>
              </a:rPr>
              <a:t>The major components of the HBM:</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838200"/>
            <a:ext cx="7498080" cy="5410200"/>
          </a:xfrm>
        </p:spPr>
        <p:txBody>
          <a:bodyPr>
            <a:normAutofit/>
          </a:bodyPr>
          <a:lstStyle/>
          <a:p>
            <a:endParaRPr lang="en-US" dirty="0"/>
          </a:p>
          <a:p>
            <a:pPr lvl="0" algn="just">
              <a:lnSpc>
                <a:spcPct val="170000"/>
              </a:lnSpc>
            </a:pPr>
            <a:r>
              <a:rPr lang="en-US" sz="2400" b="1" dirty="0">
                <a:latin typeface="Times New Roman" pitchFamily="18" charset="0"/>
                <a:cs typeface="Times New Roman" pitchFamily="18" charset="0"/>
              </a:rPr>
              <a:t>Perceived treat</a:t>
            </a:r>
            <a:r>
              <a:rPr lang="en-US" sz="2400" dirty="0">
                <a:latin typeface="Times New Roman" pitchFamily="18" charset="0"/>
                <a:cs typeface="Times New Roman" pitchFamily="18" charset="0"/>
              </a:rPr>
              <a:t>:</a:t>
            </a:r>
          </a:p>
          <a:p>
            <a:pPr lvl="0" algn="just">
              <a:lnSpc>
                <a:spcPct val="170000"/>
              </a:lnSpc>
            </a:pPr>
            <a:r>
              <a:rPr lang="en-US" sz="2400" dirty="0">
                <a:latin typeface="Times New Roman" pitchFamily="18" charset="0"/>
                <a:cs typeface="Times New Roman" pitchFamily="18" charset="0"/>
              </a:rPr>
              <a:t>Perceived susceptibility</a:t>
            </a:r>
          </a:p>
          <a:p>
            <a:pPr lvl="0" algn="just">
              <a:lnSpc>
                <a:spcPct val="170000"/>
              </a:lnSpc>
            </a:pPr>
            <a:r>
              <a:rPr lang="en-US" sz="2400" dirty="0">
                <a:latin typeface="Times New Roman" pitchFamily="18" charset="0"/>
                <a:cs typeface="Times New Roman" pitchFamily="18" charset="0"/>
              </a:rPr>
              <a:t>Perceived severity</a:t>
            </a:r>
          </a:p>
          <a:p>
            <a:pPr lvl="0" algn="just">
              <a:lnSpc>
                <a:spcPct val="170000"/>
              </a:lnSpc>
            </a:pPr>
            <a:r>
              <a:rPr lang="en-US" sz="2400" b="1" dirty="0">
                <a:latin typeface="Times New Roman" pitchFamily="18" charset="0"/>
                <a:cs typeface="Times New Roman" pitchFamily="18" charset="0"/>
              </a:rPr>
              <a:t>Belief that health behavior can reduce treat:</a:t>
            </a:r>
          </a:p>
          <a:p>
            <a:pPr lvl="0" algn="just">
              <a:lnSpc>
                <a:spcPct val="170000"/>
              </a:lnSpc>
            </a:pPr>
            <a:r>
              <a:rPr lang="en-US" sz="2400" dirty="0">
                <a:latin typeface="Times New Roman" pitchFamily="18" charset="0"/>
                <a:cs typeface="Times New Roman" pitchFamily="18" charset="0"/>
              </a:rPr>
              <a:t>Perceived benefits</a:t>
            </a:r>
          </a:p>
          <a:p>
            <a:pPr lvl="0" algn="just">
              <a:lnSpc>
                <a:spcPct val="170000"/>
              </a:lnSpc>
            </a:pPr>
            <a:r>
              <a:rPr lang="en-US" sz="2400" dirty="0">
                <a:latin typeface="Times New Roman" pitchFamily="18" charset="0"/>
                <a:cs typeface="Times New Roman" pitchFamily="18" charset="0"/>
              </a:rPr>
              <a:t>Perceived barriers</a:t>
            </a:r>
          </a:p>
          <a:p>
            <a:pPr marL="82296" indent="0" algn="just">
              <a:lnSpc>
                <a:spcPct val="170000"/>
              </a:lnSpc>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112</a:t>
            </a:fld>
            <a:endParaRPr lang="en-US"/>
          </a:p>
        </p:txBody>
      </p:sp>
    </p:spTree>
    <p:extLst>
      <p:ext uri="{BB962C8B-B14F-4D97-AF65-F5344CB8AC3E}">
        <p14:creationId xmlns:p14="http://schemas.microsoft.com/office/powerpoint/2010/main" xmlns="" val="171170642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6870192" cy="5715000"/>
          </a:xfrm>
        </p:spPr>
        <p:txBody>
          <a:bodyPr>
            <a:normAutofit/>
          </a:bodyPr>
          <a:lstStyle/>
          <a:p>
            <a:pPr algn="just">
              <a:lnSpc>
                <a:spcPct val="170000"/>
              </a:lnSpc>
              <a:buNone/>
            </a:pPr>
            <a:r>
              <a:rPr lang="en-US" sz="2400" b="1" dirty="0">
                <a:latin typeface="Times New Roman" pitchFamily="18" charset="0"/>
                <a:cs typeface="Times New Roman" pitchFamily="18" charset="0"/>
              </a:rPr>
              <a:t>Perceived susceptibility or risk </a:t>
            </a:r>
            <a:r>
              <a:rPr lang="en-US" sz="2400" dirty="0">
                <a:latin typeface="Times New Roman" pitchFamily="18" charset="0"/>
                <a:cs typeface="Times New Roman" pitchFamily="18" charset="0"/>
              </a:rPr>
              <a:t>= refers to the individuals perception (belief) of the risk of contracting a health problem. </a:t>
            </a:r>
            <a:endParaRPr lang="en-US" sz="2400" dirty="0" smtClean="0">
              <a:latin typeface="Times New Roman" pitchFamily="18" charset="0"/>
              <a:cs typeface="Times New Roman" pitchFamily="18" charset="0"/>
            </a:endParaRPr>
          </a:p>
          <a:p>
            <a:pPr algn="just">
              <a:lnSpc>
                <a:spcPct val="170000"/>
              </a:lnSpc>
              <a:buFont typeface="Wingdings" pitchFamily="2" charset="2"/>
              <a:buChar char="§"/>
            </a:pPr>
            <a:r>
              <a:rPr lang="en-US" sz="2400" dirty="0" smtClean="0">
                <a:latin typeface="Times New Roman" pitchFamily="18" charset="0"/>
                <a:cs typeface="Times New Roman" pitchFamily="18" charset="0"/>
              </a:rPr>
              <a:t>Ex</a:t>
            </a:r>
            <a:r>
              <a:rPr lang="en-US" sz="2400" dirty="0">
                <a:latin typeface="Times New Roman" pitchFamily="18" charset="0"/>
                <a:cs typeface="Times New Roman" pitchFamily="18" charset="0"/>
              </a:rPr>
              <a:t>., a person who has observed a young friend suffered to death due to HIV/AIDS, </a:t>
            </a:r>
            <a:endParaRPr lang="en-US" sz="2400" dirty="0" smtClean="0">
              <a:latin typeface="Times New Roman" pitchFamily="18" charset="0"/>
              <a:cs typeface="Times New Roman" pitchFamily="18" charset="0"/>
            </a:endParaRPr>
          </a:p>
          <a:p>
            <a:pPr algn="just">
              <a:lnSpc>
                <a:spcPct val="170000"/>
              </a:lnSpc>
              <a:buFont typeface="Wingdings" pitchFamily="2" charset="2"/>
              <a:buChar char="§"/>
            </a:pPr>
            <a:r>
              <a:rPr lang="en-US" sz="2400" dirty="0" smtClean="0">
                <a:latin typeface="Times New Roman" pitchFamily="18" charset="0"/>
                <a:cs typeface="Times New Roman" pitchFamily="18" charset="0"/>
              </a:rPr>
              <a:t>Thinks </a:t>
            </a:r>
            <a:r>
              <a:rPr lang="en-US" sz="2400" dirty="0">
                <a:latin typeface="Times New Roman" pitchFamily="18" charset="0"/>
                <a:cs typeface="Times New Roman" pitchFamily="18" charset="0"/>
              </a:rPr>
              <a:t>that he is also at risk of getting the </a:t>
            </a:r>
            <a:r>
              <a:rPr lang="en-US" sz="2400" dirty="0" smtClean="0">
                <a:latin typeface="Times New Roman" pitchFamily="18" charset="0"/>
                <a:cs typeface="Times New Roman" pitchFamily="18" charset="0"/>
              </a:rPr>
              <a:t>disease.</a:t>
            </a:r>
          </a:p>
          <a:p>
            <a:pPr algn="just">
              <a:lnSpc>
                <a:spcPct val="170000"/>
              </a:lnSpc>
              <a:buFont typeface="Wingdings" pitchFamily="2" charset="2"/>
              <a:buChar char="§"/>
            </a:pPr>
            <a:r>
              <a:rPr lang="en-US" sz="2400" dirty="0" smtClean="0">
                <a:latin typeface="Times New Roman" pitchFamily="18" charset="0"/>
                <a:cs typeface="Times New Roman" pitchFamily="18" charset="0"/>
              </a:rPr>
              <a:t>Because </a:t>
            </a:r>
            <a:r>
              <a:rPr lang="en-US" sz="2400" dirty="0">
                <a:latin typeface="Times New Roman" pitchFamily="18" charset="0"/>
                <a:cs typeface="Times New Roman" pitchFamily="18" charset="0"/>
              </a:rPr>
              <a:t>of this, he may start to examine his own behavior.</a:t>
            </a:r>
          </a:p>
          <a:p>
            <a:pPr marL="82296" indent="0" algn="just">
              <a:lnSpc>
                <a:spcPct val="170000"/>
              </a:lnSpc>
              <a:buNone/>
            </a:pP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113</a:t>
            </a:fld>
            <a:endParaRPr lang="en-US"/>
          </a:p>
        </p:txBody>
      </p:sp>
    </p:spTree>
    <p:extLst>
      <p:ext uri="{BB962C8B-B14F-4D97-AF65-F5344CB8AC3E}">
        <p14:creationId xmlns:p14="http://schemas.microsoft.com/office/powerpoint/2010/main" xmlns="" val="247902574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Application: </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174992" cy="5334000"/>
          </a:xfrm>
        </p:spPr>
        <p:txBody>
          <a:bodyPr>
            <a:normAutofit/>
          </a:bodyPr>
          <a:lstStyle/>
          <a:p>
            <a:pPr lvl="0" algn="just">
              <a:lnSpc>
                <a:spcPct val="150000"/>
              </a:lnSpc>
            </a:pPr>
            <a:r>
              <a:rPr lang="en-US" sz="2400" dirty="0" smtClean="0">
                <a:latin typeface="Times New Roman" pitchFamily="18" charset="0"/>
                <a:cs typeface="Times New Roman" pitchFamily="18" charset="0"/>
              </a:rPr>
              <a:t>Define </a:t>
            </a:r>
            <a:r>
              <a:rPr lang="en-US" sz="2400" dirty="0">
                <a:latin typeface="Times New Roman" pitchFamily="18" charset="0"/>
                <a:cs typeface="Times New Roman" pitchFamily="18" charset="0"/>
              </a:rPr>
              <a:t>population at </a:t>
            </a:r>
            <a:r>
              <a:rPr lang="en-US" sz="2400" dirty="0" smtClean="0">
                <a:latin typeface="Times New Roman" pitchFamily="18" charset="0"/>
                <a:cs typeface="Times New Roman" pitchFamily="18" charset="0"/>
              </a:rPr>
              <a:t>risk</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a:t>
            </a:r>
            <a:r>
              <a:rPr lang="en-US" sz="2400" dirty="0" smtClean="0">
                <a:latin typeface="Times New Roman" pitchFamily="18" charset="0"/>
                <a:cs typeface="Times New Roman" pitchFamily="18" charset="0"/>
              </a:rPr>
              <a:t>isk </a:t>
            </a:r>
            <a:r>
              <a:rPr lang="en-US" sz="2400" dirty="0">
                <a:latin typeface="Times New Roman" pitchFamily="18" charset="0"/>
                <a:cs typeface="Times New Roman" pitchFamily="18" charset="0"/>
              </a:rPr>
              <a:t>levels</a:t>
            </a:r>
          </a:p>
          <a:p>
            <a:pPr lvl="0" algn="just">
              <a:lnSpc>
                <a:spcPct val="150000"/>
              </a:lnSpc>
            </a:pPr>
            <a:r>
              <a:rPr lang="en-US" sz="2400" dirty="0">
                <a:latin typeface="Times New Roman" pitchFamily="18" charset="0"/>
                <a:cs typeface="Times New Roman" pitchFamily="18" charset="0"/>
              </a:rPr>
              <a:t>Personalize risk based on a person’s characteristics of behavior</a:t>
            </a:r>
          </a:p>
          <a:p>
            <a:pPr lvl="0" algn="just">
              <a:lnSpc>
                <a:spcPct val="150000"/>
              </a:lnSpc>
            </a:pPr>
            <a:r>
              <a:rPr lang="en-US" sz="2400" dirty="0">
                <a:latin typeface="Times New Roman" pitchFamily="18" charset="0"/>
                <a:cs typeface="Times New Roman" pitchFamily="18" charset="0"/>
              </a:rPr>
              <a:t>Make perceived susceptibility consistent with an individual’s actual risk</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114</a:t>
            </a:fld>
            <a:endParaRPr lang="en-US"/>
          </a:p>
        </p:txBody>
      </p:sp>
    </p:spTree>
    <p:extLst>
      <p:ext uri="{BB962C8B-B14F-4D97-AF65-F5344CB8AC3E}">
        <p14:creationId xmlns:p14="http://schemas.microsoft.com/office/powerpoint/2010/main" xmlns="" val="417278215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098792" cy="54102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Perceived </a:t>
            </a:r>
            <a:r>
              <a:rPr lang="en-US" sz="2400" b="1" dirty="0" smtClean="0">
                <a:latin typeface="Times New Roman" pitchFamily="18" charset="0"/>
                <a:cs typeface="Times New Roman" pitchFamily="18" charset="0"/>
              </a:rPr>
              <a:t>severity: </a:t>
            </a:r>
            <a:r>
              <a:rPr lang="en-US" sz="2400" dirty="0" smtClean="0">
                <a:latin typeface="Times New Roman" pitchFamily="18" charset="0"/>
                <a:cs typeface="Times New Roman" pitchFamily="18" charset="0"/>
              </a:rPr>
              <a:t>refers </a:t>
            </a:r>
            <a:r>
              <a:rPr lang="en-US" sz="2400" dirty="0">
                <a:latin typeface="Times New Roman" pitchFamily="18" charset="0"/>
                <a:cs typeface="Times New Roman" pitchFamily="18" charset="0"/>
              </a:rPr>
              <a:t>to one’s perception (belief) of how serious a condition </a:t>
            </a:r>
            <a:r>
              <a:rPr lang="en-US" sz="2400" dirty="0" smtClean="0">
                <a:latin typeface="Times New Roman" pitchFamily="18" charset="0"/>
                <a:cs typeface="Times New Roman" pitchFamily="18" charset="0"/>
              </a:rPr>
              <a:t>and</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ts </a:t>
            </a:r>
            <a:r>
              <a:rPr lang="en-US" sz="2400" dirty="0">
                <a:latin typeface="Times New Roman" pitchFamily="18" charset="0"/>
                <a:cs typeface="Times New Roman" pitchFamily="18" charset="0"/>
              </a:rPr>
              <a:t>consequences are.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Ex., if a person realizes that HIV/AIDS is a killing </a:t>
            </a:r>
            <a:r>
              <a:rPr lang="en-US" sz="2400" dirty="0" smtClean="0">
                <a:latin typeface="Times New Roman" pitchFamily="18" charset="0"/>
                <a:cs typeface="Times New Roman" pitchFamily="18" charset="0"/>
              </a:rPr>
              <a:t>disease</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perceived seriousness of the disease may </a:t>
            </a:r>
            <a:r>
              <a:rPr lang="en-US" sz="2400" dirty="0" smtClean="0">
                <a:latin typeface="Times New Roman" pitchFamily="18" charset="0"/>
                <a:cs typeface="Times New Roman" pitchFamily="18" charset="0"/>
              </a:rPr>
              <a:t>or</a:t>
            </a:r>
          </a:p>
          <a:p>
            <a:pPr marL="82296" indent="0" algn="just">
              <a:lnSpc>
                <a:spcPct val="150000"/>
              </a:lnSpc>
              <a:buFont typeface="Wingdings" pitchFamily="2" charset="2"/>
              <a:buChar char="§"/>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115</a:t>
            </a:fld>
            <a:endParaRPr lang="en-US"/>
          </a:p>
        </p:txBody>
      </p:sp>
    </p:spTree>
    <p:extLst>
      <p:ext uri="{BB962C8B-B14F-4D97-AF65-F5344CB8AC3E}">
        <p14:creationId xmlns:p14="http://schemas.microsoft.com/office/powerpoint/2010/main" xmlns="" val="321239354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6793992" cy="5181600"/>
          </a:xfrm>
        </p:spPr>
        <p:txBody>
          <a:bodyPr>
            <a:normAutofit/>
          </a:bodyPr>
          <a:lstStyle/>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May not be related to the actual severity of the disease. </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The model states that perceived severity is much more influential on </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Behavior than the actual severity of the disease which may be measured in mortality rate.</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116</a:t>
            </a:fld>
            <a:endParaRPr lang="en-US"/>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174992" cy="54864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Application:</a:t>
            </a:r>
            <a:r>
              <a:rPr lang="en-US" sz="2400" dirty="0">
                <a:latin typeface="Times New Roman" pitchFamily="18" charset="0"/>
                <a:cs typeface="Times New Roman" pitchFamily="18" charset="0"/>
              </a:rPr>
              <a:t> specify consequences of the risk and the conditions. </a:t>
            </a:r>
          </a:p>
          <a:p>
            <a:pPr marL="82296" indent="0" algn="just">
              <a:lnSpc>
                <a:spcPct val="150000"/>
              </a:lnSpc>
              <a:buNone/>
            </a:pPr>
            <a:r>
              <a:rPr lang="en-US" sz="2400" b="1" dirty="0">
                <a:latin typeface="Times New Roman" pitchFamily="18" charset="0"/>
                <a:cs typeface="Times New Roman" pitchFamily="18" charset="0"/>
              </a:rPr>
              <a:t>Perceived benefits of the </a:t>
            </a:r>
            <a:r>
              <a:rPr lang="en-US" sz="2400" b="1" dirty="0" smtClean="0">
                <a:latin typeface="Times New Roman" pitchFamily="18" charset="0"/>
                <a:cs typeface="Times New Roman" pitchFamily="18" charset="0"/>
              </a:rPr>
              <a:t>behavior</a:t>
            </a:r>
            <a:r>
              <a:rPr lang="en-US" sz="2400" b="1"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generally refer </a:t>
            </a:r>
            <a:r>
              <a:rPr lang="en-US" sz="2400" dirty="0" smtClean="0">
                <a:latin typeface="Times New Roman" pitchFamily="18" charset="0"/>
                <a:cs typeface="Times New Roman" pitchFamily="18" charset="0"/>
              </a:rPr>
              <a:t>to</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How </a:t>
            </a:r>
            <a:r>
              <a:rPr lang="en-US" sz="2400" dirty="0">
                <a:latin typeface="Times New Roman" pitchFamily="18" charset="0"/>
                <a:cs typeface="Times New Roman" pitchFamily="18" charset="0"/>
              </a:rPr>
              <a:t>effective the behavior is in producing a health benefit.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Ex</a:t>
            </a:r>
            <a:r>
              <a:rPr lang="en-US" sz="2400" dirty="0">
                <a:latin typeface="Times New Roman" pitchFamily="18" charset="0"/>
                <a:cs typeface="Times New Roman" pitchFamily="18" charset="0"/>
              </a:rPr>
              <a:t>. The person believes that the recommended action of using condoms would protect him from getting HIV</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117</a:t>
            </a:fld>
            <a:endParaRPr lang="en-US"/>
          </a:p>
        </p:txBody>
      </p:sp>
    </p:spTree>
    <p:extLst>
      <p:ext uri="{BB962C8B-B14F-4D97-AF65-F5344CB8AC3E}">
        <p14:creationId xmlns:p14="http://schemas.microsoft.com/office/powerpoint/2010/main" xmlns="" val="2180965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7174992" cy="5181600"/>
          </a:xfrm>
        </p:spPr>
        <p:txBody>
          <a:bodyPr>
            <a:normAutofit/>
          </a:bodyPr>
          <a:lstStyle/>
          <a:p>
            <a:pPr marL="82296" indent="0" algn="just">
              <a:lnSpc>
                <a:spcPct val="150000"/>
              </a:lnSpc>
              <a:buNone/>
            </a:pPr>
            <a:r>
              <a:rPr lang="en-US" sz="2400" b="1" dirty="0" smtClean="0">
                <a:latin typeface="Times New Roman" pitchFamily="18" charset="0"/>
                <a:cs typeface="Times New Roman" pitchFamily="18" charset="0"/>
              </a:rPr>
              <a:t>Application: </a:t>
            </a:r>
            <a:r>
              <a:rPr lang="en-US" sz="2400" dirty="0" smtClean="0">
                <a:latin typeface="Times New Roman" pitchFamily="18" charset="0"/>
                <a:cs typeface="Times New Roman" pitchFamily="18" charset="0"/>
              </a:rPr>
              <a:t>define action to take: </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How</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Where</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When,</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Clearly the positive effects to be expected</a:t>
            </a:r>
          </a:p>
          <a:p>
            <a:pPr marL="82296" indent="0" algn="just">
              <a:lnSpc>
                <a:spcPct val="150000"/>
              </a:lnSpc>
              <a:buNone/>
            </a:pPr>
            <a:r>
              <a:rPr lang="en-US" sz="2400" b="1" dirty="0" smtClean="0">
                <a:latin typeface="Times New Roman" pitchFamily="18" charset="0"/>
                <a:cs typeface="Times New Roman" pitchFamily="18" charset="0"/>
              </a:rPr>
              <a:t>Perceived </a:t>
            </a:r>
            <a:r>
              <a:rPr lang="en-US" sz="2400" b="1" dirty="0">
                <a:latin typeface="Times New Roman" pitchFamily="18" charset="0"/>
                <a:cs typeface="Times New Roman" pitchFamily="18" charset="0"/>
              </a:rPr>
              <a:t>barriers: </a:t>
            </a:r>
            <a:r>
              <a:rPr lang="en-US" sz="2400" dirty="0">
                <a:latin typeface="Times New Roman" pitchFamily="18" charset="0"/>
                <a:cs typeface="Times New Roman" pitchFamily="18" charset="0"/>
              </a:rPr>
              <a:t>one’s belief in the tangible psychological costs of the advised behavior. </a:t>
            </a:r>
            <a:endParaRPr lang="en-US" sz="2400" dirty="0" smtClean="0">
              <a:latin typeface="Times New Roman" pitchFamily="18" charset="0"/>
              <a:cs typeface="Times New Roman" pitchFamily="18" charset="0"/>
            </a:endParaRP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118</a:t>
            </a:fld>
            <a:endParaRPr lang="en-US"/>
          </a:p>
        </p:txBody>
      </p:sp>
    </p:spTree>
    <p:extLst>
      <p:ext uri="{BB962C8B-B14F-4D97-AF65-F5344CB8AC3E}">
        <p14:creationId xmlns:p14="http://schemas.microsoft.com/office/powerpoint/2010/main" xmlns="" val="141125503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143000"/>
            <a:ext cx="7098792" cy="5105400"/>
          </a:xfrm>
        </p:spPr>
        <p:txBody>
          <a:bodyPr>
            <a:normAutofit/>
          </a:bodyPr>
          <a:lstStyle/>
          <a:p>
            <a:pPr algn="just">
              <a:lnSpc>
                <a:spcPct val="150000"/>
              </a:lnSpc>
            </a:pPr>
            <a:r>
              <a:rPr lang="en-US" sz="2400" dirty="0" smtClean="0">
                <a:latin typeface="Times New Roman" pitchFamily="18" charset="0"/>
                <a:cs typeface="Times New Roman" pitchFamily="18" charset="0"/>
              </a:rPr>
              <a:t>Barriers related to the characteristics of a treatment or preventive measure may be </a:t>
            </a:r>
          </a:p>
          <a:p>
            <a:pPr algn="just">
              <a:lnSpc>
                <a:spcPct val="150000"/>
              </a:lnSpc>
            </a:pPr>
            <a:r>
              <a:rPr lang="en-US" sz="2400" dirty="0" smtClean="0">
                <a:latin typeface="Times New Roman" pitchFamily="18" charset="0"/>
                <a:cs typeface="Times New Roman" pitchFamily="18" charset="0"/>
              </a:rPr>
              <a:t>Inconvenient </a:t>
            </a:r>
          </a:p>
          <a:p>
            <a:pPr algn="just">
              <a:lnSpc>
                <a:spcPct val="150000"/>
              </a:lnSpc>
            </a:pPr>
            <a:r>
              <a:rPr lang="en-US" sz="2400" dirty="0" smtClean="0">
                <a:latin typeface="Times New Roman" pitchFamily="18" charset="0"/>
                <a:cs typeface="Times New Roman" pitchFamily="18" charset="0"/>
              </a:rPr>
              <a:t>Expensive</a:t>
            </a:r>
          </a:p>
          <a:p>
            <a:pPr algn="just">
              <a:lnSpc>
                <a:spcPct val="150000"/>
              </a:lnSpc>
            </a:pPr>
            <a:r>
              <a:rPr lang="en-US" sz="2400" dirty="0" smtClean="0">
                <a:latin typeface="Times New Roman" pitchFamily="18" charset="0"/>
                <a:cs typeface="Times New Roman" pitchFamily="18" charset="0"/>
              </a:rPr>
              <a:t> Unpleasant</a:t>
            </a:r>
          </a:p>
          <a:p>
            <a:pPr algn="just">
              <a:lnSpc>
                <a:spcPct val="150000"/>
              </a:lnSpc>
            </a:pPr>
            <a:r>
              <a:rPr lang="en-US" sz="2400" dirty="0" smtClean="0">
                <a:latin typeface="Times New Roman" pitchFamily="18" charset="0"/>
                <a:cs typeface="Times New Roman" pitchFamily="18" charset="0"/>
              </a:rPr>
              <a:t> Painful or upsetting.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119</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Emotional process: </a:t>
            </a:r>
            <a:endParaRPr lang="en-US" sz="2800" dirty="0"/>
          </a:p>
        </p:txBody>
      </p:sp>
      <p:sp>
        <p:nvSpPr>
          <p:cNvPr id="3" name="Content Placeholder 2"/>
          <p:cNvSpPr>
            <a:spLocks noGrp="1"/>
          </p:cNvSpPr>
          <p:nvPr>
            <p:ph idx="1"/>
          </p:nvPr>
        </p:nvSpPr>
        <p:spPr>
          <a:xfrm>
            <a:off x="1435608" y="1219200"/>
            <a:ext cx="7498080" cy="5029200"/>
          </a:xfrm>
        </p:spPr>
        <p:txBody>
          <a:bodyPr>
            <a:normAutofit/>
          </a:bodyPr>
          <a:lstStyle/>
          <a:p>
            <a:pPr>
              <a:lnSpc>
                <a:spcPct val="150000"/>
              </a:lnSpc>
              <a:buFont typeface="Wingdings" pitchFamily="2" charset="2"/>
              <a:buChar char="q"/>
            </a:pPr>
            <a:r>
              <a:rPr lang="en-US" sz="2400" dirty="0" smtClean="0">
                <a:latin typeface="Times New Roman" pitchFamily="18" charset="0"/>
                <a:cs typeface="Times New Roman" pitchFamily="18" charset="0"/>
              </a:rPr>
              <a:t>Involved in state of </a:t>
            </a:r>
          </a:p>
          <a:p>
            <a:pPr>
              <a:lnSpc>
                <a:spcPct val="150000"/>
              </a:lnSpc>
              <a:buFont typeface="Arial" pitchFamily="34" charset="0"/>
              <a:buChar char="•"/>
            </a:pPr>
            <a:r>
              <a:rPr lang="en-US" sz="2400" dirty="0" smtClean="0">
                <a:latin typeface="Times New Roman" pitchFamily="18" charset="0"/>
                <a:cs typeface="Times New Roman" pitchFamily="18" charset="0"/>
              </a:rPr>
              <a:t>Emotions (happiness, sadness, anger, fear)</a:t>
            </a:r>
          </a:p>
          <a:p>
            <a:pPr>
              <a:lnSpc>
                <a:spcPct val="150000"/>
              </a:lnSpc>
              <a:buFont typeface="Arial" pitchFamily="34" charset="0"/>
              <a:buChar char="•"/>
            </a:pPr>
            <a:r>
              <a:rPr lang="en-US" sz="2400" dirty="0" smtClean="0">
                <a:latin typeface="Times New Roman" pitchFamily="18" charset="0"/>
                <a:cs typeface="Times New Roman" pitchFamily="18" charset="0"/>
              </a:rPr>
              <a:t> Mood (positive mood is a temporary feeling, less strong than emotion), and</a:t>
            </a:r>
          </a:p>
          <a:p>
            <a:pPr>
              <a:lnSpc>
                <a:spcPct val="150000"/>
              </a:lnSpc>
              <a:buFont typeface="Arial" pitchFamily="34" charset="0"/>
              <a:buChar char="•"/>
            </a:pPr>
            <a:r>
              <a:rPr lang="en-US" sz="2400" dirty="0" smtClean="0">
                <a:latin typeface="Times New Roman" pitchFamily="18" charset="0"/>
                <a:cs typeface="Times New Roman" pitchFamily="18" charset="0"/>
              </a:rPr>
              <a:t> Attitudes which are longer term evaluations of people/objects.</a:t>
            </a:r>
          </a:p>
          <a:p>
            <a:pPr>
              <a:lnSpc>
                <a:spcPct val="150000"/>
              </a:lnSpc>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a:t>
            </a:fld>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022592" cy="5410200"/>
          </a:xfrm>
        </p:spPr>
        <p:txBody>
          <a:bodyPr>
            <a:normAutofit/>
          </a:bodyPr>
          <a:lstStyle/>
          <a:p>
            <a:pPr algn="just">
              <a:lnSpc>
                <a:spcPct val="150000"/>
              </a:lnSpc>
            </a:pPr>
            <a:r>
              <a:rPr lang="en-US" sz="2400" dirty="0" smtClean="0">
                <a:latin typeface="Times New Roman" pitchFamily="18" charset="0"/>
                <a:cs typeface="Times New Roman" pitchFamily="18" charset="0"/>
              </a:rPr>
              <a:t>For a health action to take place barriers should be either removed or reduced to the minimum.</a:t>
            </a:r>
          </a:p>
          <a:p>
            <a:pPr algn="just">
              <a:lnSpc>
                <a:spcPct val="150000"/>
              </a:lnSpc>
            </a:pPr>
            <a:r>
              <a:rPr lang="en-US" sz="2400" dirty="0" smtClean="0">
                <a:latin typeface="Times New Roman" pitchFamily="18" charset="0"/>
                <a:cs typeface="Times New Roman" pitchFamily="18" charset="0"/>
              </a:rPr>
              <a:t> Ex: Availability of condoms</a:t>
            </a:r>
          </a:p>
          <a:p>
            <a:pPr lvl="0" algn="just">
              <a:lnSpc>
                <a:spcPct val="150000"/>
              </a:lnSpc>
            </a:pPr>
            <a:r>
              <a:rPr lang="en-US" sz="2400" dirty="0" smtClean="0">
                <a:latin typeface="Times New Roman" pitchFamily="18" charset="0"/>
                <a:cs typeface="Times New Roman" pitchFamily="18" charset="0"/>
              </a:rPr>
              <a:t>Is it morally and socially acceptable if some body buys condom from a shop?</a:t>
            </a:r>
          </a:p>
          <a:p>
            <a:pPr>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120</a:t>
            </a:fld>
            <a:endParaRPr lang="en-US"/>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371600"/>
            <a:ext cx="6946392" cy="4876800"/>
          </a:xfrm>
        </p:spPr>
        <p:txBody>
          <a:bodyPr>
            <a:noAutofit/>
          </a:bodyPr>
          <a:lstStyle/>
          <a:p>
            <a:pPr algn="just">
              <a:lnSpc>
                <a:spcPct val="170000"/>
              </a:lnSpc>
              <a:buNone/>
            </a:pPr>
            <a:r>
              <a:rPr lang="en-US" sz="2400" b="1" dirty="0">
                <a:latin typeface="Times New Roman" pitchFamily="18" charset="0"/>
                <a:cs typeface="Times New Roman" pitchFamily="18" charset="0"/>
              </a:rPr>
              <a:t>Application: </a:t>
            </a:r>
            <a:r>
              <a:rPr lang="en-US" sz="2400" dirty="0">
                <a:latin typeface="Times New Roman" pitchFamily="18" charset="0"/>
                <a:cs typeface="Times New Roman" pitchFamily="18" charset="0"/>
              </a:rPr>
              <a:t>identify and reduce perceived barriers through </a:t>
            </a:r>
            <a:r>
              <a:rPr lang="en-US" sz="2400" dirty="0" smtClean="0">
                <a:latin typeface="Times New Roman" pitchFamily="18" charset="0"/>
                <a:cs typeface="Times New Roman" pitchFamily="18" charset="0"/>
              </a:rPr>
              <a:t>reassurance</a:t>
            </a:r>
          </a:p>
          <a:p>
            <a:pPr algn="just">
              <a:lnSpc>
                <a:spcPct val="17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orrection </a:t>
            </a:r>
            <a:r>
              <a:rPr lang="en-US" sz="2400" dirty="0">
                <a:latin typeface="Times New Roman" pitchFamily="18" charset="0"/>
                <a:cs typeface="Times New Roman" pitchFamily="18" charset="0"/>
              </a:rPr>
              <a:t>of misinformation, incentives and assistance.</a:t>
            </a:r>
          </a:p>
          <a:p>
            <a:pPr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121</a:t>
            </a:fld>
            <a:endParaRPr lang="en-US"/>
          </a:p>
        </p:txBody>
      </p:sp>
    </p:spTree>
    <p:extLst>
      <p:ext uri="{BB962C8B-B14F-4D97-AF65-F5344CB8AC3E}">
        <p14:creationId xmlns:p14="http://schemas.microsoft.com/office/powerpoint/2010/main" xmlns="" val="232913022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6946392" cy="5334000"/>
          </a:xfrm>
        </p:spPr>
        <p:txBody>
          <a:bodyPr>
            <a:normAutofit/>
          </a:bodyPr>
          <a:lstStyle/>
          <a:p>
            <a:pPr algn="just">
              <a:lnSpc>
                <a:spcPct val="170000"/>
              </a:lnSpc>
            </a:pPr>
            <a:r>
              <a:rPr lang="en-US" sz="2600" dirty="0" smtClean="0">
                <a:latin typeface="Times New Roman" pitchFamily="18" charset="0"/>
                <a:cs typeface="Times New Roman" pitchFamily="18" charset="0"/>
              </a:rPr>
              <a:t>Generally:</a:t>
            </a:r>
          </a:p>
          <a:p>
            <a:pPr lvl="0" algn="just">
              <a:lnSpc>
                <a:spcPct val="170000"/>
              </a:lnSpc>
            </a:pPr>
            <a:r>
              <a:rPr lang="en-US" sz="2600" dirty="0" smtClean="0">
                <a:latin typeface="Times New Roman" pitchFamily="18" charset="0"/>
                <a:cs typeface="Times New Roman" pitchFamily="18" charset="0"/>
              </a:rPr>
              <a:t>The likelihood of action = perception of treat of disease + perception of the behavior</a:t>
            </a:r>
          </a:p>
          <a:p>
            <a:pPr lvl="0" algn="just">
              <a:lnSpc>
                <a:spcPct val="170000"/>
              </a:lnSpc>
            </a:pPr>
            <a:r>
              <a:rPr lang="en-US" sz="2600" dirty="0" smtClean="0">
                <a:latin typeface="Times New Roman" pitchFamily="18" charset="0"/>
                <a:cs typeface="Times New Roman" pitchFamily="18" charset="0"/>
              </a:rPr>
              <a:t>Treat of disease = perceived (susceptibility +severity)</a:t>
            </a:r>
          </a:p>
          <a:p>
            <a:pPr lvl="0" algn="just">
              <a:lnSpc>
                <a:spcPct val="170000"/>
              </a:lnSpc>
            </a:pPr>
            <a:r>
              <a:rPr lang="en-US" sz="2600" dirty="0" smtClean="0">
                <a:latin typeface="Times New Roman" pitchFamily="18" charset="0"/>
                <a:cs typeface="Times New Roman" pitchFamily="18" charset="0"/>
              </a:rPr>
              <a:t>Perception of behavior = perceived (benefit-barriers)</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122</a:t>
            </a:fld>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098792" cy="6172200"/>
          </a:xfrm>
        </p:spPr>
        <p:txBody>
          <a:bodyPr>
            <a:normAutofit/>
          </a:bodyPr>
          <a:lstStyle/>
          <a:p>
            <a:pPr algn="just">
              <a:lnSpc>
                <a:spcPct val="170000"/>
              </a:lnSpc>
              <a:buNone/>
            </a:pPr>
            <a:r>
              <a:rPr lang="en-US" sz="2400" b="1" dirty="0" smtClean="0">
                <a:latin typeface="Times New Roman" pitchFamily="18" charset="0"/>
                <a:cs typeface="Times New Roman" pitchFamily="18" charset="0"/>
              </a:rPr>
              <a:t>Other components of HBM:</a:t>
            </a:r>
          </a:p>
          <a:p>
            <a:pPr marL="82296" lvl="0" indent="0" algn="just">
              <a:lnSpc>
                <a:spcPct val="170000"/>
              </a:lnSpc>
              <a:buNone/>
            </a:pPr>
            <a:r>
              <a:rPr lang="en-US" sz="2400" b="1" dirty="0" smtClean="0">
                <a:latin typeface="Times New Roman" pitchFamily="18" charset="0"/>
                <a:cs typeface="Times New Roman" pitchFamily="18" charset="0"/>
              </a:rPr>
              <a:t>Cues </a:t>
            </a:r>
            <a:r>
              <a:rPr lang="en-US" sz="2400" b="1" dirty="0">
                <a:latin typeface="Times New Roman" pitchFamily="18" charset="0"/>
                <a:cs typeface="Times New Roman" pitchFamily="18" charset="0"/>
              </a:rPr>
              <a:t>to action:</a:t>
            </a:r>
            <a:r>
              <a:rPr lang="en-US" sz="2400" dirty="0">
                <a:latin typeface="Times New Roman" pitchFamily="18" charset="0"/>
                <a:cs typeface="Times New Roman" pitchFamily="18" charset="0"/>
              </a:rPr>
              <a:t> behavior is </a:t>
            </a:r>
            <a:r>
              <a:rPr lang="en-US" sz="2400" dirty="0" smtClean="0">
                <a:latin typeface="Times New Roman" pitchFamily="18" charset="0"/>
                <a:cs typeface="Times New Roman" pitchFamily="18" charset="0"/>
              </a:rPr>
              <a:t>generated </a:t>
            </a:r>
            <a:r>
              <a:rPr lang="en-US" sz="2400" dirty="0">
                <a:latin typeface="Times New Roman" pitchFamily="18" charset="0"/>
                <a:cs typeface="Times New Roman" pitchFamily="18" charset="0"/>
              </a:rPr>
              <a:t>by </a:t>
            </a:r>
            <a:r>
              <a:rPr lang="en-US" sz="2400" dirty="0" smtClean="0">
                <a:latin typeface="Times New Roman" pitchFamily="18" charset="0"/>
                <a:cs typeface="Times New Roman" pitchFamily="18" charset="0"/>
              </a:rPr>
              <a:t>environmental or </a:t>
            </a:r>
            <a:r>
              <a:rPr lang="en-US" sz="2400" dirty="0">
                <a:latin typeface="Times New Roman" pitchFamily="18" charset="0"/>
                <a:cs typeface="Times New Roman" pitchFamily="18" charset="0"/>
              </a:rPr>
              <a:t>other events (little empirical evidence within HBM)</a:t>
            </a:r>
          </a:p>
          <a:p>
            <a:pPr marL="82296" lvl="0" indent="0" algn="just">
              <a:lnSpc>
                <a:spcPct val="170000"/>
              </a:lnSpc>
              <a:buNone/>
            </a:pPr>
            <a:r>
              <a:rPr lang="en-US" sz="2400" b="1" dirty="0">
                <a:latin typeface="Times New Roman" pitchFamily="18" charset="0"/>
                <a:cs typeface="Times New Roman" pitchFamily="18" charset="0"/>
              </a:rPr>
              <a:t>Self efficacy: </a:t>
            </a:r>
            <a:r>
              <a:rPr lang="en-US" sz="2400" dirty="0">
                <a:latin typeface="Times New Roman" pitchFamily="18" charset="0"/>
                <a:cs typeface="Times New Roman" pitchFamily="18" charset="0"/>
              </a:rPr>
              <a:t>one’s confidence that he/she can successfully modify behavior.</a:t>
            </a:r>
          </a:p>
          <a:p>
            <a:pPr algn="just">
              <a:lnSpc>
                <a:spcPct val="170000"/>
              </a:lnSpc>
            </a:pPr>
            <a:endParaRPr lang="en-US"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123</a:t>
            </a:fld>
            <a:endParaRPr lang="en-US"/>
          </a:p>
        </p:txBody>
      </p:sp>
    </p:spTree>
    <p:extLst>
      <p:ext uri="{BB962C8B-B14F-4D97-AF65-F5344CB8AC3E}">
        <p14:creationId xmlns:p14="http://schemas.microsoft.com/office/powerpoint/2010/main" xmlns="" val="422626958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098792" cy="5334000"/>
          </a:xfrm>
        </p:spPr>
        <p:txBody>
          <a:bodyPr>
            <a:normAutofit/>
          </a:bodyPr>
          <a:lstStyle/>
          <a:p>
            <a:pPr algn="just">
              <a:lnSpc>
                <a:spcPct val="170000"/>
              </a:lnSpc>
              <a:buNone/>
            </a:pPr>
            <a:r>
              <a:rPr lang="en-US" sz="2400" b="1" dirty="0" smtClean="0">
                <a:latin typeface="Times New Roman" pitchFamily="18" charset="0"/>
                <a:cs typeface="Times New Roman" pitchFamily="18" charset="0"/>
              </a:rPr>
              <a:t>Application: </a:t>
            </a:r>
          </a:p>
          <a:p>
            <a:pPr lvl="0" algn="just">
              <a:lnSpc>
                <a:spcPct val="170000"/>
              </a:lnSpc>
            </a:pPr>
            <a:r>
              <a:rPr lang="en-US" sz="2400" dirty="0" smtClean="0">
                <a:latin typeface="Times New Roman" pitchFamily="18" charset="0"/>
                <a:cs typeface="Times New Roman" pitchFamily="18" charset="0"/>
              </a:rPr>
              <a:t>Provide training</a:t>
            </a:r>
          </a:p>
          <a:p>
            <a:pPr lvl="0" algn="just">
              <a:lnSpc>
                <a:spcPct val="170000"/>
              </a:lnSpc>
            </a:pPr>
            <a:r>
              <a:rPr lang="en-US" sz="2400" dirty="0" smtClean="0">
                <a:latin typeface="Times New Roman" pitchFamily="18" charset="0"/>
                <a:cs typeface="Times New Roman" pitchFamily="18" charset="0"/>
              </a:rPr>
              <a:t>Guidance in performing action</a:t>
            </a:r>
          </a:p>
          <a:p>
            <a:pPr lvl="0" algn="just">
              <a:lnSpc>
                <a:spcPct val="170000"/>
              </a:lnSpc>
            </a:pPr>
            <a:r>
              <a:rPr lang="en-US" sz="2400" dirty="0" smtClean="0">
                <a:latin typeface="Times New Roman" pitchFamily="18" charset="0"/>
                <a:cs typeface="Times New Roman" pitchFamily="18" charset="0"/>
              </a:rPr>
              <a:t>Give verbal reinforcement </a:t>
            </a:r>
          </a:p>
          <a:p>
            <a:pPr lvl="0" algn="just">
              <a:lnSpc>
                <a:spcPct val="170000"/>
              </a:lnSpc>
            </a:pPr>
            <a:r>
              <a:rPr lang="en-US" sz="2400" dirty="0" smtClean="0">
                <a:latin typeface="Times New Roman" pitchFamily="18" charset="0"/>
                <a:cs typeface="Times New Roman" pitchFamily="18" charset="0"/>
              </a:rPr>
              <a:t>Demonstrate desired behaviors</a:t>
            </a:r>
          </a:p>
          <a:p>
            <a:pPr lvl="0" algn="just">
              <a:lnSpc>
                <a:spcPct val="170000"/>
              </a:lnSpc>
            </a:pPr>
            <a:r>
              <a:rPr lang="en-US" sz="2400" dirty="0" smtClean="0">
                <a:latin typeface="Times New Roman" pitchFamily="18" charset="0"/>
                <a:cs typeface="Times New Roman" pitchFamily="18" charset="0"/>
              </a:rPr>
              <a:t>Reduce anxiety</a:t>
            </a:r>
          </a:p>
          <a:p>
            <a:pPr>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124</a:t>
            </a:fld>
            <a:endParaRPr lang="en-US"/>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20762"/>
          </a:xfrm>
        </p:spPr>
        <p:txBody>
          <a:bodyPr>
            <a:normAutofit fontScale="90000"/>
          </a:bodyPr>
          <a:lstStyle/>
          <a:p>
            <a:r>
              <a:rPr lang="en-US" sz="3100" b="1" dirty="0">
                <a:latin typeface="Times New Roman" pitchFamily="18" charset="0"/>
                <a:cs typeface="Times New Roman" pitchFamily="18" charset="0"/>
              </a:rPr>
              <a:t>AIDS risk reduction model:</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174992" cy="5791200"/>
          </a:xfrm>
        </p:spPr>
        <p:txBody>
          <a:bodyPr>
            <a:normAutofit/>
          </a:bodyPr>
          <a:lstStyle/>
          <a:p>
            <a:pPr marL="82296" indent="0" algn="just">
              <a:lnSpc>
                <a:spcPct val="150000"/>
              </a:lnSpc>
              <a:buNone/>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AIDS risk reduction model believes </a:t>
            </a:r>
            <a:r>
              <a:rPr lang="en-US" sz="2400" dirty="0">
                <a:solidFill>
                  <a:srgbClr val="FF0000"/>
                </a:solidFill>
                <a:latin typeface="Times New Roman" pitchFamily="18" charset="0"/>
                <a:cs typeface="Times New Roman" pitchFamily="18" charset="0"/>
              </a:rPr>
              <a:t>change is a process</a:t>
            </a:r>
            <a:r>
              <a:rPr lang="en-US" sz="2400" dirty="0">
                <a:latin typeface="Times New Roman" pitchFamily="18" charset="0"/>
                <a:cs typeface="Times New Roman" pitchFamily="18" charset="0"/>
              </a:rPr>
              <a:t> individuals must go through </a:t>
            </a:r>
            <a:r>
              <a:rPr lang="en-US" sz="2400" dirty="0" smtClean="0">
                <a:latin typeface="Times New Roman" pitchFamily="18" charset="0"/>
                <a:cs typeface="Times New Roman" pitchFamily="18" charset="0"/>
              </a:rPr>
              <a:t>different </a:t>
            </a:r>
            <a:r>
              <a:rPr lang="en-US" sz="2400" dirty="0">
                <a:latin typeface="Times New Roman" pitchFamily="18" charset="0"/>
                <a:cs typeface="Times New Roman" pitchFamily="18" charset="0"/>
              </a:rPr>
              <a:t>factors affecting movement. This model proposes that the further an intervention helps clients to progress on the stage continuum, the more likely they are to exhibit change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125</a:t>
            </a:fld>
            <a:endParaRPr lang="en-US"/>
          </a:p>
        </p:txBody>
      </p:sp>
    </p:spTree>
    <p:extLst>
      <p:ext uri="{BB962C8B-B14F-4D97-AF65-F5344CB8AC3E}">
        <p14:creationId xmlns:p14="http://schemas.microsoft.com/office/powerpoint/2010/main" xmlns="" val="118528075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098792" cy="5638800"/>
          </a:xfrm>
        </p:spPr>
        <p:txBody>
          <a:bodyPr>
            <a:normAutofit/>
          </a:bodyPr>
          <a:lstStyle/>
          <a:p>
            <a:pPr marL="82296" indent="0" algn="just">
              <a:lnSpc>
                <a:spcPct val="150000"/>
              </a:lnSpc>
              <a:buNone/>
            </a:pPr>
            <a:r>
              <a:rPr lang="en-US" sz="2400" dirty="0">
                <a:latin typeface="Times New Roman" pitchFamily="18" charset="0"/>
                <a:cs typeface="Times New Roman" pitchFamily="18" charset="0"/>
              </a:rPr>
              <a:t>The model includes elements of several other theories /models (health belief model, self-efficacy theory, psychological theory) and is applicable to sexually active or injecting drug using individuals. This was developed specifically for the context of </a:t>
            </a:r>
            <a:r>
              <a:rPr lang="en-US" sz="2400" dirty="0">
                <a:solidFill>
                  <a:srgbClr val="FF0000"/>
                </a:solidFill>
                <a:latin typeface="Times New Roman" pitchFamily="18" charset="0"/>
                <a:cs typeface="Times New Roman" pitchFamily="18" charset="0"/>
              </a:rPr>
              <a:t>HIV perception</a:t>
            </a:r>
            <a:r>
              <a:rPr lang="en-US" sz="2400" dirty="0">
                <a:latin typeface="Times New Roman" pitchFamily="18" charset="0"/>
                <a:cs typeface="Times New Roman" pitchFamily="18" charset="0"/>
              </a:rPr>
              <a:t>. Individuals must pass three stages:</a:t>
            </a:r>
          </a:p>
          <a:p>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126</a:t>
            </a:fld>
            <a:endParaRPr lang="en-US"/>
          </a:p>
        </p:txBody>
      </p:sp>
    </p:spTree>
    <p:extLst>
      <p:ext uri="{BB962C8B-B14F-4D97-AF65-F5344CB8AC3E}">
        <p14:creationId xmlns:p14="http://schemas.microsoft.com/office/powerpoint/2010/main" xmlns="" val="18661970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6946392" cy="5791200"/>
          </a:xfrm>
        </p:spPr>
        <p:txBody>
          <a:bodyPr>
            <a:normAutofit lnSpcReduction="10000"/>
          </a:bodyPr>
          <a:lstStyle/>
          <a:p>
            <a:pPr marL="82296" lvl="0" indent="0" algn="just">
              <a:lnSpc>
                <a:spcPct val="150000"/>
              </a:lnSpc>
              <a:buNone/>
            </a:pPr>
            <a:r>
              <a:rPr lang="en-US" sz="2400" dirty="0" smtClean="0">
                <a:solidFill>
                  <a:srgbClr val="FF0000"/>
                </a:solidFill>
                <a:latin typeface="Times New Roman" pitchFamily="18" charset="0"/>
                <a:cs typeface="Times New Roman" pitchFamily="18" charset="0"/>
              </a:rPr>
              <a:t>A. Labeling</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one must label his actions as risk for contracting HIV i.e. problematic. The three elements are necessary to consider:</a:t>
            </a:r>
          </a:p>
          <a:p>
            <a:pPr marL="82296" lvl="0" indent="0" algn="just">
              <a:lnSpc>
                <a:spcPct val="150000"/>
              </a:lnSpc>
              <a:buNone/>
            </a:pPr>
            <a:r>
              <a:rPr lang="en-US" sz="2400" dirty="0" smtClean="0">
                <a:latin typeface="Times New Roman" pitchFamily="18" charset="0"/>
                <a:cs typeface="Times New Roman" pitchFamily="18" charset="0"/>
              </a:rPr>
              <a:t>1. Knowledge </a:t>
            </a:r>
            <a:r>
              <a:rPr lang="en-US" sz="2400" dirty="0">
                <a:latin typeface="Times New Roman" pitchFamily="18" charset="0"/>
                <a:cs typeface="Times New Roman" pitchFamily="18" charset="0"/>
              </a:rPr>
              <a:t>about how HIV is transmitted and prevented</a:t>
            </a:r>
          </a:p>
          <a:p>
            <a:pPr marL="82296" lvl="0" indent="0" algn="just">
              <a:lnSpc>
                <a:spcPct val="150000"/>
              </a:lnSpc>
              <a:buNone/>
            </a:pPr>
            <a:r>
              <a:rPr lang="en-US" sz="2400" dirty="0" smtClean="0">
                <a:latin typeface="Times New Roman" pitchFamily="18" charset="0"/>
                <a:cs typeface="Times New Roman" pitchFamily="18" charset="0"/>
              </a:rPr>
              <a:t>2.  </a:t>
            </a:r>
            <a:r>
              <a:rPr lang="en-US" sz="2400" dirty="0">
                <a:latin typeface="Times New Roman" pitchFamily="18" charset="0"/>
                <a:cs typeface="Times New Roman" pitchFamily="18" charset="0"/>
              </a:rPr>
              <a:t>Perceiving themselves as susceptible for HIV and</a:t>
            </a:r>
          </a:p>
          <a:p>
            <a:pPr marL="82296" lvl="0" indent="0" algn="just">
              <a:lnSpc>
                <a:spcPct val="150000"/>
              </a:lnSpc>
              <a:buNone/>
            </a:pPr>
            <a:r>
              <a:rPr lang="en-US" sz="2400" dirty="0" smtClean="0">
                <a:latin typeface="Times New Roman" pitchFamily="18" charset="0"/>
                <a:cs typeface="Times New Roman" pitchFamily="18" charset="0"/>
              </a:rPr>
              <a:t>3. Believing </a:t>
            </a:r>
            <a:r>
              <a:rPr lang="en-US" sz="2400" dirty="0">
                <a:latin typeface="Times New Roman" pitchFamily="18" charset="0"/>
                <a:cs typeface="Times New Roman" pitchFamily="18" charset="0"/>
              </a:rPr>
              <a:t>HIV is undesirable</a:t>
            </a:r>
          </a:p>
          <a:p>
            <a:pPr marL="82296" lvl="0" indent="0" algn="just">
              <a:lnSpc>
                <a:spcPct val="150000"/>
              </a:lnSpc>
              <a:buNone/>
            </a:pPr>
            <a:r>
              <a:rPr lang="en-US" sz="2400" dirty="0" smtClean="0">
                <a:solidFill>
                  <a:srgbClr val="FF0000"/>
                </a:solidFill>
                <a:latin typeface="Times New Roman" pitchFamily="18" charset="0"/>
                <a:cs typeface="Times New Roman" pitchFamily="18" charset="0"/>
              </a:rPr>
              <a:t>B. Commitment</a:t>
            </a:r>
            <a:r>
              <a:rPr lang="en-US" sz="2400" dirty="0" smtClean="0">
                <a:latin typeface="Times New Roman" pitchFamily="18" charset="0"/>
                <a:cs typeface="Times New Roman" pitchFamily="18" charset="0"/>
              </a:rPr>
              <a:t>(pledge</a:t>
            </a:r>
            <a:r>
              <a:rPr lang="en-US" sz="2400" dirty="0">
                <a:latin typeface="Times New Roman" pitchFamily="18" charset="0"/>
                <a:cs typeface="Times New Roman" pitchFamily="18" charset="0"/>
              </a:rPr>
              <a:t>, promise solemnly): this is decision making stage may result in one of several outcomes:</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127</a:t>
            </a:fld>
            <a:endParaRPr lang="en-US"/>
          </a:p>
        </p:txBody>
      </p:sp>
    </p:spTree>
    <p:extLst>
      <p:ext uri="{BB962C8B-B14F-4D97-AF65-F5344CB8AC3E}">
        <p14:creationId xmlns:p14="http://schemas.microsoft.com/office/powerpoint/2010/main" xmlns="" val="234148564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a:bodyPr>
          <a:lstStyle/>
          <a:p>
            <a:pPr marL="82296" lvl="0" indent="0" algn="just">
              <a:lnSpc>
                <a:spcPct val="150000"/>
              </a:lnSpc>
              <a:buNone/>
            </a:pPr>
            <a:r>
              <a:rPr lang="en-US" sz="2400" dirty="0" smtClean="0">
                <a:latin typeface="Times New Roman" pitchFamily="18" charset="0"/>
                <a:cs typeface="Times New Roman" pitchFamily="18" charset="0"/>
              </a:rPr>
              <a:t>1. Making </a:t>
            </a:r>
            <a:r>
              <a:rPr lang="en-US" sz="2400" dirty="0">
                <a:latin typeface="Times New Roman" pitchFamily="18" charset="0"/>
                <a:cs typeface="Times New Roman" pitchFamily="18" charset="0"/>
              </a:rPr>
              <a:t>a firm commitment to deal with the problem</a:t>
            </a:r>
          </a:p>
          <a:p>
            <a:pPr marL="82296" lvl="0" indent="0" algn="just">
              <a:lnSpc>
                <a:spcPct val="150000"/>
              </a:lnSpc>
              <a:buNone/>
            </a:pPr>
            <a:r>
              <a:rPr lang="en-US" sz="2400" dirty="0" smtClean="0">
                <a:latin typeface="Times New Roman" pitchFamily="18" charset="0"/>
                <a:cs typeface="Times New Roman" pitchFamily="18" charset="0"/>
              </a:rPr>
              <a:t>2. Remaining </a:t>
            </a:r>
            <a:r>
              <a:rPr lang="en-US" sz="2400" dirty="0">
                <a:latin typeface="Times New Roman" pitchFamily="18" charset="0"/>
                <a:cs typeface="Times New Roman" pitchFamily="18" charset="0"/>
              </a:rPr>
              <a:t>undecided </a:t>
            </a:r>
          </a:p>
          <a:p>
            <a:pPr marL="82296" lvl="0" indent="0" algn="just">
              <a:lnSpc>
                <a:spcPct val="150000"/>
              </a:lnSpc>
              <a:buNone/>
            </a:pPr>
            <a:r>
              <a:rPr lang="en-US" sz="2400" dirty="0" smtClean="0">
                <a:latin typeface="Times New Roman" pitchFamily="18" charset="0"/>
                <a:cs typeface="Times New Roman" pitchFamily="18" charset="0"/>
              </a:rPr>
              <a:t>3. Waiting </a:t>
            </a:r>
            <a:r>
              <a:rPr lang="en-US" sz="2400" dirty="0">
                <a:latin typeface="Times New Roman" pitchFamily="18" charset="0"/>
                <a:cs typeface="Times New Roman" pitchFamily="18" charset="0"/>
              </a:rPr>
              <a:t>for the problem to solve itself, or</a:t>
            </a:r>
          </a:p>
          <a:p>
            <a:pPr marL="82296" lvl="0" indent="0" algn="just">
              <a:lnSpc>
                <a:spcPct val="150000"/>
              </a:lnSpc>
              <a:buNone/>
            </a:pPr>
            <a:r>
              <a:rPr lang="en-US" sz="2400" dirty="0" smtClean="0">
                <a:latin typeface="Times New Roman" pitchFamily="18" charset="0"/>
                <a:cs typeface="Times New Roman" pitchFamily="18" charset="0"/>
              </a:rPr>
              <a:t>4. Resigning </a:t>
            </a:r>
            <a:r>
              <a:rPr lang="en-US" sz="2400" dirty="0">
                <a:latin typeface="Times New Roman" pitchFamily="18" charset="0"/>
                <a:cs typeface="Times New Roman" pitchFamily="18" charset="0"/>
              </a:rPr>
              <a:t>to the problem. Weigh cost and benefits- giving up pleasure (high risk) for less pleasure (low risk) </a:t>
            </a:r>
          </a:p>
          <a:p>
            <a:pPr marL="82296" indent="0" algn="just">
              <a:lnSpc>
                <a:spcPct val="150000"/>
              </a:lnSpc>
              <a:buNone/>
            </a:pPr>
            <a:r>
              <a:rPr lang="en-US" sz="2400" dirty="0" smtClean="0">
                <a:latin typeface="Times New Roman" pitchFamily="18" charset="0"/>
                <a:cs typeface="Times New Roman" pitchFamily="18" charset="0"/>
              </a:rPr>
              <a:t>Major </a:t>
            </a:r>
            <a:r>
              <a:rPr lang="en-US" sz="2400" dirty="0">
                <a:latin typeface="Times New Roman" pitchFamily="18" charset="0"/>
                <a:cs typeface="Times New Roman" pitchFamily="18" charset="0"/>
              </a:rPr>
              <a:t>factors to result outcomes: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128</a:t>
            </a:fld>
            <a:endParaRPr lang="en-US"/>
          </a:p>
        </p:txBody>
      </p:sp>
    </p:spTree>
    <p:extLst>
      <p:ext uri="{BB962C8B-B14F-4D97-AF65-F5344CB8AC3E}">
        <p14:creationId xmlns:p14="http://schemas.microsoft.com/office/powerpoint/2010/main" xmlns="" val="387912720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marL="82296" lvl="0" indent="0" algn="just">
              <a:lnSpc>
                <a:spcPct val="150000"/>
              </a:lnSpc>
              <a:buNone/>
            </a:pPr>
            <a:r>
              <a:rPr lang="en-US" sz="2400" dirty="0" smtClean="0">
                <a:latin typeface="Times New Roman" pitchFamily="18" charset="0"/>
                <a:cs typeface="Times New Roman" pitchFamily="18" charset="0"/>
              </a:rPr>
              <a:t>I. Response </a:t>
            </a:r>
            <a:r>
              <a:rPr lang="en-US" sz="2400" dirty="0">
                <a:latin typeface="Times New Roman" pitchFamily="18" charset="0"/>
                <a:cs typeface="Times New Roman" pitchFamily="18" charset="0"/>
              </a:rPr>
              <a:t>efficacy (effectiveness to change);</a:t>
            </a:r>
          </a:p>
          <a:p>
            <a:pPr marL="82296" lvl="0" indent="0" algn="just">
              <a:lnSpc>
                <a:spcPct val="150000"/>
              </a:lnSpc>
              <a:buNone/>
            </a:pPr>
            <a:r>
              <a:rPr lang="en-US" sz="2400" dirty="0" smtClean="0">
                <a:latin typeface="Times New Roman" pitchFamily="18" charset="0"/>
                <a:cs typeface="Times New Roman" pitchFamily="18" charset="0"/>
              </a:rPr>
              <a:t>II. Perceived </a:t>
            </a:r>
            <a:r>
              <a:rPr lang="en-US" sz="2400" dirty="0">
                <a:latin typeface="Times New Roman" pitchFamily="18" charset="0"/>
                <a:cs typeface="Times New Roman" pitchFamily="18" charset="0"/>
              </a:rPr>
              <a:t>enjoyment (act being added or eliminated);</a:t>
            </a:r>
          </a:p>
          <a:p>
            <a:pPr marL="82296" lvl="0" indent="0" algn="just">
              <a:lnSpc>
                <a:spcPct val="150000"/>
              </a:lnSpc>
              <a:buNone/>
            </a:pPr>
            <a:r>
              <a:rPr lang="en-US" sz="2400" dirty="0" smtClean="0">
                <a:latin typeface="Times New Roman" pitchFamily="18" charset="0"/>
                <a:cs typeface="Times New Roman" pitchFamily="18" charset="0"/>
              </a:rPr>
              <a:t>III. Self-efficacy</a:t>
            </a:r>
            <a:r>
              <a:rPr lang="en-US" sz="2400" dirty="0">
                <a:latin typeface="Times New Roman" pitchFamily="18" charset="0"/>
                <a:cs typeface="Times New Roman" pitchFamily="18" charset="0"/>
              </a:rPr>
              <a:t>, and</a:t>
            </a:r>
          </a:p>
          <a:p>
            <a:pPr marL="82296" lvl="0" indent="0" algn="just">
              <a:lnSpc>
                <a:spcPct val="150000"/>
              </a:lnSpc>
              <a:buNone/>
            </a:pPr>
            <a:r>
              <a:rPr lang="en-US" sz="2400" dirty="0" smtClean="0">
                <a:latin typeface="Times New Roman" pitchFamily="18" charset="0"/>
                <a:cs typeface="Times New Roman" pitchFamily="18" charset="0"/>
              </a:rPr>
              <a:t>IV. Relevant </a:t>
            </a:r>
            <a:r>
              <a:rPr lang="en-US" sz="2400" dirty="0">
                <a:latin typeface="Times New Roman" pitchFamily="18" charset="0"/>
                <a:cs typeface="Times New Roman" pitchFamily="18" charset="0"/>
              </a:rPr>
              <a:t>information and social norm</a:t>
            </a:r>
          </a:p>
          <a:p>
            <a:pPr marL="82296" lvl="0" indent="0" algn="just">
              <a:lnSpc>
                <a:spcPct val="150000"/>
              </a:lnSpc>
              <a:buNone/>
            </a:pPr>
            <a:r>
              <a:rPr lang="en-US" sz="2400" dirty="0" smtClean="0">
                <a:solidFill>
                  <a:srgbClr val="FF0000"/>
                </a:solidFill>
                <a:latin typeface="Times New Roman" pitchFamily="18" charset="0"/>
                <a:cs typeface="Times New Roman" pitchFamily="18" charset="0"/>
              </a:rPr>
              <a:t>C. Enactment- </a:t>
            </a:r>
            <a:r>
              <a:rPr lang="en-US" sz="2400" dirty="0">
                <a:latin typeface="Times New Roman" pitchFamily="18" charset="0"/>
                <a:cs typeface="Times New Roman" pitchFamily="18" charset="0"/>
              </a:rPr>
              <a:t>this includes three stages:</a:t>
            </a:r>
          </a:p>
          <a:p>
            <a:pPr marL="82296" lvl="0" indent="0" algn="just">
              <a:lnSpc>
                <a:spcPct val="150000"/>
              </a:lnSpc>
              <a:buNone/>
            </a:pPr>
            <a:r>
              <a:rPr lang="en-US" sz="2400" dirty="0" smtClean="0">
                <a:latin typeface="Times New Roman" pitchFamily="18" charset="0"/>
                <a:cs typeface="Times New Roman" pitchFamily="18" charset="0"/>
              </a:rPr>
              <a:t>1. Seeking </a:t>
            </a:r>
            <a:r>
              <a:rPr lang="en-US" sz="2400" dirty="0">
                <a:latin typeface="Times New Roman" pitchFamily="18" charset="0"/>
                <a:cs typeface="Times New Roman" pitchFamily="18" charset="0"/>
              </a:rPr>
              <a:t>information;</a:t>
            </a:r>
          </a:p>
          <a:p>
            <a:pPr marL="82296" lvl="0" indent="0" algn="just">
              <a:lnSpc>
                <a:spcPct val="150000"/>
              </a:lnSpc>
              <a:buNone/>
            </a:pPr>
            <a:r>
              <a:rPr lang="en-US" sz="2400" dirty="0" smtClean="0">
                <a:latin typeface="Times New Roman" pitchFamily="18" charset="0"/>
                <a:cs typeface="Times New Roman" pitchFamily="18" charset="0"/>
              </a:rPr>
              <a:t>2. Obtain </a:t>
            </a:r>
            <a:r>
              <a:rPr lang="en-US" sz="2400" dirty="0">
                <a:latin typeface="Times New Roman" pitchFamily="18" charset="0"/>
                <a:cs typeface="Times New Roman" pitchFamily="18" charset="0"/>
              </a:rPr>
              <a:t>remedies, and</a:t>
            </a:r>
          </a:p>
          <a:p>
            <a:pPr marL="82296" lvl="0" indent="0" algn="just">
              <a:lnSpc>
                <a:spcPct val="150000"/>
              </a:lnSpc>
              <a:buNone/>
            </a:pPr>
            <a:r>
              <a:rPr lang="en-US" sz="2400" dirty="0" smtClean="0">
                <a:latin typeface="Times New Roman" pitchFamily="18" charset="0"/>
                <a:cs typeface="Times New Roman" pitchFamily="18" charset="0"/>
              </a:rPr>
              <a:t>3. Enacting </a:t>
            </a:r>
            <a:r>
              <a:rPr lang="en-US" sz="2400" dirty="0">
                <a:latin typeface="Times New Roman" pitchFamily="18" charset="0"/>
                <a:cs typeface="Times New Roman" pitchFamily="18" charset="0"/>
              </a:rPr>
              <a:t>solutions.</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129</a:t>
            </a:fld>
            <a:endParaRPr lang="en-US"/>
          </a:p>
        </p:txBody>
      </p:sp>
    </p:spTree>
    <p:extLst>
      <p:ext uri="{BB962C8B-B14F-4D97-AF65-F5344CB8AC3E}">
        <p14:creationId xmlns:p14="http://schemas.microsoft.com/office/powerpoint/2010/main" xmlns="" val="1794919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174992" cy="5638800"/>
          </a:xfrm>
        </p:spPr>
        <p:txBody>
          <a:bodyPr>
            <a:normAutofit/>
          </a:bodyPr>
          <a:lstStyle/>
          <a:p>
            <a:pPr marL="82296" indent="0" algn="just">
              <a:lnSpc>
                <a:spcPct val="150000"/>
              </a:lnSpc>
              <a:buNone/>
            </a:pPr>
            <a:r>
              <a:rPr lang="en-US" sz="2800" b="1" dirty="0">
                <a:latin typeface="Times New Roman" pitchFamily="18" charset="0"/>
                <a:cs typeface="Times New Roman" pitchFamily="18" charset="0"/>
              </a:rPr>
              <a:t>Social processes: </a:t>
            </a:r>
            <a:r>
              <a:rPr lang="en-US" sz="2400" dirty="0">
                <a:latin typeface="Times New Roman" pitchFamily="18" charset="0"/>
                <a:cs typeface="Times New Roman" pitchFamily="18" charset="0"/>
              </a:rPr>
              <a:t>these include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Social </a:t>
            </a:r>
            <a:r>
              <a:rPr lang="en-US" sz="2400" dirty="0">
                <a:latin typeface="Times New Roman" pitchFamily="18" charset="0"/>
                <a:cs typeface="Times New Roman" pitchFamily="18" charset="0"/>
              </a:rPr>
              <a:t>interactions with other </a:t>
            </a:r>
            <a:r>
              <a:rPr lang="en-US" sz="2400" dirty="0" smtClean="0">
                <a:latin typeface="Times New Roman" pitchFamily="18" charset="0"/>
                <a:cs typeface="Times New Roman" pitchFamily="18" charset="0"/>
              </a:rPr>
              <a:t>people</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a:t>
            </a:r>
            <a:r>
              <a:rPr lang="en-US" sz="2400" dirty="0" smtClean="0">
                <a:latin typeface="Times New Roman" pitchFamily="18" charset="0"/>
                <a:cs typeface="Times New Roman" pitchFamily="18" charset="0"/>
              </a:rPr>
              <a:t>s </a:t>
            </a:r>
            <a:r>
              <a:rPr lang="en-US" sz="2400" dirty="0">
                <a:latin typeface="Times New Roman" pitchFamily="18" charset="0"/>
                <a:cs typeface="Times New Roman" pitchFamily="18" charset="0"/>
              </a:rPr>
              <a:t>well as the mental processes involved in relationships with others, and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Recall </a:t>
            </a:r>
            <a:r>
              <a:rPr lang="en-US" sz="2400" dirty="0">
                <a:latin typeface="Times New Roman" pitchFamily="18" charset="0"/>
                <a:cs typeface="Times New Roman" pitchFamily="18" charset="0"/>
              </a:rPr>
              <a:t>past social experiences.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13</a:t>
            </a:fld>
            <a:endParaRPr lang="en-US"/>
          </a:p>
        </p:txBody>
      </p:sp>
    </p:spTree>
    <p:extLst>
      <p:ext uri="{BB962C8B-B14F-4D97-AF65-F5344CB8AC3E}">
        <p14:creationId xmlns:p14="http://schemas.microsoft.com/office/powerpoint/2010/main" xmlns="" val="1544395234"/>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6324600"/>
          </a:xfrm>
        </p:spPr>
        <p:txBody>
          <a:bodyPr>
            <a:normAutofit lnSpcReduction="10000"/>
          </a:bodyPr>
          <a:lstStyle/>
          <a:p>
            <a:pPr marL="82296" indent="0" algn="just">
              <a:lnSpc>
                <a:spcPct val="150000"/>
              </a:lnSpc>
              <a:buNone/>
            </a:pPr>
            <a:r>
              <a:rPr lang="en-US" sz="2400" b="1" dirty="0">
                <a:latin typeface="Times New Roman" pitchFamily="18" charset="0"/>
                <a:cs typeface="Times New Roman" pitchFamily="18" charset="0"/>
              </a:rPr>
              <a:t>Diffusion innovation model: </a:t>
            </a:r>
            <a:r>
              <a:rPr lang="en-US" sz="2400" dirty="0">
                <a:latin typeface="Times New Roman" pitchFamily="18" charset="0"/>
                <a:cs typeface="Times New Roman" pitchFamily="18" charset="0"/>
              </a:rPr>
              <a:t>looks at </a:t>
            </a:r>
            <a:r>
              <a:rPr lang="en-US" sz="2400" dirty="0">
                <a:solidFill>
                  <a:srgbClr val="FF0000"/>
                </a:solidFill>
                <a:latin typeface="Times New Roman" pitchFamily="18" charset="0"/>
                <a:cs typeface="Times New Roman" pitchFamily="18" charset="0"/>
              </a:rPr>
              <a:t>how new ideas are communicated to, and accepted by, members of a group or population.</a:t>
            </a:r>
            <a:r>
              <a:rPr lang="en-US" sz="2400" dirty="0">
                <a:latin typeface="Times New Roman" pitchFamily="18" charset="0"/>
                <a:cs typeface="Times New Roman" pitchFamily="18" charset="0"/>
              </a:rPr>
              <a:t> The three major components of this theory are:</a:t>
            </a:r>
          </a:p>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1</a:t>
            </a:r>
            <a:r>
              <a:rPr lang="en-US" sz="2400" dirty="0" smtClean="0">
                <a:solidFill>
                  <a:srgbClr val="FF0000"/>
                </a:solidFill>
                <a:latin typeface="Times New Roman" pitchFamily="18" charset="0"/>
                <a:cs typeface="Times New Roman" pitchFamily="18" charset="0"/>
              </a:rPr>
              <a:t>. Communication </a:t>
            </a:r>
            <a:r>
              <a:rPr lang="en-US" sz="2400" dirty="0">
                <a:solidFill>
                  <a:srgbClr val="FF0000"/>
                </a:solidFill>
                <a:latin typeface="Times New Roman" pitchFamily="18" charset="0"/>
                <a:cs typeface="Times New Roman" pitchFamily="18" charset="0"/>
              </a:rPr>
              <a:t>channel- </a:t>
            </a:r>
            <a:r>
              <a:rPr lang="en-US" sz="2400" dirty="0">
                <a:latin typeface="Times New Roman" pitchFamily="18" charset="0"/>
                <a:cs typeface="Times New Roman" pitchFamily="18" charset="0"/>
              </a:rPr>
              <a:t>for dispensing an innovative or new message</a:t>
            </a:r>
          </a:p>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2</a:t>
            </a:r>
            <a:r>
              <a:rPr lang="en-US" sz="2400" dirty="0" smtClean="0">
                <a:solidFill>
                  <a:srgbClr val="FF0000"/>
                </a:solidFill>
                <a:latin typeface="Times New Roman" pitchFamily="18" charset="0"/>
                <a:cs typeface="Times New Roman" pitchFamily="18" charset="0"/>
              </a:rPr>
              <a:t>. Opinion </a:t>
            </a:r>
            <a:r>
              <a:rPr lang="en-US" sz="2400" dirty="0">
                <a:solidFill>
                  <a:srgbClr val="FF0000"/>
                </a:solidFill>
                <a:latin typeface="Times New Roman" pitchFamily="18" charset="0"/>
                <a:cs typeface="Times New Roman" pitchFamily="18" charset="0"/>
              </a:rPr>
              <a:t>leaders- </a:t>
            </a:r>
            <a:r>
              <a:rPr lang="en-US" sz="2400" dirty="0">
                <a:latin typeface="Times New Roman" pitchFamily="18" charset="0"/>
                <a:cs typeface="Times New Roman" pitchFamily="18" charset="0"/>
              </a:rPr>
              <a:t>visible, respected people who </a:t>
            </a:r>
            <a:r>
              <a:rPr lang="en-US" sz="2400" dirty="0" smtClean="0">
                <a:latin typeface="Times New Roman" pitchFamily="18" charset="0"/>
                <a:cs typeface="Times New Roman" pitchFamily="18" charset="0"/>
              </a:rPr>
              <a:t>can </a:t>
            </a:r>
            <a:r>
              <a:rPr lang="en-US" sz="2400" dirty="0">
                <a:latin typeface="Times New Roman" pitchFamily="18" charset="0"/>
                <a:cs typeface="Times New Roman" pitchFamily="18" charset="0"/>
              </a:rPr>
              <a:t>assist in dispensing the message</a:t>
            </a:r>
          </a:p>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3</a:t>
            </a:r>
            <a:r>
              <a:rPr lang="en-US" sz="2400" dirty="0" smtClean="0">
                <a:solidFill>
                  <a:srgbClr val="FF0000"/>
                </a:solidFill>
                <a:latin typeface="Times New Roman" pitchFamily="18" charset="0"/>
                <a:cs typeface="Times New Roman" pitchFamily="18" charset="0"/>
              </a:rPr>
              <a:t>. Time </a:t>
            </a:r>
            <a:r>
              <a:rPr lang="en-US" sz="2400" dirty="0">
                <a:solidFill>
                  <a:srgbClr val="FF0000"/>
                </a:solidFill>
                <a:latin typeface="Times New Roman" pitchFamily="18" charset="0"/>
                <a:cs typeface="Times New Roman" pitchFamily="18" charset="0"/>
              </a:rPr>
              <a:t>and process- </a:t>
            </a:r>
            <a:r>
              <a:rPr lang="en-US" sz="2400" dirty="0">
                <a:latin typeface="Times New Roman" pitchFamily="18" charset="0"/>
                <a:cs typeface="Times New Roman" pitchFamily="18" charset="0"/>
              </a:rPr>
              <a:t>required to reach community or group. People receive/accept messages at different time intervals.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130</a:t>
            </a:fld>
            <a:endParaRPr lang="en-US"/>
          </a:p>
        </p:txBody>
      </p:sp>
    </p:spTree>
    <p:extLst>
      <p:ext uri="{BB962C8B-B14F-4D97-AF65-F5344CB8AC3E}">
        <p14:creationId xmlns:p14="http://schemas.microsoft.com/office/powerpoint/2010/main" xmlns="" val="3894054131"/>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rmAutofit/>
          </a:bodyPr>
          <a:lstStyle/>
          <a:p>
            <a:pPr marL="82296" indent="0" algn="just">
              <a:lnSpc>
                <a:spcPct val="150000"/>
              </a:lnSpc>
              <a:buNone/>
            </a:pPr>
            <a:r>
              <a:rPr lang="en-US" sz="2800" b="1" dirty="0">
                <a:latin typeface="Times New Roman" pitchFamily="18" charset="0"/>
                <a:cs typeface="Times New Roman" pitchFamily="18" charset="0"/>
              </a:rPr>
              <a:t>Social cognitive theory: </a:t>
            </a:r>
            <a:r>
              <a:rPr lang="en-US" sz="2400" dirty="0">
                <a:latin typeface="Times New Roman" pitchFamily="18" charset="0"/>
                <a:cs typeface="Times New Roman" pitchFamily="18" charset="0"/>
              </a:rPr>
              <a:t>maintains that </a:t>
            </a:r>
            <a:r>
              <a:rPr lang="en-US" sz="2400" dirty="0">
                <a:solidFill>
                  <a:srgbClr val="FF0000"/>
                </a:solidFill>
                <a:latin typeface="Times New Roman" pitchFamily="18" charset="0"/>
                <a:cs typeface="Times New Roman" pitchFamily="18" charset="0"/>
              </a:rPr>
              <a:t>behavior changes are dynamic and influenced by personal and environmental factors.</a:t>
            </a:r>
            <a:r>
              <a:rPr lang="en-US" sz="2400" dirty="0">
                <a:latin typeface="Times New Roman" pitchFamily="18" charset="0"/>
                <a:cs typeface="Times New Roman" pitchFamily="18" charset="0"/>
              </a:rPr>
              <a:t> People learn new behaviors through direct experience or modeling after others by observation.</a:t>
            </a:r>
          </a:p>
          <a:p>
            <a:pPr marL="82296" lvl="0" indent="0" algn="just">
              <a:lnSpc>
                <a:spcPct val="150000"/>
              </a:lnSpc>
              <a:buNone/>
            </a:pPr>
            <a:r>
              <a:rPr lang="en-US" sz="2400" dirty="0" smtClean="0">
                <a:latin typeface="Times New Roman" pitchFamily="18" charset="0"/>
                <a:cs typeface="Times New Roman" pitchFamily="18" charset="0"/>
              </a:rPr>
              <a:t>i. Out </a:t>
            </a:r>
            <a:r>
              <a:rPr lang="en-US" sz="2400" dirty="0">
                <a:latin typeface="Times New Roman" pitchFamily="18" charset="0"/>
                <a:cs typeface="Times New Roman" pitchFamily="18" charset="0"/>
              </a:rPr>
              <a:t>come expectations- the extent the person values the expected outcome a specific behavior. Will it lead to a positive or negative outcome?</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131</a:t>
            </a:fld>
            <a:endParaRPr lang="en-US"/>
          </a:p>
        </p:txBody>
      </p:sp>
    </p:spTree>
    <p:extLst>
      <p:ext uri="{BB962C8B-B14F-4D97-AF65-F5344CB8AC3E}">
        <p14:creationId xmlns:p14="http://schemas.microsoft.com/office/powerpoint/2010/main" xmlns="" val="86506540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a:bodyPr>
          <a:lstStyle/>
          <a:p>
            <a:pPr marL="82296" lvl="0" indent="0" algn="just">
              <a:lnSpc>
                <a:spcPct val="150000"/>
              </a:lnSpc>
              <a:buNone/>
            </a:pPr>
            <a:r>
              <a:rPr lang="en-US" sz="2400" dirty="0" smtClean="0">
                <a:latin typeface="Times New Roman" pitchFamily="18" charset="0"/>
                <a:cs typeface="Times New Roman" pitchFamily="18" charset="0"/>
              </a:rPr>
              <a:t>ii. Self-efficacy- </a:t>
            </a:r>
            <a:r>
              <a:rPr lang="en-US" sz="2400" dirty="0">
                <a:latin typeface="Times New Roman" pitchFamily="18" charset="0"/>
                <a:cs typeface="Times New Roman" pitchFamily="18" charset="0"/>
              </a:rPr>
              <a:t>a person’s belief about his/her ability and confidence in performing behaviors.</a:t>
            </a:r>
          </a:p>
          <a:p>
            <a:pPr marL="82296" indent="0" algn="just">
              <a:lnSpc>
                <a:spcPct val="150000"/>
              </a:lnSpc>
              <a:buNone/>
            </a:pPr>
            <a:r>
              <a:rPr lang="en-US" sz="2400" b="1" dirty="0">
                <a:latin typeface="Times New Roman" pitchFamily="18" charset="0"/>
                <a:cs typeface="Times New Roman" pitchFamily="18" charset="0"/>
              </a:rPr>
              <a:t>Stages of change model </a:t>
            </a:r>
            <a:r>
              <a:rPr lang="en-US" sz="2400" b="1" dirty="0" smtClean="0">
                <a:latin typeface="Times New Roman" pitchFamily="18" charset="0"/>
                <a:cs typeface="Times New Roman" pitchFamily="18" charset="0"/>
              </a:rPr>
              <a:t>(trans theoretical </a:t>
            </a:r>
            <a:r>
              <a:rPr lang="en-US" sz="2400" b="1" dirty="0">
                <a:latin typeface="Times New Roman" pitchFamily="18" charset="0"/>
                <a:cs typeface="Times New Roman" pitchFamily="18" charset="0"/>
              </a:rPr>
              <a:t>model): </a:t>
            </a:r>
            <a:r>
              <a:rPr lang="en-US" sz="2400" dirty="0">
                <a:latin typeface="Times New Roman" pitchFamily="18" charset="0"/>
                <a:cs typeface="Times New Roman" pitchFamily="18" charset="0"/>
              </a:rPr>
              <a:t>maintains the behavior change occurs in </a:t>
            </a:r>
            <a:r>
              <a:rPr lang="en-US" sz="2400" dirty="0">
                <a:solidFill>
                  <a:srgbClr val="FF0000"/>
                </a:solidFill>
                <a:latin typeface="Times New Roman" pitchFamily="18" charset="0"/>
                <a:cs typeface="Times New Roman" pitchFamily="18" charset="0"/>
              </a:rPr>
              <a:t>stages</a:t>
            </a:r>
            <a:r>
              <a:rPr lang="en-US" sz="2400" dirty="0">
                <a:latin typeface="Times New Roman" pitchFamily="18" charset="0"/>
                <a:cs typeface="Times New Roman" pitchFamily="18" charset="0"/>
              </a:rPr>
              <a:t> and that movement through the stages varies from person to person. The </a:t>
            </a:r>
            <a:r>
              <a:rPr lang="en-US" sz="2400" dirty="0">
                <a:solidFill>
                  <a:srgbClr val="FF0000"/>
                </a:solidFill>
                <a:latin typeface="Times New Roman" pitchFamily="18" charset="0"/>
                <a:cs typeface="Times New Roman" pitchFamily="18" charset="0"/>
              </a:rPr>
              <a:t>six stages </a:t>
            </a:r>
            <a:r>
              <a:rPr lang="en-US" sz="2400" dirty="0">
                <a:latin typeface="Times New Roman" pitchFamily="18" charset="0"/>
                <a:cs typeface="Times New Roman" pitchFamily="18" charset="0"/>
              </a:rPr>
              <a:t>are:</a:t>
            </a:r>
          </a:p>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1.</a:t>
            </a:r>
            <a:r>
              <a:rPr lang="en-US" sz="2400" dirty="0" smtClean="0">
                <a:solidFill>
                  <a:srgbClr val="FF0000"/>
                </a:solidFill>
                <a:latin typeface="Times New Roman" pitchFamily="18" charset="0"/>
                <a:cs typeface="Times New Roman" pitchFamily="18" charset="0"/>
              </a:rPr>
              <a:t> Pre-contemplation</a:t>
            </a:r>
            <a:r>
              <a:rPr lang="en-US" sz="2400" dirty="0" smtClean="0">
                <a:latin typeface="Times New Roman" pitchFamily="18" charset="0"/>
                <a:cs typeface="Times New Roman" pitchFamily="18" charset="0"/>
              </a:rPr>
              <a:t>-no </a:t>
            </a:r>
            <a:r>
              <a:rPr lang="en-US" sz="2400" dirty="0">
                <a:latin typeface="Times New Roman" pitchFamily="18" charset="0"/>
                <a:cs typeface="Times New Roman" pitchFamily="18" charset="0"/>
              </a:rPr>
              <a:t>intention to change behavior; not aware of a risk</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132</a:t>
            </a:fld>
            <a:endParaRPr lang="en-US"/>
          </a:p>
        </p:txBody>
      </p:sp>
    </p:spTree>
    <p:extLst>
      <p:ext uri="{BB962C8B-B14F-4D97-AF65-F5344CB8AC3E}">
        <p14:creationId xmlns:p14="http://schemas.microsoft.com/office/powerpoint/2010/main" xmlns="" val="143820137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98792" cy="5791200"/>
          </a:xfrm>
        </p:spPr>
        <p:txBody>
          <a:bodyPr>
            <a:normAutofit/>
          </a:bodyPr>
          <a:lstStyle/>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2</a:t>
            </a:r>
            <a:r>
              <a:rPr lang="en-US" sz="2400" dirty="0" smtClean="0">
                <a:solidFill>
                  <a:srgbClr val="FF0000"/>
                </a:solidFill>
                <a:latin typeface="Times New Roman" pitchFamily="18" charset="0"/>
                <a:cs typeface="Times New Roman" pitchFamily="18" charset="0"/>
              </a:rPr>
              <a:t>. Contemplation</a:t>
            </a:r>
            <a:r>
              <a:rPr lang="en-US" sz="2400" dirty="0" smtClean="0">
                <a:latin typeface="Times New Roman" pitchFamily="18" charset="0"/>
                <a:cs typeface="Times New Roman" pitchFamily="18" charset="0"/>
              </a:rPr>
              <a:t>-recognizes </a:t>
            </a:r>
            <a:r>
              <a:rPr lang="en-US" sz="2400" dirty="0">
                <a:latin typeface="Times New Roman" pitchFamily="18" charset="0"/>
                <a:cs typeface="Times New Roman" pitchFamily="18" charset="0"/>
              </a:rPr>
              <a:t>behavior puts them at risk and is thinking about changing their behavior, but not committed to the behavior change</a:t>
            </a:r>
          </a:p>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3.</a:t>
            </a:r>
            <a:r>
              <a:rPr lang="en-US" sz="2400" dirty="0" smtClean="0">
                <a:solidFill>
                  <a:srgbClr val="FF0000"/>
                </a:solidFill>
                <a:latin typeface="Times New Roman" pitchFamily="18" charset="0"/>
                <a:cs typeface="Times New Roman" pitchFamily="18" charset="0"/>
              </a:rPr>
              <a:t> Preparation- </a:t>
            </a:r>
            <a:r>
              <a:rPr lang="en-US" sz="2400" dirty="0">
                <a:latin typeface="Times New Roman" pitchFamily="18" charset="0"/>
                <a:cs typeface="Times New Roman" pitchFamily="18" charset="0"/>
              </a:rPr>
              <a:t>the person intends to change the behavior something soon and is actively preparing</a:t>
            </a:r>
          </a:p>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4.</a:t>
            </a:r>
            <a:r>
              <a:rPr lang="en-US" sz="2400" dirty="0" smtClean="0">
                <a:solidFill>
                  <a:srgbClr val="FF0000"/>
                </a:solidFill>
                <a:latin typeface="Times New Roman" pitchFamily="18" charset="0"/>
                <a:cs typeface="Times New Roman" pitchFamily="18" charset="0"/>
              </a:rPr>
              <a:t> Action- </a:t>
            </a:r>
            <a:r>
              <a:rPr lang="en-US" sz="2400" dirty="0">
                <a:latin typeface="Times New Roman" pitchFamily="18" charset="0"/>
                <a:cs typeface="Times New Roman" pitchFamily="18" charset="0"/>
              </a:rPr>
              <a:t>person has changed risky behavior recently (within past six months)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133</a:t>
            </a:fld>
            <a:endParaRPr lang="en-US"/>
          </a:p>
        </p:txBody>
      </p:sp>
    </p:spTree>
    <p:extLst>
      <p:ext uri="{BB962C8B-B14F-4D97-AF65-F5344CB8AC3E}">
        <p14:creationId xmlns:p14="http://schemas.microsoft.com/office/powerpoint/2010/main" xmlns="" val="146890501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98792" cy="5715000"/>
          </a:xfrm>
        </p:spPr>
        <p:txBody>
          <a:bodyPr>
            <a:normAutofit/>
          </a:bodyPr>
          <a:lstStyle/>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5.</a:t>
            </a:r>
            <a:r>
              <a:rPr lang="en-US" sz="2400" dirty="0" smtClean="0">
                <a:solidFill>
                  <a:srgbClr val="FF0000"/>
                </a:solidFill>
                <a:latin typeface="Times New Roman" pitchFamily="18" charset="0"/>
                <a:cs typeface="Times New Roman" pitchFamily="18" charset="0"/>
              </a:rPr>
              <a:t> Maintenance- </a:t>
            </a:r>
            <a:r>
              <a:rPr lang="en-US" sz="2400" dirty="0">
                <a:latin typeface="Times New Roman" pitchFamily="18" charset="0"/>
                <a:cs typeface="Times New Roman" pitchFamily="18" charset="0"/>
              </a:rPr>
              <a:t>person has maintained behavior change for a period of longer than six months</a:t>
            </a:r>
          </a:p>
          <a:p>
            <a:pPr marL="82296" lvl="0" indent="0" algn="just">
              <a:lnSpc>
                <a:spcPct val="150000"/>
              </a:lnSpc>
              <a:buNone/>
            </a:pPr>
            <a:r>
              <a:rPr lang="en-US" sz="2400" b="1" dirty="0" smtClean="0">
                <a:solidFill>
                  <a:srgbClr val="FF0000"/>
                </a:solidFill>
                <a:latin typeface="Times New Roman" pitchFamily="18" charset="0"/>
                <a:cs typeface="Times New Roman" pitchFamily="18" charset="0"/>
              </a:rPr>
              <a:t>6.</a:t>
            </a:r>
            <a:r>
              <a:rPr lang="en-US" sz="2400" dirty="0" smtClean="0">
                <a:solidFill>
                  <a:srgbClr val="FF0000"/>
                </a:solidFill>
                <a:latin typeface="Times New Roman" pitchFamily="18" charset="0"/>
                <a:cs typeface="Times New Roman" pitchFamily="18" charset="0"/>
              </a:rPr>
              <a:t> Termination</a:t>
            </a:r>
            <a:r>
              <a:rPr lang="en-US" sz="2400" dirty="0" smtClean="0">
                <a:latin typeface="Times New Roman" pitchFamily="18" charset="0"/>
                <a:cs typeface="Times New Roman" pitchFamily="18" charset="0"/>
              </a:rPr>
              <a:t>-individuals </a:t>
            </a:r>
            <a:r>
              <a:rPr lang="en-US" sz="2400" dirty="0">
                <a:latin typeface="Times New Roman" pitchFamily="18" charset="0"/>
                <a:cs typeface="Times New Roman" pitchFamily="18" charset="0"/>
              </a:rPr>
              <a:t>are presumed to have no intention to relapse and possess a complete sense of self-efficacy concerning their ability to maintain healthy behavior.</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134</a:t>
            </a:fld>
            <a:endParaRPr lang="en-US"/>
          </a:p>
        </p:txBody>
      </p:sp>
    </p:spTree>
    <p:extLst>
      <p:ext uri="{BB962C8B-B14F-4D97-AF65-F5344CB8AC3E}">
        <p14:creationId xmlns:p14="http://schemas.microsoft.com/office/powerpoint/2010/main" xmlns="" val="17539230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lstStyle/>
          <a:p>
            <a:r>
              <a:rPr lang="en-US" sz="2800" b="1" dirty="0">
                <a:latin typeface="Times New Roman" pitchFamily="18" charset="0"/>
                <a:cs typeface="Times New Roman" pitchFamily="18" charset="0"/>
              </a:rPr>
              <a:t>Theory of reasoned action: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762000"/>
            <a:ext cx="7251192" cy="5867400"/>
          </a:xfrm>
        </p:spPr>
        <p:txBody>
          <a:bodyPr>
            <a:normAutofit fontScale="92500" lnSpcReduction="20000"/>
          </a:bodyPr>
          <a:lstStyle/>
          <a:p>
            <a:pPr marL="82296" indent="0" algn="just">
              <a:lnSpc>
                <a:spcPct val="150000"/>
              </a:lnSpc>
              <a:buNone/>
            </a:pPr>
            <a:r>
              <a:rPr lang="en-US" sz="2600" dirty="0">
                <a:latin typeface="Times New Roman" pitchFamily="18" charset="0"/>
                <a:cs typeface="Times New Roman" pitchFamily="18" charset="0"/>
              </a:rPr>
              <a:t>M</a:t>
            </a:r>
            <a:r>
              <a:rPr lang="en-US" sz="2600" dirty="0" smtClean="0">
                <a:latin typeface="Times New Roman" pitchFamily="18" charset="0"/>
                <a:cs typeface="Times New Roman" pitchFamily="18" charset="0"/>
              </a:rPr>
              <a:t>aintains </a:t>
            </a:r>
            <a:r>
              <a:rPr lang="en-US" sz="2600" dirty="0">
                <a:latin typeface="Times New Roman" pitchFamily="18" charset="0"/>
                <a:cs typeface="Times New Roman" pitchFamily="18" charset="0"/>
              </a:rPr>
              <a:t>a person must have an intention to change. Intentions are influenced by two major factors:</a:t>
            </a:r>
          </a:p>
          <a:p>
            <a:pPr marL="82296" lvl="0" indent="0" algn="just">
              <a:lnSpc>
                <a:spcPct val="150000"/>
              </a:lnSpc>
              <a:buNone/>
            </a:pPr>
            <a:r>
              <a:rPr lang="en-US" sz="2600" b="1" dirty="0" smtClean="0">
                <a:latin typeface="Times New Roman" pitchFamily="18" charset="0"/>
                <a:cs typeface="Times New Roman" pitchFamily="18" charset="0"/>
              </a:rPr>
              <a:t>a) </a:t>
            </a:r>
            <a:r>
              <a:rPr lang="en-US" sz="2600" dirty="0" smtClean="0">
                <a:latin typeface="Times New Roman" pitchFamily="18" charset="0"/>
                <a:cs typeface="Times New Roman" pitchFamily="18" charset="0"/>
              </a:rPr>
              <a:t>Attitudes </a:t>
            </a:r>
            <a:r>
              <a:rPr lang="en-US" sz="2600" dirty="0">
                <a:latin typeface="Times New Roman" pitchFamily="18" charset="0"/>
                <a:cs typeface="Times New Roman" pitchFamily="18" charset="0"/>
              </a:rPr>
              <a:t>towards the behavior</a:t>
            </a:r>
          </a:p>
          <a:p>
            <a:pPr marL="82296" lvl="0" indent="0" algn="just">
              <a:lnSpc>
                <a:spcPct val="150000"/>
              </a:lnSpc>
              <a:buNone/>
            </a:pPr>
            <a:r>
              <a:rPr lang="en-US" sz="2600" dirty="0" smtClean="0">
                <a:latin typeface="Times New Roman" pitchFamily="18" charset="0"/>
                <a:cs typeface="Times New Roman" pitchFamily="18" charset="0"/>
              </a:rPr>
              <a:t>1. Belief </a:t>
            </a:r>
            <a:r>
              <a:rPr lang="en-US" sz="2600" dirty="0">
                <a:latin typeface="Times New Roman" pitchFamily="18" charset="0"/>
                <a:cs typeface="Times New Roman" pitchFamily="18" charset="0"/>
              </a:rPr>
              <a:t>in performing the behavior is based on positive or negative outcomes</a:t>
            </a:r>
          </a:p>
          <a:p>
            <a:pPr marL="82296" lvl="0" indent="0" algn="just">
              <a:lnSpc>
                <a:spcPct val="150000"/>
              </a:lnSpc>
              <a:buNone/>
            </a:pPr>
            <a:r>
              <a:rPr lang="en-US" sz="2600" dirty="0" smtClean="0">
                <a:latin typeface="Times New Roman" pitchFamily="18" charset="0"/>
                <a:cs typeface="Times New Roman" pitchFamily="18" charset="0"/>
              </a:rPr>
              <a:t>2. Evaluation </a:t>
            </a:r>
            <a:r>
              <a:rPr lang="en-US" sz="2600" dirty="0">
                <a:latin typeface="Times New Roman" pitchFamily="18" charset="0"/>
                <a:cs typeface="Times New Roman" pitchFamily="18" charset="0"/>
              </a:rPr>
              <a:t>of consequences to perform the behavior</a:t>
            </a:r>
          </a:p>
          <a:p>
            <a:pPr marL="82296" lvl="0" indent="0" algn="just">
              <a:lnSpc>
                <a:spcPct val="150000"/>
              </a:lnSpc>
              <a:buNone/>
            </a:pPr>
            <a:r>
              <a:rPr lang="en-US" sz="2600" b="1" dirty="0" smtClean="0">
                <a:latin typeface="Times New Roman" pitchFamily="18" charset="0"/>
                <a:cs typeface="Times New Roman" pitchFamily="18" charset="0"/>
              </a:rPr>
              <a:t>b) </a:t>
            </a:r>
            <a:r>
              <a:rPr lang="en-US" sz="2600" dirty="0" smtClean="0">
                <a:latin typeface="Times New Roman" pitchFamily="18" charset="0"/>
                <a:cs typeface="Times New Roman" pitchFamily="18" charset="0"/>
              </a:rPr>
              <a:t>Subjective </a:t>
            </a:r>
            <a:r>
              <a:rPr lang="en-US" sz="2600" dirty="0">
                <a:latin typeface="Times New Roman" pitchFamily="18" charset="0"/>
                <a:cs typeface="Times New Roman" pitchFamily="18" charset="0"/>
              </a:rPr>
              <a:t>norm about the behavior</a:t>
            </a:r>
          </a:p>
          <a:p>
            <a:pPr marL="82296" lvl="0" indent="0" algn="just">
              <a:lnSpc>
                <a:spcPct val="150000"/>
              </a:lnSpc>
              <a:buNone/>
            </a:pPr>
            <a:r>
              <a:rPr lang="en-US" sz="2600" dirty="0" smtClean="0">
                <a:latin typeface="Times New Roman" pitchFamily="18" charset="0"/>
                <a:cs typeface="Times New Roman" pitchFamily="18" charset="0"/>
              </a:rPr>
              <a:t>1. What </a:t>
            </a:r>
            <a:r>
              <a:rPr lang="en-US" sz="2600" dirty="0">
                <a:latin typeface="Times New Roman" pitchFamily="18" charset="0"/>
                <a:cs typeface="Times New Roman" pitchFamily="18" charset="0"/>
              </a:rPr>
              <a:t>significant other thinks about performing the behavior</a:t>
            </a:r>
          </a:p>
          <a:p>
            <a:pPr marL="82296" lvl="0" indent="0" algn="just">
              <a:lnSpc>
                <a:spcPct val="150000"/>
              </a:lnSpc>
              <a:buNone/>
            </a:pPr>
            <a:r>
              <a:rPr lang="en-US" sz="2600" dirty="0" smtClean="0">
                <a:latin typeface="Times New Roman" pitchFamily="18" charset="0"/>
                <a:cs typeface="Times New Roman" pitchFamily="18" charset="0"/>
              </a:rPr>
              <a:t>2. Motivation </a:t>
            </a:r>
            <a:r>
              <a:rPr lang="en-US" sz="2600" dirty="0">
                <a:latin typeface="Times New Roman" pitchFamily="18" charset="0"/>
                <a:cs typeface="Times New Roman" pitchFamily="18" charset="0"/>
              </a:rPr>
              <a:t>to perform behavior based on subjective norms</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135</a:t>
            </a:fld>
            <a:endParaRPr lang="en-US"/>
          </a:p>
        </p:txBody>
      </p:sp>
    </p:spTree>
    <p:extLst>
      <p:ext uri="{BB962C8B-B14F-4D97-AF65-F5344CB8AC3E}">
        <p14:creationId xmlns:p14="http://schemas.microsoft.com/office/powerpoint/2010/main" xmlns="" val="3240946565"/>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174992" cy="5638800"/>
          </a:xfrm>
        </p:spPr>
        <p:txBody>
          <a:bodyPr/>
          <a:lstStyle/>
          <a:p>
            <a:pPr lvl="0" algn="just">
              <a:lnSpc>
                <a:spcPct val="150000"/>
              </a:lnSpc>
              <a:buFont typeface="Wingdings" pitchFamily="2" charset="2"/>
              <a:buChar char="Ø"/>
            </a:pPr>
            <a:r>
              <a:rPr lang="en-US" sz="2400" dirty="0">
                <a:latin typeface="Times New Roman" pitchFamily="18" charset="0"/>
                <a:cs typeface="Times New Roman" pitchFamily="18" charset="0"/>
              </a:rPr>
              <a:t>If one has intended to perform a behavior then it is likely he or she will do so: if not intends, then the behavior is unlikely to be performed.</a:t>
            </a:r>
          </a:p>
          <a:p>
            <a:endParaRPr lang="en-US" dirty="0"/>
          </a:p>
        </p:txBody>
      </p:sp>
      <p:sp>
        <p:nvSpPr>
          <p:cNvPr id="4" name="Rectangle 3"/>
          <p:cNvSpPr/>
          <p:nvPr/>
        </p:nvSpPr>
        <p:spPr>
          <a:xfrm>
            <a:off x="1524000" y="2666999"/>
            <a:ext cx="1447800" cy="9149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Perceived consequence</a:t>
            </a:r>
          </a:p>
        </p:txBody>
      </p:sp>
      <p:sp>
        <p:nvSpPr>
          <p:cNvPr id="5" name="Rectangle 4"/>
          <p:cNvSpPr/>
          <p:nvPr/>
        </p:nvSpPr>
        <p:spPr>
          <a:xfrm>
            <a:off x="1524000" y="3941075"/>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Significant others</a:t>
            </a:r>
          </a:p>
        </p:txBody>
      </p:sp>
      <p:sp>
        <p:nvSpPr>
          <p:cNvPr id="6" name="Rectangle 5"/>
          <p:cNvSpPr/>
          <p:nvPr/>
        </p:nvSpPr>
        <p:spPr>
          <a:xfrm>
            <a:off x="3276600" y="2819400"/>
            <a:ext cx="106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Attitude </a:t>
            </a:r>
          </a:p>
        </p:txBody>
      </p:sp>
      <p:sp>
        <p:nvSpPr>
          <p:cNvPr id="7" name="Rectangle 6"/>
          <p:cNvSpPr/>
          <p:nvPr/>
        </p:nvSpPr>
        <p:spPr>
          <a:xfrm>
            <a:off x="3276600" y="3941075"/>
            <a:ext cx="1219200" cy="859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Subjective norms </a:t>
            </a:r>
          </a:p>
        </p:txBody>
      </p:sp>
      <p:sp>
        <p:nvSpPr>
          <p:cNvPr id="8" name="Rectangle 7"/>
          <p:cNvSpPr/>
          <p:nvPr/>
        </p:nvSpPr>
        <p:spPr>
          <a:xfrm>
            <a:off x="4724400" y="3276600"/>
            <a:ext cx="1143000" cy="779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Intention </a:t>
            </a:r>
          </a:p>
        </p:txBody>
      </p:sp>
      <p:sp>
        <p:nvSpPr>
          <p:cNvPr id="9" name="Rectangle 8"/>
          <p:cNvSpPr/>
          <p:nvPr/>
        </p:nvSpPr>
        <p:spPr>
          <a:xfrm>
            <a:off x="6274558" y="3200400"/>
            <a:ext cx="1116842" cy="77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Behavior </a:t>
            </a:r>
          </a:p>
        </p:txBody>
      </p:sp>
      <p:cxnSp>
        <p:nvCxnSpPr>
          <p:cNvPr id="11" name="Straight Arrow Connector 10"/>
          <p:cNvCxnSpPr>
            <a:stCxn id="4" idx="3"/>
          </p:cNvCxnSpPr>
          <p:nvPr/>
        </p:nvCxnSpPr>
        <p:spPr>
          <a:xfrm flipV="1">
            <a:off x="2971800" y="3124483"/>
            <a:ext cx="3048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3"/>
          </p:cNvCxnSpPr>
          <p:nvPr/>
        </p:nvCxnSpPr>
        <p:spPr>
          <a:xfrm>
            <a:off x="2819400" y="4283975"/>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3"/>
          </p:cNvCxnSpPr>
          <p:nvPr/>
        </p:nvCxnSpPr>
        <p:spPr>
          <a:xfrm>
            <a:off x="4343400" y="32004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3"/>
            <a:endCxn id="8" idx="1"/>
          </p:cNvCxnSpPr>
          <p:nvPr/>
        </p:nvCxnSpPr>
        <p:spPr>
          <a:xfrm flipV="1">
            <a:off x="4495800" y="3666272"/>
            <a:ext cx="228600" cy="7045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3"/>
          </p:cNvCxnSpPr>
          <p:nvPr/>
        </p:nvCxnSpPr>
        <p:spPr>
          <a:xfrm>
            <a:off x="5867400" y="3666272"/>
            <a:ext cx="4071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462025" y="5181600"/>
            <a:ext cx="4608954" cy="369332"/>
          </a:xfrm>
          <a:prstGeom prst="rect">
            <a:avLst/>
          </a:prstGeom>
        </p:spPr>
        <p:txBody>
          <a:bodyPr wrap="none">
            <a:spAutoFit/>
          </a:bodyPr>
          <a:lstStyle/>
          <a:p>
            <a:r>
              <a:rPr lang="en-US" dirty="0"/>
              <a:t>Fig 2: Diagram of the theory of reasoned action</a:t>
            </a:r>
          </a:p>
        </p:txBody>
      </p:sp>
      <p:sp>
        <p:nvSpPr>
          <p:cNvPr id="16" name="Slide Number Placeholder 15"/>
          <p:cNvSpPr>
            <a:spLocks noGrp="1"/>
          </p:cNvSpPr>
          <p:nvPr>
            <p:ph type="sldNum" sz="quarter" idx="12"/>
          </p:nvPr>
        </p:nvSpPr>
        <p:spPr/>
        <p:txBody>
          <a:bodyPr/>
          <a:lstStyle/>
          <a:p>
            <a:fld id="{983B6054-12AA-46F8-BA2F-08E50879B6E3}" type="slidenum">
              <a:rPr lang="en-US" smtClean="0"/>
              <a:pPr/>
              <a:t>136</a:t>
            </a:fld>
            <a:endParaRPr lang="en-US"/>
          </a:p>
        </p:txBody>
      </p:sp>
    </p:spTree>
    <p:extLst>
      <p:ext uri="{BB962C8B-B14F-4D97-AF65-F5344CB8AC3E}">
        <p14:creationId xmlns:p14="http://schemas.microsoft.com/office/powerpoint/2010/main" xmlns="" val="111082796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174992" cy="56388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Intention: </a:t>
            </a:r>
            <a:r>
              <a:rPr lang="en-US" sz="2400" dirty="0">
                <a:latin typeface="Times New Roman" pitchFamily="18" charset="0"/>
                <a:cs typeface="Times New Roman" pitchFamily="18" charset="0"/>
              </a:rPr>
              <a:t>is a type of judgment about how, in the present context, an individual will behave toward a particular behavior</a:t>
            </a:r>
          </a:p>
          <a:p>
            <a:pPr lvl="0" algn="just">
              <a:lnSpc>
                <a:spcPct val="150000"/>
              </a:lnSpc>
              <a:buFont typeface="Wingdings" pitchFamily="2" charset="2"/>
              <a:buChar char="Ø"/>
            </a:pPr>
            <a:r>
              <a:rPr lang="en-US" sz="2400" dirty="0">
                <a:latin typeface="Times New Roman" pitchFamily="18" charset="0"/>
                <a:cs typeface="Times New Roman" pitchFamily="18" charset="0"/>
              </a:rPr>
              <a:t>Influenced by attitudes and subjective norms</a:t>
            </a:r>
          </a:p>
          <a:p>
            <a:pPr marL="82296" lvl="0" indent="0" algn="just">
              <a:lnSpc>
                <a:spcPct val="150000"/>
              </a:lnSpc>
              <a:buNone/>
            </a:pPr>
            <a:r>
              <a:rPr lang="en-US" sz="2400" b="1" dirty="0">
                <a:latin typeface="Times New Roman" pitchFamily="18" charset="0"/>
                <a:cs typeface="Times New Roman" pitchFamily="18" charset="0"/>
              </a:rPr>
              <a:t>Attitude: </a:t>
            </a:r>
            <a:r>
              <a:rPr lang="en-US" sz="2400" dirty="0">
                <a:latin typeface="Times New Roman" pitchFamily="18" charset="0"/>
                <a:cs typeface="Times New Roman" pitchFamily="18" charset="0"/>
              </a:rPr>
              <a:t>an individuals positive or negative feeling associated with performing a specific behavior</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137</a:t>
            </a:fld>
            <a:endParaRPr lang="en-US"/>
          </a:p>
        </p:txBody>
      </p:sp>
    </p:spTree>
    <p:extLst>
      <p:ext uri="{BB962C8B-B14F-4D97-AF65-F5344CB8AC3E}">
        <p14:creationId xmlns:p14="http://schemas.microsoft.com/office/powerpoint/2010/main" xmlns="" val="45483610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022592" cy="5638800"/>
          </a:xfrm>
        </p:spPr>
        <p:txBody>
          <a:bodyPr/>
          <a:lstStyle/>
          <a:p>
            <a:pPr lvl="0" algn="just">
              <a:lnSpc>
                <a:spcPct val="150000"/>
              </a:lnSpc>
              <a:buFont typeface="Wingdings" pitchFamily="2" charset="2"/>
              <a:buChar char="Ø"/>
            </a:pPr>
            <a:r>
              <a:rPr lang="en-US" sz="2400" dirty="0">
                <a:latin typeface="Times New Roman" pitchFamily="18" charset="0"/>
                <a:cs typeface="Times New Roman" pitchFamily="18" charset="0"/>
              </a:rPr>
              <a:t>In general, an individual will hold a favorable attitude toward a given behavior if he/she believes that the performance of the behavior will lead to mostly positive outcomes: on the other hand, if the individual believes that mostly negative outcome will result from the behavior, he/she will hold a negative attitude toward it.</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138</a:t>
            </a:fld>
            <a:endParaRPr lang="en-US"/>
          </a:p>
        </p:txBody>
      </p:sp>
    </p:spTree>
    <p:extLst>
      <p:ext uri="{BB962C8B-B14F-4D97-AF65-F5344CB8AC3E}">
        <p14:creationId xmlns:p14="http://schemas.microsoft.com/office/powerpoint/2010/main" xmlns="" val="797352791"/>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22592" cy="57150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Subjective </a:t>
            </a:r>
            <a:r>
              <a:rPr lang="en-US" sz="2400" b="1" dirty="0" smtClean="0">
                <a:latin typeface="Times New Roman" pitchFamily="18" charset="0"/>
                <a:cs typeface="Times New Roman" pitchFamily="18" charset="0"/>
              </a:rPr>
              <a:t>norms: </a:t>
            </a:r>
            <a:r>
              <a:rPr lang="en-US" sz="2400" dirty="0">
                <a:latin typeface="Times New Roman" pitchFamily="18" charset="0"/>
                <a:cs typeface="Times New Roman" pitchFamily="18" charset="0"/>
              </a:rPr>
              <a:t>are the person’s perceptions of social influences about performing the behavior.</a:t>
            </a:r>
          </a:p>
          <a:p>
            <a:pPr lvl="0" algn="just">
              <a:lnSpc>
                <a:spcPct val="150000"/>
              </a:lnSpc>
              <a:buFont typeface="Wingdings" pitchFamily="2" charset="2"/>
              <a:buChar char="Ø"/>
            </a:pPr>
            <a:r>
              <a:rPr lang="en-US" sz="2400" dirty="0">
                <a:latin typeface="Times New Roman" pitchFamily="18" charset="0"/>
                <a:cs typeface="Times New Roman" pitchFamily="18" charset="0"/>
              </a:rPr>
              <a:t>It is determined by an individual’s normative beliefs that significant others think he/she should or should not perform the behavior, coupled with motivation to comply with referents.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139</a:t>
            </a:fld>
            <a:endParaRPr lang="en-US"/>
          </a:p>
        </p:txBody>
      </p:sp>
    </p:spTree>
    <p:extLst>
      <p:ext uri="{BB962C8B-B14F-4D97-AF65-F5344CB8AC3E}">
        <p14:creationId xmlns:p14="http://schemas.microsoft.com/office/powerpoint/2010/main" xmlns="" val="8513337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808038"/>
          </a:xfrm>
        </p:spPr>
        <p:txBody>
          <a:bodyPr/>
          <a:lstStyle/>
          <a:p>
            <a:r>
              <a:rPr lang="en-US" sz="2800" b="1" dirty="0" smtClean="0">
                <a:latin typeface="Times New Roman" pitchFamily="18" charset="0"/>
                <a:cs typeface="Times New Roman" pitchFamily="18" charset="0"/>
              </a:rPr>
              <a:t>Social wellbeing: </a:t>
            </a:r>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v"/>
            </a:pPr>
            <a:r>
              <a:rPr lang="en-US" sz="2400" dirty="0" smtClean="0">
                <a:latin typeface="Times New Roman" pitchFamily="18" charset="0"/>
                <a:cs typeface="Times New Roman" pitchFamily="18" charset="0"/>
              </a:rPr>
              <a:t>This is the ability to maintain one’s identity while</a:t>
            </a:r>
          </a:p>
          <a:p>
            <a:pPr>
              <a:lnSpc>
                <a:spcPct val="150000"/>
              </a:lnSpc>
              <a:buFont typeface="Wingdings" pitchFamily="2" charset="2"/>
              <a:buChar char="v"/>
            </a:pPr>
            <a:r>
              <a:rPr lang="en-US" sz="2400" dirty="0" smtClean="0">
                <a:latin typeface="Times New Roman" pitchFamily="18" charset="0"/>
                <a:cs typeface="Times New Roman" pitchFamily="18" charset="0"/>
              </a:rPr>
              <a:t>Sharing</a:t>
            </a:r>
          </a:p>
          <a:p>
            <a:pPr>
              <a:lnSpc>
                <a:spcPct val="150000"/>
              </a:lnSpc>
              <a:buFont typeface="Wingdings" pitchFamily="2" charset="2"/>
              <a:buChar char="v"/>
            </a:pPr>
            <a:r>
              <a:rPr lang="en-US" sz="2400" dirty="0" smtClean="0">
                <a:latin typeface="Times New Roman" pitchFamily="18" charset="0"/>
                <a:cs typeface="Times New Roman" pitchFamily="18" charset="0"/>
              </a:rPr>
              <a:t> Cooperating</a:t>
            </a:r>
          </a:p>
          <a:p>
            <a:pPr>
              <a:lnSpc>
                <a:spcPct val="150000"/>
              </a:lnSpc>
              <a:buFont typeface="Wingdings" pitchFamily="2" charset="2"/>
              <a:buChar char="v"/>
            </a:pPr>
            <a:r>
              <a:rPr lang="en-US" sz="2400" dirty="0" smtClean="0">
                <a:latin typeface="Times New Roman" pitchFamily="18" charset="0"/>
                <a:cs typeface="Times New Roman" pitchFamily="18" charset="0"/>
              </a:rPr>
              <a:t> Communicating and</a:t>
            </a:r>
          </a:p>
          <a:p>
            <a:pPr>
              <a:lnSpc>
                <a:spcPct val="150000"/>
              </a:lnSpc>
              <a:buFont typeface="Wingdings" pitchFamily="2" charset="2"/>
              <a:buChar char="v"/>
            </a:pPr>
            <a:r>
              <a:rPr lang="en-US" sz="2400" dirty="0" smtClean="0">
                <a:latin typeface="Times New Roman" pitchFamily="18" charset="0"/>
                <a:cs typeface="Times New Roman" pitchFamily="18" charset="0"/>
              </a:rPr>
              <a:t> Enjoying others</a:t>
            </a:r>
          </a:p>
        </p:txBody>
      </p:sp>
      <p:sp>
        <p:nvSpPr>
          <p:cNvPr id="4" name="Slide Number Placeholder 3"/>
          <p:cNvSpPr>
            <a:spLocks noGrp="1"/>
          </p:cNvSpPr>
          <p:nvPr>
            <p:ph type="sldNum" sz="quarter" idx="12"/>
          </p:nvPr>
        </p:nvSpPr>
        <p:spPr/>
        <p:txBody>
          <a:bodyPr/>
          <a:lstStyle/>
          <a:p>
            <a:fld id="{983B6054-12AA-46F8-BA2F-08E50879B6E3}" type="slidenum">
              <a:rPr lang="en-US" smtClean="0"/>
              <a:pPr/>
              <a:t>14</a:t>
            </a:fld>
            <a:endParaRPr lang="en-US"/>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Prediction:</a:t>
            </a:r>
            <a:r>
              <a:rPr lang="en-US" sz="2400" dirty="0">
                <a:latin typeface="Times New Roman" pitchFamily="18" charset="0"/>
                <a:cs typeface="Times New Roman" pitchFamily="18" charset="0"/>
              </a:rPr>
              <a:t> a person is most likely to perform a behavior when he or she feels good about performing the behavior and feels social pressure to perform the behavior.</a:t>
            </a:r>
          </a:p>
          <a:p>
            <a:pPr marL="82296" indent="0" algn="just">
              <a:lnSpc>
                <a:spcPct val="150000"/>
              </a:lnSpc>
              <a:buNone/>
            </a:pPr>
            <a:r>
              <a:rPr lang="en-US" sz="2400" b="1" dirty="0">
                <a:latin typeface="Times New Roman" pitchFamily="18" charset="0"/>
                <a:cs typeface="Times New Roman" pitchFamily="18" charset="0"/>
              </a:rPr>
              <a:t>Empowerment theory: </a:t>
            </a:r>
            <a:r>
              <a:rPr lang="en-US" sz="2400" dirty="0">
                <a:latin typeface="Times New Roman" pitchFamily="18" charset="0"/>
                <a:cs typeface="Times New Roman" pitchFamily="18" charset="0"/>
              </a:rPr>
              <a:t>maintains people change through a process of coming together to share experiences, understand social influences, and develop solutions to problems.</a:t>
            </a:r>
          </a:p>
          <a:p>
            <a:pPr marL="82296" indent="0" algn="just">
              <a:lnSpc>
                <a:spcPct val="150000"/>
              </a:lnSpc>
              <a:buNone/>
            </a:pPr>
            <a:r>
              <a:rPr lang="en-US" sz="2400" dirty="0">
                <a:latin typeface="Times New Roman" pitchFamily="18" charset="0"/>
                <a:cs typeface="Times New Roman" pitchFamily="18" charset="0"/>
              </a:rPr>
              <a:t>Three core elements of this theory are:</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140</a:t>
            </a:fld>
            <a:endParaRPr lang="en-US"/>
          </a:p>
        </p:txBody>
      </p:sp>
    </p:spTree>
    <p:extLst>
      <p:ext uri="{BB962C8B-B14F-4D97-AF65-F5344CB8AC3E}">
        <p14:creationId xmlns:p14="http://schemas.microsoft.com/office/powerpoint/2010/main" xmlns="" val="2478516088"/>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a:bodyPr>
          <a:lstStyle/>
          <a:p>
            <a:pPr lvl="0" algn="just">
              <a:lnSpc>
                <a:spcPct val="150000"/>
              </a:lnSpc>
            </a:pPr>
            <a:r>
              <a:rPr lang="en-US" sz="2400" dirty="0">
                <a:latin typeface="Times New Roman" pitchFamily="18" charset="0"/>
                <a:cs typeface="Times New Roman" pitchFamily="18" charset="0"/>
              </a:rPr>
              <a:t>Population for change- individual/group level</a:t>
            </a:r>
          </a:p>
          <a:p>
            <a:pPr lvl="0" algn="just">
              <a:lnSpc>
                <a:spcPct val="150000"/>
              </a:lnSpc>
            </a:pPr>
            <a:r>
              <a:rPr lang="en-US" sz="2400" dirty="0">
                <a:latin typeface="Times New Roman" pitchFamily="18" charset="0"/>
                <a:cs typeface="Times New Roman" pitchFamily="18" charset="0"/>
              </a:rPr>
              <a:t>Participatory education-listening, participatory dialogue and action</a:t>
            </a:r>
          </a:p>
          <a:p>
            <a:pPr lvl="0" algn="just">
              <a:lnSpc>
                <a:spcPct val="150000"/>
              </a:lnSpc>
            </a:pPr>
            <a:r>
              <a:rPr lang="en-US" sz="2400" dirty="0">
                <a:latin typeface="Times New Roman" pitchFamily="18" charset="0"/>
                <a:cs typeface="Times New Roman" pitchFamily="18" charset="0"/>
              </a:rPr>
              <a:t>Focus group strategies- gathering information and finding solutions with the community</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141</a:t>
            </a:fld>
            <a:endParaRPr lang="en-US"/>
          </a:p>
        </p:txBody>
      </p:sp>
    </p:spTree>
    <p:extLst>
      <p:ext uri="{BB962C8B-B14F-4D97-AF65-F5344CB8AC3E}">
        <p14:creationId xmlns:p14="http://schemas.microsoft.com/office/powerpoint/2010/main" xmlns="" val="411575791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r>
              <a:rPr lang="en-US" sz="2400" b="1" dirty="0">
                <a:latin typeface="Times New Roman" pitchFamily="18" charset="0"/>
                <a:cs typeface="Times New Roman" pitchFamily="18" charset="0"/>
              </a:rPr>
              <a:t>2.5 Health education with group</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533400"/>
            <a:ext cx="7251192" cy="5715000"/>
          </a:xfrm>
        </p:spPr>
        <p:txBody>
          <a:bodyPr>
            <a:normAutofit fontScale="92500" lnSpcReduction="10000"/>
          </a:bodyPr>
          <a:lstStyle/>
          <a:p>
            <a:pPr marL="82296" indent="0" algn="just">
              <a:lnSpc>
                <a:spcPct val="150000"/>
              </a:lnSpc>
              <a:buNone/>
            </a:pPr>
            <a:r>
              <a:rPr lang="en-US" sz="2600" dirty="0" smtClean="0">
                <a:latin typeface="Times New Roman" pitchFamily="18" charset="0"/>
                <a:cs typeface="Times New Roman" pitchFamily="18" charset="0"/>
              </a:rPr>
              <a:t>Types </a:t>
            </a:r>
            <a:r>
              <a:rPr lang="en-US" sz="2600" dirty="0">
                <a:latin typeface="Times New Roman" pitchFamily="18" charset="0"/>
                <a:cs typeface="Times New Roman" pitchFamily="18" charset="0"/>
              </a:rPr>
              <a:t>of groups:</a:t>
            </a:r>
          </a:p>
          <a:p>
            <a:pPr marL="82296" lvl="0" indent="0" algn="just">
              <a:lnSpc>
                <a:spcPct val="150000"/>
              </a:lnSpc>
              <a:buNone/>
            </a:pPr>
            <a:r>
              <a:rPr lang="en-US" sz="2600" b="1" dirty="0" smtClean="0">
                <a:latin typeface="Times New Roman" pitchFamily="18" charset="0"/>
                <a:cs typeface="Times New Roman" pitchFamily="18" charset="0"/>
              </a:rPr>
              <a:t>A. Formal </a:t>
            </a:r>
            <a:r>
              <a:rPr lang="en-US" sz="2600" b="1" dirty="0">
                <a:latin typeface="Times New Roman" pitchFamily="18" charset="0"/>
                <a:cs typeface="Times New Roman" pitchFamily="18" charset="0"/>
              </a:rPr>
              <a:t>groups: </a:t>
            </a:r>
            <a:r>
              <a:rPr lang="en-US" sz="2600" dirty="0">
                <a:latin typeface="Times New Roman" pitchFamily="18" charset="0"/>
                <a:cs typeface="Times New Roman" pitchFamily="18" charset="0"/>
              </a:rPr>
              <a:t>are well organized and characterized by:</a:t>
            </a:r>
          </a:p>
          <a:p>
            <a:pPr lvl="0" algn="just">
              <a:lnSpc>
                <a:spcPct val="150000"/>
              </a:lnSpc>
            </a:pPr>
            <a:r>
              <a:rPr lang="en-US" sz="2600" dirty="0">
                <a:latin typeface="Times New Roman" pitchFamily="18" charset="0"/>
                <a:cs typeface="Times New Roman" pitchFamily="18" charset="0"/>
              </a:rPr>
              <a:t>Has a purpose or goal that every one in the group knows, accepts and tries to achieve t</a:t>
            </a:r>
            <a:r>
              <a:rPr lang="en-US" sz="2600" dirty="0" smtClean="0">
                <a:latin typeface="Times New Roman" pitchFamily="18" charset="0"/>
                <a:cs typeface="Times New Roman" pitchFamily="18" charset="0"/>
              </a:rPr>
              <a:t>he </a:t>
            </a:r>
            <a:r>
              <a:rPr lang="en-US" sz="2600" dirty="0">
                <a:latin typeface="Times New Roman" pitchFamily="18" charset="0"/>
                <a:cs typeface="Times New Roman" pitchFamily="18" charset="0"/>
              </a:rPr>
              <a:t>need to accomplish a task</a:t>
            </a:r>
          </a:p>
          <a:p>
            <a:pPr lvl="0" algn="just">
              <a:lnSpc>
                <a:spcPct val="150000"/>
              </a:lnSpc>
            </a:pPr>
            <a:r>
              <a:rPr lang="en-US" sz="2600" dirty="0">
                <a:latin typeface="Times New Roman" pitchFamily="18" charset="0"/>
                <a:cs typeface="Times New Roman" pitchFamily="18" charset="0"/>
              </a:rPr>
              <a:t>The need to belong:</a:t>
            </a:r>
          </a:p>
          <a:p>
            <a:pPr lvl="0" algn="just">
              <a:lnSpc>
                <a:spcPct val="150000"/>
              </a:lnSpc>
            </a:pPr>
            <a:r>
              <a:rPr lang="en-US" sz="2600" dirty="0" smtClean="0">
                <a:latin typeface="Times New Roman" pitchFamily="18" charset="0"/>
                <a:cs typeface="Times New Roman" pitchFamily="18" charset="0"/>
              </a:rPr>
              <a:t>     To </a:t>
            </a:r>
            <a:r>
              <a:rPr lang="en-US" sz="2600" dirty="0">
                <a:latin typeface="Times New Roman" pitchFamily="18" charset="0"/>
                <a:cs typeface="Times New Roman" pitchFamily="18" charset="0"/>
              </a:rPr>
              <a:t>be liked</a:t>
            </a:r>
          </a:p>
          <a:p>
            <a:pPr lvl="0" algn="just">
              <a:lnSpc>
                <a:spcPct val="150000"/>
              </a:lnSpc>
            </a:pPr>
            <a:r>
              <a:rPr lang="en-US" sz="2600" dirty="0" smtClean="0">
                <a:latin typeface="Times New Roman" pitchFamily="18" charset="0"/>
                <a:cs typeface="Times New Roman" pitchFamily="18" charset="0"/>
              </a:rPr>
              <a:t>     To </a:t>
            </a:r>
            <a:r>
              <a:rPr lang="en-US" sz="2600" dirty="0">
                <a:latin typeface="Times New Roman" pitchFamily="18" charset="0"/>
                <a:cs typeface="Times New Roman" pitchFamily="18" charset="0"/>
              </a:rPr>
              <a:t>be accepted</a:t>
            </a:r>
          </a:p>
          <a:p>
            <a:pPr lvl="0" algn="just">
              <a:lnSpc>
                <a:spcPct val="150000"/>
              </a:lnSpc>
            </a:pPr>
            <a:r>
              <a:rPr lang="en-US" sz="2600" dirty="0" smtClean="0">
                <a:latin typeface="Times New Roman" pitchFamily="18" charset="0"/>
                <a:cs typeface="Times New Roman" pitchFamily="18" charset="0"/>
              </a:rPr>
              <a:t>     To </a:t>
            </a:r>
            <a:r>
              <a:rPr lang="en-US" sz="2600" dirty="0">
                <a:latin typeface="Times New Roman" pitchFamily="18" charset="0"/>
                <a:cs typeface="Times New Roman" pitchFamily="18" charset="0"/>
              </a:rPr>
              <a:t>be respected</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142</a:t>
            </a:fld>
            <a:endParaRPr lang="en-US"/>
          </a:p>
        </p:txBody>
      </p:sp>
    </p:spTree>
    <p:extLst>
      <p:ext uri="{BB962C8B-B14F-4D97-AF65-F5344CB8AC3E}">
        <p14:creationId xmlns:p14="http://schemas.microsoft.com/office/powerpoint/2010/main" xmlns="" val="3443760595"/>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normAutofit lnSpcReduction="10000"/>
          </a:bodyPr>
          <a:lstStyle/>
          <a:p>
            <a:pPr lvl="0" algn="just">
              <a:lnSpc>
                <a:spcPct val="150000"/>
              </a:lnSpc>
            </a:pPr>
            <a:r>
              <a:rPr lang="en-US" sz="2400" dirty="0">
                <a:latin typeface="Times New Roman" pitchFamily="18" charset="0"/>
                <a:cs typeface="Times New Roman" pitchFamily="18" charset="0"/>
              </a:rPr>
              <a:t>A set membership </a:t>
            </a:r>
          </a:p>
          <a:p>
            <a:pPr lvl="0" algn="just">
              <a:lnSpc>
                <a:spcPct val="150000"/>
              </a:lnSpc>
            </a:pPr>
            <a:r>
              <a:rPr lang="en-US" sz="2400" dirty="0">
                <a:latin typeface="Times New Roman" pitchFamily="18" charset="0"/>
                <a:cs typeface="Times New Roman" pitchFamily="18" charset="0"/>
              </a:rPr>
              <a:t>Recognized leaders</a:t>
            </a:r>
          </a:p>
          <a:p>
            <a:pPr lvl="0" algn="just">
              <a:lnSpc>
                <a:spcPct val="150000"/>
              </a:lnSpc>
            </a:pPr>
            <a:r>
              <a:rPr lang="en-US" sz="2400" dirty="0">
                <a:latin typeface="Times New Roman" pitchFamily="18" charset="0"/>
                <a:cs typeface="Times New Roman" pitchFamily="18" charset="0"/>
              </a:rPr>
              <a:t>Organized activities</a:t>
            </a:r>
          </a:p>
          <a:p>
            <a:pPr lvl="0" algn="just">
              <a:lnSpc>
                <a:spcPct val="150000"/>
              </a:lnSpc>
            </a:pPr>
            <a:r>
              <a:rPr lang="en-US" sz="2400" dirty="0">
                <a:latin typeface="Times New Roman" pitchFamily="18" charset="0"/>
                <a:cs typeface="Times New Roman" pitchFamily="18" charset="0"/>
              </a:rPr>
              <a:t>Rules </a:t>
            </a:r>
          </a:p>
          <a:p>
            <a:pPr lvl="0" algn="just">
              <a:lnSpc>
                <a:spcPct val="150000"/>
              </a:lnSpc>
            </a:pPr>
            <a:r>
              <a:rPr lang="en-US" sz="2400" dirty="0">
                <a:latin typeface="Times New Roman" pitchFamily="18" charset="0"/>
                <a:cs typeface="Times New Roman" pitchFamily="18" charset="0"/>
              </a:rPr>
              <a:t>Attention is paid to the welfare of members</a:t>
            </a:r>
          </a:p>
          <a:p>
            <a:pPr marL="82296" indent="0" algn="just">
              <a:lnSpc>
                <a:spcPct val="150000"/>
              </a:lnSpc>
              <a:buNone/>
            </a:pPr>
            <a:r>
              <a:rPr lang="en-US" sz="2400" dirty="0">
                <a:latin typeface="Times New Roman" pitchFamily="18" charset="0"/>
                <a:cs typeface="Times New Roman" pitchFamily="18" charset="0"/>
              </a:rPr>
              <a:t>e.g. </a:t>
            </a:r>
          </a:p>
          <a:p>
            <a:pPr lvl="0" algn="just">
              <a:lnSpc>
                <a:spcPct val="150000"/>
              </a:lnSpc>
              <a:buFont typeface="Wingdings" pitchFamily="2" charset="2"/>
              <a:buChar char="ü"/>
            </a:pPr>
            <a:r>
              <a:rPr lang="en-US" sz="2400" dirty="0">
                <a:latin typeface="Times New Roman" pitchFamily="18" charset="0"/>
                <a:cs typeface="Times New Roman" pitchFamily="18" charset="0"/>
              </a:rPr>
              <a:t>Women’s </a:t>
            </a:r>
            <a:r>
              <a:rPr lang="en-US" sz="2400" dirty="0" smtClean="0">
                <a:latin typeface="Times New Roman" pitchFamily="18" charset="0"/>
                <a:cs typeface="Times New Roman" pitchFamily="18" charset="0"/>
              </a:rPr>
              <a:t>association</a:t>
            </a:r>
          </a:p>
          <a:p>
            <a:pPr lvl="0" algn="just">
              <a:lnSpc>
                <a:spcPct val="150000"/>
              </a:lnSpc>
              <a:buFont typeface="Wingdings" pitchFamily="2" charset="2"/>
              <a:buChar char="ü"/>
            </a:pPr>
            <a:r>
              <a:rPr lang="en-US" sz="2400" dirty="0" smtClean="0">
                <a:latin typeface="Times New Roman" pitchFamily="18" charset="0"/>
                <a:cs typeface="Times New Roman" pitchFamily="18" charset="0"/>
              </a:rPr>
              <a:t>Farmers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cooperatives</a:t>
            </a:r>
          </a:p>
          <a:p>
            <a:pPr lvl="0" algn="just">
              <a:lnSpc>
                <a:spcPct val="150000"/>
              </a:lnSpc>
              <a:buFont typeface="Wingdings" pitchFamily="2" charset="2"/>
              <a:buChar char="ü"/>
            </a:pPr>
            <a:r>
              <a:rPr lang="en-US" sz="2400" dirty="0" smtClean="0">
                <a:latin typeface="Times New Roman" pitchFamily="18" charset="0"/>
                <a:cs typeface="Times New Roman" pitchFamily="18" charset="0"/>
              </a:rPr>
              <a:t>Youth club</a:t>
            </a:r>
          </a:p>
          <a:p>
            <a:pPr lvl="0" algn="just">
              <a:lnSpc>
                <a:spcPct val="150000"/>
              </a:lnSpc>
              <a:buFont typeface="Wingdings" pitchFamily="2" charset="2"/>
              <a:buChar char="ü"/>
            </a:pPr>
            <a:r>
              <a:rPr lang="en-US" sz="2400" dirty="0" smtClean="0">
                <a:latin typeface="Times New Roman" pitchFamily="18" charset="0"/>
                <a:cs typeface="Times New Roman" pitchFamily="18" charset="0"/>
              </a:rPr>
              <a:t>Labor </a:t>
            </a:r>
            <a:r>
              <a:rPr lang="en-US" sz="2400" dirty="0">
                <a:latin typeface="Times New Roman" pitchFamily="18" charset="0"/>
                <a:cs typeface="Times New Roman" pitchFamily="18" charset="0"/>
              </a:rPr>
              <a:t>association</a:t>
            </a: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143</a:t>
            </a:fld>
            <a:endParaRPr lang="en-US"/>
          </a:p>
        </p:txBody>
      </p:sp>
    </p:spTree>
    <p:extLst>
      <p:ext uri="{BB962C8B-B14F-4D97-AF65-F5344CB8AC3E}">
        <p14:creationId xmlns:p14="http://schemas.microsoft.com/office/powerpoint/2010/main" xmlns="" val="3200502217"/>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Autofit/>
          </a:bodyPr>
          <a:lstStyle/>
          <a:p>
            <a:pPr marL="82296" lvl="0" indent="0" algn="just">
              <a:lnSpc>
                <a:spcPct val="150000"/>
              </a:lnSpc>
              <a:buNone/>
            </a:pPr>
            <a:r>
              <a:rPr lang="en-US" sz="2400" b="1" dirty="0" smtClean="0">
                <a:latin typeface="Times New Roman" pitchFamily="18" charset="0"/>
                <a:cs typeface="Times New Roman" pitchFamily="18" charset="0"/>
              </a:rPr>
              <a:t>B. Informal </a:t>
            </a:r>
            <a:r>
              <a:rPr lang="en-US" sz="2400" b="1" dirty="0">
                <a:latin typeface="Times New Roman" pitchFamily="18" charset="0"/>
                <a:cs typeface="Times New Roman" pitchFamily="18" charset="0"/>
              </a:rPr>
              <a:t>groups: </a:t>
            </a:r>
            <a:r>
              <a:rPr lang="en-US" sz="2400" dirty="0">
                <a:latin typeface="Times New Roman" pitchFamily="18" charset="0"/>
                <a:cs typeface="Times New Roman" pitchFamily="18" charset="0"/>
              </a:rPr>
              <a:t>are not well organized and characterized by:</a:t>
            </a:r>
          </a:p>
          <a:p>
            <a:pPr lvl="0" algn="just">
              <a:lnSpc>
                <a:spcPct val="150000"/>
              </a:lnSpc>
            </a:pPr>
            <a:r>
              <a:rPr lang="en-US" sz="2400" dirty="0">
                <a:latin typeface="Times New Roman" pitchFamily="18" charset="0"/>
                <a:cs typeface="Times New Roman" pitchFamily="18" charset="0"/>
              </a:rPr>
              <a:t>No special membership or feeling of belongingness (no membership requirement)</a:t>
            </a:r>
          </a:p>
          <a:p>
            <a:pPr lvl="0" algn="just">
              <a:lnSpc>
                <a:spcPct val="150000"/>
              </a:lnSpc>
            </a:pPr>
            <a:r>
              <a:rPr lang="en-US" sz="2400" dirty="0">
                <a:latin typeface="Times New Roman" pitchFamily="18" charset="0"/>
                <a:cs typeface="Times New Roman" pitchFamily="18" charset="0"/>
              </a:rPr>
              <a:t>People come and go at their will</a:t>
            </a:r>
          </a:p>
          <a:p>
            <a:pPr lvl="0" algn="just">
              <a:lnSpc>
                <a:spcPct val="150000"/>
              </a:lnSpc>
            </a:pPr>
            <a:r>
              <a:rPr lang="en-US" sz="2400" dirty="0">
                <a:latin typeface="Times New Roman" pitchFamily="18" charset="0"/>
                <a:cs typeface="Times New Roman" pitchFamily="18" charset="0"/>
              </a:rPr>
              <a:t>Has no special leader within the group</a:t>
            </a:r>
          </a:p>
          <a:p>
            <a:pPr lvl="0" algn="just">
              <a:lnSpc>
                <a:spcPct val="150000"/>
              </a:lnSpc>
            </a:pPr>
            <a:r>
              <a:rPr lang="en-US" sz="2400" dirty="0">
                <a:latin typeface="Times New Roman" pitchFamily="18" charset="0"/>
                <a:cs typeface="Times New Roman" pitchFamily="18" charset="0"/>
              </a:rPr>
              <a:t>Usually no special activity is planned together</a:t>
            </a:r>
          </a:p>
          <a:p>
            <a:pPr lvl="0" algn="just">
              <a:lnSpc>
                <a:spcPct val="150000"/>
              </a:lnSpc>
            </a:pPr>
            <a:r>
              <a:rPr lang="en-US" sz="2400" dirty="0">
                <a:latin typeface="Times New Roman" pitchFamily="18" charset="0"/>
                <a:cs typeface="Times New Roman" pitchFamily="18" charset="0"/>
              </a:rPr>
              <a:t>No special rules apply</a:t>
            </a:r>
          </a:p>
          <a:p>
            <a:pPr lvl="0" algn="just">
              <a:lnSpc>
                <a:spcPct val="150000"/>
              </a:lnSpc>
            </a:pPr>
            <a:r>
              <a:rPr lang="en-US" sz="2400" dirty="0">
                <a:latin typeface="Times New Roman" pitchFamily="18" charset="0"/>
                <a:cs typeface="Times New Roman" pitchFamily="18" charset="0"/>
              </a:rPr>
              <a:t>Usually concern for </a:t>
            </a:r>
            <a:r>
              <a:rPr lang="en-US" sz="2400" dirty="0" smtClean="0">
                <a:latin typeface="Times New Roman" pitchFamily="18" charset="0"/>
                <a:cs typeface="Times New Roman" pitchFamily="18" charset="0"/>
              </a:rPr>
              <a:t>self</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144</a:t>
            </a:fld>
            <a:endParaRPr lang="en-US"/>
          </a:p>
        </p:txBody>
      </p:sp>
    </p:spTree>
    <p:extLst>
      <p:ext uri="{BB962C8B-B14F-4D97-AF65-F5344CB8AC3E}">
        <p14:creationId xmlns:p14="http://schemas.microsoft.com/office/powerpoint/2010/main" xmlns="" val="2728148494"/>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6705600"/>
          </a:xfrm>
        </p:spPr>
        <p:txBody>
          <a:bodyPr>
            <a:noAutofit/>
          </a:bodyPr>
          <a:lstStyle/>
          <a:p>
            <a:pPr marL="82296" indent="0" algn="just">
              <a:lnSpc>
                <a:spcPct val="150000"/>
              </a:lnSpc>
              <a:buNone/>
            </a:pPr>
            <a:endParaRPr lang="en-US" sz="2400" dirty="0">
              <a:latin typeface="Times New Roman" pitchFamily="18" charset="0"/>
              <a:cs typeface="Times New Roman" pitchFamily="18" charset="0"/>
            </a:endParaRPr>
          </a:p>
          <a:p>
            <a:pPr lvl="0" algn="just">
              <a:lnSpc>
                <a:spcPct val="150000"/>
              </a:lnSpc>
              <a:buFont typeface="Wingdings" pitchFamily="2" charset="2"/>
              <a:buChar char="ü"/>
            </a:pPr>
            <a:r>
              <a:rPr lang="en-US" sz="2400" dirty="0">
                <a:latin typeface="Times New Roman" pitchFamily="18" charset="0"/>
                <a:cs typeface="Times New Roman" pitchFamily="18" charset="0"/>
              </a:rPr>
              <a:t>People riding together on a </a:t>
            </a:r>
            <a:r>
              <a:rPr lang="en-US" sz="2400" dirty="0" smtClean="0">
                <a:latin typeface="Times New Roman" pitchFamily="18" charset="0"/>
                <a:cs typeface="Times New Roman" pitchFamily="18" charset="0"/>
              </a:rPr>
              <a:t>bus</a:t>
            </a:r>
          </a:p>
          <a:p>
            <a:pPr lvl="0" algn="just">
              <a:lnSpc>
                <a:spcPct val="150000"/>
              </a:lnSpc>
              <a:buFont typeface="Wingdings" pitchFamily="2" charset="2"/>
              <a:buChar char="ü"/>
            </a:pPr>
            <a:r>
              <a:rPr lang="en-US" sz="2400" dirty="0" smtClean="0">
                <a:latin typeface="Times New Roman" pitchFamily="18" charset="0"/>
                <a:cs typeface="Times New Roman" pitchFamily="18" charset="0"/>
              </a:rPr>
              <a:t>Patient </a:t>
            </a:r>
            <a:r>
              <a:rPr lang="en-US" sz="2400" dirty="0">
                <a:latin typeface="Times New Roman" pitchFamily="18" charset="0"/>
                <a:cs typeface="Times New Roman" pitchFamily="18" charset="0"/>
              </a:rPr>
              <a:t>at a clinic</a:t>
            </a:r>
          </a:p>
          <a:p>
            <a:pPr algn="just">
              <a:lnSpc>
                <a:spcPct val="150000"/>
              </a:lnSpc>
            </a:pPr>
            <a:r>
              <a:rPr lang="en-US" sz="2400" dirty="0">
                <a:latin typeface="Times New Roman" pitchFamily="18" charset="0"/>
                <a:cs typeface="Times New Roman" pitchFamily="18" charset="0"/>
              </a:rPr>
              <a:t>Values of group education:</a:t>
            </a:r>
          </a:p>
          <a:p>
            <a:pPr lvl="0" algn="just">
              <a:lnSpc>
                <a:spcPct val="150000"/>
              </a:lnSpc>
            </a:pPr>
            <a:r>
              <a:rPr lang="en-US" sz="2400" dirty="0">
                <a:latin typeface="Times New Roman" pitchFamily="18" charset="0"/>
                <a:cs typeface="Times New Roman" pitchFamily="18" charset="0"/>
              </a:rPr>
              <a:t>It provides support and encouragement –to maintain healthy behavior</a:t>
            </a:r>
          </a:p>
          <a:p>
            <a:pPr lvl="0" algn="just">
              <a:lnSpc>
                <a:spcPct val="150000"/>
              </a:lnSpc>
            </a:pPr>
            <a:r>
              <a:rPr lang="en-US" sz="2400" dirty="0">
                <a:latin typeface="Times New Roman" pitchFamily="18" charset="0"/>
                <a:cs typeface="Times New Roman" pitchFamily="18" charset="0"/>
              </a:rPr>
              <a:t>It permits sharing of experience and skills- people learn from each other</a:t>
            </a:r>
          </a:p>
          <a:p>
            <a:pPr lvl="0" algn="just">
              <a:lnSpc>
                <a:spcPct val="150000"/>
              </a:lnSpc>
            </a:pPr>
            <a:r>
              <a:rPr lang="en-US" sz="2400" dirty="0">
                <a:latin typeface="Times New Roman" pitchFamily="18" charset="0"/>
                <a:cs typeface="Times New Roman" pitchFamily="18" charset="0"/>
              </a:rPr>
              <a:t>It makes possible to pool the resource of all members</a:t>
            </a:r>
          </a:p>
          <a:p>
            <a:pPr lvl="0" algn="just">
              <a:lnSpc>
                <a:spcPct val="150000"/>
              </a:lnSpc>
            </a:pPr>
            <a:r>
              <a:rPr lang="en-US" sz="2400" dirty="0">
                <a:latin typeface="Times New Roman" pitchFamily="18" charset="0"/>
                <a:cs typeface="Times New Roman" pitchFamily="18" charset="0"/>
              </a:rPr>
              <a:t>Some problems are difficult to solve by individuals alone, group approach to health education is important</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145</a:t>
            </a:fld>
            <a:endParaRPr lang="en-US"/>
          </a:p>
        </p:txBody>
      </p:sp>
    </p:spTree>
    <p:extLst>
      <p:ext uri="{BB962C8B-B14F-4D97-AF65-F5344CB8AC3E}">
        <p14:creationId xmlns:p14="http://schemas.microsoft.com/office/powerpoint/2010/main" xmlns="" val="252002305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rmAutofit lnSpcReduction="10000"/>
          </a:bodyPr>
          <a:lstStyle/>
          <a:p>
            <a:pPr marL="82296" indent="0" algn="just">
              <a:lnSpc>
                <a:spcPct val="150000"/>
              </a:lnSpc>
              <a:buNone/>
            </a:pPr>
            <a:r>
              <a:rPr lang="en-US" sz="2400" dirty="0">
                <a:latin typeface="Times New Roman" pitchFamily="18" charset="0"/>
                <a:cs typeface="Times New Roman" pitchFamily="18" charset="0"/>
              </a:rPr>
              <a:t>Working with groups</a:t>
            </a:r>
          </a:p>
          <a:p>
            <a:pPr marL="82296" indent="0" algn="just">
              <a:lnSpc>
                <a:spcPct val="150000"/>
              </a:lnSpc>
              <a:buNone/>
            </a:pPr>
            <a:r>
              <a:rPr lang="en-US" sz="2400" dirty="0">
                <a:latin typeface="Times New Roman" pitchFamily="18" charset="0"/>
                <a:cs typeface="Times New Roman" pitchFamily="18" charset="0"/>
              </a:rPr>
              <a:t>In health education and promotion work there are many reasons why we work in groups a:</a:t>
            </a:r>
          </a:p>
          <a:p>
            <a:pPr lvl="0" algn="just">
              <a:lnSpc>
                <a:spcPct val="150000"/>
              </a:lnSpc>
              <a:buFont typeface="Wingdings" pitchFamily="2" charset="2"/>
              <a:buChar char="v"/>
            </a:pPr>
            <a:r>
              <a:rPr lang="en-US" sz="2400" dirty="0">
                <a:latin typeface="Times New Roman" pitchFamily="18" charset="0"/>
                <a:cs typeface="Times New Roman" pitchFamily="18" charset="0"/>
              </a:rPr>
              <a:t>Problem solving groups/teams</a:t>
            </a:r>
          </a:p>
          <a:p>
            <a:pPr lvl="0" algn="just">
              <a:lnSpc>
                <a:spcPct val="150000"/>
              </a:lnSpc>
            </a:pPr>
            <a:r>
              <a:rPr lang="en-US" sz="2400" dirty="0">
                <a:latin typeface="Times New Roman" pitchFamily="18" charset="0"/>
                <a:cs typeface="Times New Roman" pitchFamily="18" charset="0"/>
              </a:rPr>
              <a:t>Solve problems make decisions</a:t>
            </a:r>
          </a:p>
          <a:p>
            <a:pPr lvl="0" algn="just">
              <a:lnSpc>
                <a:spcPct val="150000"/>
              </a:lnSpc>
            </a:pPr>
            <a:r>
              <a:rPr lang="en-US" sz="2400" dirty="0">
                <a:latin typeface="Times New Roman" pitchFamily="18" charset="0"/>
                <a:cs typeface="Times New Roman" pitchFamily="18" charset="0"/>
              </a:rPr>
              <a:t>Bring together –a set skills, talents and responsibilities to find the best solutions to a problem</a:t>
            </a:r>
          </a:p>
          <a:p>
            <a:pPr lvl="0" algn="just">
              <a:lnSpc>
                <a:spcPct val="150000"/>
              </a:lnSpc>
            </a:pPr>
            <a:r>
              <a:rPr lang="en-US" sz="2400" dirty="0">
                <a:latin typeface="Times New Roman" pitchFamily="18" charset="0"/>
                <a:cs typeface="Times New Roman" pitchFamily="18" charset="0"/>
              </a:rPr>
              <a:t>Collect information and ideas as well as make suggestions</a:t>
            </a:r>
          </a:p>
          <a:p>
            <a:pPr lvl="0" algn="just">
              <a:lnSpc>
                <a:spcPct val="150000"/>
              </a:lnSpc>
            </a:pPr>
            <a:r>
              <a:rPr lang="en-US" sz="2400" dirty="0">
                <a:latin typeface="Times New Roman" pitchFamily="18" charset="0"/>
                <a:cs typeface="Times New Roman" pitchFamily="18" charset="0"/>
              </a:rPr>
              <a:t>Coordinate the activities of different persons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146</a:t>
            </a:fld>
            <a:endParaRPr lang="en-US"/>
          </a:p>
        </p:txBody>
      </p:sp>
    </p:spTree>
    <p:extLst>
      <p:ext uri="{BB962C8B-B14F-4D97-AF65-F5344CB8AC3E}">
        <p14:creationId xmlns:p14="http://schemas.microsoft.com/office/powerpoint/2010/main" xmlns="" val="4280495412"/>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174992" cy="6019800"/>
          </a:xfrm>
        </p:spPr>
        <p:txBody>
          <a:bodyPr>
            <a:normAutofit lnSpcReduction="10000"/>
          </a:bodyPr>
          <a:lstStyle/>
          <a:p>
            <a:pPr lvl="0" algn="just">
              <a:lnSpc>
                <a:spcPct val="150000"/>
              </a:lnSpc>
              <a:buFont typeface="Wingdings" pitchFamily="2" charset="2"/>
              <a:buChar char="v"/>
            </a:pPr>
            <a:r>
              <a:rPr lang="en-US" sz="2400" dirty="0">
                <a:latin typeface="Times New Roman" pitchFamily="18" charset="0"/>
                <a:cs typeface="Times New Roman" pitchFamily="18" charset="0"/>
              </a:rPr>
              <a:t>Teaching /Learning groups:</a:t>
            </a:r>
          </a:p>
          <a:p>
            <a:pPr lvl="0" algn="just">
              <a:lnSpc>
                <a:spcPct val="150000"/>
              </a:lnSpc>
            </a:pPr>
            <a:r>
              <a:rPr lang="en-US" sz="2400" dirty="0">
                <a:latin typeface="Times New Roman" pitchFamily="18" charset="0"/>
                <a:cs typeface="Times New Roman" pitchFamily="18" charset="0"/>
              </a:rPr>
              <a:t>Develop problem solving skills</a:t>
            </a:r>
          </a:p>
          <a:p>
            <a:pPr lvl="0" algn="just">
              <a:lnSpc>
                <a:spcPct val="150000"/>
              </a:lnSpc>
            </a:pPr>
            <a:r>
              <a:rPr lang="en-US" sz="2400" dirty="0">
                <a:latin typeface="Times New Roman" pitchFamily="18" charset="0"/>
                <a:cs typeface="Times New Roman" pitchFamily="18" charset="0"/>
              </a:rPr>
              <a:t>Encourage learner participation, discussion and feedback</a:t>
            </a:r>
          </a:p>
          <a:p>
            <a:pPr lvl="0" algn="just">
              <a:lnSpc>
                <a:spcPct val="150000"/>
              </a:lnSpc>
            </a:pPr>
            <a:r>
              <a:rPr lang="en-US" sz="2400" dirty="0">
                <a:latin typeface="Times New Roman" pitchFamily="18" charset="0"/>
                <a:cs typeface="Times New Roman" pitchFamily="18" charset="0"/>
              </a:rPr>
              <a:t>Explore values and beliefs</a:t>
            </a:r>
          </a:p>
          <a:p>
            <a:pPr lvl="0" algn="just">
              <a:lnSpc>
                <a:spcPct val="150000"/>
              </a:lnSpc>
              <a:buFont typeface="Wingdings" pitchFamily="2" charset="2"/>
              <a:buChar char="v"/>
            </a:pPr>
            <a:r>
              <a:rPr lang="en-US" sz="2400" dirty="0">
                <a:latin typeface="Times New Roman" pitchFamily="18" charset="0"/>
                <a:cs typeface="Times New Roman" pitchFamily="18" charset="0"/>
              </a:rPr>
              <a:t>Self-help groups:</a:t>
            </a:r>
          </a:p>
          <a:p>
            <a:pPr lvl="0" algn="just">
              <a:lnSpc>
                <a:spcPct val="150000"/>
              </a:lnSpc>
            </a:pPr>
            <a:r>
              <a:rPr lang="en-US" sz="2400" dirty="0">
                <a:latin typeface="Times New Roman" pitchFamily="18" charset="0"/>
                <a:cs typeface="Times New Roman" pitchFamily="18" charset="0"/>
              </a:rPr>
              <a:t>Alcoholics anonymous</a:t>
            </a:r>
          </a:p>
          <a:p>
            <a:pPr lvl="0" algn="just">
              <a:lnSpc>
                <a:spcPct val="150000"/>
              </a:lnSpc>
            </a:pPr>
            <a:r>
              <a:rPr lang="en-US" sz="2400" dirty="0">
                <a:latin typeface="Times New Roman" pitchFamily="18" charset="0"/>
                <a:cs typeface="Times New Roman" pitchFamily="18" charset="0"/>
              </a:rPr>
              <a:t>Stop smoking groups</a:t>
            </a:r>
          </a:p>
          <a:p>
            <a:pPr marL="82296" indent="0" algn="just">
              <a:lnSpc>
                <a:spcPct val="150000"/>
              </a:lnSpc>
              <a:buNone/>
            </a:pPr>
            <a:r>
              <a:rPr lang="en-US" sz="2400" dirty="0">
                <a:latin typeface="Times New Roman" pitchFamily="18" charset="0"/>
                <a:cs typeface="Times New Roman" pitchFamily="18" charset="0"/>
              </a:rPr>
              <a:t>Education with formal group</a:t>
            </a:r>
          </a:p>
          <a:p>
            <a:pPr marL="82296" indent="0" algn="just">
              <a:lnSpc>
                <a:spcPct val="150000"/>
              </a:lnSpc>
              <a:buNone/>
            </a:pPr>
            <a:r>
              <a:rPr lang="en-US" sz="2400" dirty="0">
                <a:latin typeface="Times New Roman" pitchFamily="18" charset="0"/>
                <a:cs typeface="Times New Roman" pitchFamily="18" charset="0"/>
              </a:rPr>
              <a:t>It is possible to plan educational programs since they</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147</a:t>
            </a:fld>
            <a:endParaRPr lang="en-US"/>
          </a:p>
        </p:txBody>
      </p:sp>
    </p:spTree>
    <p:extLst>
      <p:ext uri="{BB962C8B-B14F-4D97-AF65-F5344CB8AC3E}">
        <p14:creationId xmlns:p14="http://schemas.microsoft.com/office/powerpoint/2010/main" xmlns="" val="711307834"/>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a:bodyPr>
          <a:lstStyle/>
          <a:p>
            <a:pPr lvl="0" algn="just">
              <a:lnSpc>
                <a:spcPct val="150000"/>
              </a:lnSpc>
            </a:pPr>
            <a:r>
              <a:rPr lang="en-US" sz="2400" dirty="0">
                <a:latin typeface="Times New Roman" pitchFamily="18" charset="0"/>
                <a:cs typeface="Times New Roman" pitchFamily="18" charset="0"/>
              </a:rPr>
              <a:t>Have definite purpose and interests</a:t>
            </a:r>
          </a:p>
          <a:p>
            <a:pPr lvl="0" algn="just">
              <a:lnSpc>
                <a:spcPct val="150000"/>
              </a:lnSpc>
            </a:pPr>
            <a:r>
              <a:rPr lang="en-US" sz="2400" dirty="0">
                <a:latin typeface="Times New Roman" pitchFamily="18" charset="0"/>
                <a:cs typeface="Times New Roman" pitchFamily="18" charset="0"/>
              </a:rPr>
              <a:t>Have group leaders </a:t>
            </a:r>
          </a:p>
          <a:p>
            <a:pPr lvl="0" algn="just">
              <a:lnSpc>
                <a:spcPct val="150000"/>
              </a:lnSpc>
            </a:pPr>
            <a:r>
              <a:rPr lang="en-US" sz="2400" dirty="0">
                <a:latin typeface="Times New Roman" pitchFamily="18" charset="0"/>
                <a:cs typeface="Times New Roman" pitchFamily="18" charset="0"/>
              </a:rPr>
              <a:t>Have commitment to meet regularly and take action, and members know each other</a:t>
            </a:r>
          </a:p>
          <a:p>
            <a:pPr algn="just">
              <a:lnSpc>
                <a:spcPct val="150000"/>
              </a:lnSpc>
            </a:pPr>
            <a:endParaRPr lang="en-US" sz="2400" dirty="0">
              <a:latin typeface="Times New Roman" pitchFamily="18" charset="0"/>
              <a:cs typeface="Times New Roman" pitchFamily="18" charset="0"/>
            </a:endParaRPr>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148</a:t>
            </a:fld>
            <a:endParaRPr lang="en-US"/>
          </a:p>
        </p:txBody>
      </p:sp>
    </p:spTree>
    <p:extLst>
      <p:ext uri="{BB962C8B-B14F-4D97-AF65-F5344CB8AC3E}">
        <p14:creationId xmlns:p14="http://schemas.microsoft.com/office/powerpoint/2010/main" xmlns="" val="178011317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Autofit/>
          </a:bodyPr>
          <a:lstStyle/>
          <a:p>
            <a:pPr marL="82296" indent="0" algn="just">
              <a:lnSpc>
                <a:spcPct val="150000"/>
              </a:lnSpc>
              <a:buNone/>
            </a:pPr>
            <a:r>
              <a:rPr lang="en-US" sz="2400" dirty="0">
                <a:latin typeface="Times New Roman" pitchFamily="18" charset="0"/>
                <a:cs typeface="Times New Roman" pitchFamily="18" charset="0"/>
              </a:rPr>
              <a:t>Education with informal group:</a:t>
            </a:r>
          </a:p>
          <a:p>
            <a:pPr lvl="0" algn="just">
              <a:lnSpc>
                <a:spcPct val="150000"/>
              </a:lnSpc>
            </a:pPr>
            <a:r>
              <a:rPr lang="en-US" sz="2400" dirty="0">
                <a:latin typeface="Times New Roman" pitchFamily="18" charset="0"/>
                <a:cs typeface="Times New Roman" pitchFamily="18" charset="0"/>
              </a:rPr>
              <a:t>Find out common interests and needs of each individuals in the group</a:t>
            </a:r>
          </a:p>
          <a:p>
            <a:pPr lvl="0" algn="just">
              <a:lnSpc>
                <a:spcPct val="150000"/>
              </a:lnSpc>
            </a:pPr>
            <a:r>
              <a:rPr lang="en-US" sz="2400" dirty="0">
                <a:latin typeface="Times New Roman" pitchFamily="18" charset="0"/>
                <a:cs typeface="Times New Roman" pitchFamily="18" charset="0"/>
              </a:rPr>
              <a:t>Develop relationships and encourage participation</a:t>
            </a:r>
          </a:p>
          <a:p>
            <a:pPr lvl="0" algn="just">
              <a:lnSpc>
                <a:spcPct val="150000"/>
              </a:lnSpc>
            </a:pPr>
            <a:r>
              <a:rPr lang="en-US" sz="2400" dirty="0">
                <a:latin typeface="Times New Roman" pitchFamily="18" charset="0"/>
                <a:cs typeface="Times New Roman" pitchFamily="18" charset="0"/>
              </a:rPr>
              <a:t>Try to make people in the group feel welcome-hospitality</a:t>
            </a:r>
          </a:p>
          <a:p>
            <a:pPr lvl="0" algn="just">
              <a:lnSpc>
                <a:spcPct val="150000"/>
              </a:lnSpc>
            </a:pPr>
            <a:r>
              <a:rPr lang="en-US" sz="2400" dirty="0">
                <a:latin typeface="Times New Roman" pitchFamily="18" charset="0"/>
                <a:cs typeface="Times New Roman" pitchFamily="18" charset="0"/>
              </a:rPr>
              <a:t>Point out their  common interests, needs, and their backgrounds(literate/illiterate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149</a:t>
            </a:fld>
            <a:endParaRPr lang="en-US"/>
          </a:p>
        </p:txBody>
      </p:sp>
    </p:spTree>
    <p:extLst>
      <p:ext uri="{BB962C8B-B14F-4D97-AF65-F5344CB8AC3E}">
        <p14:creationId xmlns:p14="http://schemas.microsoft.com/office/powerpoint/2010/main" xmlns="" val="7918040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a:bodyPr>
          <a:lstStyle/>
          <a:p>
            <a:pPr>
              <a:lnSpc>
                <a:spcPct val="150000"/>
              </a:lnSpc>
              <a:buFont typeface="Wingdings" pitchFamily="2" charset="2"/>
              <a:buChar char="v"/>
            </a:pPr>
            <a:r>
              <a:rPr lang="en-US" sz="2400" dirty="0" smtClean="0">
                <a:latin typeface="Times New Roman" pitchFamily="18" charset="0"/>
                <a:cs typeface="Times New Roman" pitchFamily="18" charset="0"/>
              </a:rPr>
              <a:t>Participation in friendships</a:t>
            </a:r>
          </a:p>
          <a:p>
            <a:pPr>
              <a:lnSpc>
                <a:spcPct val="150000"/>
              </a:lnSpc>
              <a:buFont typeface="Wingdings" pitchFamily="2" charset="2"/>
              <a:buChar char="v"/>
            </a:pPr>
            <a:r>
              <a:rPr lang="en-US" sz="2400" dirty="0" smtClean="0">
                <a:latin typeface="Times New Roman" pitchFamily="18" charset="0"/>
                <a:cs typeface="Times New Roman" pitchFamily="18" charset="0"/>
              </a:rPr>
              <a:t> Family and community life. </a:t>
            </a:r>
          </a:p>
          <a:p>
            <a:pPr>
              <a:lnSpc>
                <a:spcPct val="150000"/>
              </a:lnSpc>
              <a:buNone/>
            </a:pPr>
            <a:r>
              <a:rPr lang="en-US" sz="2800" b="1" dirty="0" smtClean="0">
                <a:latin typeface="Times New Roman" pitchFamily="18" charset="0"/>
                <a:cs typeface="Times New Roman" pitchFamily="18" charset="0"/>
              </a:rPr>
              <a:t>Social health</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the ability to make and maintain acceptable interactions with other people and </a:t>
            </a:r>
          </a:p>
          <a:p>
            <a:pPr>
              <a:lnSpc>
                <a:spcPct val="150000"/>
              </a:lnSpc>
              <a:buFont typeface="Wingdings" pitchFamily="2" charset="2"/>
              <a:buChar char="§"/>
            </a:pPr>
            <a:r>
              <a:rPr lang="en-US" sz="2400" dirty="0" smtClean="0">
                <a:latin typeface="Times New Roman" pitchFamily="18" charset="0"/>
                <a:cs typeface="Times New Roman" pitchFamily="18" charset="0"/>
              </a:rPr>
              <a:t>Can be in some ways subsumed under mental health.</a:t>
            </a:r>
          </a:p>
          <a:p>
            <a:pPr>
              <a:lnSpc>
                <a:spcPct val="150000"/>
              </a:lnSpc>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15</a:t>
            </a:fld>
            <a:endParaRPr lang="en-US"/>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Group dynamics: </a:t>
            </a:r>
          </a:p>
          <a:p>
            <a:pPr marL="82296" indent="0" algn="just">
              <a:lnSpc>
                <a:spcPct val="150000"/>
              </a:lnSpc>
              <a:buNone/>
            </a:pPr>
            <a:r>
              <a:rPr lang="en-US" sz="2400" dirty="0">
                <a:latin typeface="Times New Roman" pitchFamily="18" charset="0"/>
                <a:cs typeface="Times New Roman" pitchFamily="18" charset="0"/>
              </a:rPr>
              <a:t>The </a:t>
            </a:r>
            <a:r>
              <a:rPr lang="en-US" sz="2400" dirty="0">
                <a:solidFill>
                  <a:srgbClr val="FF0000"/>
                </a:solidFill>
                <a:latin typeface="Times New Roman" pitchFamily="18" charset="0"/>
                <a:cs typeface="Times New Roman" pitchFamily="18" charset="0"/>
              </a:rPr>
              <a:t>study of influences</a:t>
            </a:r>
            <a:r>
              <a:rPr lang="en-US" sz="2400" dirty="0">
                <a:latin typeface="Times New Roman" pitchFamily="18" charset="0"/>
                <a:cs typeface="Times New Roman" pitchFamily="18" charset="0"/>
              </a:rPr>
              <a:t>, which determine the </a:t>
            </a:r>
            <a:r>
              <a:rPr lang="en-US" sz="2400" dirty="0">
                <a:solidFill>
                  <a:srgbClr val="FF0000"/>
                </a:solidFill>
                <a:latin typeface="Times New Roman" pitchFamily="18" charset="0"/>
                <a:cs typeface="Times New Roman" pitchFamily="18" charset="0"/>
              </a:rPr>
              <a:t>movement of group</a:t>
            </a:r>
            <a:r>
              <a:rPr lang="en-US" sz="2400" dirty="0">
                <a:latin typeface="Times New Roman" pitchFamily="18" charset="0"/>
                <a:cs typeface="Times New Roman" pitchFamily="18" charset="0"/>
              </a:rPr>
              <a:t>, is called </a:t>
            </a:r>
            <a:r>
              <a:rPr lang="en-US" sz="2400" i="1" dirty="0">
                <a:latin typeface="Times New Roman" pitchFamily="18" charset="0"/>
                <a:cs typeface="Times New Roman" pitchFamily="18" charset="0"/>
              </a:rPr>
              <a:t>group dynamics.</a:t>
            </a:r>
            <a:r>
              <a:rPr lang="en-US" sz="2400" dirty="0">
                <a:latin typeface="Times New Roman" pitchFamily="18" charset="0"/>
                <a:cs typeface="Times New Roman" pitchFamily="18" charset="0"/>
              </a:rPr>
              <a:t> It tells us what is happening among the group members or in the group itself. A group is not just a collection of people rather they should share some characteristics and interact. Because of this interaction, a group is more than the sum of the individuals that make it up.</a:t>
            </a:r>
          </a:p>
          <a:p>
            <a:pPr algn="just">
              <a:lnSpc>
                <a:spcPct val="150000"/>
              </a:lnSpc>
            </a:pPr>
            <a:endParaRPr lang="en-US" sz="2400" dirty="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150</a:t>
            </a:fld>
            <a:endParaRPr lang="en-US"/>
          </a:p>
        </p:txBody>
      </p:sp>
    </p:spTree>
    <p:extLst>
      <p:ext uri="{BB962C8B-B14F-4D97-AF65-F5344CB8AC3E}">
        <p14:creationId xmlns:p14="http://schemas.microsoft.com/office/powerpoint/2010/main" xmlns="" val="4281021626"/>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marL="82296" indent="0" algn="just">
              <a:lnSpc>
                <a:spcPct val="150000"/>
              </a:lnSpc>
              <a:buNone/>
            </a:pPr>
            <a:r>
              <a:rPr lang="en-US" sz="2400" dirty="0">
                <a:latin typeface="Times New Roman" pitchFamily="18" charset="0"/>
                <a:cs typeface="Times New Roman" pitchFamily="18" charset="0"/>
              </a:rPr>
              <a:t>Effectiveness of group function depends on:</a:t>
            </a:r>
          </a:p>
          <a:p>
            <a:pPr lvl="0" algn="just">
              <a:lnSpc>
                <a:spcPct val="150000"/>
              </a:lnSpc>
            </a:pPr>
            <a:r>
              <a:rPr lang="en-US" sz="2400" dirty="0">
                <a:latin typeface="Times New Roman" pitchFamily="18" charset="0"/>
                <a:cs typeface="Times New Roman" pitchFamily="18" charset="0"/>
              </a:rPr>
              <a:t>Size of a group</a:t>
            </a:r>
          </a:p>
          <a:p>
            <a:pPr marL="82296" indent="0" algn="just">
              <a:lnSpc>
                <a:spcPct val="150000"/>
              </a:lnSpc>
              <a:buNone/>
            </a:pPr>
            <a:r>
              <a:rPr lang="en-US" sz="2400" dirty="0">
                <a:latin typeface="Times New Roman" pitchFamily="18" charset="0"/>
                <a:cs typeface="Times New Roman" pitchFamily="18" charset="0"/>
              </a:rPr>
              <a:t>Many feel that 8-12 is the ideal size for a group.</a:t>
            </a:r>
          </a:p>
          <a:p>
            <a:pPr lvl="0" algn="just">
              <a:lnSpc>
                <a:spcPct val="150000"/>
              </a:lnSpc>
            </a:pPr>
            <a:r>
              <a:rPr lang="en-US" sz="2400" dirty="0">
                <a:latin typeface="Times New Roman" pitchFamily="18" charset="0"/>
                <a:cs typeface="Times New Roman" pitchFamily="18" charset="0"/>
              </a:rPr>
              <a:t>Too few members:</a:t>
            </a:r>
          </a:p>
          <a:p>
            <a:pPr lvl="0" algn="just">
              <a:lnSpc>
                <a:spcPct val="150000"/>
              </a:lnSpc>
            </a:pPr>
            <a:r>
              <a:rPr lang="en-US" sz="2400" dirty="0" smtClean="0">
                <a:latin typeface="Times New Roman" pitchFamily="18" charset="0"/>
                <a:cs typeface="Times New Roman" pitchFamily="18" charset="0"/>
              </a:rPr>
              <a:t>     A </a:t>
            </a:r>
            <a:r>
              <a:rPr lang="en-US" sz="2400" dirty="0">
                <a:latin typeface="Times New Roman" pitchFamily="18" charset="0"/>
                <a:cs typeface="Times New Roman" pitchFamily="18" charset="0"/>
              </a:rPr>
              <a:t>chance to contribute</a:t>
            </a:r>
          </a:p>
          <a:p>
            <a:pPr lvl="0" algn="just">
              <a:lnSpc>
                <a:spcPct val="150000"/>
              </a:lnSpc>
            </a:pPr>
            <a:r>
              <a:rPr lang="en-US" sz="2400" dirty="0" smtClean="0">
                <a:latin typeface="Times New Roman" pitchFamily="18" charset="0"/>
                <a:cs typeface="Times New Roman" pitchFamily="18" charset="0"/>
              </a:rPr>
              <a:t>     Less </a:t>
            </a:r>
            <a:r>
              <a:rPr lang="en-US" sz="2400" dirty="0">
                <a:latin typeface="Times New Roman" pitchFamily="18" charset="0"/>
                <a:cs typeface="Times New Roman" pitchFamily="18" charset="0"/>
              </a:rPr>
              <a:t>experience to draw on from the members</a:t>
            </a:r>
          </a:p>
          <a:p>
            <a:pPr lvl="0" algn="just">
              <a:lnSpc>
                <a:spcPct val="150000"/>
              </a:lnSpc>
            </a:pPr>
            <a:r>
              <a:rPr lang="en-US" sz="2400" dirty="0">
                <a:latin typeface="Times New Roman" pitchFamily="18" charset="0"/>
                <a:cs typeface="Times New Roman" pitchFamily="18" charset="0"/>
              </a:rPr>
              <a:t>Too many members:</a:t>
            </a:r>
          </a:p>
          <a:p>
            <a:pPr lvl="0" algn="just">
              <a:lnSpc>
                <a:spcPct val="150000"/>
              </a:lnSpc>
            </a:pPr>
            <a:r>
              <a:rPr lang="en-US" sz="2400" dirty="0" smtClean="0">
                <a:latin typeface="Times New Roman" pitchFamily="18" charset="0"/>
                <a:cs typeface="Times New Roman" pitchFamily="18" charset="0"/>
              </a:rPr>
              <a:t>    Difficult </a:t>
            </a:r>
            <a:r>
              <a:rPr lang="en-US" sz="2400" dirty="0">
                <a:latin typeface="Times New Roman" pitchFamily="18" charset="0"/>
                <a:cs typeface="Times New Roman" pitchFamily="18" charset="0"/>
              </a:rPr>
              <a:t>for everyone to contribute in discussion </a:t>
            </a:r>
          </a:p>
          <a:p>
            <a:pPr lvl="0" algn="just">
              <a:lnSpc>
                <a:spcPct val="150000"/>
              </a:lnSpc>
            </a:pPr>
            <a:r>
              <a:rPr lang="en-US" sz="2400" dirty="0" smtClean="0">
                <a:latin typeface="Times New Roman" pitchFamily="18" charset="0"/>
                <a:cs typeface="Times New Roman" pitchFamily="18" charset="0"/>
              </a:rPr>
              <a:t>    Harder </a:t>
            </a:r>
            <a:r>
              <a:rPr lang="en-US" sz="2400" dirty="0">
                <a:latin typeface="Times New Roman" pitchFamily="18" charset="0"/>
                <a:cs typeface="Times New Roman" pitchFamily="18" charset="0"/>
              </a:rPr>
              <a:t>to reach a shared decision</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151</a:t>
            </a:fld>
            <a:endParaRPr lang="en-US"/>
          </a:p>
        </p:txBody>
      </p:sp>
    </p:spTree>
    <p:extLst>
      <p:ext uri="{BB962C8B-B14F-4D97-AF65-F5344CB8AC3E}">
        <p14:creationId xmlns:p14="http://schemas.microsoft.com/office/powerpoint/2010/main" xmlns="" val="3440492616"/>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6870192" cy="715962"/>
          </a:xfrm>
        </p:spPr>
        <p:txBody>
          <a:bodyPr>
            <a:normAutofit/>
          </a:bodyPr>
          <a:lstStyle/>
          <a:p>
            <a:r>
              <a:rPr lang="en-US" sz="2800" b="1" dirty="0">
                <a:latin typeface="Times New Roman" pitchFamily="18" charset="0"/>
                <a:cs typeface="Times New Roman" pitchFamily="18" charset="0"/>
              </a:rPr>
              <a:t>Background of the group members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762000"/>
            <a:ext cx="6870192" cy="5486400"/>
          </a:xfrm>
        </p:spPr>
        <p:txBody>
          <a:bodyPr>
            <a:normAutofit/>
          </a:bodyPr>
          <a:lstStyle/>
          <a:p>
            <a:pPr marL="82296" lvl="0" indent="0">
              <a:buNone/>
            </a:pPr>
            <a:endParaRPr lang="en-US" dirty="0"/>
          </a:p>
          <a:p>
            <a:pPr lvl="0" algn="just">
              <a:lnSpc>
                <a:spcPct val="160000"/>
              </a:lnSpc>
            </a:pPr>
            <a:r>
              <a:rPr lang="en-US" sz="2400" dirty="0">
                <a:latin typeface="Times New Roman" pitchFamily="18" charset="0"/>
                <a:cs typeface="Times New Roman" pitchFamily="18" charset="0"/>
              </a:rPr>
              <a:t>Who are the group members?</a:t>
            </a:r>
          </a:p>
          <a:p>
            <a:pPr lvl="0" algn="just">
              <a:lnSpc>
                <a:spcPct val="160000"/>
              </a:lnSpc>
            </a:pPr>
            <a:r>
              <a:rPr lang="en-US" sz="2400" dirty="0">
                <a:latin typeface="Times New Roman" pitchFamily="18" charset="0"/>
                <a:cs typeface="Times New Roman" pitchFamily="18" charset="0"/>
              </a:rPr>
              <a:t>Reasons for attending </a:t>
            </a:r>
          </a:p>
          <a:p>
            <a:pPr lvl="0" algn="just">
              <a:lnSpc>
                <a:spcPct val="160000"/>
              </a:lnSpc>
              <a:buFont typeface="Wingdings" pitchFamily="2" charset="2"/>
              <a:buChar char="v"/>
            </a:pPr>
            <a:r>
              <a:rPr lang="en-US" sz="2400" dirty="0">
                <a:latin typeface="Times New Roman" pitchFamily="18" charset="0"/>
                <a:cs typeface="Times New Roman" pitchFamily="18" charset="0"/>
              </a:rPr>
              <a:t>Extent to which they are mainly concerned </a:t>
            </a:r>
          </a:p>
          <a:p>
            <a:pPr marL="82296" lvl="0" indent="0" algn="just">
              <a:lnSpc>
                <a:spcPct val="160000"/>
              </a:lnSpc>
              <a:buNone/>
            </a:pPr>
            <a:r>
              <a:rPr lang="en-US" sz="2400" dirty="0" smtClean="0">
                <a:latin typeface="Times New Roman" pitchFamily="18" charset="0"/>
                <a:cs typeface="Times New Roman" pitchFamily="18" charset="0"/>
              </a:rPr>
              <a:t>a. Produce </a:t>
            </a:r>
            <a:r>
              <a:rPr lang="en-US" sz="2400" dirty="0">
                <a:latin typeface="Times New Roman" pitchFamily="18" charset="0"/>
                <a:cs typeface="Times New Roman" pitchFamily="18" charset="0"/>
              </a:rPr>
              <a:t>results- task oriented</a:t>
            </a:r>
          </a:p>
          <a:p>
            <a:pPr marL="82296" lvl="0" indent="0" algn="just">
              <a:lnSpc>
                <a:spcPct val="160000"/>
              </a:lnSpc>
              <a:buNone/>
            </a:pPr>
            <a:r>
              <a:rPr lang="en-US" sz="2400" dirty="0" smtClean="0">
                <a:latin typeface="Times New Roman" pitchFamily="18" charset="0"/>
                <a:cs typeface="Times New Roman" pitchFamily="18" charset="0"/>
              </a:rPr>
              <a:t>b. Promoting </a:t>
            </a:r>
            <a:r>
              <a:rPr lang="en-US" sz="2400" dirty="0">
                <a:latin typeface="Times New Roman" pitchFamily="18" charset="0"/>
                <a:cs typeface="Times New Roman" pitchFamily="18" charset="0"/>
              </a:rPr>
              <a:t>the well-being of the members of the groups process oriented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152</a:t>
            </a:fld>
            <a:endParaRPr lang="en-US"/>
          </a:p>
        </p:txBody>
      </p:sp>
    </p:spTree>
    <p:extLst>
      <p:ext uri="{BB962C8B-B14F-4D97-AF65-F5344CB8AC3E}">
        <p14:creationId xmlns:p14="http://schemas.microsoft.com/office/powerpoint/2010/main" xmlns="" val="181548203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98792" cy="5791200"/>
          </a:xfrm>
        </p:spPr>
        <p:txBody>
          <a:bodyPr>
            <a:normAutofit/>
          </a:bodyPr>
          <a:lstStyle/>
          <a:p>
            <a:pPr lvl="0" algn="just">
              <a:lnSpc>
                <a:spcPct val="150000"/>
              </a:lnSpc>
              <a:buFont typeface="Wingdings" pitchFamily="2" charset="2"/>
              <a:buChar char="v"/>
            </a:pPr>
            <a:r>
              <a:rPr lang="en-US" sz="2400" dirty="0">
                <a:latin typeface="Times New Roman" pitchFamily="18" charset="0"/>
                <a:cs typeface="Times New Roman" pitchFamily="18" charset="0"/>
              </a:rPr>
              <a:t>Group decision making</a:t>
            </a:r>
          </a:p>
          <a:p>
            <a:pPr marL="82296" indent="0" algn="just">
              <a:lnSpc>
                <a:spcPct val="150000"/>
              </a:lnSpc>
              <a:buNone/>
            </a:pPr>
            <a:r>
              <a:rPr lang="en-US" sz="2400" dirty="0">
                <a:latin typeface="Times New Roman" pitchFamily="18" charset="0"/>
                <a:cs typeface="Times New Roman" pitchFamily="18" charset="0"/>
              </a:rPr>
              <a:t>Decision depends on:</a:t>
            </a:r>
          </a:p>
          <a:p>
            <a:pPr lvl="0" algn="just">
              <a:lnSpc>
                <a:spcPct val="150000"/>
              </a:lnSpc>
            </a:pPr>
            <a:r>
              <a:rPr lang="en-US" sz="2400" dirty="0">
                <a:latin typeface="Times New Roman" pitchFamily="18" charset="0"/>
                <a:cs typeface="Times New Roman" pitchFamily="18" charset="0"/>
              </a:rPr>
              <a:t>Complexity of the decisions required</a:t>
            </a:r>
          </a:p>
          <a:p>
            <a:pPr lvl="0" algn="just">
              <a:lnSpc>
                <a:spcPct val="150000"/>
              </a:lnSpc>
            </a:pPr>
            <a:r>
              <a:rPr lang="en-US" sz="2400" dirty="0">
                <a:latin typeface="Times New Roman" pitchFamily="18" charset="0"/>
                <a:cs typeface="Times New Roman" pitchFamily="18" charset="0"/>
              </a:rPr>
              <a:t>The range of skills/expertise in the group</a:t>
            </a:r>
          </a:p>
          <a:p>
            <a:pPr lvl="0" algn="just">
              <a:lnSpc>
                <a:spcPct val="150000"/>
              </a:lnSpc>
            </a:pPr>
            <a:r>
              <a:rPr lang="en-US" sz="2400" dirty="0">
                <a:latin typeface="Times New Roman" pitchFamily="18" charset="0"/>
                <a:cs typeface="Times New Roman" pitchFamily="18" charset="0"/>
              </a:rPr>
              <a:t>The amount of relevant information available to the members</a:t>
            </a:r>
          </a:p>
          <a:p>
            <a:pPr lvl="0" algn="just">
              <a:lnSpc>
                <a:spcPct val="160000"/>
              </a:lnSpc>
            </a:pPr>
            <a:r>
              <a:rPr lang="en-US" sz="2400" dirty="0">
                <a:latin typeface="Times New Roman" pitchFamily="18" charset="0"/>
                <a:cs typeface="Times New Roman" pitchFamily="18" charset="0"/>
              </a:rPr>
              <a:t>Consensus </a:t>
            </a:r>
            <a:r>
              <a:rPr lang="en-US" sz="2400" dirty="0" smtClean="0">
                <a:latin typeface="Times New Roman" pitchFamily="18" charset="0"/>
                <a:cs typeface="Times New Roman" pitchFamily="18" charset="0"/>
              </a:rPr>
              <a:t>Vs. </a:t>
            </a:r>
            <a:r>
              <a:rPr lang="en-US" sz="2400" dirty="0">
                <a:latin typeface="Times New Roman" pitchFamily="18" charset="0"/>
                <a:cs typeface="Times New Roman" pitchFamily="18" charset="0"/>
              </a:rPr>
              <a:t>vote</a:t>
            </a:r>
          </a:p>
          <a:p>
            <a:pPr marL="82296" indent="0" algn="just">
              <a:lnSpc>
                <a:spcPct val="160000"/>
              </a:lnSpc>
              <a:buNone/>
            </a:pPr>
            <a:endParaRPr lang="en-US"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153</a:t>
            </a:fld>
            <a:endParaRPr lang="en-US"/>
          </a:p>
        </p:txBody>
      </p:sp>
    </p:spTree>
    <p:extLst>
      <p:ext uri="{BB962C8B-B14F-4D97-AF65-F5344CB8AC3E}">
        <p14:creationId xmlns:p14="http://schemas.microsoft.com/office/powerpoint/2010/main" xmlns="" val="172797605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rmAutofit/>
          </a:bodyPr>
          <a:lstStyle/>
          <a:p>
            <a:pPr lvl="0" algn="just">
              <a:lnSpc>
                <a:spcPct val="150000"/>
              </a:lnSpc>
              <a:buFont typeface="Wingdings" pitchFamily="2" charset="2"/>
              <a:buChar char="v"/>
            </a:pPr>
            <a:r>
              <a:rPr lang="en-US" sz="2400" dirty="0">
                <a:latin typeface="Times New Roman" pitchFamily="18" charset="0"/>
                <a:cs typeface="Times New Roman" pitchFamily="18" charset="0"/>
              </a:rPr>
              <a:t>Patterns of leadership</a:t>
            </a:r>
          </a:p>
          <a:p>
            <a:pPr marL="82296" indent="0" algn="just">
              <a:lnSpc>
                <a:spcPct val="150000"/>
              </a:lnSpc>
              <a:buNone/>
            </a:pPr>
            <a:r>
              <a:rPr lang="en-US" sz="2400" dirty="0">
                <a:latin typeface="Times New Roman" pitchFamily="18" charset="0"/>
                <a:cs typeface="Times New Roman" pitchFamily="18" charset="0"/>
              </a:rPr>
              <a:t>The spectrum ranges from a laisser-faire approach to authoritarian approach. The best approach is one where the leader acts as facilitator and helps everyone to work together.</a:t>
            </a:r>
          </a:p>
          <a:p>
            <a:pPr marL="82296" indent="0" algn="just">
              <a:lnSpc>
                <a:spcPct val="150000"/>
              </a:lnSpc>
              <a:buNone/>
            </a:pPr>
            <a:r>
              <a:rPr lang="en-US" sz="2400" dirty="0">
                <a:latin typeface="Times New Roman" pitchFamily="18" charset="0"/>
                <a:cs typeface="Times New Roman" pitchFamily="18" charset="0"/>
              </a:rPr>
              <a:t>Group role:</a:t>
            </a:r>
          </a:p>
          <a:p>
            <a:pPr lvl="0" algn="just">
              <a:lnSpc>
                <a:spcPct val="150000"/>
              </a:lnSpc>
            </a:pPr>
            <a:r>
              <a:rPr lang="en-US" sz="2400" dirty="0">
                <a:latin typeface="Times New Roman" pitchFamily="18" charset="0"/>
                <a:cs typeface="Times New Roman" pitchFamily="18" charset="0"/>
              </a:rPr>
              <a:t>Group building role</a:t>
            </a:r>
          </a:p>
          <a:p>
            <a:pPr lvl="0" algn="just">
              <a:lnSpc>
                <a:spcPct val="150000"/>
              </a:lnSpc>
            </a:pPr>
            <a:r>
              <a:rPr lang="en-US" sz="2400" dirty="0">
                <a:latin typeface="Times New Roman" pitchFamily="18" charset="0"/>
                <a:cs typeface="Times New Roman" pitchFamily="18" charset="0"/>
              </a:rPr>
              <a:t>Group maintenance role</a:t>
            </a:r>
          </a:p>
          <a:p>
            <a:pPr lvl="0" algn="just">
              <a:lnSpc>
                <a:spcPct val="150000"/>
              </a:lnSpc>
            </a:pPr>
            <a:r>
              <a:rPr lang="en-US" sz="2400" dirty="0">
                <a:latin typeface="Times New Roman" pitchFamily="18" charset="0"/>
                <a:cs typeface="Times New Roman" pitchFamily="18" charset="0"/>
              </a:rPr>
              <a:t>Task maintenance role</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154</a:t>
            </a:fld>
            <a:endParaRPr lang="en-US"/>
          </a:p>
        </p:txBody>
      </p:sp>
    </p:spTree>
    <p:extLst>
      <p:ext uri="{BB962C8B-B14F-4D97-AF65-F5344CB8AC3E}">
        <p14:creationId xmlns:p14="http://schemas.microsoft.com/office/powerpoint/2010/main" xmlns="" val="1782689311"/>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Autofit/>
          </a:bodyPr>
          <a:lstStyle/>
          <a:p>
            <a:pPr lvl="0" algn="just">
              <a:lnSpc>
                <a:spcPct val="150000"/>
              </a:lnSpc>
              <a:buFont typeface="Wingdings" pitchFamily="2" charset="2"/>
              <a:buChar char="v"/>
            </a:pPr>
            <a:r>
              <a:rPr lang="en-US" sz="2400" dirty="0">
                <a:latin typeface="Times New Roman" pitchFamily="18" charset="0"/>
                <a:cs typeface="Times New Roman" pitchFamily="18" charset="0"/>
              </a:rPr>
              <a:t>Individual roles if members</a:t>
            </a:r>
          </a:p>
          <a:p>
            <a:pPr lvl="0" algn="just">
              <a:lnSpc>
                <a:spcPct val="150000"/>
              </a:lnSpc>
            </a:pPr>
            <a:r>
              <a:rPr lang="en-US" sz="2400" dirty="0">
                <a:latin typeface="Times New Roman" pitchFamily="18" charset="0"/>
                <a:cs typeface="Times New Roman" pitchFamily="18" charset="0"/>
              </a:rPr>
              <a:t>The quarrelsome type</a:t>
            </a:r>
          </a:p>
          <a:p>
            <a:pPr lvl="0" algn="just">
              <a:lnSpc>
                <a:spcPct val="150000"/>
              </a:lnSpc>
            </a:pPr>
            <a:r>
              <a:rPr lang="en-US" sz="2400" dirty="0">
                <a:latin typeface="Times New Roman" pitchFamily="18" charset="0"/>
                <a:cs typeface="Times New Roman" pitchFamily="18" charset="0"/>
              </a:rPr>
              <a:t>The positive type</a:t>
            </a:r>
          </a:p>
          <a:p>
            <a:pPr lvl="0" algn="just">
              <a:lnSpc>
                <a:spcPct val="150000"/>
              </a:lnSpc>
            </a:pPr>
            <a:r>
              <a:rPr lang="en-US" sz="2400" dirty="0">
                <a:latin typeface="Times New Roman" pitchFamily="18" charset="0"/>
                <a:cs typeface="Times New Roman" pitchFamily="18" charset="0"/>
              </a:rPr>
              <a:t>The know all type</a:t>
            </a:r>
          </a:p>
          <a:p>
            <a:pPr lvl="0" algn="just">
              <a:lnSpc>
                <a:spcPct val="150000"/>
              </a:lnSpc>
            </a:pPr>
            <a:r>
              <a:rPr lang="en-US" sz="2400" dirty="0">
                <a:latin typeface="Times New Roman" pitchFamily="18" charset="0"/>
                <a:cs typeface="Times New Roman" pitchFamily="18" charset="0"/>
              </a:rPr>
              <a:t>The talkative type</a:t>
            </a:r>
          </a:p>
          <a:p>
            <a:pPr lvl="0" algn="just">
              <a:lnSpc>
                <a:spcPct val="150000"/>
              </a:lnSpc>
            </a:pPr>
            <a:r>
              <a:rPr lang="en-US" sz="2400" dirty="0">
                <a:latin typeface="Times New Roman" pitchFamily="18" charset="0"/>
                <a:cs typeface="Times New Roman" pitchFamily="18" charset="0"/>
              </a:rPr>
              <a:t>The shy type</a:t>
            </a:r>
          </a:p>
          <a:p>
            <a:pPr lvl="0" algn="just">
              <a:lnSpc>
                <a:spcPct val="150000"/>
              </a:lnSpc>
            </a:pPr>
            <a:r>
              <a:rPr lang="en-US" sz="2400" dirty="0">
                <a:latin typeface="Times New Roman" pitchFamily="18" charset="0"/>
                <a:cs typeface="Times New Roman" pitchFamily="18" charset="0"/>
              </a:rPr>
              <a:t>The uncooperative rejecting type</a:t>
            </a:r>
          </a:p>
          <a:p>
            <a:pPr lvl="0" algn="just">
              <a:lnSpc>
                <a:spcPct val="150000"/>
              </a:lnSpc>
            </a:pPr>
            <a:r>
              <a:rPr lang="en-US" sz="2400" dirty="0">
                <a:latin typeface="Times New Roman" pitchFamily="18" charset="0"/>
                <a:cs typeface="Times New Roman" pitchFamily="18" charset="0"/>
              </a:rPr>
              <a:t>The persistent questioner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155</a:t>
            </a:fld>
            <a:endParaRPr lang="en-US"/>
          </a:p>
        </p:txBody>
      </p:sp>
    </p:spTree>
    <p:extLst>
      <p:ext uri="{BB962C8B-B14F-4D97-AF65-F5344CB8AC3E}">
        <p14:creationId xmlns:p14="http://schemas.microsoft.com/office/powerpoint/2010/main" xmlns="" val="404959039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Group building functions:</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609600"/>
            <a:ext cx="7251192" cy="5638800"/>
          </a:xfrm>
        </p:spPr>
        <p:txBody>
          <a:bodyPr>
            <a:noAutofit/>
          </a:bodyPr>
          <a:lstStyle/>
          <a:p>
            <a:pPr lvl="0" algn="just">
              <a:lnSpc>
                <a:spcPct val="150000"/>
              </a:lnSpc>
            </a:pPr>
            <a:r>
              <a:rPr lang="en-US" sz="2400" dirty="0" smtClean="0">
                <a:latin typeface="Times New Roman" pitchFamily="18" charset="0"/>
                <a:cs typeface="Times New Roman" pitchFamily="18" charset="0"/>
              </a:rPr>
              <a:t>Selection </a:t>
            </a:r>
            <a:r>
              <a:rPr lang="en-US" sz="2400" dirty="0">
                <a:latin typeface="Times New Roman" pitchFamily="18" charset="0"/>
                <a:cs typeface="Times New Roman" pitchFamily="18" charset="0"/>
              </a:rPr>
              <a:t>of individual members</a:t>
            </a:r>
          </a:p>
          <a:p>
            <a:pPr lvl="0" algn="just">
              <a:lnSpc>
                <a:spcPct val="150000"/>
              </a:lnSpc>
            </a:pPr>
            <a:r>
              <a:rPr lang="en-US" sz="2400" dirty="0">
                <a:latin typeface="Times New Roman" pitchFamily="18" charset="0"/>
                <a:cs typeface="Times New Roman" pitchFamily="18" charset="0"/>
              </a:rPr>
              <a:t>Collection of individual members</a:t>
            </a:r>
          </a:p>
          <a:p>
            <a:pPr lvl="0" algn="just">
              <a:lnSpc>
                <a:spcPct val="150000"/>
              </a:lnSpc>
            </a:pPr>
            <a:r>
              <a:rPr lang="en-US" sz="2400" dirty="0">
                <a:latin typeface="Times New Roman" pitchFamily="18" charset="0"/>
                <a:cs typeface="Times New Roman" pitchFamily="18" charset="0"/>
              </a:rPr>
              <a:t>Arranging the physical environment and providing necessary </a:t>
            </a:r>
            <a:r>
              <a:rPr lang="en-US" sz="2400" dirty="0" smtClean="0">
                <a:latin typeface="Times New Roman" pitchFamily="18" charset="0"/>
                <a:cs typeface="Times New Roman" pitchFamily="18" charset="0"/>
              </a:rPr>
              <a:t>equipment</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Introduction and understanding of members</a:t>
            </a:r>
          </a:p>
          <a:p>
            <a:pPr lvl="0" algn="just">
              <a:lnSpc>
                <a:spcPct val="150000"/>
              </a:lnSpc>
            </a:pPr>
            <a:r>
              <a:rPr lang="en-US" sz="2400" dirty="0">
                <a:latin typeface="Times New Roman" pitchFamily="18" charset="0"/>
                <a:cs typeface="Times New Roman" pitchFamily="18" charset="0"/>
              </a:rPr>
              <a:t>Electing a leader, recorder, observer and procedural technicians</a:t>
            </a:r>
          </a:p>
          <a:p>
            <a:pPr lvl="0" algn="just">
              <a:lnSpc>
                <a:spcPct val="150000"/>
              </a:lnSpc>
            </a:pPr>
            <a:r>
              <a:rPr lang="en-US" sz="2400" dirty="0">
                <a:latin typeface="Times New Roman" pitchFamily="18" charset="0"/>
                <a:cs typeface="Times New Roman" pitchFamily="18" charset="0"/>
              </a:rPr>
              <a:t>Arranging for resource person</a:t>
            </a:r>
          </a:p>
          <a:p>
            <a:pPr lvl="0" algn="just">
              <a:lnSpc>
                <a:spcPct val="150000"/>
              </a:lnSpc>
            </a:pPr>
            <a:r>
              <a:rPr lang="en-US" sz="2400" dirty="0">
                <a:latin typeface="Times New Roman" pitchFamily="18" charset="0"/>
                <a:cs typeface="Times New Roman" pitchFamily="18" charset="0"/>
              </a:rPr>
              <a:t>Explaining the purpose and goal of the meeting</a:t>
            </a:r>
          </a:p>
          <a:p>
            <a:pPr lvl="0" algn="just">
              <a:lnSpc>
                <a:spcPct val="150000"/>
              </a:lnSpc>
            </a:pPr>
            <a:r>
              <a:rPr lang="en-US" sz="2400" dirty="0">
                <a:latin typeface="Times New Roman" pitchFamily="18" charset="0"/>
                <a:cs typeface="Times New Roman" pitchFamily="18" charset="0"/>
              </a:rPr>
              <a:t>Standard setting</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156</a:t>
            </a:fld>
            <a:endParaRPr lang="en-US"/>
          </a:p>
        </p:txBody>
      </p:sp>
    </p:spTree>
    <p:extLst>
      <p:ext uri="{BB962C8B-B14F-4D97-AF65-F5344CB8AC3E}">
        <p14:creationId xmlns:p14="http://schemas.microsoft.com/office/powerpoint/2010/main" xmlns="" val="2671660865"/>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Group maintenance functions:</a:t>
            </a:r>
          </a:p>
          <a:p>
            <a:pPr marL="82296" lvl="0" indent="0" algn="just">
              <a:lnSpc>
                <a:spcPct val="150000"/>
              </a:lnSpc>
              <a:buNone/>
            </a:pPr>
            <a:r>
              <a:rPr lang="en-US" sz="2400" dirty="0" smtClean="0">
                <a:latin typeface="Times New Roman" pitchFamily="18" charset="0"/>
                <a:cs typeface="Times New Roman" pitchFamily="18" charset="0"/>
              </a:rPr>
              <a:t>1. Encouraging</a:t>
            </a:r>
            <a:endParaRPr lang="en-US" sz="2400" dirty="0">
              <a:latin typeface="Times New Roman" pitchFamily="18" charset="0"/>
              <a:cs typeface="Times New Roman" pitchFamily="18" charset="0"/>
            </a:endParaRPr>
          </a:p>
          <a:p>
            <a:pPr marL="82296" indent="0" algn="just">
              <a:lnSpc>
                <a:spcPct val="150000"/>
              </a:lnSpc>
              <a:buNone/>
            </a:pPr>
            <a:r>
              <a:rPr lang="en-US" sz="2400" dirty="0">
                <a:latin typeface="Times New Roman" pitchFamily="18" charset="0"/>
                <a:cs typeface="Times New Roman" pitchFamily="18" charset="0"/>
              </a:rPr>
              <a:t>e.g. saying “that is good” , your suggestions are very important</a:t>
            </a:r>
          </a:p>
          <a:p>
            <a:pPr marL="82296" lvl="0" indent="0" algn="just">
              <a:lnSpc>
                <a:spcPct val="150000"/>
              </a:lnSpc>
              <a:buNone/>
            </a:pPr>
            <a:r>
              <a:rPr lang="en-US" sz="2400" dirty="0" smtClean="0">
                <a:latin typeface="Times New Roman" pitchFamily="18" charset="0"/>
                <a:cs typeface="Times New Roman" pitchFamily="18" charset="0"/>
              </a:rPr>
              <a:t>2. Mediating/reconcile</a:t>
            </a:r>
            <a:r>
              <a:rPr lang="en-US" sz="2400" dirty="0">
                <a:latin typeface="Times New Roman" pitchFamily="18" charset="0"/>
                <a:cs typeface="Times New Roman" pitchFamily="18" charset="0"/>
              </a:rPr>
              <a:t>: making compromises when it does not affect the task</a:t>
            </a:r>
          </a:p>
          <a:p>
            <a:pPr marL="82296" lvl="0" indent="0" algn="just">
              <a:lnSpc>
                <a:spcPct val="150000"/>
              </a:lnSpc>
              <a:buNone/>
            </a:pPr>
            <a:r>
              <a:rPr lang="en-US" sz="2400" dirty="0" smtClean="0">
                <a:latin typeface="Times New Roman" pitchFamily="18" charset="0"/>
                <a:cs typeface="Times New Roman" pitchFamily="18" charset="0"/>
              </a:rPr>
              <a:t>3. Relieving </a:t>
            </a:r>
            <a:r>
              <a:rPr lang="en-US" sz="2400" dirty="0">
                <a:latin typeface="Times New Roman" pitchFamily="18" charset="0"/>
                <a:cs typeface="Times New Roman" pitchFamily="18" charset="0"/>
              </a:rPr>
              <a:t>tension: e.g. joking </a:t>
            </a:r>
          </a:p>
          <a:p>
            <a:pPr marL="82296" lvl="0" indent="0" algn="just">
              <a:lnSpc>
                <a:spcPct val="150000"/>
              </a:lnSpc>
              <a:buNone/>
            </a:pPr>
            <a:r>
              <a:rPr lang="en-US" sz="2400" dirty="0" smtClean="0">
                <a:latin typeface="Times New Roman" pitchFamily="18" charset="0"/>
                <a:cs typeface="Times New Roman" pitchFamily="18" charset="0"/>
              </a:rPr>
              <a:t>4. Gate </a:t>
            </a:r>
            <a:r>
              <a:rPr lang="en-US" sz="2400" dirty="0">
                <a:latin typeface="Times New Roman" pitchFamily="18" charset="0"/>
                <a:cs typeface="Times New Roman" pitchFamily="18" charset="0"/>
              </a:rPr>
              <a:t>keeping: to make members contribute, invite.</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157</a:t>
            </a:fld>
            <a:endParaRPr lang="en-US"/>
          </a:p>
        </p:txBody>
      </p:sp>
    </p:spTree>
    <p:extLst>
      <p:ext uri="{BB962C8B-B14F-4D97-AF65-F5344CB8AC3E}">
        <p14:creationId xmlns:p14="http://schemas.microsoft.com/office/powerpoint/2010/main" xmlns="" val="82648531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0"/>
            <a:ext cx="7022592" cy="6858000"/>
          </a:xfrm>
        </p:spPr>
        <p:txBody>
          <a:bodyPr>
            <a:noAutofit/>
          </a:bodyPr>
          <a:lstStyle/>
          <a:p>
            <a:pPr marL="82296" indent="0" algn="just">
              <a:lnSpc>
                <a:spcPct val="150000"/>
              </a:lnSpc>
              <a:buNone/>
            </a:pPr>
            <a:r>
              <a:rPr lang="en-US" sz="2400" b="1" dirty="0">
                <a:latin typeface="Times New Roman" pitchFamily="18" charset="0"/>
                <a:cs typeface="Times New Roman" pitchFamily="18" charset="0"/>
              </a:rPr>
              <a:t>Task maintenance functions:</a:t>
            </a:r>
          </a:p>
          <a:p>
            <a:pPr marL="82296" lvl="0" indent="0" algn="just">
              <a:lnSpc>
                <a:spcPct val="150000"/>
              </a:lnSpc>
              <a:buNone/>
            </a:pPr>
            <a:r>
              <a:rPr lang="en-US" sz="2400" dirty="0" smtClean="0">
                <a:latin typeface="Times New Roman" pitchFamily="18" charset="0"/>
                <a:cs typeface="Times New Roman" pitchFamily="18" charset="0"/>
              </a:rPr>
              <a:t>1. Initiating </a:t>
            </a:r>
            <a:r>
              <a:rPr lang="en-US" sz="2400" dirty="0">
                <a:latin typeface="Times New Roman" pitchFamily="18" charset="0"/>
                <a:cs typeface="Times New Roman" pitchFamily="18" charset="0"/>
              </a:rPr>
              <a:t>= brings new ideas and creativity </a:t>
            </a:r>
          </a:p>
          <a:p>
            <a:pPr marL="82296" indent="0" algn="just">
              <a:lnSpc>
                <a:spcPct val="150000"/>
              </a:lnSpc>
              <a:buNone/>
            </a:pPr>
            <a:r>
              <a:rPr lang="en-US" sz="2400" dirty="0">
                <a:latin typeface="Times New Roman" pitchFamily="18" charset="0"/>
                <a:cs typeface="Times New Roman" pitchFamily="18" charset="0"/>
              </a:rPr>
              <a:t>= members of a group should be initiated to contribute to the group purpose</a:t>
            </a:r>
          </a:p>
          <a:p>
            <a:pPr marL="82296" lvl="0" indent="0" algn="just">
              <a:lnSpc>
                <a:spcPct val="150000"/>
              </a:lnSpc>
              <a:buNone/>
            </a:pPr>
            <a:r>
              <a:rPr lang="en-US" sz="2400" dirty="0" smtClean="0">
                <a:latin typeface="Times New Roman" pitchFamily="18" charset="0"/>
                <a:cs typeface="Times New Roman" pitchFamily="18" charset="0"/>
              </a:rPr>
              <a:t>2. Information </a:t>
            </a:r>
            <a:r>
              <a:rPr lang="en-US" sz="2400" dirty="0">
                <a:latin typeface="Times New Roman" pitchFamily="18" charset="0"/>
                <a:cs typeface="Times New Roman" pitchFamily="18" charset="0"/>
              </a:rPr>
              <a:t>seeking = leaders of a group should be able to look for information from different sources including from members</a:t>
            </a:r>
          </a:p>
          <a:p>
            <a:pPr marL="82296" lvl="0" indent="0" algn="just">
              <a:lnSpc>
                <a:spcPct val="150000"/>
              </a:lnSpc>
              <a:buNone/>
            </a:pPr>
            <a:r>
              <a:rPr lang="en-US" sz="2400" dirty="0" smtClean="0">
                <a:latin typeface="Times New Roman" pitchFamily="18" charset="0"/>
                <a:cs typeface="Times New Roman" pitchFamily="18" charset="0"/>
              </a:rPr>
              <a:t>3. Information </a:t>
            </a:r>
            <a:r>
              <a:rPr lang="en-US" sz="2400" dirty="0">
                <a:latin typeface="Times New Roman" pitchFamily="18" charset="0"/>
                <a:cs typeface="Times New Roman" pitchFamily="18" charset="0"/>
              </a:rPr>
              <a:t>giving</a:t>
            </a:r>
          </a:p>
          <a:p>
            <a:pPr marL="82296" lvl="0" indent="0" algn="just">
              <a:lnSpc>
                <a:spcPct val="150000"/>
              </a:lnSpc>
              <a:buNone/>
            </a:pPr>
            <a:r>
              <a:rPr lang="en-US" sz="2400" dirty="0" smtClean="0">
                <a:latin typeface="Times New Roman" pitchFamily="18" charset="0"/>
                <a:cs typeface="Times New Roman" pitchFamily="18" charset="0"/>
              </a:rPr>
              <a:t>4. Clarifying </a:t>
            </a:r>
            <a:endParaRPr lang="en-US" sz="2400" dirty="0">
              <a:latin typeface="Times New Roman" pitchFamily="18" charset="0"/>
              <a:cs typeface="Times New Roman" pitchFamily="18" charset="0"/>
            </a:endParaRPr>
          </a:p>
          <a:p>
            <a:pPr marL="82296" lvl="0" indent="0" algn="just">
              <a:lnSpc>
                <a:spcPct val="150000"/>
              </a:lnSpc>
              <a:buNone/>
            </a:pPr>
            <a:r>
              <a:rPr lang="en-US" sz="2400" dirty="0" smtClean="0">
                <a:latin typeface="Times New Roman" pitchFamily="18" charset="0"/>
                <a:cs typeface="Times New Roman" pitchFamily="18" charset="0"/>
              </a:rPr>
              <a:t>5. Elaborating</a:t>
            </a:r>
            <a:endParaRPr lang="en-US" sz="2400" dirty="0">
              <a:latin typeface="Times New Roman" pitchFamily="18" charset="0"/>
              <a:cs typeface="Times New Roman" pitchFamily="18" charset="0"/>
            </a:endParaRP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158</a:t>
            </a:fld>
            <a:endParaRPr lang="en-US"/>
          </a:p>
        </p:txBody>
      </p:sp>
    </p:spTree>
    <p:extLst>
      <p:ext uri="{BB962C8B-B14F-4D97-AF65-F5344CB8AC3E}">
        <p14:creationId xmlns:p14="http://schemas.microsoft.com/office/powerpoint/2010/main" xmlns="" val="941507373"/>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22592" cy="6096000"/>
          </a:xfrm>
        </p:spPr>
        <p:txBody>
          <a:bodyPr>
            <a:normAutofit lnSpcReduction="10000"/>
          </a:bodyPr>
          <a:lstStyle/>
          <a:p>
            <a:pPr marL="82296" lvl="0" indent="0" algn="just">
              <a:lnSpc>
                <a:spcPct val="150000"/>
              </a:lnSpc>
              <a:buNone/>
            </a:pPr>
            <a:r>
              <a:rPr lang="en-US" sz="2400" dirty="0" smtClean="0">
                <a:latin typeface="Times New Roman" pitchFamily="18" charset="0"/>
                <a:cs typeface="Times New Roman" pitchFamily="18" charset="0"/>
              </a:rPr>
              <a:t>6. </a:t>
            </a:r>
            <a:r>
              <a:rPr lang="en-US" sz="2400" dirty="0">
                <a:latin typeface="Times New Roman" pitchFamily="18" charset="0"/>
                <a:cs typeface="Times New Roman" pitchFamily="18" charset="0"/>
              </a:rPr>
              <a:t>Coordinating </a:t>
            </a:r>
          </a:p>
          <a:p>
            <a:pPr marL="82296" lvl="0" indent="0" algn="just">
              <a:lnSpc>
                <a:spcPct val="150000"/>
              </a:lnSpc>
              <a:buNone/>
            </a:pPr>
            <a:r>
              <a:rPr lang="en-US" sz="2400" dirty="0" smtClean="0">
                <a:latin typeface="Times New Roman" pitchFamily="18" charset="0"/>
                <a:cs typeface="Times New Roman" pitchFamily="18" charset="0"/>
              </a:rPr>
              <a:t>7. Testing </a:t>
            </a:r>
            <a:endParaRPr lang="en-US" sz="2400" dirty="0">
              <a:latin typeface="Times New Roman" pitchFamily="18" charset="0"/>
              <a:cs typeface="Times New Roman" pitchFamily="18" charset="0"/>
            </a:endParaRPr>
          </a:p>
          <a:p>
            <a:pPr marL="82296" lvl="0" indent="0" algn="just">
              <a:lnSpc>
                <a:spcPct val="150000"/>
              </a:lnSpc>
              <a:buNone/>
            </a:pPr>
            <a:r>
              <a:rPr lang="en-US" sz="2400" dirty="0" smtClean="0">
                <a:latin typeface="Times New Roman" pitchFamily="18" charset="0"/>
                <a:cs typeface="Times New Roman" pitchFamily="18" charset="0"/>
              </a:rPr>
              <a:t>8. Summarizing </a:t>
            </a:r>
            <a:endParaRPr lang="en-US" sz="2400" dirty="0">
              <a:latin typeface="Times New Roman" pitchFamily="18" charset="0"/>
              <a:cs typeface="Times New Roman" pitchFamily="18" charset="0"/>
            </a:endParaRPr>
          </a:p>
          <a:p>
            <a:pPr marL="82296" indent="0" algn="just">
              <a:lnSpc>
                <a:spcPct val="150000"/>
              </a:lnSpc>
              <a:buNone/>
            </a:pPr>
            <a:r>
              <a:rPr lang="en-US" sz="2400" b="1" dirty="0">
                <a:latin typeface="Times New Roman" pitchFamily="18" charset="0"/>
                <a:cs typeface="Times New Roman" pitchFamily="18" charset="0"/>
              </a:rPr>
              <a:t>Non-helpful individual roles of member:</a:t>
            </a:r>
            <a:endParaRPr lang="en-US" sz="2400" dirty="0">
              <a:latin typeface="Times New Roman" pitchFamily="18" charset="0"/>
              <a:cs typeface="Times New Roman" pitchFamily="18" charset="0"/>
            </a:endParaRPr>
          </a:p>
          <a:p>
            <a:pPr marL="82296" lvl="0" indent="0" algn="just">
              <a:lnSpc>
                <a:spcPct val="150000"/>
              </a:lnSpc>
              <a:buNone/>
            </a:pPr>
            <a:r>
              <a:rPr lang="en-US" sz="2400" dirty="0" smtClean="0">
                <a:latin typeface="Times New Roman" pitchFamily="18" charset="0"/>
                <a:cs typeface="Times New Roman" pitchFamily="18" charset="0"/>
              </a:rPr>
              <a:t>1. Blocking</a:t>
            </a:r>
            <a:r>
              <a:rPr lang="en-US" sz="2400" dirty="0">
                <a:latin typeface="Times New Roman" pitchFamily="18" charset="0"/>
                <a:cs typeface="Times New Roman" pitchFamily="18" charset="0"/>
              </a:rPr>
              <a:t>:</a:t>
            </a:r>
          </a:p>
          <a:p>
            <a:pPr lvl="0" algn="just">
              <a:lnSpc>
                <a:spcPct val="150000"/>
              </a:lnSpc>
            </a:pPr>
            <a:r>
              <a:rPr lang="en-US" sz="2400" dirty="0">
                <a:latin typeface="Times New Roman" pitchFamily="18" charset="0"/>
                <a:cs typeface="Times New Roman" pitchFamily="18" charset="0"/>
              </a:rPr>
              <a:t>Interfering with group process</a:t>
            </a:r>
          </a:p>
          <a:p>
            <a:pPr lvl="0" algn="just">
              <a:lnSpc>
                <a:spcPct val="150000"/>
              </a:lnSpc>
            </a:pPr>
            <a:r>
              <a:rPr lang="en-US" sz="2400" dirty="0">
                <a:latin typeface="Times New Roman" pitchFamily="18" charset="0"/>
                <a:cs typeface="Times New Roman" pitchFamily="18" charset="0"/>
              </a:rPr>
              <a:t>Arguing too much on a point that the rest of the group has resolved</a:t>
            </a:r>
          </a:p>
          <a:p>
            <a:pPr lvl="0" algn="just">
              <a:lnSpc>
                <a:spcPct val="150000"/>
              </a:lnSpc>
            </a:pPr>
            <a:r>
              <a:rPr lang="en-US" sz="2400" dirty="0">
                <a:latin typeface="Times New Roman" pitchFamily="18" charset="0"/>
                <a:cs typeface="Times New Roman" pitchFamily="18" charset="0"/>
              </a:rPr>
              <a:t>Rejecting ideas</a:t>
            </a:r>
          </a:p>
          <a:p>
            <a:pPr lvl="0" algn="just">
              <a:lnSpc>
                <a:spcPct val="150000"/>
              </a:lnSpc>
            </a:pPr>
            <a:r>
              <a:rPr lang="en-US" sz="2400" dirty="0">
                <a:latin typeface="Times New Roman" pitchFamily="18" charset="0"/>
                <a:cs typeface="Times New Roman" pitchFamily="18" charset="0"/>
              </a:rPr>
              <a:t>Preventing a decision</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159</a:t>
            </a:fld>
            <a:endParaRPr lang="en-US"/>
          </a:p>
        </p:txBody>
      </p:sp>
    </p:spTree>
    <p:extLst>
      <p:ext uri="{BB962C8B-B14F-4D97-AF65-F5344CB8AC3E}">
        <p14:creationId xmlns:p14="http://schemas.microsoft.com/office/powerpoint/2010/main" xmlns="" val="1344923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09600"/>
            <a:ext cx="7315200" cy="5715000"/>
          </a:xfrm>
        </p:spPr>
        <p:txBody>
          <a:bodyPr>
            <a:normAutofit/>
          </a:bodyPr>
          <a:lstStyle/>
          <a:p>
            <a:pPr marL="82296" indent="0" algn="just">
              <a:lnSpc>
                <a:spcPct val="150000"/>
              </a:lnSpc>
              <a:buNone/>
            </a:pPr>
            <a:r>
              <a:rPr lang="en-US" sz="2800" b="1" dirty="0">
                <a:latin typeface="Times New Roman" pitchFamily="18" charset="0"/>
                <a:cs typeface="Times New Roman" pitchFamily="18" charset="0"/>
              </a:rPr>
              <a:t>Disease:</a:t>
            </a:r>
            <a:r>
              <a:rPr lang="en-US" sz="2800" b="1" dirty="0">
                <a:solidFill>
                  <a:schemeClr val="accent5"/>
                </a:solidFill>
                <a:latin typeface="Times New Roman" pitchFamily="18" charset="0"/>
                <a:cs typeface="Times New Roman" pitchFamily="18" charset="0"/>
              </a:rPr>
              <a:t> </a:t>
            </a:r>
            <a:r>
              <a:rPr lang="en-US" sz="2400" dirty="0">
                <a:latin typeface="Times New Roman" pitchFamily="18" charset="0"/>
                <a:cs typeface="Times New Roman" pitchFamily="18" charset="0"/>
              </a:rPr>
              <a:t>denotes the condition of human body in </a:t>
            </a:r>
            <a:r>
              <a:rPr lang="en-US" sz="2400" dirty="0" smtClean="0">
                <a:latin typeface="Times New Roman" pitchFamily="18" charset="0"/>
                <a:cs typeface="Times New Roman" pitchFamily="18" charset="0"/>
              </a:rPr>
              <a:t>which</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Something </a:t>
            </a:r>
            <a:r>
              <a:rPr lang="en-US" sz="2400" dirty="0">
                <a:latin typeface="Times New Roman" pitchFamily="18" charset="0"/>
                <a:cs typeface="Times New Roman" pitchFamily="18" charset="0"/>
              </a:rPr>
              <a:t>has gone wrong and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Has </a:t>
            </a:r>
            <a:r>
              <a:rPr lang="en-US" sz="2400" dirty="0">
                <a:latin typeface="Times New Roman" pitchFamily="18" charset="0"/>
                <a:cs typeface="Times New Roman" pitchFamily="18" charset="0"/>
              </a:rPr>
              <a:t>upset the normal functions of the body including the mind.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international classification of disease (ICD) distinguishes between three terms: </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a:t>
            </a:fld>
            <a:endParaRPr lang="en-US"/>
          </a:p>
        </p:txBody>
      </p:sp>
    </p:spTree>
    <p:extLst>
      <p:ext uri="{BB962C8B-B14F-4D97-AF65-F5344CB8AC3E}">
        <p14:creationId xmlns:p14="http://schemas.microsoft.com/office/powerpoint/2010/main" xmlns="" val="2702205022"/>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98792" cy="5791200"/>
          </a:xfrm>
        </p:spPr>
        <p:txBody>
          <a:bodyPr>
            <a:normAutofit lnSpcReduction="10000"/>
          </a:bodyPr>
          <a:lstStyle/>
          <a:p>
            <a:pPr marL="82296" lvl="0" indent="0" algn="just">
              <a:lnSpc>
                <a:spcPct val="150000"/>
              </a:lnSpc>
              <a:buNone/>
            </a:pPr>
            <a:r>
              <a:rPr lang="en-US" sz="2400" dirty="0" smtClean="0">
                <a:latin typeface="Times New Roman" pitchFamily="18" charset="0"/>
                <a:cs typeface="Times New Roman" pitchFamily="18" charset="0"/>
              </a:rPr>
              <a:t>2. Aggression</a:t>
            </a:r>
            <a:r>
              <a:rPr lang="en-US" sz="2400" dirty="0">
                <a:latin typeface="Times New Roman" pitchFamily="18" charset="0"/>
                <a:cs typeface="Times New Roman" pitchFamily="18" charset="0"/>
              </a:rPr>
              <a:t>: </a:t>
            </a:r>
          </a:p>
          <a:p>
            <a:pPr lvl="0" algn="just">
              <a:lnSpc>
                <a:spcPct val="150000"/>
              </a:lnSpc>
            </a:pPr>
            <a:r>
              <a:rPr lang="en-US" sz="2400" dirty="0" smtClean="0">
                <a:latin typeface="Times New Roman" pitchFamily="18" charset="0"/>
                <a:cs typeface="Times New Roman" pitchFamily="18" charset="0"/>
              </a:rPr>
              <a:t>  Criticizing </a:t>
            </a:r>
            <a:r>
              <a:rPr lang="en-US" sz="2400" dirty="0">
                <a:latin typeface="Times New Roman" pitchFamily="18" charset="0"/>
                <a:cs typeface="Times New Roman" pitchFamily="18" charset="0"/>
              </a:rPr>
              <a:t>/blaming others</a:t>
            </a:r>
          </a:p>
          <a:p>
            <a:pPr lvl="0" algn="just">
              <a:lnSpc>
                <a:spcPct val="150000"/>
              </a:lnSpc>
            </a:pPr>
            <a:r>
              <a:rPr lang="en-US" sz="2400" dirty="0" smtClean="0">
                <a:latin typeface="Times New Roman" pitchFamily="18" charset="0"/>
                <a:cs typeface="Times New Roman" pitchFamily="18" charset="0"/>
              </a:rPr>
              <a:t>  Showing </a:t>
            </a:r>
            <a:r>
              <a:rPr lang="en-US" sz="2400" dirty="0">
                <a:latin typeface="Times New Roman" pitchFamily="18" charset="0"/>
                <a:cs typeface="Times New Roman" pitchFamily="18" charset="0"/>
              </a:rPr>
              <a:t>hostility</a:t>
            </a:r>
          </a:p>
          <a:p>
            <a:pPr marL="82296" lvl="0" indent="0" algn="just">
              <a:lnSpc>
                <a:spcPct val="150000"/>
              </a:lnSpc>
              <a:buNone/>
            </a:pPr>
            <a:r>
              <a:rPr lang="en-US" sz="2400" dirty="0" smtClean="0">
                <a:latin typeface="Times New Roman" pitchFamily="18" charset="0"/>
                <a:cs typeface="Times New Roman" pitchFamily="18" charset="0"/>
              </a:rPr>
              <a:t>3. Seeking </a:t>
            </a:r>
            <a:r>
              <a:rPr lang="en-US" sz="2400" dirty="0">
                <a:latin typeface="Times New Roman" pitchFamily="18" charset="0"/>
                <a:cs typeface="Times New Roman" pitchFamily="18" charset="0"/>
              </a:rPr>
              <a:t>recognition:</a:t>
            </a:r>
          </a:p>
          <a:p>
            <a:pPr lvl="0" algn="just">
              <a:lnSpc>
                <a:spcPct val="150000"/>
              </a:lnSpc>
            </a:pPr>
            <a:r>
              <a:rPr lang="en-US" sz="2400" dirty="0" smtClean="0">
                <a:latin typeface="Times New Roman" pitchFamily="18" charset="0"/>
                <a:cs typeface="Times New Roman" pitchFamily="18" charset="0"/>
              </a:rPr>
              <a:t>  Call </a:t>
            </a:r>
            <a:r>
              <a:rPr lang="en-US" sz="2400" dirty="0">
                <a:latin typeface="Times New Roman" pitchFamily="18" charset="0"/>
                <a:cs typeface="Times New Roman" pitchFamily="18" charset="0"/>
              </a:rPr>
              <a:t>attention to the self by excessive taking and boasting</a:t>
            </a:r>
          </a:p>
          <a:p>
            <a:pPr marL="82296" lvl="0" indent="0" algn="just">
              <a:lnSpc>
                <a:spcPct val="150000"/>
              </a:lnSpc>
              <a:buNone/>
            </a:pPr>
            <a:r>
              <a:rPr lang="en-US" sz="2400" dirty="0" smtClean="0">
                <a:latin typeface="Times New Roman" pitchFamily="18" charset="0"/>
                <a:cs typeface="Times New Roman" pitchFamily="18" charset="0"/>
              </a:rPr>
              <a:t>4. Withdrawing</a:t>
            </a:r>
            <a:r>
              <a:rPr lang="en-US" sz="2400" dirty="0">
                <a:latin typeface="Times New Roman" pitchFamily="18" charset="0"/>
                <a:cs typeface="Times New Roman" pitchFamily="18" charset="0"/>
              </a:rPr>
              <a:t>:</a:t>
            </a:r>
          </a:p>
          <a:p>
            <a:pPr lvl="0" algn="just">
              <a:lnSpc>
                <a:spcPct val="150000"/>
              </a:lnSpc>
            </a:pPr>
            <a:r>
              <a:rPr lang="en-US" sz="2400" dirty="0" smtClean="0">
                <a:latin typeface="Times New Roman" pitchFamily="18" charset="0"/>
                <a:cs typeface="Times New Roman" pitchFamily="18" charset="0"/>
              </a:rPr>
              <a:t>  Become </a:t>
            </a:r>
            <a:r>
              <a:rPr lang="en-US" sz="2400" dirty="0">
                <a:latin typeface="Times New Roman" pitchFamily="18" charset="0"/>
                <a:cs typeface="Times New Roman" pitchFamily="18" charset="0"/>
              </a:rPr>
              <a:t>indifferent or passive</a:t>
            </a:r>
          </a:p>
          <a:p>
            <a:pPr lvl="0" algn="just">
              <a:lnSpc>
                <a:spcPct val="150000"/>
              </a:lnSpc>
            </a:pPr>
            <a:r>
              <a:rPr lang="en-US" sz="2400" dirty="0" smtClean="0">
                <a:latin typeface="Times New Roman" pitchFamily="18" charset="0"/>
                <a:cs typeface="Times New Roman" pitchFamily="18" charset="0"/>
              </a:rPr>
              <a:t>  Interrupting </a:t>
            </a:r>
            <a:r>
              <a:rPr lang="en-US" sz="2400" dirty="0">
                <a:latin typeface="Times New Roman" pitchFamily="18" charset="0"/>
                <a:cs typeface="Times New Roman" pitchFamily="18" charset="0"/>
              </a:rPr>
              <a:t>or undermining the contribution of others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160</a:t>
            </a:fld>
            <a:endParaRPr lang="en-US"/>
          </a:p>
        </p:txBody>
      </p:sp>
    </p:spTree>
    <p:extLst>
      <p:ext uri="{BB962C8B-B14F-4D97-AF65-F5344CB8AC3E}">
        <p14:creationId xmlns:p14="http://schemas.microsoft.com/office/powerpoint/2010/main" xmlns="" val="72640830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Examples of helpful behavior:</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371600" y="762000"/>
            <a:ext cx="7162800" cy="5410200"/>
          </a:xfrm>
        </p:spPr>
        <p:txBody>
          <a:bodyPr>
            <a:normAutofit lnSpcReduction="10000"/>
          </a:bodyPr>
          <a:lstStyle/>
          <a:p>
            <a:pPr lvl="0" algn="just">
              <a:lnSpc>
                <a:spcPct val="150000"/>
              </a:lnSpc>
            </a:pPr>
            <a:r>
              <a:rPr lang="en-US" sz="2400" dirty="0" smtClean="0">
                <a:latin typeface="Times New Roman" pitchFamily="18" charset="0"/>
                <a:cs typeface="Times New Roman" pitchFamily="18" charset="0"/>
              </a:rPr>
              <a:t>Making </a:t>
            </a:r>
            <a:r>
              <a:rPr lang="en-US" sz="2400" dirty="0">
                <a:latin typeface="Times New Roman" pitchFamily="18" charset="0"/>
                <a:cs typeface="Times New Roman" pitchFamily="18" charset="0"/>
              </a:rPr>
              <a:t>suggestion</a:t>
            </a:r>
          </a:p>
          <a:p>
            <a:pPr lvl="0" algn="just">
              <a:lnSpc>
                <a:spcPct val="150000"/>
              </a:lnSpc>
            </a:pPr>
            <a:r>
              <a:rPr lang="en-US" sz="2400" dirty="0">
                <a:latin typeface="Times New Roman" pitchFamily="18" charset="0"/>
                <a:cs typeface="Times New Roman" pitchFamily="18" charset="0"/>
              </a:rPr>
              <a:t>Giving information</a:t>
            </a:r>
          </a:p>
          <a:p>
            <a:pPr lvl="0" algn="just">
              <a:lnSpc>
                <a:spcPct val="150000"/>
              </a:lnSpc>
            </a:pPr>
            <a:r>
              <a:rPr lang="en-US" sz="2400" dirty="0">
                <a:latin typeface="Times New Roman" pitchFamily="18" charset="0"/>
                <a:cs typeface="Times New Roman" pitchFamily="18" charset="0"/>
              </a:rPr>
              <a:t>Encouraging each other to talk</a:t>
            </a:r>
          </a:p>
          <a:p>
            <a:pPr lvl="0" algn="just">
              <a:lnSpc>
                <a:spcPct val="150000"/>
              </a:lnSpc>
            </a:pPr>
            <a:r>
              <a:rPr lang="en-US" sz="2400" dirty="0">
                <a:latin typeface="Times New Roman" pitchFamily="18" charset="0"/>
                <a:cs typeface="Times New Roman" pitchFamily="18" charset="0"/>
              </a:rPr>
              <a:t>Responding politely to the suggestion of others</a:t>
            </a:r>
          </a:p>
          <a:p>
            <a:pPr lvl="0" algn="just">
              <a:lnSpc>
                <a:spcPct val="150000"/>
              </a:lnSpc>
            </a:pPr>
            <a:r>
              <a:rPr lang="en-US" sz="2400" dirty="0">
                <a:latin typeface="Times New Roman" pitchFamily="18" charset="0"/>
                <a:cs typeface="Times New Roman" pitchFamily="18" charset="0"/>
              </a:rPr>
              <a:t>Helping make points clear</a:t>
            </a:r>
          </a:p>
          <a:p>
            <a:pPr lvl="0" algn="just">
              <a:lnSpc>
                <a:spcPct val="150000"/>
              </a:lnSpc>
            </a:pPr>
            <a:r>
              <a:rPr lang="en-US" sz="2400" dirty="0">
                <a:latin typeface="Times New Roman" pitchFamily="18" charset="0"/>
                <a:cs typeface="Times New Roman" pitchFamily="18" charset="0"/>
              </a:rPr>
              <a:t>Showing concern for each other</a:t>
            </a:r>
          </a:p>
          <a:p>
            <a:pPr lvl="0" algn="just">
              <a:lnSpc>
                <a:spcPct val="150000"/>
              </a:lnSpc>
            </a:pPr>
            <a:r>
              <a:rPr lang="en-US" sz="2400" dirty="0">
                <a:latin typeface="Times New Roman" pitchFamily="18" charset="0"/>
                <a:cs typeface="Times New Roman" pitchFamily="18" charset="0"/>
              </a:rPr>
              <a:t>Volunteering to help with work</a:t>
            </a:r>
          </a:p>
          <a:p>
            <a:pPr lvl="0" algn="just">
              <a:lnSpc>
                <a:spcPct val="150000"/>
              </a:lnSpc>
            </a:pPr>
            <a:r>
              <a:rPr lang="en-US" sz="2400" dirty="0">
                <a:latin typeface="Times New Roman" pitchFamily="18" charset="0"/>
                <a:cs typeface="Times New Roman" pitchFamily="18" charset="0"/>
              </a:rPr>
              <a:t>Attending meeting regularly and on time</a:t>
            </a:r>
          </a:p>
          <a:p>
            <a:pPr lvl="0" algn="just">
              <a:lnSpc>
                <a:spcPct val="150000"/>
              </a:lnSpc>
            </a:pPr>
            <a:r>
              <a:rPr lang="en-US" sz="2400" dirty="0">
                <a:latin typeface="Times New Roman" pitchFamily="18" charset="0"/>
                <a:cs typeface="Times New Roman" pitchFamily="18" charset="0"/>
              </a:rPr>
              <a:t>Thanking each other for suggestions given</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161</a:t>
            </a:fld>
            <a:endParaRPr lang="en-US"/>
          </a:p>
        </p:txBody>
      </p:sp>
    </p:spTree>
    <p:extLst>
      <p:ext uri="{BB962C8B-B14F-4D97-AF65-F5344CB8AC3E}">
        <p14:creationId xmlns:p14="http://schemas.microsoft.com/office/powerpoint/2010/main" xmlns="" val="4084298843"/>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algn="just">
              <a:lnSpc>
                <a:spcPct val="150000"/>
              </a:lnSpc>
            </a:pPr>
            <a:r>
              <a:rPr lang="en-US" sz="2400" dirty="0">
                <a:latin typeface="Times New Roman" pitchFamily="18" charset="0"/>
                <a:cs typeface="Times New Roman" pitchFamily="18" charset="0"/>
              </a:rPr>
              <a:t>Problems:</a:t>
            </a:r>
          </a:p>
          <a:p>
            <a:pPr lvl="0" algn="just">
              <a:lnSpc>
                <a:spcPct val="150000"/>
              </a:lnSpc>
            </a:pPr>
            <a:r>
              <a:rPr lang="en-US" sz="2400" dirty="0">
                <a:latin typeface="Times New Roman" pitchFamily="18" charset="0"/>
                <a:cs typeface="Times New Roman" pitchFamily="18" charset="0"/>
              </a:rPr>
              <a:t>Domination</a:t>
            </a:r>
          </a:p>
          <a:p>
            <a:pPr lvl="0" algn="just">
              <a:lnSpc>
                <a:spcPct val="150000"/>
              </a:lnSpc>
            </a:pPr>
            <a:r>
              <a:rPr lang="en-US" sz="2400" dirty="0">
                <a:latin typeface="Times New Roman" pitchFamily="18" charset="0"/>
                <a:cs typeface="Times New Roman" pitchFamily="18" charset="0"/>
              </a:rPr>
              <a:t>Apathy and non participation</a:t>
            </a:r>
          </a:p>
          <a:p>
            <a:pPr lvl="0" algn="just">
              <a:lnSpc>
                <a:spcPct val="150000"/>
              </a:lnSpc>
            </a:pPr>
            <a:r>
              <a:rPr lang="en-US" sz="2400" dirty="0">
                <a:latin typeface="Times New Roman" pitchFamily="18" charset="0"/>
                <a:cs typeface="Times New Roman" pitchFamily="18" charset="0"/>
              </a:rPr>
              <a:t>Normative deviance</a:t>
            </a:r>
          </a:p>
          <a:p>
            <a:pPr lvl="0" algn="just">
              <a:lnSpc>
                <a:spcPct val="150000"/>
              </a:lnSpc>
            </a:pPr>
            <a:r>
              <a:rPr lang="en-US" sz="2400" dirty="0">
                <a:latin typeface="Times New Roman" pitchFamily="18" charset="0"/>
                <a:cs typeface="Times New Roman" pitchFamily="18" charset="0"/>
              </a:rPr>
              <a:t>Conflict:</a:t>
            </a:r>
          </a:p>
          <a:p>
            <a:pPr lvl="0" algn="just">
              <a:lnSpc>
                <a:spcPct val="150000"/>
              </a:lnSpc>
            </a:pPr>
            <a:r>
              <a:rPr lang="en-US" sz="2400" dirty="0" smtClean="0">
                <a:latin typeface="Times New Roman" pitchFamily="18" charset="0"/>
                <a:cs typeface="Times New Roman" pitchFamily="18" charset="0"/>
              </a:rPr>
              <a:t>   Intrapersonal </a:t>
            </a:r>
            <a:endParaRPr lang="en-US" sz="2400" dirty="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   Interpersonal</a:t>
            </a:r>
            <a:endParaRPr lang="en-US" sz="2400" dirty="0">
              <a:latin typeface="Times New Roman" pitchFamily="18" charset="0"/>
              <a:cs typeface="Times New Roman" pitchFamily="18" charset="0"/>
            </a:endParaRPr>
          </a:p>
          <a:p>
            <a:pPr marL="82296" indent="0" algn="just">
              <a:lnSpc>
                <a:spcPct val="150000"/>
              </a:lnSpc>
              <a:buNone/>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162</a:t>
            </a:fld>
            <a:endParaRPr lang="en-US"/>
          </a:p>
        </p:txBody>
      </p:sp>
    </p:spTree>
    <p:extLst>
      <p:ext uri="{BB962C8B-B14F-4D97-AF65-F5344CB8AC3E}">
        <p14:creationId xmlns:p14="http://schemas.microsoft.com/office/powerpoint/2010/main" xmlns="" val="374006565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Times New Roman" pitchFamily="18" charset="0"/>
                <a:cs typeface="Times New Roman" pitchFamily="18" charset="0"/>
              </a:rPr>
              <a:t>Conflict: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7098792" cy="5257800"/>
          </a:xfrm>
        </p:spPr>
        <p:txBody>
          <a:bodyPr>
            <a:normAutofit/>
          </a:bodyPr>
          <a:lstStyle/>
          <a:p>
            <a:pPr marL="82296" indent="0" algn="just">
              <a:lnSpc>
                <a:spcPct val="150000"/>
              </a:lnSpc>
              <a:buNone/>
            </a:pPr>
            <a:r>
              <a:rPr lang="en-US" sz="2400" dirty="0" smtClean="0">
                <a:latin typeface="Times New Roman" pitchFamily="18" charset="0"/>
                <a:cs typeface="Times New Roman" pitchFamily="18" charset="0"/>
              </a:rPr>
              <a:t>disagreement </a:t>
            </a:r>
            <a:r>
              <a:rPr lang="en-US" sz="2400" dirty="0">
                <a:latin typeface="Times New Roman" pitchFamily="18" charset="0"/>
                <a:cs typeface="Times New Roman" pitchFamily="18" charset="0"/>
              </a:rPr>
              <a:t>as a result of differences in opinions and views in issues.  Sometimes it may be useful to improve programs. Successful groups have programs both formal and informal for entertaining differences. Otherwise, the disagreements could lead to poor group interactions and hence task failure or poor performance.</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163</a:t>
            </a:fld>
            <a:endParaRPr lang="en-US"/>
          </a:p>
        </p:txBody>
      </p:sp>
    </p:spTree>
    <p:extLst>
      <p:ext uri="{BB962C8B-B14F-4D97-AF65-F5344CB8AC3E}">
        <p14:creationId xmlns:p14="http://schemas.microsoft.com/office/powerpoint/2010/main" xmlns="" val="2002360294"/>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6641592" cy="1143000"/>
          </a:xfrm>
        </p:spPr>
        <p:txBody>
          <a:bodyPr>
            <a:normAutofit fontScale="90000"/>
          </a:bodyPr>
          <a:lstStyle/>
          <a:p>
            <a:r>
              <a:rPr lang="en-US" sz="3100" b="1" dirty="0">
                <a:latin typeface="Times New Roman" pitchFamily="18" charset="0"/>
                <a:cs typeface="Times New Roman" pitchFamily="18" charset="0"/>
              </a:rPr>
              <a:t>Common ways to deal with conflicts in a group are by:</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lnSpc>
                <a:spcPct val="150000"/>
              </a:lnSpc>
            </a:pPr>
            <a:r>
              <a:rPr lang="en-US" sz="2400" dirty="0" smtClean="0">
                <a:latin typeface="Times New Roman" pitchFamily="18" charset="0"/>
                <a:cs typeface="Times New Roman" pitchFamily="18" charset="0"/>
              </a:rPr>
              <a:t>Avoiding</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Smoothing </a:t>
            </a:r>
          </a:p>
          <a:p>
            <a:pPr lvl="0" algn="just">
              <a:lnSpc>
                <a:spcPct val="150000"/>
              </a:lnSpc>
            </a:pPr>
            <a:r>
              <a:rPr lang="en-US" sz="2400" dirty="0" smtClean="0">
                <a:latin typeface="Times New Roman" pitchFamily="18" charset="0"/>
                <a:cs typeface="Times New Roman" pitchFamily="18" charset="0"/>
              </a:rPr>
              <a:t>Cheeping </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Forcing </a:t>
            </a:r>
          </a:p>
          <a:p>
            <a:pPr lvl="0" algn="just">
              <a:lnSpc>
                <a:spcPct val="150000"/>
              </a:lnSpc>
            </a:pPr>
            <a:r>
              <a:rPr lang="en-US" sz="2400" dirty="0">
                <a:latin typeface="Times New Roman" pitchFamily="18" charset="0"/>
                <a:cs typeface="Times New Roman" pitchFamily="18" charset="0"/>
              </a:rPr>
              <a:t>Problem-solving</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164</a:t>
            </a:fld>
            <a:endParaRPr lang="en-US"/>
          </a:p>
        </p:txBody>
      </p:sp>
    </p:spTree>
    <p:extLst>
      <p:ext uri="{BB962C8B-B14F-4D97-AF65-F5344CB8AC3E}">
        <p14:creationId xmlns:p14="http://schemas.microsoft.com/office/powerpoint/2010/main" xmlns="" val="269047475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2.6 Community participation:</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174992" cy="5791200"/>
          </a:xfrm>
        </p:spPr>
        <p:txBody>
          <a:bodyPr>
            <a:normAutofit lnSpcReduction="10000"/>
          </a:bodyPr>
          <a:lstStyle/>
          <a:p>
            <a:pPr marL="82296" indent="0" algn="just">
              <a:lnSpc>
                <a:spcPct val="150000"/>
              </a:lnSpc>
              <a:buNone/>
            </a:pPr>
            <a:r>
              <a:rPr lang="en-US" sz="2400" dirty="0" smtClean="0">
                <a:latin typeface="Times New Roman" pitchFamily="18" charset="0"/>
                <a:cs typeface="Times New Roman" pitchFamily="18" charset="0"/>
              </a:rPr>
              <a:t>What </a:t>
            </a:r>
            <a:r>
              <a:rPr lang="en-US" sz="2400" dirty="0">
                <a:latin typeface="Times New Roman" pitchFamily="18" charset="0"/>
                <a:cs typeface="Times New Roman" pitchFamily="18" charset="0"/>
              </a:rPr>
              <a:t>is community? </a:t>
            </a:r>
          </a:p>
          <a:p>
            <a:pPr marL="82296" indent="0" algn="just">
              <a:lnSpc>
                <a:spcPct val="150000"/>
              </a:lnSpc>
              <a:buNone/>
            </a:pPr>
            <a:r>
              <a:rPr lang="en-US" sz="2400" dirty="0">
                <a:latin typeface="Times New Roman" pitchFamily="18" charset="0"/>
                <a:cs typeface="Times New Roman" pitchFamily="18" charset="0"/>
              </a:rPr>
              <a:t>The word community is used in many different ways. It can be used to describe:</a:t>
            </a:r>
          </a:p>
          <a:p>
            <a:pPr lvl="0" algn="just">
              <a:lnSpc>
                <a:spcPct val="150000"/>
              </a:lnSpc>
            </a:pPr>
            <a:r>
              <a:rPr lang="en-US" sz="2400" dirty="0">
                <a:latin typeface="Times New Roman" pitchFamily="18" charset="0"/>
                <a:cs typeface="Times New Roman" pitchFamily="18" charset="0"/>
              </a:rPr>
              <a:t>A place or small geographical area;</a:t>
            </a:r>
          </a:p>
          <a:p>
            <a:pPr lvl="0" algn="just">
              <a:lnSpc>
                <a:spcPct val="150000"/>
              </a:lnSpc>
            </a:pPr>
            <a:r>
              <a:rPr lang="en-US" sz="2400" dirty="0">
                <a:latin typeface="Times New Roman" pitchFamily="18" charset="0"/>
                <a:cs typeface="Times New Roman" pitchFamily="18" charset="0"/>
              </a:rPr>
              <a:t>A group of people sharing some interest; or a social net work of relationships at a local level.</a:t>
            </a:r>
          </a:p>
          <a:p>
            <a:pPr lvl="0" algn="just">
              <a:lnSpc>
                <a:spcPct val="150000"/>
              </a:lnSpc>
            </a:pPr>
            <a:r>
              <a:rPr lang="en-US" sz="2400" dirty="0">
                <a:latin typeface="Times New Roman" pitchFamily="18" charset="0"/>
                <a:cs typeface="Times New Roman" pitchFamily="18" charset="0"/>
              </a:rPr>
              <a:t>The term community can be also be applied to people who do not live in the same neighborhood but share characteristics, e.g. youths , prostitutes, an ethic minority, drug addicts, handicapped persons.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165</a:t>
            </a:fld>
            <a:endParaRPr lang="en-US"/>
          </a:p>
        </p:txBody>
      </p:sp>
    </p:spTree>
    <p:extLst>
      <p:ext uri="{BB962C8B-B14F-4D97-AF65-F5344CB8AC3E}">
        <p14:creationId xmlns:p14="http://schemas.microsoft.com/office/powerpoint/2010/main" xmlns="" val="66147503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rmAutofit/>
          </a:bodyPr>
          <a:lstStyle/>
          <a:p>
            <a:pPr marL="82296" indent="0">
              <a:lnSpc>
                <a:spcPct val="150000"/>
              </a:lnSpc>
              <a:buNone/>
            </a:pPr>
            <a:r>
              <a:rPr lang="en-US" sz="2400" dirty="0">
                <a:latin typeface="Times New Roman" pitchFamily="18" charset="0"/>
                <a:cs typeface="Times New Roman" pitchFamily="18" charset="0"/>
              </a:rPr>
              <a:t>Traditional approach in health care planning is for the decisions to be made by senior persons is also used by many health educators. This approach is sometimes called the “top-down” approach and contrasted with the “bottom-up” approach where members of the community make need based and excellent appropriate type of the decisions.</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166</a:t>
            </a:fld>
            <a:endParaRPr lang="en-US"/>
          </a:p>
        </p:txBody>
      </p:sp>
    </p:spTree>
    <p:extLst>
      <p:ext uri="{BB962C8B-B14F-4D97-AF65-F5344CB8AC3E}">
        <p14:creationId xmlns:p14="http://schemas.microsoft.com/office/powerpoint/2010/main" xmlns="" val="286130822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174992" cy="1020762"/>
          </a:xfrm>
        </p:spPr>
        <p:txBody>
          <a:bodyPr>
            <a:normAutofit fontScale="90000"/>
          </a:bodyPr>
          <a:lstStyle/>
          <a:p>
            <a:r>
              <a:rPr lang="en-US" sz="3100" b="1" dirty="0">
                <a:latin typeface="Times New Roman" pitchFamily="18" charset="0"/>
                <a:cs typeface="Times New Roman" pitchFamily="18" charset="0"/>
              </a:rPr>
              <a:t>Spectrum of participation:</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022592" cy="5257800"/>
          </a:xfrm>
        </p:spPr>
        <p:txBody>
          <a:bodyPr>
            <a:normAutofit/>
          </a:bodyPr>
          <a:lstStyle/>
          <a:p>
            <a:pPr marL="82296" indent="0" algn="just">
              <a:lnSpc>
                <a:spcPct val="150000"/>
              </a:lnSpc>
              <a:buNone/>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American planner sherry Arnstein suggested that there is a continuum of participation:</a:t>
            </a:r>
          </a:p>
          <a:p>
            <a:pPr lvl="0" algn="just">
              <a:lnSpc>
                <a:spcPct val="150000"/>
              </a:lnSpc>
            </a:pPr>
            <a:r>
              <a:rPr lang="en-US" sz="2400" dirty="0">
                <a:latin typeface="Times New Roman" pitchFamily="18" charset="0"/>
                <a:cs typeface="Times New Roman" pitchFamily="18" charset="0"/>
              </a:rPr>
              <a:t>At one extreme there are actions that are really forms of manipulation i.e., controlling people like pupates even though we pretend to let them make decision.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167</a:t>
            </a:fld>
            <a:endParaRPr lang="en-US"/>
          </a:p>
        </p:txBody>
      </p:sp>
    </p:spTree>
    <p:extLst>
      <p:ext uri="{BB962C8B-B14F-4D97-AF65-F5344CB8AC3E}">
        <p14:creationId xmlns:p14="http://schemas.microsoft.com/office/powerpoint/2010/main" xmlns="" val="2572372991"/>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rmAutofit/>
          </a:bodyPr>
          <a:lstStyle/>
          <a:p>
            <a:pPr lvl="0" algn="just">
              <a:lnSpc>
                <a:spcPct val="150000"/>
              </a:lnSpc>
            </a:pPr>
            <a:r>
              <a:rPr lang="en-US" sz="2400" dirty="0">
                <a:latin typeface="Times New Roman" pitchFamily="18" charset="0"/>
                <a:cs typeface="Times New Roman" pitchFamily="18" charset="0"/>
              </a:rPr>
              <a:t>At the opposite extreme there is a total participation or complete control of its affairs by the community. For example, we may give the local community control over the health budget for a locality. In this case, the community may run the health clinic and make important decisions.</a:t>
            </a:r>
          </a:p>
          <a:p>
            <a:pPr marL="82296" indent="0"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168</a:t>
            </a:fld>
            <a:endParaRPr lang="en-US"/>
          </a:p>
        </p:txBody>
      </p:sp>
    </p:spTree>
    <p:extLst>
      <p:ext uri="{BB962C8B-B14F-4D97-AF65-F5344CB8AC3E}">
        <p14:creationId xmlns:p14="http://schemas.microsoft.com/office/powerpoint/2010/main" xmlns="" val="51474304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6793992" cy="5638800"/>
          </a:xfrm>
        </p:spPr>
        <p:txBody>
          <a:bodyPr>
            <a:noAutofit/>
          </a:bodyPr>
          <a:lstStyle/>
          <a:p>
            <a:pPr lvl="0" algn="just">
              <a:lnSpc>
                <a:spcPct val="150000"/>
              </a:lnSpc>
            </a:pPr>
            <a:r>
              <a:rPr lang="en-US" sz="2400" dirty="0">
                <a:latin typeface="Times New Roman" pitchFamily="18" charset="0"/>
                <a:cs typeface="Times New Roman" pitchFamily="18" charset="0"/>
              </a:rPr>
              <a:t>One common activity is consultation or asking a community’s opinion. However, holding a meeting to ask people’s opinions are a very limited form of participation if the final decisions are made by outsiders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169</a:t>
            </a:fld>
            <a:endParaRPr lang="en-US"/>
          </a:p>
        </p:txBody>
      </p:sp>
    </p:spTree>
    <p:extLst>
      <p:ext uri="{BB962C8B-B14F-4D97-AF65-F5344CB8AC3E}">
        <p14:creationId xmlns:p14="http://schemas.microsoft.com/office/powerpoint/2010/main" xmlns="" val="3181309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838200"/>
            <a:ext cx="7409688" cy="5410200"/>
          </a:xfrm>
        </p:spPr>
        <p:txBody>
          <a:bodyPr>
            <a:normAutofit/>
          </a:bodyPr>
          <a:lstStyle/>
          <a:p>
            <a:pPr marL="596646" lvl="0" indent="-514350" algn="just">
              <a:lnSpc>
                <a:spcPct val="150000"/>
              </a:lnSpc>
              <a:buNone/>
            </a:pPr>
            <a:r>
              <a:rPr lang="en-US" sz="2800" b="1" dirty="0" smtClean="0">
                <a:latin typeface="Times New Roman" pitchFamily="18" charset="0"/>
                <a:cs typeface="Times New Roman" pitchFamily="18" charset="0"/>
              </a:rPr>
              <a:t>A. Impairment:</a:t>
            </a:r>
            <a:r>
              <a:rPr lang="en-US"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is any loss or abnormality of </a:t>
            </a:r>
          </a:p>
          <a:p>
            <a:pPr marL="596646" lvl="0" indent="-514350" algn="just">
              <a:lnSpc>
                <a:spcPct val="150000"/>
              </a:lnSpc>
              <a:buFont typeface="Wingdings" pitchFamily="2" charset="2"/>
              <a:buChar char="§"/>
            </a:pPr>
            <a:r>
              <a:rPr lang="en-US" sz="2800" dirty="0" smtClean="0">
                <a:latin typeface="Times New Roman" pitchFamily="18" charset="0"/>
                <a:cs typeface="Times New Roman" pitchFamily="18" charset="0"/>
              </a:rPr>
              <a:t>Mental</a:t>
            </a:r>
          </a:p>
          <a:p>
            <a:pPr marL="596646" lvl="0" indent="-514350" algn="just">
              <a:lnSpc>
                <a:spcPct val="150000"/>
              </a:lnSpc>
              <a:buFont typeface="Wingdings" pitchFamily="2" charset="2"/>
              <a:buChar char="§"/>
            </a:pPr>
            <a:r>
              <a:rPr lang="en-US" sz="2800" dirty="0" smtClean="0">
                <a:latin typeface="Times New Roman" pitchFamily="18" charset="0"/>
                <a:cs typeface="Times New Roman" pitchFamily="18" charset="0"/>
              </a:rPr>
              <a:t> Anatomical</a:t>
            </a:r>
          </a:p>
          <a:p>
            <a:pPr marL="596646" lvl="0" indent="-514350" algn="just">
              <a:lnSpc>
                <a:spcPct val="150000"/>
              </a:lnSpc>
              <a:buFont typeface="Wingdings" pitchFamily="2" charset="2"/>
              <a:buChar char="§"/>
            </a:pPr>
            <a:r>
              <a:rPr lang="en-US" sz="2800" dirty="0" smtClean="0">
                <a:latin typeface="Times New Roman" pitchFamily="18" charset="0"/>
                <a:cs typeface="Times New Roman" pitchFamily="18" charset="0"/>
              </a:rPr>
              <a:t> Physiological structure of functions.</a:t>
            </a:r>
          </a:p>
          <a:p>
            <a:endParaRPr lang="en-US" sz="28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17</a:t>
            </a:fld>
            <a:endParaRPr lang="en-US"/>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022592" cy="60198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Terms:</a:t>
            </a:r>
            <a:endParaRPr lang="en-US" sz="2400" dirty="0">
              <a:latin typeface="Times New Roman" pitchFamily="18" charset="0"/>
              <a:cs typeface="Times New Roman" pitchFamily="18" charset="0"/>
            </a:endParaRPr>
          </a:p>
          <a:p>
            <a:pPr marL="82296" lvl="0" indent="0" algn="just">
              <a:lnSpc>
                <a:spcPct val="150000"/>
              </a:lnSpc>
              <a:buNone/>
            </a:pPr>
            <a:r>
              <a:rPr lang="en-US" sz="2400" b="1" dirty="0">
                <a:latin typeface="Times New Roman" pitchFamily="18" charset="0"/>
                <a:cs typeface="Times New Roman" pitchFamily="18" charset="0"/>
              </a:rPr>
              <a:t>Manipulation: </a:t>
            </a:r>
            <a:r>
              <a:rPr lang="en-US" sz="2400" dirty="0">
                <a:latin typeface="Times New Roman" pitchFamily="18" charset="0"/>
                <a:cs typeface="Times New Roman" pitchFamily="18" charset="0"/>
              </a:rPr>
              <a:t>decision taken by outsiders; community given impression that they are involved in decision making.</a:t>
            </a:r>
          </a:p>
          <a:p>
            <a:pPr marL="82296" lvl="0" indent="0" algn="just">
              <a:lnSpc>
                <a:spcPct val="150000"/>
              </a:lnSpc>
              <a:buNone/>
            </a:pPr>
            <a:r>
              <a:rPr lang="en-US" sz="2400" b="1" dirty="0">
                <a:latin typeface="Times New Roman" pitchFamily="18" charset="0"/>
                <a:cs typeface="Times New Roman" pitchFamily="18" charset="0"/>
              </a:rPr>
              <a:t>Consultation:</a:t>
            </a:r>
            <a:r>
              <a:rPr lang="en-US" sz="2400" dirty="0">
                <a:latin typeface="Times New Roman" pitchFamily="18" charset="0"/>
                <a:cs typeface="Times New Roman" pitchFamily="18" charset="0"/>
              </a:rPr>
              <a:t> opinion of community sought but decision left to outsiders.</a:t>
            </a:r>
          </a:p>
          <a:p>
            <a:pPr marL="82296" lvl="0" indent="0" algn="just">
              <a:lnSpc>
                <a:spcPct val="150000"/>
              </a:lnSpc>
              <a:buNone/>
            </a:pPr>
            <a:r>
              <a:rPr lang="en-US" sz="2400" b="1" dirty="0">
                <a:latin typeface="Times New Roman" pitchFamily="18" charset="0"/>
                <a:cs typeface="Times New Roman" pitchFamily="18" charset="0"/>
              </a:rPr>
              <a:t>Community control: </a:t>
            </a:r>
            <a:r>
              <a:rPr lang="en-US" sz="2400" dirty="0">
                <a:latin typeface="Times New Roman" pitchFamily="18" charset="0"/>
                <a:cs typeface="Times New Roman" pitchFamily="18" charset="0"/>
              </a:rPr>
              <a:t>complete power to make decisions given.</a:t>
            </a:r>
          </a:p>
          <a:p>
            <a:pPr algn="just">
              <a:lnSpc>
                <a:spcPct val="150000"/>
              </a:lnSpc>
            </a:pPr>
            <a:endParaRPr lang="en-US"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170</a:t>
            </a:fld>
            <a:endParaRPr lang="en-US"/>
          </a:p>
        </p:txBody>
      </p:sp>
    </p:spTree>
    <p:extLst>
      <p:ext uri="{BB962C8B-B14F-4D97-AF65-F5344CB8AC3E}">
        <p14:creationId xmlns:p14="http://schemas.microsoft.com/office/powerpoint/2010/main" xmlns="" val="251385875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174992" cy="5943600"/>
          </a:xfrm>
        </p:spPr>
        <p:txBody>
          <a:bodyPr>
            <a:normAutofit/>
          </a:bodyPr>
          <a:lstStyle/>
          <a:p>
            <a:pPr marL="82296" indent="0" algn="just">
              <a:lnSpc>
                <a:spcPct val="150000"/>
              </a:lnSpc>
              <a:buNone/>
            </a:pPr>
            <a:r>
              <a:rPr lang="en-US" sz="2400" dirty="0">
                <a:latin typeface="Times New Roman" pitchFamily="18" charset="0"/>
                <a:cs typeface="Times New Roman" pitchFamily="18" charset="0"/>
              </a:rPr>
              <a:t>The following are examples of </a:t>
            </a:r>
            <a:r>
              <a:rPr lang="en-US" sz="2400" b="1" dirty="0">
                <a:latin typeface="Times New Roman" pitchFamily="18" charset="0"/>
                <a:cs typeface="Times New Roman" pitchFamily="18" charset="0"/>
              </a:rPr>
              <a:t>actions</a:t>
            </a:r>
            <a:r>
              <a:rPr lang="en-US" sz="2400" dirty="0">
                <a:latin typeface="Times New Roman" pitchFamily="18" charset="0"/>
                <a:cs typeface="Times New Roman" pitchFamily="18" charset="0"/>
              </a:rPr>
              <a:t> that do not indicate genuine participation:</a:t>
            </a:r>
          </a:p>
          <a:p>
            <a:pPr lvl="0" algn="just">
              <a:lnSpc>
                <a:spcPct val="150000"/>
              </a:lnSpc>
            </a:pPr>
            <a:r>
              <a:rPr lang="en-US" sz="2400" dirty="0">
                <a:latin typeface="Times New Roman" pitchFamily="18" charset="0"/>
                <a:cs typeface="Times New Roman" pitchFamily="18" charset="0"/>
              </a:rPr>
              <a:t>Requesting the community members to contribute labor to dig a latrine for school in its village</a:t>
            </a:r>
          </a:p>
          <a:p>
            <a:pPr lvl="0" algn="just">
              <a:lnSpc>
                <a:spcPct val="150000"/>
              </a:lnSpc>
            </a:pPr>
            <a:r>
              <a:rPr lang="en-US" sz="2400" dirty="0">
                <a:latin typeface="Times New Roman" pitchFamily="18" charset="0"/>
                <a:cs typeface="Times New Roman" pitchFamily="18" charset="0"/>
              </a:rPr>
              <a:t>Holding a meeting to ask people’s opinions on the issue of uncontrolled population growth.</a:t>
            </a:r>
          </a:p>
          <a:p>
            <a:pPr lvl="0" algn="just">
              <a:lnSpc>
                <a:spcPct val="150000"/>
              </a:lnSpc>
            </a:pPr>
            <a:r>
              <a:rPr lang="en-US" sz="2400" dirty="0">
                <a:latin typeface="Times New Roman" pitchFamily="18" charset="0"/>
                <a:cs typeface="Times New Roman" pitchFamily="18" charset="0"/>
              </a:rPr>
              <a:t>Requesting mothers to bring their children to a clinic for vaccination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171</a:t>
            </a:fld>
            <a:endParaRPr lang="en-US"/>
          </a:p>
        </p:txBody>
      </p:sp>
    </p:spTree>
    <p:extLst>
      <p:ext uri="{BB962C8B-B14F-4D97-AF65-F5344CB8AC3E}">
        <p14:creationId xmlns:p14="http://schemas.microsoft.com/office/powerpoint/2010/main" xmlns="" val="240907370"/>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Autofit/>
          </a:bodyPr>
          <a:lstStyle/>
          <a:p>
            <a:pPr marL="82296" indent="0" algn="just">
              <a:lnSpc>
                <a:spcPct val="150000"/>
              </a:lnSpc>
              <a:buNone/>
            </a:pPr>
            <a:r>
              <a:rPr lang="en-US" sz="2400" dirty="0">
                <a:latin typeface="Times New Roman" pitchFamily="18" charset="0"/>
                <a:cs typeface="Times New Roman" pitchFamily="18" charset="0"/>
              </a:rPr>
              <a:t>We may say communities are participating when they are actively involved in:</a:t>
            </a:r>
          </a:p>
          <a:p>
            <a:pPr lvl="0" algn="just">
              <a:lnSpc>
                <a:spcPct val="150000"/>
              </a:lnSpc>
            </a:pPr>
            <a:r>
              <a:rPr lang="en-US" sz="2400" dirty="0">
                <a:latin typeface="Times New Roman" pitchFamily="18" charset="0"/>
                <a:cs typeface="Times New Roman" pitchFamily="18" charset="0"/>
              </a:rPr>
              <a:t>The assessment of the situation /needs</a:t>
            </a:r>
          </a:p>
          <a:p>
            <a:pPr lvl="0" algn="just">
              <a:lnSpc>
                <a:spcPct val="150000"/>
              </a:lnSpc>
            </a:pPr>
            <a:r>
              <a:rPr lang="en-US" sz="2400" dirty="0">
                <a:latin typeface="Times New Roman" pitchFamily="18" charset="0"/>
                <a:cs typeface="Times New Roman" pitchFamily="18" charset="0"/>
              </a:rPr>
              <a:t>Problem identification</a:t>
            </a:r>
          </a:p>
          <a:p>
            <a:pPr lvl="0" algn="just">
              <a:lnSpc>
                <a:spcPct val="150000"/>
              </a:lnSpc>
            </a:pPr>
            <a:r>
              <a:rPr lang="en-US" sz="2400" dirty="0">
                <a:latin typeface="Times New Roman" pitchFamily="18" charset="0"/>
                <a:cs typeface="Times New Roman" pitchFamily="18" charset="0"/>
              </a:rPr>
              <a:t>Priority setting and make decisions</a:t>
            </a:r>
          </a:p>
          <a:p>
            <a:pPr lvl="0" algn="just">
              <a:lnSpc>
                <a:spcPct val="150000"/>
              </a:lnSpc>
            </a:pPr>
            <a:r>
              <a:rPr lang="en-US" sz="2400" dirty="0">
                <a:latin typeface="Times New Roman" pitchFamily="18" charset="0"/>
                <a:cs typeface="Times New Roman" pitchFamily="18" charset="0"/>
              </a:rPr>
              <a:t>Sharing responsibility in the planning, implementing, monitoring and evaluation</a:t>
            </a:r>
          </a:p>
          <a:p>
            <a:pPr lvl="0" algn="just">
              <a:lnSpc>
                <a:spcPct val="150000"/>
              </a:lnSpc>
              <a:buFont typeface="Wingdings" pitchFamily="2" charset="2"/>
              <a:buChar char="Ø"/>
            </a:pPr>
            <a:r>
              <a:rPr lang="en-US" sz="2400" dirty="0">
                <a:latin typeface="Times New Roman" pitchFamily="18" charset="0"/>
                <a:cs typeface="Times New Roman" pitchFamily="18" charset="0"/>
              </a:rPr>
              <a:t>The role of experts should be limited helping them identify their problems and point out methods for dealing with problems.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172</a:t>
            </a:fld>
            <a:endParaRPr lang="en-US"/>
          </a:p>
        </p:txBody>
      </p:sp>
    </p:spTree>
    <p:extLst>
      <p:ext uri="{BB962C8B-B14F-4D97-AF65-F5344CB8AC3E}">
        <p14:creationId xmlns:p14="http://schemas.microsoft.com/office/powerpoint/2010/main" xmlns="" val="1337785221"/>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327392" cy="5791200"/>
          </a:xfrm>
        </p:spPr>
        <p:txBody>
          <a:bodyPr>
            <a:normAutofit/>
          </a:bodyPr>
          <a:lstStyle/>
          <a:p>
            <a:pPr marL="82296" indent="0" algn="just">
              <a:lnSpc>
                <a:spcPct val="150000"/>
              </a:lnSpc>
              <a:buNone/>
            </a:pPr>
            <a:r>
              <a:rPr lang="en-US" sz="2400" dirty="0">
                <a:latin typeface="Times New Roman" pitchFamily="18" charset="0"/>
                <a:cs typeface="Times New Roman" pitchFamily="18" charset="0"/>
              </a:rPr>
              <a:t>Checklist for identifying the degree of participation in a program:</a:t>
            </a:r>
          </a:p>
          <a:p>
            <a:pPr lvl="0" algn="just">
              <a:lnSpc>
                <a:spcPct val="150000"/>
              </a:lnSpc>
            </a:pPr>
            <a:r>
              <a:rPr lang="en-US" sz="2400" dirty="0">
                <a:latin typeface="Times New Roman" pitchFamily="18" charset="0"/>
                <a:cs typeface="Times New Roman" pitchFamily="18" charset="0"/>
              </a:rPr>
              <a:t>Is the community involved in planning, management, control and evaluation of the health program at a community level?</a:t>
            </a:r>
          </a:p>
          <a:p>
            <a:pPr lvl="0" algn="just">
              <a:lnSpc>
                <a:spcPct val="150000"/>
              </a:lnSpc>
            </a:pPr>
            <a:r>
              <a:rPr lang="en-US" sz="2400" dirty="0">
                <a:latin typeface="Times New Roman" pitchFamily="18" charset="0"/>
                <a:cs typeface="Times New Roman" pitchFamily="18" charset="0"/>
              </a:rPr>
              <a:t>Were the felt needs of the community well entertained in the planning?</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173</a:t>
            </a:fld>
            <a:endParaRPr lang="en-US"/>
          </a:p>
        </p:txBody>
      </p:sp>
    </p:spTree>
    <p:extLst>
      <p:ext uri="{BB962C8B-B14F-4D97-AF65-F5344CB8AC3E}">
        <p14:creationId xmlns:p14="http://schemas.microsoft.com/office/powerpoint/2010/main" xmlns="" val="1820986153"/>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6946392" cy="5638800"/>
          </a:xfrm>
        </p:spPr>
        <p:txBody>
          <a:bodyPr>
            <a:noAutofit/>
          </a:bodyPr>
          <a:lstStyle/>
          <a:p>
            <a:pPr lvl="0" algn="just">
              <a:lnSpc>
                <a:spcPct val="150000"/>
              </a:lnSpc>
            </a:pPr>
            <a:r>
              <a:rPr lang="en-US" sz="2400" dirty="0">
                <a:latin typeface="Times New Roman" pitchFamily="18" charset="0"/>
                <a:cs typeface="Times New Roman" pitchFamily="18" charset="0"/>
              </a:rPr>
              <a:t>Is there a mechanism for dialogue between health system personnel and community leaders?</a:t>
            </a:r>
          </a:p>
          <a:p>
            <a:pPr lvl="0" algn="just">
              <a:lnSpc>
                <a:spcPct val="150000"/>
              </a:lnSpc>
            </a:pPr>
            <a:r>
              <a:rPr lang="en-US" sz="2400" dirty="0">
                <a:latin typeface="Times New Roman" pitchFamily="18" charset="0"/>
                <a:cs typeface="Times New Roman" pitchFamily="18" charset="0"/>
              </a:rPr>
              <a:t>Are community representatives nominated in decision making at higher levels?</a:t>
            </a:r>
          </a:p>
          <a:p>
            <a:pPr lvl="0" algn="just">
              <a:lnSpc>
                <a:spcPct val="150000"/>
              </a:lnSpc>
            </a:pPr>
            <a:r>
              <a:rPr lang="en-US" sz="2400" dirty="0">
                <a:latin typeface="Times New Roman" pitchFamily="18" charset="0"/>
                <a:cs typeface="Times New Roman" pitchFamily="18" charset="0"/>
              </a:rPr>
              <a:t>Is there any evidence of the external agents </a:t>
            </a:r>
            <a:r>
              <a:rPr lang="en-US" sz="2400" b="1" dirty="0">
                <a:latin typeface="Times New Roman" pitchFamily="18" charset="0"/>
                <a:cs typeface="Times New Roman" pitchFamily="18" charset="0"/>
              </a:rPr>
              <a:t>changing</a:t>
            </a:r>
            <a:r>
              <a:rPr lang="en-US" sz="2400" dirty="0">
                <a:latin typeface="Times New Roman" pitchFamily="18" charset="0"/>
                <a:cs typeface="Times New Roman" pitchFamily="18" charset="0"/>
              </a:rPr>
              <a:t> their plans as a result of </a:t>
            </a:r>
            <a:r>
              <a:rPr lang="en-US" sz="2400" b="1" dirty="0">
                <a:latin typeface="Times New Roman" pitchFamily="18" charset="0"/>
                <a:cs typeface="Times New Roman" pitchFamily="18" charset="0"/>
              </a:rPr>
              <a:t>criticism</a:t>
            </a:r>
            <a:r>
              <a:rPr lang="en-US" sz="2400" dirty="0">
                <a:latin typeface="Times New Roman" pitchFamily="18" charset="0"/>
                <a:cs typeface="Times New Roman" pitchFamily="18" charset="0"/>
              </a:rPr>
              <a:t> from the community</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174</a:t>
            </a:fld>
            <a:endParaRPr lang="en-US"/>
          </a:p>
        </p:txBody>
      </p:sp>
    </p:spTree>
    <p:extLst>
      <p:ext uri="{BB962C8B-B14F-4D97-AF65-F5344CB8AC3E}">
        <p14:creationId xmlns:p14="http://schemas.microsoft.com/office/powerpoint/2010/main" xmlns="" val="1653951102"/>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6870192" cy="5638800"/>
          </a:xfrm>
        </p:spPr>
        <p:txBody>
          <a:bodyPr>
            <a:normAutofit/>
          </a:bodyPr>
          <a:lstStyle/>
          <a:p>
            <a:pPr lvl="0" algn="just">
              <a:lnSpc>
                <a:spcPct val="150000"/>
              </a:lnSpc>
            </a:pPr>
            <a:r>
              <a:rPr lang="en-US" sz="2400" dirty="0">
                <a:latin typeface="Times New Roman" pitchFamily="18" charset="0"/>
                <a:cs typeface="Times New Roman" pitchFamily="18" charset="0"/>
              </a:rPr>
              <a:t>Are deprived groups, such as the poor, landless, unemployed, and women, adequately represent in the decision making process?</a:t>
            </a:r>
          </a:p>
          <a:p>
            <a:pPr lvl="0" algn="just">
              <a:lnSpc>
                <a:spcPct val="150000"/>
              </a:lnSpc>
            </a:pPr>
            <a:r>
              <a:rPr lang="en-US" sz="2400" dirty="0">
                <a:latin typeface="Times New Roman" pitchFamily="18" charset="0"/>
                <a:cs typeface="Times New Roman" pitchFamily="18" charset="0"/>
              </a:rPr>
              <a:t>Are local resources such as labor, buildings, money etc… exhaustively used?</a:t>
            </a:r>
          </a:p>
          <a:p>
            <a:pPr algn="just">
              <a:lnSpc>
                <a:spcPct val="150000"/>
              </a:lnSpc>
            </a:pPr>
            <a:endParaRPr lang="en-US"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175</a:t>
            </a:fld>
            <a:endParaRPr lang="en-US"/>
          </a:p>
        </p:txBody>
      </p:sp>
    </p:spTree>
    <p:extLst>
      <p:ext uri="{BB962C8B-B14F-4D97-AF65-F5344CB8AC3E}">
        <p14:creationId xmlns:p14="http://schemas.microsoft.com/office/powerpoint/2010/main" xmlns="" val="2995448110"/>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sz="2800" b="1" dirty="0">
                <a:latin typeface="Times New Roman" pitchFamily="18" charset="0"/>
                <a:cs typeface="Times New Roman" pitchFamily="18" charset="0"/>
              </a:rPr>
              <a:t>Benefits of community participation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6946392" cy="5257800"/>
          </a:xfrm>
        </p:spPr>
        <p:txBody>
          <a:bodyPr>
            <a:normAutofit fontScale="25000" lnSpcReduction="20000"/>
          </a:bodyPr>
          <a:lstStyle/>
          <a:p>
            <a:pPr marL="82296" indent="0">
              <a:buNone/>
            </a:pPr>
            <a:endParaRPr lang="en-US" dirty="0"/>
          </a:p>
          <a:p>
            <a:pPr lvl="0" algn="just">
              <a:lnSpc>
                <a:spcPct val="170000"/>
              </a:lnSpc>
            </a:pPr>
            <a:r>
              <a:rPr lang="en-US" sz="9600" dirty="0">
                <a:latin typeface="Times New Roman" pitchFamily="18" charset="0"/>
                <a:cs typeface="Times New Roman" pitchFamily="18" charset="0"/>
              </a:rPr>
              <a:t>It leads development endeavors to success.</a:t>
            </a:r>
          </a:p>
          <a:p>
            <a:pPr lvl="0" algn="just">
              <a:lnSpc>
                <a:spcPct val="170000"/>
              </a:lnSpc>
            </a:pPr>
            <a:r>
              <a:rPr lang="en-US" sz="9600" dirty="0">
                <a:latin typeface="Times New Roman" pitchFamily="18" charset="0"/>
                <a:cs typeface="Times New Roman" pitchFamily="18" charset="0"/>
              </a:rPr>
              <a:t>Shift the emphasis from the individual to the community. E.g. if all members of a community are convinced of the benefits of cleanness, they will help each other to find pure water sources and keep such sources clean. They will build and use latrines everywhere in the community and keep them clean as well. </a:t>
            </a:r>
          </a:p>
          <a:p>
            <a:pPr marL="82296" indent="0" algn="just">
              <a:lnSpc>
                <a:spcPct val="170000"/>
              </a:lnSpc>
              <a:buNone/>
            </a:pPr>
            <a:endParaRPr lang="en-US" sz="9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176</a:t>
            </a:fld>
            <a:endParaRPr lang="en-US"/>
          </a:p>
        </p:txBody>
      </p:sp>
    </p:spTree>
    <p:extLst>
      <p:ext uri="{BB962C8B-B14F-4D97-AF65-F5344CB8AC3E}">
        <p14:creationId xmlns:p14="http://schemas.microsoft.com/office/powerpoint/2010/main" xmlns="" val="3650143009"/>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6793992" cy="5715000"/>
          </a:xfrm>
        </p:spPr>
        <p:txBody>
          <a:bodyPr>
            <a:noAutofit/>
          </a:bodyPr>
          <a:lstStyle/>
          <a:p>
            <a:pPr lvl="0" algn="just">
              <a:lnSpc>
                <a:spcPct val="170000"/>
              </a:lnSpc>
            </a:pPr>
            <a:r>
              <a:rPr lang="en-US" sz="2400" dirty="0" smtClean="0">
                <a:latin typeface="Times New Roman" pitchFamily="18" charset="0"/>
                <a:cs typeface="Times New Roman" pitchFamily="18" charset="0"/>
              </a:rPr>
              <a:t>Ensures </a:t>
            </a:r>
            <a:r>
              <a:rPr lang="en-US" sz="2400" dirty="0">
                <a:latin typeface="Times New Roman" pitchFamily="18" charset="0"/>
                <a:cs typeface="Times New Roman" pitchFamily="18" charset="0"/>
              </a:rPr>
              <a:t>community motivation and support. If the community is involved in choosing priorities and deciding on plans it is much more likely to become involved in program implementation and take up of the services because they are seen to be meeting their needs.</a:t>
            </a:r>
          </a:p>
          <a:p>
            <a:pPr lvl="0" algn="just">
              <a:lnSpc>
                <a:spcPct val="170000"/>
              </a:lnSpc>
            </a:pPr>
            <a:r>
              <a:rPr lang="en-US" sz="2400" dirty="0">
                <a:latin typeface="Times New Roman" pitchFamily="18" charset="0"/>
                <a:cs typeface="Times New Roman" pitchFamily="18" charset="0"/>
              </a:rPr>
              <a:t>Promote self-help and </a:t>
            </a:r>
            <a:r>
              <a:rPr lang="en-US" sz="2400" dirty="0" smtClean="0">
                <a:latin typeface="Times New Roman" pitchFamily="18" charset="0"/>
                <a:cs typeface="Times New Roman" pitchFamily="18" charset="0"/>
              </a:rPr>
              <a:t>self-reliance</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177</a:t>
            </a:fld>
            <a:endParaRPr lang="en-US"/>
          </a:p>
        </p:txBody>
      </p:sp>
    </p:spTree>
    <p:extLst>
      <p:ext uri="{BB962C8B-B14F-4D97-AF65-F5344CB8AC3E}">
        <p14:creationId xmlns:p14="http://schemas.microsoft.com/office/powerpoint/2010/main" xmlns="" val="1149570172"/>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lstStyle/>
          <a:p>
            <a:pPr algn="just">
              <a:lnSpc>
                <a:spcPct val="170000"/>
              </a:lnSpc>
            </a:pPr>
            <a:r>
              <a:rPr lang="en-US" sz="2400" dirty="0">
                <a:latin typeface="Times New Roman" pitchFamily="18" charset="0"/>
                <a:cs typeface="Times New Roman" pitchFamily="18" charset="0"/>
              </a:rPr>
              <a:t>As communities often have detailed knowledge about their surroundings, their participation makes programs relevant to local situation.</a:t>
            </a:r>
          </a:p>
          <a:p>
            <a:pPr lvl="0" algn="just">
              <a:lnSpc>
                <a:spcPct val="170000"/>
              </a:lnSpc>
            </a:pPr>
            <a:r>
              <a:rPr lang="en-US" sz="2400" dirty="0" smtClean="0">
                <a:latin typeface="Times New Roman" pitchFamily="18" charset="0"/>
                <a:cs typeface="Times New Roman" pitchFamily="18" charset="0"/>
              </a:rPr>
              <a:t>Improve </a:t>
            </a:r>
            <a:r>
              <a:rPr lang="en-US" sz="2400" dirty="0">
                <a:latin typeface="Times New Roman" pitchFamily="18" charset="0"/>
                <a:cs typeface="Times New Roman" pitchFamily="18" charset="0"/>
              </a:rPr>
              <a:t>trust and partnership between the community and health workers</a:t>
            </a:r>
          </a:p>
          <a:p>
            <a:pPr lvl="0" algn="just">
              <a:lnSpc>
                <a:spcPct val="170000"/>
              </a:lnSpc>
            </a:pPr>
            <a:r>
              <a:rPr lang="en-US" sz="2400" dirty="0">
                <a:latin typeface="Times New Roman" pitchFamily="18" charset="0"/>
                <a:cs typeface="Times New Roman" pitchFamily="18" charset="0"/>
              </a:rPr>
              <a:t>Enhances the implementation of the PHC </a:t>
            </a:r>
          </a:p>
          <a:p>
            <a:pPr marL="82296" indent="0" algn="just">
              <a:lnSpc>
                <a:spcPct val="170000"/>
              </a:lnSpc>
              <a:buNone/>
            </a:pPr>
            <a:endParaRPr lang="en-US" sz="2400" dirty="0">
              <a:latin typeface="Times New Roman" pitchFamily="18" charset="0"/>
              <a:cs typeface="Times New Roman" pitchFamily="18" charset="0"/>
            </a:endParaRPr>
          </a:p>
          <a:p>
            <a:endParaRPr lang="en-US" sz="2000" dirty="0"/>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178</a:t>
            </a:fld>
            <a:endParaRPr lang="en-US"/>
          </a:p>
        </p:txBody>
      </p:sp>
    </p:spTree>
    <p:extLst>
      <p:ext uri="{BB962C8B-B14F-4D97-AF65-F5344CB8AC3E}">
        <p14:creationId xmlns:p14="http://schemas.microsoft.com/office/powerpoint/2010/main" xmlns="" val="147624239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6876288" cy="1143000"/>
          </a:xfrm>
        </p:spPr>
        <p:txBody>
          <a:bodyPr>
            <a:noAutofit/>
          </a:bodyPr>
          <a:lstStyle/>
          <a:p>
            <a:pPr algn="ctr"/>
            <a:r>
              <a:rPr lang="en-US" sz="3600" b="1" dirty="0" smtClean="0">
                <a:latin typeface="Times New Roman" pitchFamily="18" charset="0"/>
                <a:cs typeface="Times New Roman" pitchFamily="18" charset="0"/>
              </a:rPr>
              <a:t>CHAPTER 3</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COMMUNICATION</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19200"/>
            <a:ext cx="7098792" cy="5334000"/>
          </a:xfrm>
        </p:spPr>
        <p:txBody>
          <a:bodyPr>
            <a:normAutofit/>
          </a:bodyPr>
          <a:lstStyle/>
          <a:p>
            <a:pPr marL="82296" indent="0" algn="just">
              <a:lnSpc>
                <a:spcPct val="150000"/>
              </a:lnSpc>
              <a:buNone/>
            </a:pPr>
            <a:r>
              <a:rPr lang="en-US" sz="2400" b="1" dirty="0" smtClean="0">
                <a:latin typeface="Times New Roman" pitchFamily="18" charset="0"/>
                <a:cs typeface="Times New Roman" pitchFamily="18" charset="0"/>
              </a:rPr>
              <a:t>Objectives</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At the end of the chapter, the students will be able to</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Define communication and identify the different parts (components).</a:t>
            </a:r>
          </a:p>
          <a:p>
            <a:pPr lvl="0" algn="just">
              <a:lnSpc>
                <a:spcPct val="150000"/>
              </a:lnSpc>
            </a:pPr>
            <a:r>
              <a:rPr lang="en-US" sz="2400" dirty="0">
                <a:latin typeface="Times New Roman" pitchFamily="18" charset="0"/>
                <a:cs typeface="Times New Roman" pitchFamily="18" charset="0"/>
              </a:rPr>
              <a:t>Describe the factors that affect the process and/or effects of communication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179</a:t>
            </a:fld>
            <a:endParaRPr lang="en-US"/>
          </a:p>
        </p:txBody>
      </p:sp>
    </p:spTree>
    <p:extLst>
      <p:ext uri="{BB962C8B-B14F-4D97-AF65-F5344CB8AC3E}">
        <p14:creationId xmlns:p14="http://schemas.microsoft.com/office/powerpoint/2010/main" xmlns="" val="2450478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403592" cy="5257800"/>
          </a:xfrm>
        </p:spPr>
        <p:txBody>
          <a:bodyPr>
            <a:normAutofit/>
          </a:bodyPr>
          <a:lstStyle/>
          <a:p>
            <a:pPr lvl="0" algn="just">
              <a:lnSpc>
                <a:spcPct val="150000"/>
              </a:lnSpc>
              <a:buNone/>
            </a:pPr>
            <a:r>
              <a:rPr lang="en-US" sz="2800" b="1" dirty="0" smtClean="0">
                <a:latin typeface="Times New Roman" pitchFamily="18" charset="0"/>
                <a:cs typeface="Times New Roman" pitchFamily="18" charset="0"/>
              </a:rPr>
              <a:t>B.  Disability: </a:t>
            </a:r>
            <a:r>
              <a:rPr lang="en-US" sz="2400" dirty="0" smtClean="0">
                <a:latin typeface="Times New Roman" pitchFamily="18" charset="0"/>
                <a:cs typeface="Times New Roman" pitchFamily="18" charset="0"/>
              </a:rPr>
              <a:t>is any restriction or lack</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Resulting from impairment of the ability to perform an activity in a manner or range considered normal for a human being.</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Thus, the loss of a finger may be impairment but not a disability because it is unlikely to restrict normal activity.</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18</a:t>
            </a:fld>
            <a:endParaRPr lang="en-US"/>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34962"/>
          </a:xfrm>
        </p:spPr>
        <p:txBody>
          <a:bodyPr>
            <a:normAutofit fontScale="90000"/>
          </a:bodyPr>
          <a:lstStyle/>
          <a:p>
            <a:r>
              <a:rPr lang="en-US" sz="2800" b="1" dirty="0">
                <a:latin typeface="Times New Roman" pitchFamily="18" charset="0"/>
                <a:cs typeface="Times New Roman" pitchFamily="18" charset="0"/>
              </a:rPr>
              <a:t>3.1 Definitions:</a:t>
            </a:r>
            <a:r>
              <a:rPr lang="en-US" sz="2800" dirty="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838200"/>
            <a:ext cx="7098792" cy="5410200"/>
          </a:xfrm>
        </p:spPr>
        <p:txBody>
          <a:bodyPr>
            <a:noAutofit/>
          </a:bodyPr>
          <a:lstStyle/>
          <a:p>
            <a:pPr marL="82296" indent="0" algn="just">
              <a:lnSpc>
                <a:spcPct val="150000"/>
              </a:lnSpc>
              <a:buNone/>
            </a:pPr>
            <a:r>
              <a:rPr lang="en-US" sz="2400" dirty="0" smtClean="0">
                <a:latin typeface="Times New Roman" pitchFamily="18" charset="0"/>
                <a:cs typeface="Times New Roman" pitchFamily="18" charset="0"/>
              </a:rPr>
              <a:t>Communication </a:t>
            </a:r>
            <a:r>
              <a:rPr lang="en-US" sz="2400" dirty="0">
                <a:latin typeface="Times New Roman" pitchFamily="18" charset="0"/>
                <a:cs typeface="Times New Roman" pitchFamily="18" charset="0"/>
              </a:rPr>
              <a:t>is the process of sharing of ideas, information, knowledge, and experience among people, in other words communication is a process by which an idea is transferred from a source to a receiver with the intent to change his behavior.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180</a:t>
            </a:fld>
            <a:endParaRPr lang="en-US"/>
          </a:p>
        </p:txBody>
      </p:sp>
    </p:spTree>
    <p:extLst>
      <p:ext uri="{BB962C8B-B14F-4D97-AF65-F5344CB8AC3E}">
        <p14:creationId xmlns:p14="http://schemas.microsoft.com/office/powerpoint/2010/main" xmlns="" val="1000633490"/>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22592" cy="5715000"/>
          </a:xfrm>
        </p:spPr>
        <p:txBody>
          <a:bodyPr>
            <a:normAutofit/>
          </a:bodyPr>
          <a:lstStyle/>
          <a:p>
            <a:pPr marL="82296" indent="0" algn="just">
              <a:lnSpc>
                <a:spcPct val="150000"/>
              </a:lnSpc>
              <a:buNone/>
            </a:pPr>
            <a:r>
              <a:rPr lang="en-US" sz="2400" b="1" dirty="0" smtClean="0">
                <a:latin typeface="Times New Roman" pitchFamily="18" charset="0"/>
                <a:cs typeface="Times New Roman" pitchFamily="18" charset="0"/>
              </a:rPr>
              <a:t>3.2 </a:t>
            </a:r>
            <a:r>
              <a:rPr lang="en-US" sz="2400" b="1" dirty="0">
                <a:latin typeface="Times New Roman" pitchFamily="18" charset="0"/>
                <a:cs typeface="Times New Roman" pitchFamily="18" charset="0"/>
              </a:rPr>
              <a:t>Communication Process</a:t>
            </a:r>
          </a:p>
          <a:p>
            <a:pPr marL="82296" indent="0" algn="just">
              <a:lnSpc>
                <a:spcPct val="150000"/>
              </a:lnSpc>
              <a:buNone/>
            </a:pPr>
            <a:r>
              <a:rPr lang="en-US" sz="2400" dirty="0">
                <a:latin typeface="Times New Roman" pitchFamily="18" charset="0"/>
                <a:cs typeface="Times New Roman" pitchFamily="18" charset="0"/>
              </a:rPr>
              <a:t>Communication may take place:</a:t>
            </a:r>
          </a:p>
          <a:p>
            <a:pPr lvl="0" algn="just">
              <a:lnSpc>
                <a:spcPct val="150000"/>
              </a:lnSpc>
            </a:pPr>
            <a:r>
              <a:rPr lang="en-US" sz="2400" dirty="0">
                <a:latin typeface="Times New Roman" pitchFamily="18" charset="0"/>
                <a:cs typeface="Times New Roman" pitchFamily="18" charset="0"/>
              </a:rPr>
              <a:t>Between one person and another</a:t>
            </a:r>
          </a:p>
          <a:p>
            <a:pPr lvl="0" algn="just">
              <a:lnSpc>
                <a:spcPct val="150000"/>
              </a:lnSpc>
            </a:pPr>
            <a:r>
              <a:rPr lang="en-US" sz="2400" dirty="0">
                <a:latin typeface="Times New Roman" pitchFamily="18" charset="0"/>
                <a:cs typeface="Times New Roman" pitchFamily="18" charset="0"/>
              </a:rPr>
              <a:t>Between an individual and a group</a:t>
            </a:r>
          </a:p>
          <a:p>
            <a:pPr lvl="0" algn="just">
              <a:lnSpc>
                <a:spcPct val="150000"/>
              </a:lnSpc>
            </a:pPr>
            <a:r>
              <a:rPr lang="en-US" sz="2400" dirty="0">
                <a:latin typeface="Times New Roman" pitchFamily="18" charset="0"/>
                <a:cs typeface="Times New Roman" pitchFamily="18" charset="0"/>
              </a:rPr>
              <a:t>Between two groups</a:t>
            </a:r>
          </a:p>
          <a:p>
            <a:pPr marL="82296" indent="0">
              <a:lnSpc>
                <a:spcPct val="150000"/>
              </a:lnSpc>
              <a:buNone/>
            </a:pPr>
            <a:r>
              <a:rPr lang="en-US" sz="2400" b="1" dirty="0">
                <a:latin typeface="Times New Roman" pitchFamily="18" charset="0"/>
                <a:cs typeface="Times New Roman" pitchFamily="18" charset="0"/>
              </a:rPr>
              <a:t>Why communication is important?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Communication is an essential part of health promoting activities in order to:</a:t>
            </a:r>
          </a:p>
          <a:p>
            <a:pPr marL="82296" indent="0"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181</a:t>
            </a:fld>
            <a:endParaRPr lang="en-US"/>
          </a:p>
        </p:txBody>
      </p:sp>
    </p:spTree>
    <p:extLst>
      <p:ext uri="{BB962C8B-B14F-4D97-AF65-F5344CB8AC3E}">
        <p14:creationId xmlns:p14="http://schemas.microsoft.com/office/powerpoint/2010/main" xmlns="" val="307956101"/>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lvl="0" algn="just">
              <a:lnSpc>
                <a:spcPct val="150000"/>
              </a:lnSpc>
            </a:pPr>
            <a:r>
              <a:rPr lang="en-US" sz="2400" dirty="0" smtClean="0">
                <a:latin typeface="Times New Roman" pitchFamily="18" charset="0"/>
                <a:cs typeface="Times New Roman" pitchFamily="18" charset="0"/>
              </a:rPr>
              <a:t>Have </a:t>
            </a:r>
            <a:r>
              <a:rPr lang="en-US" sz="2400" dirty="0">
                <a:latin typeface="Times New Roman" pitchFamily="18" charset="0"/>
                <a:cs typeface="Times New Roman" pitchFamily="18" charset="0"/>
              </a:rPr>
              <a:t>dialogue with communities including minorities and disadvantaged groups</a:t>
            </a:r>
          </a:p>
          <a:p>
            <a:pPr lvl="0" algn="just">
              <a:lnSpc>
                <a:spcPct val="150000"/>
              </a:lnSpc>
            </a:pPr>
            <a:r>
              <a:rPr lang="en-US" sz="2400" dirty="0">
                <a:latin typeface="Times New Roman" pitchFamily="18" charset="0"/>
                <a:cs typeface="Times New Roman" pitchFamily="18" charset="0"/>
              </a:rPr>
              <a:t>Influence decision makers to adopt health promoting policies &amp; laws</a:t>
            </a:r>
          </a:p>
          <a:p>
            <a:pPr lvl="0" algn="just">
              <a:lnSpc>
                <a:spcPct val="150000"/>
              </a:lnSpc>
            </a:pPr>
            <a:r>
              <a:rPr lang="en-US" sz="2400" dirty="0">
                <a:latin typeface="Times New Roman" pitchFamily="18" charset="0"/>
                <a:cs typeface="Times New Roman" pitchFamily="18" charset="0"/>
              </a:rPr>
              <a:t>Raise awareness among decision makers’ issues of poverty, human rights, equity, and environmental issues. </a:t>
            </a:r>
          </a:p>
          <a:p>
            <a:pPr lvl="0" algn="just">
              <a:lnSpc>
                <a:spcPct val="150000"/>
              </a:lnSpc>
            </a:pPr>
            <a:r>
              <a:rPr lang="en-US" sz="2400" dirty="0">
                <a:latin typeface="Times New Roman" pitchFamily="18" charset="0"/>
                <a:cs typeface="Times New Roman" pitchFamily="18" charset="0"/>
              </a:rPr>
              <a:t>Ensure that the public gives support to government health promoting activities</a:t>
            </a:r>
          </a:p>
          <a:p>
            <a:pPr marL="82296" indent="0" algn="just">
              <a:lnSpc>
                <a:spcPct val="150000"/>
              </a:lnSpc>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182</a:t>
            </a:fld>
            <a:endParaRPr lang="en-US"/>
          </a:p>
        </p:txBody>
      </p:sp>
    </p:spTree>
    <p:extLst>
      <p:ext uri="{BB962C8B-B14F-4D97-AF65-F5344CB8AC3E}">
        <p14:creationId xmlns:p14="http://schemas.microsoft.com/office/powerpoint/2010/main" xmlns="" val="1025927615"/>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
            <a:ext cx="7251192" cy="6629400"/>
          </a:xfrm>
        </p:spPr>
        <p:txBody>
          <a:bodyPr>
            <a:normAutofit lnSpcReduction="10000"/>
          </a:bodyPr>
          <a:lstStyle/>
          <a:p>
            <a:pPr lvl="0" algn="just">
              <a:lnSpc>
                <a:spcPct val="150000"/>
              </a:lnSpc>
            </a:pPr>
            <a:r>
              <a:rPr lang="en-US" sz="2400" dirty="0">
                <a:latin typeface="Times New Roman" pitchFamily="18" charset="0"/>
                <a:cs typeface="Times New Roman" pitchFamily="18" charset="0"/>
              </a:rPr>
              <a:t>Communicate new laws and policies to the public</a:t>
            </a:r>
          </a:p>
          <a:p>
            <a:pPr lvl="0" algn="just">
              <a:lnSpc>
                <a:spcPct val="150000"/>
              </a:lnSpc>
            </a:pPr>
            <a:r>
              <a:rPr lang="en-US" sz="2400" dirty="0">
                <a:latin typeface="Times New Roman" pitchFamily="18" charset="0"/>
                <a:cs typeface="Times New Roman" pitchFamily="18" charset="0"/>
              </a:rPr>
              <a:t>Raise public awareness of issues in order to mobilize community participation</a:t>
            </a:r>
          </a:p>
          <a:p>
            <a:pPr lvl="0" algn="just">
              <a:lnSpc>
                <a:spcPct val="150000"/>
              </a:lnSpc>
            </a:pPr>
            <a:r>
              <a:rPr lang="en-US" sz="2400" dirty="0">
                <a:latin typeface="Times New Roman" pitchFamily="18" charset="0"/>
                <a:cs typeface="Times New Roman" pitchFamily="18" charset="0"/>
              </a:rPr>
              <a:t>Develop community action on health issues</a:t>
            </a:r>
          </a:p>
          <a:p>
            <a:pPr marL="82296" indent="0" algn="just">
              <a:lnSpc>
                <a:spcPct val="150000"/>
              </a:lnSpc>
              <a:buNone/>
            </a:pPr>
            <a:r>
              <a:rPr lang="en-US" sz="2400" dirty="0">
                <a:latin typeface="Times New Roman" pitchFamily="18" charset="0"/>
                <a:cs typeface="Times New Roman" pitchFamily="18" charset="0"/>
              </a:rPr>
              <a:t>Generally, communication facilitates creation of:</a:t>
            </a:r>
          </a:p>
          <a:p>
            <a:pPr lvl="0" algn="just">
              <a:lnSpc>
                <a:spcPct val="150000"/>
              </a:lnSpc>
            </a:pPr>
            <a:r>
              <a:rPr lang="en-US" sz="2400" dirty="0">
                <a:latin typeface="Times New Roman" pitchFamily="18" charset="0"/>
                <a:cs typeface="Times New Roman" pitchFamily="18" charset="0"/>
              </a:rPr>
              <a:t>Awareness </a:t>
            </a:r>
          </a:p>
          <a:p>
            <a:pPr lvl="0" algn="just">
              <a:lnSpc>
                <a:spcPct val="150000"/>
              </a:lnSpc>
            </a:pPr>
            <a:r>
              <a:rPr lang="en-US" sz="2400" dirty="0">
                <a:latin typeface="Times New Roman" pitchFamily="18" charset="0"/>
                <a:cs typeface="Times New Roman" pitchFamily="18" charset="0"/>
              </a:rPr>
              <a:t>Acceptance                         at individual </a:t>
            </a:r>
          </a:p>
          <a:p>
            <a:pPr lvl="0" algn="just">
              <a:lnSpc>
                <a:spcPct val="150000"/>
              </a:lnSpc>
            </a:pPr>
            <a:r>
              <a:rPr lang="en-US" sz="2400" dirty="0">
                <a:latin typeface="Times New Roman" pitchFamily="18" charset="0"/>
                <a:cs typeface="Times New Roman" pitchFamily="18" charset="0"/>
              </a:rPr>
              <a:t>Action                            and group level</a:t>
            </a:r>
          </a:p>
          <a:p>
            <a:pPr marL="82296" indent="0" algn="just">
              <a:lnSpc>
                <a:spcPct val="150000"/>
              </a:lnSpc>
              <a:buNone/>
            </a:pPr>
            <a:r>
              <a:rPr lang="en-US" sz="2400" dirty="0">
                <a:latin typeface="Times New Roman" pitchFamily="18" charset="0"/>
                <a:cs typeface="Times New Roman" pitchFamily="18" charset="0"/>
              </a:rPr>
              <a:t>The process always involves a sender and receiver regardless of the number of people concerned. </a:t>
            </a:r>
          </a:p>
          <a:p>
            <a:pPr marL="82296" indent="0" algn="just">
              <a:lnSpc>
                <a:spcPct val="150000"/>
              </a:lnSpc>
              <a:buNone/>
            </a:pPr>
            <a:r>
              <a:rPr lang="en-US" sz="2400" dirty="0">
                <a:latin typeface="Times New Roman" pitchFamily="18" charset="0"/>
                <a:cs typeface="Times New Roman" pitchFamily="18" charset="0"/>
              </a:rPr>
              <a:t> </a:t>
            </a:r>
          </a:p>
          <a:p>
            <a:endParaRPr lang="en-US" dirty="0"/>
          </a:p>
        </p:txBody>
      </p:sp>
      <p:cxnSp>
        <p:nvCxnSpPr>
          <p:cNvPr id="5" name="Straight Arrow Connector 4"/>
          <p:cNvCxnSpPr/>
          <p:nvPr/>
        </p:nvCxnSpPr>
        <p:spPr>
          <a:xfrm>
            <a:off x="5105400" y="4191000"/>
            <a:ext cx="1981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983B6054-12AA-46F8-BA2F-08E50879B6E3}" type="slidenum">
              <a:rPr lang="en-US" smtClean="0"/>
              <a:pPr/>
              <a:t>183</a:t>
            </a:fld>
            <a:endParaRPr lang="en-US"/>
          </a:p>
        </p:txBody>
      </p:sp>
    </p:spTree>
    <p:extLst>
      <p:ext uri="{BB962C8B-B14F-4D97-AF65-F5344CB8AC3E}">
        <p14:creationId xmlns:p14="http://schemas.microsoft.com/office/powerpoint/2010/main" xmlns="" val="4261980447"/>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normAutofit/>
          </a:bodyPr>
          <a:lstStyle/>
          <a:p>
            <a:pPr marL="82296" indent="0">
              <a:buNone/>
            </a:pPr>
            <a:r>
              <a:rPr lang="en-US" sz="2400" b="1" dirty="0">
                <a:latin typeface="Times New Roman" pitchFamily="18" charset="0"/>
                <a:cs typeface="Times New Roman" pitchFamily="18" charset="0"/>
              </a:rPr>
              <a:t>3.3 Communication Model</a:t>
            </a:r>
          </a:p>
          <a:p>
            <a:pPr marL="82296" indent="0">
              <a:buNone/>
            </a:pPr>
            <a:r>
              <a:rPr lang="en-US" sz="2400" dirty="0">
                <a:latin typeface="Times New Roman" pitchFamily="18" charset="0"/>
                <a:cs typeface="Times New Roman" pitchFamily="18" charset="0"/>
              </a:rPr>
              <a:t>Complete communication model (Westly-Macleans model)</a:t>
            </a:r>
          </a:p>
          <a:p>
            <a:pPr>
              <a:buNone/>
            </a:pPr>
            <a:endParaRPr lang="en-US" sz="2400" dirty="0">
              <a:latin typeface="Times New Roman" pitchFamily="18" charset="0"/>
              <a:cs typeface="Times New Roman" pitchFamily="18" charset="0"/>
            </a:endParaRPr>
          </a:p>
        </p:txBody>
      </p:sp>
      <p:sp>
        <p:nvSpPr>
          <p:cNvPr id="4" name="Rectangle 3"/>
          <p:cNvSpPr/>
          <p:nvPr/>
        </p:nvSpPr>
        <p:spPr>
          <a:xfrm>
            <a:off x="1600200" y="2209800"/>
            <a:ext cx="106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Source</a:t>
            </a:r>
            <a:endParaRPr lang="en-US" dirty="0"/>
          </a:p>
        </p:txBody>
      </p:sp>
      <p:sp>
        <p:nvSpPr>
          <p:cNvPr id="5" name="Rectangle 4"/>
          <p:cNvSpPr/>
          <p:nvPr/>
        </p:nvSpPr>
        <p:spPr>
          <a:xfrm>
            <a:off x="2971800" y="2209800"/>
            <a:ext cx="914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Encode</a:t>
            </a:r>
            <a:endParaRPr lang="en-US" dirty="0"/>
          </a:p>
        </p:txBody>
      </p:sp>
      <p:sp>
        <p:nvSpPr>
          <p:cNvPr id="6" name="Rectangle 5"/>
          <p:cNvSpPr/>
          <p:nvPr/>
        </p:nvSpPr>
        <p:spPr>
          <a:xfrm>
            <a:off x="4191000" y="2209800"/>
            <a:ext cx="106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Message</a:t>
            </a:r>
            <a:endParaRPr lang="en-US" dirty="0"/>
          </a:p>
        </p:txBody>
      </p:sp>
      <p:sp>
        <p:nvSpPr>
          <p:cNvPr id="7" name="Rectangle 6"/>
          <p:cNvSpPr/>
          <p:nvPr/>
        </p:nvSpPr>
        <p:spPr>
          <a:xfrm>
            <a:off x="5404512" y="2247900"/>
            <a:ext cx="996287"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Channel</a:t>
            </a:r>
            <a:endParaRPr lang="en-US" dirty="0"/>
          </a:p>
        </p:txBody>
      </p:sp>
      <p:sp>
        <p:nvSpPr>
          <p:cNvPr id="8" name="Rectangle 7"/>
          <p:cNvSpPr/>
          <p:nvPr/>
        </p:nvSpPr>
        <p:spPr>
          <a:xfrm>
            <a:off x="6614614" y="2247900"/>
            <a:ext cx="929186"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Decode</a:t>
            </a:r>
            <a:endParaRPr lang="en-US" dirty="0"/>
          </a:p>
        </p:txBody>
      </p:sp>
      <p:sp>
        <p:nvSpPr>
          <p:cNvPr id="9" name="Rectangle 8"/>
          <p:cNvSpPr/>
          <p:nvPr/>
        </p:nvSpPr>
        <p:spPr>
          <a:xfrm>
            <a:off x="7848600" y="2249037"/>
            <a:ext cx="990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Receiver</a:t>
            </a:r>
            <a:endParaRPr lang="en-US" dirty="0"/>
          </a:p>
        </p:txBody>
      </p:sp>
      <p:sp>
        <p:nvSpPr>
          <p:cNvPr id="10" name="Rectangle 9"/>
          <p:cNvSpPr/>
          <p:nvPr/>
        </p:nvSpPr>
        <p:spPr>
          <a:xfrm>
            <a:off x="5105400" y="3505200"/>
            <a:ext cx="1137313"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Feedback</a:t>
            </a:r>
            <a:endParaRPr lang="en-US" dirty="0"/>
          </a:p>
        </p:txBody>
      </p:sp>
      <p:cxnSp>
        <p:nvCxnSpPr>
          <p:cNvPr id="12" name="Straight Arrow Connector 11"/>
          <p:cNvCxnSpPr>
            <a:stCxn id="4" idx="3"/>
            <a:endCxn id="5" idx="1"/>
          </p:cNvCxnSpPr>
          <p:nvPr/>
        </p:nvCxnSpPr>
        <p:spPr>
          <a:xfrm>
            <a:off x="2667000" y="25527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6" idx="1"/>
          </p:cNvCxnSpPr>
          <p:nvPr/>
        </p:nvCxnSpPr>
        <p:spPr>
          <a:xfrm>
            <a:off x="3886200" y="25527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6" idx="3"/>
            <a:endCxn id="7" idx="1"/>
          </p:cNvCxnSpPr>
          <p:nvPr/>
        </p:nvCxnSpPr>
        <p:spPr>
          <a:xfrm>
            <a:off x="5257800" y="2552700"/>
            <a:ext cx="146712" cy="19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3"/>
            <a:endCxn id="8" idx="1"/>
          </p:cNvCxnSpPr>
          <p:nvPr/>
        </p:nvCxnSpPr>
        <p:spPr>
          <a:xfrm>
            <a:off x="6400799" y="2571750"/>
            <a:ext cx="21381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8" idx="3"/>
            <a:endCxn id="9" idx="1"/>
          </p:cNvCxnSpPr>
          <p:nvPr/>
        </p:nvCxnSpPr>
        <p:spPr>
          <a:xfrm>
            <a:off x="7543800" y="2571750"/>
            <a:ext cx="304800" cy="20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2"/>
          </p:cNvCxnSpPr>
          <p:nvPr/>
        </p:nvCxnSpPr>
        <p:spPr>
          <a:xfrm>
            <a:off x="2133600" y="2895600"/>
            <a:ext cx="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9" idx="2"/>
          </p:cNvCxnSpPr>
          <p:nvPr/>
        </p:nvCxnSpPr>
        <p:spPr>
          <a:xfrm>
            <a:off x="8343900" y="2934837"/>
            <a:ext cx="0" cy="20943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10" idx="1"/>
          </p:cNvCxnSpPr>
          <p:nvPr/>
        </p:nvCxnSpPr>
        <p:spPr>
          <a:xfrm flipV="1">
            <a:off x="2133600" y="3848100"/>
            <a:ext cx="2971800" cy="669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3"/>
          </p:cNvCxnSpPr>
          <p:nvPr/>
        </p:nvCxnSpPr>
        <p:spPr>
          <a:xfrm>
            <a:off x="6242713" y="3848100"/>
            <a:ext cx="2101187"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2"/>
          </p:nvPr>
        </p:nvSpPr>
        <p:spPr/>
        <p:txBody>
          <a:bodyPr/>
          <a:lstStyle/>
          <a:p>
            <a:fld id="{983B6054-12AA-46F8-BA2F-08E50879B6E3}" type="slidenum">
              <a:rPr lang="en-US" smtClean="0"/>
              <a:pPr/>
              <a:t>184</a:t>
            </a:fld>
            <a:endParaRPr lang="en-US"/>
          </a:p>
        </p:txBody>
      </p:sp>
    </p:spTree>
    <p:extLst>
      <p:ext uri="{BB962C8B-B14F-4D97-AF65-F5344CB8AC3E}">
        <p14:creationId xmlns:p14="http://schemas.microsoft.com/office/powerpoint/2010/main" xmlns="" val="4098623248"/>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7498080" cy="304800"/>
          </a:xfrm>
        </p:spPr>
        <p:txBody>
          <a:bodyPr>
            <a:normAutofit fontScale="90000"/>
          </a:bodyPr>
          <a:lstStyle/>
          <a:p>
            <a:r>
              <a:rPr lang="en-US" sz="3100" b="1" dirty="0">
                <a:latin typeface="Times New Roman" pitchFamily="18" charset="0"/>
                <a:cs typeface="Times New Roman" pitchFamily="18" charset="0"/>
              </a:rPr>
              <a:t>Terms:</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295400" y="1219200"/>
            <a:ext cx="7162800" cy="5105400"/>
          </a:xfrm>
        </p:spPr>
        <p:txBody>
          <a:bodyPr>
            <a:noAutofit/>
          </a:bodyPr>
          <a:lstStyle/>
          <a:p>
            <a:pPr marL="82296" lvl="0" indent="0" algn="just">
              <a:lnSpc>
                <a:spcPct val="150000"/>
              </a:lnSpc>
              <a:buNone/>
            </a:pPr>
            <a:r>
              <a:rPr lang="en-US" sz="2400" b="1" dirty="0" smtClean="0">
                <a:latin typeface="Times New Roman" pitchFamily="18" charset="0"/>
                <a:cs typeface="Times New Roman" pitchFamily="18" charset="0"/>
              </a:rPr>
              <a:t>Source</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person, who thinks of all idea to be communicated decides why it should be communicated and also decides on the intended impact.</a:t>
            </a:r>
          </a:p>
          <a:p>
            <a:pPr marL="82296" lvl="0" indent="0" algn="just">
              <a:lnSpc>
                <a:spcPct val="150000"/>
              </a:lnSpc>
              <a:buNone/>
            </a:pPr>
            <a:r>
              <a:rPr lang="en-US" sz="2400" b="1" dirty="0">
                <a:latin typeface="Times New Roman" pitchFamily="18" charset="0"/>
                <a:cs typeface="Times New Roman" pitchFamily="18" charset="0"/>
              </a:rPr>
              <a:t>Encoding:</a:t>
            </a:r>
            <a:r>
              <a:rPr lang="en-US" sz="2400" dirty="0">
                <a:latin typeface="Times New Roman" pitchFamily="18" charset="0"/>
                <a:cs typeface="Times New Roman" pitchFamily="18" charset="0"/>
              </a:rPr>
              <a:t> translating the idea to be communicated into a message</a:t>
            </a:r>
          </a:p>
          <a:p>
            <a:pPr marL="82296" lvl="0" indent="0" algn="just">
              <a:lnSpc>
                <a:spcPct val="150000"/>
              </a:lnSpc>
              <a:buNone/>
            </a:pPr>
            <a:r>
              <a:rPr lang="en-US" sz="2400" b="1" dirty="0">
                <a:latin typeface="Times New Roman" pitchFamily="18" charset="0"/>
                <a:cs typeface="Times New Roman" pitchFamily="18" charset="0"/>
              </a:rPr>
              <a:t>Message:</a:t>
            </a:r>
            <a:r>
              <a:rPr lang="en-US" sz="2400" dirty="0">
                <a:latin typeface="Times New Roman" pitchFamily="18" charset="0"/>
                <a:cs typeface="Times New Roman" pitchFamily="18" charset="0"/>
              </a:rPr>
              <a:t> an expressed feeling or idea</a:t>
            </a:r>
          </a:p>
          <a:p>
            <a:pPr marL="82296" lvl="0" indent="0" algn="just">
              <a:lnSpc>
                <a:spcPct val="150000"/>
              </a:lnSpc>
              <a:buNone/>
            </a:pPr>
            <a:r>
              <a:rPr lang="en-US" sz="2400" b="1" dirty="0">
                <a:latin typeface="Times New Roman" pitchFamily="18" charset="0"/>
                <a:cs typeface="Times New Roman" pitchFamily="18" charset="0"/>
              </a:rPr>
              <a:t>Channel:</a:t>
            </a:r>
            <a:r>
              <a:rPr lang="en-US" sz="2400" dirty="0">
                <a:latin typeface="Times New Roman" pitchFamily="18" charset="0"/>
                <a:cs typeface="Times New Roman" pitchFamily="18" charset="0"/>
              </a:rPr>
              <a:t> the medium through which the message is transmitted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185</a:t>
            </a:fld>
            <a:endParaRPr lang="en-US"/>
          </a:p>
        </p:txBody>
      </p:sp>
    </p:spTree>
    <p:extLst>
      <p:ext uri="{BB962C8B-B14F-4D97-AF65-F5344CB8AC3E}">
        <p14:creationId xmlns:p14="http://schemas.microsoft.com/office/powerpoint/2010/main" xmlns="" val="854744226"/>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22592" cy="57150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Decoding:</a:t>
            </a:r>
            <a:r>
              <a:rPr lang="en-US" sz="2400" dirty="0">
                <a:latin typeface="Times New Roman" pitchFamily="18" charset="0"/>
                <a:cs typeface="Times New Roman" pitchFamily="18" charset="0"/>
              </a:rPr>
              <a:t> the hearing or seeing of the message/interpretation </a:t>
            </a:r>
          </a:p>
          <a:p>
            <a:pPr marL="82296" lvl="0" indent="0" algn="just">
              <a:lnSpc>
                <a:spcPct val="150000"/>
              </a:lnSpc>
              <a:buNone/>
            </a:pPr>
            <a:r>
              <a:rPr lang="en-US" sz="2400" b="1" dirty="0">
                <a:latin typeface="Times New Roman" pitchFamily="18" charset="0"/>
                <a:cs typeface="Times New Roman" pitchFamily="18" charset="0"/>
              </a:rPr>
              <a:t>Receiver:</a:t>
            </a:r>
            <a:r>
              <a:rPr lang="en-US" sz="2400" dirty="0">
                <a:latin typeface="Times New Roman" pitchFamily="18" charset="0"/>
                <a:cs typeface="Times New Roman" pitchFamily="18" charset="0"/>
              </a:rPr>
              <a:t> the person to whom the message should be passed to </a:t>
            </a:r>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186</a:t>
            </a:fld>
            <a:endParaRPr lang="en-US"/>
          </a:p>
        </p:txBody>
      </p:sp>
    </p:spTree>
    <p:extLst>
      <p:ext uri="{BB962C8B-B14F-4D97-AF65-F5344CB8AC3E}">
        <p14:creationId xmlns:p14="http://schemas.microsoft.com/office/powerpoint/2010/main" xmlns="" val="1749545196"/>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98792" cy="57912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Feedback:</a:t>
            </a:r>
            <a:r>
              <a:rPr lang="en-US" sz="2400" dirty="0">
                <a:latin typeface="Times New Roman" pitchFamily="18" charset="0"/>
                <a:cs typeface="Times New Roman" pitchFamily="18" charset="0"/>
              </a:rPr>
              <a:t> the message from the receiver to the sources that shows the level of understanding, acceptance or rejection.</a:t>
            </a:r>
          </a:p>
          <a:p>
            <a:pPr marL="82296" indent="0" algn="just">
              <a:lnSpc>
                <a:spcPct val="150000"/>
              </a:lnSpc>
              <a:buNone/>
            </a:pPr>
            <a:r>
              <a:rPr lang="en-US" sz="2400" b="1" dirty="0">
                <a:latin typeface="Times New Roman" pitchFamily="18" charset="0"/>
                <a:cs typeface="Times New Roman" pitchFamily="18" charset="0"/>
              </a:rPr>
              <a:t>3.4 Types of communication:</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One-way communication </a:t>
            </a:r>
          </a:p>
          <a:p>
            <a:pPr lvl="0" algn="just">
              <a:lnSpc>
                <a:spcPct val="150000"/>
              </a:lnSpc>
            </a:pPr>
            <a:r>
              <a:rPr lang="en-US" sz="2400" dirty="0">
                <a:latin typeface="Times New Roman" pitchFamily="18" charset="0"/>
                <a:cs typeface="Times New Roman" pitchFamily="18" charset="0"/>
              </a:rPr>
              <a:t>Two-way communication</a:t>
            </a:r>
          </a:p>
          <a:p>
            <a:pPr marL="82296" indent="0" algn="just">
              <a:lnSpc>
                <a:spcPct val="150000"/>
              </a:lnSpc>
              <a:buNone/>
            </a:pPr>
            <a:r>
              <a:rPr lang="en-US" sz="2400" b="1" dirty="0">
                <a:latin typeface="Times New Roman" pitchFamily="18" charset="0"/>
                <a:cs typeface="Times New Roman" pitchFamily="18" charset="0"/>
              </a:rPr>
              <a:t>One-way communication:</a:t>
            </a:r>
          </a:p>
          <a:p>
            <a:pPr algn="just">
              <a:lnSpc>
                <a:spcPct val="150000"/>
              </a:lnSpc>
            </a:pPr>
            <a:r>
              <a:rPr lang="en-US" sz="2400" dirty="0">
                <a:latin typeface="Times New Roman" pitchFamily="18" charset="0"/>
                <a:cs typeface="Times New Roman" pitchFamily="18" charset="0"/>
              </a:rPr>
              <a:t>Sender        message          channel            receiver  </a:t>
            </a:r>
          </a:p>
          <a:p>
            <a:pPr marL="82296" indent="0">
              <a:buNone/>
            </a:pPr>
            <a:endParaRPr lang="en-US" dirty="0"/>
          </a:p>
        </p:txBody>
      </p:sp>
      <p:cxnSp>
        <p:nvCxnSpPr>
          <p:cNvPr id="5" name="Straight Arrow Connector 4"/>
          <p:cNvCxnSpPr/>
          <p:nvPr/>
        </p:nvCxnSpPr>
        <p:spPr>
          <a:xfrm>
            <a:off x="2667000" y="48006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343400" y="4800600"/>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019800" y="48006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983B6054-12AA-46F8-BA2F-08E50879B6E3}" type="slidenum">
              <a:rPr lang="en-US" smtClean="0"/>
              <a:pPr/>
              <a:t>187</a:t>
            </a:fld>
            <a:endParaRPr lang="en-US"/>
          </a:p>
        </p:txBody>
      </p:sp>
    </p:spTree>
    <p:extLst>
      <p:ext uri="{BB962C8B-B14F-4D97-AF65-F5344CB8AC3E}">
        <p14:creationId xmlns:p14="http://schemas.microsoft.com/office/powerpoint/2010/main" xmlns="" val="3095274658"/>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533400"/>
          </a:xfrm>
        </p:spPr>
        <p:txBody>
          <a:bodyPr>
            <a:normAutofit fontScale="90000"/>
          </a:bodyPr>
          <a:lstStyle/>
          <a:p>
            <a:r>
              <a:rPr lang="en-US" sz="3100" b="1" dirty="0">
                <a:latin typeface="Times New Roman" pitchFamily="18" charset="0"/>
                <a:cs typeface="Times New Roman" pitchFamily="18" charset="0"/>
              </a:rPr>
              <a:t>Its characteristics: </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174992" cy="5562600"/>
          </a:xfrm>
        </p:spPr>
        <p:txBody>
          <a:bodyPr>
            <a:normAutofit/>
          </a:bodyPr>
          <a:lstStyle/>
          <a:p>
            <a:pPr lvl="0" algn="just">
              <a:lnSpc>
                <a:spcPct val="150000"/>
              </a:lnSpc>
            </a:pPr>
            <a:r>
              <a:rPr lang="en-US" sz="2400" dirty="0" smtClean="0">
                <a:latin typeface="Times New Roman" pitchFamily="18" charset="0"/>
                <a:cs typeface="Times New Roman" pitchFamily="18" charset="0"/>
              </a:rPr>
              <a:t>Linear </a:t>
            </a:r>
            <a:r>
              <a:rPr lang="en-US" sz="2400" dirty="0">
                <a:latin typeface="Times New Roman" pitchFamily="18" charset="0"/>
                <a:cs typeface="Times New Roman" pitchFamily="18" charset="0"/>
              </a:rPr>
              <a:t>type of communication (information flows from the source to the receiver)</a:t>
            </a:r>
          </a:p>
          <a:p>
            <a:pPr lvl="0" algn="just">
              <a:lnSpc>
                <a:spcPct val="150000"/>
              </a:lnSpc>
            </a:pPr>
            <a:r>
              <a:rPr lang="en-US" sz="2400" dirty="0">
                <a:latin typeface="Times New Roman" pitchFamily="18" charset="0"/>
                <a:cs typeface="Times New Roman" pitchFamily="18" charset="0"/>
              </a:rPr>
              <a:t>No feedback</a:t>
            </a:r>
          </a:p>
          <a:p>
            <a:pPr lvl="0" algn="just">
              <a:lnSpc>
                <a:spcPct val="150000"/>
              </a:lnSpc>
            </a:pPr>
            <a:r>
              <a:rPr lang="en-US" sz="2400" dirty="0">
                <a:latin typeface="Times New Roman" pitchFamily="18" charset="0"/>
                <a:cs typeface="Times New Roman" pitchFamily="18" charset="0"/>
              </a:rPr>
              <a:t>No opportunity to clear up misunderstanding</a:t>
            </a:r>
          </a:p>
          <a:p>
            <a:pPr lvl="0" algn="just">
              <a:lnSpc>
                <a:spcPct val="150000"/>
              </a:lnSpc>
            </a:pPr>
            <a:r>
              <a:rPr lang="en-US" sz="2400" dirty="0">
                <a:latin typeface="Times New Roman" pitchFamily="18" charset="0"/>
                <a:cs typeface="Times New Roman" pitchFamily="18" charset="0"/>
              </a:rPr>
              <a:t>Meaning is controlled by receiver </a:t>
            </a:r>
          </a:p>
          <a:p>
            <a:pPr lvl="0" algn="just">
              <a:lnSpc>
                <a:spcPct val="150000"/>
              </a:lnSpc>
            </a:pPr>
            <a:r>
              <a:rPr lang="en-US" sz="2400" dirty="0">
                <a:latin typeface="Times New Roman" pitchFamily="18" charset="0"/>
                <a:cs typeface="Times New Roman" pitchFamily="18" charset="0"/>
              </a:rPr>
              <a:t>No input from the receiver</a:t>
            </a:r>
          </a:p>
          <a:p>
            <a:pPr marL="82296" indent="0" algn="just">
              <a:lnSpc>
                <a:spcPct val="150000"/>
              </a:lnSpc>
              <a:buNone/>
            </a:pPr>
            <a:endParaRPr lang="en-US" sz="2400" dirty="0" smtClean="0">
              <a:latin typeface="Times New Roman" pitchFamily="18" charset="0"/>
              <a:cs typeface="Times New Roman" pitchFamily="18" charset="0"/>
            </a:endParaRPr>
          </a:p>
          <a:p>
            <a:pPr marL="82296" indent="0" algn="just">
              <a:lnSpc>
                <a:spcPct val="150000"/>
              </a:lnSpc>
              <a:buNone/>
            </a:pPr>
            <a:r>
              <a:rPr lang="en-US" sz="2400" dirty="0">
                <a:latin typeface="Times New Roman" pitchFamily="18" charset="0"/>
                <a:cs typeface="Times New Roman" pitchFamily="18" charset="0"/>
              </a:rPr>
              <a:t>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188</a:t>
            </a:fld>
            <a:endParaRPr lang="en-US"/>
          </a:p>
        </p:txBody>
      </p:sp>
    </p:spTree>
    <p:extLst>
      <p:ext uri="{BB962C8B-B14F-4D97-AF65-F5344CB8AC3E}">
        <p14:creationId xmlns:p14="http://schemas.microsoft.com/office/powerpoint/2010/main" xmlns="" val="4153829110"/>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251192" cy="5486400"/>
          </a:xfrm>
        </p:spPr>
        <p:txBody>
          <a:bodyPr>
            <a:normAutofit/>
          </a:bodyPr>
          <a:lstStyle/>
          <a:p>
            <a:pPr lvl="0" algn="just">
              <a:lnSpc>
                <a:spcPct val="150000"/>
              </a:lnSpc>
            </a:pPr>
            <a:r>
              <a:rPr lang="en-US" sz="2400" dirty="0">
                <a:latin typeface="Times New Roman" pitchFamily="18" charset="0"/>
                <a:cs typeface="Times New Roman" pitchFamily="18" charset="0"/>
              </a:rPr>
              <a:t>Motivation of the sender may be personal gain or public good </a:t>
            </a:r>
          </a:p>
          <a:p>
            <a:pPr lvl="0" algn="just">
              <a:lnSpc>
                <a:spcPct val="150000"/>
              </a:lnSpc>
            </a:pPr>
            <a:r>
              <a:rPr lang="en-US" sz="2400" dirty="0">
                <a:latin typeface="Times New Roman" pitchFamily="18" charset="0"/>
                <a:cs typeface="Times New Roman" pitchFamily="18" charset="0"/>
              </a:rPr>
              <a:t>Quick communication by an organization if the message is simple and needs quicker communication. E.g. date and time of meeting</a:t>
            </a:r>
          </a:p>
          <a:p>
            <a:pPr lvl="0" algn="just">
              <a:lnSpc>
                <a:spcPct val="150000"/>
              </a:lnSpc>
            </a:pPr>
            <a:r>
              <a:rPr lang="en-US" sz="2400" dirty="0">
                <a:latin typeface="Times New Roman" pitchFamily="18" charset="0"/>
                <a:cs typeface="Times New Roman" pitchFamily="18" charset="0"/>
              </a:rPr>
              <a:t>May be less effective</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189</a:t>
            </a:fld>
            <a:endParaRPr lang="en-US"/>
          </a:p>
        </p:txBody>
      </p:sp>
    </p:spTree>
    <p:extLst>
      <p:ext uri="{BB962C8B-B14F-4D97-AF65-F5344CB8AC3E}">
        <p14:creationId xmlns:p14="http://schemas.microsoft.com/office/powerpoint/2010/main" xmlns="" val="201452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685800"/>
            <a:ext cx="7391400" cy="5334000"/>
          </a:xfrm>
        </p:spPr>
        <p:txBody>
          <a:bodyPr>
            <a:normAutofit/>
          </a:bodyPr>
          <a:lstStyle/>
          <a:p>
            <a:pPr marL="596646" lvl="0" indent="-514350" algn="just">
              <a:lnSpc>
                <a:spcPct val="160000"/>
              </a:lnSpc>
              <a:buNone/>
            </a:pPr>
            <a:r>
              <a:rPr lang="en-US" sz="2800" b="1" dirty="0" smtClean="0">
                <a:latin typeface="Times New Roman" pitchFamily="18" charset="0"/>
                <a:cs typeface="Times New Roman" pitchFamily="18" charset="0"/>
              </a:rPr>
              <a:t>C. Handicap</a:t>
            </a:r>
            <a:r>
              <a:rPr lang="en-US" sz="2800" b="1" dirty="0">
                <a:latin typeface="Times New Roman" pitchFamily="18" charset="0"/>
                <a:cs typeface="Times New Roman" pitchFamily="18" charset="0"/>
              </a:rPr>
              <a:t>:  </a:t>
            </a:r>
            <a:r>
              <a:rPr lang="en-US" sz="2400" dirty="0">
                <a:latin typeface="Times New Roman" pitchFamily="18" charset="0"/>
                <a:cs typeface="Times New Roman" pitchFamily="18" charset="0"/>
              </a:rPr>
              <a:t>is a long term disadvantage which adversely affects </a:t>
            </a:r>
            <a:endParaRPr lang="en-US" sz="2400" dirty="0" smtClean="0">
              <a:latin typeface="Times New Roman" pitchFamily="18" charset="0"/>
              <a:cs typeface="Times New Roman" pitchFamily="18" charset="0"/>
            </a:endParaRPr>
          </a:p>
          <a:p>
            <a:pPr marL="539496" lvl="0" indent="-457200" algn="just">
              <a:lnSpc>
                <a:spcPct val="160000"/>
              </a:lnSpc>
              <a:buFont typeface="Wingdings" pitchFamily="2" charset="2"/>
              <a:buChar char="§"/>
            </a:pPr>
            <a:r>
              <a:rPr lang="en-US" sz="2400" dirty="0" smtClean="0">
                <a:latin typeface="Times New Roman" pitchFamily="18" charset="0"/>
                <a:cs typeface="Times New Roman" pitchFamily="18" charset="0"/>
              </a:rPr>
              <a:t>An </a:t>
            </a:r>
            <a:r>
              <a:rPr lang="en-US" sz="2400" dirty="0">
                <a:latin typeface="Times New Roman" pitchFamily="18" charset="0"/>
                <a:cs typeface="Times New Roman" pitchFamily="18" charset="0"/>
              </a:rPr>
              <a:t>individuals’ capacity to achieve the personal </a:t>
            </a:r>
            <a:r>
              <a:rPr lang="en-US" sz="2400" dirty="0" smtClean="0">
                <a:latin typeface="Times New Roman" pitchFamily="18" charset="0"/>
                <a:cs typeface="Times New Roman" pitchFamily="18" charset="0"/>
              </a:rPr>
              <a:t>and</a:t>
            </a:r>
          </a:p>
          <a:p>
            <a:pPr marL="539496" lvl="0" indent="-457200" algn="just">
              <a:lnSpc>
                <a:spcPct val="160000"/>
              </a:lnSpc>
              <a:buFont typeface="Wingdings" pitchFamily="2" charset="2"/>
              <a:buChar char="§"/>
            </a:pPr>
            <a:r>
              <a:rPr lang="en-US" sz="2400" dirty="0" smtClean="0">
                <a:latin typeface="Times New Roman" pitchFamily="18" charset="0"/>
                <a:cs typeface="Times New Roman" pitchFamily="18" charset="0"/>
              </a:rPr>
              <a:t>Economic </a:t>
            </a:r>
            <a:r>
              <a:rPr lang="en-US" sz="2400" dirty="0">
                <a:latin typeface="Times New Roman" pitchFamily="18" charset="0"/>
                <a:cs typeface="Times New Roman" pitchFamily="18" charset="0"/>
              </a:rPr>
              <a:t>independence that is normal for one’s peers. </a:t>
            </a:r>
            <a:endParaRPr lang="en-US" sz="2400" dirty="0" smtClean="0">
              <a:latin typeface="Times New Roman" pitchFamily="18" charset="0"/>
              <a:cs typeface="Times New Roman" pitchFamily="18" charset="0"/>
            </a:endParaRPr>
          </a:p>
          <a:p>
            <a:pPr marL="539496" lvl="0" indent="-457200" algn="just">
              <a:lnSpc>
                <a:spcPct val="160000"/>
              </a:lnSpc>
              <a:buFont typeface="Wingdings" pitchFamily="2" charset="2"/>
              <a:buChar char="§"/>
            </a:pPr>
            <a:r>
              <a:rPr lang="en-US" sz="2400" dirty="0" smtClean="0">
                <a:latin typeface="Times New Roman" pitchFamily="18" charset="0"/>
                <a:cs typeface="Times New Roman" pitchFamily="18" charset="0"/>
              </a:rPr>
              <a:t>Thus</a:t>
            </a:r>
            <a:r>
              <a:rPr lang="en-US" sz="2400" dirty="0">
                <a:latin typeface="Times New Roman" pitchFamily="18" charset="0"/>
                <a:cs typeface="Times New Roman" pitchFamily="18" charset="0"/>
              </a:rPr>
              <a:t>, for example, female circumcision would be considered impairment,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19</a:t>
            </a:fld>
            <a:endParaRPr lang="en-US"/>
          </a:p>
        </p:txBody>
      </p:sp>
    </p:spTree>
    <p:extLst>
      <p:ext uri="{BB962C8B-B14F-4D97-AF65-F5344CB8AC3E}">
        <p14:creationId xmlns:p14="http://schemas.microsoft.com/office/powerpoint/2010/main" xmlns="" val="3311996477"/>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1143000"/>
          </a:xfrm>
        </p:spPr>
        <p:txBody>
          <a:bodyPr>
            <a:noAutofit/>
          </a:bodyPr>
          <a:lstStyle/>
          <a:p>
            <a:r>
              <a:rPr lang="en-US" sz="2800" b="1" dirty="0">
                <a:latin typeface="Times New Roman" pitchFamily="18" charset="0"/>
                <a:cs typeface="Times New Roman" pitchFamily="18" charset="0"/>
              </a:rPr>
              <a:t>Characteristics of effective communication</a:t>
            </a:r>
            <a:endParaRPr lang="en-US" sz="2800" b="1" dirty="0"/>
          </a:p>
        </p:txBody>
      </p:sp>
      <p:sp>
        <p:nvSpPr>
          <p:cNvPr id="3" name="Content Placeholder 2"/>
          <p:cNvSpPr>
            <a:spLocks noGrp="1"/>
          </p:cNvSpPr>
          <p:nvPr>
            <p:ph idx="1"/>
          </p:nvPr>
        </p:nvSpPr>
        <p:spPr>
          <a:xfrm>
            <a:off x="1371600" y="685800"/>
            <a:ext cx="7098792" cy="5334000"/>
          </a:xfrm>
        </p:spPr>
        <p:txBody>
          <a:bodyPr>
            <a:normAutofit/>
          </a:bodyPr>
          <a:lstStyle/>
          <a:p>
            <a:pPr marL="82296" indent="0" algn="just">
              <a:lnSpc>
                <a:spcPct val="150000"/>
              </a:lnSpc>
              <a:buNone/>
            </a:pPr>
            <a:endParaRPr lang="en-US"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All barriers have been removed</a:t>
            </a:r>
          </a:p>
          <a:p>
            <a:pPr lvl="0" algn="just">
              <a:lnSpc>
                <a:spcPct val="150000"/>
              </a:lnSpc>
            </a:pPr>
            <a:r>
              <a:rPr lang="en-US" sz="2400" dirty="0">
                <a:latin typeface="Times New Roman" pitchFamily="18" charset="0"/>
                <a:cs typeface="Times New Roman" pitchFamily="18" charset="0"/>
              </a:rPr>
              <a:t>The proper media has been chosen</a:t>
            </a:r>
          </a:p>
          <a:p>
            <a:pPr lvl="0" algn="just">
              <a:lnSpc>
                <a:spcPct val="150000"/>
              </a:lnSpc>
            </a:pPr>
            <a:r>
              <a:rPr lang="en-US" sz="2400" dirty="0">
                <a:latin typeface="Times New Roman" pitchFamily="18" charset="0"/>
                <a:cs typeface="Times New Roman" pitchFamily="18" charset="0"/>
              </a:rPr>
              <a:t>A good presentation has been made</a:t>
            </a:r>
          </a:p>
          <a:p>
            <a:pPr lvl="0" algn="just">
              <a:lnSpc>
                <a:spcPct val="150000"/>
              </a:lnSpc>
            </a:pPr>
            <a:r>
              <a:rPr lang="en-US" sz="2400" dirty="0">
                <a:latin typeface="Times New Roman" pitchFamily="18" charset="0"/>
                <a:cs typeface="Times New Roman" pitchFamily="18" charset="0"/>
              </a:rPr>
              <a:t>Two-way communication has been established</a:t>
            </a:r>
          </a:p>
          <a:p>
            <a:pPr algn="just">
              <a:lnSpc>
                <a:spcPct val="150000"/>
              </a:lnSpc>
            </a:pPr>
            <a:endParaRPr lang="en-US" sz="2400" dirty="0">
              <a:latin typeface="Times New Roman" pitchFamily="18" charset="0"/>
              <a:cs typeface="Times New Roman" pitchFamily="18" charset="0"/>
            </a:endParaRPr>
          </a:p>
          <a:p>
            <a:pPr>
              <a:lnSpc>
                <a:spcPct val="150000"/>
              </a:lnSpc>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190</a:t>
            </a:fld>
            <a:endParaRPr lang="en-US"/>
          </a:p>
        </p:txBody>
      </p:sp>
    </p:spTree>
    <p:extLst>
      <p:ext uri="{BB962C8B-B14F-4D97-AF65-F5344CB8AC3E}">
        <p14:creationId xmlns:p14="http://schemas.microsoft.com/office/powerpoint/2010/main" xmlns="" val="2540241305"/>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Autofit/>
          </a:bodyPr>
          <a:lstStyle/>
          <a:p>
            <a:pPr marL="82296" lvl="0" indent="0" algn="just">
              <a:lnSpc>
                <a:spcPct val="150000"/>
              </a:lnSpc>
              <a:buNone/>
            </a:pPr>
            <a:r>
              <a:rPr lang="en-US" sz="2400" dirty="0">
                <a:latin typeface="Times New Roman" pitchFamily="18" charset="0"/>
                <a:cs typeface="Times New Roman" pitchFamily="18" charset="0"/>
              </a:rPr>
              <a:t>4. Use simple straight forward language:</a:t>
            </a:r>
          </a:p>
          <a:p>
            <a:pPr lvl="0" algn="just">
              <a:lnSpc>
                <a:spcPct val="150000"/>
              </a:lnSpc>
            </a:pPr>
            <a:r>
              <a:rPr lang="en-US" sz="2400" dirty="0">
                <a:latin typeface="Times New Roman" pitchFamily="18" charset="0"/>
                <a:cs typeface="Times New Roman" pitchFamily="18" charset="0"/>
              </a:rPr>
              <a:t>The audience could be of different background (simple language helps to communicate the ideas in understandable way)</a:t>
            </a:r>
          </a:p>
          <a:p>
            <a:pPr marL="82296" lvl="0" indent="0" algn="just">
              <a:lnSpc>
                <a:spcPct val="150000"/>
              </a:lnSpc>
              <a:buNone/>
            </a:pPr>
            <a:r>
              <a:rPr lang="en-US" sz="2400" dirty="0" smtClean="0">
                <a:latin typeface="Times New Roman" pitchFamily="18" charset="0"/>
                <a:cs typeface="Times New Roman" pitchFamily="18" charset="0"/>
              </a:rPr>
              <a:t>5. Check </a:t>
            </a:r>
            <a:r>
              <a:rPr lang="en-US" sz="2400" dirty="0">
                <a:latin typeface="Times New Roman" pitchFamily="18" charset="0"/>
                <a:cs typeface="Times New Roman" pitchFamily="18" charset="0"/>
              </a:rPr>
              <a:t>whether you are understood or not:</a:t>
            </a:r>
          </a:p>
          <a:p>
            <a:pPr lvl="0" algn="just">
              <a:lnSpc>
                <a:spcPct val="150000"/>
              </a:lnSpc>
            </a:pPr>
            <a:r>
              <a:rPr lang="en-US" sz="2400" dirty="0">
                <a:latin typeface="Times New Roman" pitchFamily="18" charset="0"/>
                <a:cs typeface="Times New Roman" pitchFamily="18" charset="0"/>
              </a:rPr>
              <a:t>Theses are done usually by posing questions and listening to the audience.</a:t>
            </a:r>
          </a:p>
          <a:p>
            <a:pPr marL="82296" lvl="0" indent="0" algn="just">
              <a:lnSpc>
                <a:spcPct val="150000"/>
              </a:lnSpc>
              <a:buNone/>
            </a:pPr>
            <a:r>
              <a:rPr lang="en-US" sz="2400" dirty="0" smtClean="0">
                <a:latin typeface="Times New Roman" pitchFamily="18" charset="0"/>
                <a:cs typeface="Times New Roman" pitchFamily="18" charset="0"/>
              </a:rPr>
              <a:t>6. Listen</a:t>
            </a:r>
            <a:r>
              <a:rPr lang="en-US" sz="2400" dirty="0">
                <a:latin typeface="Times New Roman" pitchFamily="18" charset="0"/>
                <a:cs typeface="Times New Roman" pitchFamily="18" charset="0"/>
              </a:rPr>
              <a:t>:</a:t>
            </a:r>
          </a:p>
          <a:p>
            <a:pPr lvl="0" algn="just">
              <a:lnSpc>
                <a:spcPct val="150000"/>
              </a:lnSpc>
            </a:pPr>
            <a:r>
              <a:rPr lang="en-US" sz="2400" dirty="0">
                <a:latin typeface="Times New Roman" pitchFamily="18" charset="0"/>
                <a:cs typeface="Times New Roman" pitchFamily="18" charset="0"/>
              </a:rPr>
              <a:t>Careful listening to the problems of people and taking to them is important.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191</a:t>
            </a:fld>
            <a:endParaRPr lang="en-US"/>
          </a:p>
        </p:txBody>
      </p:sp>
    </p:spTree>
    <p:extLst>
      <p:ext uri="{BB962C8B-B14F-4D97-AF65-F5344CB8AC3E}">
        <p14:creationId xmlns:p14="http://schemas.microsoft.com/office/powerpoint/2010/main" xmlns="" val="2884919499"/>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22592" cy="5867400"/>
          </a:xfrm>
        </p:spPr>
        <p:txBody>
          <a:bodyPr>
            <a:noAutofit/>
          </a:bodyPr>
          <a:lstStyle/>
          <a:p>
            <a:pPr marL="82296" lvl="0" indent="0" algn="just">
              <a:lnSpc>
                <a:spcPct val="150000"/>
              </a:lnSpc>
              <a:buNone/>
            </a:pPr>
            <a:r>
              <a:rPr lang="en-US" sz="2400" dirty="0" smtClean="0">
                <a:latin typeface="Times New Roman" pitchFamily="18" charset="0"/>
                <a:cs typeface="Times New Roman" pitchFamily="18" charset="0"/>
              </a:rPr>
              <a:t>2. Get </a:t>
            </a:r>
            <a:r>
              <a:rPr lang="en-US" sz="2400" dirty="0">
                <a:latin typeface="Times New Roman" pitchFamily="18" charset="0"/>
                <a:cs typeface="Times New Roman" pitchFamily="18" charset="0"/>
              </a:rPr>
              <a:t>prepared: preparation should include the purpose/objective/relevance of the ideas, identification of targets, assessment of extent and scope of the idea to be communicated, the place where the communication takes place and how best the idea could be communicated.</a:t>
            </a:r>
          </a:p>
          <a:p>
            <a:pPr marL="82296" lvl="0" indent="0" algn="just">
              <a:lnSpc>
                <a:spcPct val="150000"/>
              </a:lnSpc>
              <a:buNone/>
            </a:pPr>
            <a:r>
              <a:rPr lang="en-US" sz="2400" dirty="0" smtClean="0">
                <a:latin typeface="Times New Roman" pitchFamily="18" charset="0"/>
                <a:cs typeface="Times New Roman" pitchFamily="18" charset="0"/>
              </a:rPr>
              <a:t>3. Develop </a:t>
            </a:r>
            <a:r>
              <a:rPr lang="en-US" sz="2400" dirty="0">
                <a:latin typeface="Times New Roman" pitchFamily="18" charset="0"/>
                <a:cs typeface="Times New Roman" pitchFamily="18" charset="0"/>
              </a:rPr>
              <a:t>your natural style:</a:t>
            </a:r>
          </a:p>
          <a:p>
            <a:pPr lvl="0" algn="just">
              <a:lnSpc>
                <a:spcPct val="150000"/>
              </a:lnSpc>
            </a:pPr>
            <a:r>
              <a:rPr lang="en-US" sz="2400" dirty="0">
                <a:latin typeface="Times New Roman" pitchFamily="18" charset="0"/>
                <a:cs typeface="Times New Roman" pitchFamily="18" charset="0"/>
              </a:rPr>
              <a:t>Although we can learn how to present, each person has his/her own natural way of presenting ideas. Therefore expression of emotions should be natural and </a:t>
            </a:r>
            <a:r>
              <a:rPr lang="en-US" sz="2400" dirty="0" smtClean="0">
                <a:latin typeface="Times New Roman" pitchFamily="18" charset="0"/>
                <a:cs typeface="Times New Roman" pitchFamily="18" charset="0"/>
              </a:rPr>
              <a:t>understandable</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192</a:t>
            </a:fld>
            <a:endParaRPr lang="en-US"/>
          </a:p>
        </p:txBody>
      </p:sp>
    </p:spTree>
    <p:extLst>
      <p:ext uri="{BB962C8B-B14F-4D97-AF65-F5344CB8AC3E}">
        <p14:creationId xmlns:p14="http://schemas.microsoft.com/office/powerpoint/2010/main" xmlns="" val="124662891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251192" cy="57150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For an effective communication consider the following:</a:t>
            </a:r>
          </a:p>
          <a:p>
            <a:pPr marL="82296" lvl="0" indent="0" algn="just">
              <a:lnSpc>
                <a:spcPct val="17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Communicate </a:t>
            </a:r>
            <a:r>
              <a:rPr lang="en-US" sz="2400" dirty="0">
                <a:latin typeface="Times New Roman" pitchFamily="18" charset="0"/>
                <a:cs typeface="Times New Roman" pitchFamily="18" charset="0"/>
              </a:rPr>
              <a:t>when we have to communication is purposeful. It is not important to communicate unless there is a need and a purpose behind:</a:t>
            </a:r>
          </a:p>
          <a:p>
            <a:pPr lvl="0" algn="just">
              <a:lnSpc>
                <a:spcPct val="170000"/>
              </a:lnSpc>
            </a:pPr>
            <a:r>
              <a:rPr lang="en-US" sz="2400" dirty="0">
                <a:latin typeface="Times New Roman" pitchFamily="18" charset="0"/>
                <a:cs typeface="Times New Roman" pitchFamily="18" charset="0"/>
              </a:rPr>
              <a:t>Ideas must be clear to one self before communicating to others</a:t>
            </a:r>
          </a:p>
          <a:p>
            <a:pPr lvl="0" algn="just">
              <a:lnSpc>
                <a:spcPct val="170000"/>
              </a:lnSpc>
            </a:pPr>
            <a:r>
              <a:rPr lang="en-US" sz="2400" dirty="0">
                <a:latin typeface="Times New Roman" pitchFamily="18" charset="0"/>
                <a:cs typeface="Times New Roman" pitchFamily="18" charset="0"/>
              </a:rPr>
              <a:t>Thinking of the behavior, its causes and the effects will be </a:t>
            </a:r>
            <a:r>
              <a:rPr lang="en-US" sz="2400" dirty="0" smtClean="0">
                <a:latin typeface="Times New Roman" pitchFamily="18" charset="0"/>
                <a:cs typeface="Times New Roman" pitchFamily="18" charset="0"/>
              </a:rPr>
              <a:t>helpful</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193</a:t>
            </a:fld>
            <a:endParaRPr lang="en-US"/>
          </a:p>
        </p:txBody>
      </p:sp>
    </p:spTree>
    <p:extLst>
      <p:ext uri="{BB962C8B-B14F-4D97-AF65-F5344CB8AC3E}">
        <p14:creationId xmlns:p14="http://schemas.microsoft.com/office/powerpoint/2010/main" xmlns="" val="3449761861"/>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754429472"/>
              </p:ext>
            </p:extLst>
          </p:nvPr>
        </p:nvGraphicFramePr>
        <p:xfrm>
          <a:off x="1295400" y="1101300"/>
          <a:ext cx="7318248" cy="4613700"/>
        </p:xfrm>
        <a:graphic>
          <a:graphicData uri="http://schemas.openxmlformats.org/drawingml/2006/table">
            <a:tbl>
              <a:tblPr firstRow="1" firstCol="1" bandRow="1">
                <a:tableStyleId>{5C22544A-7EE6-4342-B048-85BDC9FD1C3A}</a:tableStyleId>
              </a:tblPr>
              <a:tblGrid>
                <a:gridCol w="3123642">
                  <a:extLst>
                    <a:ext uri="{9D8B030D-6E8A-4147-A177-3AD203B41FA5}">
                      <a16:colId xmlns:a16="http://schemas.microsoft.com/office/drawing/2014/main" xmlns="" val="20000"/>
                    </a:ext>
                  </a:extLst>
                </a:gridCol>
                <a:gridCol w="4194606">
                  <a:extLst>
                    <a:ext uri="{9D8B030D-6E8A-4147-A177-3AD203B41FA5}">
                      <a16:colId xmlns:a16="http://schemas.microsoft.com/office/drawing/2014/main" xmlns="" val="20001"/>
                    </a:ext>
                  </a:extLst>
                </a:gridCol>
              </a:tblGrid>
              <a:tr h="1314940">
                <a:tc>
                  <a:txBody>
                    <a:bodyPr/>
                    <a:lstStyle/>
                    <a:p>
                      <a:pPr marL="0" marR="0" algn="just">
                        <a:lnSpc>
                          <a:spcPct val="150000"/>
                        </a:lnSpc>
                        <a:spcBef>
                          <a:spcPts val="0"/>
                        </a:spcBef>
                        <a:spcAft>
                          <a:spcPts val="0"/>
                        </a:spcAft>
                      </a:pPr>
                      <a:r>
                        <a:rPr lang="en-US" sz="2400" dirty="0">
                          <a:effectLst/>
                          <a:latin typeface="Times New Roman" pitchFamily="18" charset="0"/>
                          <a:cs typeface="Times New Roman" pitchFamily="18" charset="0"/>
                        </a:rPr>
                        <a:t> </a:t>
                      </a:r>
                    </a:p>
                    <a:p>
                      <a:pPr marL="0" marR="0" algn="just">
                        <a:lnSpc>
                          <a:spcPct val="150000"/>
                        </a:lnSpc>
                        <a:spcBef>
                          <a:spcPts val="0"/>
                        </a:spcBef>
                        <a:spcAft>
                          <a:spcPts val="0"/>
                        </a:spcAft>
                      </a:pPr>
                      <a:r>
                        <a:rPr lang="en-US" sz="2400" dirty="0">
                          <a:effectLst/>
                          <a:latin typeface="Times New Roman" pitchFamily="18" charset="0"/>
                          <a:cs typeface="Times New Roman" pitchFamily="18" charset="0"/>
                        </a:rPr>
                        <a:t>We learn through:</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0"/>
                        </a:spcAft>
                      </a:pPr>
                      <a:r>
                        <a:rPr lang="en-US" sz="2400" dirty="0">
                          <a:effectLst/>
                          <a:latin typeface="Times New Roman" pitchFamily="18" charset="0"/>
                          <a:cs typeface="Times New Roman" pitchFamily="18" charset="0"/>
                        </a:rPr>
                        <a:t> </a:t>
                      </a:r>
                    </a:p>
                    <a:p>
                      <a:pPr marL="0" marR="0" algn="just">
                        <a:lnSpc>
                          <a:spcPct val="150000"/>
                        </a:lnSpc>
                        <a:spcBef>
                          <a:spcPts val="0"/>
                        </a:spcBef>
                        <a:spcAft>
                          <a:spcPts val="0"/>
                        </a:spcAft>
                      </a:pPr>
                      <a:r>
                        <a:rPr lang="en-US" sz="2400" dirty="0">
                          <a:effectLst/>
                          <a:latin typeface="Times New Roman" pitchFamily="18" charset="0"/>
                          <a:cs typeface="Times New Roman" pitchFamily="18" charset="0"/>
                        </a:rPr>
                        <a:t>We remember what we:</a:t>
                      </a:r>
                      <a:endParaRPr lang="en-US" sz="2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r h="3298760">
                <a:tc>
                  <a:txBody>
                    <a:bodyPr/>
                    <a:lstStyle/>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Taste = 1%</a:t>
                      </a:r>
                    </a:p>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Touch= 2%</a:t>
                      </a:r>
                    </a:p>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Smell = 3%</a:t>
                      </a:r>
                      <a:endParaRPr lang="en-US" sz="2400" dirty="0">
                        <a:effectLst/>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Read  =     10%</a:t>
                      </a:r>
                    </a:p>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Hear  =       20%</a:t>
                      </a:r>
                    </a:p>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See  =          30%</a:t>
                      </a:r>
                    </a:p>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See and hear = 50%</a:t>
                      </a:r>
                    </a:p>
                    <a:p>
                      <a:pPr marL="342900" marR="0" lvl="0" indent="-342900" algn="just">
                        <a:lnSpc>
                          <a:spcPct val="150000"/>
                        </a:lnSpc>
                        <a:spcBef>
                          <a:spcPts val="0"/>
                        </a:spcBef>
                        <a:spcAft>
                          <a:spcPts val="0"/>
                        </a:spcAft>
                        <a:buFont typeface="Symbol"/>
                        <a:buChar char=""/>
                      </a:pPr>
                      <a:r>
                        <a:rPr lang="en-US" sz="2400" dirty="0">
                          <a:effectLst/>
                          <a:latin typeface="Times New Roman" pitchFamily="18" charset="0"/>
                          <a:cs typeface="Times New Roman" pitchFamily="18" charset="0"/>
                        </a:rPr>
                        <a:t>Sight   =          83%</a:t>
                      </a:r>
                      <a:endParaRPr lang="en-US" sz="2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bl>
          </a:graphicData>
        </a:graphic>
      </p:graphicFrame>
      <p:sp>
        <p:nvSpPr>
          <p:cNvPr id="5" name="Rectangle 1"/>
          <p:cNvSpPr>
            <a:spLocks noChangeArrowheads="1"/>
          </p:cNvSpPr>
          <p:nvPr/>
        </p:nvSpPr>
        <p:spPr bwMode="auto">
          <a:xfrm>
            <a:off x="1295400" y="270302"/>
            <a:ext cx="7391400"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Thus use a multimedia approach to learn more and retain more.</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983B6054-12AA-46F8-BA2F-08E50879B6E3}" type="slidenum">
              <a:rPr lang="en-US" smtClean="0"/>
              <a:pPr/>
              <a:t>194</a:t>
            </a:fld>
            <a:endParaRPr lang="en-US"/>
          </a:p>
        </p:txBody>
      </p:sp>
    </p:spTree>
    <p:extLst>
      <p:ext uri="{BB962C8B-B14F-4D97-AF65-F5344CB8AC3E}">
        <p14:creationId xmlns:p14="http://schemas.microsoft.com/office/powerpoint/2010/main" xmlns="" val="2759558574"/>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lvl="0" algn="just">
              <a:lnSpc>
                <a:spcPct val="170000"/>
              </a:lnSpc>
            </a:pPr>
            <a:r>
              <a:rPr lang="en-US" sz="2400" dirty="0">
                <a:latin typeface="Times New Roman" pitchFamily="18" charset="0"/>
                <a:cs typeface="Times New Roman" pitchFamily="18" charset="0"/>
              </a:rPr>
              <a:t>Even if all barriers have been removed, communication could still be a failure without good presentation.</a:t>
            </a:r>
          </a:p>
          <a:p>
            <a:pPr lvl="0" algn="just">
              <a:lnSpc>
                <a:spcPct val="170000"/>
              </a:lnSpc>
            </a:pPr>
            <a:r>
              <a:rPr lang="en-US" sz="2400" dirty="0">
                <a:latin typeface="Times New Roman" pitchFamily="18" charset="0"/>
                <a:cs typeface="Times New Roman" pitchFamily="18" charset="0"/>
              </a:rPr>
              <a:t> Good presentation requires:</a:t>
            </a:r>
          </a:p>
          <a:p>
            <a:pPr algn="just">
              <a:lnSpc>
                <a:spcPct val="170000"/>
              </a:lnSpc>
            </a:pPr>
            <a:r>
              <a:rPr lang="en-US" sz="2400" dirty="0">
                <a:latin typeface="Times New Roman" pitchFamily="18" charset="0"/>
                <a:cs typeface="Times New Roman" pitchFamily="18" charset="0"/>
              </a:rPr>
              <a:t>Complete understanding of the subject</a:t>
            </a:r>
          </a:p>
          <a:p>
            <a:pPr algn="just">
              <a:lnSpc>
                <a:spcPct val="170000"/>
              </a:lnSpc>
            </a:pPr>
            <a:r>
              <a:rPr lang="en-US" sz="2400" dirty="0">
                <a:latin typeface="Times New Roman" pitchFamily="18" charset="0"/>
                <a:cs typeface="Times New Roman" pitchFamily="18" charset="0"/>
              </a:rPr>
              <a:t>Establishing good relationship with the audience</a:t>
            </a:r>
          </a:p>
          <a:p>
            <a:pPr algn="just">
              <a:lnSpc>
                <a:spcPct val="170000"/>
              </a:lnSpc>
            </a:pPr>
            <a:r>
              <a:rPr lang="en-US" sz="2400" dirty="0">
                <a:latin typeface="Times New Roman" pitchFamily="18" charset="0"/>
                <a:cs typeface="Times New Roman" pitchFamily="18" charset="0"/>
              </a:rPr>
              <a:t>Choosing the right channel or media</a:t>
            </a:r>
          </a:p>
          <a:p>
            <a:pPr algn="just">
              <a:lnSpc>
                <a:spcPct val="170000"/>
              </a:lnSpc>
            </a:pPr>
            <a:r>
              <a:rPr lang="en-US" sz="2400" dirty="0">
                <a:latin typeface="Times New Roman" pitchFamily="18" charset="0"/>
                <a:cs typeface="Times New Roman" pitchFamily="18" charset="0"/>
              </a:rPr>
              <a:t>Proper utilization of the chosen media</a:t>
            </a:r>
          </a:p>
          <a:p>
            <a:pPr algn="just">
              <a:lnSpc>
                <a:spcPct val="170000"/>
              </a:lnSpc>
            </a:pPr>
            <a:r>
              <a:rPr lang="en-US" sz="2400" dirty="0">
                <a:latin typeface="Times New Roman" pitchFamily="18" charset="0"/>
                <a:cs typeface="Times New Roman" pitchFamily="18" charset="0"/>
              </a:rPr>
              <a:t>Using multimedia approach</a:t>
            </a:r>
          </a:p>
          <a:p>
            <a:endParaRPr lang="en-US" sz="2400" dirty="0"/>
          </a:p>
          <a:p>
            <a:endParaRPr lang="en-US" sz="2400" dirty="0"/>
          </a:p>
          <a:p>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195</a:t>
            </a:fld>
            <a:endParaRPr lang="en-US"/>
          </a:p>
        </p:txBody>
      </p:sp>
    </p:spTree>
    <p:extLst>
      <p:ext uri="{BB962C8B-B14F-4D97-AF65-F5344CB8AC3E}">
        <p14:creationId xmlns:p14="http://schemas.microsoft.com/office/powerpoint/2010/main" xmlns="" val="2324058191"/>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327392" cy="5867400"/>
          </a:xfrm>
        </p:spPr>
        <p:txBody>
          <a:bodyPr>
            <a:noAutofit/>
          </a:bodyPr>
          <a:lstStyle/>
          <a:p>
            <a:pPr lvl="0" algn="just">
              <a:lnSpc>
                <a:spcPct val="170000"/>
              </a:lnSpc>
              <a:buFont typeface="Wingdings" pitchFamily="2" charset="2"/>
              <a:buChar char="v"/>
            </a:pPr>
            <a:r>
              <a:rPr lang="en-US" sz="2400" dirty="0">
                <a:latin typeface="Times New Roman" pitchFamily="18" charset="0"/>
                <a:cs typeface="Times New Roman" pitchFamily="18" charset="0"/>
              </a:rPr>
              <a:t>The audience must remove their own barriers and members of the audience could be:</a:t>
            </a:r>
          </a:p>
          <a:p>
            <a:pPr marL="82296" lvl="0" indent="0" algn="just">
              <a:lnSpc>
                <a:spcPct val="170000"/>
              </a:lnSpc>
              <a:buNone/>
            </a:pPr>
            <a:r>
              <a:rPr lang="en-US" sz="2400" dirty="0" smtClean="0">
                <a:latin typeface="Times New Roman" pitchFamily="18" charset="0"/>
                <a:cs typeface="Times New Roman" pitchFamily="18" charset="0"/>
              </a:rPr>
              <a:t>1. The </a:t>
            </a:r>
            <a:r>
              <a:rPr lang="en-US" sz="2400" dirty="0">
                <a:latin typeface="Times New Roman" pitchFamily="18" charset="0"/>
                <a:cs typeface="Times New Roman" pitchFamily="18" charset="0"/>
              </a:rPr>
              <a:t>non listener type- who refuse to listen</a:t>
            </a:r>
          </a:p>
          <a:p>
            <a:pPr marL="82296" lvl="0" indent="0" algn="just">
              <a:lnSpc>
                <a:spcPct val="170000"/>
              </a:lnSpc>
              <a:buNone/>
            </a:pPr>
            <a:r>
              <a:rPr lang="en-US" sz="2400" dirty="0" smtClean="0">
                <a:latin typeface="Times New Roman" pitchFamily="18" charset="0"/>
                <a:cs typeface="Times New Roman" pitchFamily="18" charset="0"/>
              </a:rPr>
              <a:t>2. The </a:t>
            </a:r>
            <a:r>
              <a:rPr lang="en-US" sz="2400" dirty="0">
                <a:latin typeface="Times New Roman" pitchFamily="18" charset="0"/>
                <a:cs typeface="Times New Roman" pitchFamily="18" charset="0"/>
              </a:rPr>
              <a:t>know it all type- who thinks he/she knows the answer to everything</a:t>
            </a:r>
          </a:p>
          <a:p>
            <a:pPr marL="82296" lvl="0" indent="0" algn="just">
              <a:lnSpc>
                <a:spcPct val="170000"/>
              </a:lnSpc>
              <a:buNone/>
            </a:pPr>
            <a:r>
              <a:rPr lang="en-US" sz="2400" dirty="0" smtClean="0">
                <a:latin typeface="Times New Roman" pitchFamily="18" charset="0"/>
                <a:cs typeface="Times New Roman" pitchFamily="18" charset="0"/>
              </a:rPr>
              <a:t>3. The </a:t>
            </a:r>
            <a:r>
              <a:rPr lang="en-US" sz="2400" dirty="0">
                <a:latin typeface="Times New Roman" pitchFamily="18" charset="0"/>
                <a:cs typeface="Times New Roman" pitchFamily="18" charset="0"/>
              </a:rPr>
              <a:t>impatient type-who is reluctant to sit jumps to conclusion</a:t>
            </a:r>
          </a:p>
          <a:p>
            <a:pPr marL="82296" lvl="0" indent="0" algn="just">
              <a:lnSpc>
                <a:spcPct val="170000"/>
              </a:lnSpc>
              <a:buNone/>
            </a:pPr>
            <a:r>
              <a:rPr lang="en-US" sz="2400" dirty="0" smtClean="0">
                <a:latin typeface="Times New Roman" pitchFamily="18" charset="0"/>
                <a:cs typeface="Times New Roman" pitchFamily="18" charset="0"/>
              </a:rPr>
              <a:t>4. The </a:t>
            </a:r>
            <a:r>
              <a:rPr lang="en-US" sz="2400" dirty="0">
                <a:latin typeface="Times New Roman" pitchFamily="18" charset="0"/>
                <a:cs typeface="Times New Roman" pitchFamily="18" charset="0"/>
              </a:rPr>
              <a:t>negative personality – who enjoys saying ‘no’ to everything</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196</a:t>
            </a:fld>
            <a:endParaRPr lang="en-US"/>
          </a:p>
        </p:txBody>
      </p:sp>
    </p:spTree>
    <p:extLst>
      <p:ext uri="{BB962C8B-B14F-4D97-AF65-F5344CB8AC3E}">
        <p14:creationId xmlns:p14="http://schemas.microsoft.com/office/powerpoint/2010/main" xmlns="" val="4132446743"/>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Autofit/>
          </a:bodyPr>
          <a:lstStyle/>
          <a:p>
            <a:pPr lvl="0" algn="just">
              <a:lnSpc>
                <a:spcPct val="170000"/>
              </a:lnSpc>
            </a:pPr>
            <a:r>
              <a:rPr lang="en-US" sz="2400" dirty="0" smtClean="0">
                <a:latin typeface="Times New Roman" pitchFamily="18" charset="0"/>
                <a:cs typeface="Times New Roman" pitchFamily="18" charset="0"/>
              </a:rPr>
              <a:t>Job/work </a:t>
            </a:r>
            <a:r>
              <a:rPr lang="en-US" sz="2400" dirty="0">
                <a:latin typeface="Times New Roman" pitchFamily="18" charset="0"/>
                <a:cs typeface="Times New Roman" pitchFamily="18" charset="0"/>
              </a:rPr>
              <a:t>type</a:t>
            </a:r>
          </a:p>
          <a:p>
            <a:pPr lvl="0" algn="just">
              <a:lnSpc>
                <a:spcPct val="170000"/>
              </a:lnSpc>
            </a:pPr>
            <a:r>
              <a:rPr lang="en-US" sz="2400" dirty="0">
                <a:latin typeface="Times New Roman" pitchFamily="18" charset="0"/>
                <a:cs typeface="Times New Roman" pitchFamily="18" charset="0"/>
              </a:rPr>
              <a:t>Interests/problems/needs</a:t>
            </a:r>
          </a:p>
          <a:p>
            <a:pPr lvl="0" algn="just">
              <a:lnSpc>
                <a:spcPct val="170000"/>
              </a:lnSpc>
            </a:pPr>
            <a:r>
              <a:rPr lang="en-US" sz="2400" dirty="0">
                <a:latin typeface="Times New Roman" pitchFamily="18" charset="0"/>
                <a:cs typeface="Times New Roman" pitchFamily="18" charset="0"/>
              </a:rPr>
              <a:t>Language</a:t>
            </a:r>
          </a:p>
          <a:p>
            <a:pPr lvl="0" algn="just">
              <a:lnSpc>
                <a:spcPct val="170000"/>
              </a:lnSpc>
              <a:buFont typeface="Wingdings" pitchFamily="2" charset="2"/>
              <a:buChar char="v"/>
            </a:pPr>
            <a:r>
              <a:rPr lang="en-US" sz="2400" dirty="0">
                <a:latin typeface="Times New Roman" pitchFamily="18" charset="0"/>
                <a:cs typeface="Times New Roman" pitchFamily="18" charset="0"/>
              </a:rPr>
              <a:t>The message must be:</a:t>
            </a:r>
          </a:p>
          <a:p>
            <a:pPr lvl="0" algn="just">
              <a:lnSpc>
                <a:spcPct val="170000"/>
              </a:lnSpc>
            </a:pPr>
            <a:r>
              <a:rPr lang="en-US" sz="2400" dirty="0">
                <a:latin typeface="Times New Roman" pitchFamily="18" charset="0"/>
                <a:cs typeface="Times New Roman" pitchFamily="18" charset="0"/>
              </a:rPr>
              <a:t>Timely</a:t>
            </a:r>
          </a:p>
          <a:p>
            <a:pPr lvl="0" algn="just">
              <a:lnSpc>
                <a:spcPct val="170000"/>
              </a:lnSpc>
            </a:pPr>
            <a:r>
              <a:rPr lang="en-US" sz="2400" dirty="0">
                <a:latin typeface="Times New Roman" pitchFamily="18" charset="0"/>
                <a:cs typeface="Times New Roman" pitchFamily="18" charset="0"/>
              </a:rPr>
              <a:t>Meaningful/relevant</a:t>
            </a:r>
          </a:p>
          <a:p>
            <a:pPr lvl="0" algn="just">
              <a:lnSpc>
                <a:spcPct val="170000"/>
              </a:lnSpc>
            </a:pPr>
            <a:r>
              <a:rPr lang="en-US" sz="2400" dirty="0">
                <a:latin typeface="Times New Roman" pitchFamily="18" charset="0"/>
                <a:cs typeface="Times New Roman" pitchFamily="18" charset="0"/>
              </a:rPr>
              <a:t>Applicable to the </a:t>
            </a:r>
            <a:r>
              <a:rPr lang="en-US" sz="2400" dirty="0" smtClean="0">
                <a:latin typeface="Times New Roman" pitchFamily="18" charset="0"/>
                <a:cs typeface="Times New Roman" pitchFamily="18" charset="0"/>
              </a:rPr>
              <a:t>situation</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197</a:t>
            </a:fld>
            <a:endParaRPr lang="en-US"/>
          </a:p>
        </p:txBody>
      </p:sp>
    </p:spTree>
    <p:extLst>
      <p:ext uri="{BB962C8B-B14F-4D97-AF65-F5344CB8AC3E}">
        <p14:creationId xmlns:p14="http://schemas.microsoft.com/office/powerpoint/2010/main" xmlns="" val="910049271"/>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25000" lnSpcReduction="20000"/>
          </a:bodyPr>
          <a:lstStyle/>
          <a:p>
            <a:pPr lvl="0" algn="just">
              <a:lnSpc>
                <a:spcPct val="170000"/>
              </a:lnSpc>
            </a:pPr>
            <a:r>
              <a:rPr lang="en-US" sz="9600" dirty="0">
                <a:latin typeface="Times New Roman" pitchFamily="18" charset="0"/>
                <a:cs typeface="Times New Roman" pitchFamily="18" charset="0"/>
              </a:rPr>
              <a:t>E.g. normally the beliefs of a community may dictate what foods should be given to children and their related taboos.</a:t>
            </a:r>
          </a:p>
          <a:p>
            <a:pPr marL="82296" indent="0" algn="just">
              <a:lnSpc>
                <a:spcPct val="170000"/>
              </a:lnSpc>
              <a:buNone/>
            </a:pPr>
            <a:r>
              <a:rPr lang="en-US" sz="9600" b="1" dirty="0">
                <a:latin typeface="Times New Roman" pitchFamily="18" charset="0"/>
                <a:cs typeface="Times New Roman" pitchFamily="18" charset="0"/>
              </a:rPr>
              <a:t>How can we overcome barriers of communication?</a:t>
            </a:r>
            <a:endParaRPr lang="en-US" sz="9600" dirty="0">
              <a:latin typeface="Times New Roman" pitchFamily="18" charset="0"/>
              <a:cs typeface="Times New Roman" pitchFamily="18" charset="0"/>
            </a:endParaRPr>
          </a:p>
          <a:p>
            <a:pPr lvl="0" algn="just">
              <a:lnSpc>
                <a:spcPct val="170000"/>
              </a:lnSpc>
              <a:buFont typeface="Wingdings" pitchFamily="2" charset="2"/>
              <a:buChar char="v"/>
            </a:pPr>
            <a:r>
              <a:rPr lang="en-US" sz="9600" dirty="0">
                <a:latin typeface="Times New Roman" pitchFamily="18" charset="0"/>
                <a:cs typeface="Times New Roman" pitchFamily="18" charset="0"/>
              </a:rPr>
              <a:t>Sender must know his/her audience’s</a:t>
            </a:r>
          </a:p>
          <a:p>
            <a:pPr lvl="0" algn="just">
              <a:lnSpc>
                <a:spcPct val="170000"/>
              </a:lnSpc>
            </a:pPr>
            <a:r>
              <a:rPr lang="en-US" sz="9600" dirty="0">
                <a:latin typeface="Times New Roman" pitchFamily="18" charset="0"/>
                <a:cs typeface="Times New Roman" pitchFamily="18" charset="0"/>
              </a:rPr>
              <a:t>Background</a:t>
            </a:r>
          </a:p>
          <a:p>
            <a:pPr lvl="0" algn="just">
              <a:lnSpc>
                <a:spcPct val="170000"/>
              </a:lnSpc>
            </a:pPr>
            <a:r>
              <a:rPr lang="en-US" sz="9600" dirty="0">
                <a:latin typeface="Times New Roman" pitchFamily="18" charset="0"/>
                <a:cs typeface="Times New Roman" pitchFamily="18" charset="0"/>
              </a:rPr>
              <a:t>Age and sex</a:t>
            </a:r>
          </a:p>
          <a:p>
            <a:pPr lvl="0" algn="just">
              <a:lnSpc>
                <a:spcPct val="170000"/>
              </a:lnSpc>
            </a:pPr>
            <a:r>
              <a:rPr lang="en-US" sz="9600" dirty="0">
                <a:latin typeface="Times New Roman" pitchFamily="18" charset="0"/>
                <a:cs typeface="Times New Roman" pitchFamily="18" charset="0"/>
              </a:rPr>
              <a:t>Social status</a:t>
            </a:r>
          </a:p>
          <a:p>
            <a:pPr lvl="0" algn="just">
              <a:lnSpc>
                <a:spcPct val="170000"/>
              </a:lnSpc>
            </a:pPr>
            <a:r>
              <a:rPr lang="en-US" sz="9600" dirty="0">
                <a:latin typeface="Times New Roman" pitchFamily="18" charset="0"/>
                <a:cs typeface="Times New Roman" pitchFamily="18" charset="0"/>
              </a:rPr>
              <a:t>Education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198</a:t>
            </a:fld>
            <a:endParaRPr lang="en-US"/>
          </a:p>
        </p:txBody>
      </p:sp>
    </p:spTree>
    <p:extLst>
      <p:ext uri="{BB962C8B-B14F-4D97-AF65-F5344CB8AC3E}">
        <p14:creationId xmlns:p14="http://schemas.microsoft.com/office/powerpoint/2010/main" xmlns="" val="1143949551"/>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Autofit/>
          </a:bodyPr>
          <a:lstStyle/>
          <a:p>
            <a:pPr lvl="0" algn="just">
              <a:lnSpc>
                <a:spcPct val="170000"/>
              </a:lnSpc>
            </a:pPr>
            <a:r>
              <a:rPr lang="en-US" sz="2400" dirty="0">
                <a:latin typeface="Times New Roman" pitchFamily="18" charset="0"/>
                <a:cs typeface="Times New Roman" pitchFamily="18" charset="0"/>
              </a:rPr>
              <a:t>Attitudes and Beliefs:  </a:t>
            </a:r>
          </a:p>
          <a:p>
            <a:pPr lvl="0" algn="just">
              <a:lnSpc>
                <a:spcPct val="170000"/>
              </a:lnSpc>
            </a:pPr>
            <a:r>
              <a:rPr lang="en-US" sz="2400" dirty="0">
                <a:latin typeface="Times New Roman" pitchFamily="18" charset="0"/>
                <a:cs typeface="Times New Roman" pitchFamily="18" charset="0"/>
              </a:rPr>
              <a:t>Community may be misguided by expectation on the role of development or health workers. </a:t>
            </a:r>
          </a:p>
          <a:p>
            <a:pPr marL="82296" indent="0" algn="just">
              <a:lnSpc>
                <a:spcPct val="170000"/>
              </a:lnSpc>
              <a:buNone/>
            </a:pPr>
            <a:r>
              <a:rPr lang="en-US" sz="2400" dirty="0">
                <a:latin typeface="Times New Roman" pitchFamily="18" charset="0"/>
                <a:cs typeface="Times New Roman" pitchFamily="18" charset="0"/>
              </a:rPr>
              <a:t>They either think that development or health workers are supposed to do everything for them or that they know too much or do not require services.</a:t>
            </a:r>
          </a:p>
          <a:p>
            <a:pPr lvl="0" algn="just">
              <a:lnSpc>
                <a:spcPct val="170000"/>
              </a:lnSpc>
            </a:pPr>
            <a:r>
              <a:rPr lang="en-US" sz="2400" dirty="0">
                <a:latin typeface="Times New Roman" pitchFamily="18" charset="0"/>
                <a:cs typeface="Times New Roman" pitchFamily="18" charset="0"/>
              </a:rPr>
              <a:t>Cultural beliefs of a people influence the rate at which they accept and adopt new ideas and skills. </a:t>
            </a:r>
            <a:endParaRPr lang="en-US" sz="2400" dirty="0"/>
          </a:p>
          <a:p>
            <a:endParaRPr lang="en-US" sz="2400" dirty="0"/>
          </a:p>
          <a:p>
            <a:endParaRPr lang="en-US" sz="2400" dirty="0"/>
          </a:p>
          <a:p>
            <a:endParaRPr lang="en-US" sz="2400" dirty="0"/>
          </a:p>
        </p:txBody>
      </p:sp>
      <p:sp>
        <p:nvSpPr>
          <p:cNvPr id="4" name="Right Arrow 3"/>
          <p:cNvSpPr/>
          <p:nvPr/>
        </p:nvSpPr>
        <p:spPr>
          <a:xfrm>
            <a:off x="1524000" y="2743200"/>
            <a:ext cx="152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983B6054-12AA-46F8-BA2F-08E50879B6E3}" type="slidenum">
              <a:rPr lang="en-US" smtClean="0"/>
              <a:pPr/>
              <a:t>199</a:t>
            </a:fld>
            <a:endParaRPr lang="en-US"/>
          </a:p>
        </p:txBody>
      </p:sp>
    </p:spTree>
    <p:extLst>
      <p:ext uri="{BB962C8B-B14F-4D97-AF65-F5344CB8AC3E}">
        <p14:creationId xmlns:p14="http://schemas.microsoft.com/office/powerpoint/2010/main" xmlns="" val="1077244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409688" cy="792162"/>
          </a:xfrm>
        </p:spPr>
        <p:txBody>
          <a:bodyPr>
            <a:normAutofit/>
          </a:bodyPr>
          <a:lstStyle/>
          <a:p>
            <a:pPr algn="just"/>
            <a:r>
              <a:rPr lang="en-US" sz="3600" b="1" dirty="0" smtClean="0">
                <a:latin typeface="Times New Roman" pitchFamily="18" charset="0"/>
                <a:cs typeface="Times New Roman" pitchFamily="18" charset="0"/>
              </a:rPr>
              <a:t>CHAPTER 1: INTRODUCTION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219200" y="990600"/>
            <a:ext cx="7543800" cy="5638800"/>
          </a:xfrm>
        </p:spPr>
        <p:txBody>
          <a:bodyPr>
            <a:normAutofit fontScale="47500" lnSpcReduction="20000"/>
          </a:bodyPr>
          <a:lstStyle/>
          <a:p>
            <a:pPr marL="82296" indent="0">
              <a:buNone/>
            </a:pPr>
            <a:endParaRPr lang="en-US" dirty="0"/>
          </a:p>
          <a:p>
            <a:pPr marL="82296" indent="0" algn="just">
              <a:lnSpc>
                <a:spcPct val="170000"/>
              </a:lnSpc>
              <a:buNone/>
            </a:pPr>
            <a:r>
              <a:rPr lang="en-US" sz="5100" b="1" dirty="0">
                <a:latin typeface="Times New Roman" pitchFamily="18" charset="0"/>
                <a:cs typeface="Times New Roman" pitchFamily="18" charset="0"/>
              </a:rPr>
              <a:t>1.1 Definitions of Terms (Rationale, Concepts of the Course)</a:t>
            </a:r>
          </a:p>
          <a:p>
            <a:pPr algn="just">
              <a:lnSpc>
                <a:spcPct val="170000"/>
              </a:lnSpc>
              <a:buNone/>
            </a:pPr>
            <a:r>
              <a:rPr lang="en-US" sz="5100" b="1" dirty="0">
                <a:latin typeface="Times New Roman" pitchFamily="18" charset="0"/>
                <a:cs typeface="Times New Roman" pitchFamily="18" charset="0"/>
              </a:rPr>
              <a:t>Rationale of the course:</a:t>
            </a:r>
          </a:p>
          <a:p>
            <a:pPr lvl="0" algn="just">
              <a:lnSpc>
                <a:spcPct val="170000"/>
              </a:lnSpc>
            </a:pPr>
            <a:r>
              <a:rPr lang="en-US" sz="5100" dirty="0">
                <a:latin typeface="Times New Roman" pitchFamily="18" charset="0"/>
                <a:cs typeface="Times New Roman" pitchFamily="18" charset="0"/>
              </a:rPr>
              <a:t>The continued existence and spread of communicable disease that need the involvement of the community members and environmental interventions. </a:t>
            </a:r>
            <a:r>
              <a:rPr lang="en-US" sz="5100" dirty="0" smtClean="0">
                <a:latin typeface="Times New Roman" pitchFamily="18" charset="0"/>
                <a:cs typeface="Times New Roman" pitchFamily="18" charset="0"/>
              </a:rPr>
              <a:t>E.g. </a:t>
            </a:r>
            <a:r>
              <a:rPr lang="en-US" sz="5100" dirty="0">
                <a:latin typeface="Times New Roman" pitchFamily="18" charset="0"/>
                <a:cs typeface="Times New Roman" pitchFamily="18" charset="0"/>
              </a:rPr>
              <a:t>HIV/AIDS, Malaria</a:t>
            </a:r>
          </a:p>
          <a:p>
            <a:pPr lvl="0" algn="just">
              <a:lnSpc>
                <a:spcPct val="170000"/>
              </a:lnSpc>
            </a:pPr>
            <a:r>
              <a:rPr lang="en-US" sz="5100" dirty="0">
                <a:latin typeface="Times New Roman" pitchFamily="18" charset="0"/>
                <a:cs typeface="Times New Roman" pitchFamily="18" charset="0"/>
              </a:rPr>
              <a:t>Increasing treats to the young from new harmful behaviors. Ex: Substance </a:t>
            </a:r>
            <a:r>
              <a:rPr lang="en-US" sz="5100" dirty="0" smtClean="0">
                <a:latin typeface="Times New Roman" pitchFamily="18" charset="0"/>
                <a:cs typeface="Times New Roman" pitchFamily="18" charset="0"/>
              </a:rPr>
              <a:t>abuse</a:t>
            </a:r>
            <a:endParaRPr lang="en-US" sz="51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a:t>
            </a:fld>
            <a:endParaRPr lang="en-US"/>
          </a:p>
        </p:txBody>
      </p:sp>
    </p:spTree>
    <p:extLst>
      <p:ext uri="{BB962C8B-B14F-4D97-AF65-F5344CB8AC3E}">
        <p14:creationId xmlns:p14="http://schemas.microsoft.com/office/powerpoint/2010/main" xmlns="" val="432226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251192" cy="5562600"/>
          </a:xfrm>
        </p:spPr>
        <p:txBody>
          <a:bodyPr>
            <a:normAutofit/>
          </a:bodyPr>
          <a:lstStyle/>
          <a:p>
            <a:pPr marL="539496" lvl="0" indent="-457200" algn="just">
              <a:lnSpc>
                <a:spcPct val="160000"/>
              </a:lnSpc>
              <a:buFont typeface="Wingdings" pitchFamily="2" charset="2"/>
              <a:buChar char="§"/>
            </a:pPr>
            <a:r>
              <a:rPr lang="en-US" sz="2400" dirty="0" smtClean="0">
                <a:latin typeface="Times New Roman" pitchFamily="18" charset="0"/>
                <a:cs typeface="Times New Roman" pitchFamily="18" charset="0"/>
              </a:rPr>
              <a:t>But in some cultures not being circumcised would be considered handicap because it reduces a girl’s chances of getting married and </a:t>
            </a:r>
          </a:p>
          <a:p>
            <a:pPr marL="539496" lvl="0" indent="-457200" algn="just">
              <a:lnSpc>
                <a:spcPct val="160000"/>
              </a:lnSpc>
              <a:buFont typeface="Wingdings" pitchFamily="2" charset="2"/>
              <a:buChar char="§"/>
            </a:pPr>
            <a:r>
              <a:rPr lang="en-US" sz="2400" dirty="0" smtClean="0">
                <a:latin typeface="Times New Roman" pitchFamily="18" charset="0"/>
                <a:cs typeface="Times New Roman" pitchFamily="18" charset="0"/>
              </a:rPr>
              <a:t>Achieving independence from her parents.</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20</a:t>
            </a:fld>
            <a:endParaRPr lang="en-US"/>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Autofit/>
          </a:bodyPr>
          <a:lstStyle/>
          <a:p>
            <a:pPr marL="82296" indent="0" algn="just">
              <a:lnSpc>
                <a:spcPct val="170000"/>
              </a:lnSpc>
              <a:buNone/>
            </a:pPr>
            <a:r>
              <a:rPr lang="en-US" sz="2400" dirty="0" smtClean="0">
                <a:latin typeface="Times New Roman" pitchFamily="18" charset="0"/>
                <a:cs typeface="Times New Roman" pitchFamily="18" charset="0"/>
              </a:rPr>
              <a:t>You </a:t>
            </a:r>
            <a:r>
              <a:rPr lang="en-US" sz="2400" dirty="0">
                <a:latin typeface="Times New Roman" pitchFamily="18" charset="0"/>
                <a:cs typeface="Times New Roman" pitchFamily="18" charset="0"/>
              </a:rPr>
              <a:t>may or may not be able to do anything to help in this kind of situation.</a:t>
            </a:r>
          </a:p>
          <a:p>
            <a:pPr lvl="0" algn="just">
              <a:lnSpc>
                <a:spcPct val="170000"/>
              </a:lnSpc>
            </a:pPr>
            <a:r>
              <a:rPr lang="en-US" sz="2400" b="1" dirty="0">
                <a:latin typeface="Times New Roman" pitchFamily="18" charset="0"/>
                <a:cs typeface="Times New Roman" pitchFamily="18" charset="0"/>
              </a:rPr>
              <a:t>Language/vocabulary:</a:t>
            </a:r>
            <a:r>
              <a:rPr lang="en-US" sz="2400" dirty="0">
                <a:latin typeface="Times New Roman" pitchFamily="18" charset="0"/>
                <a:cs typeface="Times New Roman" pitchFamily="18" charset="0"/>
              </a:rPr>
              <a:t> includes whether there is language difference, vocabulary use, different meaning of the same word or sentence</a:t>
            </a:r>
          </a:p>
          <a:p>
            <a:pPr lvl="0" algn="just">
              <a:lnSpc>
                <a:spcPct val="170000"/>
              </a:lnSpc>
            </a:pPr>
            <a:r>
              <a:rPr lang="en-US" sz="2400" b="1" dirty="0">
                <a:latin typeface="Times New Roman" pitchFamily="18" charset="0"/>
                <a:cs typeface="Times New Roman" pitchFamily="18" charset="0"/>
              </a:rPr>
              <a:t>Age difference:</a:t>
            </a:r>
            <a:r>
              <a:rPr lang="en-US" sz="2400" dirty="0">
                <a:latin typeface="Times New Roman" pitchFamily="18" charset="0"/>
                <a:cs typeface="Times New Roman" pitchFamily="18" charset="0"/>
              </a:rPr>
              <a:t> between the sender and receiver is a barrier to effective communication. E.g. if the sender is young, inexperienced and not knowledgeable there will be a communication barrier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Right Arrow 3"/>
          <p:cNvSpPr/>
          <p:nvPr/>
        </p:nvSpPr>
        <p:spPr>
          <a:xfrm>
            <a:off x="1524000" y="838200"/>
            <a:ext cx="1524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983B6054-12AA-46F8-BA2F-08E50879B6E3}" type="slidenum">
              <a:rPr lang="en-US" smtClean="0"/>
              <a:pPr/>
              <a:t>200</a:t>
            </a:fld>
            <a:endParaRPr lang="en-US"/>
          </a:p>
        </p:txBody>
      </p:sp>
    </p:spTree>
    <p:extLst>
      <p:ext uri="{BB962C8B-B14F-4D97-AF65-F5344CB8AC3E}">
        <p14:creationId xmlns:p14="http://schemas.microsoft.com/office/powerpoint/2010/main" xmlns="" val="181755820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Completion for attention (noise):</a:t>
            </a:r>
            <a:r>
              <a:rPr lang="en-US" sz="2400" dirty="0">
                <a:latin typeface="Times New Roman" pitchFamily="18" charset="0"/>
                <a:cs typeface="Times New Roman" pitchFamily="18" charset="0"/>
              </a:rPr>
              <a:t> noise is a major distraction during communication such as:</a:t>
            </a:r>
          </a:p>
          <a:p>
            <a:pPr marL="82296" lvl="0" indent="0" algn="just">
              <a:lnSpc>
                <a:spcPct val="170000"/>
              </a:lnSpc>
              <a:buNone/>
            </a:pPr>
            <a:r>
              <a:rPr lang="en-US" sz="2400" dirty="0" smtClean="0">
                <a:latin typeface="Times New Roman" pitchFamily="18" charset="0"/>
                <a:cs typeface="Times New Roman" pitchFamily="18" charset="0"/>
              </a:rPr>
              <a:t>a. Physical </a:t>
            </a:r>
            <a:r>
              <a:rPr lang="en-US" sz="2400" dirty="0">
                <a:latin typeface="Times New Roman" pitchFamily="18" charset="0"/>
                <a:cs typeface="Times New Roman" pitchFamily="18" charset="0"/>
              </a:rPr>
              <a:t>noise-avoidable</a:t>
            </a:r>
          </a:p>
          <a:p>
            <a:pPr marL="82296" lvl="0" indent="0" algn="just">
              <a:lnSpc>
                <a:spcPct val="170000"/>
              </a:lnSpc>
              <a:buNone/>
            </a:pPr>
            <a:r>
              <a:rPr lang="en-US" sz="2400" dirty="0" smtClean="0">
                <a:latin typeface="Times New Roman" pitchFamily="18" charset="0"/>
                <a:cs typeface="Times New Roman" pitchFamily="18" charset="0"/>
              </a:rPr>
              <a:t>b. Internal </a:t>
            </a:r>
            <a:r>
              <a:rPr lang="en-US" sz="2400" dirty="0">
                <a:latin typeface="Times New Roman" pitchFamily="18" charset="0"/>
                <a:cs typeface="Times New Roman" pitchFamily="18" charset="0"/>
              </a:rPr>
              <a:t>noise-any physiological or psychological state that could undermine a person’s ability to communicate effectively:</a:t>
            </a:r>
          </a:p>
          <a:p>
            <a:pPr lvl="0" algn="just">
              <a:lnSpc>
                <a:spcPct val="170000"/>
              </a:lnSpc>
            </a:pPr>
            <a:r>
              <a:rPr lang="en-US" sz="2400" dirty="0">
                <a:latin typeface="Times New Roman" pitchFamily="18" charset="0"/>
                <a:cs typeface="Times New Roman" pitchFamily="18" charset="0"/>
              </a:rPr>
              <a:t>Being ill</a:t>
            </a:r>
          </a:p>
          <a:p>
            <a:pPr lvl="0" algn="just">
              <a:lnSpc>
                <a:spcPct val="170000"/>
              </a:lnSpc>
            </a:pPr>
            <a:r>
              <a:rPr lang="en-US" sz="2400" dirty="0">
                <a:latin typeface="Times New Roman" pitchFamily="18" charset="0"/>
                <a:cs typeface="Times New Roman" pitchFamily="18" charset="0"/>
              </a:rPr>
              <a:t>Overcrowded </a:t>
            </a:r>
          </a:p>
          <a:p>
            <a:pPr lvl="0" algn="just">
              <a:lnSpc>
                <a:spcPct val="170000"/>
              </a:lnSpc>
            </a:pPr>
            <a:r>
              <a:rPr lang="en-US" sz="2400" dirty="0">
                <a:latin typeface="Times New Roman" pitchFamily="18" charset="0"/>
                <a:cs typeface="Times New Roman" pitchFamily="18" charset="0"/>
              </a:rPr>
              <a:t>Beset/overwhelmed by personal </a:t>
            </a:r>
            <a:r>
              <a:rPr lang="en-US" sz="2400" dirty="0" smtClean="0">
                <a:latin typeface="Times New Roman" pitchFamily="18" charset="0"/>
                <a:cs typeface="Times New Roman" pitchFamily="18" charset="0"/>
              </a:rPr>
              <a:t>problems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201</a:t>
            </a:fld>
            <a:endParaRPr lang="en-US"/>
          </a:p>
        </p:txBody>
      </p:sp>
    </p:spTree>
    <p:extLst>
      <p:ext uri="{BB962C8B-B14F-4D97-AF65-F5344CB8AC3E}">
        <p14:creationId xmlns:p14="http://schemas.microsoft.com/office/powerpoint/2010/main" xmlns="" val="421124563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174992" cy="60198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Common barriers of effective communication:</a:t>
            </a:r>
            <a:endParaRPr lang="en-US" sz="2400" dirty="0">
              <a:latin typeface="Times New Roman" pitchFamily="18" charset="0"/>
              <a:cs typeface="Times New Roman" pitchFamily="18" charset="0"/>
            </a:endParaRPr>
          </a:p>
          <a:p>
            <a:pPr lvl="0" algn="just">
              <a:lnSpc>
                <a:spcPct val="170000"/>
              </a:lnSpc>
            </a:pPr>
            <a:r>
              <a:rPr lang="en-US" sz="2400" dirty="0">
                <a:latin typeface="Times New Roman" pitchFamily="18" charset="0"/>
                <a:cs typeface="Times New Roman" pitchFamily="18" charset="0"/>
              </a:rPr>
              <a:t>Completion for attention (noise)</a:t>
            </a:r>
          </a:p>
          <a:p>
            <a:pPr lvl="0" algn="just">
              <a:lnSpc>
                <a:spcPct val="170000"/>
              </a:lnSpc>
            </a:pPr>
            <a:r>
              <a:rPr lang="en-US" sz="2400" dirty="0">
                <a:latin typeface="Times New Roman" pitchFamily="18" charset="0"/>
                <a:cs typeface="Times New Roman" pitchFamily="18" charset="0"/>
              </a:rPr>
              <a:t>Language/vocabulary</a:t>
            </a:r>
          </a:p>
          <a:p>
            <a:pPr lvl="0" algn="just">
              <a:lnSpc>
                <a:spcPct val="170000"/>
              </a:lnSpc>
            </a:pPr>
            <a:r>
              <a:rPr lang="en-US" sz="2400" dirty="0">
                <a:latin typeface="Times New Roman" pitchFamily="18" charset="0"/>
                <a:cs typeface="Times New Roman" pitchFamily="18" charset="0"/>
              </a:rPr>
              <a:t>Age difference</a:t>
            </a:r>
          </a:p>
          <a:p>
            <a:pPr lvl="0" algn="just">
              <a:lnSpc>
                <a:spcPct val="170000"/>
              </a:lnSpc>
            </a:pPr>
            <a:r>
              <a:rPr lang="en-US" sz="2400" dirty="0">
                <a:latin typeface="Times New Roman" pitchFamily="18" charset="0"/>
                <a:cs typeface="Times New Roman" pitchFamily="18" charset="0"/>
              </a:rPr>
              <a:t>Attitudes/Beliefs</a:t>
            </a:r>
          </a:p>
          <a:p>
            <a:pPr marL="82296" indent="0" algn="just">
              <a:lnSpc>
                <a:spcPct val="170000"/>
              </a:lnSpc>
              <a:buNone/>
            </a:pPr>
            <a:r>
              <a:rPr lang="en-US" sz="2400" dirty="0">
                <a:latin typeface="Times New Roman" pitchFamily="18" charset="0"/>
                <a:cs typeface="Times New Roman" pitchFamily="18" charset="0"/>
              </a:rPr>
              <a:t>We cannot necessarily avoid or overcome all these barriers but we have to find ways of immunizing them</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202</a:t>
            </a:fld>
            <a:endParaRPr lang="en-US"/>
          </a:p>
        </p:txBody>
      </p:sp>
    </p:spTree>
    <p:extLst>
      <p:ext uri="{BB962C8B-B14F-4D97-AF65-F5344CB8AC3E}">
        <p14:creationId xmlns:p14="http://schemas.microsoft.com/office/powerpoint/2010/main" xmlns="" val="3686790977"/>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Autofit/>
          </a:bodyPr>
          <a:lstStyle/>
          <a:p>
            <a:pPr lvl="0" algn="just">
              <a:lnSpc>
                <a:spcPct val="170000"/>
              </a:lnSpc>
            </a:pPr>
            <a:r>
              <a:rPr lang="en-US" sz="2400" dirty="0">
                <a:latin typeface="Times New Roman" pitchFamily="18" charset="0"/>
                <a:cs typeface="Times New Roman" pitchFamily="18" charset="0"/>
              </a:rPr>
              <a:t>Conflicting of views,</a:t>
            </a:r>
          </a:p>
          <a:p>
            <a:pPr lvl="0" algn="just">
              <a:lnSpc>
                <a:spcPct val="170000"/>
              </a:lnSpc>
            </a:pPr>
            <a:r>
              <a:rPr lang="en-US" sz="2400" dirty="0">
                <a:latin typeface="Times New Roman" pitchFamily="18" charset="0"/>
                <a:cs typeface="Times New Roman" pitchFamily="18" charset="0"/>
              </a:rPr>
              <a:t>Insecurity,</a:t>
            </a:r>
          </a:p>
          <a:p>
            <a:pPr lvl="0" algn="just">
              <a:lnSpc>
                <a:spcPct val="170000"/>
              </a:lnSpc>
            </a:pPr>
            <a:r>
              <a:rPr lang="en-US" sz="2400" dirty="0">
                <a:latin typeface="Times New Roman" pitchFamily="18" charset="0"/>
                <a:cs typeface="Times New Roman" pitchFamily="18" charset="0"/>
              </a:rPr>
              <a:t>Inability to make effective decisions and,</a:t>
            </a:r>
          </a:p>
          <a:p>
            <a:pPr lvl="0" algn="just">
              <a:lnSpc>
                <a:spcPct val="170000"/>
              </a:lnSpc>
            </a:pPr>
            <a:r>
              <a:rPr lang="en-US" sz="2400" dirty="0">
                <a:latin typeface="Times New Roman" pitchFamily="18" charset="0"/>
                <a:cs typeface="Times New Roman" pitchFamily="18" charset="0"/>
              </a:rPr>
              <a:t>Finally prevent the achievement of project or program goals if you are not aware of them or not prepared for them.</a:t>
            </a:r>
          </a:p>
          <a:p>
            <a:pPr marL="82296" indent="0" algn="just">
              <a:lnSpc>
                <a:spcPct val="170000"/>
              </a:lnSpc>
              <a:buNone/>
            </a:pPr>
            <a:endParaRPr lang="en-US" sz="2400" dirty="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203</a:t>
            </a:fld>
            <a:endParaRPr lang="en-US"/>
          </a:p>
        </p:txBody>
      </p:sp>
    </p:spTree>
    <p:extLst>
      <p:ext uri="{BB962C8B-B14F-4D97-AF65-F5344CB8AC3E}">
        <p14:creationId xmlns:p14="http://schemas.microsoft.com/office/powerpoint/2010/main" xmlns="" val="3166474255"/>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rmAutofit fontScale="90000"/>
          </a:bodyPr>
          <a:lstStyle/>
          <a:p>
            <a:r>
              <a:rPr lang="en-US" sz="3100" b="1" dirty="0" smtClean="0">
                <a:latin typeface="Times New Roman" pitchFamily="18" charset="0"/>
                <a:cs typeface="Times New Roman" pitchFamily="18" charset="0"/>
              </a:rPr>
              <a:t>3.6 The type of appeal for effective communication:</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buNone/>
            </a:pPr>
            <a:r>
              <a:rPr lang="en-US" sz="2400" b="1" dirty="0" smtClean="0">
                <a:latin typeface="Times New Roman" pitchFamily="18" charset="0"/>
                <a:cs typeface="Times New Roman" pitchFamily="18" charset="0"/>
              </a:rPr>
              <a:t>1. Fear appeal: </a:t>
            </a:r>
            <a:r>
              <a:rPr lang="en-US" sz="2400" dirty="0" smtClean="0">
                <a:latin typeface="Times New Roman" pitchFamily="18" charset="0"/>
                <a:cs typeface="Times New Roman" pitchFamily="18" charset="0"/>
              </a:rPr>
              <a:t>a massage may try to frighten people in to action by emphasizing the serious outcome from not taking action (symbols like grave stones, skull…). Evidence suggests that mild fear can arouse interest, create concern and lead to change. </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204</a:t>
            </a:fld>
            <a:endParaRPr lang="en-US"/>
          </a:p>
        </p:txBody>
      </p:sp>
    </p:spTree>
    <p:extLst>
      <p:ext uri="{BB962C8B-B14F-4D97-AF65-F5344CB8AC3E}">
        <p14:creationId xmlns:p14="http://schemas.microsoft.com/office/powerpoint/2010/main" xmlns="" val="3406721572"/>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normAutofit/>
          </a:bodyPr>
          <a:lstStyle/>
          <a:p>
            <a:pPr lvl="0" algn="just">
              <a:lnSpc>
                <a:spcPct val="150000"/>
              </a:lnSpc>
              <a:buNone/>
            </a:pPr>
            <a:r>
              <a:rPr lang="en-US" sz="2400" dirty="0" smtClean="0">
                <a:latin typeface="Times New Roman" pitchFamily="18" charset="0"/>
                <a:cs typeface="Times New Roman" pitchFamily="18" charset="0"/>
              </a:rPr>
              <a:t>However, too much fear can lead to people denying and rejecting the message.</a:t>
            </a:r>
          </a:p>
          <a:p>
            <a:pPr lvl="0" algn="just">
              <a:lnSpc>
                <a:spcPct val="150000"/>
              </a:lnSpc>
              <a:buNone/>
            </a:pPr>
            <a:r>
              <a:rPr lang="en-US" sz="2400" b="1" dirty="0" smtClean="0">
                <a:latin typeface="Times New Roman" pitchFamily="18" charset="0"/>
                <a:cs typeface="Times New Roman" pitchFamily="18" charset="0"/>
              </a:rPr>
              <a:t>2. Humor appeal: </a:t>
            </a:r>
            <a:r>
              <a:rPr lang="en-US" sz="2400" dirty="0" smtClean="0">
                <a:latin typeface="Times New Roman" pitchFamily="18" charset="0"/>
                <a:cs typeface="Times New Roman" pitchFamily="18" charset="0"/>
              </a:rPr>
              <a:t>the message is conveyed in a funny way such as cartoon.</a:t>
            </a:r>
          </a:p>
          <a:p>
            <a:pPr lvl="0" algn="just">
              <a:lnSpc>
                <a:spcPct val="150000"/>
              </a:lnSpc>
            </a:pPr>
            <a:r>
              <a:rPr lang="en-US" sz="2400" dirty="0" smtClean="0">
                <a:latin typeface="Times New Roman" pitchFamily="18" charset="0"/>
                <a:cs typeface="Times New Roman" pitchFamily="18" charset="0"/>
              </a:rPr>
              <a:t>Very good way of attracting interest and attention</a:t>
            </a:r>
          </a:p>
          <a:p>
            <a:pPr lvl="0" algn="just">
              <a:lnSpc>
                <a:spcPct val="150000"/>
              </a:lnSpc>
            </a:pPr>
            <a:r>
              <a:rPr lang="en-US" sz="2400" dirty="0" smtClean="0">
                <a:latin typeface="Times New Roman" pitchFamily="18" charset="0"/>
                <a:cs typeface="Times New Roman" pitchFamily="18" charset="0"/>
              </a:rPr>
              <a:t>Useful to lighten the tension when dealing with serious subjects</a:t>
            </a:r>
          </a:p>
          <a:p>
            <a:pPr lvl="0" algn="just">
              <a:lnSpc>
                <a:spcPct val="150000"/>
              </a:lnSpc>
            </a:pPr>
            <a:r>
              <a:rPr lang="en-US" sz="2400" dirty="0" smtClean="0">
                <a:latin typeface="Times New Roman" pitchFamily="18" charset="0"/>
                <a:cs typeface="Times New Roman" pitchFamily="18" charset="0"/>
              </a:rPr>
              <a:t>Result in highly effective remembering and learning</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205</a:t>
            </a:fld>
            <a:endParaRPr lang="en-US"/>
          </a:p>
        </p:txBody>
      </p:sp>
    </p:spTree>
    <p:extLst>
      <p:ext uri="{BB962C8B-B14F-4D97-AF65-F5344CB8AC3E}">
        <p14:creationId xmlns:p14="http://schemas.microsoft.com/office/powerpoint/2010/main" xmlns="" val="2597710266"/>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327392" cy="5486400"/>
          </a:xfrm>
        </p:spPr>
        <p:txBody>
          <a:bodyPr>
            <a:normAutofit/>
          </a:bodyPr>
          <a:lstStyle/>
          <a:p>
            <a:pPr lvl="0" algn="just">
              <a:lnSpc>
                <a:spcPct val="150000"/>
              </a:lnSpc>
              <a:buNone/>
            </a:pPr>
            <a:r>
              <a:rPr lang="en-US" sz="2400" b="1" dirty="0" smtClean="0">
                <a:latin typeface="Times New Roman" pitchFamily="18" charset="0"/>
                <a:cs typeface="Times New Roman" pitchFamily="18" charset="0"/>
              </a:rPr>
              <a:t>3. Logical (factual) appeal: </a:t>
            </a:r>
            <a:r>
              <a:rPr lang="en-US" sz="2400" dirty="0" smtClean="0">
                <a:latin typeface="Times New Roman" pitchFamily="18" charset="0"/>
                <a:cs typeface="Times New Roman" pitchFamily="18" charset="0"/>
              </a:rPr>
              <a:t>emphasis in the message on conveying the need for action by giving facts, figures and information, e.g. on the causes of diseases.</a:t>
            </a:r>
          </a:p>
          <a:p>
            <a:pPr lvl="0" algn="just">
              <a:lnSpc>
                <a:spcPct val="150000"/>
              </a:lnSpc>
            </a:pPr>
            <a:r>
              <a:rPr lang="en-US" sz="2400" dirty="0" smtClean="0">
                <a:latin typeface="Times New Roman" pitchFamily="18" charset="0"/>
                <a:cs typeface="Times New Roman" pitchFamily="18" charset="0"/>
              </a:rPr>
              <a:t>Useful with persons of high educational level. Persons with less educational level will often be more convinced by simple emotional appeals from people thy trust and stressing locally held values.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206</a:t>
            </a:fld>
            <a:endParaRPr lang="en-US"/>
          </a:p>
        </p:txBody>
      </p:sp>
    </p:spTree>
    <p:extLst>
      <p:ext uri="{BB962C8B-B14F-4D97-AF65-F5344CB8AC3E}">
        <p14:creationId xmlns:p14="http://schemas.microsoft.com/office/powerpoint/2010/main" xmlns="" val="1915189301"/>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327392" cy="5562600"/>
          </a:xfrm>
        </p:spPr>
        <p:txBody>
          <a:bodyPr>
            <a:normAutofit/>
          </a:bodyPr>
          <a:lstStyle/>
          <a:p>
            <a:pPr lvl="0" algn="just">
              <a:lnSpc>
                <a:spcPct val="160000"/>
              </a:lnSpc>
              <a:buNone/>
            </a:pPr>
            <a:r>
              <a:rPr lang="en-US" sz="2600" b="1" dirty="0" smtClean="0">
                <a:latin typeface="Times New Roman" pitchFamily="18" charset="0"/>
                <a:cs typeface="Times New Roman" pitchFamily="18" charset="0"/>
              </a:rPr>
              <a:t>4. One sided message: </a:t>
            </a:r>
            <a:r>
              <a:rPr lang="en-US" sz="2600" dirty="0" smtClean="0">
                <a:latin typeface="Times New Roman" pitchFamily="18" charset="0"/>
                <a:cs typeface="Times New Roman" pitchFamily="18" charset="0"/>
              </a:rPr>
              <a:t>only presents the advantages of taking action and does not mention any possible disadvantages.</a:t>
            </a:r>
          </a:p>
          <a:p>
            <a:pPr lvl="0" algn="just">
              <a:lnSpc>
                <a:spcPct val="160000"/>
              </a:lnSpc>
            </a:pPr>
            <a:r>
              <a:rPr lang="en-US" sz="2600" dirty="0" smtClean="0">
                <a:latin typeface="Times New Roman" pitchFamily="18" charset="0"/>
                <a:cs typeface="Times New Roman" pitchFamily="18" charset="0"/>
              </a:rPr>
              <a:t>May be effective if audiences will not exposed to different views. </a:t>
            </a:r>
          </a:p>
          <a:p>
            <a:pPr lvl="0" algn="just">
              <a:lnSpc>
                <a:spcPct val="160000"/>
              </a:lnSpc>
            </a:pPr>
            <a:r>
              <a:rPr lang="en-US" sz="2600" dirty="0" smtClean="0">
                <a:latin typeface="Times New Roman" pitchFamily="18" charset="0"/>
                <a:cs typeface="Times New Roman" pitchFamily="18" charset="0"/>
              </a:rPr>
              <a:t>If they are likely to hear opposing information, it can create suspicion that you are hiding something and being honest.</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207</a:t>
            </a:fld>
            <a:endParaRPr lang="en-US"/>
          </a:p>
        </p:txBody>
      </p:sp>
    </p:spTree>
    <p:extLst>
      <p:ext uri="{BB962C8B-B14F-4D97-AF65-F5344CB8AC3E}">
        <p14:creationId xmlns:p14="http://schemas.microsoft.com/office/powerpoint/2010/main" xmlns="" val="3530375386"/>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22592" cy="5715000"/>
          </a:xfrm>
        </p:spPr>
        <p:txBody>
          <a:bodyPr>
            <a:normAutofit/>
          </a:bodyPr>
          <a:lstStyle/>
          <a:p>
            <a:pPr lvl="0" algn="just">
              <a:lnSpc>
                <a:spcPct val="150000"/>
              </a:lnSpc>
              <a:buNone/>
            </a:pPr>
            <a:r>
              <a:rPr lang="en-US" sz="2400" b="1" dirty="0" smtClean="0">
                <a:latin typeface="Times New Roman" pitchFamily="18" charset="0"/>
                <a:cs typeface="Times New Roman" pitchFamily="18" charset="0"/>
              </a:rPr>
              <a:t>5. Two sided message: </a:t>
            </a:r>
            <a:r>
              <a:rPr lang="en-US" sz="2400" dirty="0" smtClean="0">
                <a:latin typeface="Times New Roman" pitchFamily="18" charset="0"/>
                <a:cs typeface="Times New Roman" pitchFamily="18" charset="0"/>
              </a:rPr>
              <a:t>presents both the benefits and disadvantages of taking action</a:t>
            </a:r>
          </a:p>
          <a:p>
            <a:pPr lvl="0" algn="just">
              <a:lnSpc>
                <a:spcPct val="150000"/>
              </a:lnSpc>
              <a:buNone/>
            </a:pPr>
            <a:r>
              <a:rPr lang="en-US" sz="2400" b="1" dirty="0" smtClean="0">
                <a:latin typeface="Times New Roman" pitchFamily="18" charset="0"/>
                <a:cs typeface="Times New Roman" pitchFamily="18" charset="0"/>
              </a:rPr>
              <a:t>6. Positive appeals: </a:t>
            </a:r>
            <a:r>
              <a:rPr lang="en-US" sz="2400" dirty="0" smtClean="0">
                <a:latin typeface="Times New Roman" pitchFamily="18" charset="0"/>
                <a:cs typeface="Times New Roman" pitchFamily="18" charset="0"/>
              </a:rPr>
              <a:t>communications that ask people to do something. E.g. breast feed your child, build a latrine</a:t>
            </a:r>
          </a:p>
          <a:p>
            <a:pPr lvl="0" algn="just">
              <a:lnSpc>
                <a:spcPct val="150000"/>
              </a:lnSpc>
            </a:pPr>
            <a:r>
              <a:rPr lang="en-US" sz="2400" dirty="0" smtClean="0">
                <a:latin typeface="Times New Roman" pitchFamily="18" charset="0"/>
                <a:cs typeface="Times New Roman" pitchFamily="18" charset="0"/>
              </a:rPr>
              <a:t>Most health educators agree that it is better to be positive and promote a beneficial behavior.</a:t>
            </a:r>
          </a:p>
          <a:p>
            <a:pPr>
              <a:lnSpc>
                <a:spcPct val="150000"/>
              </a:lnSpc>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208</a:t>
            </a:fld>
            <a:endParaRPr lang="en-US"/>
          </a:p>
        </p:txBody>
      </p:sp>
    </p:spTree>
    <p:extLst>
      <p:ext uri="{BB962C8B-B14F-4D97-AF65-F5344CB8AC3E}">
        <p14:creationId xmlns:p14="http://schemas.microsoft.com/office/powerpoint/2010/main" xmlns="" val="3785908028"/>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6946392" cy="5486400"/>
          </a:xfrm>
        </p:spPr>
        <p:txBody>
          <a:bodyPr>
            <a:normAutofit/>
          </a:bodyPr>
          <a:lstStyle/>
          <a:p>
            <a:pPr lvl="0" algn="just">
              <a:lnSpc>
                <a:spcPct val="170000"/>
              </a:lnSpc>
              <a:buNone/>
            </a:pPr>
            <a:r>
              <a:rPr lang="en-US" sz="2400" b="1" dirty="0" smtClean="0">
                <a:latin typeface="Times New Roman" pitchFamily="18" charset="0"/>
                <a:cs typeface="Times New Roman" pitchFamily="18" charset="0"/>
              </a:rPr>
              <a:t>7. Negative appeals: </a:t>
            </a:r>
            <a:r>
              <a:rPr lang="en-US" sz="2400" dirty="0" smtClean="0">
                <a:latin typeface="Times New Roman" pitchFamily="18" charset="0"/>
                <a:cs typeface="Times New Roman" pitchFamily="18" charset="0"/>
              </a:rPr>
              <a:t>communication that ask people not to do something. E.g. do not bottle feed your child, do not defecate in the bush.</a:t>
            </a:r>
          </a:p>
          <a:p>
            <a:pPr algn="just">
              <a:lnSpc>
                <a:spcPct val="170000"/>
              </a:lnSpc>
              <a:buNone/>
            </a:pPr>
            <a:r>
              <a:rPr lang="en-US" sz="2400" dirty="0" smtClean="0">
                <a:latin typeface="Times New Roman" pitchFamily="18" charset="0"/>
                <a:cs typeface="Times New Roman" pitchFamily="18" charset="0"/>
              </a:rPr>
              <a:t>Actual content of message: Includes the actual words, pictures, sounds that make up the communication and convey the appeal. How does the message content influence attention? </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209</a:t>
            </a:fld>
            <a:endParaRPr lang="en-US"/>
          </a:p>
        </p:txBody>
      </p:sp>
    </p:spTree>
    <p:extLst>
      <p:ext uri="{BB962C8B-B14F-4D97-AF65-F5344CB8AC3E}">
        <p14:creationId xmlns:p14="http://schemas.microsoft.com/office/powerpoint/2010/main" xmlns="" val="3475798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327392" cy="5791200"/>
          </a:xfrm>
        </p:spPr>
        <p:txBody>
          <a:bodyPr>
            <a:normAutofit/>
          </a:bodyPr>
          <a:lstStyle/>
          <a:p>
            <a:pPr marL="82296" indent="0" algn="just">
              <a:lnSpc>
                <a:spcPct val="150000"/>
              </a:lnSpc>
              <a:buNone/>
            </a:pPr>
            <a:r>
              <a:rPr lang="en-US" sz="2800" b="1" dirty="0">
                <a:latin typeface="Times New Roman" pitchFamily="18" charset="0"/>
                <a:cs typeface="Times New Roman" pitchFamily="18" charset="0"/>
              </a:rPr>
              <a:t>Learning:</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is the process by </a:t>
            </a:r>
            <a:r>
              <a:rPr lang="en-US" sz="2400" dirty="0" smtClean="0">
                <a:latin typeface="Times New Roman" pitchFamily="18" charset="0"/>
                <a:cs typeface="Times New Roman" pitchFamily="18" charset="0"/>
              </a:rPr>
              <a:t>which</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individual acquire information and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Ideas </a:t>
            </a:r>
            <a:r>
              <a:rPr lang="en-US" sz="2400" dirty="0">
                <a:latin typeface="Times New Roman" pitchFamily="18" charset="0"/>
                <a:cs typeface="Times New Roman" pitchFamily="18" charset="0"/>
              </a:rPr>
              <a:t>which may later result in change of attitude and behavior.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Every </a:t>
            </a:r>
            <a:r>
              <a:rPr lang="en-US" sz="2400" dirty="0">
                <a:latin typeface="Times New Roman" pitchFamily="18" charset="0"/>
                <a:cs typeface="Times New Roman" pitchFamily="18" charset="0"/>
              </a:rPr>
              <a:t>process in life including eating, working, playing, singing, speaking, etc., is the result of learning</a:t>
            </a:r>
            <a:r>
              <a:rPr lang="en-US" sz="2400" dirty="0" smtClean="0">
                <a:latin typeface="Times New Roman" pitchFamily="18" charset="0"/>
                <a:cs typeface="Times New Roman" pitchFamily="18" charset="0"/>
              </a:rPr>
              <a:t>.</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It is a totality of </a:t>
            </a:r>
            <a:r>
              <a:rPr lang="en-US" sz="2400" b="1" dirty="0">
                <a:latin typeface="Times New Roman" pitchFamily="18" charset="0"/>
                <a:cs typeface="Times New Roman" pitchFamily="18" charset="0"/>
              </a:rPr>
              <a:t>change of behavior </a:t>
            </a:r>
            <a:r>
              <a:rPr lang="en-US" sz="2400" dirty="0">
                <a:latin typeface="Times New Roman" pitchFamily="18" charset="0"/>
                <a:cs typeface="Times New Roman" pitchFamily="18" charset="0"/>
              </a:rPr>
              <a:t>through </a:t>
            </a:r>
            <a:r>
              <a:rPr lang="en-US" sz="2400" dirty="0" smtClean="0">
                <a:latin typeface="Times New Roman" pitchFamily="18" charset="0"/>
                <a:cs typeface="Times New Roman" pitchFamily="18" charset="0"/>
              </a:rPr>
              <a:t>gaining </a:t>
            </a:r>
            <a:r>
              <a:rPr lang="en-US" sz="2400" dirty="0">
                <a:latin typeface="Times New Roman" pitchFamily="18" charset="0"/>
                <a:cs typeface="Times New Roman" pitchFamily="18" charset="0"/>
              </a:rPr>
              <a:t>of knowledge.</a:t>
            </a:r>
          </a:p>
          <a:p>
            <a:pPr marL="82296" indent="0"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21</a:t>
            </a:fld>
            <a:endParaRPr lang="en-US"/>
          </a:p>
        </p:txBody>
      </p:sp>
    </p:spTree>
    <p:extLst>
      <p:ext uri="{BB962C8B-B14F-4D97-AF65-F5344CB8AC3E}">
        <p14:creationId xmlns:p14="http://schemas.microsoft.com/office/powerpoint/2010/main" xmlns="" val="1985692952"/>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098792" cy="5410200"/>
          </a:xfrm>
        </p:spPr>
        <p:txBody>
          <a:bodyPr>
            <a:normAutofit/>
          </a:bodyPr>
          <a:lstStyle/>
          <a:p>
            <a:pPr algn="just">
              <a:lnSpc>
                <a:spcPct val="170000"/>
              </a:lnSpc>
              <a:buNone/>
            </a:pPr>
            <a:r>
              <a:rPr lang="en-US" sz="2400" dirty="0" smtClean="0">
                <a:latin typeface="Times New Roman" pitchFamily="18" charset="0"/>
                <a:cs typeface="Times New Roman" pitchFamily="18" charset="0"/>
              </a:rPr>
              <a:t>It has been suggested by the psychologist Broadbent that the human brain acts as a filter. The brain processes the information it receives from the senses and decides what it will ignore and what it will pay attention to and interpret. </a:t>
            </a:r>
          </a:p>
          <a:p>
            <a:pPr algn="just">
              <a:lnSpc>
                <a:spcPct val="170000"/>
              </a:lnSpc>
              <a:buNone/>
            </a:pP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210</a:t>
            </a:fld>
            <a:endParaRPr lang="en-US"/>
          </a:p>
        </p:txBody>
      </p:sp>
    </p:spTree>
    <p:extLst>
      <p:ext uri="{BB962C8B-B14F-4D97-AF65-F5344CB8AC3E}">
        <p14:creationId xmlns:p14="http://schemas.microsoft.com/office/powerpoint/2010/main" xmlns="" val="9229367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371600"/>
            <a:ext cx="8305800" cy="4815840"/>
          </a:xfrm>
        </p:spPr>
        <p:txBody>
          <a:bodyPr/>
          <a:lstStyle/>
          <a:p>
            <a:pPr>
              <a:buNone/>
            </a:pPr>
            <a:endParaRPr lang="en-US" dirty="0" smtClean="0"/>
          </a:p>
          <a:p>
            <a:pPr>
              <a:buNone/>
            </a:pPr>
            <a:endParaRPr lang="en-US" dirty="0" smtClean="0"/>
          </a:p>
          <a:p>
            <a:pPr>
              <a:buNone/>
            </a:pPr>
            <a:r>
              <a:rPr lang="en-US" b="1" dirty="0" smtClean="0"/>
              <a:t>    </a:t>
            </a:r>
            <a:r>
              <a:rPr lang="en-US" sz="2400" b="1" dirty="0" smtClean="0">
                <a:latin typeface="Times New Roman" pitchFamily="18" charset="0"/>
                <a:cs typeface="Times New Roman" pitchFamily="18" charset="0"/>
              </a:rPr>
              <a:t>Sense organs:           mental filter:          Interpretation</a:t>
            </a:r>
            <a:r>
              <a:rPr lang="en-US" dirty="0" smtClean="0"/>
              <a:t>: </a:t>
            </a:r>
          </a:p>
        </p:txBody>
      </p:sp>
      <p:sp>
        <p:nvSpPr>
          <p:cNvPr id="6" name="Rectangle 5"/>
          <p:cNvSpPr/>
          <p:nvPr/>
        </p:nvSpPr>
        <p:spPr>
          <a:xfrm>
            <a:off x="3886200" y="1066800"/>
            <a:ext cx="16764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667000" y="1143000"/>
            <a:ext cx="9144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2514600" y="18288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Curved Down Arrow 11"/>
          <p:cNvSpPr/>
          <p:nvPr/>
        </p:nvSpPr>
        <p:spPr>
          <a:xfrm>
            <a:off x="2438400" y="2209800"/>
            <a:ext cx="990600" cy="304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ight Arrow 12"/>
          <p:cNvSpPr/>
          <p:nvPr/>
        </p:nvSpPr>
        <p:spPr>
          <a:xfrm>
            <a:off x="5715000" y="1219200"/>
            <a:ext cx="12192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983B6054-12AA-46F8-BA2F-08E50879B6E3}" type="slidenum">
              <a:rPr lang="en-US" smtClean="0"/>
              <a:pPr/>
              <a:t>211</a:t>
            </a:fld>
            <a:endParaRPr lang="en-US"/>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3.7 The factors that make communications attract attention:</a:t>
            </a:r>
          </a:p>
          <a:p>
            <a:pPr lvl="0" algn="just">
              <a:lnSpc>
                <a:spcPct val="150000"/>
              </a:lnSpc>
              <a:buNone/>
            </a:pPr>
            <a:r>
              <a:rPr lang="en-US" sz="2400" dirty="0" smtClean="0">
                <a:latin typeface="Times New Roman" pitchFamily="18" charset="0"/>
                <a:cs typeface="Times New Roman" pitchFamily="18" charset="0"/>
              </a:rPr>
              <a:t>1. Physical characteristics that attract attention includes:</a:t>
            </a:r>
          </a:p>
          <a:p>
            <a:pPr lvl="0" algn="just">
              <a:lnSpc>
                <a:spcPct val="150000"/>
              </a:lnSpc>
            </a:pPr>
            <a:r>
              <a:rPr lang="en-US" sz="2400" dirty="0" smtClean="0">
                <a:latin typeface="Times New Roman" pitchFamily="18" charset="0"/>
                <a:cs typeface="Times New Roman" pitchFamily="18" charset="0"/>
              </a:rPr>
              <a:t>Size. E.g. of the whole poster</a:t>
            </a:r>
          </a:p>
          <a:p>
            <a:pPr lvl="0" algn="just">
              <a:lnSpc>
                <a:spcPct val="150000"/>
              </a:lnSpc>
            </a:pPr>
            <a:r>
              <a:rPr lang="en-US" sz="2400" dirty="0" smtClean="0">
                <a:latin typeface="Times New Roman" pitchFamily="18" charset="0"/>
                <a:cs typeface="Times New Roman" pitchFamily="18" charset="0"/>
              </a:rPr>
              <a:t>Intensity- bold reading in a sentences</a:t>
            </a:r>
          </a:p>
          <a:p>
            <a:pPr lvl="0" algn="just">
              <a:lnSpc>
                <a:spcPct val="150000"/>
              </a:lnSpc>
            </a:pPr>
            <a:r>
              <a:rPr lang="en-US" sz="2400" dirty="0" smtClean="0">
                <a:latin typeface="Times New Roman" pitchFamily="18" charset="0"/>
                <a:cs typeface="Times New Roman" pitchFamily="18" charset="0"/>
              </a:rPr>
              <a:t>High pitched sounds</a:t>
            </a:r>
          </a:p>
          <a:p>
            <a:pPr lvl="0" algn="just">
              <a:lnSpc>
                <a:spcPct val="150000"/>
              </a:lnSpc>
            </a:pPr>
            <a:r>
              <a:rPr lang="en-US" sz="2400" dirty="0" smtClean="0">
                <a:latin typeface="Times New Roman" pitchFamily="18" charset="0"/>
                <a:cs typeface="Times New Roman" pitchFamily="18" charset="0"/>
              </a:rPr>
              <a:t>Color</a:t>
            </a:r>
          </a:p>
          <a:p>
            <a:pPr algn="just">
              <a:lnSpc>
                <a:spcPct val="150000"/>
              </a:lnSpc>
            </a:pPr>
            <a:r>
              <a:rPr lang="en-US" sz="2400" dirty="0" smtClean="0">
                <a:latin typeface="Times New Roman" pitchFamily="18" charset="0"/>
                <a:cs typeface="Times New Roman" pitchFamily="18" charset="0"/>
              </a:rPr>
              <a:t>Pictures-photographs and drawing</a:t>
            </a:r>
          </a:p>
          <a:p>
            <a:pPr lvl="0" algn="just">
              <a:lnSpc>
                <a:spcPct val="150000"/>
              </a:lnSpc>
              <a:buNone/>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212</a:t>
            </a:fld>
            <a:endParaRPr lang="en-US"/>
          </a:p>
        </p:txBody>
      </p:sp>
    </p:spTree>
    <p:extLst>
      <p:ext uri="{BB962C8B-B14F-4D97-AF65-F5344CB8AC3E}">
        <p14:creationId xmlns:p14="http://schemas.microsoft.com/office/powerpoint/2010/main" xmlns="" val="3032598154"/>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022592" cy="5410200"/>
          </a:xfrm>
        </p:spPr>
        <p:txBody>
          <a:bodyPr>
            <a:normAutofit/>
          </a:bodyPr>
          <a:lstStyle/>
          <a:p>
            <a:pPr lvl="0" algn="just">
              <a:lnSpc>
                <a:spcPct val="150000"/>
              </a:lnSpc>
              <a:buNone/>
            </a:pPr>
            <a:r>
              <a:rPr lang="en-US" sz="2400" dirty="0" smtClean="0">
                <a:latin typeface="Times New Roman" pitchFamily="18" charset="0"/>
                <a:cs typeface="Times New Roman" pitchFamily="18" charset="0"/>
              </a:rPr>
              <a:t>2. Motivational characteristics:</a:t>
            </a:r>
          </a:p>
          <a:p>
            <a:pPr lvl="0" algn="just">
              <a:lnSpc>
                <a:spcPct val="150000"/>
              </a:lnSpc>
            </a:pPr>
            <a:r>
              <a:rPr lang="en-US" sz="2400" dirty="0" smtClean="0">
                <a:latin typeface="Times New Roman" pitchFamily="18" charset="0"/>
                <a:cs typeface="Times New Roman" pitchFamily="18" charset="0"/>
              </a:rPr>
              <a:t>Novelty-an unusual features, unfamiliar and surprising objects</a:t>
            </a:r>
          </a:p>
          <a:p>
            <a:pPr lvl="0" algn="just">
              <a:lnSpc>
                <a:spcPct val="150000"/>
              </a:lnSpc>
            </a:pPr>
            <a:r>
              <a:rPr lang="en-US" sz="2400" dirty="0" smtClean="0">
                <a:latin typeface="Times New Roman" pitchFamily="18" charset="0"/>
                <a:cs typeface="Times New Roman" pitchFamily="18" charset="0"/>
              </a:rPr>
              <a:t>Interest-felt needs of audience </a:t>
            </a:r>
          </a:p>
          <a:p>
            <a:pPr lvl="0" algn="just">
              <a:lnSpc>
                <a:spcPct val="150000"/>
              </a:lnSpc>
            </a:pPr>
            <a:r>
              <a:rPr lang="en-US" sz="2400" dirty="0" smtClean="0">
                <a:latin typeface="Times New Roman" pitchFamily="18" charset="0"/>
                <a:cs typeface="Times New Roman" pitchFamily="18" charset="0"/>
              </a:rPr>
              <a:t>Entertainment and humor</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213</a:t>
            </a:fld>
            <a:endParaRPr lang="en-US"/>
          </a:p>
        </p:txBody>
      </p:sp>
    </p:spTree>
    <p:extLst>
      <p:ext uri="{BB962C8B-B14F-4D97-AF65-F5344CB8AC3E}">
        <p14:creationId xmlns:p14="http://schemas.microsoft.com/office/powerpoint/2010/main" xmlns="" val="4210164529"/>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174992" cy="5562600"/>
          </a:xfrm>
        </p:spPr>
        <p:txBody>
          <a:bodyPr>
            <a:normAutofit/>
          </a:bodyPr>
          <a:lstStyle/>
          <a:p>
            <a:pPr algn="just">
              <a:lnSpc>
                <a:spcPct val="150000"/>
              </a:lnSpc>
              <a:buNone/>
            </a:pPr>
            <a:r>
              <a:rPr lang="en-US" sz="2400" dirty="0" smtClean="0">
                <a:latin typeface="Times New Roman" pitchFamily="18" charset="0"/>
                <a:cs typeface="Times New Roman" pitchFamily="18" charset="0"/>
              </a:rPr>
              <a:t>4. Channel:</a:t>
            </a:r>
          </a:p>
          <a:p>
            <a:pPr lvl="0" algn="just">
              <a:lnSpc>
                <a:spcPct val="150000"/>
              </a:lnSpc>
            </a:pPr>
            <a:r>
              <a:rPr lang="en-US" sz="2400" dirty="0" smtClean="0">
                <a:latin typeface="Times New Roman" pitchFamily="18" charset="0"/>
                <a:cs typeface="Times New Roman" pitchFamily="18" charset="0"/>
              </a:rPr>
              <a:t>A physical means by which message travels from a source to a receiver</a:t>
            </a:r>
          </a:p>
          <a:p>
            <a:pPr lvl="0" algn="just">
              <a:lnSpc>
                <a:spcPct val="150000"/>
              </a:lnSpc>
            </a:pPr>
            <a:r>
              <a:rPr lang="en-US" sz="2400" dirty="0" smtClean="0">
                <a:latin typeface="Times New Roman" pitchFamily="18" charset="0"/>
                <a:cs typeface="Times New Roman" pitchFamily="18" charset="0"/>
              </a:rPr>
              <a:t>Commonest types are verbal, visual, printed materials or combined audio-visual and printed materials</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214</a:t>
            </a:fld>
            <a:endParaRPr lang="en-US"/>
          </a:p>
        </p:txBody>
      </p:sp>
    </p:spTree>
    <p:extLst>
      <p:ext uri="{BB962C8B-B14F-4D97-AF65-F5344CB8AC3E}">
        <p14:creationId xmlns:p14="http://schemas.microsoft.com/office/powerpoint/2010/main" xmlns="" val="273957440"/>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174992" cy="5410200"/>
          </a:xfrm>
        </p:spPr>
        <p:txBody>
          <a:bodyPr/>
          <a:lstStyle/>
          <a:p>
            <a:pPr algn="just">
              <a:lnSpc>
                <a:spcPct val="150000"/>
              </a:lnSpc>
              <a:buNone/>
            </a:pPr>
            <a:r>
              <a:rPr lang="en-US" sz="2400" dirty="0" smtClean="0">
                <a:latin typeface="Times New Roman" pitchFamily="18" charset="0"/>
                <a:cs typeface="Times New Roman" pitchFamily="18" charset="0"/>
              </a:rPr>
              <a:t>5. Effect and feedback:</a:t>
            </a:r>
          </a:p>
          <a:p>
            <a:pPr lvl="0" algn="just">
              <a:lnSpc>
                <a:spcPct val="150000"/>
              </a:lnSpc>
            </a:pPr>
            <a:r>
              <a:rPr lang="en-US" sz="2400" dirty="0" smtClean="0">
                <a:latin typeface="Times New Roman" pitchFamily="18" charset="0"/>
                <a:cs typeface="Times New Roman" pitchFamily="18" charset="0"/>
              </a:rPr>
              <a:t>Effect is the change in receiver’s knowledge, attitude and practice or behavior</a:t>
            </a:r>
          </a:p>
          <a:p>
            <a:pPr lvl="0" algn="just">
              <a:lnSpc>
                <a:spcPct val="150000"/>
              </a:lnSpc>
            </a:pPr>
            <a:r>
              <a:rPr lang="en-US" sz="2400" dirty="0" smtClean="0">
                <a:latin typeface="Times New Roman" pitchFamily="18" charset="0"/>
                <a:cs typeface="Times New Roman" pitchFamily="18" charset="0"/>
              </a:rPr>
              <a:t>Feedback is the mechanism of assessing what has happened on the receiver after communication has occurred</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215</a:t>
            </a:fld>
            <a:endParaRPr lang="en-US"/>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3.8 –Stages of Communication</a:t>
            </a:r>
            <a:br>
              <a:rPr lang="en-US" sz="3100"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7327392" cy="5257800"/>
          </a:xfrm>
        </p:spPr>
        <p:txBody>
          <a:bodyPr/>
          <a:lstStyle/>
          <a:p>
            <a:pPr algn="just">
              <a:lnSpc>
                <a:spcPct val="150000"/>
              </a:lnSpc>
              <a:buNone/>
            </a:pPr>
            <a:r>
              <a:rPr lang="en-US" sz="2400" dirty="0" smtClean="0">
                <a:latin typeface="Times New Roman" pitchFamily="18" charset="0"/>
                <a:cs typeface="Times New Roman" pitchFamily="18" charset="0"/>
              </a:rPr>
              <a:t>In health education and health promotion we communicate for a special purpose- to promote improvements in health through the medication of the human, social and political factors that influence behaviors. To achieve these objectives, a successful communication must past through </a:t>
            </a:r>
            <a:r>
              <a:rPr lang="en-US" sz="2400" b="1" dirty="0" smtClean="0">
                <a:latin typeface="Times New Roman" pitchFamily="18" charset="0"/>
                <a:cs typeface="Times New Roman" pitchFamily="18" charset="0"/>
              </a:rPr>
              <a:t>several stages:</a:t>
            </a:r>
            <a:endParaRPr lang="en-US" sz="2400"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216</a:t>
            </a:fld>
            <a:endParaRPr lang="en-US"/>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92500" lnSpcReduction="20000"/>
          </a:bodyPr>
          <a:lstStyle/>
          <a:p>
            <a:pPr algn="just">
              <a:lnSpc>
                <a:spcPct val="150000"/>
              </a:lnSpc>
              <a:buNone/>
            </a:pPr>
            <a:r>
              <a:rPr lang="en-US" dirty="0" smtClean="0"/>
              <a:t> </a:t>
            </a:r>
            <a:r>
              <a:rPr lang="en-US" sz="2400" dirty="0" smtClean="0">
                <a:latin typeface="Times New Roman" pitchFamily="18" charset="0"/>
                <a:cs typeface="Times New Roman" pitchFamily="18" charset="0"/>
              </a:rPr>
              <a:t>Sender            Receiver </a:t>
            </a:r>
          </a:p>
          <a:p>
            <a:pPr algn="just">
              <a:lnSpc>
                <a:spcPct val="150000"/>
              </a:lnSpc>
              <a:buNone/>
            </a:pPr>
            <a:r>
              <a:rPr lang="en-US" sz="2400" dirty="0" smtClean="0">
                <a:latin typeface="Times New Roman" pitchFamily="18" charset="0"/>
                <a:cs typeface="Times New Roman" pitchFamily="18" charset="0"/>
              </a:rPr>
              <a:t>                   Reaches senses</a:t>
            </a:r>
          </a:p>
          <a:p>
            <a:pPr algn="just">
              <a:lnSpc>
                <a:spcPct val="150000"/>
              </a:lnSpc>
              <a:buNone/>
            </a:pPr>
            <a:r>
              <a:rPr lang="en-US" sz="2400" dirty="0" smtClean="0">
                <a:latin typeface="Times New Roman" pitchFamily="18" charset="0"/>
                <a:cs typeface="Times New Roman" pitchFamily="18" charset="0"/>
              </a:rPr>
              <a:t>                   </a:t>
            </a:r>
            <a:r>
              <a:rPr lang="en-US" sz="2400" dirty="0" smtClean="0"/>
              <a:t>Gain attention</a:t>
            </a:r>
          </a:p>
          <a:p>
            <a:pPr>
              <a:buNone/>
            </a:pPr>
            <a:r>
              <a:rPr lang="en-US" sz="2400" dirty="0" smtClean="0"/>
              <a:t> </a:t>
            </a:r>
          </a:p>
          <a:p>
            <a:pPr>
              <a:buNone/>
            </a:pPr>
            <a:r>
              <a:rPr lang="en-US" sz="2400" dirty="0" smtClean="0"/>
              <a:t>                 Message understood</a:t>
            </a:r>
          </a:p>
          <a:p>
            <a:pPr>
              <a:buNone/>
            </a:pPr>
            <a:r>
              <a:rPr lang="en-US" sz="2400" dirty="0" smtClean="0"/>
              <a:t> </a:t>
            </a:r>
          </a:p>
          <a:p>
            <a:pPr>
              <a:buNone/>
            </a:pPr>
            <a:r>
              <a:rPr lang="en-US" sz="2400" dirty="0" smtClean="0"/>
              <a:t>                Acceptance/change</a:t>
            </a:r>
          </a:p>
          <a:p>
            <a:pPr>
              <a:buNone/>
            </a:pPr>
            <a:r>
              <a:rPr lang="en-US" sz="2400" dirty="0" smtClean="0"/>
              <a:t> </a:t>
            </a:r>
          </a:p>
          <a:p>
            <a:pPr>
              <a:buNone/>
            </a:pPr>
            <a:r>
              <a:rPr lang="en-US" sz="2400" dirty="0" smtClean="0"/>
              <a:t>                Behavior change</a:t>
            </a:r>
          </a:p>
          <a:p>
            <a:pPr>
              <a:buNone/>
            </a:pPr>
            <a:r>
              <a:rPr lang="en-US" sz="2400" dirty="0" smtClean="0"/>
              <a:t> </a:t>
            </a:r>
          </a:p>
          <a:p>
            <a:pPr>
              <a:buNone/>
            </a:pPr>
            <a:r>
              <a:rPr lang="en-US" sz="2400" dirty="0" smtClean="0"/>
              <a:t>               Change in health</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cxnSp>
        <p:nvCxnSpPr>
          <p:cNvPr id="5" name="Straight Arrow Connector 4"/>
          <p:cNvCxnSpPr/>
          <p:nvPr/>
        </p:nvCxnSpPr>
        <p:spPr>
          <a:xfrm>
            <a:off x="2590800" y="7620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3467100" y="16383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3429000" y="2209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3429000" y="2971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3429000" y="36576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390900" y="43053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983B6054-12AA-46F8-BA2F-08E50879B6E3}" type="slidenum">
              <a:rPr lang="en-US" smtClean="0"/>
              <a:pPr/>
              <a:t>217</a:t>
            </a:fld>
            <a:endParaRPr lang="en-US"/>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498080" cy="53340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Stage one:  Reaching the intended audience:</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Communication cannot be effective unless it is seen or heard by its intended audience</a:t>
            </a:r>
          </a:p>
          <a:p>
            <a:pPr lvl="0" algn="just">
              <a:lnSpc>
                <a:spcPct val="150000"/>
              </a:lnSpc>
            </a:pPr>
            <a:r>
              <a:rPr lang="en-US" sz="2400" dirty="0" smtClean="0">
                <a:latin typeface="Times New Roman" pitchFamily="18" charset="0"/>
                <a:cs typeface="Times New Roman" pitchFamily="18" charset="0"/>
              </a:rPr>
              <a:t>A common cause of failure is preaching to the converted. E.g. posters placed at the clinic , talks given at the antenatal clinics</a:t>
            </a:r>
          </a:p>
        </p:txBody>
      </p:sp>
      <p:sp>
        <p:nvSpPr>
          <p:cNvPr id="4" name="Slide Number Placeholder 3"/>
          <p:cNvSpPr>
            <a:spLocks noGrp="1"/>
          </p:cNvSpPr>
          <p:nvPr>
            <p:ph type="sldNum" sz="quarter" idx="12"/>
          </p:nvPr>
        </p:nvSpPr>
        <p:spPr/>
        <p:txBody>
          <a:bodyPr/>
          <a:lstStyle/>
          <a:p>
            <a:fld id="{983B6054-12AA-46F8-BA2F-08E50879B6E3}" type="slidenum">
              <a:rPr lang="en-US" smtClean="0"/>
              <a:pPr/>
              <a:t>218</a:t>
            </a:fld>
            <a:endParaRPr lang="en-US"/>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7498080" cy="5181600"/>
          </a:xfrm>
        </p:spPr>
        <p:txBody>
          <a:bodyPr>
            <a:normAutofit/>
          </a:bodyPr>
          <a:lstStyle/>
          <a:p>
            <a:pPr lvl="0" algn="just">
              <a:lnSpc>
                <a:spcPct val="150000"/>
              </a:lnSpc>
            </a:pPr>
            <a:r>
              <a:rPr lang="en-US" sz="2400" dirty="0" smtClean="0">
                <a:latin typeface="Times New Roman" pitchFamily="18" charset="0"/>
                <a:cs typeface="Times New Roman" pitchFamily="18" charset="0"/>
              </a:rPr>
              <a:t>These only reach the people who attend the services and are already motivated.</a:t>
            </a:r>
          </a:p>
          <a:p>
            <a:pPr lvl="0" algn="just">
              <a:lnSpc>
                <a:spcPct val="150000"/>
              </a:lnSpc>
            </a:pPr>
            <a:r>
              <a:rPr lang="en-US" sz="2400" dirty="0" smtClean="0">
                <a:latin typeface="Times New Roman" pitchFamily="18" charset="0"/>
                <a:cs typeface="Times New Roman" pitchFamily="18" charset="0"/>
              </a:rPr>
              <a:t>Communication should be directed where people are going to see them or hear them. This requires studding your intended audience to find out where they might see posters, what their listening and reading habits are. </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219</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327392" cy="5334000"/>
          </a:xfrm>
        </p:spPr>
        <p:txBody>
          <a:bodyPr>
            <a:normAutofit/>
          </a:bodyPr>
          <a:lstStyle/>
          <a:p>
            <a:pPr marL="82296" indent="0" algn="just">
              <a:lnSpc>
                <a:spcPct val="150000"/>
              </a:lnSpc>
              <a:buNone/>
            </a:pPr>
            <a:r>
              <a:rPr lang="en-US" sz="2800" b="1" dirty="0">
                <a:latin typeface="Times New Roman" pitchFamily="18" charset="0"/>
                <a:cs typeface="Times New Roman" pitchFamily="18" charset="0"/>
              </a:rPr>
              <a:t>Education:</a:t>
            </a:r>
            <a:r>
              <a:rPr lang="en-US" sz="2800" dirty="0">
                <a:latin typeface="Times New Roman" pitchFamily="18" charset="0"/>
                <a:cs typeface="Times New Roman" pitchFamily="18" charset="0"/>
              </a:rPr>
              <a:t> </a:t>
            </a:r>
            <a:r>
              <a:rPr lang="en-US" sz="2400" dirty="0">
                <a:latin typeface="Times New Roman" pitchFamily="18" charset="0"/>
                <a:cs typeface="Times New Roman" pitchFamily="18" charset="0"/>
              </a:rPr>
              <a:t>is the process by </a:t>
            </a:r>
            <a:r>
              <a:rPr lang="en-US" sz="2400" dirty="0" smtClean="0">
                <a:latin typeface="Times New Roman" pitchFamily="18" charset="0"/>
                <a:cs typeface="Times New Roman" pitchFamily="18" charset="0"/>
              </a:rPr>
              <a:t>which</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a:t>
            </a:r>
            <a:r>
              <a:rPr lang="en-US" sz="2400" dirty="0" smtClean="0">
                <a:latin typeface="Times New Roman" pitchFamily="18" charset="0"/>
                <a:cs typeface="Times New Roman" pitchFamily="18" charset="0"/>
              </a:rPr>
              <a:t>earning </a:t>
            </a:r>
            <a:r>
              <a:rPr lang="en-US" sz="2400" dirty="0">
                <a:latin typeface="Times New Roman" pitchFamily="18" charset="0"/>
                <a:cs typeface="Times New Roman" pitchFamily="18" charset="0"/>
              </a:rPr>
              <a:t>is facilitated</a:t>
            </a:r>
            <a:r>
              <a:rPr lang="en-US" sz="2400" dirty="0" smtClean="0">
                <a:latin typeface="Times New Roman" pitchFamily="18" charset="0"/>
                <a:cs typeface="Times New Roman" pitchFamily="18" charset="0"/>
              </a:rPr>
              <a:t>.</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It is a process in which an individual or individuals or group of people </a:t>
            </a:r>
            <a:r>
              <a:rPr lang="en-US" sz="2400" dirty="0" smtClean="0">
                <a:latin typeface="Times New Roman" pitchFamily="18" charset="0"/>
                <a:cs typeface="Times New Roman" pitchFamily="18" charset="0"/>
              </a:rPr>
              <a:t>are</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n </a:t>
            </a:r>
            <a:r>
              <a:rPr lang="en-US" sz="2400" dirty="0">
                <a:latin typeface="Times New Roman" pitchFamily="18" charset="0"/>
                <a:cs typeface="Times New Roman" pitchFamily="18" charset="0"/>
              </a:rPr>
              <a:t>the facilities or opportunities by an agent or educator to learn.</a:t>
            </a:r>
          </a:p>
          <a:p>
            <a:pPr marL="82296" lvl="0" indent="0" algn="just">
              <a:lnSpc>
                <a:spcPct val="150000"/>
              </a:lnSpc>
              <a:buNone/>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a:t>
            </a:fld>
            <a:endParaRPr lang="en-US"/>
          </a:p>
        </p:txBody>
      </p:sp>
    </p:spTree>
    <p:extLst>
      <p:ext uri="{BB962C8B-B14F-4D97-AF65-F5344CB8AC3E}">
        <p14:creationId xmlns:p14="http://schemas.microsoft.com/office/powerpoint/2010/main" xmlns="" val="66850419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327392" cy="5638800"/>
          </a:xfrm>
        </p:spPr>
        <p:txBody>
          <a:bodyPr>
            <a:noAutofit/>
          </a:bodyPr>
          <a:lstStyle/>
          <a:p>
            <a:pPr algn="just">
              <a:lnSpc>
                <a:spcPct val="150000"/>
              </a:lnSpc>
            </a:pPr>
            <a:r>
              <a:rPr lang="en-US" sz="2400" b="1" dirty="0" smtClean="0">
                <a:latin typeface="Times New Roman" pitchFamily="18" charset="0"/>
                <a:cs typeface="Times New Roman" pitchFamily="18" charset="0"/>
              </a:rPr>
              <a:t>Stage two: attracting the audience’s attention:</a:t>
            </a:r>
          </a:p>
          <a:p>
            <a:pPr lvl="0" algn="just">
              <a:lnSpc>
                <a:spcPct val="150000"/>
              </a:lnSpc>
            </a:pPr>
            <a:r>
              <a:rPr lang="en-US" sz="2400" dirty="0" smtClean="0">
                <a:latin typeface="Times New Roman" pitchFamily="18" charset="0"/>
                <a:cs typeface="Times New Roman" pitchFamily="18" charset="0"/>
              </a:rPr>
              <a:t>Any communication must attract attention so that people will make the effort to listen /read it.</a:t>
            </a:r>
          </a:p>
          <a:p>
            <a:pPr lvl="0" algn="just">
              <a:lnSpc>
                <a:spcPct val="150000"/>
              </a:lnSpc>
            </a:pPr>
            <a:r>
              <a:rPr lang="en-US" sz="2400" dirty="0" smtClean="0">
                <a:latin typeface="Times New Roman" pitchFamily="18" charset="0"/>
                <a:cs typeface="Times New Roman" pitchFamily="18" charset="0"/>
              </a:rPr>
              <a:t>At any one time we receive a wide range of information from each our five sense-touch, smell, vision, hearing, and taste. It is impossible to concentrate on all these at the same time.</a:t>
            </a:r>
          </a:p>
          <a:p>
            <a:pPr lvl="0" algn="just">
              <a:lnSpc>
                <a:spcPct val="150000"/>
              </a:lnSpc>
            </a:pPr>
            <a:r>
              <a:rPr lang="en-US" sz="2400" dirty="0" smtClean="0">
                <a:latin typeface="Times New Roman" pitchFamily="18" charset="0"/>
                <a:cs typeface="Times New Roman" pitchFamily="18" charset="0"/>
              </a:rPr>
              <a:t>Attention is the process by which a person selects part of this complex mixture to focus on (i.e. to pay attention to) while ignoring others for the time being.</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220</a:t>
            </a:fld>
            <a:endParaRPr lang="en-US"/>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174992" cy="5638800"/>
          </a:xfrm>
        </p:spPr>
        <p:txBody>
          <a:bodyPr>
            <a:normAutofit/>
          </a:bodyPr>
          <a:lstStyle/>
          <a:p>
            <a:pPr algn="just">
              <a:lnSpc>
                <a:spcPct val="150000"/>
              </a:lnSpc>
              <a:buNone/>
            </a:pPr>
            <a:r>
              <a:rPr lang="en-US" sz="2400" dirty="0" smtClean="0">
                <a:latin typeface="Times New Roman" pitchFamily="18" charset="0"/>
                <a:cs typeface="Times New Roman" pitchFamily="18" charset="0"/>
              </a:rPr>
              <a:t>Examples of communication failure at this stage are:</a:t>
            </a:r>
          </a:p>
          <a:p>
            <a:pPr lvl="0" algn="just">
              <a:lnSpc>
                <a:spcPct val="150000"/>
              </a:lnSpc>
            </a:pPr>
            <a:r>
              <a:rPr lang="en-US" sz="2400" dirty="0" smtClean="0">
                <a:latin typeface="Times New Roman" pitchFamily="18" charset="0"/>
                <a:cs typeface="Times New Roman" pitchFamily="18" charset="0"/>
              </a:rPr>
              <a:t>Walking past the poster without bothering to look at it</a:t>
            </a:r>
          </a:p>
          <a:p>
            <a:pPr lvl="0" algn="just">
              <a:lnSpc>
                <a:spcPct val="150000"/>
              </a:lnSpc>
            </a:pPr>
            <a:r>
              <a:rPr lang="en-US" sz="2400" dirty="0" smtClean="0">
                <a:latin typeface="Times New Roman" pitchFamily="18" charset="0"/>
                <a:cs typeface="Times New Roman" pitchFamily="18" charset="0"/>
              </a:rPr>
              <a:t>Not paying attention to the health talk or demonstration at the clinic</a:t>
            </a:r>
          </a:p>
          <a:p>
            <a:pPr lvl="0" algn="just">
              <a:lnSpc>
                <a:spcPct val="150000"/>
              </a:lnSpc>
            </a:pPr>
            <a:r>
              <a:rPr lang="en-US" sz="2400" dirty="0" smtClean="0">
                <a:latin typeface="Times New Roman" pitchFamily="18" charset="0"/>
                <a:cs typeface="Times New Roman" pitchFamily="18" charset="0"/>
              </a:rPr>
              <a:t>Not stopping at the exhibition at the showground</a:t>
            </a:r>
          </a:p>
          <a:p>
            <a:pPr lvl="0" algn="just">
              <a:lnSpc>
                <a:spcPct val="150000"/>
              </a:lnSpc>
            </a:pPr>
            <a:r>
              <a:rPr lang="en-US" sz="2400" dirty="0" smtClean="0">
                <a:latin typeface="Times New Roman" pitchFamily="18" charset="0"/>
                <a:cs typeface="Times New Roman" pitchFamily="18" charset="0"/>
              </a:rPr>
              <a:t>Turning of the radio program or switching over</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221</a:t>
            </a:fld>
            <a:endParaRPr lang="en-US"/>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Stage three: understanding the message (perception):</a:t>
            </a:r>
          </a:p>
          <a:p>
            <a:pPr lvl="0" algn="just">
              <a:lnSpc>
                <a:spcPct val="150000"/>
              </a:lnSpc>
            </a:pPr>
            <a:r>
              <a:rPr lang="en-US" sz="2400" dirty="0" smtClean="0">
                <a:latin typeface="Times New Roman" pitchFamily="18" charset="0"/>
                <a:cs typeface="Times New Roman" pitchFamily="18" charset="0"/>
              </a:rPr>
              <a:t>Once a person pays attention he/she then tries to understand it</a:t>
            </a:r>
          </a:p>
          <a:p>
            <a:pPr lvl="0" algn="just">
              <a:lnSpc>
                <a:spcPct val="150000"/>
              </a:lnSpc>
            </a:pPr>
            <a:r>
              <a:rPr lang="en-US" sz="2400" dirty="0" smtClean="0">
                <a:latin typeface="Times New Roman" pitchFamily="18" charset="0"/>
                <a:cs typeface="Times New Roman" pitchFamily="18" charset="0"/>
              </a:rPr>
              <a:t>A highly subjective process, i.e. two people may hear the same radio program or see the same poster and interpret the message quite differently from each other and from the meaning intended by the sender</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222</a:t>
            </a:fld>
            <a:endParaRPr lang="en-US"/>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174992" cy="5562600"/>
          </a:xfrm>
        </p:spPr>
        <p:txBody>
          <a:bodyPr>
            <a:normAutofit/>
          </a:bodyPr>
          <a:lstStyle/>
          <a:p>
            <a:pPr lvl="0" algn="just">
              <a:lnSpc>
                <a:spcPct val="150000"/>
              </a:lnSpc>
              <a:buFont typeface="Wingdings" pitchFamily="2" charset="2"/>
              <a:buChar char="q"/>
            </a:pPr>
            <a:r>
              <a:rPr lang="en-US" sz="2400" dirty="0" smtClean="0">
                <a:latin typeface="Times New Roman" pitchFamily="18" charset="0"/>
                <a:cs typeface="Times New Roman" pitchFamily="18" charset="0"/>
              </a:rPr>
              <a:t>Misunderstanding can easily take place when:</a:t>
            </a:r>
          </a:p>
          <a:p>
            <a:pPr lvl="0" algn="just">
              <a:lnSpc>
                <a:spcPct val="150000"/>
              </a:lnSpc>
            </a:pPr>
            <a:r>
              <a:rPr lang="en-US" sz="2400" dirty="0" smtClean="0">
                <a:latin typeface="Times New Roman" pitchFamily="18" charset="0"/>
                <a:cs typeface="Times New Roman" pitchFamily="18" charset="0"/>
              </a:rPr>
              <a:t>Complex language</a:t>
            </a:r>
          </a:p>
          <a:p>
            <a:pPr lvl="0" algn="just">
              <a:lnSpc>
                <a:spcPct val="150000"/>
              </a:lnSpc>
            </a:pPr>
            <a:r>
              <a:rPr lang="en-US" sz="2400" dirty="0" smtClean="0">
                <a:latin typeface="Times New Roman" pitchFamily="18" charset="0"/>
                <a:cs typeface="Times New Roman" pitchFamily="18" charset="0"/>
              </a:rPr>
              <a:t>Unfamiliar technical words are used</a:t>
            </a:r>
          </a:p>
          <a:p>
            <a:pPr lvl="0" algn="just">
              <a:lnSpc>
                <a:spcPct val="150000"/>
              </a:lnSpc>
            </a:pPr>
            <a:r>
              <a:rPr lang="en-US" sz="2400" dirty="0" smtClean="0">
                <a:latin typeface="Times New Roman" pitchFamily="18" charset="0"/>
                <a:cs typeface="Times New Roman" pitchFamily="18" charset="0"/>
              </a:rPr>
              <a:t>Pictures contain complicated diagrams and distracting details</a:t>
            </a:r>
          </a:p>
          <a:p>
            <a:pPr lvl="0" algn="just">
              <a:lnSpc>
                <a:spcPct val="150000"/>
              </a:lnSpc>
            </a:pPr>
            <a:r>
              <a:rPr lang="en-US" sz="2400" dirty="0" smtClean="0">
                <a:latin typeface="Times New Roman" pitchFamily="18" charset="0"/>
                <a:cs typeface="Times New Roman" pitchFamily="18" charset="0"/>
              </a:rPr>
              <a:t>Show unfamiliar subject subjects</a:t>
            </a:r>
          </a:p>
          <a:p>
            <a:pPr algn="just">
              <a:lnSpc>
                <a:spcPct val="150000"/>
              </a:lnSpc>
            </a:pPr>
            <a:r>
              <a:rPr lang="en-US" sz="2400" dirty="0" smtClean="0">
                <a:latin typeface="Times New Roman" pitchFamily="18" charset="0"/>
                <a:cs typeface="Times New Roman" pitchFamily="18" charset="0"/>
              </a:rPr>
              <a:t>Too much information is presented and people cannot absorb it all.</a:t>
            </a:r>
          </a:p>
          <a:p>
            <a:pPr lvl="0" algn="just">
              <a:lnSpc>
                <a:spcPct val="150000"/>
              </a:lnSpc>
              <a:buNone/>
            </a:pP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223</a:t>
            </a:fld>
            <a:endParaRPr lang="en-US"/>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Stage four: promoting change (acceptance):</a:t>
            </a:r>
          </a:p>
          <a:p>
            <a:pPr lvl="0" algn="just">
              <a:lnSpc>
                <a:spcPct val="150000"/>
              </a:lnSpc>
            </a:pPr>
            <a:r>
              <a:rPr lang="en-US" sz="2400" dirty="0" smtClean="0">
                <a:latin typeface="Times New Roman" pitchFamily="18" charset="0"/>
                <a:cs typeface="Times New Roman" pitchFamily="18" charset="0"/>
              </a:rPr>
              <a:t>A communication should not only be received and understood –it should be believed and accepted</a:t>
            </a:r>
          </a:p>
          <a:p>
            <a:pPr lvl="0" algn="just">
              <a:lnSpc>
                <a:spcPct val="150000"/>
              </a:lnSpc>
            </a:pPr>
            <a:r>
              <a:rPr lang="en-US" sz="2400" dirty="0" smtClean="0">
                <a:latin typeface="Times New Roman" pitchFamily="18" charset="0"/>
                <a:cs typeface="Times New Roman" pitchFamily="18" charset="0"/>
              </a:rPr>
              <a:t>It is easier to change beliefs when they have been acquired only recently</a:t>
            </a:r>
          </a:p>
          <a:p>
            <a:pPr lvl="0" algn="just">
              <a:lnSpc>
                <a:spcPct val="150000"/>
              </a:lnSpc>
            </a:pPr>
            <a:r>
              <a:rPr lang="en-US" sz="2400" dirty="0" smtClean="0">
                <a:latin typeface="Times New Roman" pitchFamily="18" charset="0"/>
                <a:cs typeface="Times New Roman" pitchFamily="18" charset="0"/>
              </a:rPr>
              <a:t>It is usually easier to promote a belief when its effect can be easily demonstrated</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224</a:t>
            </a:fld>
            <a:endParaRPr lang="en-US"/>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rmAutofit/>
          </a:bodyPr>
          <a:lstStyle/>
          <a:p>
            <a:pPr algn="just">
              <a:buNone/>
            </a:pPr>
            <a:r>
              <a:rPr lang="en-US" sz="2400" b="1" dirty="0" smtClean="0">
                <a:latin typeface="Times New Roman" pitchFamily="18" charset="0"/>
                <a:cs typeface="Times New Roman" pitchFamily="18" charset="0"/>
              </a:rPr>
              <a:t>Stage five: producing change in behavior:</a:t>
            </a:r>
          </a:p>
          <a:p>
            <a:pPr algn="just">
              <a:buNone/>
            </a:pPr>
            <a:r>
              <a:rPr lang="en-US" sz="2400" dirty="0" smtClean="0">
                <a:latin typeface="Times New Roman" pitchFamily="18" charset="0"/>
                <a:cs typeface="Times New Roman" pitchFamily="18" charset="0"/>
              </a:rPr>
              <a:t>A communication may result in a change in beliefs and attitudes but still not influence behavior this can happen:</a:t>
            </a:r>
          </a:p>
          <a:p>
            <a:pPr lvl="0" algn="just"/>
            <a:r>
              <a:rPr lang="en-US" sz="2400" dirty="0" smtClean="0">
                <a:latin typeface="Times New Roman" pitchFamily="18" charset="0"/>
                <a:cs typeface="Times New Roman" pitchFamily="18" charset="0"/>
              </a:rPr>
              <a:t>When communication has not been targeted at the belief that has the most influence on the person’s attitude to the behavior.</a:t>
            </a:r>
          </a:p>
          <a:p>
            <a:pPr lvl="0" algn="just"/>
            <a:r>
              <a:rPr lang="en-US" sz="2400" dirty="0" smtClean="0">
                <a:latin typeface="Times New Roman" pitchFamily="18" charset="0"/>
                <a:cs typeface="Times New Roman" pitchFamily="18" charset="0"/>
              </a:rPr>
              <a:t>Pressure from other people in the family or community may prevent from doing it.</a:t>
            </a:r>
          </a:p>
          <a:p>
            <a:pPr lvl="0" algn="just"/>
            <a:r>
              <a:rPr lang="en-US" sz="2400" dirty="0" smtClean="0">
                <a:latin typeface="Times New Roman" pitchFamily="18" charset="0"/>
                <a:cs typeface="Times New Roman" pitchFamily="18" charset="0"/>
              </a:rPr>
              <a:t>Lack of enabling factors-money, time, skills, health services etc.</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225</a:t>
            </a:fld>
            <a:endParaRPr lang="en-US"/>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174992" cy="54864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Stage six: improvement in health:</a:t>
            </a:r>
          </a:p>
          <a:p>
            <a:pPr lvl="0" algn="just">
              <a:lnSpc>
                <a:spcPct val="150000"/>
              </a:lnSpc>
            </a:pPr>
            <a:r>
              <a:rPr lang="en-US" sz="2400" dirty="0" smtClean="0">
                <a:latin typeface="Times New Roman" pitchFamily="18" charset="0"/>
                <a:cs typeface="Times New Roman" pitchFamily="18" charset="0"/>
              </a:rPr>
              <a:t>Improvement in health will only take place if the behaviors have been carefully selected so that they really do influence health</a:t>
            </a:r>
          </a:p>
          <a:p>
            <a:pPr lvl="0" algn="just">
              <a:lnSpc>
                <a:spcPct val="150000"/>
              </a:lnSpc>
            </a:pPr>
            <a:r>
              <a:rPr lang="en-US" sz="2400" dirty="0" smtClean="0">
                <a:latin typeface="Times New Roman" pitchFamily="18" charset="0"/>
                <a:cs typeface="Times New Roman" pitchFamily="18" charset="0"/>
              </a:rPr>
              <a:t>If your messages are based on outdated and incorrect ideas, people could follow your advice but their health would not improve-need accurate advice.</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226</a:t>
            </a:fld>
            <a:endParaRPr lang="en-US"/>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808038"/>
          </a:xfrm>
        </p:spPr>
        <p:txBody>
          <a:bodyPr>
            <a:normAutofit fontScale="90000"/>
          </a:bodyPr>
          <a:lstStyle/>
          <a:p>
            <a:r>
              <a:rPr lang="en-US" sz="3100" b="1" dirty="0" smtClean="0">
                <a:latin typeface="Times New Roman" pitchFamily="18" charset="0"/>
                <a:cs typeface="Times New Roman" pitchFamily="18" charset="0"/>
              </a:rPr>
              <a:t>3.9 Common Communication Approaches (modes and methods):</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498080" cy="5410200"/>
          </a:xfrm>
        </p:spPr>
        <p:txBody>
          <a:bodyPr>
            <a:normAutofit/>
          </a:bodyPr>
          <a:lstStyle/>
          <a:p>
            <a:pPr>
              <a:buNone/>
            </a:pPr>
            <a:endParaRPr lang="en-US" dirty="0" smtClean="0"/>
          </a:p>
          <a:p>
            <a:pPr lvl="0" algn="just">
              <a:lnSpc>
                <a:spcPct val="150000"/>
              </a:lnSpc>
            </a:pPr>
            <a:r>
              <a:rPr lang="en-US" sz="2400" b="1" dirty="0" smtClean="0">
                <a:latin typeface="Times New Roman" pitchFamily="18" charset="0"/>
                <a:cs typeface="Times New Roman" pitchFamily="18" charset="0"/>
              </a:rPr>
              <a:t>Informing: </a:t>
            </a:r>
            <a:r>
              <a:rPr lang="en-US" sz="2400" dirty="0" smtClean="0">
                <a:latin typeface="Times New Roman" pitchFamily="18" charset="0"/>
                <a:cs typeface="Times New Roman" pitchFamily="18" charset="0"/>
              </a:rPr>
              <a:t>the new idea is introduced and made familiar to the target audience.</a:t>
            </a:r>
          </a:p>
          <a:p>
            <a:pPr lvl="0" algn="just">
              <a:lnSpc>
                <a:spcPct val="150000"/>
              </a:lnSpc>
            </a:pPr>
            <a:r>
              <a:rPr lang="en-US" sz="2400" b="1" dirty="0" smtClean="0">
                <a:latin typeface="Times New Roman" pitchFamily="18" charset="0"/>
                <a:cs typeface="Times New Roman" pitchFamily="18" charset="0"/>
              </a:rPr>
              <a:t>Educating:</a:t>
            </a:r>
            <a:r>
              <a:rPr lang="en-US" sz="2400" dirty="0" smtClean="0">
                <a:latin typeface="Times New Roman" pitchFamily="18" charset="0"/>
                <a:cs typeface="Times New Roman" pitchFamily="18" charset="0"/>
              </a:rPr>
              <a:t> the new idea is explained including its strengths and weaknesses.</a:t>
            </a:r>
          </a:p>
          <a:p>
            <a:pPr lvl="0" algn="just">
              <a:lnSpc>
                <a:spcPct val="150000"/>
              </a:lnSpc>
            </a:pPr>
            <a:r>
              <a:rPr lang="en-US" sz="2400" b="1" dirty="0" smtClean="0">
                <a:latin typeface="Times New Roman" pitchFamily="18" charset="0"/>
                <a:cs typeface="Times New Roman" pitchFamily="18" charset="0"/>
              </a:rPr>
              <a:t>Persuading: </a:t>
            </a:r>
            <a:r>
              <a:rPr lang="en-US" sz="2400" dirty="0" smtClean="0">
                <a:latin typeface="Times New Roman" pitchFamily="18" charset="0"/>
                <a:cs typeface="Times New Roman" pitchFamily="18" charset="0"/>
              </a:rPr>
              <a:t>the audience is given convincing argument that motivates them to take action or accept a new idea.</a:t>
            </a:r>
          </a:p>
          <a:p>
            <a:pPr lvl="0" algn="just">
              <a:lnSpc>
                <a:spcPct val="150000"/>
              </a:lnSpc>
            </a:pPr>
            <a:r>
              <a:rPr lang="en-US" sz="2400" b="1" dirty="0" smtClean="0">
                <a:latin typeface="Times New Roman" pitchFamily="18" charset="0"/>
                <a:cs typeface="Times New Roman" pitchFamily="18" charset="0"/>
              </a:rPr>
              <a:t>Entertaining:</a:t>
            </a:r>
            <a:r>
              <a:rPr lang="en-US" sz="2400" dirty="0" smtClean="0">
                <a:latin typeface="Times New Roman" pitchFamily="18" charset="0"/>
                <a:cs typeface="Times New Roman" pitchFamily="18" charset="0"/>
              </a:rPr>
              <a:t> the attention of the audience is drawn to the new idea by stimulating the audience’s emotions.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227</a:t>
            </a:fld>
            <a:endParaRPr lang="en-US"/>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lnSpcReduction="10000"/>
          </a:bodyPr>
          <a:lstStyle/>
          <a:p>
            <a:pPr algn="just">
              <a:lnSpc>
                <a:spcPct val="150000"/>
              </a:lnSpc>
              <a:buNone/>
            </a:pPr>
            <a:r>
              <a:rPr lang="en-US" sz="2400" b="1" dirty="0" smtClean="0">
                <a:latin typeface="Times New Roman" pitchFamily="18" charset="0"/>
                <a:cs typeface="Times New Roman" pitchFamily="18" charset="0"/>
              </a:rPr>
              <a:t>Methods of communication are:</a:t>
            </a:r>
          </a:p>
          <a:p>
            <a:pPr lvl="0" algn="just">
              <a:lnSpc>
                <a:spcPct val="150000"/>
              </a:lnSpc>
              <a:buNone/>
            </a:pPr>
            <a:r>
              <a:rPr lang="en-US" sz="2400" dirty="0" smtClean="0">
                <a:latin typeface="Times New Roman" pitchFamily="18" charset="0"/>
                <a:cs typeface="Times New Roman" pitchFamily="18" charset="0"/>
              </a:rPr>
              <a:t>1. Inter-personal communication</a:t>
            </a:r>
          </a:p>
          <a:p>
            <a:pPr lvl="0" algn="just">
              <a:lnSpc>
                <a:spcPct val="150000"/>
              </a:lnSpc>
              <a:buNone/>
            </a:pPr>
            <a:r>
              <a:rPr lang="en-US" sz="2400" dirty="0" smtClean="0">
                <a:latin typeface="Times New Roman" pitchFamily="18" charset="0"/>
                <a:cs typeface="Times New Roman" pitchFamily="18" charset="0"/>
              </a:rPr>
              <a:t>2. Mass communication</a:t>
            </a:r>
          </a:p>
          <a:p>
            <a:pPr algn="just">
              <a:lnSpc>
                <a:spcPct val="150000"/>
              </a:lnSpc>
              <a:buNone/>
            </a:pPr>
            <a:r>
              <a:rPr lang="en-US" sz="2400" b="1" dirty="0" smtClean="0">
                <a:latin typeface="Times New Roman" pitchFamily="18" charset="0"/>
                <a:cs typeface="Times New Roman" pitchFamily="18" charset="0"/>
              </a:rPr>
              <a:t>Inter-personal communication:</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It is a means of transmitting messages to a large audience that usually reaches a large segment of the population.</a:t>
            </a:r>
          </a:p>
          <a:p>
            <a:pPr lvl="0" algn="just">
              <a:lnSpc>
                <a:spcPct val="150000"/>
              </a:lnSpc>
            </a:pPr>
            <a:r>
              <a:rPr lang="en-US" sz="2400" dirty="0" smtClean="0">
                <a:latin typeface="Times New Roman" pitchFamily="18" charset="0"/>
                <a:cs typeface="Times New Roman" pitchFamily="18" charset="0"/>
              </a:rPr>
              <a:t>The aim is to create awareness of a problem, to transmit knowledge, to set and change norms and offer alternatives of behavior.</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228</a:t>
            </a:fld>
            <a:endParaRPr lang="en-US"/>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498080" cy="5486400"/>
          </a:xfrm>
        </p:spPr>
        <p:txBody>
          <a:bodyPr/>
          <a:lstStyle/>
          <a:p>
            <a:pPr algn="just">
              <a:lnSpc>
                <a:spcPct val="150000"/>
              </a:lnSpc>
              <a:buNone/>
            </a:pPr>
            <a:r>
              <a:rPr lang="en-US" sz="2400" dirty="0" smtClean="0">
                <a:latin typeface="Times New Roman" pitchFamily="18" charset="0"/>
                <a:cs typeface="Times New Roman" pitchFamily="18" charset="0"/>
              </a:rPr>
              <a:t>Its advantage:</a:t>
            </a:r>
          </a:p>
          <a:p>
            <a:pPr lvl="0" algn="just">
              <a:lnSpc>
                <a:spcPct val="150000"/>
              </a:lnSpc>
            </a:pPr>
            <a:r>
              <a:rPr lang="en-US" sz="2400" dirty="0" smtClean="0">
                <a:latin typeface="Times New Roman" pitchFamily="18" charset="0"/>
                <a:cs typeface="Times New Roman" pitchFamily="18" charset="0"/>
              </a:rPr>
              <a:t>Reach many people quickly</a:t>
            </a:r>
          </a:p>
          <a:p>
            <a:pPr lvl="0" algn="just">
              <a:lnSpc>
                <a:spcPct val="150000"/>
              </a:lnSpc>
            </a:pPr>
            <a:r>
              <a:rPr lang="en-US" sz="2400" dirty="0" smtClean="0">
                <a:latin typeface="Times New Roman" pitchFamily="18" charset="0"/>
                <a:cs typeface="Times New Roman" pitchFamily="18" charset="0"/>
              </a:rPr>
              <a:t>They are believable</a:t>
            </a:r>
          </a:p>
          <a:p>
            <a:pPr algn="just">
              <a:lnSpc>
                <a:spcPct val="150000"/>
              </a:lnSpc>
              <a:buNone/>
            </a:pPr>
            <a:r>
              <a:rPr lang="en-US" sz="2400" dirty="0" smtClean="0">
                <a:latin typeface="Times New Roman" pitchFamily="18" charset="0"/>
                <a:cs typeface="Times New Roman" pitchFamily="18" charset="0"/>
              </a:rPr>
              <a:t>Limitation:</a:t>
            </a:r>
          </a:p>
          <a:p>
            <a:pPr lvl="0" algn="just">
              <a:lnSpc>
                <a:spcPct val="150000"/>
              </a:lnSpc>
            </a:pPr>
            <a:r>
              <a:rPr lang="en-US" sz="2400" dirty="0" smtClean="0">
                <a:latin typeface="Times New Roman" pitchFamily="18" charset="0"/>
                <a:cs typeface="Times New Roman" pitchFamily="18" charset="0"/>
              </a:rPr>
              <a:t>One sided</a:t>
            </a:r>
          </a:p>
          <a:p>
            <a:pPr lvl="0" algn="just">
              <a:lnSpc>
                <a:spcPct val="150000"/>
              </a:lnSpc>
            </a:pPr>
            <a:r>
              <a:rPr lang="en-US" sz="2400" dirty="0" smtClean="0">
                <a:latin typeface="Times New Roman" pitchFamily="18" charset="0"/>
                <a:cs typeface="Times New Roman" pitchFamily="18" charset="0"/>
              </a:rPr>
              <a:t>Doesn’t differentiate the target</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229</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latin typeface="Times New Roman" pitchFamily="18" charset="0"/>
                <a:cs typeface="Times New Roman" pitchFamily="18" charset="0"/>
              </a:rPr>
              <a:t>HEALTH EDUCATION: </a:t>
            </a:r>
            <a:endParaRPr lang="en-US" dirty="0"/>
          </a:p>
        </p:txBody>
      </p:sp>
      <p:sp>
        <p:nvSpPr>
          <p:cNvPr id="3" name="Content Placeholder 2"/>
          <p:cNvSpPr>
            <a:spLocks noGrp="1"/>
          </p:cNvSpPr>
          <p:nvPr>
            <p:ph idx="1"/>
          </p:nvPr>
        </p:nvSpPr>
        <p:spPr/>
        <p:txBody>
          <a:bodyPr>
            <a:normAutofit/>
          </a:bodyPr>
          <a:lstStyle/>
          <a:p>
            <a:pPr marL="82296" indent="0" algn="just">
              <a:lnSpc>
                <a:spcPct val="150000"/>
              </a:lnSpc>
              <a:buFont typeface="Wingdings" pitchFamily="2" charset="2"/>
              <a:buChar char="q"/>
            </a:pPr>
            <a:r>
              <a:rPr lang="en-US" sz="2400" dirty="0" smtClean="0">
                <a:latin typeface="Times New Roman" pitchFamily="18" charset="0"/>
                <a:cs typeface="Times New Roman" pitchFamily="18" charset="0"/>
              </a:rPr>
              <a:t>It is one of the most important components of health promotion and involves a combination of:</a:t>
            </a:r>
          </a:p>
          <a:p>
            <a:pPr marL="82296" lvl="0" indent="0" algn="just">
              <a:lnSpc>
                <a:spcPct val="150000"/>
              </a:lnSpc>
              <a:buFont typeface="Arial" pitchFamily="34" charset="0"/>
              <a:buChar char="•"/>
            </a:pPr>
            <a:r>
              <a:rPr lang="en-US" sz="2400" dirty="0" smtClean="0">
                <a:latin typeface="Times New Roman" pitchFamily="18" charset="0"/>
                <a:cs typeface="Times New Roman" pitchFamily="18" charset="0"/>
              </a:rPr>
              <a:t>Motivation to adopt health promoting behaviors by providing appropriate knowledge and</a:t>
            </a:r>
          </a:p>
          <a:p>
            <a:pPr marL="82296" lvl="0" indent="0" algn="just">
              <a:lnSpc>
                <a:spcPct val="150000"/>
              </a:lnSpc>
              <a:buFont typeface="Arial" pitchFamily="34" charset="0"/>
              <a:buChar char="•"/>
            </a:pPr>
            <a:r>
              <a:rPr lang="en-US" sz="2400" dirty="0" smtClean="0">
                <a:latin typeface="Times New Roman" pitchFamily="18" charset="0"/>
                <a:cs typeface="Times New Roman" pitchFamily="18" charset="0"/>
              </a:rPr>
              <a:t> Helping to develop positive attitude.</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23</a:t>
            </a:fld>
            <a:endParaRPr lang="en-US"/>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884238"/>
          </a:xfrm>
        </p:spPr>
        <p:txBody>
          <a:bodyPr>
            <a:normAutofit fontScale="90000"/>
          </a:bodyPr>
          <a:lstStyle/>
          <a:p>
            <a:r>
              <a:rPr lang="en-US" sz="3100" b="1" dirty="0" smtClean="0">
                <a:latin typeface="Times New Roman" pitchFamily="18" charset="0"/>
                <a:cs typeface="Times New Roman" pitchFamily="18" charset="0"/>
              </a:rPr>
              <a:t>3.10 -Barriers of Communication and Ways of overcoming the Barriers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19200"/>
            <a:ext cx="7498080" cy="5029200"/>
          </a:xfrm>
        </p:spPr>
        <p:txBody>
          <a:bodyPr>
            <a:normAutofit/>
          </a:bodyPr>
          <a:lstStyle/>
          <a:p>
            <a:pPr>
              <a:buNone/>
            </a:pPr>
            <a:endParaRPr lang="en-US" dirty="0" smtClean="0"/>
          </a:p>
          <a:p>
            <a:pPr algn="just">
              <a:lnSpc>
                <a:spcPct val="170000"/>
              </a:lnSpc>
              <a:buNone/>
            </a:pPr>
            <a:r>
              <a:rPr lang="en-US" sz="2400" dirty="0" smtClean="0">
                <a:latin typeface="Times New Roman" pitchFamily="18" charset="0"/>
                <a:cs typeface="Times New Roman" pitchFamily="18" charset="0"/>
              </a:rPr>
              <a:t>A breakdown can occur at any point in the communication process. Barriers (obstacles) can inhibit communication, resulting in:</a:t>
            </a:r>
          </a:p>
          <a:p>
            <a:pPr lvl="0" algn="just">
              <a:lnSpc>
                <a:spcPct val="170000"/>
              </a:lnSpc>
            </a:pPr>
            <a:r>
              <a:rPr lang="en-US" sz="2400" dirty="0" smtClean="0">
                <a:latin typeface="Times New Roman" pitchFamily="18" charset="0"/>
                <a:cs typeface="Times New Roman" pitchFamily="18" charset="0"/>
              </a:rPr>
              <a:t>Misunderstanding,</a:t>
            </a:r>
          </a:p>
          <a:p>
            <a:pPr lvl="0" algn="just">
              <a:lnSpc>
                <a:spcPct val="170000"/>
              </a:lnSpc>
            </a:pPr>
            <a:r>
              <a:rPr lang="en-US" sz="2400" dirty="0" smtClean="0">
                <a:latin typeface="Times New Roman" pitchFamily="18" charset="0"/>
                <a:cs typeface="Times New Roman" pitchFamily="18" charset="0"/>
              </a:rPr>
              <a:t>Lack of response or motivation,</a:t>
            </a:r>
          </a:p>
          <a:p>
            <a:pPr lvl="0" algn="just">
              <a:lnSpc>
                <a:spcPct val="170000"/>
              </a:lnSpc>
            </a:pPr>
            <a:r>
              <a:rPr lang="en-US" sz="2400" dirty="0" smtClean="0">
                <a:latin typeface="Times New Roman" pitchFamily="18" charset="0"/>
                <a:cs typeface="Times New Roman" pitchFamily="18" charset="0"/>
              </a:rPr>
              <a:t>Distortion of the message,</a:t>
            </a:r>
          </a:p>
        </p:txBody>
      </p:sp>
      <p:sp>
        <p:nvSpPr>
          <p:cNvPr id="4" name="Slide Number Placeholder 3"/>
          <p:cNvSpPr>
            <a:spLocks noGrp="1"/>
          </p:cNvSpPr>
          <p:nvPr>
            <p:ph type="sldNum" sz="quarter" idx="12"/>
          </p:nvPr>
        </p:nvSpPr>
        <p:spPr/>
        <p:txBody>
          <a:bodyPr/>
          <a:lstStyle/>
          <a:p>
            <a:fld id="{983B6054-12AA-46F8-BA2F-08E50879B6E3}" type="slidenum">
              <a:rPr lang="en-US" smtClean="0"/>
              <a:pPr/>
              <a:t>230</a:t>
            </a:fld>
            <a:endParaRPr lang="en-US"/>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CHAPTER 4</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COMMUNITY DIAGNOSIS</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p>
        </p:txBody>
      </p:sp>
      <p:sp>
        <p:nvSpPr>
          <p:cNvPr id="3" name="Content Placeholder 2"/>
          <p:cNvSpPr>
            <a:spLocks noGrp="1"/>
          </p:cNvSpPr>
          <p:nvPr>
            <p:ph idx="1"/>
          </p:nvPr>
        </p:nvSpPr>
        <p:spPr/>
        <p:txBody>
          <a:bodyPr>
            <a:noAutofit/>
          </a:bodyPr>
          <a:lstStyle/>
          <a:p>
            <a:pPr marL="82296" indent="0" algn="just">
              <a:lnSpc>
                <a:spcPct val="170000"/>
              </a:lnSpc>
              <a:buNone/>
            </a:pPr>
            <a:r>
              <a:rPr lang="en-US" sz="2400" b="1" dirty="0" smtClean="0">
                <a:latin typeface="Times New Roman" pitchFamily="18" charset="0"/>
                <a:cs typeface="Times New Roman" pitchFamily="18" charset="0"/>
              </a:rPr>
              <a:t>Objectives:</a:t>
            </a:r>
            <a:r>
              <a:rPr lang="en-US" sz="2400" dirty="0" smtClean="0">
                <a:latin typeface="Times New Roman" pitchFamily="18" charset="0"/>
                <a:cs typeface="Times New Roman" pitchFamily="18" charset="0"/>
              </a:rPr>
              <a:t> At the end of the chapter, the students will be able to:</a:t>
            </a:r>
          </a:p>
          <a:p>
            <a:pPr lvl="0" algn="just">
              <a:lnSpc>
                <a:spcPct val="170000"/>
              </a:lnSpc>
            </a:pPr>
            <a:r>
              <a:rPr lang="en-US" sz="2400" dirty="0" smtClean="0">
                <a:latin typeface="Times New Roman" pitchFamily="18" charset="0"/>
                <a:cs typeface="Times New Roman" pitchFamily="18" charset="0"/>
              </a:rPr>
              <a:t>Define community diagnosis and community analysis</a:t>
            </a:r>
          </a:p>
          <a:p>
            <a:pPr lvl="0" algn="just">
              <a:lnSpc>
                <a:spcPct val="170000"/>
              </a:lnSpc>
            </a:pPr>
            <a:r>
              <a:rPr lang="en-US" sz="2400" dirty="0" smtClean="0">
                <a:latin typeface="Times New Roman" pitchFamily="18" charset="0"/>
                <a:cs typeface="Times New Roman" pitchFamily="18" charset="0"/>
              </a:rPr>
              <a:t>Describes the purposes of community diagnosis</a:t>
            </a:r>
          </a:p>
          <a:p>
            <a:pPr lvl="0" algn="just">
              <a:lnSpc>
                <a:spcPct val="170000"/>
              </a:lnSpc>
            </a:pPr>
            <a:r>
              <a:rPr lang="en-US" sz="2400" dirty="0" smtClean="0">
                <a:latin typeface="Times New Roman" pitchFamily="18" charset="0"/>
                <a:cs typeface="Times New Roman" pitchFamily="18" charset="0"/>
              </a:rPr>
              <a:t>Describes the stages of community diagnosis</a:t>
            </a:r>
          </a:p>
          <a:p>
            <a:pPr lvl="0" algn="just">
              <a:lnSpc>
                <a:spcPct val="170000"/>
              </a:lnSpc>
            </a:pPr>
            <a:r>
              <a:rPr lang="en-US" sz="2400" dirty="0" smtClean="0">
                <a:latin typeface="Times New Roman" pitchFamily="18" charset="0"/>
                <a:cs typeface="Times New Roman" pitchFamily="18" charset="0"/>
              </a:rPr>
              <a:t>Identify evaluation methods</a:t>
            </a:r>
          </a:p>
          <a:p>
            <a:pPr marL="82296" indent="0" algn="just">
              <a:lnSpc>
                <a:spcPct val="170000"/>
              </a:lnSpc>
              <a:buNone/>
            </a:pPr>
            <a:r>
              <a:rPr lang="en-US" sz="2400" dirty="0" smtClean="0">
                <a:latin typeface="Times New Roman" pitchFamily="18" charset="0"/>
                <a:cs typeface="Times New Roman" pitchFamily="18" charset="0"/>
              </a:rPr>
              <a:t>Contents:</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231</a:t>
            </a:fld>
            <a:endParaRPr lang="en-US"/>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fontScale="90000"/>
          </a:bodyPr>
          <a:lstStyle/>
          <a:p>
            <a:r>
              <a:rPr lang="en-US" sz="3100" b="1" dirty="0">
                <a:latin typeface="Times New Roman" pitchFamily="18" charset="0"/>
                <a:cs typeface="Times New Roman" pitchFamily="18" charset="0"/>
              </a:rPr>
              <a:t>4.1 Definition and concept of community diagnosis:</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327392" cy="5181600"/>
          </a:xfrm>
        </p:spPr>
        <p:txBody>
          <a:bodyPr>
            <a:noAutofit/>
          </a:bodyPr>
          <a:lstStyle/>
          <a:p>
            <a:pPr marL="82296" indent="0" algn="just">
              <a:lnSpc>
                <a:spcPct val="150000"/>
              </a:lnSpc>
              <a:buNone/>
            </a:pPr>
            <a:r>
              <a:rPr lang="en-US" sz="2400" b="1" dirty="0" smtClean="0">
                <a:latin typeface="Times New Roman" pitchFamily="18" charset="0"/>
                <a:cs typeface="Times New Roman" pitchFamily="18" charset="0"/>
              </a:rPr>
              <a:t>Community </a:t>
            </a:r>
            <a:r>
              <a:rPr lang="en-US" sz="2400" b="1" dirty="0">
                <a:latin typeface="Times New Roman" pitchFamily="18" charset="0"/>
                <a:cs typeface="Times New Roman" pitchFamily="18" charset="0"/>
              </a:rPr>
              <a:t>diagnosis: </a:t>
            </a:r>
            <a:r>
              <a:rPr lang="en-US" sz="2400" dirty="0">
                <a:latin typeface="Times New Roman" pitchFamily="18" charset="0"/>
                <a:cs typeface="Times New Roman" pitchFamily="18" charset="0"/>
              </a:rPr>
              <a:t>Generally </a:t>
            </a:r>
            <a:r>
              <a:rPr lang="en-US" sz="2400" dirty="0" smtClean="0">
                <a:latin typeface="Times New Roman" pitchFamily="18" charset="0"/>
                <a:cs typeface="Times New Roman" pitchFamily="18" charset="0"/>
              </a:rPr>
              <a:t>refers </a:t>
            </a:r>
            <a:r>
              <a:rPr lang="en-US" sz="2400" dirty="0">
                <a:latin typeface="Times New Roman" pitchFamily="18" charset="0"/>
                <a:cs typeface="Times New Roman" pitchFamily="18" charset="0"/>
              </a:rPr>
              <a:t>to the identification and quantification of health problems in a community as a whole in terms of morbidity and mortality rates and ratios, and identification of their correlates for the purpose of defining those at risk of those in need of health care. </a:t>
            </a:r>
          </a:p>
          <a:p>
            <a:pPr marL="82296" indent="0" algn="just">
              <a:lnSpc>
                <a:spcPct val="150000"/>
              </a:lnSpc>
              <a:buNone/>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activity is designed to assist the communities in developing consensus about the priority health problems in their individual communities and developing strategies to address the issue identified.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232</a:t>
            </a:fld>
            <a:endParaRPr lang="en-US"/>
          </a:p>
        </p:txBody>
      </p:sp>
    </p:spTree>
    <p:extLst>
      <p:ext uri="{BB962C8B-B14F-4D97-AF65-F5344CB8AC3E}">
        <p14:creationId xmlns:p14="http://schemas.microsoft.com/office/powerpoint/2010/main" xmlns="" val="2744005151"/>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Autofit/>
          </a:bodyPr>
          <a:lstStyle/>
          <a:p>
            <a:pPr marL="82296" indent="0" algn="just">
              <a:lnSpc>
                <a:spcPct val="150000"/>
              </a:lnSpc>
              <a:buNone/>
            </a:pPr>
            <a:r>
              <a:rPr lang="en-US" sz="2400" dirty="0">
                <a:latin typeface="Times New Roman" pitchFamily="18" charset="0"/>
                <a:cs typeface="Times New Roman" pitchFamily="18" charset="0"/>
              </a:rPr>
              <a:t>The completion of the community diagnosis process should answer the following questions for the community:</a:t>
            </a:r>
          </a:p>
          <a:p>
            <a:pPr lvl="0" algn="just">
              <a:lnSpc>
                <a:spcPct val="150000"/>
              </a:lnSpc>
            </a:pPr>
            <a:r>
              <a:rPr lang="en-US" sz="2400" dirty="0">
                <a:latin typeface="Times New Roman" pitchFamily="18" charset="0"/>
                <a:cs typeface="Times New Roman" pitchFamily="18" charset="0"/>
              </a:rPr>
              <a:t>Where is the community now?</a:t>
            </a:r>
          </a:p>
          <a:p>
            <a:pPr lvl="0" algn="just">
              <a:lnSpc>
                <a:spcPct val="150000"/>
              </a:lnSpc>
            </a:pPr>
            <a:r>
              <a:rPr lang="en-US" sz="2400" dirty="0">
                <a:latin typeface="Times New Roman" pitchFamily="18" charset="0"/>
                <a:cs typeface="Times New Roman" pitchFamily="18" charset="0"/>
              </a:rPr>
              <a:t>Where dose it want to go?</a:t>
            </a:r>
          </a:p>
          <a:p>
            <a:pPr lvl="0" algn="just">
              <a:lnSpc>
                <a:spcPct val="150000"/>
              </a:lnSpc>
            </a:pPr>
            <a:r>
              <a:rPr lang="en-US" sz="2400" dirty="0">
                <a:latin typeface="Times New Roman" pitchFamily="18" charset="0"/>
                <a:cs typeface="Times New Roman" pitchFamily="18" charset="0"/>
              </a:rPr>
              <a:t>How will it get their?</a:t>
            </a:r>
          </a:p>
          <a:p>
            <a:pPr marL="82296" indent="0" algn="just">
              <a:lnSpc>
                <a:spcPct val="150000"/>
              </a:lnSpc>
              <a:buNone/>
            </a:pPr>
            <a:r>
              <a:rPr lang="en-US" sz="2400" b="1" dirty="0">
                <a:latin typeface="Times New Roman" pitchFamily="18" charset="0"/>
                <a:cs typeface="Times New Roman" pitchFamily="18" charset="0"/>
              </a:rPr>
              <a:t>Planning:</a:t>
            </a:r>
            <a:r>
              <a:rPr lang="en-US" sz="2400" dirty="0">
                <a:latin typeface="Times New Roman" pitchFamily="18" charset="0"/>
                <a:cs typeface="Times New Roman" pitchFamily="18" charset="0"/>
              </a:rPr>
              <a:t> Is a process of determining what the organization will do to accomplish the </a:t>
            </a:r>
            <a:r>
              <a:rPr lang="en-US" sz="2400" dirty="0" smtClean="0">
                <a:latin typeface="Times New Roman" pitchFamily="18" charset="0"/>
                <a:cs typeface="Times New Roman" pitchFamily="18" charset="0"/>
              </a:rPr>
              <a:t>objectives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233</a:t>
            </a:fld>
            <a:endParaRPr lang="en-US"/>
          </a:p>
        </p:txBody>
      </p:sp>
    </p:spTree>
    <p:extLst>
      <p:ext uri="{BB962C8B-B14F-4D97-AF65-F5344CB8AC3E}">
        <p14:creationId xmlns:p14="http://schemas.microsoft.com/office/powerpoint/2010/main" xmlns="" val="863951301"/>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251192" cy="5715000"/>
          </a:xfrm>
        </p:spPr>
        <p:txBody>
          <a:bodyPr/>
          <a:lstStyle/>
          <a:p>
            <a:pPr marL="82296" indent="0" algn="just">
              <a:lnSpc>
                <a:spcPct val="150000"/>
              </a:lnSpc>
              <a:buNone/>
            </a:pPr>
            <a:r>
              <a:rPr lang="en-US" sz="2400" b="1" dirty="0">
                <a:latin typeface="Times New Roman" pitchFamily="18" charset="0"/>
                <a:cs typeface="Times New Roman" pitchFamily="18" charset="0"/>
              </a:rPr>
              <a:t>Health planning:</a:t>
            </a:r>
            <a:r>
              <a:rPr lang="en-US" sz="2400" dirty="0">
                <a:latin typeface="Times New Roman" pitchFamily="18" charset="0"/>
                <a:cs typeface="Times New Roman" pitchFamily="18" charset="0"/>
              </a:rPr>
              <a:t> is the process of defining community’s health problems, identify needs and resources, establishing priority goals and setting out administrative action needed to reach those goals.</a:t>
            </a:r>
          </a:p>
          <a:p>
            <a:pPr algn="just">
              <a:lnSpc>
                <a:spcPct val="150000"/>
              </a:lnSpc>
            </a:pPr>
            <a:endParaRPr lang="en-US"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234</a:t>
            </a:fld>
            <a:endParaRPr lang="en-US"/>
          </a:p>
        </p:txBody>
      </p:sp>
    </p:spTree>
    <p:extLst>
      <p:ext uri="{BB962C8B-B14F-4D97-AF65-F5344CB8AC3E}">
        <p14:creationId xmlns:p14="http://schemas.microsoft.com/office/powerpoint/2010/main" xmlns="" val="622736335"/>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lnSpcReduction="10000"/>
          </a:bodyPr>
          <a:lstStyle/>
          <a:p>
            <a:pPr marL="82296" indent="0" algn="just">
              <a:lnSpc>
                <a:spcPct val="150000"/>
              </a:lnSpc>
              <a:buNone/>
            </a:pPr>
            <a:r>
              <a:rPr lang="en-US" sz="2400" b="1" dirty="0">
                <a:latin typeface="Times New Roman" pitchFamily="18" charset="0"/>
                <a:cs typeface="Times New Roman" pitchFamily="18" charset="0"/>
              </a:rPr>
              <a:t>When you plan your program, you are making four sets of decisions:</a:t>
            </a:r>
            <a:endParaRPr lang="en-US" sz="2400" dirty="0">
              <a:latin typeface="Times New Roman" pitchFamily="18" charset="0"/>
              <a:cs typeface="Times New Roman" pitchFamily="18" charset="0"/>
            </a:endParaRPr>
          </a:p>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Decisions </a:t>
            </a:r>
            <a:r>
              <a:rPr lang="en-US" sz="2400" dirty="0">
                <a:latin typeface="Times New Roman" pitchFamily="18" charset="0"/>
                <a:cs typeface="Times New Roman" pitchFamily="18" charset="0"/>
              </a:rPr>
              <a:t>on present situation that answers-where are we now?</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Deciding </a:t>
            </a:r>
            <a:r>
              <a:rPr lang="en-US" sz="2400" dirty="0">
                <a:latin typeface="Times New Roman" pitchFamily="18" charset="0"/>
                <a:cs typeface="Times New Roman" pitchFamily="18" charset="0"/>
              </a:rPr>
              <a:t>desired future outcome-where we want to go?</a:t>
            </a:r>
          </a:p>
          <a:p>
            <a:pPr marL="82296" lvl="0" indent="0" algn="just">
              <a:lnSpc>
                <a:spcPct val="150000"/>
              </a:lnSpc>
              <a:buNone/>
            </a:pPr>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Decisions </a:t>
            </a:r>
            <a:r>
              <a:rPr lang="en-US" sz="2400" dirty="0">
                <a:latin typeface="Times New Roman" pitchFamily="18" charset="0"/>
                <a:cs typeface="Times New Roman" pitchFamily="18" charset="0"/>
              </a:rPr>
              <a:t>on methods or strategy –how will we get there?</a:t>
            </a:r>
          </a:p>
          <a:p>
            <a:pPr marL="82296" lvl="0" indent="0" algn="just">
              <a:lnSpc>
                <a:spcPct val="150000"/>
              </a:lnSpc>
              <a:buNone/>
            </a:pPr>
            <a:r>
              <a:rPr lang="en-US" sz="2400" b="1" dirty="0" smtClean="0">
                <a:latin typeface="Times New Roman" pitchFamily="18" charset="0"/>
                <a:cs typeface="Times New Roman" pitchFamily="18" charset="0"/>
              </a:rPr>
              <a:t>4. </a:t>
            </a:r>
            <a:r>
              <a:rPr lang="en-US" sz="2400" dirty="0" smtClean="0">
                <a:latin typeface="Times New Roman" pitchFamily="18" charset="0"/>
                <a:cs typeface="Times New Roman" pitchFamily="18" charset="0"/>
              </a:rPr>
              <a:t>Decisions </a:t>
            </a:r>
            <a:r>
              <a:rPr lang="en-US" sz="2400" dirty="0">
                <a:latin typeface="Times New Roman" pitchFamily="18" charset="0"/>
                <a:cs typeface="Times New Roman" pitchFamily="18" charset="0"/>
              </a:rPr>
              <a:t>on evaluation strategy-how will we know when we get there?</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235</a:t>
            </a:fld>
            <a:endParaRPr lang="en-US"/>
          </a:p>
        </p:txBody>
      </p:sp>
    </p:spTree>
    <p:extLst>
      <p:ext uri="{BB962C8B-B14F-4D97-AF65-F5344CB8AC3E}">
        <p14:creationId xmlns:p14="http://schemas.microsoft.com/office/powerpoint/2010/main" xmlns="" val="799656259"/>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latin typeface="Times New Roman" pitchFamily="18" charset="0"/>
                <a:cs typeface="Times New Roman" pitchFamily="18" charset="0"/>
              </a:rPr>
              <a:t>Definition of terms:</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a:xfrm>
            <a:off x="1435608" y="914400"/>
            <a:ext cx="7174992" cy="53340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Program overall outline of action:</a:t>
            </a:r>
            <a:r>
              <a:rPr lang="en-US" sz="2400" dirty="0">
                <a:latin typeface="Times New Roman" pitchFamily="18" charset="0"/>
                <a:cs typeface="Times New Roman" pitchFamily="18" charset="0"/>
              </a:rPr>
              <a:t> the collection of activities in a planned sequence leading to a defined goal or goals. </a:t>
            </a:r>
          </a:p>
          <a:p>
            <a:pPr marL="82296" lvl="0" indent="0" algn="just">
              <a:lnSpc>
                <a:spcPct val="150000"/>
              </a:lnSpc>
              <a:buNone/>
            </a:pPr>
            <a:r>
              <a:rPr lang="en-US" sz="2400" b="1" dirty="0">
                <a:latin typeface="Times New Roman" pitchFamily="18" charset="0"/>
                <a:cs typeface="Times New Roman" pitchFamily="18" charset="0"/>
              </a:rPr>
              <a:t>Strategy</a:t>
            </a:r>
            <a:r>
              <a:rPr lang="en-US" sz="2400" dirty="0">
                <a:latin typeface="Times New Roman" pitchFamily="18" charset="0"/>
                <a:cs typeface="Times New Roman" pitchFamily="18" charset="0"/>
              </a:rPr>
              <a:t>: the methods to be used in achieving goal.</a:t>
            </a:r>
          </a:p>
          <a:p>
            <a:pPr marL="82296" lvl="0" indent="0" algn="just">
              <a:lnSpc>
                <a:spcPct val="150000"/>
              </a:lnSpc>
              <a:buNone/>
            </a:pPr>
            <a:r>
              <a:rPr lang="en-US" sz="2400" b="1" dirty="0">
                <a:latin typeface="Times New Roman" pitchFamily="18" charset="0"/>
                <a:cs typeface="Times New Roman" pitchFamily="18" charset="0"/>
              </a:rPr>
              <a:t>Aim</a:t>
            </a:r>
            <a:r>
              <a:rPr lang="en-US" sz="2400" dirty="0">
                <a:latin typeface="Times New Roman" pitchFamily="18" charset="0"/>
                <a:cs typeface="Times New Roman" pitchFamily="18" charset="0"/>
              </a:rPr>
              <a:t>- broad goal</a:t>
            </a:r>
          </a:p>
          <a:p>
            <a:pPr marL="82296" lvl="0" indent="0" algn="just">
              <a:lnSpc>
                <a:spcPct val="150000"/>
              </a:lnSpc>
              <a:buNone/>
            </a:pPr>
            <a:r>
              <a:rPr lang="en-US" sz="2400" b="1" dirty="0">
                <a:latin typeface="Times New Roman" pitchFamily="18" charset="0"/>
                <a:cs typeface="Times New Roman" pitchFamily="18" charset="0"/>
              </a:rPr>
              <a:t>Objective</a:t>
            </a:r>
            <a:r>
              <a:rPr lang="en-US" sz="2400" dirty="0">
                <a:latin typeface="Times New Roman" pitchFamily="18" charset="0"/>
                <a:cs typeface="Times New Roman" pitchFamily="18" charset="0"/>
              </a:rPr>
              <a:t>-specific goal to be </a:t>
            </a:r>
            <a:r>
              <a:rPr lang="en-US" sz="2400" dirty="0" smtClean="0">
                <a:latin typeface="Times New Roman" pitchFamily="18" charset="0"/>
                <a:cs typeface="Times New Roman" pitchFamily="18" charset="0"/>
              </a:rPr>
              <a:t>achieved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236</a:t>
            </a:fld>
            <a:endParaRPr lang="en-US"/>
          </a:p>
        </p:txBody>
      </p:sp>
    </p:spTree>
    <p:extLst>
      <p:ext uri="{BB962C8B-B14F-4D97-AF65-F5344CB8AC3E}">
        <p14:creationId xmlns:p14="http://schemas.microsoft.com/office/powerpoint/2010/main" xmlns="" val="226801939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latin typeface="Times New Roman" pitchFamily="18" charset="0"/>
                <a:cs typeface="Times New Roman" pitchFamily="18" charset="0"/>
              </a:rPr>
              <a:t>Steps in the planning process:</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7174992" cy="5257800"/>
          </a:xfrm>
        </p:spPr>
        <p:txBody>
          <a:bodyPr>
            <a:noAutofit/>
          </a:bodyPr>
          <a:lstStyle/>
          <a:p>
            <a:pPr marL="82296" lvl="0" indent="0" algn="just">
              <a:lnSpc>
                <a:spcPct val="170000"/>
              </a:lnSpc>
              <a:buNone/>
            </a:pPr>
            <a:r>
              <a:rPr lang="en-US" sz="2400" dirty="0" smtClean="0">
                <a:latin typeface="Times New Roman" pitchFamily="18" charset="0"/>
                <a:cs typeface="Times New Roman" pitchFamily="18" charset="0"/>
              </a:rPr>
              <a:t>1. Looking </a:t>
            </a:r>
            <a:r>
              <a:rPr lang="en-US" sz="2400" dirty="0">
                <a:latin typeface="Times New Roman" pitchFamily="18" charset="0"/>
                <a:cs typeface="Times New Roman" pitchFamily="18" charset="0"/>
              </a:rPr>
              <a:t>at the local situation (situational analysis):</a:t>
            </a:r>
          </a:p>
          <a:p>
            <a:pPr lvl="0" algn="just">
              <a:lnSpc>
                <a:spcPct val="170000"/>
              </a:lnSpc>
            </a:pPr>
            <a:r>
              <a:rPr lang="en-US" sz="2400" dirty="0">
                <a:latin typeface="Times New Roman" pitchFamily="18" charset="0"/>
                <a:cs typeface="Times New Roman" pitchFamily="18" charset="0"/>
              </a:rPr>
              <a:t>Basic information on the community size and composition of the population, income, educational level, religion, social class i.e., community diagnosis</a:t>
            </a:r>
          </a:p>
          <a:p>
            <a:pPr lvl="0" algn="just">
              <a:lnSpc>
                <a:spcPct val="170000"/>
              </a:lnSpc>
            </a:pPr>
            <a:r>
              <a:rPr lang="en-US" sz="2400" dirty="0">
                <a:latin typeface="Times New Roman" pitchFamily="18" charset="0"/>
                <a:cs typeface="Times New Roman" pitchFamily="18" charset="0"/>
              </a:rPr>
              <a:t>Needs of the area</a:t>
            </a:r>
          </a:p>
          <a:p>
            <a:pPr lvl="0" algn="just">
              <a:lnSpc>
                <a:spcPct val="170000"/>
              </a:lnSpc>
            </a:pPr>
            <a:r>
              <a:rPr lang="en-US" sz="2400" dirty="0">
                <a:latin typeface="Times New Roman" pitchFamily="18" charset="0"/>
                <a:cs typeface="Times New Roman" pitchFamily="18" charset="0"/>
              </a:rPr>
              <a:t>Existing channels of communication within the community:</a:t>
            </a: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237</a:t>
            </a:fld>
            <a:endParaRPr lang="en-US"/>
          </a:p>
        </p:txBody>
      </p:sp>
    </p:spTree>
    <p:extLst>
      <p:ext uri="{BB962C8B-B14F-4D97-AF65-F5344CB8AC3E}">
        <p14:creationId xmlns:p14="http://schemas.microsoft.com/office/powerpoint/2010/main" xmlns="" val="344965686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22592" cy="5943600"/>
          </a:xfrm>
        </p:spPr>
        <p:txBody>
          <a:bodyPr>
            <a:noAutofit/>
          </a:bodyPr>
          <a:lstStyle/>
          <a:p>
            <a:pPr lvl="0" algn="just">
              <a:lnSpc>
                <a:spcPct val="170000"/>
              </a:lnSpc>
            </a:pPr>
            <a:r>
              <a:rPr lang="en-US" sz="2400" dirty="0" smtClean="0">
                <a:latin typeface="Times New Roman" pitchFamily="18" charset="0"/>
                <a:cs typeface="Times New Roman" pitchFamily="18" charset="0"/>
              </a:rPr>
              <a:t>  Informal </a:t>
            </a:r>
            <a:r>
              <a:rPr lang="en-US" sz="2400" dirty="0">
                <a:latin typeface="Times New Roman" pitchFamily="18" charset="0"/>
                <a:cs typeface="Times New Roman" pitchFamily="18" charset="0"/>
              </a:rPr>
              <a:t>channels-neighborhood social networks, opinion </a:t>
            </a:r>
            <a:r>
              <a:rPr lang="en-US" sz="2400" dirty="0" smtClean="0">
                <a:latin typeface="Times New Roman" pitchFamily="18" charset="0"/>
                <a:cs typeface="Times New Roman" pitchFamily="18" charset="0"/>
              </a:rPr>
              <a:t>leaders</a:t>
            </a:r>
            <a:endParaRPr lang="en-US" sz="2400" dirty="0">
              <a:latin typeface="Times New Roman" pitchFamily="18" charset="0"/>
              <a:cs typeface="Times New Roman" pitchFamily="18" charset="0"/>
            </a:endParaRPr>
          </a:p>
          <a:p>
            <a:pPr lvl="0" algn="just">
              <a:lnSpc>
                <a:spcPct val="170000"/>
              </a:lnSpc>
            </a:pPr>
            <a:r>
              <a:rPr lang="en-US" sz="2400" dirty="0" smtClean="0">
                <a:latin typeface="Times New Roman" pitchFamily="18" charset="0"/>
                <a:cs typeface="Times New Roman" pitchFamily="18" charset="0"/>
              </a:rPr>
              <a:t>  Formal </a:t>
            </a:r>
            <a:r>
              <a:rPr lang="en-US" sz="2400" dirty="0">
                <a:latin typeface="Times New Roman" pitchFamily="18" charset="0"/>
                <a:cs typeface="Times New Roman" pitchFamily="18" charset="0"/>
              </a:rPr>
              <a:t>channels-schools, health workers, community workers, youth </a:t>
            </a:r>
            <a:r>
              <a:rPr lang="en-US" sz="2400" dirty="0" smtClean="0">
                <a:latin typeface="Times New Roman" pitchFamily="18" charset="0"/>
                <a:cs typeface="Times New Roman" pitchFamily="18" charset="0"/>
              </a:rPr>
              <a:t>leaders</a:t>
            </a:r>
            <a:endParaRPr lang="en-US" sz="2400" dirty="0">
              <a:latin typeface="Times New Roman" pitchFamily="18" charset="0"/>
              <a:cs typeface="Times New Roman" pitchFamily="18" charset="0"/>
            </a:endParaRPr>
          </a:p>
          <a:p>
            <a:pPr lvl="0" algn="just">
              <a:lnSpc>
                <a:spcPct val="170000"/>
              </a:lnSpc>
            </a:pPr>
            <a:r>
              <a:rPr lang="en-US" sz="2400" dirty="0">
                <a:latin typeface="Times New Roman" pitchFamily="18" charset="0"/>
                <a:cs typeface="Times New Roman" pitchFamily="18" charset="0"/>
              </a:rPr>
              <a:t>Influences on health behavior:</a:t>
            </a:r>
          </a:p>
          <a:p>
            <a:pPr lvl="0" algn="just">
              <a:lnSpc>
                <a:spcPct val="170000"/>
              </a:lnSpc>
            </a:pPr>
            <a:r>
              <a:rPr lang="en-US" sz="2400" dirty="0" smtClean="0">
                <a:latin typeface="Times New Roman" pitchFamily="18" charset="0"/>
                <a:cs typeface="Times New Roman" pitchFamily="18" charset="0"/>
              </a:rPr>
              <a:t>   Physical </a:t>
            </a:r>
            <a:r>
              <a:rPr lang="en-US" sz="2400" dirty="0">
                <a:latin typeface="Times New Roman" pitchFamily="18" charset="0"/>
                <a:cs typeface="Times New Roman" pitchFamily="18" charset="0"/>
              </a:rPr>
              <a:t>condition of the area such as housing, the environment and the availability and quality of </a:t>
            </a:r>
            <a:r>
              <a:rPr lang="en-US" sz="2400" dirty="0" smtClean="0">
                <a:latin typeface="Times New Roman" pitchFamily="18" charset="0"/>
                <a:cs typeface="Times New Roman" pitchFamily="18" charset="0"/>
              </a:rPr>
              <a:t>services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238</a:t>
            </a:fld>
            <a:endParaRPr lang="en-US"/>
          </a:p>
        </p:txBody>
      </p:sp>
    </p:spTree>
    <p:extLst>
      <p:ext uri="{BB962C8B-B14F-4D97-AF65-F5344CB8AC3E}">
        <p14:creationId xmlns:p14="http://schemas.microsoft.com/office/powerpoint/2010/main" xmlns="" val="2525726726"/>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174992" cy="5943600"/>
          </a:xfrm>
        </p:spPr>
        <p:txBody>
          <a:bodyPr>
            <a:normAutofit fontScale="92500" lnSpcReduction="20000"/>
          </a:bodyPr>
          <a:lstStyle/>
          <a:p>
            <a:pPr lvl="0" algn="just">
              <a:lnSpc>
                <a:spcPct val="170000"/>
              </a:lnSpc>
            </a:pPr>
            <a:r>
              <a:rPr lang="en-US" sz="2600" dirty="0">
                <a:latin typeface="Times New Roman" pitchFamily="18" charset="0"/>
                <a:cs typeface="Times New Roman" pitchFamily="18" charset="0"/>
              </a:rPr>
              <a:t>The local norms, attitudes, values knowledge that make up the community culture</a:t>
            </a:r>
          </a:p>
          <a:p>
            <a:pPr lvl="0" algn="just">
              <a:lnSpc>
                <a:spcPct val="170000"/>
              </a:lnSpc>
            </a:pPr>
            <a:r>
              <a:rPr lang="en-US" sz="2600" dirty="0">
                <a:latin typeface="Times New Roman" pitchFamily="18" charset="0"/>
                <a:cs typeface="Times New Roman" pitchFamily="18" charset="0"/>
              </a:rPr>
              <a:t>The power structure both formal and informal</a:t>
            </a:r>
          </a:p>
          <a:p>
            <a:pPr lvl="0" algn="just">
              <a:lnSpc>
                <a:spcPct val="170000"/>
              </a:lnSpc>
            </a:pPr>
            <a:r>
              <a:rPr lang="en-US" sz="2600" dirty="0">
                <a:latin typeface="Times New Roman" pitchFamily="18" charset="0"/>
                <a:cs typeface="Times New Roman" pitchFamily="18" charset="0"/>
              </a:rPr>
              <a:t>Baseline data for evaluation. </a:t>
            </a:r>
            <a:endParaRPr lang="en-US" sz="2600" dirty="0"/>
          </a:p>
          <a:p>
            <a:pPr marL="82296" indent="0" algn="just">
              <a:lnSpc>
                <a:spcPct val="150000"/>
              </a:lnSpc>
              <a:buNone/>
            </a:pPr>
            <a:r>
              <a:rPr lang="en-US" sz="2600" b="1" dirty="0">
                <a:latin typeface="Times New Roman" pitchFamily="18" charset="0"/>
                <a:cs typeface="Times New Roman" pitchFamily="18" charset="0"/>
              </a:rPr>
              <a:t>Sources of data:</a:t>
            </a:r>
            <a:endParaRPr lang="en-US" sz="2600" dirty="0">
              <a:latin typeface="Times New Roman" pitchFamily="18" charset="0"/>
              <a:cs typeface="Times New Roman" pitchFamily="18" charset="0"/>
            </a:endParaRPr>
          </a:p>
          <a:p>
            <a:pPr lvl="0" algn="just">
              <a:lnSpc>
                <a:spcPct val="150000"/>
              </a:lnSpc>
            </a:pPr>
            <a:r>
              <a:rPr lang="en-US" sz="2600" dirty="0">
                <a:latin typeface="Times New Roman" pitchFamily="18" charset="0"/>
                <a:cs typeface="Times New Roman" pitchFamily="18" charset="0"/>
              </a:rPr>
              <a:t>Published sources and records and interviews with field staff</a:t>
            </a:r>
          </a:p>
          <a:p>
            <a:pPr lvl="0" algn="just">
              <a:lnSpc>
                <a:spcPct val="150000"/>
              </a:lnSpc>
            </a:pPr>
            <a:r>
              <a:rPr lang="en-US" sz="2600" dirty="0">
                <a:latin typeface="Times New Roman" pitchFamily="18" charset="0"/>
                <a:cs typeface="Times New Roman" pitchFamily="18" charset="0"/>
              </a:rPr>
              <a:t>Interviews in the community</a:t>
            </a:r>
          </a:p>
          <a:p>
            <a:pPr lvl="0" algn="just">
              <a:lnSpc>
                <a:spcPct val="150000"/>
              </a:lnSpc>
            </a:pPr>
            <a:r>
              <a:rPr lang="en-US" sz="2600" dirty="0">
                <a:latin typeface="Times New Roman" pitchFamily="18" charset="0"/>
                <a:cs typeface="Times New Roman" pitchFamily="18" charset="0"/>
              </a:rPr>
              <a:t>Focus group discussions</a:t>
            </a:r>
          </a:p>
          <a:p>
            <a:pPr lvl="0" algn="just">
              <a:lnSpc>
                <a:spcPct val="150000"/>
              </a:lnSpc>
            </a:pPr>
            <a:r>
              <a:rPr lang="en-US" sz="2600" dirty="0">
                <a:latin typeface="Times New Roman" pitchFamily="18" charset="0"/>
                <a:cs typeface="Times New Roman" pitchFamily="18" charset="0"/>
              </a:rPr>
              <a:t>Observation </a:t>
            </a: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239</a:t>
            </a:fld>
            <a:endParaRPr lang="en-US"/>
          </a:p>
        </p:txBody>
      </p:sp>
    </p:spTree>
    <p:extLst>
      <p:ext uri="{BB962C8B-B14F-4D97-AF65-F5344CB8AC3E}">
        <p14:creationId xmlns:p14="http://schemas.microsoft.com/office/powerpoint/2010/main" xmlns="" val="4038167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251192" cy="5715000"/>
          </a:xfrm>
        </p:spPr>
        <p:txBody>
          <a:bodyPr>
            <a:normAutofit/>
          </a:bodyPr>
          <a:lstStyle/>
          <a:p>
            <a:pPr marL="82296" indent="0" algn="just">
              <a:lnSpc>
                <a:spcPct val="150000"/>
              </a:lnSpc>
              <a:buFont typeface="Wingdings" pitchFamily="2" charset="2"/>
              <a:buChar char="§"/>
            </a:pPr>
            <a:r>
              <a:rPr lang="en-US" sz="2400" dirty="0">
                <a:latin typeface="Times New Roman" pitchFamily="18" charset="0"/>
                <a:cs typeface="Times New Roman" pitchFamily="18" charset="0"/>
              </a:rPr>
              <a:t>Helping people to make decisions about their health and acquire the necessary confidence and skills to put their decisions in to </a:t>
            </a:r>
            <a:r>
              <a:rPr lang="en-US" sz="2400" dirty="0" smtClean="0">
                <a:latin typeface="Times New Roman" pitchFamily="18" charset="0"/>
                <a:cs typeface="Times New Roman" pitchFamily="18" charset="0"/>
              </a:rPr>
              <a:t>practice</a:t>
            </a:r>
          </a:p>
          <a:p>
            <a:pPr marL="82296" indent="0" algn="just">
              <a:lnSpc>
                <a:spcPct val="150000"/>
              </a:lnSpc>
              <a:buFont typeface="Wingdings" pitchFamily="2" charset="2"/>
              <a:buChar char="q"/>
            </a:pPr>
            <a:r>
              <a:rPr lang="en-US" sz="2400" dirty="0">
                <a:latin typeface="Times New Roman" pitchFamily="18" charset="0"/>
                <a:cs typeface="Times New Roman" pitchFamily="18" charset="0"/>
              </a:rPr>
              <a:t>Health education has been defined in many ways by different authors and experts: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24</a:t>
            </a:fld>
            <a:endParaRPr lang="en-US"/>
          </a:p>
        </p:txBody>
      </p:sp>
    </p:spTree>
    <p:extLst>
      <p:ext uri="{BB962C8B-B14F-4D97-AF65-F5344CB8AC3E}">
        <p14:creationId xmlns:p14="http://schemas.microsoft.com/office/powerpoint/2010/main" xmlns="" val="179297717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
            <a:ext cx="7251192" cy="6172200"/>
          </a:xfrm>
        </p:spPr>
        <p:txBody>
          <a:bodyPr>
            <a:noAutofit/>
          </a:bodyPr>
          <a:lstStyle/>
          <a:p>
            <a:pPr marL="82296" lvl="0" indent="0" algn="just">
              <a:lnSpc>
                <a:spcPct val="150000"/>
              </a:lnSpc>
              <a:buNone/>
            </a:pPr>
            <a:r>
              <a:rPr lang="en-US" sz="2400" dirty="0" smtClean="0">
                <a:latin typeface="Times New Roman" pitchFamily="18" charset="0"/>
                <a:cs typeface="Times New Roman" pitchFamily="18" charset="0"/>
              </a:rPr>
              <a:t>2. Analyzing </a:t>
            </a:r>
            <a:r>
              <a:rPr lang="en-US" sz="2400" dirty="0">
                <a:latin typeface="Times New Roman" pitchFamily="18" charset="0"/>
                <a:cs typeface="Times New Roman" pitchFamily="18" charset="0"/>
              </a:rPr>
              <a:t>and selecting critical (priority) problems:</a:t>
            </a:r>
          </a:p>
          <a:p>
            <a:pPr lvl="0" algn="just">
              <a:lnSpc>
                <a:spcPct val="150000"/>
              </a:lnSpc>
            </a:pPr>
            <a:r>
              <a:rPr lang="en-US" sz="2400" dirty="0">
                <a:latin typeface="Times New Roman" pitchFamily="18" charset="0"/>
                <a:cs typeface="Times New Roman" pitchFamily="18" charset="0"/>
              </a:rPr>
              <a:t>Define the problems clearly/identify the possible causes and solutions</a:t>
            </a:r>
          </a:p>
          <a:p>
            <a:pPr lvl="0" algn="just">
              <a:lnSpc>
                <a:spcPct val="150000"/>
              </a:lnSpc>
            </a:pPr>
            <a:r>
              <a:rPr lang="en-US" sz="2400" dirty="0">
                <a:latin typeface="Times New Roman" pitchFamily="18" charset="0"/>
                <a:cs typeface="Times New Roman" pitchFamily="18" charset="0"/>
              </a:rPr>
              <a:t>Then, select priority problems</a:t>
            </a:r>
          </a:p>
          <a:p>
            <a:pPr lvl="0" algn="just">
              <a:lnSpc>
                <a:spcPct val="150000"/>
              </a:lnSpc>
              <a:buFont typeface="Wingdings" pitchFamily="2" charset="2"/>
              <a:buChar char="Ø"/>
            </a:pPr>
            <a:r>
              <a:rPr lang="en-US" sz="2400" dirty="0">
                <a:latin typeface="Times New Roman" pitchFamily="18" charset="0"/>
                <a:cs typeface="Times New Roman" pitchFamily="18" charset="0"/>
              </a:rPr>
              <a:t>Criteria:</a:t>
            </a:r>
          </a:p>
          <a:p>
            <a:pPr lvl="0" algn="just">
              <a:lnSpc>
                <a:spcPct val="150000"/>
              </a:lnSpc>
            </a:pPr>
            <a:r>
              <a:rPr lang="en-US" sz="2400" dirty="0">
                <a:latin typeface="Times New Roman" pitchFamily="18" charset="0"/>
                <a:cs typeface="Times New Roman" pitchFamily="18" charset="0"/>
              </a:rPr>
              <a:t>Magnitude</a:t>
            </a:r>
          </a:p>
          <a:p>
            <a:pPr lvl="0" algn="just">
              <a:lnSpc>
                <a:spcPct val="150000"/>
              </a:lnSpc>
            </a:pPr>
            <a:r>
              <a:rPr lang="en-US" sz="2400" dirty="0">
                <a:latin typeface="Times New Roman" pitchFamily="18" charset="0"/>
                <a:cs typeface="Times New Roman" pitchFamily="18" charset="0"/>
              </a:rPr>
              <a:t>Severity</a:t>
            </a:r>
          </a:p>
          <a:p>
            <a:pPr lvl="0" algn="just">
              <a:lnSpc>
                <a:spcPct val="150000"/>
              </a:lnSpc>
            </a:pPr>
            <a:r>
              <a:rPr lang="en-US" sz="2400" dirty="0">
                <a:latin typeface="Times New Roman" pitchFamily="18" charset="0"/>
                <a:cs typeface="Times New Roman" pitchFamily="18" charset="0"/>
              </a:rPr>
              <a:t>Community concern</a:t>
            </a:r>
          </a:p>
          <a:p>
            <a:pPr lvl="0" algn="just">
              <a:lnSpc>
                <a:spcPct val="150000"/>
              </a:lnSpc>
            </a:pPr>
            <a:r>
              <a:rPr lang="en-US" sz="2400" dirty="0">
                <a:latin typeface="Times New Roman" pitchFamily="18" charset="0"/>
                <a:cs typeface="Times New Roman" pitchFamily="18" charset="0"/>
              </a:rPr>
              <a:t>Government concern</a:t>
            </a:r>
          </a:p>
          <a:p>
            <a:pPr lvl="0" algn="just">
              <a:lnSpc>
                <a:spcPct val="150000"/>
              </a:lnSpc>
            </a:pPr>
            <a:r>
              <a:rPr lang="en-US" sz="2400" dirty="0">
                <a:latin typeface="Times New Roman" pitchFamily="18" charset="0"/>
                <a:cs typeface="Times New Roman" pitchFamily="18" charset="0"/>
              </a:rPr>
              <a:t>Feasibility intervention (effectiveness, cost, social acceptability) then, RANK ON FIVE POINT SCALE!</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240</a:t>
            </a:fld>
            <a:endParaRPr lang="en-US"/>
          </a:p>
        </p:txBody>
      </p:sp>
    </p:spTree>
    <p:extLst>
      <p:ext uri="{BB962C8B-B14F-4D97-AF65-F5344CB8AC3E}">
        <p14:creationId xmlns:p14="http://schemas.microsoft.com/office/powerpoint/2010/main" xmlns="" val="1061620010"/>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629400"/>
          </a:xfrm>
        </p:spPr>
        <p:txBody>
          <a:bodyPr>
            <a:normAutofit/>
          </a:bodyPr>
          <a:lstStyle/>
          <a:p>
            <a:pPr marL="82296" lvl="0" indent="0" algn="just">
              <a:lnSpc>
                <a:spcPct val="160000"/>
              </a:lnSpc>
              <a:buNone/>
            </a:pPr>
            <a:r>
              <a:rPr lang="en-US" sz="2400" dirty="0" smtClean="0">
                <a:latin typeface="Times New Roman" pitchFamily="18" charset="0"/>
                <a:cs typeface="Times New Roman" pitchFamily="18" charset="0"/>
              </a:rPr>
              <a:t>3. Setting </a:t>
            </a:r>
            <a:r>
              <a:rPr lang="en-US" sz="2400" dirty="0">
                <a:latin typeface="Times New Roman" pitchFamily="18" charset="0"/>
                <a:cs typeface="Times New Roman" pitchFamily="18" charset="0"/>
              </a:rPr>
              <a:t>objectives and targets:</a:t>
            </a:r>
          </a:p>
          <a:p>
            <a:pPr lvl="0" algn="just">
              <a:lnSpc>
                <a:spcPct val="160000"/>
              </a:lnSpc>
              <a:buFont typeface="Wingdings" pitchFamily="2" charset="2"/>
              <a:buChar char="Ø"/>
            </a:pPr>
            <a:r>
              <a:rPr lang="en-US" sz="2400" dirty="0">
                <a:latin typeface="Times New Roman" pitchFamily="18" charset="0"/>
                <a:cs typeface="Times New Roman" pitchFamily="18" charset="0"/>
              </a:rPr>
              <a:t>Intended results of achievement of an activity help for:</a:t>
            </a:r>
          </a:p>
          <a:p>
            <a:pPr lvl="0" algn="just">
              <a:lnSpc>
                <a:spcPct val="160000"/>
              </a:lnSpc>
            </a:pPr>
            <a:r>
              <a:rPr lang="en-US" sz="2400" dirty="0" smtClean="0">
                <a:latin typeface="Times New Roman" pitchFamily="18" charset="0"/>
                <a:cs typeface="Times New Roman" pitchFamily="18" charset="0"/>
              </a:rPr>
              <a:t>  Designing </a:t>
            </a:r>
            <a:r>
              <a:rPr lang="en-US" sz="2400" dirty="0">
                <a:latin typeface="Times New Roman" pitchFamily="18" charset="0"/>
                <a:cs typeface="Times New Roman" pitchFamily="18" charset="0"/>
              </a:rPr>
              <a:t>the plan (strategies)</a:t>
            </a:r>
          </a:p>
          <a:p>
            <a:pPr lvl="0" algn="just">
              <a:lnSpc>
                <a:spcPct val="160000"/>
              </a:lnSpc>
            </a:pPr>
            <a:r>
              <a:rPr lang="en-US" sz="2400" dirty="0" smtClean="0">
                <a:latin typeface="Times New Roman" pitchFamily="18" charset="0"/>
                <a:cs typeface="Times New Roman" pitchFamily="18" charset="0"/>
              </a:rPr>
              <a:t>  Enables </a:t>
            </a:r>
            <a:r>
              <a:rPr lang="en-US" sz="2400" dirty="0">
                <a:latin typeface="Times New Roman" pitchFamily="18" charset="0"/>
                <a:cs typeface="Times New Roman" pitchFamily="18" charset="0"/>
              </a:rPr>
              <a:t>monitoring and control</a:t>
            </a:r>
          </a:p>
          <a:p>
            <a:pPr lvl="0" algn="just">
              <a:lnSpc>
                <a:spcPct val="160000"/>
              </a:lnSpc>
              <a:buFont typeface="Wingdings" pitchFamily="2" charset="2"/>
              <a:buChar char="Ø"/>
            </a:pPr>
            <a:r>
              <a:rPr lang="en-US" sz="2400" dirty="0">
                <a:latin typeface="Times New Roman" pitchFamily="18" charset="0"/>
                <a:cs typeface="Times New Roman" pitchFamily="18" charset="0"/>
              </a:rPr>
              <a:t>Needs to be ‘SMART’</a:t>
            </a:r>
          </a:p>
          <a:p>
            <a:pPr lvl="0" algn="just">
              <a:lnSpc>
                <a:spcPct val="160000"/>
              </a:lnSpc>
            </a:pPr>
            <a:r>
              <a:rPr lang="en-US" sz="2400" dirty="0" smtClean="0">
                <a:latin typeface="Times New Roman" pitchFamily="18" charset="0"/>
                <a:cs typeface="Times New Roman" pitchFamily="18" charset="0"/>
              </a:rPr>
              <a:t>  Specific</a:t>
            </a:r>
            <a:endParaRPr lang="en-US" sz="2400" dirty="0">
              <a:latin typeface="Times New Roman" pitchFamily="18" charset="0"/>
              <a:cs typeface="Times New Roman" pitchFamily="18" charset="0"/>
            </a:endParaRPr>
          </a:p>
          <a:p>
            <a:pPr lvl="0" algn="just">
              <a:lnSpc>
                <a:spcPct val="160000"/>
              </a:lnSpc>
            </a:pPr>
            <a:r>
              <a:rPr lang="en-US" sz="2400" dirty="0" smtClean="0">
                <a:latin typeface="Times New Roman" pitchFamily="18" charset="0"/>
                <a:cs typeface="Times New Roman" pitchFamily="18" charset="0"/>
              </a:rPr>
              <a:t>  Measurable</a:t>
            </a:r>
            <a:endParaRPr lang="en-US" sz="2400" dirty="0">
              <a:latin typeface="Times New Roman" pitchFamily="18" charset="0"/>
              <a:cs typeface="Times New Roman" pitchFamily="18" charset="0"/>
            </a:endParaRPr>
          </a:p>
          <a:p>
            <a:pPr lvl="0" algn="just">
              <a:lnSpc>
                <a:spcPct val="160000"/>
              </a:lnSpc>
            </a:pPr>
            <a:r>
              <a:rPr lang="en-US" sz="2400" dirty="0" smtClean="0">
                <a:latin typeface="Times New Roman" pitchFamily="18" charset="0"/>
                <a:cs typeface="Times New Roman" pitchFamily="18" charset="0"/>
              </a:rPr>
              <a:t>  Appropriate/achievable</a:t>
            </a:r>
            <a:endParaRPr lang="en-US" sz="2400" dirty="0">
              <a:latin typeface="Times New Roman" pitchFamily="18" charset="0"/>
              <a:cs typeface="Times New Roman" pitchFamily="18" charset="0"/>
            </a:endParaRPr>
          </a:p>
          <a:p>
            <a:pPr lvl="0" algn="just">
              <a:lnSpc>
                <a:spcPct val="160000"/>
              </a:lnSpc>
            </a:pPr>
            <a:r>
              <a:rPr lang="en-US" sz="2400" dirty="0" smtClean="0">
                <a:latin typeface="Times New Roman" pitchFamily="18" charset="0"/>
                <a:cs typeface="Times New Roman" pitchFamily="18" charset="0"/>
              </a:rPr>
              <a:t>  Reliable/relevant</a:t>
            </a:r>
            <a:endParaRPr lang="en-US" sz="2400" dirty="0">
              <a:latin typeface="Times New Roman" pitchFamily="18" charset="0"/>
              <a:cs typeface="Times New Roman" pitchFamily="18" charset="0"/>
            </a:endParaRPr>
          </a:p>
          <a:p>
            <a:pPr lvl="0" algn="just">
              <a:lnSpc>
                <a:spcPct val="160000"/>
              </a:lnSpc>
            </a:pPr>
            <a:r>
              <a:rPr lang="en-US" sz="2400" dirty="0" smtClean="0">
                <a:latin typeface="Times New Roman" pitchFamily="18" charset="0"/>
                <a:cs typeface="Times New Roman" pitchFamily="18" charset="0"/>
              </a:rPr>
              <a:t>  Time </a:t>
            </a:r>
            <a:r>
              <a:rPr lang="en-US" sz="2400" dirty="0">
                <a:latin typeface="Times New Roman" pitchFamily="18" charset="0"/>
                <a:cs typeface="Times New Roman" pitchFamily="18" charset="0"/>
              </a:rPr>
              <a:t>bound</a:t>
            </a:r>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241</a:t>
            </a:fld>
            <a:endParaRPr lang="en-US"/>
          </a:p>
        </p:txBody>
      </p:sp>
    </p:spTree>
    <p:extLst>
      <p:ext uri="{BB962C8B-B14F-4D97-AF65-F5344CB8AC3E}">
        <p14:creationId xmlns:p14="http://schemas.microsoft.com/office/powerpoint/2010/main" xmlns="" val="1533500561"/>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327392" cy="5791200"/>
          </a:xfrm>
        </p:spPr>
        <p:txBody>
          <a:bodyPr>
            <a:normAutofit/>
          </a:bodyPr>
          <a:lstStyle/>
          <a:p>
            <a:pPr marL="82296" indent="0" algn="just">
              <a:lnSpc>
                <a:spcPct val="150000"/>
              </a:lnSpc>
              <a:buNone/>
            </a:pPr>
            <a:r>
              <a:rPr lang="en-US" sz="2400" dirty="0">
                <a:latin typeface="Times New Roman" pitchFamily="18" charset="0"/>
                <a:cs typeface="Times New Roman" pitchFamily="18" charset="0"/>
              </a:rPr>
              <a:t>An objective for a communication should specify:</a:t>
            </a:r>
          </a:p>
          <a:p>
            <a:pPr lvl="0" algn="just">
              <a:lnSpc>
                <a:spcPct val="150000"/>
              </a:lnSpc>
            </a:pPr>
            <a:r>
              <a:rPr lang="en-US" sz="2400" dirty="0">
                <a:latin typeface="Times New Roman" pitchFamily="18" charset="0"/>
                <a:cs typeface="Times New Roman" pitchFamily="18" charset="0"/>
              </a:rPr>
              <a:t>The intended in detail measurable form</a:t>
            </a:r>
          </a:p>
          <a:p>
            <a:pPr lvl="0" algn="just">
              <a:lnSpc>
                <a:spcPct val="150000"/>
              </a:lnSpc>
            </a:pPr>
            <a:r>
              <a:rPr lang="en-US" sz="2400" dirty="0">
                <a:latin typeface="Times New Roman" pitchFamily="18" charset="0"/>
                <a:cs typeface="Times New Roman" pitchFamily="18" charset="0"/>
              </a:rPr>
              <a:t>The amount of change above the initial baseline level</a:t>
            </a:r>
          </a:p>
          <a:p>
            <a:pPr lvl="0" algn="just">
              <a:lnSpc>
                <a:spcPct val="150000"/>
              </a:lnSpc>
            </a:pPr>
            <a:r>
              <a:rPr lang="en-US" sz="2400" dirty="0">
                <a:latin typeface="Times New Roman" pitchFamily="18" charset="0"/>
                <a:cs typeface="Times New Roman" pitchFamily="18" charset="0"/>
              </a:rPr>
              <a:t>The target audiences</a:t>
            </a:r>
          </a:p>
          <a:p>
            <a:pPr lvl="0" algn="just">
              <a:lnSpc>
                <a:spcPct val="150000"/>
              </a:lnSpc>
            </a:pPr>
            <a:r>
              <a:rPr lang="en-US" sz="2400" dirty="0">
                <a:latin typeface="Times New Roman" pitchFamily="18" charset="0"/>
                <a:cs typeface="Times New Roman" pitchFamily="18" charset="0"/>
              </a:rPr>
              <a:t>Time scale over which the desired change should take place</a:t>
            </a:r>
          </a:p>
          <a:p>
            <a:pPr lvl="0" algn="just">
              <a:lnSpc>
                <a:spcPct val="150000"/>
              </a:lnSpc>
            </a:pPr>
            <a:r>
              <a:rPr lang="en-US" sz="2400" dirty="0">
                <a:latin typeface="Times New Roman" pitchFamily="18" charset="0"/>
                <a:cs typeface="Times New Roman" pitchFamily="18" charset="0"/>
              </a:rPr>
              <a:t>Changes that are relevant and realistic</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242</a:t>
            </a:fld>
            <a:endParaRPr lang="en-US"/>
          </a:p>
        </p:txBody>
      </p:sp>
    </p:spTree>
    <p:extLst>
      <p:ext uri="{BB962C8B-B14F-4D97-AF65-F5344CB8AC3E}">
        <p14:creationId xmlns:p14="http://schemas.microsoft.com/office/powerpoint/2010/main" xmlns="" val="970882242"/>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lnSpcReduction="10000"/>
          </a:bodyPr>
          <a:lstStyle/>
          <a:p>
            <a:pPr marL="82296" lvl="0" indent="0" algn="just">
              <a:lnSpc>
                <a:spcPct val="150000"/>
              </a:lnSpc>
              <a:buNone/>
            </a:pPr>
            <a:r>
              <a:rPr lang="en-US" sz="2400" dirty="0" smtClean="0">
                <a:latin typeface="Times New Roman" pitchFamily="18" charset="0"/>
                <a:cs typeface="Times New Roman" pitchFamily="18" charset="0"/>
              </a:rPr>
              <a:t>4. Identifying </a:t>
            </a:r>
            <a:r>
              <a:rPr lang="en-US" sz="2400" dirty="0">
                <a:latin typeface="Times New Roman" pitchFamily="18" charset="0"/>
                <a:cs typeface="Times New Roman" pitchFamily="18" charset="0"/>
              </a:rPr>
              <a:t>potential obstacles:</a:t>
            </a:r>
          </a:p>
          <a:p>
            <a:pPr lvl="0" algn="just">
              <a:lnSpc>
                <a:spcPct val="150000"/>
              </a:lnSpc>
            </a:pPr>
            <a:r>
              <a:rPr lang="en-US" sz="2400" dirty="0">
                <a:latin typeface="Times New Roman" pitchFamily="18" charset="0"/>
                <a:cs typeface="Times New Roman" pitchFamily="18" charset="0"/>
              </a:rPr>
              <a:t>Can be lack of resources, environmental (climate, social, technical…)</a:t>
            </a:r>
          </a:p>
          <a:p>
            <a:pPr lvl="0" algn="just">
              <a:lnSpc>
                <a:spcPct val="150000"/>
              </a:lnSpc>
            </a:pPr>
            <a:r>
              <a:rPr lang="en-US" sz="2400" dirty="0">
                <a:latin typeface="Times New Roman" pitchFamily="18" charset="0"/>
                <a:cs typeface="Times New Roman" pitchFamily="18" charset="0"/>
              </a:rPr>
              <a:t>Analyze obstacles               revise objectives accordingly</a:t>
            </a:r>
          </a:p>
          <a:p>
            <a:pPr marL="82296" lvl="0" indent="0" algn="just">
              <a:lnSpc>
                <a:spcPct val="150000"/>
              </a:lnSpc>
              <a:buNone/>
            </a:pPr>
            <a:r>
              <a:rPr lang="en-US" sz="2400" dirty="0" smtClean="0">
                <a:latin typeface="Times New Roman" pitchFamily="18" charset="0"/>
                <a:cs typeface="Times New Roman" pitchFamily="18" charset="0"/>
              </a:rPr>
              <a:t>5. Designing </a:t>
            </a:r>
            <a:r>
              <a:rPr lang="en-US" sz="2400" dirty="0">
                <a:latin typeface="Times New Roman" pitchFamily="18" charset="0"/>
                <a:cs typeface="Times New Roman" pitchFamily="18" charset="0"/>
              </a:rPr>
              <a:t>the strategies:</a:t>
            </a:r>
          </a:p>
          <a:p>
            <a:pPr lvl="0" algn="just">
              <a:lnSpc>
                <a:spcPct val="150000"/>
              </a:lnSpc>
            </a:pPr>
            <a:r>
              <a:rPr lang="en-US" sz="2400" dirty="0">
                <a:latin typeface="Times New Roman" pitchFamily="18" charset="0"/>
                <a:cs typeface="Times New Roman" pitchFamily="18" charset="0"/>
              </a:rPr>
              <a:t>Strategy-choice of methods for achieving desired outcomes</a:t>
            </a:r>
          </a:p>
          <a:p>
            <a:pPr lvl="0" algn="just">
              <a:lnSpc>
                <a:spcPct val="150000"/>
              </a:lnSpc>
            </a:pPr>
            <a:r>
              <a:rPr lang="en-US" sz="2400" dirty="0">
                <a:latin typeface="Times New Roman" pitchFamily="18" charset="0"/>
                <a:cs typeface="Times New Roman" pitchFamily="18" charset="0"/>
              </a:rPr>
              <a:t>Many alternatives              choose the best plan of action</a:t>
            </a:r>
          </a:p>
          <a:p>
            <a:endParaRPr lang="en-US" dirty="0"/>
          </a:p>
        </p:txBody>
      </p:sp>
      <p:cxnSp>
        <p:nvCxnSpPr>
          <p:cNvPr id="5" name="Straight Arrow Connector 4"/>
          <p:cNvCxnSpPr/>
          <p:nvPr/>
        </p:nvCxnSpPr>
        <p:spPr>
          <a:xfrm>
            <a:off x="4191000" y="25908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191000" y="4953000"/>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983B6054-12AA-46F8-BA2F-08E50879B6E3}" type="slidenum">
              <a:rPr lang="en-US" smtClean="0"/>
              <a:pPr/>
              <a:t>243</a:t>
            </a:fld>
            <a:endParaRPr lang="en-US"/>
          </a:p>
        </p:txBody>
      </p:sp>
    </p:spTree>
    <p:extLst>
      <p:ext uri="{BB962C8B-B14F-4D97-AF65-F5344CB8AC3E}">
        <p14:creationId xmlns:p14="http://schemas.microsoft.com/office/powerpoint/2010/main" xmlns="" val="2203459730"/>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lnSpcReduction="10000"/>
          </a:bodyPr>
          <a:lstStyle/>
          <a:p>
            <a:pPr marL="82296" indent="0" algn="just">
              <a:lnSpc>
                <a:spcPct val="150000"/>
              </a:lnSpc>
              <a:buNone/>
            </a:pPr>
            <a:r>
              <a:rPr lang="en-US" sz="2400" dirty="0">
                <a:latin typeface="Times New Roman" pitchFamily="18" charset="0"/>
                <a:cs typeface="Times New Roman" pitchFamily="18" charset="0"/>
              </a:rPr>
              <a:t>Generally, there are some basic issues to consider before choosing health education methods: </a:t>
            </a:r>
          </a:p>
          <a:p>
            <a:pPr lvl="0" algn="just">
              <a:lnSpc>
                <a:spcPct val="150000"/>
              </a:lnSpc>
            </a:pPr>
            <a:r>
              <a:rPr lang="en-US" sz="2400" dirty="0">
                <a:latin typeface="Times New Roman" pitchFamily="18" charset="0"/>
                <a:cs typeface="Times New Roman" pitchFamily="18" charset="0"/>
              </a:rPr>
              <a:t>How fast do people change?</a:t>
            </a:r>
          </a:p>
          <a:p>
            <a:pPr lvl="0" algn="just">
              <a:lnSpc>
                <a:spcPct val="150000"/>
              </a:lnSpc>
            </a:pPr>
            <a:r>
              <a:rPr lang="en-US" sz="2400" dirty="0">
                <a:latin typeface="Times New Roman" pitchFamily="18" charset="0"/>
                <a:cs typeface="Times New Roman" pitchFamily="18" charset="0"/>
              </a:rPr>
              <a:t>How many people are involved?</a:t>
            </a:r>
          </a:p>
          <a:p>
            <a:pPr lvl="0" algn="just">
              <a:lnSpc>
                <a:spcPct val="150000"/>
              </a:lnSpc>
            </a:pPr>
            <a:r>
              <a:rPr lang="en-US" sz="2400" dirty="0">
                <a:latin typeface="Times New Roman" pitchFamily="18" charset="0"/>
                <a:cs typeface="Times New Roman" pitchFamily="18" charset="0"/>
              </a:rPr>
              <a:t>Is the method appropriate?</a:t>
            </a:r>
          </a:p>
          <a:p>
            <a:pPr lvl="0" algn="just">
              <a:lnSpc>
                <a:spcPct val="150000"/>
              </a:lnSpc>
            </a:pPr>
            <a:r>
              <a:rPr lang="en-US" sz="2400" dirty="0">
                <a:latin typeface="Times New Roman" pitchFamily="18" charset="0"/>
                <a:cs typeface="Times New Roman" pitchFamily="18" charset="0"/>
              </a:rPr>
              <a:t>Is the method appropriate to the local culture?</a:t>
            </a:r>
          </a:p>
          <a:p>
            <a:pPr lvl="0" algn="just">
              <a:lnSpc>
                <a:spcPct val="150000"/>
              </a:lnSpc>
            </a:pPr>
            <a:r>
              <a:rPr lang="en-US" sz="2400" dirty="0">
                <a:latin typeface="Times New Roman" pitchFamily="18" charset="0"/>
                <a:cs typeface="Times New Roman" pitchFamily="18" charset="0"/>
              </a:rPr>
              <a:t>What resources are available?</a:t>
            </a:r>
          </a:p>
          <a:p>
            <a:pPr lvl="0" algn="just">
              <a:lnSpc>
                <a:spcPct val="150000"/>
              </a:lnSpc>
            </a:pPr>
            <a:r>
              <a:rPr lang="en-US" sz="2400" dirty="0">
                <a:latin typeface="Times New Roman" pitchFamily="18" charset="0"/>
                <a:cs typeface="Times New Roman" pitchFamily="18" charset="0"/>
              </a:rPr>
              <a:t>What combined methods are needed?</a:t>
            </a:r>
          </a:p>
          <a:p>
            <a:pPr lvl="0" algn="just">
              <a:lnSpc>
                <a:spcPct val="150000"/>
              </a:lnSpc>
            </a:pPr>
            <a:r>
              <a:rPr lang="en-US" sz="2400" dirty="0">
                <a:latin typeface="Times New Roman" pitchFamily="18" charset="0"/>
                <a:cs typeface="Times New Roman" pitchFamily="18" charset="0"/>
              </a:rPr>
              <a:t>What methods fit the characteristics (age, sex, religion etc) of the target group?</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244</a:t>
            </a:fld>
            <a:endParaRPr lang="en-US"/>
          </a:p>
        </p:txBody>
      </p:sp>
    </p:spTree>
    <p:extLst>
      <p:ext uri="{BB962C8B-B14F-4D97-AF65-F5344CB8AC3E}">
        <p14:creationId xmlns:p14="http://schemas.microsoft.com/office/powerpoint/2010/main" xmlns="" val="2754869971"/>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327392" cy="5791200"/>
          </a:xfrm>
        </p:spPr>
        <p:txBody>
          <a:bodyPr>
            <a:normAutofit lnSpcReduction="10000"/>
          </a:bodyPr>
          <a:lstStyle/>
          <a:p>
            <a:pPr marL="82296" lvl="0" indent="0" algn="just">
              <a:lnSpc>
                <a:spcPct val="150000"/>
              </a:lnSpc>
              <a:buNone/>
            </a:pPr>
            <a:r>
              <a:rPr lang="en-US" sz="2400" dirty="0" smtClean="0">
                <a:latin typeface="Times New Roman" pitchFamily="18" charset="0"/>
                <a:cs typeface="Times New Roman" pitchFamily="18" charset="0"/>
              </a:rPr>
              <a:t>6. Writing </a:t>
            </a:r>
            <a:r>
              <a:rPr lang="en-US" sz="2400" dirty="0">
                <a:latin typeface="Times New Roman" pitchFamily="18" charset="0"/>
                <a:cs typeface="Times New Roman" pitchFamily="18" charset="0"/>
              </a:rPr>
              <a:t>up the plan of action:</a:t>
            </a:r>
          </a:p>
          <a:p>
            <a:pPr lvl="0" algn="just">
              <a:lnSpc>
                <a:spcPct val="150000"/>
              </a:lnSpc>
            </a:pPr>
            <a:r>
              <a:rPr lang="en-US" sz="2400" dirty="0">
                <a:latin typeface="Times New Roman" pitchFamily="18" charset="0"/>
                <a:cs typeface="Times New Roman" pitchFamily="18" charset="0"/>
              </a:rPr>
              <a:t>Different ways:</a:t>
            </a:r>
          </a:p>
          <a:p>
            <a:pPr lvl="0" algn="just">
              <a:lnSpc>
                <a:spcPct val="150000"/>
              </a:lnSpc>
            </a:pPr>
            <a:r>
              <a:rPr lang="en-US" sz="2400" dirty="0">
                <a:latin typeface="Times New Roman" pitchFamily="18" charset="0"/>
                <a:cs typeface="Times New Roman" pitchFamily="18" charset="0"/>
              </a:rPr>
              <a:t>Gantt chart – objectives, the activities, responsible body, time, budget source to accomplish the activities. In other words the planning process means:</a:t>
            </a:r>
          </a:p>
          <a:p>
            <a:pPr lvl="0" algn="just">
              <a:lnSpc>
                <a:spcPct val="150000"/>
              </a:lnSpc>
            </a:pPr>
            <a:r>
              <a:rPr lang="en-US" sz="2400" dirty="0">
                <a:latin typeface="Times New Roman" pitchFamily="18" charset="0"/>
                <a:cs typeface="Times New Roman" pitchFamily="18" charset="0"/>
              </a:rPr>
              <a:t>Where are we know?- </a:t>
            </a:r>
            <a:r>
              <a:rPr lang="en-US" sz="2400" b="1" dirty="0">
                <a:latin typeface="Times New Roman" pitchFamily="18" charset="0"/>
                <a:cs typeface="Times New Roman" pitchFamily="18" charset="0"/>
              </a:rPr>
              <a:t>Assessment</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Where do we want to go?- </a:t>
            </a:r>
            <a:r>
              <a:rPr lang="en-US" sz="2400" b="1" dirty="0">
                <a:latin typeface="Times New Roman" pitchFamily="18" charset="0"/>
                <a:cs typeface="Times New Roman" pitchFamily="18" charset="0"/>
              </a:rPr>
              <a:t>Objectives</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How will we get there?- </a:t>
            </a:r>
            <a:r>
              <a:rPr lang="en-US" sz="2400" b="1" dirty="0">
                <a:latin typeface="Times New Roman" pitchFamily="18" charset="0"/>
                <a:cs typeface="Times New Roman" pitchFamily="18" charset="0"/>
              </a:rPr>
              <a:t>Strategies</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How do we know weather we reached there?-</a:t>
            </a:r>
            <a:r>
              <a:rPr lang="en-US" sz="2400" b="1" dirty="0">
                <a:latin typeface="Times New Roman" pitchFamily="18" charset="0"/>
                <a:cs typeface="Times New Roman" pitchFamily="18" charset="0"/>
              </a:rPr>
              <a:t>Monitoring and evaluation.</a:t>
            </a:r>
            <a:endParaRPr lang="en-US" sz="2400" dirty="0">
              <a:latin typeface="Times New Roman" pitchFamily="18" charset="0"/>
              <a:cs typeface="Times New Roman" pitchFamily="18" charset="0"/>
            </a:endParaRP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245</a:t>
            </a:fld>
            <a:endParaRPr lang="en-US"/>
          </a:p>
        </p:txBody>
      </p:sp>
    </p:spTree>
    <p:extLst>
      <p:ext uri="{BB962C8B-B14F-4D97-AF65-F5344CB8AC3E}">
        <p14:creationId xmlns:p14="http://schemas.microsoft.com/office/powerpoint/2010/main" xmlns="" val="1376306829"/>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Planning methods:</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174992" cy="5334000"/>
          </a:xfrm>
        </p:spPr>
        <p:txBody>
          <a:bodyPr>
            <a:noAutofit/>
          </a:bodyPr>
          <a:lstStyle/>
          <a:p>
            <a:pPr marL="82296" lvl="0" indent="0" algn="just">
              <a:lnSpc>
                <a:spcPct val="170000"/>
              </a:lnSpc>
              <a:buNone/>
            </a:pPr>
            <a:r>
              <a:rPr lang="en-US" sz="2400" dirty="0" smtClean="0">
                <a:latin typeface="Times New Roman" pitchFamily="18" charset="0"/>
                <a:cs typeface="Times New Roman" pitchFamily="18" charset="0"/>
              </a:rPr>
              <a:t>Rational </a:t>
            </a:r>
            <a:r>
              <a:rPr lang="en-US" sz="2400" dirty="0">
                <a:latin typeface="Times New Roman" pitchFamily="18" charset="0"/>
                <a:cs typeface="Times New Roman" pitchFamily="18" charset="0"/>
              </a:rPr>
              <a:t>planning models provide a means of to guide choices so that decisions are made which represent the best way to achieve desired results.</a:t>
            </a:r>
          </a:p>
          <a:p>
            <a:pPr marL="82296" indent="0" algn="just">
              <a:lnSpc>
                <a:spcPct val="170000"/>
              </a:lnSpc>
              <a:buNone/>
            </a:pPr>
            <a:r>
              <a:rPr lang="en-US" sz="2400" b="1" dirty="0">
                <a:latin typeface="Times New Roman" pitchFamily="18" charset="0"/>
                <a:cs typeface="Times New Roman" pitchFamily="18" charset="0"/>
              </a:rPr>
              <a:t>4.2 Health Education planning &amp; evaluation Models</a:t>
            </a:r>
          </a:p>
          <a:p>
            <a:pPr marL="82296" indent="0" algn="just">
              <a:lnSpc>
                <a:spcPct val="170000"/>
              </a:lnSpc>
              <a:buNone/>
            </a:pPr>
            <a:r>
              <a:rPr lang="en-US" sz="2400" dirty="0">
                <a:latin typeface="Times New Roman" pitchFamily="18" charset="0"/>
                <a:cs typeface="Times New Roman" pitchFamily="18" charset="0"/>
              </a:rPr>
              <a:t>PRECEDE-PROCEED MODEL</a:t>
            </a:r>
          </a:p>
          <a:p>
            <a:pPr marL="82296" indent="0" algn="just">
              <a:lnSpc>
                <a:spcPct val="170000"/>
              </a:lnSpc>
              <a:buNone/>
            </a:pPr>
            <a:r>
              <a:rPr lang="en-US" sz="2400" dirty="0">
                <a:latin typeface="Times New Roman" pitchFamily="18" charset="0"/>
                <a:cs typeface="Times New Roman" pitchFamily="18" charset="0"/>
              </a:rPr>
              <a:t>Origin: Marshall Krueter; approximate years of origin 1968-1974 for PRECEDE, late 1980s for PROCEED</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246</a:t>
            </a:fld>
            <a:endParaRPr lang="en-US"/>
          </a:p>
        </p:txBody>
      </p:sp>
    </p:spTree>
    <p:extLst>
      <p:ext uri="{BB962C8B-B14F-4D97-AF65-F5344CB8AC3E}">
        <p14:creationId xmlns:p14="http://schemas.microsoft.com/office/powerpoint/2010/main" xmlns="" val="486096833"/>
      </p:ext>
    </p:extLst>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a:bodyPr>
          <a:lstStyle/>
          <a:p>
            <a:pPr marL="82296" indent="0" algn="just">
              <a:lnSpc>
                <a:spcPct val="170000"/>
              </a:lnSpc>
              <a:buNone/>
            </a:pPr>
            <a:r>
              <a:rPr lang="en-US" sz="2400" b="1" dirty="0">
                <a:latin typeface="Times New Roman" pitchFamily="18" charset="0"/>
                <a:cs typeface="Times New Roman" pitchFamily="18" charset="0"/>
              </a:rPr>
              <a:t>Key terms:</a:t>
            </a:r>
          </a:p>
          <a:p>
            <a:pPr marL="82296" lvl="0" indent="0" algn="just">
              <a:lnSpc>
                <a:spcPct val="170000"/>
              </a:lnSpc>
              <a:buNone/>
            </a:pPr>
            <a:r>
              <a:rPr lang="en-US" sz="2400" b="1" dirty="0">
                <a:latin typeface="Times New Roman" pitchFamily="18" charset="0"/>
                <a:cs typeface="Times New Roman" pitchFamily="18" charset="0"/>
              </a:rPr>
              <a:t>PRECEDE:</a:t>
            </a:r>
            <a:r>
              <a:rPr lang="en-US" sz="2400" dirty="0">
                <a:latin typeface="Times New Roman" pitchFamily="18" charset="0"/>
                <a:cs typeface="Times New Roman" pitchFamily="18" charset="0"/>
              </a:rPr>
              <a:t>  is an acronym for predisposing, reinforcing, enabling, causes in, educational diagnosis and evaluation.</a:t>
            </a:r>
          </a:p>
          <a:p>
            <a:pPr marL="82296" lvl="0" indent="0" algn="just">
              <a:lnSpc>
                <a:spcPct val="170000"/>
              </a:lnSpc>
              <a:buNone/>
            </a:pPr>
            <a:r>
              <a:rPr lang="en-US" sz="2400" b="1" dirty="0">
                <a:latin typeface="Times New Roman" pitchFamily="18" charset="0"/>
                <a:cs typeface="Times New Roman" pitchFamily="18" charset="0"/>
              </a:rPr>
              <a:t>PROCEED:</a:t>
            </a:r>
            <a:r>
              <a:rPr lang="en-US" sz="2400" dirty="0">
                <a:latin typeface="Times New Roman" pitchFamily="18" charset="0"/>
                <a:cs typeface="Times New Roman" pitchFamily="18" charset="0"/>
              </a:rPr>
              <a:t> is an acronym for policy, regulatory, organizational constructs in educational and environmental development.</a:t>
            </a:r>
          </a:p>
          <a:p>
            <a:pPr algn="just">
              <a:lnSpc>
                <a:spcPct val="170000"/>
              </a:lnSpc>
            </a:pP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247</a:t>
            </a:fld>
            <a:endParaRPr lang="en-US"/>
          </a:p>
        </p:txBody>
      </p:sp>
    </p:spTree>
    <p:extLst>
      <p:ext uri="{BB962C8B-B14F-4D97-AF65-F5344CB8AC3E}">
        <p14:creationId xmlns:p14="http://schemas.microsoft.com/office/powerpoint/2010/main" xmlns="" val="393111168"/>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327392" cy="5867400"/>
          </a:xfrm>
        </p:spPr>
        <p:txBody>
          <a:bodyPr>
            <a:noAutofit/>
          </a:bodyPr>
          <a:lstStyle/>
          <a:p>
            <a:pPr marL="82296" indent="0" algn="just">
              <a:lnSpc>
                <a:spcPct val="150000"/>
              </a:lnSpc>
              <a:buNone/>
            </a:pPr>
            <a:r>
              <a:rPr lang="en-US" sz="2400" dirty="0">
                <a:latin typeface="Times New Roman" pitchFamily="18" charset="0"/>
                <a:cs typeface="Times New Roman" pitchFamily="18" charset="0"/>
              </a:rPr>
              <a:t>Two fundamental propositions of the model:</a:t>
            </a:r>
          </a:p>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Health </a:t>
            </a:r>
            <a:r>
              <a:rPr lang="en-US" sz="2400" dirty="0">
                <a:latin typeface="Times New Roman" pitchFamily="18" charset="0"/>
                <a:cs typeface="Times New Roman" pitchFamily="18" charset="0"/>
              </a:rPr>
              <a:t>and health risks are caused multiple factors.</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Efforts </a:t>
            </a:r>
            <a:r>
              <a:rPr lang="en-US" sz="2400" dirty="0">
                <a:latin typeface="Times New Roman" pitchFamily="18" charset="0"/>
                <a:cs typeface="Times New Roman" pitchFamily="18" charset="0"/>
              </a:rPr>
              <a:t>to effect behavioral, environmental and social changes must be multidimensional.</a:t>
            </a:r>
          </a:p>
          <a:p>
            <a:pPr marL="82296" indent="0" algn="just">
              <a:lnSpc>
                <a:spcPct val="150000"/>
              </a:lnSpc>
              <a:buNone/>
            </a:pPr>
            <a:r>
              <a:rPr lang="en-US" sz="2400" b="1" dirty="0">
                <a:latin typeface="Times New Roman" pitchFamily="18" charset="0"/>
                <a:cs typeface="Times New Roman" pitchFamily="18" charset="0"/>
              </a:rPr>
              <a:t>4.3- Stages of Community diagnosis </a:t>
            </a:r>
          </a:p>
          <a:p>
            <a:pPr marL="82296" indent="0" algn="just">
              <a:lnSpc>
                <a:spcPct val="150000"/>
              </a:lnSpc>
              <a:buNone/>
            </a:pPr>
            <a:r>
              <a:rPr lang="en-US" sz="2400" b="1" dirty="0">
                <a:latin typeface="Times New Roman" pitchFamily="18" charset="0"/>
                <a:cs typeface="Times New Roman" pitchFamily="18" charset="0"/>
              </a:rPr>
              <a:t>Description of the model:</a:t>
            </a:r>
          </a:p>
          <a:p>
            <a:pPr marL="82296" indent="0" algn="just">
              <a:lnSpc>
                <a:spcPct val="150000"/>
              </a:lnSpc>
              <a:buNone/>
            </a:pPr>
            <a:endParaRPr lang="en-US" sz="24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248</a:t>
            </a:fld>
            <a:endParaRPr lang="en-US"/>
          </a:p>
        </p:txBody>
      </p:sp>
    </p:spTree>
    <p:extLst>
      <p:ext uri="{BB962C8B-B14F-4D97-AF65-F5344CB8AC3E}">
        <p14:creationId xmlns:p14="http://schemas.microsoft.com/office/powerpoint/2010/main" xmlns="" val="1916972073"/>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PRECEDE- the first five phases:</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Phase 1 - Social Diagnosis</a:t>
            </a:r>
          </a:p>
          <a:p>
            <a:pPr lvl="0" algn="just">
              <a:lnSpc>
                <a:spcPct val="150000"/>
              </a:lnSpc>
            </a:pPr>
            <a:r>
              <a:rPr lang="en-US" sz="2400" dirty="0">
                <a:latin typeface="Times New Roman" pitchFamily="18" charset="0"/>
                <a:cs typeface="Times New Roman" pitchFamily="18" charset="0"/>
              </a:rPr>
              <a:t>Phase 2 - Epidemiological Diagnosis</a:t>
            </a:r>
          </a:p>
          <a:p>
            <a:pPr lvl="0" algn="just">
              <a:lnSpc>
                <a:spcPct val="150000"/>
              </a:lnSpc>
            </a:pPr>
            <a:r>
              <a:rPr lang="en-US" sz="2400" dirty="0">
                <a:latin typeface="Times New Roman" pitchFamily="18" charset="0"/>
                <a:cs typeface="Times New Roman" pitchFamily="18" charset="0"/>
              </a:rPr>
              <a:t>Phase 3 – Behavioral  &amp; Environmental Diagnosis</a:t>
            </a:r>
          </a:p>
          <a:p>
            <a:pPr lvl="0" algn="just">
              <a:lnSpc>
                <a:spcPct val="150000"/>
              </a:lnSpc>
            </a:pPr>
            <a:r>
              <a:rPr lang="en-US" sz="2400" dirty="0">
                <a:latin typeface="Times New Roman" pitchFamily="18" charset="0"/>
                <a:cs typeface="Times New Roman" pitchFamily="18" charset="0"/>
              </a:rPr>
              <a:t>Phase 4 – Education &amp; Organizational Diagnosis</a:t>
            </a:r>
          </a:p>
          <a:p>
            <a:pPr lvl="0" algn="just">
              <a:lnSpc>
                <a:spcPct val="150000"/>
              </a:lnSpc>
            </a:pPr>
            <a:r>
              <a:rPr lang="en-US" sz="2400" dirty="0">
                <a:latin typeface="Times New Roman" pitchFamily="18" charset="0"/>
                <a:cs typeface="Times New Roman" pitchFamily="18" charset="0"/>
              </a:rPr>
              <a:t>Phase 5 – Administrative &amp; Policy Diagnosis</a:t>
            </a:r>
          </a:p>
          <a:p>
            <a:pPr algn="just">
              <a:lnSpc>
                <a:spcPct val="150000"/>
              </a:lnSpc>
            </a:pP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249</a:t>
            </a:fld>
            <a:endParaRPr lang="en-US"/>
          </a:p>
        </p:txBody>
      </p:sp>
    </p:spTree>
    <p:extLst>
      <p:ext uri="{BB962C8B-B14F-4D97-AF65-F5344CB8AC3E}">
        <p14:creationId xmlns:p14="http://schemas.microsoft.com/office/powerpoint/2010/main" xmlns="" val="608051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251192" cy="5410200"/>
          </a:xfrm>
        </p:spPr>
        <p:txBody>
          <a:bodyPr/>
          <a:lstStyle/>
          <a:p>
            <a:pPr lvl="0" algn="just">
              <a:lnSpc>
                <a:spcPct val="150000"/>
              </a:lnSpc>
              <a:buNone/>
            </a:pPr>
            <a:r>
              <a:rPr lang="en-US" sz="2400" b="1" dirty="0" smtClean="0">
                <a:latin typeface="Times New Roman" pitchFamily="18" charset="0"/>
                <a:cs typeface="Times New Roman" pitchFamily="18" charset="0"/>
              </a:rPr>
              <a:t>Lawrence Green:</a:t>
            </a:r>
            <a:r>
              <a:rPr lang="en-US" sz="2400" b="1"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defined it as “a combination of</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Learning experiences designed to facilitate voluntary actions conducive to health.”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The terms” combinations, designed, facilitate, voluntary action” have significant implications in this definitions.</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25</a:t>
            </a:fld>
            <a:endParaRPr lang="en-US"/>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304800"/>
            <a:ext cx="7498080" cy="5943600"/>
          </a:xfrm>
        </p:spPr>
        <p:txBody>
          <a:bodyPr>
            <a:noAutofit/>
          </a:bodyPr>
          <a:lstStyle/>
          <a:p>
            <a:pPr marL="82296" indent="0" algn="just">
              <a:lnSpc>
                <a:spcPct val="150000"/>
              </a:lnSpc>
              <a:buNone/>
            </a:pPr>
            <a:r>
              <a:rPr lang="en-US" sz="2400" b="1" dirty="0">
                <a:latin typeface="Times New Roman" pitchFamily="18" charset="0"/>
                <a:cs typeface="Times New Roman" pitchFamily="18" charset="0"/>
              </a:rPr>
              <a:t>PROCEED – the second four phases:</a:t>
            </a:r>
          </a:p>
          <a:p>
            <a:pPr lvl="0" algn="just">
              <a:lnSpc>
                <a:spcPct val="150000"/>
              </a:lnSpc>
            </a:pPr>
            <a:r>
              <a:rPr lang="en-US" sz="2400" dirty="0">
                <a:latin typeface="Times New Roman" pitchFamily="18" charset="0"/>
                <a:cs typeface="Times New Roman" pitchFamily="18" charset="0"/>
              </a:rPr>
              <a:t>Phase 6 – Implementation</a:t>
            </a:r>
          </a:p>
          <a:p>
            <a:pPr lvl="0" algn="just">
              <a:lnSpc>
                <a:spcPct val="150000"/>
              </a:lnSpc>
            </a:pPr>
            <a:r>
              <a:rPr lang="en-US" sz="2400" dirty="0">
                <a:latin typeface="Times New Roman" pitchFamily="18" charset="0"/>
                <a:cs typeface="Times New Roman" pitchFamily="18" charset="0"/>
              </a:rPr>
              <a:t>Phase 7 – Process Evaluation</a:t>
            </a:r>
          </a:p>
          <a:p>
            <a:pPr lvl="0" algn="just">
              <a:lnSpc>
                <a:spcPct val="150000"/>
              </a:lnSpc>
            </a:pPr>
            <a:r>
              <a:rPr lang="en-US" sz="2400" dirty="0">
                <a:latin typeface="Times New Roman" pitchFamily="18" charset="0"/>
                <a:cs typeface="Times New Roman" pitchFamily="18" charset="0"/>
              </a:rPr>
              <a:t>Phase 8 – Impact Evaluation</a:t>
            </a:r>
          </a:p>
          <a:p>
            <a:pPr lvl="0" algn="just">
              <a:lnSpc>
                <a:spcPct val="150000"/>
              </a:lnSpc>
            </a:pPr>
            <a:r>
              <a:rPr lang="en-US" sz="2400" dirty="0">
                <a:latin typeface="Times New Roman" pitchFamily="18" charset="0"/>
                <a:cs typeface="Times New Roman" pitchFamily="18" charset="0"/>
              </a:rPr>
              <a:t>Phase 9 – Outcome Evaluation</a:t>
            </a:r>
          </a:p>
          <a:p>
            <a:pPr marL="82296" indent="0" algn="just">
              <a:lnSpc>
                <a:spcPct val="150000"/>
              </a:lnSpc>
              <a:buNone/>
            </a:pPr>
            <a:r>
              <a:rPr lang="en-US" sz="2400" b="1" dirty="0">
                <a:latin typeface="Times New Roman" pitchFamily="18" charset="0"/>
                <a:cs typeface="Times New Roman" pitchFamily="18" charset="0"/>
              </a:rPr>
              <a:t>PHASE 1 – SOCIAL DIAGNOSIS:</a:t>
            </a:r>
          </a:p>
          <a:p>
            <a:pPr marL="82296" lvl="0" indent="0" algn="just">
              <a:lnSpc>
                <a:spcPct val="150000"/>
              </a:lnSpc>
              <a:buNone/>
            </a:pPr>
            <a:r>
              <a:rPr lang="en-US" sz="2400" dirty="0">
                <a:latin typeface="Times New Roman" pitchFamily="18" charset="0"/>
                <a:cs typeface="Times New Roman" pitchFamily="18" charset="0"/>
              </a:rPr>
              <a:t>It encompasses subjectively defined problems and priorities of individuals or communities.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250</a:t>
            </a:fld>
            <a:endParaRPr lang="en-US"/>
          </a:p>
        </p:txBody>
      </p:sp>
    </p:spTree>
    <p:extLst>
      <p:ext uri="{BB962C8B-B14F-4D97-AF65-F5344CB8AC3E}">
        <p14:creationId xmlns:p14="http://schemas.microsoft.com/office/powerpoint/2010/main" xmlns="" val="4177102418"/>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a:bodyPr>
          <a:lstStyle/>
          <a:p>
            <a:pPr marL="82296" lvl="0" indent="0" algn="just">
              <a:lnSpc>
                <a:spcPct val="150000"/>
              </a:lnSpc>
              <a:buNone/>
            </a:pPr>
            <a:r>
              <a:rPr lang="en-US" sz="2400" dirty="0">
                <a:latin typeface="Times New Roman" pitchFamily="18" charset="0"/>
                <a:cs typeface="Times New Roman" pitchFamily="18" charset="0"/>
              </a:rPr>
              <a:t>The best programs have the individuals involved in a self study of their own needs.</a:t>
            </a:r>
          </a:p>
          <a:p>
            <a:pPr marL="82296" lvl="0" indent="0" algn="just">
              <a:lnSpc>
                <a:spcPct val="150000"/>
              </a:lnSpc>
              <a:buNone/>
            </a:pPr>
            <a:r>
              <a:rPr lang="en-US" sz="2400" dirty="0">
                <a:latin typeface="Times New Roman" pitchFamily="18" charset="0"/>
                <a:cs typeface="Times New Roman" pitchFamily="18" charset="0"/>
              </a:rPr>
              <a:t>Indicators:</a:t>
            </a:r>
          </a:p>
          <a:p>
            <a:pPr lvl="0" algn="just">
              <a:lnSpc>
                <a:spcPct val="150000"/>
              </a:lnSpc>
            </a:pPr>
            <a:r>
              <a:rPr lang="en-US" sz="2400" dirty="0">
                <a:latin typeface="Times New Roman" pitchFamily="18" charset="0"/>
                <a:cs typeface="Times New Roman" pitchFamily="18" charset="0"/>
              </a:rPr>
              <a:t>Crime</a:t>
            </a:r>
          </a:p>
          <a:p>
            <a:pPr lvl="0" algn="just">
              <a:lnSpc>
                <a:spcPct val="150000"/>
              </a:lnSpc>
            </a:pPr>
            <a:r>
              <a:rPr lang="en-US" sz="2400" dirty="0">
                <a:latin typeface="Times New Roman" pitchFamily="18" charset="0"/>
                <a:cs typeface="Times New Roman" pitchFamily="18" charset="0"/>
              </a:rPr>
              <a:t>Discrimination</a:t>
            </a:r>
          </a:p>
          <a:p>
            <a:pPr lvl="0" algn="just">
              <a:lnSpc>
                <a:spcPct val="150000"/>
              </a:lnSpc>
            </a:pPr>
            <a:r>
              <a:rPr lang="en-US" sz="2400" dirty="0">
                <a:latin typeface="Times New Roman" pitchFamily="18" charset="0"/>
                <a:cs typeface="Times New Roman" pitchFamily="18" charset="0"/>
              </a:rPr>
              <a:t>Crowding</a:t>
            </a:r>
          </a:p>
          <a:p>
            <a:pPr lvl="0" algn="just">
              <a:lnSpc>
                <a:spcPct val="150000"/>
              </a:lnSpc>
            </a:pPr>
            <a:r>
              <a:rPr lang="en-US" sz="2400" dirty="0">
                <a:latin typeface="Times New Roman" pitchFamily="18" charset="0"/>
                <a:cs typeface="Times New Roman" pitchFamily="18" charset="0"/>
              </a:rPr>
              <a:t>Happiness</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251</a:t>
            </a:fld>
            <a:endParaRPr lang="en-US"/>
          </a:p>
        </p:txBody>
      </p:sp>
    </p:spTree>
    <p:extLst>
      <p:ext uri="{BB962C8B-B14F-4D97-AF65-F5344CB8AC3E}">
        <p14:creationId xmlns:p14="http://schemas.microsoft.com/office/powerpoint/2010/main" xmlns="" val="1178563019"/>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4.4 Purpose of community diagnosis:</a:t>
            </a:r>
          </a:p>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Increase </a:t>
            </a:r>
            <a:r>
              <a:rPr lang="en-US" sz="2400" dirty="0">
                <a:latin typeface="Times New Roman" pitchFamily="18" charset="0"/>
                <a:cs typeface="Times New Roman" pitchFamily="18" charset="0"/>
              </a:rPr>
              <a:t>community involvement</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Determine </a:t>
            </a:r>
            <a:r>
              <a:rPr lang="en-US" sz="2400" dirty="0">
                <a:latin typeface="Times New Roman" pitchFamily="18" charset="0"/>
                <a:cs typeface="Times New Roman" pitchFamily="18" charset="0"/>
              </a:rPr>
              <a:t>the concerns with quality of life or conditions of the living</a:t>
            </a:r>
          </a:p>
          <a:p>
            <a:pPr marL="82296" lvl="0" indent="0" algn="just">
              <a:lnSpc>
                <a:spcPct val="150000"/>
              </a:lnSpc>
              <a:buNone/>
            </a:pPr>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Verify </a:t>
            </a:r>
            <a:r>
              <a:rPr lang="en-US" sz="2400" dirty="0">
                <a:latin typeface="Times New Roman" pitchFamily="18" charset="0"/>
                <a:cs typeface="Times New Roman" pitchFamily="18" charset="0"/>
              </a:rPr>
              <a:t>and clarify the concern analysis of existing social indicators (data available)</a:t>
            </a:r>
          </a:p>
          <a:p>
            <a:pPr marL="82296" lvl="0" indent="0" algn="just">
              <a:lnSpc>
                <a:spcPct val="150000"/>
              </a:lnSpc>
              <a:buNone/>
            </a:pPr>
            <a:r>
              <a:rPr lang="en-US" sz="2400" b="1"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Document </a:t>
            </a:r>
            <a:r>
              <a:rPr lang="en-US" sz="2400" dirty="0">
                <a:latin typeface="Times New Roman" pitchFamily="18" charset="0"/>
                <a:cs typeface="Times New Roman" pitchFamily="18" charset="0"/>
              </a:rPr>
              <a:t>the status of the target population</a:t>
            </a:r>
          </a:p>
          <a:p>
            <a:pPr marL="82296" lvl="0" indent="0" algn="just">
              <a:lnSpc>
                <a:spcPct val="150000"/>
              </a:lnSpc>
              <a:buNone/>
            </a:pPr>
            <a:r>
              <a:rPr lang="en-US" sz="2400" b="1" dirty="0" smtClean="0">
                <a:latin typeface="Times New Roman" pitchFamily="18" charset="0"/>
                <a:cs typeface="Times New Roman" pitchFamily="18" charset="0"/>
              </a:rPr>
              <a:t>5.</a:t>
            </a:r>
            <a:r>
              <a:rPr lang="en-US" sz="2400" dirty="0" smtClean="0">
                <a:latin typeface="Times New Roman" pitchFamily="18" charset="0"/>
                <a:cs typeface="Times New Roman" pitchFamily="18" charset="0"/>
              </a:rPr>
              <a:t> Rationalize </a:t>
            </a:r>
            <a:r>
              <a:rPr lang="en-US" sz="2400" dirty="0">
                <a:latin typeface="Times New Roman" pitchFamily="18" charset="0"/>
                <a:cs typeface="Times New Roman" pitchFamily="18" charset="0"/>
              </a:rPr>
              <a:t>selection of priority problems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252</a:t>
            </a:fld>
            <a:endParaRPr lang="en-US"/>
          </a:p>
        </p:txBody>
      </p:sp>
    </p:spTree>
    <p:extLst>
      <p:ext uri="{BB962C8B-B14F-4D97-AF65-F5344CB8AC3E}">
        <p14:creationId xmlns:p14="http://schemas.microsoft.com/office/powerpoint/2010/main" xmlns="" val="3783297107"/>
      </p:ext>
    </p:extLst>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a:bodyPr>
          <a:lstStyle/>
          <a:p>
            <a:pPr marL="82296" indent="0" algn="just">
              <a:lnSpc>
                <a:spcPct val="150000"/>
              </a:lnSpc>
              <a:buNone/>
            </a:pPr>
            <a:r>
              <a:rPr lang="en-US" sz="2400" dirty="0">
                <a:latin typeface="Times New Roman" pitchFamily="18" charset="0"/>
                <a:cs typeface="Times New Roman" pitchFamily="18" charset="0"/>
              </a:rPr>
              <a:t>Methods used for community diagnosis:</a:t>
            </a:r>
          </a:p>
          <a:p>
            <a:pPr lvl="0" algn="just">
              <a:lnSpc>
                <a:spcPct val="150000"/>
              </a:lnSpc>
            </a:pPr>
            <a:r>
              <a:rPr lang="en-US" sz="2400" dirty="0">
                <a:latin typeface="Times New Roman" pitchFamily="18" charset="0"/>
                <a:cs typeface="Times New Roman" pitchFamily="18" charset="0"/>
              </a:rPr>
              <a:t>Community forums</a:t>
            </a:r>
          </a:p>
          <a:p>
            <a:pPr lvl="0" algn="just">
              <a:lnSpc>
                <a:spcPct val="150000"/>
              </a:lnSpc>
            </a:pPr>
            <a:r>
              <a:rPr lang="en-US" sz="2400" dirty="0">
                <a:latin typeface="Times New Roman" pitchFamily="18" charset="0"/>
                <a:cs typeface="Times New Roman" pitchFamily="18" charset="0"/>
              </a:rPr>
              <a:t>Focus groups</a:t>
            </a:r>
          </a:p>
          <a:p>
            <a:pPr lvl="0" algn="just">
              <a:lnSpc>
                <a:spcPct val="150000"/>
              </a:lnSpc>
            </a:pPr>
            <a:r>
              <a:rPr lang="en-US" sz="2400" dirty="0">
                <a:latin typeface="Times New Roman" pitchFamily="18" charset="0"/>
                <a:cs typeface="Times New Roman" pitchFamily="18" charset="0"/>
              </a:rPr>
              <a:t>Interviews</a:t>
            </a:r>
          </a:p>
          <a:p>
            <a:pPr marL="82296" indent="0" algn="just">
              <a:lnSpc>
                <a:spcPct val="150000"/>
              </a:lnSpc>
              <a:buNone/>
            </a:pPr>
            <a:r>
              <a:rPr lang="en-US" sz="2400" b="1" dirty="0">
                <a:latin typeface="Times New Roman" pitchFamily="18" charset="0"/>
                <a:cs typeface="Times New Roman" pitchFamily="18" charset="0"/>
              </a:rPr>
              <a:t>PHASE 2 – EPIDEMIOLOGICAL DIAGNOSIS: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253</a:t>
            </a:fld>
            <a:endParaRPr lang="en-US"/>
          </a:p>
        </p:txBody>
      </p:sp>
    </p:spTree>
    <p:extLst>
      <p:ext uri="{BB962C8B-B14F-4D97-AF65-F5344CB8AC3E}">
        <p14:creationId xmlns:p14="http://schemas.microsoft.com/office/powerpoint/2010/main" xmlns="" val="4113795252"/>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6946392" cy="5867400"/>
          </a:xfrm>
        </p:spPr>
        <p:txBody>
          <a:bodyPr>
            <a:normAutofit fontScale="25000" lnSpcReduction="20000"/>
          </a:bodyPr>
          <a:lstStyle/>
          <a:p>
            <a:pPr lvl="0" algn="just">
              <a:lnSpc>
                <a:spcPct val="170000"/>
              </a:lnSpc>
            </a:pPr>
            <a:r>
              <a:rPr lang="en-US" sz="9600" dirty="0">
                <a:latin typeface="Times New Roman" pitchFamily="18" charset="0"/>
                <a:cs typeface="Times New Roman" pitchFamily="18" charset="0"/>
              </a:rPr>
              <a:t>Helps determine health issues associated with the quality of life.</a:t>
            </a:r>
          </a:p>
          <a:p>
            <a:pPr lvl="0" algn="just">
              <a:lnSpc>
                <a:spcPct val="170000"/>
              </a:lnSpc>
            </a:pPr>
            <a:r>
              <a:rPr lang="en-US" sz="9600" dirty="0">
                <a:latin typeface="Times New Roman" pitchFamily="18" charset="0"/>
                <a:cs typeface="Times New Roman" pitchFamily="18" charset="0"/>
              </a:rPr>
              <a:t>It helps identify behavioral and environmental factors related to the quality of life issues.</a:t>
            </a:r>
          </a:p>
          <a:p>
            <a:pPr lvl="0" algn="just">
              <a:lnSpc>
                <a:spcPct val="170000"/>
              </a:lnSpc>
            </a:pPr>
            <a:r>
              <a:rPr lang="en-US" sz="9600" dirty="0">
                <a:latin typeface="Times New Roman" pitchFamily="18" charset="0"/>
                <a:cs typeface="Times New Roman" pitchFamily="18" charset="0"/>
              </a:rPr>
              <a:t>The focus of this phase is to identify specific health problem and non health factors which are associated with poor quality of life</a:t>
            </a:r>
          </a:p>
          <a:p>
            <a:pPr lvl="0" algn="just">
              <a:lnSpc>
                <a:spcPct val="170000"/>
              </a:lnSpc>
            </a:pPr>
            <a:r>
              <a:rPr lang="en-US" sz="9600" dirty="0">
                <a:latin typeface="Times New Roman" pitchFamily="18" charset="0"/>
                <a:cs typeface="Times New Roman" pitchFamily="18" charset="0"/>
              </a:rPr>
              <a:t>Describing theses health problems can</a:t>
            </a:r>
            <a:r>
              <a:rPr lang="en-US" sz="9600" dirty="0" smtClean="0">
                <a:latin typeface="Times New Roman" pitchFamily="18" charset="0"/>
                <a:cs typeface="Times New Roman" pitchFamily="18" charset="0"/>
              </a:rPr>
              <a:t>:</a:t>
            </a:r>
            <a:endParaRPr lang="en-US" sz="9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254</a:t>
            </a:fld>
            <a:endParaRPr lang="en-US"/>
          </a:p>
        </p:txBody>
      </p:sp>
    </p:spTree>
    <p:extLst>
      <p:ext uri="{BB962C8B-B14F-4D97-AF65-F5344CB8AC3E}">
        <p14:creationId xmlns:p14="http://schemas.microsoft.com/office/powerpoint/2010/main" xmlns="" val="2287470567"/>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251192" cy="57150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1. </a:t>
            </a:r>
            <a:r>
              <a:rPr lang="en-US" sz="2400" dirty="0">
                <a:latin typeface="Times New Roman" pitchFamily="18" charset="0"/>
                <a:cs typeface="Times New Roman" pitchFamily="18" charset="0"/>
              </a:rPr>
              <a:t>Help establish relationship between health problems, other health conditions, and the quality of life;</a:t>
            </a:r>
          </a:p>
          <a:p>
            <a:pPr marL="82296" lvl="0" indent="0" algn="just">
              <a:lnSpc>
                <a:spcPct val="17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Lead </a:t>
            </a:r>
            <a:r>
              <a:rPr lang="en-US" sz="2400" dirty="0">
                <a:latin typeface="Times New Roman" pitchFamily="18" charset="0"/>
                <a:cs typeface="Times New Roman" pitchFamily="18" charset="0"/>
              </a:rPr>
              <a:t>to setting of priorities which will guide the focus of program development and resource utilization; and</a:t>
            </a:r>
          </a:p>
          <a:p>
            <a:pPr marL="82296" lvl="0" indent="0" algn="just">
              <a:lnSpc>
                <a:spcPct val="170000"/>
              </a:lnSpc>
              <a:buNone/>
            </a:pPr>
            <a:r>
              <a:rPr lang="en-US" sz="2400" dirty="0" smtClean="0">
                <a:latin typeface="Times New Roman" pitchFamily="18" charset="0"/>
                <a:cs typeface="Times New Roman" pitchFamily="18" charset="0"/>
              </a:rPr>
              <a:t>3. Make </a:t>
            </a:r>
            <a:r>
              <a:rPr lang="en-US" sz="2400" dirty="0">
                <a:latin typeface="Times New Roman" pitchFamily="18" charset="0"/>
                <a:cs typeface="Times New Roman" pitchFamily="18" charset="0"/>
              </a:rPr>
              <a:t>possible the delineation/explanation of responsibilities between involved professionals and organizations and agencies. </a:t>
            </a:r>
            <a:endParaRPr lang="en-US" sz="2400" dirty="0"/>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255</a:t>
            </a:fld>
            <a:endParaRPr lang="en-US"/>
          </a:p>
        </p:txBody>
      </p:sp>
    </p:spTree>
    <p:extLst>
      <p:ext uri="{BB962C8B-B14F-4D97-AF65-F5344CB8AC3E}">
        <p14:creationId xmlns:p14="http://schemas.microsoft.com/office/powerpoint/2010/main" xmlns="" val="1163495915"/>
      </p:ext>
    </p:extLst>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Autofit/>
          </a:bodyPr>
          <a:lstStyle/>
          <a:p>
            <a:pPr marL="82296" lvl="0" indent="0" algn="just">
              <a:lnSpc>
                <a:spcPct val="170000"/>
              </a:lnSpc>
              <a:buNone/>
            </a:pPr>
            <a:r>
              <a:rPr lang="en-US" sz="2400" dirty="0">
                <a:latin typeface="Times New Roman" pitchFamily="18" charset="0"/>
                <a:cs typeface="Times New Roman" pitchFamily="18" charset="0"/>
              </a:rPr>
              <a:t>These priorities are defined as program objectives which define the target population (WHO), the desired outcome (WHAT), and HOW MUCH benefit the target population should benefit, and by WHEN that benefit should occur.</a:t>
            </a:r>
          </a:p>
          <a:p>
            <a:pPr marL="82296" indent="0" algn="just">
              <a:lnSpc>
                <a:spcPct val="170000"/>
              </a:lnSpc>
              <a:buNone/>
            </a:pPr>
            <a:r>
              <a:rPr lang="en-US" sz="2400" dirty="0">
                <a:latin typeface="Times New Roman" pitchFamily="18" charset="0"/>
                <a:cs typeface="Times New Roman" pitchFamily="18" charset="0"/>
              </a:rPr>
              <a:t>Examples of epidemiological data:</a:t>
            </a:r>
          </a:p>
          <a:p>
            <a:pPr lvl="0" algn="just">
              <a:lnSpc>
                <a:spcPct val="170000"/>
              </a:lnSpc>
            </a:pPr>
            <a:r>
              <a:rPr lang="en-US" sz="2400" dirty="0">
                <a:latin typeface="Times New Roman" pitchFamily="18" charset="0"/>
                <a:cs typeface="Times New Roman" pitchFamily="18" charset="0"/>
              </a:rPr>
              <a:t>Vital statistics</a:t>
            </a:r>
          </a:p>
          <a:p>
            <a:pPr lvl="0" algn="just">
              <a:lnSpc>
                <a:spcPct val="170000"/>
              </a:lnSpc>
            </a:pPr>
            <a:r>
              <a:rPr lang="en-US" sz="2400" dirty="0">
                <a:latin typeface="Times New Roman" pitchFamily="18" charset="0"/>
                <a:cs typeface="Times New Roman" pitchFamily="18" charset="0"/>
              </a:rPr>
              <a:t>Years of potential life loss</a:t>
            </a:r>
          </a:p>
          <a:p>
            <a:pPr lvl="0" algn="just">
              <a:lnSpc>
                <a:spcPct val="170000"/>
              </a:lnSpc>
            </a:pPr>
            <a:r>
              <a:rPr lang="en-US" sz="2400" dirty="0">
                <a:latin typeface="Times New Roman" pitchFamily="18" charset="0"/>
                <a:cs typeface="Times New Roman" pitchFamily="18" charset="0"/>
              </a:rPr>
              <a:t>Disability</a:t>
            </a:r>
          </a:p>
          <a:p>
            <a:pPr lvl="0" algn="just">
              <a:lnSpc>
                <a:spcPct val="170000"/>
              </a:lnSpc>
            </a:pPr>
            <a:r>
              <a:rPr lang="en-US" sz="2400" dirty="0">
                <a:latin typeface="Times New Roman" pitchFamily="18" charset="0"/>
                <a:cs typeface="Times New Roman" pitchFamily="18" charset="0"/>
              </a:rPr>
              <a:t>Prevalence</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256</a:t>
            </a:fld>
            <a:endParaRPr lang="en-US"/>
          </a:p>
        </p:txBody>
      </p:sp>
    </p:spTree>
    <p:extLst>
      <p:ext uri="{BB962C8B-B14F-4D97-AF65-F5344CB8AC3E}">
        <p14:creationId xmlns:p14="http://schemas.microsoft.com/office/powerpoint/2010/main" xmlns="" val="1941400353"/>
      </p:ext>
    </p:extLst>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lvl="0" algn="just">
              <a:lnSpc>
                <a:spcPct val="170000"/>
              </a:lnSpc>
            </a:pPr>
            <a:r>
              <a:rPr lang="en-US" sz="2400" dirty="0">
                <a:latin typeface="Times New Roman" pitchFamily="18" charset="0"/>
                <a:cs typeface="Times New Roman" pitchFamily="18" charset="0"/>
              </a:rPr>
              <a:t>Morbidity</a:t>
            </a:r>
          </a:p>
          <a:p>
            <a:pPr lvl="0" algn="just">
              <a:lnSpc>
                <a:spcPct val="170000"/>
              </a:lnSpc>
            </a:pPr>
            <a:r>
              <a:rPr lang="en-US" sz="2400" dirty="0">
                <a:latin typeface="Times New Roman" pitchFamily="18" charset="0"/>
                <a:cs typeface="Times New Roman" pitchFamily="18" charset="0"/>
              </a:rPr>
              <a:t>Incidence</a:t>
            </a:r>
          </a:p>
          <a:p>
            <a:pPr lvl="0" algn="just">
              <a:lnSpc>
                <a:spcPct val="170000"/>
              </a:lnSpc>
            </a:pPr>
            <a:r>
              <a:rPr lang="en-US" sz="2400" dirty="0">
                <a:latin typeface="Times New Roman" pitchFamily="18" charset="0"/>
                <a:cs typeface="Times New Roman" pitchFamily="18" charset="0"/>
              </a:rPr>
              <a:t>Mortality</a:t>
            </a:r>
          </a:p>
          <a:p>
            <a:pPr marL="82296" indent="0" algn="just">
              <a:lnSpc>
                <a:spcPct val="170000"/>
              </a:lnSpc>
              <a:buNone/>
            </a:pPr>
            <a:r>
              <a:rPr lang="en-US" sz="2400" dirty="0">
                <a:latin typeface="Times New Roman" pitchFamily="18" charset="0"/>
                <a:cs typeface="Times New Roman" pitchFamily="18" charset="0"/>
              </a:rPr>
              <a:t>From phase 1 and 2 program objectives are created – that is the goal or goals you hope to achieve as a result of implementing this program</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257</a:t>
            </a:fld>
            <a:endParaRPr lang="en-US"/>
          </a:p>
        </p:txBody>
      </p:sp>
    </p:spTree>
    <p:extLst>
      <p:ext uri="{BB962C8B-B14F-4D97-AF65-F5344CB8AC3E}">
        <p14:creationId xmlns:p14="http://schemas.microsoft.com/office/powerpoint/2010/main" xmlns="" val="1527002732"/>
      </p:ext>
    </p:extLst>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PHASE 3 </a:t>
            </a:r>
            <a:r>
              <a:rPr lang="en-US" sz="2400" b="1" dirty="0" smtClean="0">
                <a:latin typeface="Times New Roman" pitchFamily="18" charset="0"/>
                <a:cs typeface="Times New Roman" pitchFamily="18" charset="0"/>
              </a:rPr>
              <a:t>BEHAVIORAL </a:t>
            </a:r>
            <a:r>
              <a:rPr lang="en-US" sz="2400" b="1" dirty="0">
                <a:latin typeface="Times New Roman" pitchFamily="18" charset="0"/>
                <a:cs typeface="Times New Roman" pitchFamily="18" charset="0"/>
              </a:rPr>
              <a:t>AND ENVIRONMENTAL DIAGNOSIS:</a:t>
            </a:r>
          </a:p>
          <a:p>
            <a:pPr marL="82296" lvl="0" indent="0" algn="just">
              <a:lnSpc>
                <a:spcPct val="170000"/>
              </a:lnSpc>
              <a:buNone/>
            </a:pPr>
            <a:r>
              <a:rPr lang="en-US" sz="2400" dirty="0">
                <a:latin typeface="Times New Roman" pitchFamily="18" charset="0"/>
                <a:cs typeface="Times New Roman" pitchFamily="18" charset="0"/>
              </a:rPr>
              <a:t>This phase focuses on the systematic identification of health practices and other factors which seem to be linked to health problems defined in phase 2.</a:t>
            </a:r>
          </a:p>
          <a:p>
            <a:pPr marL="82296" lvl="0" indent="0" algn="just">
              <a:lnSpc>
                <a:spcPct val="170000"/>
              </a:lnSpc>
              <a:buNone/>
            </a:pPr>
            <a:r>
              <a:rPr lang="en-US" sz="2400" dirty="0">
                <a:latin typeface="Times New Roman" pitchFamily="18" charset="0"/>
                <a:cs typeface="Times New Roman" pitchFamily="18" charset="0"/>
              </a:rPr>
              <a:t>This includes non behavioral causes (personal and environmental factors) that can contribute to health problems, but are not controlled by behavior. </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258</a:t>
            </a:fld>
            <a:endParaRPr lang="en-US"/>
          </a:p>
        </p:txBody>
      </p:sp>
    </p:spTree>
    <p:extLst>
      <p:ext uri="{BB962C8B-B14F-4D97-AF65-F5344CB8AC3E}">
        <p14:creationId xmlns:p14="http://schemas.microsoft.com/office/powerpoint/2010/main" xmlns="" val="1214830396"/>
      </p:ext>
    </p:extLst>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Autofit/>
          </a:bodyPr>
          <a:lstStyle/>
          <a:p>
            <a:pPr lvl="0" algn="just">
              <a:lnSpc>
                <a:spcPct val="170000"/>
              </a:lnSpc>
            </a:pPr>
            <a:r>
              <a:rPr lang="en-US" sz="2400" dirty="0">
                <a:latin typeface="Times New Roman" pitchFamily="18" charset="0"/>
                <a:cs typeface="Times New Roman" pitchFamily="18" charset="0"/>
              </a:rPr>
              <a:t>Also assessed are the behaviors which cause health problems in the target population. </a:t>
            </a:r>
          </a:p>
          <a:p>
            <a:pPr lvl="0" algn="just">
              <a:lnSpc>
                <a:spcPct val="170000"/>
              </a:lnSpc>
            </a:pPr>
            <a:r>
              <a:rPr lang="en-US" sz="2400" dirty="0">
                <a:latin typeface="Times New Roman" pitchFamily="18" charset="0"/>
                <a:cs typeface="Times New Roman" pitchFamily="18" charset="0"/>
              </a:rPr>
              <a:t>Another important component of this phase is the determination of the importance and relative changeability of each behavioral cause.</a:t>
            </a:r>
          </a:p>
          <a:p>
            <a:pPr lvl="0" algn="just">
              <a:lnSpc>
                <a:spcPct val="170000"/>
              </a:lnSpc>
            </a:pPr>
            <a:r>
              <a:rPr lang="en-US" sz="2400" dirty="0">
                <a:latin typeface="Times New Roman" pitchFamily="18" charset="0"/>
                <a:cs typeface="Times New Roman" pitchFamily="18" charset="0"/>
              </a:rPr>
              <a:t>It is critical that a behavioral diagnosis is completed for each health problem identified on phase 2.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259</a:t>
            </a:fld>
            <a:endParaRPr lang="en-US"/>
          </a:p>
        </p:txBody>
      </p:sp>
    </p:spTree>
    <p:extLst>
      <p:ext uri="{BB962C8B-B14F-4D97-AF65-F5344CB8AC3E}">
        <p14:creationId xmlns:p14="http://schemas.microsoft.com/office/powerpoint/2010/main" xmlns="" val="1431698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7251192" cy="5181600"/>
          </a:xfrm>
        </p:spPr>
        <p:txBody>
          <a:bodyPr>
            <a:noAutofit/>
          </a:bodyPr>
          <a:lstStyle/>
          <a:p>
            <a:pPr marL="82296" indent="0" algn="just">
              <a:lnSpc>
                <a:spcPct val="150000"/>
              </a:lnSpc>
              <a:buNone/>
            </a:pPr>
            <a:r>
              <a:rPr lang="en-US" sz="2400" b="1" dirty="0">
                <a:latin typeface="Times New Roman" pitchFamily="18" charset="0"/>
                <a:cs typeface="Times New Roman" pitchFamily="18" charset="0"/>
              </a:rPr>
              <a:t>Combination:</a:t>
            </a:r>
            <a:r>
              <a:rPr lang="en-US" sz="2400" dirty="0">
                <a:latin typeface="Times New Roman" pitchFamily="18" charset="0"/>
                <a:cs typeface="Times New Roman" pitchFamily="18" charset="0"/>
              </a:rPr>
              <a:t> emphasizes the importance of </a:t>
            </a:r>
            <a:r>
              <a:rPr lang="en-US" sz="2400" dirty="0" smtClean="0">
                <a:latin typeface="Times New Roman" pitchFamily="18" charset="0"/>
                <a:cs typeface="Times New Roman" pitchFamily="18" charset="0"/>
              </a:rPr>
              <a:t>matching</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multiple determinants of behavior with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Multiple </a:t>
            </a:r>
            <a:r>
              <a:rPr lang="en-US" sz="2400" dirty="0">
                <a:latin typeface="Times New Roman" pitchFamily="18" charset="0"/>
                <a:cs typeface="Times New Roman" pitchFamily="18" charset="0"/>
              </a:rPr>
              <a:t>learning experiences of educational interventions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82296" indent="0" algn="just">
              <a:lnSpc>
                <a:spcPct val="150000"/>
              </a:lnSpc>
              <a:buNone/>
            </a:pPr>
            <a:r>
              <a:rPr lang="en-US" sz="2400" b="1" dirty="0">
                <a:latin typeface="Times New Roman" pitchFamily="18" charset="0"/>
                <a:cs typeface="Times New Roman" pitchFamily="18" charset="0"/>
              </a:rPr>
              <a:t>Designed:</a:t>
            </a:r>
            <a:r>
              <a:rPr lang="en-US" sz="2400" dirty="0">
                <a:latin typeface="Times New Roman" pitchFamily="18" charset="0"/>
                <a:cs typeface="Times New Roman" pitchFamily="18" charset="0"/>
              </a:rPr>
              <a:t> distinguishes health education </a:t>
            </a:r>
            <a:r>
              <a:rPr lang="en-US" sz="2400" dirty="0" smtClean="0">
                <a:latin typeface="Times New Roman" pitchFamily="18" charset="0"/>
                <a:cs typeface="Times New Roman" pitchFamily="18" charset="0"/>
              </a:rPr>
              <a:t>from</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ncidental </a:t>
            </a:r>
            <a:r>
              <a:rPr lang="en-US" sz="2400" dirty="0">
                <a:latin typeface="Times New Roman" pitchFamily="18" charset="0"/>
                <a:cs typeface="Times New Roman" pitchFamily="18" charset="0"/>
              </a:rPr>
              <a:t>learning experiences as systematically planned activity.</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26</a:t>
            </a:fld>
            <a:endParaRPr lang="en-US"/>
          </a:p>
        </p:txBody>
      </p:sp>
    </p:spTree>
    <p:extLst>
      <p:ext uri="{BB962C8B-B14F-4D97-AF65-F5344CB8AC3E}">
        <p14:creationId xmlns:p14="http://schemas.microsoft.com/office/powerpoint/2010/main" xmlns="" val="3122560386"/>
      </p:ext>
    </p:extLst>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52400"/>
            <a:ext cx="7251192" cy="6553200"/>
          </a:xfrm>
        </p:spPr>
        <p:txBody>
          <a:bodyPr>
            <a:normAutofit lnSpcReduction="10000"/>
          </a:bodyPr>
          <a:lstStyle/>
          <a:p>
            <a:pPr lvl="0" algn="just">
              <a:lnSpc>
                <a:spcPct val="150000"/>
              </a:lnSpc>
            </a:pPr>
            <a:r>
              <a:rPr lang="en-US" sz="2400" dirty="0">
                <a:latin typeface="Times New Roman" pitchFamily="18" charset="0"/>
                <a:cs typeface="Times New Roman" pitchFamily="18" charset="0"/>
              </a:rPr>
              <a:t>This will allow all the planners to choose target behaviors which will become the focus of specific educational interventions.  Behavioral diagnosis is the analysis of behavioral links to the goals or problems that are identified in the epidemiological or social diagnosis.</a:t>
            </a:r>
          </a:p>
          <a:p>
            <a:pPr lvl="0" algn="just">
              <a:lnSpc>
                <a:spcPct val="150000"/>
              </a:lnSpc>
            </a:pPr>
            <a:r>
              <a:rPr lang="en-US" sz="2400" dirty="0">
                <a:latin typeface="Times New Roman" pitchFamily="18" charset="0"/>
                <a:cs typeface="Times New Roman" pitchFamily="18" charset="0"/>
              </a:rPr>
              <a:t>Environmental diagnosis is a parallel analysis of factors in the social and physical environment other than specific actions that could be linked to behaviors</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t>
            </a:r>
          </a:p>
          <a:p>
            <a:pPr algn="just">
              <a:lnSpc>
                <a:spcPct val="150000"/>
              </a:lnSpc>
            </a:pPr>
            <a:r>
              <a:rPr lang="en-US" sz="2400" dirty="0">
                <a:latin typeface="Times New Roman" pitchFamily="18" charset="0"/>
                <a:cs typeface="Times New Roman" pitchFamily="18" charset="0"/>
              </a:rPr>
              <a:t>The Behavioral Matrix: this helps to specify targets where the most effective intervention measures can be applied.</a:t>
            </a:r>
          </a:p>
          <a:p>
            <a:pPr marL="82296" indent="0"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260</a:t>
            </a:fld>
            <a:endParaRPr lang="en-US"/>
          </a:p>
        </p:txBody>
      </p:sp>
    </p:spTree>
    <p:extLst>
      <p:ext uri="{BB962C8B-B14F-4D97-AF65-F5344CB8AC3E}">
        <p14:creationId xmlns:p14="http://schemas.microsoft.com/office/powerpoint/2010/main" xmlns="" val="1115401731"/>
      </p:ext>
    </p:extLst>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199033145"/>
              </p:ext>
            </p:extLst>
          </p:nvPr>
        </p:nvGraphicFramePr>
        <p:xfrm>
          <a:off x="1371599" y="457200"/>
          <a:ext cx="7467601" cy="4343400"/>
        </p:xfrm>
        <a:graphic>
          <a:graphicData uri="http://schemas.openxmlformats.org/drawingml/2006/table">
            <a:tbl>
              <a:tblPr firstRow="1" bandRow="1">
                <a:tableStyleId>{5C22544A-7EE6-4342-B048-85BDC9FD1C3A}</a:tableStyleId>
              </a:tblPr>
              <a:tblGrid>
                <a:gridCol w="1678114">
                  <a:extLst>
                    <a:ext uri="{9D8B030D-6E8A-4147-A177-3AD203B41FA5}">
                      <a16:colId xmlns:a16="http://schemas.microsoft.com/office/drawing/2014/main" xmlns="" val="20000"/>
                    </a:ext>
                  </a:extLst>
                </a:gridCol>
                <a:gridCol w="2517169">
                  <a:extLst>
                    <a:ext uri="{9D8B030D-6E8A-4147-A177-3AD203B41FA5}">
                      <a16:colId xmlns:a16="http://schemas.microsoft.com/office/drawing/2014/main" xmlns="" val="20001"/>
                    </a:ext>
                  </a:extLst>
                </a:gridCol>
                <a:gridCol w="3272318">
                  <a:extLst>
                    <a:ext uri="{9D8B030D-6E8A-4147-A177-3AD203B41FA5}">
                      <a16:colId xmlns:a16="http://schemas.microsoft.com/office/drawing/2014/main" xmlns="" val="20002"/>
                    </a:ext>
                  </a:extLst>
                </a:gridCol>
              </a:tblGrid>
              <a:tr h="508430">
                <a:tc>
                  <a:txBody>
                    <a:bodyPr/>
                    <a:lstStyle/>
                    <a:p>
                      <a:endParaRPr lang="en-US" sz="2000" dirty="0">
                        <a:latin typeface="Times New Roman" pitchFamily="18" charset="0"/>
                        <a:cs typeface="Times New Roman" pitchFamily="18" charset="0"/>
                      </a:endParaRPr>
                    </a:p>
                  </a:txBody>
                  <a:tcPr/>
                </a:tc>
                <a:tc>
                  <a:txBody>
                    <a:bodyPr/>
                    <a:lstStyle/>
                    <a:p>
                      <a:pPr marL="0" marR="0" algn="just">
                        <a:lnSpc>
                          <a:spcPct val="150000"/>
                        </a:lnSpc>
                        <a:spcBef>
                          <a:spcPts val="0"/>
                        </a:spcBef>
                        <a:spcAft>
                          <a:spcPts val="0"/>
                        </a:spcAft>
                      </a:pPr>
                      <a:r>
                        <a:rPr lang="en-US" sz="2000" dirty="0">
                          <a:effectLst/>
                          <a:latin typeface="Times New Roman" pitchFamily="18" charset="0"/>
                          <a:ea typeface="Calibri"/>
                          <a:cs typeface="Times New Roman" pitchFamily="18" charset="0"/>
                        </a:rPr>
                        <a:t>More important </a:t>
                      </a:r>
                    </a:p>
                  </a:txBody>
                  <a:tcPr marL="68580" marR="68580" marT="0" marB="0"/>
                </a:tc>
                <a:tc>
                  <a:txBody>
                    <a:bodyPr/>
                    <a:lstStyle/>
                    <a:p>
                      <a:pPr marL="0" marR="0" algn="just">
                        <a:lnSpc>
                          <a:spcPct val="150000"/>
                        </a:lnSpc>
                        <a:spcBef>
                          <a:spcPts val="0"/>
                        </a:spcBef>
                        <a:spcAft>
                          <a:spcPts val="0"/>
                        </a:spcAft>
                      </a:pPr>
                      <a:r>
                        <a:rPr lang="en-US" sz="2000" dirty="0">
                          <a:effectLst/>
                          <a:latin typeface="Times New Roman" pitchFamily="18" charset="0"/>
                          <a:ea typeface="Calibri"/>
                          <a:cs typeface="Times New Roman" pitchFamily="18" charset="0"/>
                        </a:rPr>
                        <a:t>Less important</a:t>
                      </a:r>
                    </a:p>
                  </a:txBody>
                  <a:tcPr marL="68580" marR="68580" marT="0" marB="0"/>
                </a:tc>
                <a:extLst>
                  <a:ext uri="{0D108BD9-81ED-4DB2-BD59-A6C34878D82A}">
                    <a16:rowId xmlns:a16="http://schemas.microsoft.com/office/drawing/2014/main" xmlns="" val="10000"/>
                  </a:ext>
                </a:extLst>
              </a:tr>
              <a:tr h="1657002">
                <a:tc>
                  <a:txBody>
                    <a:bodyPr/>
                    <a:lstStyle/>
                    <a:p>
                      <a:pPr marL="0" marR="0" algn="just">
                        <a:lnSpc>
                          <a:spcPct val="150000"/>
                        </a:lnSpc>
                        <a:spcBef>
                          <a:spcPts val="0"/>
                        </a:spcBef>
                        <a:spcAft>
                          <a:spcPts val="0"/>
                        </a:spcAft>
                      </a:pPr>
                      <a:r>
                        <a:rPr lang="en-US" sz="2000" dirty="0">
                          <a:effectLst/>
                          <a:latin typeface="Times New Roman" pitchFamily="18" charset="0"/>
                          <a:ea typeface="Calibri"/>
                          <a:cs typeface="Times New Roman" pitchFamily="18" charset="0"/>
                        </a:rPr>
                        <a:t>More changeable</a:t>
                      </a:r>
                    </a:p>
                  </a:txBody>
                  <a:tcPr marL="68580" marR="68580" marT="0" marB="0"/>
                </a:tc>
                <a:tc>
                  <a:txBody>
                    <a:bodyPr/>
                    <a:lstStyle/>
                    <a:p>
                      <a:pPr marL="0" marR="0" algn="just">
                        <a:lnSpc>
                          <a:spcPct val="150000"/>
                        </a:lnSpc>
                        <a:spcBef>
                          <a:spcPts val="0"/>
                        </a:spcBef>
                        <a:spcAft>
                          <a:spcPts val="0"/>
                        </a:spcAft>
                      </a:pPr>
                      <a:r>
                        <a:rPr lang="en-US" sz="2000" dirty="0" smtClean="0">
                          <a:effectLst/>
                          <a:latin typeface="Times New Roman" pitchFamily="18" charset="0"/>
                          <a:ea typeface="Calibri"/>
                          <a:cs typeface="Times New Roman" pitchFamily="18" charset="0"/>
                        </a:rPr>
                        <a:t>Highpriority </a:t>
                      </a:r>
                      <a:r>
                        <a:rPr lang="en-US" sz="2000" dirty="0">
                          <a:effectLst/>
                          <a:latin typeface="Times New Roman" pitchFamily="18" charset="0"/>
                          <a:ea typeface="Calibri"/>
                          <a:cs typeface="Times New Roman" pitchFamily="18" charset="0"/>
                        </a:rPr>
                        <a:t>quadrant I</a:t>
                      </a:r>
                    </a:p>
                  </a:txBody>
                  <a:tcPr marL="68580" marR="68580" marT="0" marB="0"/>
                </a:tc>
                <a:tc>
                  <a:txBody>
                    <a:bodyPr/>
                    <a:lstStyle/>
                    <a:p>
                      <a:pPr marL="0" marR="0" algn="just">
                        <a:lnSpc>
                          <a:spcPct val="150000"/>
                        </a:lnSpc>
                        <a:spcBef>
                          <a:spcPts val="0"/>
                        </a:spcBef>
                        <a:spcAft>
                          <a:spcPts val="0"/>
                        </a:spcAft>
                      </a:pPr>
                      <a:r>
                        <a:rPr lang="en-US" sz="2000" dirty="0" smtClean="0">
                          <a:effectLst/>
                          <a:latin typeface="Times New Roman" pitchFamily="18" charset="0"/>
                          <a:ea typeface="Calibri"/>
                          <a:cs typeface="Times New Roman" pitchFamily="18" charset="0"/>
                        </a:rPr>
                        <a:t>Lowpriorityexcept </a:t>
                      </a:r>
                      <a:r>
                        <a:rPr lang="en-US" sz="2000" dirty="0">
                          <a:effectLst/>
                          <a:latin typeface="Times New Roman" pitchFamily="18" charset="0"/>
                          <a:ea typeface="Calibri"/>
                          <a:cs typeface="Times New Roman" pitchFamily="18" charset="0"/>
                        </a:rPr>
                        <a:t>political reasons quadrant </a:t>
                      </a:r>
                      <a:r>
                        <a:rPr lang="en-US" sz="2000" dirty="0" smtClean="0">
                          <a:effectLst/>
                          <a:latin typeface="Times New Roman" pitchFamily="18" charset="0"/>
                          <a:ea typeface="Calibri"/>
                          <a:cs typeface="Times New Roman" pitchFamily="18" charset="0"/>
                        </a:rPr>
                        <a:t>III</a:t>
                      </a:r>
                      <a:endParaRPr lang="en-US" sz="20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2177968">
                <a:tc>
                  <a:txBody>
                    <a:bodyPr/>
                    <a:lstStyle/>
                    <a:p>
                      <a:pPr marL="0" marR="0" algn="just">
                        <a:lnSpc>
                          <a:spcPct val="150000"/>
                        </a:lnSpc>
                        <a:spcBef>
                          <a:spcPts val="0"/>
                        </a:spcBef>
                        <a:spcAft>
                          <a:spcPts val="0"/>
                        </a:spcAft>
                      </a:pPr>
                      <a:r>
                        <a:rPr lang="en-US" sz="2000" dirty="0">
                          <a:effectLst/>
                          <a:latin typeface="Times New Roman" pitchFamily="18" charset="0"/>
                          <a:ea typeface="Calibri"/>
                          <a:cs typeface="Times New Roman" pitchFamily="18" charset="0"/>
                        </a:rPr>
                        <a:t>Less changeable </a:t>
                      </a:r>
                    </a:p>
                  </a:txBody>
                  <a:tcPr marL="68580" marR="68580" marT="0" marB="0"/>
                </a:tc>
                <a:tc>
                  <a:txBody>
                    <a:bodyPr/>
                    <a:lstStyle/>
                    <a:p>
                      <a:pPr marL="0" marR="0" algn="just">
                        <a:lnSpc>
                          <a:spcPct val="150000"/>
                        </a:lnSpc>
                        <a:spcBef>
                          <a:spcPts val="0"/>
                        </a:spcBef>
                        <a:spcAft>
                          <a:spcPts val="0"/>
                        </a:spcAft>
                      </a:pPr>
                      <a:r>
                        <a:rPr lang="en-US" sz="2000" dirty="0" smtClean="0">
                          <a:effectLst/>
                          <a:latin typeface="Times New Roman" pitchFamily="18" charset="0"/>
                          <a:ea typeface="Calibri"/>
                          <a:cs typeface="Times New Roman" pitchFamily="18" charset="0"/>
                        </a:rPr>
                        <a:t>Priorityfor </a:t>
                      </a:r>
                      <a:r>
                        <a:rPr lang="en-US" sz="2000" dirty="0">
                          <a:effectLst/>
                          <a:latin typeface="Times New Roman" pitchFamily="18" charset="0"/>
                          <a:ea typeface="Calibri"/>
                          <a:cs typeface="Times New Roman" pitchFamily="18" charset="0"/>
                        </a:rPr>
                        <a:t>innovations </a:t>
                      </a:r>
                      <a:r>
                        <a:rPr lang="en-US" sz="2000" dirty="0" smtClean="0">
                          <a:effectLst/>
                          <a:latin typeface="Times New Roman" pitchFamily="18" charset="0"/>
                          <a:ea typeface="Calibri"/>
                          <a:cs typeface="Times New Roman" pitchFamily="18" charset="0"/>
                        </a:rPr>
                        <a:t>assessmentis  </a:t>
                      </a:r>
                      <a:r>
                        <a:rPr lang="en-US" sz="2000" dirty="0">
                          <a:effectLst/>
                          <a:latin typeface="Times New Roman" pitchFamily="18" charset="0"/>
                          <a:ea typeface="Calibri"/>
                          <a:cs typeface="Times New Roman" pitchFamily="18" charset="0"/>
                        </a:rPr>
                        <a:t>crucial quadrant II</a:t>
                      </a:r>
                    </a:p>
                  </a:txBody>
                  <a:tcPr marL="68580" marR="68580" marT="0" marB="0"/>
                </a:tc>
                <a:tc>
                  <a:txBody>
                    <a:bodyPr/>
                    <a:lstStyle/>
                    <a:p>
                      <a:pPr marL="0" marR="0" algn="just">
                        <a:lnSpc>
                          <a:spcPct val="150000"/>
                        </a:lnSpc>
                        <a:spcBef>
                          <a:spcPts val="0"/>
                        </a:spcBef>
                        <a:spcAft>
                          <a:spcPts val="0"/>
                        </a:spcAft>
                      </a:pPr>
                      <a:r>
                        <a:rPr lang="en-US" sz="2000" dirty="0">
                          <a:effectLst/>
                          <a:latin typeface="Times New Roman" pitchFamily="18" charset="0"/>
                          <a:ea typeface="Calibri"/>
                          <a:cs typeface="Times New Roman" pitchFamily="18" charset="0"/>
                        </a:rPr>
                        <a:t>No program quadrant IV</a:t>
                      </a:r>
                    </a:p>
                  </a:txBody>
                  <a:tcPr marL="68580" marR="68580" marT="0" marB="0"/>
                </a:tc>
                <a:extLst>
                  <a:ext uri="{0D108BD9-81ED-4DB2-BD59-A6C34878D82A}">
                    <a16:rowId xmlns:a16="http://schemas.microsoft.com/office/drawing/2014/main" xmlns="" val="10002"/>
                  </a:ext>
                </a:extLst>
              </a:tr>
            </a:tbl>
          </a:graphicData>
        </a:graphic>
      </p:graphicFrame>
      <p:sp>
        <p:nvSpPr>
          <p:cNvPr id="7" name="Rectangle 6"/>
          <p:cNvSpPr/>
          <p:nvPr/>
        </p:nvSpPr>
        <p:spPr>
          <a:xfrm>
            <a:off x="1905000" y="4953000"/>
            <a:ext cx="6553200" cy="707886"/>
          </a:xfrm>
          <a:prstGeom prst="rect">
            <a:avLst/>
          </a:prstGeom>
        </p:spPr>
        <p:txBody>
          <a:bodyPr wrap="square">
            <a:spAutoFit/>
          </a:bodyPr>
          <a:lstStyle/>
          <a:p>
            <a:r>
              <a:rPr lang="en-US" dirty="0"/>
              <a:t> 	</a:t>
            </a:r>
            <a:r>
              <a:rPr lang="en-US" sz="2000" dirty="0">
                <a:latin typeface="Times New Roman" pitchFamily="18" charset="0"/>
                <a:cs typeface="Times New Roman" pitchFamily="18" charset="0"/>
              </a:rPr>
              <a:t>Behavioral objectives are created from quadrant 1 and 2 Qua. 3 is used more for political reasons.</a:t>
            </a:r>
          </a:p>
        </p:txBody>
      </p:sp>
      <p:sp>
        <p:nvSpPr>
          <p:cNvPr id="4" name="Slide Number Placeholder 3"/>
          <p:cNvSpPr>
            <a:spLocks noGrp="1"/>
          </p:cNvSpPr>
          <p:nvPr>
            <p:ph type="sldNum" sz="quarter" idx="12"/>
          </p:nvPr>
        </p:nvSpPr>
        <p:spPr/>
        <p:txBody>
          <a:bodyPr/>
          <a:lstStyle/>
          <a:p>
            <a:fld id="{983B6054-12AA-46F8-BA2F-08E50879B6E3}" type="slidenum">
              <a:rPr lang="en-US" smtClean="0"/>
              <a:pPr/>
              <a:t>261</a:t>
            </a:fld>
            <a:endParaRPr lang="en-US"/>
          </a:p>
        </p:txBody>
      </p:sp>
    </p:spTree>
    <p:extLst>
      <p:ext uri="{BB962C8B-B14F-4D97-AF65-F5344CB8AC3E}">
        <p14:creationId xmlns:p14="http://schemas.microsoft.com/office/powerpoint/2010/main" xmlns="" val="2519682151"/>
      </p:ext>
    </p:extLst>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PHASE 4 – EDUCATIONAL DIAGNOSIS:</a:t>
            </a:r>
          </a:p>
          <a:p>
            <a:pPr marL="82296" lvl="0" indent="0" algn="just">
              <a:lnSpc>
                <a:spcPct val="170000"/>
              </a:lnSpc>
              <a:buNone/>
            </a:pPr>
            <a:r>
              <a:rPr lang="en-US" sz="2400" dirty="0">
                <a:latin typeface="Times New Roman" pitchFamily="18" charset="0"/>
                <a:cs typeface="Times New Roman" pitchFamily="18" charset="0"/>
              </a:rPr>
              <a:t>This phase assesses the cause of health behaviors which were identified in phase 3.</a:t>
            </a:r>
          </a:p>
          <a:p>
            <a:pPr marL="82296" lvl="0" indent="0" algn="just">
              <a:lnSpc>
                <a:spcPct val="170000"/>
              </a:lnSpc>
              <a:buNone/>
            </a:pPr>
            <a:r>
              <a:rPr lang="en-US" sz="2400" dirty="0">
                <a:latin typeface="Times New Roman" pitchFamily="18" charset="0"/>
                <a:cs typeface="Times New Roman" pitchFamily="18" charset="0"/>
              </a:rPr>
              <a:t>Three kinds of causes are identified – </a:t>
            </a:r>
            <a:r>
              <a:rPr lang="en-US" sz="2400" i="1" dirty="0">
                <a:latin typeface="Times New Roman" pitchFamily="18" charset="0"/>
                <a:cs typeface="Times New Roman" pitchFamily="18" charset="0"/>
              </a:rPr>
              <a:t>predisposing factors, enabling factors, and reinforcing factors.</a:t>
            </a:r>
          </a:p>
          <a:p>
            <a:pPr marL="82296" lvl="0" indent="0" algn="just">
              <a:lnSpc>
                <a:spcPct val="170000"/>
              </a:lnSpc>
              <a:buNone/>
            </a:pPr>
            <a:r>
              <a:rPr lang="en-US" sz="2400" dirty="0">
                <a:latin typeface="Times New Roman" pitchFamily="18" charset="0"/>
                <a:cs typeface="Times New Roman" pitchFamily="18" charset="0"/>
              </a:rPr>
              <a:t>The critical element of this phase is the selection of the factors which if modified, will be most likely to result in behavior change.</a:t>
            </a: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262</a:t>
            </a:fld>
            <a:endParaRPr lang="en-US"/>
          </a:p>
        </p:txBody>
      </p:sp>
    </p:spTree>
    <p:extLst>
      <p:ext uri="{BB962C8B-B14F-4D97-AF65-F5344CB8AC3E}">
        <p14:creationId xmlns:p14="http://schemas.microsoft.com/office/powerpoint/2010/main" xmlns="" val="3688819732"/>
      </p:ext>
    </p:extLst>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marL="82296" lvl="0" indent="0" algn="just">
              <a:lnSpc>
                <a:spcPct val="170000"/>
              </a:lnSpc>
              <a:buNone/>
            </a:pPr>
            <a:r>
              <a:rPr lang="en-US" sz="2400" dirty="0">
                <a:latin typeface="Times New Roman" pitchFamily="18" charset="0"/>
                <a:cs typeface="Times New Roman" pitchFamily="18" charset="0"/>
              </a:rPr>
              <a:t>This selection process includes identifying and sorting (positive and negative) these factors in appropriate category, prioritizing factors among categories, and prioritizing with categories.</a:t>
            </a:r>
          </a:p>
          <a:p>
            <a:pPr lvl="0" algn="just">
              <a:lnSpc>
                <a:spcPct val="170000"/>
              </a:lnSpc>
            </a:pPr>
            <a:r>
              <a:rPr lang="en-US" sz="2400" dirty="0">
                <a:latin typeface="Times New Roman" pitchFamily="18" charset="0"/>
                <a:cs typeface="Times New Roman" pitchFamily="18" charset="0"/>
              </a:rPr>
              <a:t>Prioritization of factors is based on relative importance and changeability. </a:t>
            </a:r>
          </a:p>
          <a:p>
            <a:pPr lvl="0" algn="just">
              <a:lnSpc>
                <a:spcPct val="170000"/>
              </a:lnSpc>
            </a:pPr>
            <a:r>
              <a:rPr lang="en-US" sz="2400" dirty="0">
                <a:latin typeface="Times New Roman" pitchFamily="18" charset="0"/>
                <a:cs typeface="Times New Roman" pitchFamily="18" charset="0"/>
              </a:rPr>
              <a:t>Learning objectives are then developed which focus on these selected factors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263</a:t>
            </a:fld>
            <a:endParaRPr lang="en-US"/>
          </a:p>
        </p:txBody>
      </p:sp>
    </p:spTree>
    <p:extLst>
      <p:ext uri="{BB962C8B-B14F-4D97-AF65-F5344CB8AC3E}">
        <p14:creationId xmlns:p14="http://schemas.microsoft.com/office/powerpoint/2010/main" xmlns="" val="2417759350"/>
      </p:ext>
    </p:extLst>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98792" cy="5791200"/>
          </a:xfrm>
        </p:spPr>
        <p:txBody>
          <a:bodyPr>
            <a:normAutofit/>
          </a:bodyPr>
          <a:lstStyle/>
          <a:p>
            <a:pPr lvl="0" algn="just">
              <a:lnSpc>
                <a:spcPct val="170000"/>
              </a:lnSpc>
            </a:pPr>
            <a:r>
              <a:rPr lang="en-US" sz="2400" dirty="0">
                <a:latin typeface="Times New Roman" pitchFamily="18" charset="0"/>
                <a:cs typeface="Times New Roman" pitchFamily="18" charset="0"/>
              </a:rPr>
              <a:t>Pinpoints are factors that must be changed to initiate and maintain behavioral change.</a:t>
            </a:r>
          </a:p>
          <a:p>
            <a:pPr lvl="0" algn="just">
              <a:lnSpc>
                <a:spcPct val="170000"/>
              </a:lnSpc>
            </a:pPr>
            <a:r>
              <a:rPr lang="en-US" sz="2400" dirty="0">
                <a:latin typeface="Times New Roman" pitchFamily="18" charset="0"/>
                <a:cs typeface="Times New Roman" pitchFamily="18" charset="0"/>
              </a:rPr>
              <a:t>It is during this phase that specific intervention objectives are created.</a:t>
            </a:r>
          </a:p>
          <a:p>
            <a:pPr lvl="0" algn="just">
              <a:lnSpc>
                <a:spcPct val="170000"/>
              </a:lnSpc>
            </a:pPr>
            <a:r>
              <a:rPr lang="en-US" sz="2400" dirty="0">
                <a:latin typeface="Times New Roman" pitchFamily="18" charset="0"/>
                <a:cs typeface="Times New Roman" pitchFamily="18" charset="0"/>
              </a:rPr>
              <a:t>Educational and organizational diagnosis looks at the specifics that hinder or promote behaviors related to the health issues.</a:t>
            </a:r>
          </a:p>
          <a:p>
            <a:endParaRPr lang="en-US" sz="2400"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264</a:t>
            </a:fld>
            <a:endParaRPr lang="en-US"/>
          </a:p>
        </p:txBody>
      </p:sp>
    </p:spTree>
    <p:extLst>
      <p:ext uri="{BB962C8B-B14F-4D97-AF65-F5344CB8AC3E}">
        <p14:creationId xmlns:p14="http://schemas.microsoft.com/office/powerpoint/2010/main" xmlns="" val="411397174"/>
      </p:ext>
    </p:extLst>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98792" cy="5791200"/>
          </a:xfrm>
        </p:spPr>
        <p:txBody>
          <a:bodyPr>
            <a:noAutofit/>
          </a:bodyPr>
          <a:lstStyle/>
          <a:p>
            <a:pPr marL="82296" indent="0" algn="just">
              <a:lnSpc>
                <a:spcPct val="170000"/>
              </a:lnSpc>
              <a:buNone/>
            </a:pPr>
            <a:r>
              <a:rPr lang="en-US" sz="2400" b="1" dirty="0" smtClean="0">
                <a:latin typeface="Times New Roman" pitchFamily="18" charset="0"/>
                <a:cs typeface="Times New Roman" pitchFamily="18" charset="0"/>
              </a:rPr>
              <a:t>PHASE.5 ADMINISTRATIVE </a:t>
            </a:r>
            <a:r>
              <a:rPr lang="en-US" sz="2400" b="1" dirty="0">
                <a:latin typeface="Times New Roman" pitchFamily="18" charset="0"/>
                <a:cs typeface="Times New Roman" pitchFamily="18" charset="0"/>
              </a:rPr>
              <a:t>AND POLICY DIAGNOSIS</a:t>
            </a:r>
            <a:r>
              <a:rPr lang="en-US" sz="2400" b="1" dirty="0" smtClean="0">
                <a:latin typeface="Times New Roman" pitchFamily="18" charset="0"/>
                <a:cs typeface="Times New Roman" pitchFamily="18" charset="0"/>
              </a:rPr>
              <a:t>:</a:t>
            </a:r>
          </a:p>
          <a:p>
            <a:pPr marL="82296" indent="0" algn="just">
              <a:lnSpc>
                <a:spcPct val="170000"/>
              </a:lnSpc>
              <a:buNone/>
            </a:pP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This includes the assessment of resources, budget development and allocation, development of an implementation time table, organization or personnel within programs, and coordination of the program with all other departments, and institutional organizations and the community.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265</a:t>
            </a:fld>
            <a:endParaRPr lang="en-US"/>
          </a:p>
        </p:txBody>
      </p:sp>
    </p:spTree>
    <p:extLst>
      <p:ext uri="{BB962C8B-B14F-4D97-AF65-F5344CB8AC3E}">
        <p14:creationId xmlns:p14="http://schemas.microsoft.com/office/powerpoint/2010/main" xmlns="" val="478654223"/>
      </p:ext>
    </p:extLst>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rmAutofit/>
          </a:bodyPr>
          <a:lstStyle/>
          <a:p>
            <a:pPr marL="82296" indent="0" algn="just">
              <a:lnSpc>
                <a:spcPct val="170000"/>
              </a:lnSpc>
              <a:buNone/>
            </a:pPr>
            <a:r>
              <a:rPr lang="en-US" sz="2400" b="1" dirty="0">
                <a:latin typeface="Times New Roman" pitchFamily="18" charset="0"/>
                <a:cs typeface="Times New Roman" pitchFamily="18" charset="0"/>
              </a:rPr>
              <a:t>Administrative diagnosis: </a:t>
            </a:r>
            <a:r>
              <a:rPr lang="en-US" sz="2400" dirty="0">
                <a:latin typeface="Times New Roman" pitchFamily="18" charset="0"/>
                <a:cs typeface="Times New Roman" pitchFamily="18" charset="0"/>
              </a:rPr>
              <a:t>the analysis of policies, resources and circumstances prevailing organizational situations that could hinder or facilitate the development of the health program.</a:t>
            </a:r>
          </a:p>
          <a:p>
            <a:pPr marL="82296" indent="0" algn="just">
              <a:lnSpc>
                <a:spcPct val="170000"/>
              </a:lnSpc>
              <a:buNone/>
            </a:pPr>
            <a:r>
              <a:rPr lang="en-US" sz="2400" b="1" dirty="0">
                <a:latin typeface="Times New Roman" pitchFamily="18" charset="0"/>
                <a:cs typeface="Times New Roman" pitchFamily="18" charset="0"/>
              </a:rPr>
              <a:t>Policy diagnosis: </a:t>
            </a:r>
            <a:r>
              <a:rPr lang="en-US" sz="2400" dirty="0">
                <a:latin typeface="Times New Roman" pitchFamily="18" charset="0"/>
                <a:cs typeface="Times New Roman" pitchFamily="18" charset="0"/>
              </a:rPr>
              <a:t>to assess the compatibility of your program goals and objectives with those of the organization and its administration; does it fit into the mission statements, rules and regulations.</a:t>
            </a:r>
          </a:p>
          <a:p>
            <a:pPr marL="82296" indent="0" algn="just">
              <a:lnSpc>
                <a:spcPct val="170000"/>
              </a:lnSpc>
              <a:buNone/>
            </a:pPr>
            <a:endParaRPr lang="en-US" sz="2400" dirty="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266</a:t>
            </a:fld>
            <a:endParaRPr lang="en-US"/>
          </a:p>
        </p:txBody>
      </p:sp>
    </p:spTree>
    <p:extLst>
      <p:ext uri="{BB962C8B-B14F-4D97-AF65-F5344CB8AC3E}">
        <p14:creationId xmlns:p14="http://schemas.microsoft.com/office/powerpoint/2010/main" xmlns="" val="594629030"/>
      </p:ext>
    </p:extLst>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4.5 Evaluation: </a:t>
            </a:r>
            <a:r>
              <a:rPr lang="en-US" sz="2400" dirty="0">
                <a:latin typeface="Times New Roman" pitchFamily="18" charset="0"/>
                <a:cs typeface="Times New Roman" pitchFamily="18" charset="0"/>
              </a:rPr>
              <a:t>is the systematic and scientific process determining the extent to which an action or set of actions were successful in the achievement of predetermined objectives. It involves measurement of adequacy, effectiveness and efficiency of health services (WHO, 1969).</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267</a:t>
            </a:fld>
            <a:endParaRPr lang="en-US"/>
          </a:p>
        </p:txBody>
      </p:sp>
    </p:spTree>
    <p:extLst>
      <p:ext uri="{BB962C8B-B14F-4D97-AF65-F5344CB8AC3E}">
        <p14:creationId xmlns:p14="http://schemas.microsoft.com/office/powerpoint/2010/main" xmlns="" val="2854855115"/>
      </p:ext>
    </p:extLst>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20762"/>
          </a:xfrm>
        </p:spPr>
        <p:txBody>
          <a:bodyPr>
            <a:normAutofit fontScale="90000"/>
          </a:bodyPr>
          <a:lstStyle/>
          <a:p>
            <a:r>
              <a:rPr lang="en-US" sz="3100" b="1" dirty="0">
                <a:latin typeface="Times New Roman" pitchFamily="18" charset="0"/>
                <a:cs typeface="Times New Roman" pitchFamily="18" charset="0"/>
              </a:rPr>
              <a:t>Definition of Terms for Evaluation:</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838200"/>
            <a:ext cx="7098792" cy="54102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A</a:t>
            </a:r>
            <a:r>
              <a:rPr lang="en-US" sz="2400" b="1" dirty="0" smtClean="0">
                <a:latin typeface="Times New Roman" pitchFamily="18" charset="0"/>
                <a:cs typeface="Times New Roman" pitchFamily="18" charset="0"/>
              </a:rPr>
              <a:t>. Inputs</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are resources provided for an activity, and include cash supplies, personnel, </a:t>
            </a:r>
            <a:r>
              <a:rPr lang="en-US" sz="2400" dirty="0" smtClean="0">
                <a:latin typeface="Times New Roman" pitchFamily="18" charset="0"/>
                <a:cs typeface="Times New Roman" pitchFamily="18" charset="0"/>
              </a:rPr>
              <a:t>equipment </a:t>
            </a:r>
            <a:r>
              <a:rPr lang="en-US" sz="2400" dirty="0">
                <a:latin typeface="Times New Roman" pitchFamily="18" charset="0"/>
                <a:cs typeface="Times New Roman" pitchFamily="18" charset="0"/>
              </a:rPr>
              <a:t>and training, etc…</a:t>
            </a:r>
          </a:p>
          <a:p>
            <a:pPr marL="82296" lvl="0" indent="0" algn="just">
              <a:lnSpc>
                <a:spcPct val="170000"/>
              </a:lnSpc>
              <a:buNone/>
            </a:pPr>
            <a:r>
              <a:rPr lang="en-US" sz="2400" b="1" dirty="0">
                <a:latin typeface="Times New Roman" pitchFamily="18" charset="0"/>
                <a:cs typeface="Times New Roman" pitchFamily="18" charset="0"/>
              </a:rPr>
              <a:t>B</a:t>
            </a:r>
            <a:r>
              <a:rPr lang="en-US" sz="2400" b="1" dirty="0" smtClean="0">
                <a:latin typeface="Times New Roman" pitchFamily="18" charset="0"/>
                <a:cs typeface="Times New Roman" pitchFamily="18" charset="0"/>
              </a:rPr>
              <a:t>. Process</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transform inputs in to outputs.</a:t>
            </a:r>
          </a:p>
          <a:p>
            <a:pPr marL="82296" lvl="0" indent="0" algn="just">
              <a:lnSpc>
                <a:spcPct val="170000"/>
              </a:lnSpc>
              <a:buNone/>
            </a:pPr>
            <a:r>
              <a:rPr lang="en-US" sz="2400" b="1" dirty="0">
                <a:latin typeface="Times New Roman" pitchFamily="18" charset="0"/>
                <a:cs typeface="Times New Roman" pitchFamily="18" charset="0"/>
              </a:rPr>
              <a:t>C</a:t>
            </a:r>
            <a:r>
              <a:rPr lang="en-US" sz="2400" b="1" dirty="0" smtClean="0">
                <a:latin typeface="Times New Roman" pitchFamily="18" charset="0"/>
                <a:cs typeface="Times New Roman" pitchFamily="18" charset="0"/>
              </a:rPr>
              <a:t>. Outputs</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are specific products, goods, or services that an activity is expected to deliver as a result of receiving the inputs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268</a:t>
            </a:fld>
            <a:endParaRPr lang="en-US"/>
          </a:p>
        </p:txBody>
      </p:sp>
    </p:spTree>
    <p:extLst>
      <p:ext uri="{BB962C8B-B14F-4D97-AF65-F5344CB8AC3E}">
        <p14:creationId xmlns:p14="http://schemas.microsoft.com/office/powerpoint/2010/main" xmlns="" val="1307169636"/>
      </p:ext>
    </p:extLst>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22592" cy="57912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D</a:t>
            </a:r>
            <a:r>
              <a:rPr lang="en-US" sz="2400" b="1" dirty="0" smtClean="0">
                <a:latin typeface="Times New Roman" pitchFamily="18" charset="0"/>
                <a:cs typeface="Times New Roman" pitchFamily="18" charset="0"/>
              </a:rPr>
              <a:t>. Effectiveness</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 service is effective if it works, i.e., it delivers outputs in accordance with its objectives.</a:t>
            </a:r>
          </a:p>
          <a:p>
            <a:pPr marL="82296" lvl="0" indent="0" algn="just">
              <a:lnSpc>
                <a:spcPct val="170000"/>
              </a:lnSpc>
              <a:buNone/>
            </a:pPr>
            <a:r>
              <a:rPr lang="en-US" sz="2400" b="1" dirty="0">
                <a:latin typeface="Times New Roman" pitchFamily="18" charset="0"/>
                <a:cs typeface="Times New Roman" pitchFamily="18" charset="0"/>
              </a:rPr>
              <a:t>E</a:t>
            </a:r>
            <a:r>
              <a:rPr lang="en-US" sz="2400" b="1" dirty="0" smtClean="0">
                <a:latin typeface="Times New Roman" pitchFamily="18" charset="0"/>
                <a:cs typeface="Times New Roman" pitchFamily="18" charset="0"/>
              </a:rPr>
              <a:t>. Efficiency</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 service is efficient or cost effective if effectiveness is achieved at the lowest practicable cost.</a:t>
            </a:r>
          </a:p>
          <a:p>
            <a:pPr marL="82296" lvl="0" indent="0" algn="just">
              <a:lnSpc>
                <a:spcPct val="170000"/>
              </a:lnSpc>
              <a:buNone/>
            </a:pPr>
            <a:r>
              <a:rPr lang="en-US" sz="2400" b="1" dirty="0">
                <a:latin typeface="Times New Roman" pitchFamily="18" charset="0"/>
                <a:cs typeface="Times New Roman" pitchFamily="18" charset="0"/>
              </a:rPr>
              <a:t>F</a:t>
            </a:r>
            <a:r>
              <a:rPr lang="en-US" sz="2400" b="1" dirty="0" smtClean="0">
                <a:latin typeface="Times New Roman" pitchFamily="18" charset="0"/>
                <a:cs typeface="Times New Roman" pitchFamily="18" charset="0"/>
              </a:rPr>
              <a:t>. Outcomes</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This generally refers to for example, peoples’ response to a program and how they are doing things differently as a result of it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269</a:t>
            </a:fld>
            <a:endParaRPr lang="en-US"/>
          </a:p>
        </p:txBody>
      </p:sp>
    </p:spTree>
    <p:extLst>
      <p:ext uri="{BB962C8B-B14F-4D97-AF65-F5344CB8AC3E}">
        <p14:creationId xmlns:p14="http://schemas.microsoft.com/office/powerpoint/2010/main" xmlns="" val="2833173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251192" cy="5410200"/>
          </a:xfrm>
        </p:spPr>
        <p:txBody>
          <a:bodyPr>
            <a:normAutofit/>
          </a:bodyPr>
          <a:lstStyle/>
          <a:p>
            <a:pPr marL="82296" indent="0" algn="just">
              <a:lnSpc>
                <a:spcPct val="150000"/>
              </a:lnSpc>
              <a:buNone/>
            </a:pPr>
            <a:r>
              <a:rPr lang="en-US" sz="2400" b="1" dirty="0" smtClean="0">
                <a:latin typeface="Times New Roman" pitchFamily="18" charset="0"/>
                <a:cs typeface="Times New Roman" pitchFamily="18" charset="0"/>
              </a:rPr>
              <a:t>Facilitate:</a:t>
            </a:r>
            <a:r>
              <a:rPr lang="en-US" sz="2400" dirty="0" smtClean="0">
                <a:latin typeface="Times New Roman" pitchFamily="18" charset="0"/>
                <a:cs typeface="Times New Roman" pitchFamily="18" charset="0"/>
              </a:rPr>
              <a:t> means create favorable conditions for action.</a:t>
            </a:r>
          </a:p>
          <a:p>
            <a:pPr marL="82296" indent="0" algn="just">
              <a:lnSpc>
                <a:spcPct val="150000"/>
              </a:lnSpc>
              <a:buNone/>
            </a:pPr>
            <a:r>
              <a:rPr lang="en-US" sz="2400" b="1" dirty="0" smtClean="0">
                <a:latin typeface="Times New Roman" pitchFamily="18" charset="0"/>
                <a:cs typeface="Times New Roman" pitchFamily="18" charset="0"/>
              </a:rPr>
              <a:t>Voluntary action: </a:t>
            </a:r>
            <a:r>
              <a:rPr lang="en-US" sz="2400" dirty="0" smtClean="0">
                <a:latin typeface="Times New Roman" pitchFamily="18" charset="0"/>
                <a:cs typeface="Times New Roman" pitchFamily="18" charset="0"/>
              </a:rPr>
              <a:t>means behavioral measures are</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Undertaken by an individual</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Group or community to achieve an intended health effect with out the use of force, i.e., with full understanding and acceptance of purposes. </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27</a:t>
            </a:fld>
            <a:endParaRPr lang="en-US"/>
          </a:p>
        </p:txBody>
      </p:sp>
    </p:spTree>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174992" cy="59436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G</a:t>
            </a:r>
            <a:r>
              <a:rPr lang="en-US" sz="2400" b="1" dirty="0" smtClean="0">
                <a:latin typeface="Times New Roman" pitchFamily="18" charset="0"/>
                <a:cs typeface="Times New Roman" pitchFamily="18" charset="0"/>
              </a:rPr>
              <a:t>. Impacts</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are long term effects of the program/project on the people and their surroundings. These may be economic, social, organizational, health, environmental, technical or other intended or unintended results of the program/project. Impacts are long term effect while outcomes are short term effects relating to the objectives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270</a:t>
            </a:fld>
            <a:endParaRPr lang="en-US"/>
          </a:p>
        </p:txBody>
      </p:sp>
    </p:spTree>
    <p:extLst>
      <p:ext uri="{BB962C8B-B14F-4D97-AF65-F5344CB8AC3E}">
        <p14:creationId xmlns:p14="http://schemas.microsoft.com/office/powerpoint/2010/main" xmlns="" val="1631647660"/>
      </p:ext>
    </p:extLst>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rmAutofit fontScale="77500" lnSpcReduction="20000"/>
          </a:bodyPr>
          <a:lstStyle/>
          <a:p>
            <a:pPr lvl="0" algn="just">
              <a:lnSpc>
                <a:spcPct val="170000"/>
              </a:lnSpc>
            </a:pPr>
            <a:r>
              <a:rPr lang="en-US" sz="3100" dirty="0">
                <a:latin typeface="Times New Roman" pitchFamily="18" charset="0"/>
                <a:cs typeface="Times New Roman" pitchFamily="18" charset="0"/>
              </a:rPr>
              <a:t>Outcome measures- refer to utilization. E.g. number of mothers correctly using ORT;</a:t>
            </a:r>
          </a:p>
          <a:p>
            <a:pPr lvl="0" algn="just">
              <a:lnSpc>
                <a:spcPct val="170000"/>
              </a:lnSpc>
            </a:pPr>
            <a:r>
              <a:rPr lang="en-US" sz="3100" dirty="0">
                <a:latin typeface="Times New Roman" pitchFamily="18" charset="0"/>
                <a:cs typeface="Times New Roman" pitchFamily="18" charset="0"/>
              </a:rPr>
              <a:t>Impacts measures to the condition of the target in the area. E.g. reduction in death at health stations due to diarrheal dehydration.</a:t>
            </a:r>
          </a:p>
          <a:p>
            <a:pPr marL="82296" indent="0" algn="just">
              <a:lnSpc>
                <a:spcPct val="170000"/>
              </a:lnSpc>
              <a:buNone/>
            </a:pPr>
            <a:r>
              <a:rPr lang="en-US" sz="3100" dirty="0">
                <a:latin typeface="Times New Roman" pitchFamily="18" charset="0"/>
                <a:cs typeface="Times New Roman" pitchFamily="18" charset="0"/>
              </a:rPr>
              <a:t>Example: in family planning services:</a:t>
            </a:r>
          </a:p>
          <a:p>
            <a:pPr algn="just">
              <a:lnSpc>
                <a:spcPct val="170000"/>
              </a:lnSpc>
            </a:pPr>
            <a:r>
              <a:rPr lang="en-US" sz="3100" dirty="0">
                <a:latin typeface="Times New Roman" pitchFamily="18" charset="0"/>
                <a:cs typeface="Times New Roman" pitchFamily="18" charset="0"/>
              </a:rPr>
              <a:t>Outcome = the number of mothers correctly using FP services.</a:t>
            </a:r>
          </a:p>
          <a:p>
            <a:pPr algn="just">
              <a:lnSpc>
                <a:spcPct val="170000"/>
              </a:lnSpc>
            </a:pPr>
            <a:r>
              <a:rPr lang="en-US" sz="3100" dirty="0">
                <a:latin typeface="Times New Roman" pitchFamily="18" charset="0"/>
                <a:cs typeface="Times New Roman" pitchFamily="18" charset="0"/>
              </a:rPr>
              <a:t>Impact = reduction of number of children per women.</a:t>
            </a:r>
          </a:p>
          <a:p>
            <a:pPr algn="just">
              <a:lnSpc>
                <a:spcPct val="170000"/>
              </a:lnSpc>
            </a:pPr>
            <a:endParaRPr lang="en-US" dirty="0">
              <a:latin typeface="Times New Roman" pitchFamily="18" charset="0"/>
              <a:cs typeface="Times New Roman" pitchFamily="18" charset="0"/>
            </a:endParaRP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271</a:t>
            </a:fld>
            <a:endParaRPr lang="en-US"/>
          </a:p>
        </p:txBody>
      </p:sp>
    </p:spTree>
    <p:extLst>
      <p:ext uri="{BB962C8B-B14F-4D97-AF65-F5344CB8AC3E}">
        <p14:creationId xmlns:p14="http://schemas.microsoft.com/office/powerpoint/2010/main" xmlns="" val="3319751039"/>
      </p:ext>
    </p:extLst>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109739892"/>
              </p:ext>
            </p:extLst>
          </p:nvPr>
        </p:nvGraphicFramePr>
        <p:xfrm>
          <a:off x="1524000" y="1143000"/>
          <a:ext cx="7162800" cy="3429000"/>
        </p:xfrm>
        <a:graphic>
          <a:graphicData uri="http://schemas.openxmlformats.org/drawingml/2006/table">
            <a:tbl>
              <a:tblPr firstRow="1" firstCol="1" bandRow="1">
                <a:tableStyleId>{5C22544A-7EE6-4342-B048-85BDC9FD1C3A}</a:tableStyleId>
              </a:tblPr>
              <a:tblGrid>
                <a:gridCol w="3581400">
                  <a:extLst>
                    <a:ext uri="{9D8B030D-6E8A-4147-A177-3AD203B41FA5}">
                      <a16:colId xmlns:a16="http://schemas.microsoft.com/office/drawing/2014/main" xmlns="" val="20000"/>
                    </a:ext>
                  </a:extLst>
                </a:gridCol>
                <a:gridCol w="3581400">
                  <a:extLst>
                    <a:ext uri="{9D8B030D-6E8A-4147-A177-3AD203B41FA5}">
                      <a16:colId xmlns:a16="http://schemas.microsoft.com/office/drawing/2014/main" xmlns="" val="20001"/>
                    </a:ext>
                  </a:extLst>
                </a:gridCol>
              </a:tblGrid>
              <a:tr h="3429000">
                <a:tc>
                  <a:txBody>
                    <a:bodyPr/>
                    <a:lstStyle/>
                    <a:p>
                      <a:pPr marL="0" marR="0" lvl="0" indent="0" algn="just">
                        <a:lnSpc>
                          <a:spcPct val="150000"/>
                        </a:lnSpc>
                        <a:spcBef>
                          <a:spcPts val="0"/>
                        </a:spcBef>
                        <a:spcAft>
                          <a:spcPts val="0"/>
                        </a:spcAft>
                        <a:buFont typeface="+mj-lt"/>
                        <a:buNone/>
                      </a:pPr>
                      <a:r>
                        <a:rPr lang="en-US" sz="1400" dirty="0" smtClean="0">
                          <a:effectLst/>
                          <a:latin typeface="Times New Roman" pitchFamily="18" charset="0"/>
                          <a:cs typeface="Times New Roman" pitchFamily="18" charset="0"/>
                        </a:rPr>
                        <a:t>1</a:t>
                      </a:r>
                      <a:r>
                        <a:rPr lang="en-US" sz="1600" b="1" dirty="0" smtClean="0">
                          <a:effectLst/>
                          <a:latin typeface="Times New Roman" pitchFamily="18" charset="0"/>
                          <a:cs typeface="Times New Roman" pitchFamily="18" charset="0"/>
                        </a:rPr>
                        <a:t>. To </a:t>
                      </a:r>
                      <a:r>
                        <a:rPr lang="en-US" sz="1600" b="1" dirty="0">
                          <a:effectLst/>
                          <a:latin typeface="Times New Roman" pitchFamily="18" charset="0"/>
                          <a:cs typeface="Times New Roman" pitchFamily="18" charset="0"/>
                        </a:rPr>
                        <a:t>find what has been </a:t>
                      </a:r>
                      <a:r>
                        <a:rPr lang="en-US" sz="1600" b="1" dirty="0" smtClean="0">
                          <a:effectLst/>
                          <a:latin typeface="Times New Roman" pitchFamily="18" charset="0"/>
                          <a:cs typeface="Times New Roman" pitchFamily="18" charset="0"/>
                        </a:rPr>
                        <a:t>done</a:t>
                      </a:r>
                    </a:p>
                    <a:p>
                      <a:pPr marL="0" marR="0" lvl="0" indent="0" algn="just">
                        <a:lnSpc>
                          <a:spcPct val="150000"/>
                        </a:lnSpc>
                        <a:spcBef>
                          <a:spcPts val="0"/>
                        </a:spcBef>
                        <a:spcAft>
                          <a:spcPts val="0"/>
                        </a:spcAft>
                        <a:buFont typeface="+mj-lt"/>
                        <a:buNone/>
                      </a:pPr>
                      <a:r>
                        <a:rPr lang="en-US" sz="1600" b="1" dirty="0" smtClean="0">
                          <a:effectLst/>
                          <a:latin typeface="Times New Roman" pitchFamily="18" charset="0"/>
                          <a:cs typeface="Times New Roman" pitchFamily="18" charset="0"/>
                        </a:rPr>
                        <a:t>2. To </a:t>
                      </a:r>
                      <a:r>
                        <a:rPr lang="en-US" sz="1600" b="1" dirty="0">
                          <a:effectLst/>
                          <a:latin typeface="Times New Roman" pitchFamily="18" charset="0"/>
                          <a:cs typeface="Times New Roman" pitchFamily="18" charset="0"/>
                        </a:rPr>
                        <a:t>measure progress</a:t>
                      </a:r>
                    </a:p>
                    <a:p>
                      <a:pPr marL="0" marR="0" lvl="0" indent="0" algn="just">
                        <a:lnSpc>
                          <a:spcPct val="150000"/>
                        </a:lnSpc>
                        <a:spcBef>
                          <a:spcPts val="0"/>
                        </a:spcBef>
                        <a:spcAft>
                          <a:spcPts val="0"/>
                        </a:spcAft>
                        <a:buFont typeface="+mj-lt"/>
                        <a:buNone/>
                      </a:pPr>
                      <a:r>
                        <a:rPr lang="en-US" sz="1600" b="1" dirty="0" smtClean="0">
                          <a:effectLst/>
                          <a:latin typeface="Times New Roman" pitchFamily="18" charset="0"/>
                          <a:cs typeface="Times New Roman" pitchFamily="18" charset="0"/>
                        </a:rPr>
                        <a:t>3. To </a:t>
                      </a:r>
                      <a:r>
                        <a:rPr lang="en-US" sz="1600" b="1" dirty="0">
                          <a:effectLst/>
                          <a:latin typeface="Times New Roman" pitchFamily="18" charset="0"/>
                          <a:cs typeface="Times New Roman" pitchFamily="18" charset="0"/>
                        </a:rPr>
                        <a:t>identify strengths and weakness</a:t>
                      </a:r>
                    </a:p>
                    <a:p>
                      <a:pPr marL="0" marR="0" lvl="0" indent="0" algn="just">
                        <a:lnSpc>
                          <a:spcPct val="150000"/>
                        </a:lnSpc>
                        <a:spcBef>
                          <a:spcPts val="0"/>
                        </a:spcBef>
                        <a:spcAft>
                          <a:spcPts val="0"/>
                        </a:spcAft>
                        <a:buFont typeface="+mj-lt"/>
                        <a:buNone/>
                      </a:pPr>
                      <a:r>
                        <a:rPr lang="en-US" sz="1600" b="1" dirty="0" smtClean="0">
                          <a:effectLst/>
                          <a:latin typeface="Times New Roman" pitchFamily="18" charset="0"/>
                          <a:cs typeface="Times New Roman" pitchFamily="18" charset="0"/>
                        </a:rPr>
                        <a:t>4. To </a:t>
                      </a:r>
                      <a:r>
                        <a:rPr lang="en-US" sz="1600" b="1" dirty="0">
                          <a:effectLst/>
                          <a:latin typeface="Times New Roman" pitchFamily="18" charset="0"/>
                          <a:cs typeface="Times New Roman" pitchFamily="18" charset="0"/>
                        </a:rPr>
                        <a:t>see if efforts were effective</a:t>
                      </a:r>
                    </a:p>
                    <a:p>
                      <a:pPr marL="0" marR="0" lvl="0" indent="0" algn="just">
                        <a:lnSpc>
                          <a:spcPct val="150000"/>
                        </a:lnSpc>
                        <a:spcBef>
                          <a:spcPts val="0"/>
                        </a:spcBef>
                        <a:spcAft>
                          <a:spcPts val="0"/>
                        </a:spcAft>
                        <a:buFont typeface="+mj-lt"/>
                        <a:buNone/>
                      </a:pPr>
                      <a:r>
                        <a:rPr lang="en-US" sz="1600" b="1" dirty="0" smtClean="0">
                          <a:effectLst/>
                          <a:latin typeface="Times New Roman" pitchFamily="18" charset="0"/>
                          <a:cs typeface="Times New Roman" pitchFamily="18" charset="0"/>
                        </a:rPr>
                        <a:t>5. People </a:t>
                      </a:r>
                      <a:r>
                        <a:rPr lang="en-US" sz="1600" b="1" dirty="0">
                          <a:effectLst/>
                          <a:latin typeface="Times New Roman" pitchFamily="18" charset="0"/>
                          <a:cs typeface="Times New Roman" pitchFamily="18" charset="0"/>
                        </a:rPr>
                        <a:t>may not believe that health education works and you may need to convince them to give you their support</a:t>
                      </a:r>
                      <a:endParaRPr lang="en-US" sz="1600" b="1" dirty="0">
                        <a:effectLst/>
                        <a:latin typeface="Times New Roman" pitchFamily="18" charset="0"/>
                        <a:ea typeface="Calibri"/>
                        <a:cs typeface="Times New Roman" pitchFamily="18" charset="0"/>
                      </a:endParaRPr>
                    </a:p>
                  </a:txBody>
                  <a:tcPr marL="68580" marR="68580" marT="0" marB="0"/>
                </a:tc>
                <a:tc>
                  <a:txBody>
                    <a:bodyPr/>
                    <a:lstStyle/>
                    <a:p>
                      <a:pPr marL="0" marR="0" lvl="0" indent="0" algn="just">
                        <a:lnSpc>
                          <a:spcPct val="150000"/>
                        </a:lnSpc>
                        <a:spcBef>
                          <a:spcPts val="0"/>
                        </a:spcBef>
                        <a:spcAft>
                          <a:spcPts val="0"/>
                        </a:spcAft>
                        <a:buFont typeface="+mj-lt"/>
                        <a:buNone/>
                      </a:pPr>
                      <a:r>
                        <a:rPr lang="en-US" sz="1600" dirty="0" smtClean="0">
                          <a:effectLst/>
                          <a:latin typeface="Times New Roman" pitchFamily="18" charset="0"/>
                          <a:cs typeface="Times New Roman" pitchFamily="18" charset="0"/>
                        </a:rPr>
                        <a:t>6. To </a:t>
                      </a:r>
                      <a:r>
                        <a:rPr lang="en-US" sz="1600" dirty="0">
                          <a:effectLst/>
                          <a:latin typeface="Times New Roman" pitchFamily="18" charset="0"/>
                          <a:cs typeface="Times New Roman" pitchFamily="18" charset="0"/>
                        </a:rPr>
                        <a:t>find out whether the costs were reasonable</a:t>
                      </a:r>
                    </a:p>
                    <a:p>
                      <a:pPr marL="0" marR="0" lvl="0" indent="0" algn="just">
                        <a:lnSpc>
                          <a:spcPct val="150000"/>
                        </a:lnSpc>
                        <a:spcBef>
                          <a:spcPts val="0"/>
                        </a:spcBef>
                        <a:spcAft>
                          <a:spcPts val="0"/>
                        </a:spcAft>
                        <a:buFont typeface="+mj-lt"/>
                        <a:buNone/>
                      </a:pPr>
                      <a:r>
                        <a:rPr lang="en-US" sz="1600" dirty="0" smtClean="0">
                          <a:effectLst/>
                          <a:latin typeface="Times New Roman" pitchFamily="18" charset="0"/>
                          <a:cs typeface="Times New Roman" pitchFamily="18" charset="0"/>
                        </a:rPr>
                        <a:t>7. To </a:t>
                      </a:r>
                      <a:r>
                        <a:rPr lang="en-US" sz="1600" dirty="0">
                          <a:effectLst/>
                          <a:latin typeface="Times New Roman" pitchFamily="18" charset="0"/>
                          <a:cs typeface="Times New Roman" pitchFamily="18" charset="0"/>
                        </a:rPr>
                        <a:t>collect information to plan better</a:t>
                      </a:r>
                    </a:p>
                    <a:p>
                      <a:pPr marL="0" marR="0" lvl="0" indent="0" algn="just">
                        <a:lnSpc>
                          <a:spcPct val="150000"/>
                        </a:lnSpc>
                        <a:spcBef>
                          <a:spcPts val="0"/>
                        </a:spcBef>
                        <a:spcAft>
                          <a:spcPts val="0"/>
                        </a:spcAft>
                        <a:buFont typeface="+mj-lt"/>
                        <a:buNone/>
                      </a:pPr>
                      <a:r>
                        <a:rPr lang="en-US" sz="1600" dirty="0" smtClean="0">
                          <a:effectLst/>
                          <a:latin typeface="Times New Roman" pitchFamily="18" charset="0"/>
                          <a:cs typeface="Times New Roman" pitchFamily="18" charset="0"/>
                        </a:rPr>
                        <a:t>8. To </a:t>
                      </a:r>
                      <a:r>
                        <a:rPr lang="en-US" sz="1600" dirty="0">
                          <a:effectLst/>
                          <a:latin typeface="Times New Roman" pitchFamily="18" charset="0"/>
                          <a:cs typeface="Times New Roman" pitchFamily="18" charset="0"/>
                        </a:rPr>
                        <a:t>improve effectiveness or impacts</a:t>
                      </a:r>
                    </a:p>
                    <a:p>
                      <a:pPr marL="0" marR="0" lvl="0" indent="0" algn="just">
                        <a:lnSpc>
                          <a:spcPct val="150000"/>
                        </a:lnSpc>
                        <a:spcBef>
                          <a:spcPts val="0"/>
                        </a:spcBef>
                        <a:spcAft>
                          <a:spcPts val="0"/>
                        </a:spcAft>
                        <a:buFont typeface="+mj-lt"/>
                        <a:buNone/>
                      </a:pPr>
                      <a:r>
                        <a:rPr lang="en-US" sz="1600" dirty="0" smtClean="0">
                          <a:effectLst/>
                          <a:latin typeface="Times New Roman" pitchFamily="18" charset="0"/>
                          <a:cs typeface="Times New Roman" pitchFamily="18" charset="0"/>
                        </a:rPr>
                        <a:t>9. To </a:t>
                      </a:r>
                      <a:r>
                        <a:rPr lang="en-US" sz="1600" dirty="0">
                          <a:effectLst/>
                          <a:latin typeface="Times New Roman" pitchFamily="18" charset="0"/>
                          <a:cs typeface="Times New Roman" pitchFamily="18" charset="0"/>
                        </a:rPr>
                        <a:t>plan more need based services</a:t>
                      </a:r>
                      <a:endParaRPr lang="en-US" sz="16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bl>
          </a:graphicData>
        </a:graphic>
      </p:graphicFrame>
      <p:sp>
        <p:nvSpPr>
          <p:cNvPr id="5" name="Rectangle 1"/>
          <p:cNvSpPr>
            <a:spLocks noChangeArrowheads="1"/>
          </p:cNvSpPr>
          <p:nvPr/>
        </p:nvSpPr>
        <p:spPr bwMode="auto">
          <a:xfrm>
            <a:off x="1905000" y="405108"/>
            <a:ext cx="41148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anose="02020603050405020304" pitchFamily="18" charset="0"/>
                <a:ea typeface="Calibri" pitchFamily="34" charset="0"/>
                <a:cs typeface="Times New Roman" panose="02020603050405020304" pitchFamily="18" charset="0"/>
              </a:rPr>
              <a:t>4.6 Rationale for evaluation:</a:t>
            </a:r>
            <a:endParaRPr kumimoji="0" 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983B6054-12AA-46F8-BA2F-08E50879B6E3}" type="slidenum">
              <a:rPr lang="en-US" smtClean="0"/>
              <a:pPr/>
              <a:t>272</a:t>
            </a:fld>
            <a:endParaRPr lang="en-US"/>
          </a:p>
        </p:txBody>
      </p:sp>
    </p:spTree>
    <p:extLst>
      <p:ext uri="{BB962C8B-B14F-4D97-AF65-F5344CB8AC3E}">
        <p14:creationId xmlns:p14="http://schemas.microsoft.com/office/powerpoint/2010/main" xmlns="" val="439493209"/>
      </p:ext>
    </p:extLst>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22592" cy="5791200"/>
          </a:xfrm>
        </p:spPr>
        <p:txBody>
          <a:bodyPr>
            <a:noAutofit/>
          </a:bodyPr>
          <a:lstStyle/>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Pre-program </a:t>
            </a:r>
            <a:r>
              <a:rPr lang="en-US" sz="2400" dirty="0">
                <a:latin typeface="Times New Roman" pitchFamily="18" charset="0"/>
                <a:cs typeface="Times New Roman" pitchFamily="18" charset="0"/>
              </a:rPr>
              <a:t>(before the program evaluation):</a:t>
            </a:r>
          </a:p>
          <a:p>
            <a:pPr lvl="0" algn="just">
              <a:lnSpc>
                <a:spcPct val="150000"/>
              </a:lnSpc>
            </a:pPr>
            <a:r>
              <a:rPr lang="en-US" sz="2400" dirty="0">
                <a:latin typeface="Times New Roman" pitchFamily="18" charset="0"/>
                <a:cs typeface="Times New Roman" pitchFamily="18" charset="0"/>
              </a:rPr>
              <a:t>Needs assessment – a matching up of the needs of the community and the program.</a:t>
            </a:r>
          </a:p>
          <a:p>
            <a:pPr lvl="0" algn="just">
              <a:lnSpc>
                <a:spcPct val="150000"/>
              </a:lnSpc>
            </a:pPr>
            <a:r>
              <a:rPr lang="en-US" sz="2400" dirty="0">
                <a:latin typeface="Times New Roman" pitchFamily="18" charset="0"/>
                <a:cs typeface="Times New Roman" pitchFamily="18" charset="0"/>
              </a:rPr>
              <a:t>Assessment of the attitudes and expectations of the people towards the intended program.</a:t>
            </a:r>
          </a:p>
          <a:p>
            <a:pPr lvl="0" algn="just">
              <a:lnSpc>
                <a:spcPct val="150000"/>
              </a:lnSpc>
            </a:pPr>
            <a:r>
              <a:rPr lang="en-US" sz="2400" dirty="0">
                <a:latin typeface="Times New Roman" pitchFamily="18" charset="0"/>
                <a:cs typeface="Times New Roman" pitchFamily="18" charset="0"/>
              </a:rPr>
              <a:t>Useful as basis for making decision regarding the relevance and viability of the program.</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Formative </a:t>
            </a:r>
            <a:r>
              <a:rPr lang="en-US" sz="2400" dirty="0">
                <a:latin typeface="Times New Roman" pitchFamily="18" charset="0"/>
                <a:cs typeface="Times New Roman" pitchFamily="18" charset="0"/>
              </a:rPr>
              <a:t>(during the program) evaluation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273</a:t>
            </a:fld>
            <a:endParaRPr lang="en-US"/>
          </a:p>
        </p:txBody>
      </p:sp>
    </p:spTree>
    <p:extLst>
      <p:ext uri="{BB962C8B-B14F-4D97-AF65-F5344CB8AC3E}">
        <p14:creationId xmlns:p14="http://schemas.microsoft.com/office/powerpoint/2010/main" xmlns="" val="4142355542"/>
      </p:ext>
    </p:extLst>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a:bodyPr>
          <a:lstStyle/>
          <a:p>
            <a:pPr lvl="0" algn="just">
              <a:lnSpc>
                <a:spcPct val="150000"/>
              </a:lnSpc>
            </a:pPr>
            <a:r>
              <a:rPr lang="en-US" sz="2400" dirty="0">
                <a:latin typeface="Times New Roman" pitchFamily="18" charset="0"/>
                <a:cs typeface="Times New Roman" pitchFamily="18" charset="0"/>
              </a:rPr>
              <a:t>Conducted during the development or implementation stage of the program.</a:t>
            </a:r>
          </a:p>
          <a:p>
            <a:pPr lvl="0" algn="just">
              <a:lnSpc>
                <a:spcPct val="150000"/>
              </a:lnSpc>
            </a:pPr>
            <a:r>
              <a:rPr lang="en-US" sz="2400" dirty="0">
                <a:latin typeface="Times New Roman" pitchFamily="18" charset="0"/>
                <a:cs typeface="Times New Roman" pitchFamily="18" charset="0"/>
              </a:rPr>
              <a:t>The purpose is to give feedback, help improve performance and rectify implementation mistakes.</a:t>
            </a:r>
          </a:p>
          <a:p>
            <a:pPr marL="82296" lvl="0" indent="0" algn="just">
              <a:lnSpc>
                <a:spcPct val="150000"/>
              </a:lnSpc>
              <a:buNone/>
            </a:pPr>
            <a:r>
              <a:rPr lang="en-US" sz="2400" b="1" dirty="0" smtClean="0">
                <a:latin typeface="Times New Roman" pitchFamily="18" charset="0"/>
                <a:cs typeface="Times New Roman" pitchFamily="18" charset="0"/>
              </a:rPr>
              <a:t>3. </a:t>
            </a:r>
            <a:r>
              <a:rPr lang="en-US" sz="2400" dirty="0" smtClean="0">
                <a:latin typeface="Times New Roman" pitchFamily="18" charset="0"/>
                <a:cs typeface="Times New Roman" pitchFamily="18" charset="0"/>
              </a:rPr>
              <a:t>Summative </a:t>
            </a:r>
            <a:r>
              <a:rPr lang="en-US" sz="2400" dirty="0">
                <a:latin typeface="Times New Roman" pitchFamily="18" charset="0"/>
                <a:cs typeface="Times New Roman" pitchFamily="18" charset="0"/>
              </a:rPr>
              <a:t>(after program evaluation):</a:t>
            </a:r>
          </a:p>
          <a:p>
            <a:pPr lvl="0" algn="just">
              <a:lnSpc>
                <a:spcPct val="150000"/>
              </a:lnSpc>
            </a:pPr>
            <a:r>
              <a:rPr lang="en-US" sz="2400" dirty="0">
                <a:latin typeface="Times New Roman" pitchFamily="18" charset="0"/>
                <a:cs typeface="Times New Roman" pitchFamily="18" charset="0"/>
              </a:rPr>
              <a:t>Conducted at the end of the program phases</a:t>
            </a:r>
          </a:p>
          <a:p>
            <a:pPr algn="just">
              <a:lnSpc>
                <a:spcPct val="150000"/>
              </a:lnSpc>
            </a:pP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274</a:t>
            </a:fld>
            <a:endParaRPr lang="en-US"/>
          </a:p>
        </p:txBody>
      </p:sp>
    </p:spTree>
    <p:extLst>
      <p:ext uri="{BB962C8B-B14F-4D97-AF65-F5344CB8AC3E}">
        <p14:creationId xmlns:p14="http://schemas.microsoft.com/office/powerpoint/2010/main" xmlns="" val="3515705593"/>
      </p:ext>
    </p:extLst>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lvl="0" algn="just">
              <a:lnSpc>
                <a:spcPct val="170000"/>
              </a:lnSpc>
            </a:pPr>
            <a:r>
              <a:rPr lang="en-US" sz="2400" dirty="0">
                <a:latin typeface="Times New Roman" pitchFamily="18" charset="0"/>
                <a:cs typeface="Times New Roman" pitchFamily="18" charset="0"/>
              </a:rPr>
              <a:t>Evaluation of the total impact of the program (immediate)</a:t>
            </a:r>
          </a:p>
          <a:p>
            <a:pPr lvl="0" algn="just">
              <a:lnSpc>
                <a:spcPct val="170000"/>
              </a:lnSpc>
            </a:pPr>
            <a:r>
              <a:rPr lang="en-US" sz="2400" dirty="0">
                <a:latin typeface="Times New Roman" pitchFamily="18" charset="0"/>
                <a:cs typeface="Times New Roman" pitchFamily="18" charset="0"/>
              </a:rPr>
              <a:t>Follow-up evaluation:</a:t>
            </a:r>
          </a:p>
          <a:p>
            <a:pPr lvl="0" algn="just">
              <a:lnSpc>
                <a:spcPct val="170000"/>
              </a:lnSpc>
            </a:pPr>
            <a:r>
              <a:rPr lang="en-US" sz="2400" dirty="0">
                <a:latin typeface="Times New Roman" pitchFamily="18" charset="0"/>
                <a:cs typeface="Times New Roman" pitchFamily="18" charset="0"/>
              </a:rPr>
              <a:t>Evaluation years after the program ended</a:t>
            </a:r>
          </a:p>
          <a:p>
            <a:pPr lvl="0" algn="just">
              <a:lnSpc>
                <a:spcPct val="170000"/>
              </a:lnSpc>
            </a:pPr>
            <a:r>
              <a:rPr lang="en-US" sz="2400" dirty="0">
                <a:latin typeface="Times New Roman" pitchFamily="18" charset="0"/>
                <a:cs typeface="Times New Roman" pitchFamily="18" charset="0"/>
              </a:rPr>
              <a:t>Important in the analysis of performance long term effects/impacts and other development changes motivated by the program</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275</a:t>
            </a:fld>
            <a:endParaRPr lang="en-US"/>
          </a:p>
        </p:txBody>
      </p:sp>
    </p:spTree>
    <p:extLst>
      <p:ext uri="{BB962C8B-B14F-4D97-AF65-F5344CB8AC3E}">
        <p14:creationId xmlns:p14="http://schemas.microsoft.com/office/powerpoint/2010/main" xmlns="" val="2844230150"/>
      </p:ext>
    </p:extLst>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algn="just">
              <a:lnSpc>
                <a:spcPct val="170000"/>
              </a:lnSpc>
            </a:pPr>
            <a:r>
              <a:rPr lang="en-US" sz="2400" dirty="0">
                <a:latin typeface="Times New Roman" pitchFamily="18" charset="0"/>
                <a:cs typeface="Times New Roman" pitchFamily="18" charset="0"/>
              </a:rPr>
              <a:t>Evaluation of the health education program involves showing that:</a:t>
            </a:r>
          </a:p>
          <a:p>
            <a:pPr lvl="0" algn="just">
              <a:lnSpc>
                <a:spcPct val="170000"/>
              </a:lnSpc>
            </a:pPr>
            <a:r>
              <a:rPr lang="en-US" sz="2400" dirty="0">
                <a:latin typeface="Times New Roman" pitchFamily="18" charset="0"/>
                <a:cs typeface="Times New Roman" pitchFamily="18" charset="0"/>
              </a:rPr>
              <a:t>Change has taken place</a:t>
            </a:r>
          </a:p>
          <a:p>
            <a:pPr lvl="0" algn="just">
              <a:lnSpc>
                <a:spcPct val="170000"/>
              </a:lnSpc>
            </a:pPr>
            <a:r>
              <a:rPr lang="en-US" sz="2400" dirty="0">
                <a:latin typeface="Times New Roman" pitchFamily="18" charset="0"/>
                <a:cs typeface="Times New Roman" pitchFamily="18" charset="0"/>
              </a:rPr>
              <a:t>The change took place as a result of the program</a:t>
            </a:r>
          </a:p>
          <a:p>
            <a:pPr lvl="0" algn="just">
              <a:lnSpc>
                <a:spcPct val="170000"/>
              </a:lnSpc>
            </a:pPr>
            <a:r>
              <a:rPr lang="en-US" sz="2400" dirty="0">
                <a:latin typeface="Times New Roman" pitchFamily="18" charset="0"/>
                <a:cs typeface="Times New Roman" pitchFamily="18" charset="0"/>
              </a:rPr>
              <a:t>The amount of effort required to produce the change was worthwhile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276</a:t>
            </a:fld>
            <a:endParaRPr lang="en-US"/>
          </a:p>
        </p:txBody>
      </p:sp>
    </p:spTree>
    <p:extLst>
      <p:ext uri="{BB962C8B-B14F-4D97-AF65-F5344CB8AC3E}">
        <p14:creationId xmlns:p14="http://schemas.microsoft.com/office/powerpoint/2010/main" xmlns="" val="1103901282"/>
      </p:ext>
    </p:extLst>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rmAutofit fontScale="40000" lnSpcReduction="20000"/>
          </a:bodyPr>
          <a:lstStyle/>
          <a:p>
            <a:pPr marL="82296" indent="0" algn="just">
              <a:lnSpc>
                <a:spcPct val="170000"/>
              </a:lnSpc>
              <a:buNone/>
            </a:pPr>
            <a:r>
              <a:rPr lang="en-US" sz="6000" b="1" dirty="0">
                <a:latin typeface="Times New Roman" pitchFamily="18" charset="0"/>
                <a:cs typeface="Times New Roman" pitchFamily="18" charset="0"/>
              </a:rPr>
              <a:t>Communication stages and evaluation:</a:t>
            </a:r>
            <a:endParaRPr lang="en-US" sz="6000" dirty="0">
              <a:latin typeface="Times New Roman" pitchFamily="18" charset="0"/>
              <a:cs typeface="Times New Roman" pitchFamily="18" charset="0"/>
            </a:endParaRPr>
          </a:p>
          <a:p>
            <a:pPr marL="82296" indent="0" algn="just">
              <a:lnSpc>
                <a:spcPct val="170000"/>
              </a:lnSpc>
              <a:buNone/>
            </a:pPr>
            <a:r>
              <a:rPr lang="en-US" sz="6000" dirty="0">
                <a:latin typeface="Times New Roman" pitchFamily="18" charset="0"/>
                <a:cs typeface="Times New Roman" pitchFamily="18" charset="0"/>
              </a:rPr>
              <a:t>Communication failure can takes place at each of the stages.</a:t>
            </a:r>
          </a:p>
          <a:p>
            <a:pPr marL="82296" lvl="0" indent="0" algn="just">
              <a:lnSpc>
                <a:spcPct val="170000"/>
              </a:lnSpc>
              <a:buNone/>
            </a:pPr>
            <a:r>
              <a:rPr lang="en-US" sz="6000" dirty="0">
                <a:latin typeface="Times New Roman" pitchFamily="18" charset="0"/>
                <a:cs typeface="Times New Roman" pitchFamily="18" charset="0"/>
              </a:rPr>
              <a:t>Questions to ask when evaluating communication activities:</a:t>
            </a:r>
          </a:p>
          <a:p>
            <a:pPr marL="82296" lvl="0" indent="0" algn="just">
              <a:lnSpc>
                <a:spcPct val="170000"/>
              </a:lnSpc>
              <a:buNone/>
            </a:pPr>
            <a:r>
              <a:rPr lang="en-US" sz="6000" dirty="0">
                <a:latin typeface="Times New Roman" pitchFamily="18" charset="0"/>
                <a:cs typeface="Times New Roman" pitchFamily="18" charset="0"/>
              </a:rPr>
              <a:t>Were the communication activities carried out? How many radio programs were broadcast: talk/training sessions given; community meetings held; leaflets distributed; posters put up</a:t>
            </a:r>
            <a:r>
              <a:rPr lang="en-US" sz="6000" dirty="0" smtClean="0">
                <a:latin typeface="Times New Roman" pitchFamily="18" charset="0"/>
                <a:cs typeface="Times New Roman" pitchFamily="18" charset="0"/>
              </a:rPr>
              <a:t>?</a:t>
            </a:r>
            <a:endParaRPr lang="en-US" sz="6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277</a:t>
            </a:fld>
            <a:endParaRPr lang="en-US"/>
          </a:p>
        </p:txBody>
      </p:sp>
    </p:spTree>
    <p:extLst>
      <p:ext uri="{BB962C8B-B14F-4D97-AF65-F5344CB8AC3E}">
        <p14:creationId xmlns:p14="http://schemas.microsoft.com/office/powerpoint/2010/main" xmlns="" val="2229061387"/>
      </p:ext>
    </p:extLst>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rmAutofit fontScale="77500" lnSpcReduction="20000"/>
          </a:bodyPr>
          <a:lstStyle/>
          <a:p>
            <a:pPr lvl="0" algn="just">
              <a:lnSpc>
                <a:spcPct val="170000"/>
              </a:lnSpc>
            </a:pPr>
            <a:r>
              <a:rPr lang="en-US" sz="3100" dirty="0">
                <a:latin typeface="Times New Roman" pitchFamily="18" charset="0"/>
                <a:cs typeface="Times New Roman" pitchFamily="18" charset="0"/>
              </a:rPr>
              <a:t>Did the intended audience come across the message? How many people saw the posters, were able to receive the radio broadcast, come to talks, passed by the exhibition?</a:t>
            </a:r>
          </a:p>
          <a:p>
            <a:pPr lvl="0" algn="just">
              <a:lnSpc>
                <a:spcPct val="170000"/>
              </a:lnSpc>
            </a:pPr>
            <a:r>
              <a:rPr lang="en-US" sz="3100" dirty="0">
                <a:latin typeface="Times New Roman" pitchFamily="18" charset="0"/>
                <a:cs typeface="Times New Roman" pitchFamily="18" charset="0"/>
              </a:rPr>
              <a:t>Did the intended audience pay attention to the communication? What was the coverage of the program- how many people saw the poster, listened to the radio program, stopped to look at the exhibition, and were paying attention at the meeting?</a:t>
            </a:r>
          </a:p>
          <a:p>
            <a:pPr algn="just">
              <a:lnSpc>
                <a:spcPct val="170000"/>
              </a:lnSpc>
            </a:pPr>
            <a:endParaRPr lang="en-US" sz="3100" dirty="0">
              <a:latin typeface="Times New Roman" pitchFamily="18" charset="0"/>
              <a:cs typeface="Times New Roman" pitchFamily="18" charset="0"/>
            </a:endParaRPr>
          </a:p>
          <a:p>
            <a:endParaRPr lang="en-US" sz="3100" dirty="0"/>
          </a:p>
          <a:p>
            <a:endParaRPr lang="en-US" sz="3100"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278</a:t>
            </a:fld>
            <a:endParaRPr lang="en-US"/>
          </a:p>
        </p:txBody>
      </p:sp>
    </p:spTree>
    <p:extLst>
      <p:ext uri="{BB962C8B-B14F-4D97-AF65-F5344CB8AC3E}">
        <p14:creationId xmlns:p14="http://schemas.microsoft.com/office/powerpoint/2010/main" xmlns="" val="237559207"/>
      </p:ext>
    </p:extLst>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0"/>
            <a:ext cx="7251192" cy="6248400"/>
          </a:xfrm>
        </p:spPr>
        <p:txBody>
          <a:bodyPr>
            <a:noAutofit/>
          </a:bodyPr>
          <a:lstStyle/>
          <a:p>
            <a:pPr lvl="0" algn="just">
              <a:lnSpc>
                <a:spcPct val="150000"/>
              </a:lnSpc>
            </a:pPr>
            <a:r>
              <a:rPr lang="en-US" sz="2400" dirty="0">
                <a:latin typeface="Times New Roman" pitchFamily="18" charset="0"/>
                <a:cs typeface="Times New Roman" pitchFamily="18" charset="0"/>
              </a:rPr>
              <a:t>Did the intended audience understand the message? How many people correctly repeat back the message in the posters, radio program, talks, and meeting?</a:t>
            </a:r>
          </a:p>
          <a:p>
            <a:pPr lvl="0" algn="just">
              <a:lnSpc>
                <a:spcPct val="150000"/>
              </a:lnSpc>
            </a:pPr>
            <a:r>
              <a:rPr lang="en-US" sz="2400" dirty="0">
                <a:latin typeface="Times New Roman" pitchFamily="18" charset="0"/>
                <a:cs typeface="Times New Roman" pitchFamily="18" charset="0"/>
              </a:rPr>
              <a:t>Did it convince the audience? How many people accepted and believed the message?</a:t>
            </a:r>
          </a:p>
          <a:p>
            <a:pPr lvl="0" algn="just">
              <a:lnSpc>
                <a:spcPct val="150000"/>
              </a:lnSpc>
            </a:pPr>
            <a:r>
              <a:rPr lang="en-US" sz="2400" dirty="0">
                <a:latin typeface="Times New Roman" pitchFamily="18" charset="0"/>
                <a:cs typeface="Times New Roman" pitchFamily="18" charset="0"/>
              </a:rPr>
              <a:t>Did it result in a change in behavior? How many people changed their behavior as result of the communication?</a:t>
            </a:r>
          </a:p>
          <a:p>
            <a:pPr lvl="0" algn="just">
              <a:lnSpc>
                <a:spcPct val="150000"/>
              </a:lnSpc>
            </a:pPr>
            <a:r>
              <a:rPr lang="en-US" sz="2400" dirty="0">
                <a:latin typeface="Times New Roman" pitchFamily="18" charset="0"/>
                <a:cs typeface="Times New Roman" pitchFamily="18" charset="0"/>
              </a:rPr>
              <a:t>Did it lead to improvements in health? How many people’s health improved as a result of the program? What changes in level of disease incidence/prevalence took place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279</a:t>
            </a:fld>
            <a:endParaRPr lang="en-US"/>
          </a:p>
        </p:txBody>
      </p:sp>
    </p:spTree>
    <p:extLst>
      <p:ext uri="{BB962C8B-B14F-4D97-AF65-F5344CB8AC3E}">
        <p14:creationId xmlns:p14="http://schemas.microsoft.com/office/powerpoint/2010/main" xmlns="" val="8808306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762000"/>
            <a:ext cx="7239000" cy="5562600"/>
          </a:xfrm>
        </p:spPr>
        <p:txBody>
          <a:bodyPr>
            <a:noAutofit/>
          </a:bodyPr>
          <a:lstStyle/>
          <a:p>
            <a:pPr marL="82296" indent="0" algn="just">
              <a:lnSpc>
                <a:spcPct val="150000"/>
              </a:lnSpc>
              <a:buFont typeface="Wingdings" pitchFamily="2" charset="2"/>
              <a:buChar char="q"/>
            </a:pPr>
            <a:r>
              <a:rPr lang="en-US" sz="2400" dirty="0">
                <a:latin typeface="Times New Roman" pitchFamily="18" charset="0"/>
                <a:cs typeface="Times New Roman" pitchFamily="18" charset="0"/>
              </a:rPr>
              <a:t>Most people use the term </a:t>
            </a:r>
            <a:r>
              <a:rPr lang="en-US" sz="2400" i="1" dirty="0">
                <a:latin typeface="Times New Roman" pitchFamily="18" charset="0"/>
                <a:cs typeface="Times New Roman" pitchFamily="18" charset="0"/>
              </a:rPr>
              <a:t>health education </a:t>
            </a:r>
            <a:r>
              <a:rPr lang="en-US" sz="2400" dirty="0">
                <a:latin typeface="Times New Roman" pitchFamily="18" charset="0"/>
                <a:cs typeface="Times New Roman" pitchFamily="18" charset="0"/>
              </a:rPr>
              <a:t>and </a:t>
            </a:r>
            <a:r>
              <a:rPr lang="en-US" sz="2400" i="1" dirty="0">
                <a:latin typeface="Times New Roman" pitchFamily="18" charset="0"/>
                <a:cs typeface="Times New Roman" pitchFamily="18" charset="0"/>
              </a:rPr>
              <a:t>health promotion</a:t>
            </a:r>
            <a:r>
              <a:rPr lang="en-US" sz="2400" dirty="0">
                <a:latin typeface="Times New Roman" pitchFamily="18" charset="0"/>
                <a:cs typeface="Times New Roman" pitchFamily="18" charset="0"/>
              </a:rPr>
              <a:t> interchangeably.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However</a:t>
            </a:r>
            <a:r>
              <a:rPr lang="en-US" sz="2400" dirty="0">
                <a:latin typeface="Times New Roman" pitchFamily="18" charset="0"/>
                <a:cs typeface="Times New Roman" pitchFamily="18" charset="0"/>
              </a:rPr>
              <a:t>, health promotion is defined as a combination of </a:t>
            </a:r>
            <a:r>
              <a:rPr lang="en-US" sz="2400" i="1" dirty="0">
                <a:latin typeface="Times New Roman" pitchFamily="18" charset="0"/>
                <a:cs typeface="Times New Roman" pitchFamily="18" charset="0"/>
              </a:rPr>
              <a:t>educational</a:t>
            </a:r>
            <a:r>
              <a:rPr lang="en-US" sz="2400" dirty="0">
                <a:latin typeface="Times New Roman" pitchFamily="18" charset="0"/>
                <a:cs typeface="Times New Roman" pitchFamily="18" charset="0"/>
              </a:rPr>
              <a:t> and </a:t>
            </a:r>
            <a:r>
              <a:rPr lang="en-US" sz="2400" i="1" dirty="0">
                <a:latin typeface="Times New Roman" pitchFamily="18" charset="0"/>
                <a:cs typeface="Times New Roman" pitchFamily="18" charset="0"/>
              </a:rPr>
              <a:t>environmental supports for actions and conditions of living conducive to health.</a:t>
            </a:r>
          </a:p>
          <a:p>
            <a:pPr marL="82296" indent="0" algn="just">
              <a:lnSpc>
                <a:spcPct val="150000"/>
              </a:lnSpc>
              <a:buFont typeface="Wingdings" pitchFamily="2" charset="2"/>
              <a:buChar char="§"/>
            </a:pPr>
            <a:r>
              <a:rPr lang="en-US" sz="2400" dirty="0">
                <a:latin typeface="Times New Roman" pitchFamily="18" charset="0"/>
                <a:cs typeface="Times New Roman" pitchFamily="18" charset="0"/>
              </a:rPr>
              <a:t>Various terms used for communication and health education activities: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28</a:t>
            </a:fld>
            <a:endParaRPr lang="en-US"/>
          </a:p>
        </p:txBody>
      </p:sp>
    </p:spTree>
    <p:extLst>
      <p:ext uri="{BB962C8B-B14F-4D97-AF65-F5344CB8AC3E}">
        <p14:creationId xmlns:p14="http://schemas.microsoft.com/office/powerpoint/2010/main" xmlns="" val="1018729706"/>
      </p:ext>
    </p:extLst>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327392" cy="58674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Showing that change took place because of your program:</a:t>
            </a:r>
            <a:endParaRPr lang="en-US" sz="2400" dirty="0">
              <a:latin typeface="Times New Roman" pitchFamily="18" charset="0"/>
              <a:cs typeface="Times New Roman" pitchFamily="18" charset="0"/>
            </a:endParaRPr>
          </a:p>
          <a:p>
            <a:pPr marL="82296" lvl="0" indent="0" algn="just">
              <a:lnSpc>
                <a:spcPct val="150000"/>
              </a:lnSpc>
              <a:buNone/>
            </a:pPr>
            <a:r>
              <a:rPr lang="en-US" sz="2400" dirty="0">
                <a:latin typeface="Times New Roman" pitchFamily="18" charset="0"/>
                <a:cs typeface="Times New Roman" pitchFamily="18" charset="0"/>
              </a:rPr>
              <a:t>If the objectives have been clearly defined at the out set, it is not usually difficult to show that change has taken place in your community. However, it is much more difficult to show that it took place because of your efforts and not because of another reason.</a:t>
            </a:r>
          </a:p>
          <a:p>
            <a:pPr marL="82296" lvl="0" indent="0" algn="just">
              <a:lnSpc>
                <a:spcPct val="150000"/>
              </a:lnSpc>
              <a:buNone/>
            </a:pPr>
            <a:r>
              <a:rPr lang="en-US" sz="2400" dirty="0">
                <a:latin typeface="Times New Roman" pitchFamily="18" charset="0"/>
                <a:cs typeface="Times New Roman" pitchFamily="18" charset="0"/>
              </a:rPr>
              <a:t>There are two ways of showing that change was caused by your own efforts (this is called proving ‘causality’).</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280</a:t>
            </a:fld>
            <a:endParaRPr lang="en-US"/>
          </a:p>
        </p:txBody>
      </p:sp>
    </p:spTree>
    <p:extLst>
      <p:ext uri="{BB962C8B-B14F-4D97-AF65-F5344CB8AC3E}">
        <p14:creationId xmlns:p14="http://schemas.microsoft.com/office/powerpoint/2010/main" xmlns="" val="1926156135"/>
      </p:ext>
    </p:extLst>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327392" cy="5867400"/>
          </a:xfrm>
        </p:spPr>
        <p:txBody>
          <a:bodyPr>
            <a:normAutofit/>
          </a:bodyPr>
          <a:lstStyle/>
          <a:p>
            <a:pPr marL="82296" lvl="0" indent="0">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Using </a:t>
            </a:r>
            <a:r>
              <a:rPr lang="en-US" sz="2400" dirty="0">
                <a:latin typeface="Times New Roman" pitchFamily="18" charset="0"/>
                <a:cs typeface="Times New Roman" pitchFamily="18" charset="0"/>
              </a:rPr>
              <a:t>controls:                test group receives education</a:t>
            </a:r>
          </a:p>
          <a:p>
            <a:pPr marL="82296" indent="0">
              <a:buNone/>
            </a:pPr>
            <a:r>
              <a:rPr lang="en-US" sz="2400" dirty="0">
                <a:latin typeface="Times New Roman" pitchFamily="18" charset="0"/>
                <a:cs typeface="Times New Roman" pitchFamily="18" charset="0"/>
              </a:rPr>
              <a:t>Measure baseline</a:t>
            </a:r>
          </a:p>
          <a:p>
            <a:pPr marL="82296" indent="0">
              <a:buNone/>
            </a:pPr>
            <a:r>
              <a:rPr lang="en-US" sz="2400" dirty="0">
                <a:latin typeface="Times New Roman" pitchFamily="18" charset="0"/>
                <a:cs typeface="Times New Roman" pitchFamily="18" charset="0"/>
              </a:rPr>
              <a:t>At the beginning &amp;                                        measure levels at the</a:t>
            </a:r>
          </a:p>
          <a:p>
            <a:pPr marL="82296" indent="0">
              <a:buNone/>
            </a:pPr>
            <a:r>
              <a:rPr lang="en-US" sz="2400" dirty="0">
                <a:latin typeface="Times New Roman" pitchFamily="18" charset="0"/>
                <a:cs typeface="Times New Roman" pitchFamily="18" charset="0"/>
              </a:rPr>
              <a:t>End of the program                                   ‘post-test’</a:t>
            </a:r>
          </a:p>
          <a:p>
            <a:pPr marL="82296" indent="0">
              <a:buNone/>
            </a:pPr>
            <a:r>
              <a:rPr lang="en-US" sz="2400" dirty="0">
                <a:latin typeface="Times New Roman" pitchFamily="18" charset="0"/>
                <a:cs typeface="Times New Roman" pitchFamily="18" charset="0"/>
              </a:rPr>
              <a:t>Pretest (tests G. &amp; control G.) </a:t>
            </a:r>
          </a:p>
        </p:txBody>
      </p:sp>
      <p:cxnSp>
        <p:nvCxnSpPr>
          <p:cNvPr id="5" name="Straight Arrow Connector 4"/>
          <p:cNvCxnSpPr/>
          <p:nvPr/>
        </p:nvCxnSpPr>
        <p:spPr>
          <a:xfrm flipV="1">
            <a:off x="3962400" y="685800"/>
            <a:ext cx="99060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962400" y="2362200"/>
            <a:ext cx="2667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953000" y="2057400"/>
            <a:ext cx="1676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983B6054-12AA-46F8-BA2F-08E50879B6E3}" type="slidenum">
              <a:rPr lang="en-US" smtClean="0"/>
              <a:pPr/>
              <a:t>281</a:t>
            </a:fld>
            <a:endParaRPr lang="en-US"/>
          </a:p>
        </p:txBody>
      </p:sp>
    </p:spTree>
    <p:extLst>
      <p:ext uri="{BB962C8B-B14F-4D97-AF65-F5344CB8AC3E}">
        <p14:creationId xmlns:p14="http://schemas.microsoft.com/office/powerpoint/2010/main" xmlns="" val="4156449244"/>
      </p:ext>
    </p:extLst>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327392" cy="5791200"/>
          </a:xfrm>
        </p:spPr>
        <p:txBody>
          <a:bodyPr>
            <a:normAutofit/>
          </a:bodyPr>
          <a:lstStyle/>
          <a:p>
            <a:pPr marL="82296" indent="0">
              <a:buNone/>
            </a:pPr>
            <a:r>
              <a:rPr lang="en-US" sz="2400" dirty="0" smtClean="0">
                <a:latin typeface="Times New Roman" pitchFamily="18" charset="0"/>
                <a:cs typeface="Times New Roman" pitchFamily="18" charset="0"/>
              </a:rPr>
              <a:t>Control </a:t>
            </a:r>
            <a:r>
              <a:rPr lang="en-US" sz="2400" dirty="0">
                <a:latin typeface="Times New Roman" pitchFamily="18" charset="0"/>
                <a:cs typeface="Times New Roman" pitchFamily="18" charset="0"/>
              </a:rPr>
              <a:t>group does not     receive education</a:t>
            </a:r>
          </a:p>
          <a:p>
            <a:pPr marL="82296" lvl="0" indent="0">
              <a:buNone/>
            </a:pPr>
            <a:r>
              <a:rPr lang="en-US" sz="2400" b="1"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Indirect </a:t>
            </a:r>
            <a:r>
              <a:rPr lang="en-US" sz="2400" dirty="0">
                <a:latin typeface="Times New Roman" pitchFamily="18" charset="0"/>
                <a:cs typeface="Times New Roman" pitchFamily="18" charset="0"/>
              </a:rPr>
              <a:t>evaluation without control:</a:t>
            </a:r>
          </a:p>
          <a:p>
            <a:pPr marL="82296" indent="0">
              <a:buNone/>
            </a:pPr>
            <a:r>
              <a:rPr lang="en-US" sz="2400" dirty="0">
                <a:latin typeface="Times New Roman" pitchFamily="18" charset="0"/>
                <a:cs typeface="Times New Roman" pitchFamily="18" charset="0"/>
              </a:rPr>
              <a:t>Measure baseline at the beginning</a:t>
            </a:r>
          </a:p>
          <a:p>
            <a:pPr marL="82296" indent="0">
              <a:buNone/>
            </a:pPr>
            <a:r>
              <a:rPr lang="en-US" sz="2400" dirty="0">
                <a:latin typeface="Times New Roman" pitchFamily="18" charset="0"/>
                <a:cs typeface="Times New Roman" pitchFamily="18" charset="0"/>
              </a:rPr>
              <a:t> </a:t>
            </a:r>
          </a:p>
          <a:p>
            <a:pPr marL="82296" indent="0">
              <a:buNone/>
            </a:pPr>
            <a:r>
              <a:rPr lang="en-US" sz="2400" dirty="0">
                <a:latin typeface="Times New Roman" pitchFamily="18" charset="0"/>
                <a:cs typeface="Times New Roman" pitchFamily="18" charset="0"/>
              </a:rPr>
              <a:t> </a:t>
            </a:r>
          </a:p>
          <a:p>
            <a:pPr marL="82296" indent="0">
              <a:buNone/>
            </a:pPr>
            <a:r>
              <a:rPr lang="en-US" sz="2400" dirty="0">
                <a:latin typeface="Times New Roman" pitchFamily="18" charset="0"/>
                <a:cs typeface="Times New Roman" pitchFamily="18" charset="0"/>
              </a:rPr>
              <a:t>   Give education</a:t>
            </a:r>
          </a:p>
          <a:p>
            <a:pPr marL="82296" indent="0">
              <a:buNone/>
            </a:pPr>
            <a:r>
              <a:rPr lang="en-US" sz="2400" dirty="0">
                <a:latin typeface="Times New Roman" pitchFamily="18" charset="0"/>
                <a:cs typeface="Times New Roman" pitchFamily="18" charset="0"/>
              </a:rPr>
              <a:t> </a:t>
            </a:r>
          </a:p>
          <a:p>
            <a:pPr marL="82296" indent="0">
              <a:buNone/>
            </a:pPr>
            <a:r>
              <a:rPr lang="en-US" sz="2400" dirty="0">
                <a:latin typeface="Times New Roman" pitchFamily="18" charset="0"/>
                <a:cs typeface="Times New Roman" pitchFamily="18" charset="0"/>
              </a:rPr>
              <a:t> </a:t>
            </a:r>
          </a:p>
          <a:p>
            <a:pPr marL="82296" indent="0">
              <a:buNone/>
            </a:pP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Measure the levels at the end; ask questions to find out why people change and find out if it was because of your effort.</a:t>
            </a:r>
          </a:p>
          <a:p>
            <a:endParaRPr lang="en-US" sz="2400" dirty="0">
              <a:latin typeface="Times New Roman" pitchFamily="18" charset="0"/>
              <a:cs typeface="Times New Roman" pitchFamily="18" charset="0"/>
            </a:endParaRPr>
          </a:p>
        </p:txBody>
      </p:sp>
      <p:cxnSp>
        <p:nvCxnSpPr>
          <p:cNvPr id="5" name="Straight Arrow Connector 4"/>
          <p:cNvCxnSpPr/>
          <p:nvPr/>
        </p:nvCxnSpPr>
        <p:spPr>
          <a:xfrm>
            <a:off x="2438400" y="1752600"/>
            <a:ext cx="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743200" y="3124200"/>
            <a:ext cx="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983B6054-12AA-46F8-BA2F-08E50879B6E3}" type="slidenum">
              <a:rPr lang="en-US" smtClean="0"/>
              <a:pPr/>
              <a:t>282</a:t>
            </a:fld>
            <a:endParaRPr lang="en-US"/>
          </a:p>
        </p:txBody>
      </p:sp>
    </p:spTree>
    <p:extLst>
      <p:ext uri="{BB962C8B-B14F-4D97-AF65-F5344CB8AC3E}">
        <p14:creationId xmlns:p14="http://schemas.microsoft.com/office/powerpoint/2010/main" xmlns="" val="2260390700"/>
      </p:ext>
    </p:extLst>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In Using Controls:</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098792" cy="5334000"/>
          </a:xfrm>
        </p:spPr>
        <p:txBody>
          <a:bodyPr>
            <a:noAutofit/>
          </a:bodyPr>
          <a:lstStyle/>
          <a:p>
            <a:pPr marL="82296" lvl="0" indent="0" algn="just">
              <a:lnSpc>
                <a:spcPct val="170000"/>
              </a:lnSpc>
              <a:buNone/>
            </a:pPr>
            <a:r>
              <a:rPr lang="en-US" sz="2400" dirty="0" smtClean="0">
                <a:latin typeface="Times New Roman" pitchFamily="18" charset="0"/>
                <a:cs typeface="Times New Roman" pitchFamily="18" charset="0"/>
              </a:rPr>
              <a:t>You </a:t>
            </a:r>
            <a:r>
              <a:rPr lang="en-US" sz="2400" dirty="0">
                <a:latin typeface="Times New Roman" pitchFamily="18" charset="0"/>
                <a:cs typeface="Times New Roman" pitchFamily="18" charset="0"/>
              </a:rPr>
              <a:t>can set up another group, e.g. another class room, group of mothers, another village as a ‘control’ who do not receive the education.</a:t>
            </a:r>
          </a:p>
          <a:p>
            <a:pPr marL="82296" lvl="0" indent="0" algn="just">
              <a:lnSpc>
                <a:spcPct val="170000"/>
              </a:lnSpc>
              <a:buNone/>
            </a:pPr>
            <a:r>
              <a:rPr lang="en-US" sz="2400" dirty="0">
                <a:latin typeface="Times New Roman" pitchFamily="18" charset="0"/>
                <a:cs typeface="Times New Roman" pitchFamily="18" charset="0"/>
              </a:rPr>
              <a:t>The two groups should be as close as possible in age, education and income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283</a:t>
            </a:fld>
            <a:endParaRPr lang="en-US"/>
          </a:p>
        </p:txBody>
      </p:sp>
    </p:spTree>
    <p:extLst>
      <p:ext uri="{BB962C8B-B14F-4D97-AF65-F5344CB8AC3E}">
        <p14:creationId xmlns:p14="http://schemas.microsoft.com/office/powerpoint/2010/main" xmlns="" val="3420366279"/>
      </p:ext>
    </p:extLst>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marL="82296" lvl="0" indent="0" algn="just">
              <a:lnSpc>
                <a:spcPct val="170000"/>
              </a:lnSpc>
              <a:buNone/>
            </a:pPr>
            <a:r>
              <a:rPr lang="en-US" sz="2400" dirty="0">
                <a:latin typeface="Times New Roman" pitchFamily="18" charset="0"/>
                <a:cs typeface="Times New Roman" pitchFamily="18" charset="0"/>
              </a:rPr>
              <a:t>If the group that received your educational program achieves a better performance than the control group, this will provide strong evidence for the success of your communication activities.</a:t>
            </a:r>
          </a:p>
          <a:p>
            <a:pPr marL="82296" indent="0" algn="just">
              <a:lnSpc>
                <a:spcPct val="170000"/>
              </a:lnSpc>
              <a:buNone/>
            </a:pPr>
            <a:r>
              <a:rPr lang="en-US" sz="2400" dirty="0">
                <a:latin typeface="Times New Roman" pitchFamily="18" charset="0"/>
                <a:cs typeface="Times New Roman" pitchFamily="18" charset="0"/>
              </a:rPr>
              <a:t>Indirect method without evaluation:</a:t>
            </a:r>
          </a:p>
          <a:p>
            <a:pPr lvl="0" algn="just">
              <a:lnSpc>
                <a:spcPct val="170000"/>
              </a:lnSpc>
            </a:pPr>
            <a:r>
              <a:rPr lang="en-US" sz="2400" dirty="0">
                <a:latin typeface="Times New Roman" pitchFamily="18" charset="0"/>
                <a:cs typeface="Times New Roman" pitchFamily="18" charset="0"/>
              </a:rPr>
              <a:t>If it is not possible to set up a control group you will have to use an indirect method for excluding other reasons for any changes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284</a:t>
            </a:fld>
            <a:endParaRPr lang="en-US"/>
          </a:p>
        </p:txBody>
      </p:sp>
    </p:spTree>
    <p:extLst>
      <p:ext uri="{BB962C8B-B14F-4D97-AF65-F5344CB8AC3E}">
        <p14:creationId xmlns:p14="http://schemas.microsoft.com/office/powerpoint/2010/main" xmlns="" val="2694087791"/>
      </p:ext>
    </p:extLst>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a:bodyPr>
          <a:lstStyle/>
          <a:p>
            <a:pPr lvl="0" algn="just">
              <a:lnSpc>
                <a:spcPct val="170000"/>
              </a:lnSpc>
            </a:pPr>
            <a:r>
              <a:rPr lang="en-US" sz="2400" dirty="0">
                <a:latin typeface="Times New Roman" pitchFamily="18" charset="0"/>
                <a:cs typeface="Times New Roman" pitchFamily="18" charset="0"/>
              </a:rPr>
              <a:t>You could look carefully at what has taken place – could there be any other possible explanation for the changes that took place? You could interview samples of the community and ask them why they changed their behavior – was it because of your activities or were there other reasons that you were not aware of?</a:t>
            </a:r>
          </a:p>
          <a:p>
            <a:pPr algn="just">
              <a:lnSpc>
                <a:spcPct val="170000"/>
              </a:lnSpc>
            </a:pPr>
            <a:endParaRPr lang="en-US" sz="2400" dirty="0">
              <a:latin typeface="Times New Roman" pitchFamily="18" charset="0"/>
              <a:cs typeface="Times New Roman" pitchFamily="18" charset="0"/>
            </a:endParaRPr>
          </a:p>
          <a:p>
            <a:endParaRPr lang="en-US" sz="2400"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285</a:t>
            </a:fld>
            <a:endParaRPr lang="en-US"/>
          </a:p>
        </p:txBody>
      </p:sp>
    </p:spTree>
    <p:extLst>
      <p:ext uri="{BB962C8B-B14F-4D97-AF65-F5344CB8AC3E}">
        <p14:creationId xmlns:p14="http://schemas.microsoft.com/office/powerpoint/2010/main" xmlns="" val="1103513398"/>
      </p:ext>
    </p:extLst>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4.7 Participatory evaluation:</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098792" cy="5334000"/>
          </a:xfrm>
        </p:spPr>
        <p:txBody>
          <a:bodyPr>
            <a:noAutofit/>
          </a:bodyPr>
          <a:lstStyle/>
          <a:p>
            <a:pPr marL="82296" lvl="0" indent="0" algn="just">
              <a:lnSpc>
                <a:spcPct val="170000"/>
              </a:lnSpc>
              <a:buNone/>
            </a:pPr>
            <a:r>
              <a:rPr lang="en-US" sz="2400" dirty="0" smtClean="0">
                <a:latin typeface="Times New Roman" pitchFamily="18" charset="0"/>
                <a:cs typeface="Times New Roman" pitchFamily="18" charset="0"/>
              </a:rPr>
              <a:t>Involvement </a:t>
            </a:r>
            <a:r>
              <a:rPr lang="en-US" sz="2400" dirty="0">
                <a:latin typeface="Times New Roman" pitchFamily="18" charset="0"/>
                <a:cs typeface="Times New Roman" pitchFamily="18" charset="0"/>
              </a:rPr>
              <a:t>of community in evaluation helps to create a bond of trust with the community: you can find out their feelings about the benefits and weakness of your activities; you can draw on their experiences and insights on what has happened; evaluation becomes a learning process and the community is able to reflect on its experiences and plan future activities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286</a:t>
            </a:fld>
            <a:endParaRPr lang="en-US"/>
          </a:p>
        </p:txBody>
      </p:sp>
    </p:spTree>
    <p:extLst>
      <p:ext uri="{BB962C8B-B14F-4D97-AF65-F5344CB8AC3E}">
        <p14:creationId xmlns:p14="http://schemas.microsoft.com/office/powerpoint/2010/main" xmlns="" val="3408971609"/>
      </p:ext>
    </p:extLst>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Summary of guidance for evaluation:</a:t>
            </a:r>
          </a:p>
          <a:p>
            <a:pPr lvl="0" algn="just">
              <a:lnSpc>
                <a:spcPct val="170000"/>
              </a:lnSpc>
            </a:pPr>
            <a:r>
              <a:rPr lang="en-US" sz="2400" dirty="0">
                <a:latin typeface="Times New Roman" pitchFamily="18" charset="0"/>
                <a:cs typeface="Times New Roman" pitchFamily="18" charset="0"/>
              </a:rPr>
              <a:t>Decide at the beginning of program how you are going to evaluate it. </a:t>
            </a:r>
          </a:p>
          <a:p>
            <a:pPr lvl="0" algn="just">
              <a:lnSpc>
                <a:spcPct val="170000"/>
              </a:lnSpc>
            </a:pPr>
            <a:r>
              <a:rPr lang="en-US" sz="2400" dirty="0">
                <a:latin typeface="Times New Roman" pitchFamily="18" charset="0"/>
                <a:cs typeface="Times New Roman" pitchFamily="18" charset="0"/>
              </a:rPr>
              <a:t>Prepare a set of realistic, achievable and measurable indicators for success. Consult your employers, funding bodies, and the community when you decide on your objectives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287</a:t>
            </a:fld>
            <a:endParaRPr lang="en-US"/>
          </a:p>
        </p:txBody>
      </p:sp>
    </p:spTree>
    <p:extLst>
      <p:ext uri="{BB962C8B-B14F-4D97-AF65-F5344CB8AC3E}">
        <p14:creationId xmlns:p14="http://schemas.microsoft.com/office/powerpoint/2010/main" xmlns="" val="369846876"/>
      </p:ext>
    </p:extLst>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22592" cy="5791200"/>
          </a:xfrm>
        </p:spPr>
        <p:txBody>
          <a:bodyPr>
            <a:normAutofit/>
          </a:bodyPr>
          <a:lstStyle/>
          <a:p>
            <a:pPr lvl="0" algn="just">
              <a:lnSpc>
                <a:spcPct val="170000"/>
              </a:lnSpc>
            </a:pPr>
            <a:r>
              <a:rPr lang="en-US" sz="2400" dirty="0">
                <a:latin typeface="Times New Roman" pitchFamily="18" charset="0"/>
                <a:cs typeface="Times New Roman" pitchFamily="18" charset="0"/>
              </a:rPr>
              <a:t>Wherever possible, set up control groups who do not receive the education. If controls are not possible, collect data that will help you to show that it was your efforts that led to improvements.</a:t>
            </a:r>
          </a:p>
          <a:p>
            <a:pPr algn="just">
              <a:lnSpc>
                <a:spcPct val="170000"/>
              </a:lnSpc>
            </a:pPr>
            <a:endParaRPr lang="en-US" sz="2400" dirty="0">
              <a:latin typeface="Times New Roman" pitchFamily="18" charset="0"/>
              <a:cs typeface="Times New Roman" pitchFamily="18" charset="0"/>
            </a:endParaRP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288</a:t>
            </a:fld>
            <a:endParaRPr lang="en-US"/>
          </a:p>
        </p:txBody>
      </p:sp>
    </p:spTree>
    <p:extLst>
      <p:ext uri="{BB962C8B-B14F-4D97-AF65-F5344CB8AC3E}">
        <p14:creationId xmlns:p14="http://schemas.microsoft.com/office/powerpoint/2010/main" xmlns="" val="3053001928"/>
      </p:ext>
    </p:extLst>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lvl="0" algn="just">
              <a:lnSpc>
                <a:spcPct val="170000"/>
              </a:lnSpc>
            </a:pPr>
            <a:r>
              <a:rPr lang="en-US" sz="2400" dirty="0">
                <a:latin typeface="Times New Roman" pitchFamily="18" charset="0"/>
                <a:cs typeface="Times New Roman" pitchFamily="18" charset="0"/>
              </a:rPr>
              <a:t>Look for changes in the short term as well as long term. Find out if any benefits are long lasting.</a:t>
            </a:r>
          </a:p>
          <a:p>
            <a:pPr lvl="0" algn="just">
              <a:lnSpc>
                <a:spcPct val="170000"/>
              </a:lnSpc>
            </a:pPr>
            <a:r>
              <a:rPr lang="en-US" sz="2400" dirty="0">
                <a:latin typeface="Times New Roman" pitchFamily="18" charset="0"/>
                <a:cs typeface="Times New Roman" pitchFamily="18" charset="0"/>
              </a:rPr>
              <a:t>Don’t limit yourself to finding out if you have reached your objectives-look out for any unplanned benefits or unexpected problems.</a:t>
            </a:r>
          </a:p>
          <a:p>
            <a:pPr lvl="0" algn="just">
              <a:lnSpc>
                <a:spcPct val="170000"/>
              </a:lnSpc>
            </a:pPr>
            <a:r>
              <a:rPr lang="en-US" sz="2400" dirty="0">
                <a:latin typeface="Times New Roman" pitchFamily="18" charset="0"/>
                <a:cs typeface="Times New Roman" pitchFamily="18" charset="0"/>
              </a:rPr>
              <a:t>Look out for ways of involving the target groups in all the stages of the evaluation process including setting objectives, collecting data, and judging outcomes and deciding on future activities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289</a:t>
            </a:fld>
            <a:endParaRPr lang="en-US"/>
          </a:p>
        </p:txBody>
      </p:sp>
    </p:spTree>
    <p:extLst>
      <p:ext uri="{BB962C8B-B14F-4D97-AF65-F5344CB8AC3E}">
        <p14:creationId xmlns:p14="http://schemas.microsoft.com/office/powerpoint/2010/main" xmlns="" val="4012262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467600" cy="5638800"/>
          </a:xfrm>
        </p:spPr>
        <p:txBody>
          <a:bodyPr>
            <a:normAutofit/>
          </a:bodyPr>
          <a:lstStyle/>
          <a:p>
            <a:pPr marL="82296" lvl="0" indent="0">
              <a:lnSpc>
                <a:spcPct val="150000"/>
              </a:lnSpc>
              <a:buNone/>
            </a:pPr>
            <a:r>
              <a:rPr lang="en-US" sz="2800" b="1" dirty="0">
                <a:latin typeface="Times New Roman" pitchFamily="18" charset="0"/>
                <a:cs typeface="Times New Roman" pitchFamily="18" charset="0"/>
              </a:rPr>
              <a:t>Information, education </a:t>
            </a:r>
            <a:r>
              <a:rPr lang="en-US" sz="2800" b="1" dirty="0" smtClean="0">
                <a:latin typeface="Times New Roman" pitchFamily="18" charset="0"/>
                <a:cs typeface="Times New Roman" pitchFamily="18" charset="0"/>
              </a:rPr>
              <a:t>and communication </a:t>
            </a:r>
            <a:r>
              <a:rPr lang="en-US" sz="2800" b="1" dirty="0">
                <a:latin typeface="Times New Roman" pitchFamily="18" charset="0"/>
                <a:cs typeface="Times New Roman" pitchFamily="18" charset="0"/>
              </a:rPr>
              <a:t>(</a:t>
            </a:r>
            <a:r>
              <a:rPr lang="en-US" sz="2800" b="1" dirty="0" smtClean="0">
                <a:latin typeface="Times New Roman" pitchFamily="18" charset="0"/>
                <a:cs typeface="Times New Roman" pitchFamily="18" charset="0"/>
              </a:rPr>
              <a:t>IEC):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a term originally from family planning and more recently HIV/AIDS control program in developing countries.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increasingly being used as a general term for </a:t>
            </a:r>
            <a:r>
              <a:rPr lang="en-US" sz="2400" i="1" dirty="0">
                <a:latin typeface="Times New Roman" pitchFamily="18" charset="0"/>
                <a:cs typeface="Times New Roman" pitchFamily="18" charset="0"/>
              </a:rPr>
              <a:t>communication activities to promote health.</a:t>
            </a:r>
          </a:p>
          <a:p>
            <a:pPr marL="82296" indent="0" algn="just">
              <a:lnSpc>
                <a:spcPct val="150000"/>
              </a:lnSpc>
              <a:buNone/>
            </a:pPr>
            <a:endParaRPr lang="en-US" sz="2400" i="1"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a:t>
            </a:fld>
            <a:endParaRPr lang="en-US"/>
          </a:p>
        </p:txBody>
      </p:sp>
    </p:spTree>
    <p:extLst>
      <p:ext uri="{BB962C8B-B14F-4D97-AF65-F5344CB8AC3E}">
        <p14:creationId xmlns:p14="http://schemas.microsoft.com/office/powerpoint/2010/main" xmlns="" val="954136893"/>
      </p:ext>
    </p:extLst>
  </p:cSld>
  <p:clrMapOvr>
    <a:masterClrMapping/>
  </p:clrMapOvr>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a:bodyPr>
          <a:lstStyle/>
          <a:p>
            <a:pPr lvl="0" algn="just">
              <a:lnSpc>
                <a:spcPct val="170000"/>
              </a:lnSpc>
            </a:pPr>
            <a:r>
              <a:rPr lang="en-US" sz="2400" dirty="0">
                <a:latin typeface="Times New Roman" pitchFamily="18" charset="0"/>
                <a:cs typeface="Times New Roman" pitchFamily="18" charset="0"/>
              </a:rPr>
              <a:t>Learn from your failures as well as your successes. Find out why program succeeded or failed and what lessons can be drawn for the future.</a:t>
            </a:r>
          </a:p>
          <a:p>
            <a:pPr lvl="0" algn="just">
              <a:lnSpc>
                <a:spcPct val="170000"/>
              </a:lnSpc>
            </a:pPr>
            <a:r>
              <a:rPr lang="en-US" sz="2400" dirty="0">
                <a:latin typeface="Times New Roman" pitchFamily="18" charset="0"/>
                <a:cs typeface="Times New Roman" pitchFamily="18" charset="0"/>
              </a:rPr>
              <a:t>Share your success or failures with others. Tell others about what you have been doing, circulate any reports and look out for newsletters and journals to which you can send articles.</a:t>
            </a:r>
          </a:p>
          <a:p>
            <a:pPr algn="just">
              <a:lnSpc>
                <a:spcPct val="170000"/>
              </a:lnSpc>
            </a:pPr>
            <a:endParaRPr lang="en-US" sz="2400" dirty="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290</a:t>
            </a:fld>
            <a:endParaRPr lang="en-US"/>
          </a:p>
        </p:txBody>
      </p:sp>
    </p:spTree>
    <p:extLst>
      <p:ext uri="{BB962C8B-B14F-4D97-AF65-F5344CB8AC3E}">
        <p14:creationId xmlns:p14="http://schemas.microsoft.com/office/powerpoint/2010/main" xmlns="" val="690898123"/>
      </p:ext>
    </p:extLst>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CHAPTER-5 EDUCATIONAL METHODS AND MATERIALS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buNone/>
            </a:pPr>
            <a:r>
              <a:rPr lang="en-US" sz="2400" b="1" dirty="0" smtClean="0">
                <a:latin typeface="Times New Roman" pitchFamily="18" charset="0"/>
                <a:cs typeface="Times New Roman" pitchFamily="18" charset="0"/>
              </a:rPr>
              <a:t>Objectives: </a:t>
            </a:r>
            <a:r>
              <a:rPr lang="en-US" sz="2400" dirty="0" smtClean="0">
                <a:latin typeface="Times New Roman" pitchFamily="18" charset="0"/>
                <a:cs typeface="Times New Roman" pitchFamily="18" charset="0"/>
              </a:rPr>
              <a:t>At the end of this chapter, the trainees are expected to:</a:t>
            </a:r>
          </a:p>
          <a:p>
            <a:pPr lvl="0" algn="just">
              <a:lnSpc>
                <a:spcPct val="150000"/>
              </a:lnSpc>
            </a:pPr>
            <a:r>
              <a:rPr lang="en-US" sz="2400" dirty="0" smtClean="0">
                <a:latin typeface="Times New Roman" pitchFamily="18" charset="0"/>
                <a:cs typeface="Times New Roman" pitchFamily="18" charset="0"/>
              </a:rPr>
              <a:t>Explain the common methods of transmitting health information</a:t>
            </a:r>
          </a:p>
          <a:p>
            <a:pPr lvl="0" algn="just">
              <a:lnSpc>
                <a:spcPct val="150000"/>
              </a:lnSpc>
            </a:pPr>
            <a:r>
              <a:rPr lang="en-US" sz="2400" dirty="0" smtClean="0">
                <a:latin typeface="Times New Roman" pitchFamily="18" charset="0"/>
                <a:cs typeface="Times New Roman" pitchFamily="18" charset="0"/>
              </a:rPr>
              <a:t>Describe the advantages and disadvantages of interpersonal and mass media communication means</a:t>
            </a:r>
          </a:p>
          <a:p>
            <a:endParaRPr lang="en-US" sz="2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291</a:t>
            </a:fld>
            <a:endParaRPr lang="en-US"/>
          </a:p>
        </p:txBody>
      </p:sp>
    </p:spTree>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5.1. Educational methods:</a:t>
            </a:r>
            <a:br>
              <a:rPr lang="en-US" sz="2800" b="1"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a:xfrm>
            <a:off x="1219200" y="1066800"/>
            <a:ext cx="7498080" cy="4800600"/>
          </a:xfrm>
        </p:spPr>
        <p:txBody>
          <a:bodyPr>
            <a:normAutofit fontScale="70000" lnSpcReduction="20000"/>
          </a:bodyPr>
          <a:lstStyle/>
          <a:p>
            <a:pPr lvl="0" algn="just">
              <a:lnSpc>
                <a:spcPct val="150000"/>
              </a:lnSpc>
            </a:pPr>
            <a:r>
              <a:rPr lang="en-US" sz="3400" dirty="0" smtClean="0">
                <a:latin typeface="Times New Roman" pitchFamily="18" charset="0"/>
                <a:cs typeface="Times New Roman" pitchFamily="18" charset="0"/>
              </a:rPr>
              <a:t>Individual educational methods – counseling:</a:t>
            </a:r>
          </a:p>
          <a:p>
            <a:pPr lvl="0" algn="just">
              <a:lnSpc>
                <a:spcPct val="150000"/>
              </a:lnSpc>
            </a:pPr>
            <a:r>
              <a:rPr lang="en-US" sz="3400" dirty="0" smtClean="0">
                <a:latin typeface="Times New Roman" pitchFamily="18" charset="0"/>
                <a:cs typeface="Times New Roman" pitchFamily="18" charset="0"/>
              </a:rPr>
              <a:t>It is a person to person communication in which one person is helped by another to increase in understanding, ability and confidence to find solutions to one’s own problems.</a:t>
            </a:r>
          </a:p>
          <a:p>
            <a:pPr lvl="0" algn="just">
              <a:lnSpc>
                <a:spcPct val="150000"/>
              </a:lnSpc>
            </a:pPr>
            <a:r>
              <a:rPr lang="en-US" sz="3400" dirty="0" smtClean="0">
                <a:latin typeface="Times New Roman" pitchFamily="18" charset="0"/>
                <a:cs typeface="Times New Roman" pitchFamily="18" charset="0"/>
              </a:rPr>
              <a:t>This service could be given to patients at the health center, to pupils at school, to families during a home visit or during casual visits to community. E.g. market place, at water well etc…</a:t>
            </a:r>
          </a:p>
          <a:p>
            <a:pPr algn="just">
              <a:lnSpc>
                <a:spcPct val="150000"/>
              </a:lnSpc>
            </a:pPr>
            <a:endParaRPr lang="en-US" sz="3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292</a:t>
            </a:fld>
            <a:endParaRPr lang="en-US"/>
          </a:p>
        </p:txBody>
      </p:sp>
    </p:spTree>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09600"/>
            <a:ext cx="7498080" cy="4800600"/>
          </a:xfrm>
        </p:spPr>
        <p:txBody>
          <a:bodyPr>
            <a:normAutofit fontScale="92500"/>
          </a:bodyPr>
          <a:lstStyle/>
          <a:p>
            <a:pPr algn="just">
              <a:lnSpc>
                <a:spcPct val="150000"/>
              </a:lnSpc>
              <a:buNone/>
            </a:pPr>
            <a:r>
              <a:rPr lang="en-US" sz="2600" b="1" dirty="0" smtClean="0">
                <a:latin typeface="Times New Roman" pitchFamily="18" charset="0"/>
                <a:cs typeface="Times New Roman" pitchFamily="18" charset="0"/>
              </a:rPr>
              <a:t>Purposes of counseling:</a:t>
            </a:r>
            <a:endParaRPr lang="en-US" sz="2600" dirty="0" smtClean="0">
              <a:latin typeface="Times New Roman" pitchFamily="18" charset="0"/>
              <a:cs typeface="Times New Roman" pitchFamily="18" charset="0"/>
            </a:endParaRPr>
          </a:p>
          <a:p>
            <a:pPr lvl="0" algn="just">
              <a:lnSpc>
                <a:spcPct val="150000"/>
              </a:lnSpc>
            </a:pPr>
            <a:r>
              <a:rPr lang="en-US" sz="2600" dirty="0" smtClean="0">
                <a:latin typeface="Times New Roman" pitchFamily="18" charset="0"/>
                <a:cs typeface="Times New Roman" pitchFamily="18" charset="0"/>
              </a:rPr>
              <a:t>To help individuals increase knowledge of self</a:t>
            </a:r>
          </a:p>
          <a:p>
            <a:pPr lvl="0" algn="just">
              <a:lnSpc>
                <a:spcPct val="150000"/>
              </a:lnSpc>
            </a:pPr>
            <a:r>
              <a:rPr lang="en-US" sz="2600" dirty="0" smtClean="0">
                <a:latin typeface="Times New Roman" pitchFamily="18" charset="0"/>
                <a:cs typeface="Times New Roman" pitchFamily="18" charset="0"/>
              </a:rPr>
              <a:t>To encourage individuals or families to think about their problems &amp; understand the causes</a:t>
            </a:r>
          </a:p>
          <a:p>
            <a:pPr lvl="0" algn="just">
              <a:lnSpc>
                <a:spcPct val="150000"/>
              </a:lnSpc>
            </a:pPr>
            <a:r>
              <a:rPr lang="en-US" sz="2600" dirty="0" smtClean="0">
                <a:latin typeface="Times New Roman" pitchFamily="18" charset="0"/>
                <a:cs typeface="Times New Roman" pitchFamily="18" charset="0"/>
              </a:rPr>
              <a:t>Help people commit themselves to take action on their own will to solve the problems.</a:t>
            </a:r>
          </a:p>
          <a:p>
            <a:pPr lvl="0" algn="just">
              <a:lnSpc>
                <a:spcPct val="150000"/>
              </a:lnSpc>
            </a:pPr>
            <a:r>
              <a:rPr lang="en-US" sz="2600" dirty="0" smtClean="0">
                <a:latin typeface="Times New Roman" pitchFamily="18" charset="0"/>
                <a:cs typeface="Times New Roman" pitchFamily="18" charset="0"/>
              </a:rPr>
              <a:t>Help individuals to choose, but not forcing them to do so.</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293</a:t>
            </a:fld>
            <a:endParaRPr lang="en-US"/>
          </a:p>
        </p:txBody>
      </p:sp>
    </p:spTree>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498080" cy="48006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Principles in counseling:</a:t>
            </a:r>
          </a:p>
          <a:p>
            <a:pPr lvl="0" algn="just">
              <a:lnSpc>
                <a:spcPct val="150000"/>
              </a:lnSpc>
            </a:pPr>
            <a:r>
              <a:rPr lang="en-US" sz="2400" dirty="0" smtClean="0">
                <a:latin typeface="Times New Roman" pitchFamily="18" charset="0"/>
                <a:cs typeface="Times New Roman" pitchFamily="18" charset="0"/>
              </a:rPr>
              <a:t>Counseling requires establish good relationship between the counselor and the client</a:t>
            </a:r>
          </a:p>
          <a:p>
            <a:pPr lvl="0" algn="just">
              <a:lnSpc>
                <a:spcPct val="150000"/>
              </a:lnSpc>
            </a:pPr>
            <a:r>
              <a:rPr lang="en-US" sz="2400" dirty="0" smtClean="0">
                <a:latin typeface="Times New Roman" pitchFamily="18" charset="0"/>
                <a:cs typeface="Times New Roman" pitchFamily="18" charset="0"/>
              </a:rPr>
              <a:t>Counselors should assist people identify their own problems</a:t>
            </a:r>
          </a:p>
          <a:p>
            <a:pPr lvl="0" algn="just">
              <a:lnSpc>
                <a:spcPct val="150000"/>
              </a:lnSpc>
            </a:pPr>
            <a:r>
              <a:rPr lang="en-US" sz="2400" dirty="0" smtClean="0">
                <a:latin typeface="Times New Roman" pitchFamily="18" charset="0"/>
                <a:cs typeface="Times New Roman" pitchFamily="18" charset="0"/>
              </a:rPr>
              <a:t>Counselors develop empathy (understanding and acceptance) for person’s feeling. It is thinking by putting self on the shoe of the others.</a:t>
            </a:r>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294</a:t>
            </a:fld>
            <a:endParaRPr lang="en-US"/>
          </a:p>
        </p:txBody>
      </p:sp>
    </p:spTree>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14400"/>
            <a:ext cx="7498080" cy="4800600"/>
          </a:xfrm>
        </p:spPr>
        <p:txBody>
          <a:bodyPr/>
          <a:lstStyle/>
          <a:p>
            <a:pPr lvl="0" algn="just">
              <a:lnSpc>
                <a:spcPct val="150000"/>
              </a:lnSpc>
            </a:pPr>
            <a:r>
              <a:rPr lang="en-US" sz="2400" dirty="0" smtClean="0">
                <a:latin typeface="Times New Roman" pitchFamily="18" charset="0"/>
                <a:cs typeface="Times New Roman" pitchFamily="18" charset="0"/>
              </a:rPr>
              <a:t>Counselors should never try to persuade people to accept their advice. Rather help people to think about all the factors involved in their problems and encourage them to choose the solutions that are best in their particular situation </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295</a:t>
            </a:fld>
            <a:endParaRPr lang="en-US"/>
          </a:p>
        </p:txBody>
      </p:sp>
    </p:spTree>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2. Group educational methods: </a:t>
            </a:r>
            <a:r>
              <a:rPr lang="en-US" sz="3100" dirty="0" smtClean="0"/>
              <a:t/>
            </a:r>
            <a:br>
              <a:rPr lang="en-US" sz="3100" dirty="0" smtClean="0"/>
            </a:br>
            <a:endParaRPr lang="en-US" dirty="0"/>
          </a:p>
        </p:txBody>
      </p:sp>
      <p:sp>
        <p:nvSpPr>
          <p:cNvPr id="3" name="Content Placeholder 2"/>
          <p:cNvSpPr>
            <a:spLocks noGrp="1"/>
          </p:cNvSpPr>
          <p:nvPr>
            <p:ph idx="1"/>
          </p:nvPr>
        </p:nvSpPr>
        <p:spPr>
          <a:xfrm>
            <a:off x="1435608" y="1066800"/>
            <a:ext cx="7498080"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common methods used for group education:</a:t>
            </a:r>
          </a:p>
          <a:p>
            <a:pPr lvl="0" algn="just">
              <a:lnSpc>
                <a:spcPct val="150000"/>
              </a:lnSpc>
              <a:buNone/>
            </a:pPr>
            <a:r>
              <a:rPr lang="en-US" sz="2400" dirty="0" smtClean="0">
                <a:latin typeface="Times New Roman" pitchFamily="18" charset="0"/>
                <a:cs typeface="Times New Roman" pitchFamily="18" charset="0"/>
              </a:rPr>
              <a:t>a. Group discussions:</a:t>
            </a:r>
          </a:p>
          <a:p>
            <a:pPr lvl="0" algn="just">
              <a:lnSpc>
                <a:spcPct val="150000"/>
              </a:lnSpc>
            </a:pPr>
            <a:r>
              <a:rPr lang="en-US" sz="2400" dirty="0" smtClean="0">
                <a:latin typeface="Times New Roman" pitchFamily="18" charset="0"/>
                <a:cs typeface="Times New Roman" pitchFamily="18" charset="0"/>
              </a:rPr>
              <a:t>Discussion in group allows people to say what is in their minds</a:t>
            </a:r>
          </a:p>
          <a:p>
            <a:pPr algn="just">
              <a:lnSpc>
                <a:spcPct val="150000"/>
              </a:lnSpc>
            </a:pPr>
            <a:r>
              <a:rPr lang="en-US" sz="2400" dirty="0" smtClean="0">
                <a:latin typeface="Times New Roman" pitchFamily="18" charset="0"/>
                <a:cs typeface="Times New Roman" pitchFamily="18" charset="0"/>
              </a:rPr>
              <a:t>They can talk about their problems, share ideas, support and encourage each other to solve problems and change their behavior</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296</a:t>
            </a:fld>
            <a:endParaRPr lang="en-US"/>
          </a:p>
        </p:txBody>
      </p:sp>
    </p:spTree>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498080" cy="4800600"/>
          </a:xfrm>
        </p:spPr>
        <p:txBody>
          <a:bodyPr>
            <a:normAutofit/>
          </a:bodyPr>
          <a:lstStyle/>
          <a:p>
            <a:pPr algn="just">
              <a:lnSpc>
                <a:spcPct val="150000"/>
              </a:lnSpc>
              <a:buNone/>
            </a:pPr>
            <a:r>
              <a:rPr lang="en-US" sz="2400" dirty="0" smtClean="0">
                <a:latin typeface="Times New Roman" pitchFamily="18" charset="0"/>
                <a:cs typeface="Times New Roman" pitchFamily="18" charset="0"/>
              </a:rPr>
              <a:t>Size of a group: for sharing of ideas; an ideal group is the one with 8-12 members. Planning a discussion involves:</a:t>
            </a:r>
          </a:p>
          <a:p>
            <a:pPr lvl="0" algn="just">
              <a:lnSpc>
                <a:spcPct val="150000"/>
              </a:lnSpc>
            </a:pPr>
            <a:r>
              <a:rPr lang="en-US" sz="2400" dirty="0" smtClean="0">
                <a:latin typeface="Times New Roman" pitchFamily="18" charset="0"/>
                <a:cs typeface="Times New Roman" pitchFamily="18" charset="0"/>
              </a:rPr>
              <a:t>Identification of the discussants that do have a common interest. E.g. mothers whose child suffers from diarrhea</a:t>
            </a:r>
          </a:p>
          <a:p>
            <a:pPr lvl="0" algn="just">
              <a:lnSpc>
                <a:spcPct val="150000"/>
              </a:lnSpc>
            </a:pPr>
            <a:r>
              <a:rPr lang="en-US" sz="2400" dirty="0" smtClean="0">
                <a:latin typeface="Times New Roman" pitchFamily="18" charset="0"/>
                <a:cs typeface="Times New Roman" pitchFamily="18" charset="0"/>
              </a:rPr>
              <a:t>Getting a group together</a:t>
            </a:r>
          </a:p>
          <a:p>
            <a:pPr lvl="0" algn="just">
              <a:lnSpc>
                <a:spcPct val="150000"/>
              </a:lnSpc>
            </a:pPr>
            <a:r>
              <a:rPr lang="en-US" sz="2400" dirty="0" smtClean="0">
                <a:latin typeface="Times New Roman" pitchFamily="18" charset="0"/>
                <a:cs typeface="Times New Roman" pitchFamily="18" charset="0"/>
              </a:rPr>
              <a:t>Identification of a comfortable place and time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297</a:t>
            </a:fld>
            <a:endParaRPr lang="en-US"/>
          </a:p>
        </p:txBody>
      </p:sp>
    </p:spTree>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498080" cy="5638800"/>
          </a:xfrm>
        </p:spPr>
        <p:txBody>
          <a:bodyPr>
            <a:normAutofit fontScale="92500" lnSpcReduction="10000"/>
          </a:bodyPr>
          <a:lstStyle/>
          <a:p>
            <a:pPr lvl="0" algn="just">
              <a:lnSpc>
                <a:spcPct val="150000"/>
              </a:lnSpc>
            </a:pPr>
            <a:r>
              <a:rPr lang="en-US" sz="2600" dirty="0" smtClean="0">
                <a:latin typeface="Times New Roman" pitchFamily="18" charset="0"/>
                <a:cs typeface="Times New Roman" pitchFamily="18" charset="0"/>
              </a:rPr>
              <a:t>Introduction of group members to each others</a:t>
            </a:r>
          </a:p>
          <a:p>
            <a:pPr lvl="0" algn="just">
              <a:lnSpc>
                <a:spcPct val="150000"/>
              </a:lnSpc>
            </a:pPr>
            <a:r>
              <a:rPr lang="en-US" sz="2600" dirty="0" smtClean="0">
                <a:latin typeface="Times New Roman" pitchFamily="18" charset="0"/>
                <a:cs typeface="Times New Roman" pitchFamily="18" charset="0"/>
              </a:rPr>
              <a:t>Allow group discussion to begin with general knowledge. E.g. any health problems they have ever faced</a:t>
            </a:r>
          </a:p>
          <a:p>
            <a:pPr lvl="0" algn="just">
              <a:lnSpc>
                <a:spcPct val="150000"/>
              </a:lnSpc>
            </a:pPr>
            <a:r>
              <a:rPr lang="en-US" sz="2600" dirty="0" smtClean="0">
                <a:latin typeface="Times New Roman" pitchFamily="18" charset="0"/>
                <a:cs typeface="Times New Roman" pitchFamily="18" charset="0"/>
              </a:rPr>
              <a:t>Encourage everyone to participate</a:t>
            </a:r>
          </a:p>
          <a:p>
            <a:pPr lvl="0" algn="just">
              <a:lnSpc>
                <a:spcPct val="150000"/>
              </a:lnSpc>
            </a:pPr>
            <a:r>
              <a:rPr lang="en-US" sz="2600" dirty="0" smtClean="0">
                <a:latin typeface="Times New Roman" pitchFamily="18" charset="0"/>
                <a:cs typeface="Times New Roman" pitchFamily="18" charset="0"/>
              </a:rPr>
              <a:t>Limit the duration of discussion to the shortest possible, usually 1-2 hrs.</a:t>
            </a:r>
          </a:p>
          <a:p>
            <a:pPr lvl="0" algn="just">
              <a:lnSpc>
                <a:spcPct val="150000"/>
              </a:lnSpc>
            </a:pPr>
            <a:r>
              <a:rPr lang="en-US" sz="2600" dirty="0" smtClean="0">
                <a:latin typeface="Times New Roman" pitchFamily="18" charset="0"/>
                <a:cs typeface="Times New Roman" pitchFamily="18" charset="0"/>
              </a:rPr>
              <a:t>Check for satisfaction before concluding the session. E.g. do they think that they are learning? Do they think the group should continue?</a:t>
            </a:r>
          </a:p>
          <a:p>
            <a:endParaRPr lang="en-US" sz="2600" dirty="0" smtClean="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298</a:t>
            </a:fld>
            <a:endParaRPr lang="en-US"/>
          </a:p>
        </p:txBody>
      </p:sp>
    </p:spTree>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B. Demonstration:</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p>
        </p:txBody>
      </p:sp>
      <p:sp>
        <p:nvSpPr>
          <p:cNvPr id="3" name="Content Placeholder 2"/>
          <p:cNvSpPr>
            <a:spLocks noGrp="1"/>
          </p:cNvSpPr>
          <p:nvPr>
            <p:ph idx="1"/>
          </p:nvPr>
        </p:nvSpPr>
        <p:spPr>
          <a:xfrm>
            <a:off x="1143000" y="914400"/>
            <a:ext cx="7696200" cy="5943600"/>
          </a:xfrm>
        </p:spPr>
        <p:txBody>
          <a:bodyPr>
            <a:noAutofit/>
          </a:bodyPr>
          <a:lstStyle/>
          <a:p>
            <a:pPr lvl="0" algn="just">
              <a:lnSpc>
                <a:spcPct val="170000"/>
              </a:lnSpc>
            </a:pPr>
            <a:r>
              <a:rPr lang="en-US" sz="2400" dirty="0" smtClean="0">
                <a:latin typeface="Times New Roman" pitchFamily="18" charset="0"/>
                <a:cs typeface="Times New Roman" pitchFamily="18" charset="0"/>
              </a:rPr>
              <a:t>A demonstration is pleasant way of sharing knowledge and skills.</a:t>
            </a:r>
          </a:p>
          <a:p>
            <a:pPr lvl="0" algn="just">
              <a:lnSpc>
                <a:spcPct val="170000"/>
              </a:lnSpc>
            </a:pPr>
            <a:r>
              <a:rPr lang="en-US" sz="2400" dirty="0" smtClean="0">
                <a:latin typeface="Times New Roman" pitchFamily="18" charset="0"/>
                <a:cs typeface="Times New Roman" pitchFamily="18" charset="0"/>
              </a:rPr>
              <a:t>They involve a mixture of theoretical teaching and of practical work, which makes them lively</a:t>
            </a:r>
          </a:p>
          <a:p>
            <a:pPr lvl="0" algn="just">
              <a:lnSpc>
                <a:spcPct val="170000"/>
              </a:lnSpc>
            </a:pPr>
            <a:r>
              <a:rPr lang="en-US" sz="2400" dirty="0" smtClean="0">
                <a:latin typeface="Times New Roman" pitchFamily="18" charset="0"/>
                <a:cs typeface="Times New Roman" pitchFamily="18" charset="0"/>
              </a:rPr>
              <a:t>The main purpose of demonstrations is helping people learn new skills</a:t>
            </a:r>
          </a:p>
          <a:p>
            <a:pPr lvl="0" algn="just">
              <a:lnSpc>
                <a:spcPct val="170000"/>
              </a:lnSpc>
            </a:pPr>
            <a:r>
              <a:rPr lang="en-US" sz="2400" dirty="0" smtClean="0">
                <a:latin typeface="Times New Roman" pitchFamily="18" charset="0"/>
                <a:cs typeface="Times New Roman" pitchFamily="18" charset="0"/>
              </a:rPr>
              <a:t>The size of the group should be small to let members get the chance to practice.</a:t>
            </a:r>
          </a:p>
          <a:p>
            <a:pPr lvl="0" algn="just">
              <a:lnSpc>
                <a:spcPct val="170000"/>
              </a:lnSpc>
            </a:pPr>
            <a:r>
              <a:rPr lang="en-US" sz="2400" dirty="0" smtClean="0">
                <a:latin typeface="Times New Roman" pitchFamily="18" charset="0"/>
                <a:cs typeface="Times New Roman" pitchFamily="18" charset="0"/>
              </a:rPr>
              <a:t>Identify the needs of the group learn</a:t>
            </a:r>
          </a:p>
          <a:p>
            <a:pPr algn="just">
              <a:lnSpc>
                <a:spcPct val="170000"/>
              </a:lnSpc>
            </a:pPr>
            <a:endParaRPr lang="en-US" sz="2400" dirty="0" smtClean="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299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327392" cy="5715000"/>
          </a:xfrm>
        </p:spPr>
        <p:txBody>
          <a:bodyPr>
            <a:normAutofit/>
          </a:bodyPr>
          <a:lstStyle/>
          <a:p>
            <a:pPr lvl="0" algn="just">
              <a:lnSpc>
                <a:spcPct val="17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cost of health care is rising. Ex: treatment, hospitalization</a:t>
            </a:r>
          </a:p>
          <a:p>
            <a:pPr lvl="0" algn="just">
              <a:lnSpc>
                <a:spcPct val="170000"/>
              </a:lnSpc>
            </a:pPr>
            <a:r>
              <a:rPr lang="en-US" sz="2400" dirty="0">
                <a:latin typeface="Times New Roman" pitchFamily="18" charset="0"/>
                <a:cs typeface="Times New Roman" pitchFamily="18" charset="0"/>
              </a:rPr>
              <a:t>The tendency of increasing magnitude of chronic conditions. Ex: hypertension</a:t>
            </a:r>
          </a:p>
          <a:p>
            <a:pPr algn="just">
              <a:lnSpc>
                <a:spcPct val="170000"/>
              </a:lnSpc>
            </a:pPr>
            <a:endParaRPr lang="en-US" sz="2400" dirty="0">
              <a:latin typeface="Times New Roman" pitchFamily="18" charset="0"/>
              <a:cs typeface="Times New Roman" pitchFamily="18" charset="0"/>
            </a:endParaRPr>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a:t>
            </a:fld>
            <a:endParaRPr lang="en-US"/>
          </a:p>
        </p:txBody>
      </p:sp>
    </p:spTree>
    <p:extLst>
      <p:ext uri="{BB962C8B-B14F-4D97-AF65-F5344CB8AC3E}">
        <p14:creationId xmlns:p14="http://schemas.microsoft.com/office/powerpoint/2010/main" xmlns="" val="22045184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251192" cy="5715000"/>
          </a:xfrm>
        </p:spPr>
        <p:txBody>
          <a:bodyPr>
            <a:noAutofit/>
          </a:bodyPr>
          <a:lstStyle/>
          <a:p>
            <a:pPr marL="82296" lvl="0" indent="0" algn="just">
              <a:lnSpc>
                <a:spcPct val="150000"/>
              </a:lnSpc>
              <a:buNone/>
            </a:pPr>
            <a:r>
              <a:rPr lang="en-US" sz="2400" b="1" dirty="0">
                <a:latin typeface="Times New Roman" pitchFamily="18" charset="0"/>
                <a:cs typeface="Times New Roman" pitchFamily="18" charset="0"/>
              </a:rPr>
              <a:t>Information:</a:t>
            </a:r>
            <a:r>
              <a:rPr lang="en-US" sz="2400" dirty="0">
                <a:latin typeface="Times New Roman" pitchFamily="18" charset="0"/>
                <a:cs typeface="Times New Roman" pitchFamily="18" charset="0"/>
              </a:rPr>
              <a:t> is a collection of useful briefs or </a:t>
            </a:r>
            <a:r>
              <a:rPr lang="en-US" sz="2400" dirty="0" smtClean="0">
                <a:latin typeface="Times New Roman" pitchFamily="18" charset="0"/>
                <a:cs typeface="Times New Roman" pitchFamily="18" charset="0"/>
              </a:rPr>
              <a:t>detailed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Ideas</a:t>
            </a:r>
            <a:endParaRPr lang="en-US" sz="2400" dirty="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Processes,</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Data </a:t>
            </a:r>
            <a:r>
              <a:rPr lang="en-US" sz="2400" dirty="0">
                <a:latin typeface="Times New Roman" pitchFamily="18" charset="0"/>
                <a:cs typeface="Times New Roman" pitchFamily="18" charset="0"/>
              </a:rPr>
              <a:t>&amp; theories that can be used for a certain period of time.</a:t>
            </a:r>
          </a:p>
          <a:p>
            <a:pPr marL="82296" lvl="0" indent="0" algn="just">
              <a:lnSpc>
                <a:spcPct val="150000"/>
              </a:lnSpc>
              <a:buNone/>
            </a:pPr>
            <a:r>
              <a:rPr lang="en-US" sz="2400" b="1" dirty="0">
                <a:latin typeface="Times New Roman" pitchFamily="18" charset="0"/>
                <a:cs typeface="Times New Roman" pitchFamily="18" charset="0"/>
              </a:rPr>
              <a:t>Education: </a:t>
            </a:r>
            <a:r>
              <a:rPr lang="en-US" sz="2400" dirty="0">
                <a:latin typeface="Times New Roman" pitchFamily="18" charset="0"/>
                <a:cs typeface="Times New Roman" pitchFamily="18" charset="0"/>
              </a:rPr>
              <a:t>a complex and planned learning experiences that aims to bring about changes in cognitive, psychosocial and other skills.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30</a:t>
            </a:fld>
            <a:endParaRPr lang="en-US"/>
          </a:p>
        </p:txBody>
      </p:sp>
    </p:spTree>
    <p:extLst>
      <p:ext uri="{BB962C8B-B14F-4D97-AF65-F5344CB8AC3E}">
        <p14:creationId xmlns:p14="http://schemas.microsoft.com/office/powerpoint/2010/main" xmlns="" val="1854187292"/>
      </p:ext>
    </p:extLst>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85800"/>
            <a:ext cx="7498080" cy="4800600"/>
          </a:xfrm>
        </p:spPr>
        <p:txBody>
          <a:bodyPr>
            <a:normAutofit fontScale="70000" lnSpcReduction="20000"/>
          </a:bodyPr>
          <a:lstStyle/>
          <a:p>
            <a:pPr lvl="0" algn="just">
              <a:lnSpc>
                <a:spcPct val="170000"/>
              </a:lnSpc>
            </a:pPr>
            <a:r>
              <a:rPr lang="en-US" sz="3400" dirty="0" smtClean="0">
                <a:latin typeface="Times New Roman" pitchFamily="18" charset="0"/>
                <a:cs typeface="Times New Roman" pitchFamily="18" charset="0"/>
              </a:rPr>
              <a:t>Collect the necessary materials such as models and real objects and photographs </a:t>
            </a:r>
          </a:p>
          <a:p>
            <a:pPr lvl="0" algn="just">
              <a:lnSpc>
                <a:spcPct val="170000"/>
              </a:lnSpc>
            </a:pPr>
            <a:r>
              <a:rPr lang="en-US" sz="3400" dirty="0" smtClean="0">
                <a:latin typeface="Times New Roman" pitchFamily="18" charset="0"/>
                <a:cs typeface="Times New Roman" pitchFamily="18" charset="0"/>
              </a:rPr>
              <a:t>Make sure that it fits with local culture. E.g. for nutrition demonstration you have to use the common food items and local cooking methods</a:t>
            </a:r>
          </a:p>
          <a:p>
            <a:pPr lvl="0" algn="just">
              <a:lnSpc>
                <a:spcPct val="170000"/>
              </a:lnSpc>
            </a:pPr>
            <a:r>
              <a:rPr lang="en-US" sz="3400" dirty="0" smtClean="0">
                <a:latin typeface="Times New Roman" pitchFamily="18" charset="0"/>
                <a:cs typeface="Times New Roman" pitchFamily="18" charset="0"/>
              </a:rPr>
              <a:t>Prepare adequate space so that every one could see and practice the skill</a:t>
            </a:r>
          </a:p>
          <a:p>
            <a:pPr lvl="0" algn="just">
              <a:lnSpc>
                <a:spcPct val="170000"/>
              </a:lnSpc>
            </a:pPr>
            <a:r>
              <a:rPr lang="en-US" sz="3400" dirty="0" smtClean="0">
                <a:latin typeface="Times New Roman" pitchFamily="18" charset="0"/>
                <a:cs typeface="Times New Roman" pitchFamily="18" charset="0"/>
              </a:rPr>
              <a:t>Choose the time that is convenient for everyone</a:t>
            </a:r>
          </a:p>
          <a:p>
            <a:endParaRPr lang="en-US" sz="3400" dirty="0" smtClean="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300</a:t>
            </a:fld>
            <a:endParaRPr lang="en-US"/>
          </a:p>
        </p:txBody>
      </p:sp>
    </p:spTree>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81000"/>
            <a:ext cx="7498080" cy="6248400"/>
          </a:xfrm>
        </p:spPr>
        <p:txBody>
          <a:bodyPr>
            <a:normAutofit lnSpcReduction="10000"/>
          </a:bodyPr>
          <a:lstStyle/>
          <a:p>
            <a:pPr algn="just">
              <a:lnSpc>
                <a:spcPct val="150000"/>
              </a:lnSpc>
              <a:buNone/>
            </a:pPr>
            <a:r>
              <a:rPr lang="en-US" sz="2400" b="1" dirty="0" smtClean="0">
                <a:latin typeface="Times New Roman" pitchFamily="18" charset="0"/>
                <a:cs typeface="Times New Roman" pitchFamily="18" charset="0"/>
              </a:rPr>
              <a:t>Procedures:</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Introduction: explain the ideas and skills that you will demonstrate and the need for it</a:t>
            </a:r>
          </a:p>
          <a:p>
            <a:pPr lvl="0" algn="just">
              <a:lnSpc>
                <a:spcPct val="150000"/>
              </a:lnSpc>
            </a:pPr>
            <a:r>
              <a:rPr lang="en-US" sz="2400" dirty="0" smtClean="0">
                <a:latin typeface="Times New Roman" pitchFamily="18" charset="0"/>
                <a:cs typeface="Times New Roman" pitchFamily="18" charset="0"/>
              </a:rPr>
              <a:t>Do the demonstration: do one step at a time, slowly. Make sure everyone can see what you are doing and give explanations as you go along.</a:t>
            </a:r>
          </a:p>
          <a:p>
            <a:pPr lvl="0" algn="just">
              <a:lnSpc>
                <a:spcPct val="150000"/>
              </a:lnSpc>
            </a:pPr>
            <a:r>
              <a:rPr lang="en-US" sz="2400" dirty="0" smtClean="0">
                <a:latin typeface="Times New Roman" pitchFamily="18" charset="0"/>
                <a:cs typeface="Times New Roman" pitchFamily="18" charset="0"/>
              </a:rPr>
              <a:t>Questions: encourage discussion either during or at the end of the demonstration. Ask them to demonstrate back to you or to explain the steps</a:t>
            </a:r>
          </a:p>
          <a:p>
            <a:pPr lvl="0" algn="just">
              <a:lnSpc>
                <a:spcPct val="150000"/>
              </a:lnSpc>
            </a:pPr>
            <a:r>
              <a:rPr lang="en-US" sz="2400" dirty="0" smtClean="0">
                <a:latin typeface="Times New Roman" pitchFamily="18" charset="0"/>
                <a:cs typeface="Times New Roman" pitchFamily="18" charset="0"/>
              </a:rPr>
              <a:t>Summarize: review the important steps and key points briefly</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301</a:t>
            </a:fld>
            <a:endParaRPr lang="en-US"/>
          </a:p>
        </p:txBody>
      </p:sp>
    </p:spTree>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b="1" dirty="0" smtClean="0">
                <a:latin typeface="Times New Roman" pitchFamily="18" charset="0"/>
                <a:cs typeface="Times New Roman" pitchFamily="18" charset="0"/>
              </a:rPr>
              <a:t>C. Drama:</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344168" y="1066800"/>
            <a:ext cx="7498080"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In drama: ideas, feelings, beliefs, and values are communicated to participants and to specters</a:t>
            </a:r>
          </a:p>
          <a:p>
            <a:pPr lvl="0" algn="just">
              <a:lnSpc>
                <a:spcPct val="150000"/>
              </a:lnSpc>
            </a:pPr>
            <a:r>
              <a:rPr lang="en-US" sz="2400" dirty="0" smtClean="0">
                <a:latin typeface="Times New Roman" pitchFamily="18" charset="0"/>
                <a:cs typeface="Times New Roman" pitchFamily="18" charset="0"/>
              </a:rPr>
              <a:t>Their preparation, practice and others may incur time and money. This means that it is somehow difficult to prepare repeatedly. Yet, they are extremely useful for conferences, workshops and refresher courses.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302</a:t>
            </a:fld>
            <a:endParaRPr lang="en-US"/>
          </a:p>
        </p:txBody>
      </p:sp>
    </p:spTree>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762000"/>
            <a:ext cx="7498080" cy="4800600"/>
          </a:xfrm>
        </p:spPr>
        <p:txBody>
          <a:bodyPr/>
          <a:lstStyle/>
          <a:p>
            <a:pPr algn="just">
              <a:lnSpc>
                <a:spcPct val="150000"/>
              </a:lnSpc>
              <a:buNone/>
            </a:pPr>
            <a:r>
              <a:rPr lang="en-US" sz="2400" b="1" dirty="0" smtClean="0">
                <a:latin typeface="Times New Roman" pitchFamily="18" charset="0"/>
                <a:cs typeface="Times New Roman" pitchFamily="18" charset="0"/>
              </a:rPr>
              <a:t>General principles of drama health education:</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Keep the script simple and clear</a:t>
            </a:r>
          </a:p>
          <a:p>
            <a:pPr lvl="0" algn="just">
              <a:lnSpc>
                <a:spcPct val="150000"/>
              </a:lnSpc>
            </a:pPr>
            <a:r>
              <a:rPr lang="en-US" sz="2400" dirty="0" smtClean="0">
                <a:latin typeface="Times New Roman" pitchFamily="18" charset="0"/>
                <a:cs typeface="Times New Roman" pitchFamily="18" charset="0"/>
              </a:rPr>
              <a:t>Identify an appropriate site</a:t>
            </a:r>
          </a:p>
          <a:p>
            <a:pPr lvl="0" algn="just">
              <a:lnSpc>
                <a:spcPct val="150000"/>
              </a:lnSpc>
            </a:pPr>
            <a:r>
              <a:rPr lang="en-US" sz="2400" dirty="0" smtClean="0">
                <a:latin typeface="Times New Roman" pitchFamily="18" charset="0"/>
                <a:cs typeface="Times New Roman" pitchFamily="18" charset="0"/>
              </a:rPr>
              <a:t>Say a few words at the beginning of the play to introduce the subject and give the reason for the drama</a:t>
            </a:r>
          </a:p>
          <a:p>
            <a:pPr lvl="0" algn="just">
              <a:lnSpc>
                <a:spcPct val="150000"/>
              </a:lnSpc>
            </a:pPr>
            <a:r>
              <a:rPr lang="en-US" sz="2400" dirty="0" smtClean="0">
                <a:latin typeface="Times New Roman" pitchFamily="18" charset="0"/>
                <a:cs typeface="Times New Roman" pitchFamily="18" charset="0"/>
              </a:rPr>
              <a:t>Encourage questions and discussions at the end</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303</a:t>
            </a:fld>
            <a:endParaRPr lang="en-US"/>
          </a:p>
        </p:txBody>
      </p:sp>
    </p:spTree>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800" b="1" dirty="0" smtClean="0">
                <a:latin typeface="Times New Roman" pitchFamily="18" charset="0"/>
                <a:cs typeface="Times New Roman" pitchFamily="18" charset="0"/>
              </a:rPr>
              <a:t>D. Role play:</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17465" y="1219200"/>
            <a:ext cx="7498080"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Role-play consists of the action out of real-life situation and problems</a:t>
            </a:r>
          </a:p>
          <a:p>
            <a:pPr algn="just">
              <a:lnSpc>
                <a:spcPct val="150000"/>
              </a:lnSpc>
            </a:pPr>
            <a:r>
              <a:rPr lang="en-US" sz="2400" dirty="0" smtClean="0">
                <a:latin typeface="Times New Roman" pitchFamily="18" charset="0"/>
                <a:cs typeface="Times New Roman" pitchFamily="18" charset="0"/>
              </a:rPr>
              <a:t>The player tries to behave in a way that the character might behave when faced with given situation or problem</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304</a:t>
            </a:fld>
            <a:endParaRPr lang="en-US"/>
          </a:p>
        </p:txBody>
      </p:sp>
    </p:spTree>
  </p:cSld>
  <p:clrMapOvr>
    <a:masterClrMapping/>
  </p:clrMapOvr>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Purpose of role-play:</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lvl="0" algn="just">
              <a:lnSpc>
                <a:spcPct val="150000"/>
              </a:lnSpc>
            </a:pPr>
            <a:r>
              <a:rPr lang="en-US" sz="2400" dirty="0" smtClean="0">
                <a:latin typeface="Times New Roman" pitchFamily="18" charset="0"/>
                <a:cs typeface="Times New Roman" pitchFamily="18" charset="0"/>
              </a:rPr>
              <a:t>By acting out a real life situation, people can better understand the causes of their problem and the result of their own behavior</a:t>
            </a:r>
          </a:p>
          <a:p>
            <a:pPr lvl="0" algn="just">
              <a:lnSpc>
                <a:spcPct val="150000"/>
              </a:lnSpc>
            </a:pPr>
            <a:r>
              <a:rPr lang="en-US" sz="2400" dirty="0" smtClean="0">
                <a:latin typeface="Times New Roman" pitchFamily="18" charset="0"/>
                <a:cs typeface="Times New Roman" pitchFamily="18" charset="0"/>
              </a:rPr>
              <a:t>Help an individual explore ways of improving his or her relationships with other people</a:t>
            </a:r>
          </a:p>
          <a:p>
            <a:pPr lvl="0" algn="just">
              <a:lnSpc>
                <a:spcPct val="150000"/>
              </a:lnSpc>
            </a:pPr>
            <a:r>
              <a:rPr lang="en-US" sz="2400" dirty="0" smtClean="0">
                <a:latin typeface="Times New Roman" pitchFamily="18" charset="0"/>
                <a:cs typeface="Times New Roman" pitchFamily="18" charset="0"/>
              </a:rPr>
              <a:t>Give people experience in communication, planning, and decision making</a:t>
            </a:r>
          </a:p>
          <a:p>
            <a:pPr lvl="0" algn="just">
              <a:lnSpc>
                <a:spcPct val="150000"/>
              </a:lnSpc>
            </a:pPr>
            <a:r>
              <a:rPr lang="en-US" sz="2400" dirty="0" smtClean="0">
                <a:latin typeface="Times New Roman" pitchFamily="18" charset="0"/>
                <a:cs typeface="Times New Roman" pitchFamily="18" charset="0"/>
              </a:rPr>
              <a:t>Helps people to reconsider attitudes during a role play</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305</a:t>
            </a:fld>
            <a:endParaRPr lang="en-US"/>
          </a:p>
        </p:txBody>
      </p:sp>
    </p:spTree>
  </p:cSld>
  <p:clrMapOvr>
    <a:masterClrMapping/>
  </p:clrMapOvr>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762000"/>
            <a:ext cx="7498080" cy="4800600"/>
          </a:xfrm>
        </p:spPr>
        <p:txBody>
          <a:bodyPr>
            <a:noAutofit/>
          </a:bodyPr>
          <a:lstStyle/>
          <a:p>
            <a:pPr algn="just">
              <a:lnSpc>
                <a:spcPct val="150000"/>
              </a:lnSpc>
            </a:pPr>
            <a:r>
              <a:rPr lang="en-US" sz="2400" dirty="0" smtClean="0">
                <a:latin typeface="Times New Roman" pitchFamily="18" charset="0"/>
                <a:cs typeface="Times New Roman" pitchFamily="18" charset="0"/>
              </a:rPr>
              <a:t>Group size: a role-play is usually done with small groups. It can be done with a health worker and one or two other people. It should last about 20 minutes and allow 20-30 minutes for discussion.</a:t>
            </a:r>
          </a:p>
          <a:p>
            <a:pPr algn="just">
              <a:lnSpc>
                <a:spcPct val="150000"/>
              </a:lnSpc>
            </a:pPr>
            <a:r>
              <a:rPr lang="en-US" sz="2400" dirty="0" smtClean="0">
                <a:latin typeface="Times New Roman" pitchFamily="18" charset="0"/>
                <a:cs typeface="Times New Roman" pitchFamily="18" charset="0"/>
              </a:rPr>
              <a:t>Other concerns:</a:t>
            </a:r>
          </a:p>
          <a:p>
            <a:pPr lvl="0" algn="just">
              <a:lnSpc>
                <a:spcPct val="150000"/>
              </a:lnSpc>
            </a:pPr>
            <a:r>
              <a:rPr lang="en-US" sz="2400" dirty="0" smtClean="0">
                <a:latin typeface="Times New Roman" pitchFamily="18" charset="0"/>
                <a:cs typeface="Times New Roman" pitchFamily="18" charset="0"/>
              </a:rPr>
              <a:t>Role plays work best when people know and trust each other</a:t>
            </a:r>
          </a:p>
          <a:p>
            <a:pPr lvl="0" algn="just">
              <a:lnSpc>
                <a:spcPct val="150000"/>
              </a:lnSpc>
            </a:pPr>
            <a:r>
              <a:rPr lang="en-US" sz="2400" dirty="0" smtClean="0">
                <a:latin typeface="Times New Roman" pitchFamily="18" charset="0"/>
                <a:cs typeface="Times New Roman" pitchFamily="18" charset="0"/>
              </a:rPr>
              <a:t>Do not ask people to take parts that might embarrass them</a:t>
            </a:r>
          </a:p>
          <a:p>
            <a:pPr algn="just">
              <a:lnSpc>
                <a:spcPct val="150000"/>
              </a:lnSpc>
            </a:pPr>
            <a:endParaRPr lang="en-US" sz="2400" dirty="0" smtClean="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306</a:t>
            </a:fld>
            <a:endParaRPr lang="en-US"/>
          </a:p>
        </p:txBody>
      </p:sp>
    </p:spTree>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5.2 Teaching Materials</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174992" cy="4800600"/>
          </a:xfrm>
        </p:spPr>
        <p:txBody>
          <a:bodyPr>
            <a:normAutofit/>
          </a:bodyPr>
          <a:lstStyle/>
          <a:p>
            <a:pPr algn="just">
              <a:lnSpc>
                <a:spcPct val="150000"/>
              </a:lnSpc>
            </a:pPr>
            <a:r>
              <a:rPr lang="en-US" sz="2400" dirty="0" smtClean="0">
                <a:latin typeface="Times New Roman" pitchFamily="18" charset="0"/>
                <a:cs typeface="Times New Roman" pitchFamily="18" charset="0"/>
              </a:rPr>
              <a:t>Teaching materials that are used as teaching aids to support the communication process and bring desired effect on the audience.</a:t>
            </a:r>
          </a:p>
          <a:p>
            <a:pPr lvl="0" algn="just">
              <a:lnSpc>
                <a:spcPct val="150000"/>
              </a:lnSpc>
              <a:buNone/>
            </a:pPr>
            <a:r>
              <a:rPr lang="en-US" sz="2400" b="1" dirty="0" smtClean="0">
                <a:latin typeface="Times New Roman" pitchFamily="18" charset="0"/>
                <a:cs typeface="Times New Roman" pitchFamily="18" charset="0"/>
              </a:rPr>
              <a:t>1. Audios:</a:t>
            </a:r>
            <a:r>
              <a:rPr lang="en-US" sz="2400" dirty="0" smtClean="0">
                <a:latin typeface="Times New Roman" pitchFamily="18" charset="0"/>
                <a:cs typeface="Times New Roman" pitchFamily="18" charset="0"/>
              </a:rPr>
              <a:t> include anything heard such as spoken-word (talk), music or any other sounds. Talks are the most commonly used audio teaching methods.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307</a:t>
            </a:fld>
            <a:endParaRPr lang="en-US"/>
          </a:p>
        </p:txBody>
      </p:sp>
    </p:spTree>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Autofit/>
          </a:bodyPr>
          <a:lstStyle/>
          <a:p>
            <a:r>
              <a:rPr lang="en-US" sz="2800" b="1" dirty="0" smtClean="0">
                <a:latin typeface="Times New Roman" pitchFamily="18" charset="0"/>
                <a:cs typeface="Times New Roman" pitchFamily="18" charset="0"/>
              </a:rPr>
              <a:t>Characteristics of audios: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143000"/>
            <a:ext cx="7498080" cy="5105400"/>
          </a:xfrm>
        </p:spPr>
        <p:txBody>
          <a:bodyPr>
            <a:normAutofit lnSpcReduction="10000"/>
          </a:bodyPr>
          <a:lstStyle/>
          <a:p>
            <a:pPr lvl="0">
              <a:lnSpc>
                <a:spcPct val="150000"/>
              </a:lnSpc>
            </a:pPr>
            <a:r>
              <a:rPr lang="en-US" sz="2400" dirty="0" smtClean="0">
                <a:latin typeface="Times New Roman" pitchFamily="18" charset="0"/>
                <a:cs typeface="Times New Roman" pitchFamily="18" charset="0"/>
              </a:rPr>
              <a:t>Effective when based on similar or known experience</a:t>
            </a:r>
          </a:p>
          <a:p>
            <a:pPr lvl="0">
              <a:lnSpc>
                <a:spcPct val="150000"/>
              </a:lnSpc>
            </a:pPr>
            <a:r>
              <a:rPr lang="en-US" sz="2400" dirty="0" smtClean="0">
                <a:latin typeface="Times New Roman" pitchFamily="18" charset="0"/>
                <a:cs typeface="Times New Roman" pitchFamily="18" charset="0"/>
              </a:rPr>
              <a:t>Could be distorted or misunderstood when translated</a:t>
            </a:r>
          </a:p>
          <a:p>
            <a:pPr lvl="0">
              <a:lnSpc>
                <a:spcPct val="150000"/>
              </a:lnSpc>
            </a:pPr>
            <a:r>
              <a:rPr lang="en-US" sz="2400" dirty="0" smtClean="0">
                <a:latin typeface="Times New Roman" pitchFamily="18" charset="0"/>
                <a:cs typeface="Times New Roman" pitchFamily="18" charset="0"/>
              </a:rPr>
              <a:t>Easily forgotten</a:t>
            </a:r>
          </a:p>
          <a:p>
            <a:pPr algn="just">
              <a:lnSpc>
                <a:spcPct val="150000"/>
              </a:lnSpc>
              <a:buNone/>
            </a:pPr>
            <a:r>
              <a:rPr lang="en-US" sz="2400" b="1" dirty="0" smtClean="0">
                <a:latin typeface="Times New Roman" pitchFamily="18" charset="0"/>
                <a:cs typeface="Times New Roman" pitchFamily="18" charset="0"/>
              </a:rPr>
              <a:t>1.Health takes:</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The most natural way of communication with people is to talk with them</a:t>
            </a:r>
          </a:p>
          <a:p>
            <a:pPr lvl="0" algn="just">
              <a:lnSpc>
                <a:spcPct val="150000"/>
              </a:lnSpc>
            </a:pPr>
            <a:r>
              <a:rPr lang="en-US" sz="2400" dirty="0" smtClean="0">
                <a:latin typeface="Times New Roman" pitchFamily="18" charset="0"/>
                <a:cs typeface="Times New Roman" pitchFamily="18" charset="0"/>
              </a:rPr>
              <a:t>In principle, it should be given to smaller groups (5-10 people) though it could be given for large group like radio talk.</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308</a:t>
            </a:fld>
            <a:endParaRPr lang="en-US"/>
          </a:p>
        </p:txBody>
      </p:sp>
    </p:spTree>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768" y="152400"/>
            <a:ext cx="7040880" cy="1447800"/>
          </a:xfrm>
        </p:spPr>
        <p:txBody>
          <a:bodyPr>
            <a:noAutofit/>
          </a:bodyPr>
          <a:lstStyle/>
          <a:p>
            <a:r>
              <a:rPr lang="en-US" sz="2800" b="1" dirty="0" smtClean="0">
                <a:latin typeface="Times New Roman" pitchFamily="18" charset="0"/>
                <a:cs typeface="Times New Roman" pitchFamily="18" charset="0"/>
              </a:rPr>
              <a:t>In preparing talk consider the following points: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327392"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Know the group –their interest and needs</a:t>
            </a:r>
          </a:p>
          <a:p>
            <a:pPr lvl="0" algn="just">
              <a:lnSpc>
                <a:spcPct val="150000"/>
              </a:lnSpc>
            </a:pPr>
            <a:r>
              <a:rPr lang="en-US" sz="2400" dirty="0" smtClean="0">
                <a:latin typeface="Times New Roman" pitchFamily="18" charset="0"/>
                <a:cs typeface="Times New Roman" pitchFamily="18" charset="0"/>
              </a:rPr>
              <a:t>Select single and simple topic-e.g. nutrition is too big as a topic thus select subtopic such as breast feeding, weaning diet etc…</a:t>
            </a:r>
          </a:p>
          <a:p>
            <a:pPr lvl="0" algn="just">
              <a:lnSpc>
                <a:spcPct val="150000"/>
              </a:lnSpc>
            </a:pPr>
            <a:r>
              <a:rPr lang="en-US" sz="2400" dirty="0" smtClean="0">
                <a:latin typeface="Times New Roman" pitchFamily="18" charset="0"/>
                <a:cs typeface="Times New Roman" pitchFamily="18" charset="0"/>
              </a:rPr>
              <a:t>Have correct and up to date information</a:t>
            </a:r>
          </a:p>
          <a:p>
            <a:pPr lvl="0" algn="just">
              <a:lnSpc>
                <a:spcPct val="150000"/>
              </a:lnSpc>
            </a:pPr>
            <a:r>
              <a:rPr lang="en-US" sz="2400" dirty="0" smtClean="0">
                <a:latin typeface="Times New Roman" pitchFamily="18" charset="0"/>
                <a:cs typeface="Times New Roman" pitchFamily="18" charset="0"/>
              </a:rPr>
              <a:t>Limit the points to only main one</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309</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251192" cy="5486400"/>
          </a:xfrm>
        </p:spPr>
        <p:txBody>
          <a:bodyPr/>
          <a:lstStyle/>
          <a:p>
            <a:pPr lvl="0" algn="just">
              <a:lnSpc>
                <a:spcPct val="150000"/>
              </a:lnSpc>
              <a:buNone/>
            </a:pPr>
            <a:r>
              <a:rPr lang="en-US" sz="2800" b="1" dirty="0" smtClean="0">
                <a:latin typeface="Times New Roman" pitchFamily="18" charset="0"/>
                <a:cs typeface="Times New Roman" pitchFamily="18" charset="0"/>
              </a:rPr>
              <a:t>Communication:</a:t>
            </a: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process of sharing</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Ideas</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Information</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Knowledge and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Experiences among people using different channels.</a:t>
            </a:r>
          </a:p>
          <a:p>
            <a:pPr algn="just">
              <a:lnSpc>
                <a:spcPct val="150000"/>
              </a:lnSpc>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31</a:t>
            </a:fld>
            <a:endParaRPr lang="en-US"/>
          </a:p>
        </p:txBody>
      </p:sp>
    </p:spTree>
  </p:cSld>
  <p:clrMapOvr>
    <a:masterClrMapping/>
  </p:clrMapOvr>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251192" cy="5334000"/>
          </a:xfrm>
        </p:spPr>
        <p:txBody>
          <a:bodyPr/>
          <a:lstStyle/>
          <a:p>
            <a:pPr lvl="0" algn="just">
              <a:lnSpc>
                <a:spcPct val="150000"/>
              </a:lnSpc>
            </a:pPr>
            <a:r>
              <a:rPr lang="en-US" sz="2400" dirty="0" smtClean="0">
                <a:latin typeface="Times New Roman" pitchFamily="18" charset="0"/>
                <a:cs typeface="Times New Roman" pitchFamily="18" charset="0"/>
              </a:rPr>
              <a:t>Write down what  you will say, use examples, proverbs&amp; stories to help emphasis points</a:t>
            </a:r>
          </a:p>
          <a:p>
            <a:pPr lvl="0" algn="just">
              <a:lnSpc>
                <a:spcPct val="150000"/>
              </a:lnSpc>
            </a:pPr>
            <a:r>
              <a:rPr lang="en-US" sz="2400" dirty="0" smtClean="0">
                <a:latin typeface="Times New Roman" pitchFamily="18" charset="0"/>
                <a:cs typeface="Times New Roman" pitchFamily="18" charset="0"/>
              </a:rPr>
              <a:t>Make use of visual aids</a:t>
            </a:r>
          </a:p>
          <a:p>
            <a:pPr lvl="0" algn="just">
              <a:lnSpc>
                <a:spcPct val="150000"/>
              </a:lnSpc>
            </a:pPr>
            <a:r>
              <a:rPr lang="en-US" sz="2400" dirty="0" smtClean="0">
                <a:latin typeface="Times New Roman" pitchFamily="18" charset="0"/>
                <a:cs typeface="Times New Roman" pitchFamily="18" charset="0"/>
              </a:rPr>
              <a:t>Practice your whole talk</a:t>
            </a:r>
          </a:p>
          <a:p>
            <a:pPr lvl="0" algn="just">
              <a:lnSpc>
                <a:spcPct val="150000"/>
              </a:lnSpc>
            </a:pPr>
            <a:r>
              <a:rPr lang="en-US" sz="2400" dirty="0" smtClean="0">
                <a:latin typeface="Times New Roman" pitchFamily="18" charset="0"/>
                <a:cs typeface="Times New Roman" pitchFamily="18" charset="0"/>
              </a:rPr>
              <a:t>Make the talk as short as possible-usually 15-20 minutes &amp; 15 minutes discussion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310</a:t>
            </a:fld>
            <a:endParaRPr lang="en-US"/>
          </a:p>
        </p:txBody>
      </p:sp>
    </p:spTree>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66888" cy="6019800"/>
          </a:xfrm>
        </p:spPr>
        <p:txBody>
          <a:bodyPr>
            <a:noAutofit/>
          </a:bodyPr>
          <a:lstStyle/>
          <a:p>
            <a:pPr lvl="0" algn="just">
              <a:lnSpc>
                <a:spcPct val="150000"/>
              </a:lnSpc>
              <a:buNone/>
            </a:pPr>
            <a:r>
              <a:rPr lang="en-US" sz="2400" b="1" dirty="0" smtClean="0">
                <a:latin typeface="Times New Roman" pitchFamily="18" charset="0"/>
                <a:cs typeface="Times New Roman" pitchFamily="18" charset="0"/>
              </a:rPr>
              <a:t>2. Visual aids</a:t>
            </a:r>
            <a:r>
              <a:rPr lang="en-US" sz="2400" dirty="0" smtClean="0">
                <a:latin typeface="Times New Roman" pitchFamily="18" charset="0"/>
                <a:cs typeface="Times New Roman" pitchFamily="18" charset="0"/>
              </a:rPr>
              <a:t>: are objects that are seen and has advantage:</a:t>
            </a:r>
          </a:p>
          <a:p>
            <a:pPr algn="just">
              <a:lnSpc>
                <a:spcPct val="150000"/>
              </a:lnSpc>
            </a:pPr>
            <a:r>
              <a:rPr lang="en-US" sz="2400" dirty="0" smtClean="0">
                <a:latin typeface="Times New Roman" pitchFamily="18" charset="0"/>
                <a:cs typeface="Times New Roman" pitchFamily="18" charset="0"/>
              </a:rPr>
              <a:t>Advantages:</a:t>
            </a:r>
          </a:p>
          <a:p>
            <a:pPr lvl="0" algn="just">
              <a:lnSpc>
                <a:spcPct val="150000"/>
              </a:lnSpc>
            </a:pPr>
            <a:r>
              <a:rPr lang="en-US" sz="2400" dirty="0" smtClean="0">
                <a:latin typeface="Times New Roman" pitchFamily="18" charset="0"/>
                <a:cs typeface="Times New Roman" pitchFamily="18" charset="0"/>
              </a:rPr>
              <a:t>They can easily arose interest</a:t>
            </a:r>
          </a:p>
          <a:p>
            <a:pPr lvl="0" algn="just">
              <a:lnSpc>
                <a:spcPct val="150000"/>
              </a:lnSpc>
            </a:pPr>
            <a:r>
              <a:rPr lang="en-US" sz="2400" dirty="0" smtClean="0">
                <a:latin typeface="Times New Roman" pitchFamily="18" charset="0"/>
                <a:cs typeface="Times New Roman" pitchFamily="18" charset="0"/>
              </a:rPr>
              <a:t>Provide a clear mental picture of the message</a:t>
            </a:r>
          </a:p>
          <a:p>
            <a:pPr lvl="0" algn="just">
              <a:lnSpc>
                <a:spcPct val="150000"/>
              </a:lnSpc>
            </a:pPr>
            <a:r>
              <a:rPr lang="en-US" sz="2400" dirty="0" smtClean="0">
                <a:latin typeface="Times New Roman" pitchFamily="18" charset="0"/>
                <a:cs typeface="Times New Roman" pitchFamily="18" charset="0"/>
              </a:rPr>
              <a:t>Speed up &amp; enhance understanding</a:t>
            </a:r>
          </a:p>
          <a:p>
            <a:pPr lvl="0" algn="just">
              <a:lnSpc>
                <a:spcPct val="150000"/>
              </a:lnSpc>
            </a:pPr>
            <a:r>
              <a:rPr lang="en-US" sz="2400" dirty="0" smtClean="0">
                <a:latin typeface="Times New Roman" pitchFamily="18" charset="0"/>
                <a:cs typeface="Times New Roman" pitchFamily="18" charset="0"/>
              </a:rPr>
              <a:t>Can stimulate active thinking</a:t>
            </a:r>
          </a:p>
          <a:p>
            <a:pPr lvl="0" algn="just">
              <a:lnSpc>
                <a:spcPct val="150000"/>
              </a:lnSpc>
            </a:pPr>
            <a:r>
              <a:rPr lang="en-US" sz="2400" dirty="0" smtClean="0">
                <a:latin typeface="Times New Roman" pitchFamily="18" charset="0"/>
                <a:cs typeface="Times New Roman" pitchFamily="18" charset="0"/>
              </a:rPr>
              <a:t>Create opportunities for active learning</a:t>
            </a:r>
          </a:p>
          <a:p>
            <a:pPr lvl="0" algn="just">
              <a:lnSpc>
                <a:spcPct val="150000"/>
              </a:lnSpc>
            </a:pPr>
            <a:r>
              <a:rPr lang="en-US" sz="2400" dirty="0" smtClean="0">
                <a:latin typeface="Times New Roman" pitchFamily="18" charset="0"/>
                <a:cs typeface="Times New Roman" pitchFamily="18" charset="0"/>
              </a:rPr>
              <a:t>Help memory &amp; provide shared experience</a:t>
            </a:r>
          </a:p>
          <a:p>
            <a:pPr algn="just">
              <a:lnSpc>
                <a:spcPct val="150000"/>
              </a:lnSpc>
            </a:pPr>
            <a:r>
              <a:rPr lang="en-US" sz="2400" dirty="0" smtClean="0">
                <a:latin typeface="Times New Roman" pitchFamily="18" charset="0"/>
                <a:cs typeface="Times New Roman" pitchFamily="18" charset="0"/>
              </a:rPr>
              <a:t>Visuals are more effective than words alone &amp; it will be rather more effective when extended to practice (action). The Chinese proverb goes to this: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311</a:t>
            </a:fld>
            <a:endParaRPr lang="en-US"/>
          </a:p>
        </p:txBody>
      </p:sp>
    </p:spTree>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498080" cy="5410200"/>
          </a:xfrm>
        </p:spPr>
        <p:txBody>
          <a:bodyPr>
            <a:normAutofit/>
          </a:bodyPr>
          <a:lstStyle/>
          <a:p>
            <a:pPr lvl="0" algn="just">
              <a:lnSpc>
                <a:spcPct val="150000"/>
              </a:lnSpc>
            </a:pPr>
            <a:r>
              <a:rPr lang="en-US" sz="2400" i="1" dirty="0" smtClean="0">
                <a:latin typeface="Times New Roman" pitchFamily="18" charset="0"/>
                <a:cs typeface="Times New Roman" pitchFamily="18" charset="0"/>
              </a:rPr>
              <a:t>If I hear, I forget</a:t>
            </a:r>
            <a:endParaRPr lang="en-US" sz="2400" dirty="0" smtClean="0">
              <a:latin typeface="Times New Roman" pitchFamily="18" charset="0"/>
              <a:cs typeface="Times New Roman" pitchFamily="18" charset="0"/>
            </a:endParaRPr>
          </a:p>
          <a:p>
            <a:pPr lvl="0" algn="just">
              <a:lnSpc>
                <a:spcPct val="150000"/>
              </a:lnSpc>
            </a:pPr>
            <a:r>
              <a:rPr lang="en-US" sz="2400" i="1" dirty="0" smtClean="0">
                <a:latin typeface="Times New Roman" pitchFamily="18" charset="0"/>
                <a:cs typeface="Times New Roman" pitchFamily="18" charset="0"/>
              </a:rPr>
              <a:t>If I see, I remember</a:t>
            </a:r>
            <a:endParaRPr lang="en-US" sz="2400" dirty="0" smtClean="0">
              <a:latin typeface="Times New Roman" pitchFamily="18" charset="0"/>
              <a:cs typeface="Times New Roman" pitchFamily="18" charset="0"/>
            </a:endParaRPr>
          </a:p>
          <a:p>
            <a:pPr lvl="0" algn="just">
              <a:lnSpc>
                <a:spcPct val="150000"/>
              </a:lnSpc>
            </a:pPr>
            <a:r>
              <a:rPr lang="en-US" sz="2400" i="1" dirty="0" smtClean="0">
                <a:latin typeface="Times New Roman" pitchFamily="18" charset="0"/>
                <a:cs typeface="Times New Roman" pitchFamily="18" charset="0"/>
              </a:rPr>
              <a:t>If I do, I know</a:t>
            </a:r>
            <a:endParaRPr lang="en-US" sz="2400" dirty="0" smtClean="0">
              <a:latin typeface="Times New Roman" pitchFamily="18" charset="0"/>
              <a:cs typeface="Times New Roman" pitchFamily="18" charset="0"/>
            </a:endParaRPr>
          </a:p>
          <a:p>
            <a:pPr lvl="0" algn="just">
              <a:lnSpc>
                <a:spcPct val="150000"/>
              </a:lnSpc>
            </a:pPr>
            <a:r>
              <a:rPr lang="en-US" sz="2400" i="1" dirty="0" smtClean="0">
                <a:latin typeface="Times New Roman" pitchFamily="18" charset="0"/>
                <a:cs typeface="Times New Roman" pitchFamily="18" charset="0"/>
              </a:rPr>
              <a:t>If I innovate, I use</a:t>
            </a: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312</a:t>
            </a:fld>
            <a:endParaRPr lang="en-US"/>
          </a:p>
        </p:txBody>
      </p:sp>
    </p:spTree>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85800"/>
            <a:ext cx="7620000" cy="5562600"/>
          </a:xfrm>
        </p:spPr>
        <p:txBody>
          <a:bodyPr/>
          <a:lstStyle/>
          <a:p>
            <a:pPr algn="just">
              <a:lnSpc>
                <a:spcPct val="150000"/>
              </a:lnSpc>
            </a:pPr>
            <a:r>
              <a:rPr lang="en-US" sz="2400" dirty="0" smtClean="0">
                <a:latin typeface="Times New Roman" pitchFamily="18" charset="0"/>
                <a:cs typeface="Times New Roman" pitchFamily="18" charset="0"/>
              </a:rPr>
              <a:t>Likewise, it is a common understanding that you remember 20% of what you hear. 50% of what you hear and see &amp; 90% of what you hear, see, &amp; do. With repetition close to 100% is remembered.</a:t>
            </a:r>
          </a:p>
          <a:p>
            <a:pPr algn="just">
              <a:lnSpc>
                <a:spcPct val="150000"/>
              </a:lnSpc>
            </a:pPr>
            <a:r>
              <a:rPr lang="en-US" sz="2400" dirty="0" smtClean="0">
                <a:latin typeface="Times New Roman" pitchFamily="18" charset="0"/>
                <a:cs typeface="Times New Roman" pitchFamily="18" charset="0"/>
              </a:rPr>
              <a:t>2.1Non-projected materials (aids) or graphics: they are shown or displayed &amp; do not necessarily depend on any projected equipment. These are: </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313</a:t>
            </a:fld>
            <a:endParaRPr lang="en-US"/>
          </a:p>
        </p:txBody>
      </p:sp>
    </p:spTree>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498080" cy="1143000"/>
          </a:xfrm>
        </p:spPr>
        <p:txBody>
          <a:bodyPr>
            <a:noAutofit/>
          </a:bodyPr>
          <a:lstStyle/>
          <a:p>
            <a:pPr lvl="0"/>
            <a:r>
              <a:rPr lang="en-US" sz="2800" b="1" dirty="0" smtClean="0">
                <a:latin typeface="Times New Roman" pitchFamily="18" charset="0"/>
                <a:cs typeface="Times New Roman" pitchFamily="18" charset="0"/>
              </a:rPr>
              <a:t>I. Leaflets: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251192" cy="4800600"/>
          </a:xfrm>
        </p:spPr>
        <p:txBody>
          <a:bodyPr>
            <a:noAutofit/>
          </a:bodyPr>
          <a:lstStyle/>
          <a:p>
            <a:pPr lvl="0" algn="just">
              <a:lnSpc>
                <a:spcPct val="150000"/>
              </a:lnSpc>
            </a:pPr>
            <a:r>
              <a:rPr lang="en-US" sz="2400" dirty="0" smtClean="0">
                <a:latin typeface="Times New Roman" pitchFamily="18" charset="0"/>
                <a:cs typeface="Times New Roman" pitchFamily="18" charset="0"/>
              </a:rPr>
              <a:t>Leaflets are unfolded sheet of printed materials</a:t>
            </a:r>
          </a:p>
          <a:p>
            <a:pPr lvl="0" algn="just">
              <a:lnSpc>
                <a:spcPct val="150000"/>
              </a:lnSpc>
            </a:pPr>
            <a:r>
              <a:rPr lang="en-US" sz="2400" dirty="0" smtClean="0">
                <a:latin typeface="Times New Roman" pitchFamily="18" charset="0"/>
                <a:cs typeface="Times New Roman" pitchFamily="18" charset="0"/>
              </a:rPr>
              <a:t>Leaflets can be very appealing if their message is simple and clear, and if the language is understood by the reader</a:t>
            </a:r>
          </a:p>
          <a:p>
            <a:pPr lvl="0" algn="just">
              <a:lnSpc>
                <a:spcPct val="150000"/>
              </a:lnSpc>
            </a:pPr>
            <a:r>
              <a:rPr lang="en-US" sz="2400" dirty="0" smtClean="0">
                <a:latin typeface="Times New Roman" pitchFamily="18" charset="0"/>
                <a:cs typeface="Times New Roman" pitchFamily="18" charset="0"/>
              </a:rPr>
              <a:t>In preparing them, short sentences and paragraphs should be used, illustrated with simple drawing or pictures that are easily understood. They need to be pre-tested before distributed.</a:t>
            </a:r>
          </a:p>
          <a:p>
            <a:pPr algn="just">
              <a:lnSpc>
                <a:spcPct val="150000"/>
              </a:lnSpc>
              <a:buNone/>
            </a:pPr>
            <a:r>
              <a:rPr lang="en-US" sz="2400" dirty="0" smtClean="0">
                <a:latin typeface="Times New Roman" pitchFamily="18" charset="0"/>
                <a:cs typeface="Times New Roman" pitchFamily="18" charset="0"/>
              </a:rPr>
              <a:t> </a:t>
            </a:r>
          </a:p>
          <a:p>
            <a:pPr algn="just">
              <a:lnSpc>
                <a:spcPct val="150000"/>
              </a:lnSpc>
            </a:pPr>
            <a:r>
              <a:rPr lang="en-US" sz="2400" dirty="0" smtClean="0">
                <a:latin typeface="Times New Roman" pitchFamily="18" charset="0"/>
                <a:cs typeface="Times New Roman" pitchFamily="18" charset="0"/>
              </a:rPr>
              <a:t> </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314</a:t>
            </a:fld>
            <a:endParaRPr lang="en-US"/>
          </a:p>
        </p:txBody>
      </p:sp>
    </p:spTree>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Autofit/>
          </a:bodyPr>
          <a:lstStyle/>
          <a:p>
            <a:pPr lvl="0"/>
            <a:r>
              <a:rPr lang="en-US" sz="2800" b="1" dirty="0" smtClean="0">
                <a:latin typeface="Times New Roman" pitchFamily="18" charset="0"/>
                <a:cs typeface="Times New Roman" pitchFamily="18" charset="0"/>
              </a:rPr>
              <a:t>II. Photographs: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174992"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Photographs can be used to show new ideas or new skills being practiced</a:t>
            </a:r>
          </a:p>
          <a:p>
            <a:pPr lvl="0" algn="just">
              <a:lnSpc>
                <a:spcPct val="150000"/>
              </a:lnSpc>
            </a:pPr>
            <a:r>
              <a:rPr lang="en-US" sz="2400" dirty="0" smtClean="0">
                <a:latin typeface="Times New Roman" pitchFamily="18" charset="0"/>
                <a:cs typeface="Times New Roman" pitchFamily="18" charset="0"/>
              </a:rPr>
              <a:t>They are best used with individuals and small groups</a:t>
            </a:r>
          </a:p>
          <a:p>
            <a:pPr lvl="0" algn="just">
              <a:lnSpc>
                <a:spcPct val="150000"/>
              </a:lnSpc>
            </a:pPr>
            <a:r>
              <a:rPr lang="en-US" sz="2400" dirty="0" smtClean="0">
                <a:latin typeface="Times New Roman" pitchFamily="18" charset="0"/>
                <a:cs typeface="Times New Roman" pitchFamily="18" charset="0"/>
              </a:rPr>
              <a:t>For example, people can compare photos taken of malnourished children in the village before and after receiving treatment.</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315</a:t>
            </a:fld>
            <a:endParaRPr lang="en-US"/>
          </a:p>
        </p:txBody>
      </p:sp>
    </p:spTree>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Autofit/>
          </a:bodyPr>
          <a:lstStyle/>
          <a:p>
            <a:pPr lvl="0"/>
            <a:r>
              <a:rPr lang="en-US" sz="2800" b="1" dirty="0" smtClean="0">
                <a:latin typeface="Times New Roman" pitchFamily="18" charset="0"/>
                <a:cs typeface="Times New Roman" pitchFamily="18" charset="0"/>
              </a:rPr>
              <a:t>III. Posters: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251192"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A poster is a large sheet of paper, often about 60cm high with words &amp; pictures or symbols that are put across a message</a:t>
            </a:r>
          </a:p>
          <a:p>
            <a:pPr lvl="0" algn="just">
              <a:lnSpc>
                <a:spcPct val="150000"/>
              </a:lnSpc>
            </a:pPr>
            <a:r>
              <a:rPr lang="en-US" sz="2400" dirty="0" smtClean="0">
                <a:latin typeface="Times New Roman" pitchFamily="18" charset="0"/>
                <a:cs typeface="Times New Roman" pitchFamily="18" charset="0"/>
              </a:rPr>
              <a:t>It is widely used by commercial firms for advertising products, but recently the use of posters for health communication is increasing</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316</a:t>
            </a:fld>
            <a:endParaRPr lang="en-US"/>
          </a:p>
        </p:txBody>
      </p:sp>
    </p:spTree>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884238"/>
          </a:xfrm>
        </p:spPr>
        <p:txBody>
          <a:bodyPr>
            <a:noAutofit/>
          </a:bodyPr>
          <a:lstStyle/>
          <a:p>
            <a:r>
              <a:rPr lang="en-US" sz="2800" b="1" dirty="0" smtClean="0">
                <a:latin typeface="Times New Roman" pitchFamily="18" charset="0"/>
                <a:cs typeface="Times New Roman" pitchFamily="18" charset="0"/>
              </a:rPr>
              <a:t>Advantages: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098792"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They can be photographed in the town where you work thus assuring familiarity and recognition by the people.</a:t>
            </a:r>
          </a:p>
          <a:p>
            <a:pPr lvl="0" algn="just">
              <a:lnSpc>
                <a:spcPct val="150000"/>
              </a:lnSpc>
            </a:pPr>
            <a:r>
              <a:rPr lang="en-US" sz="2400" dirty="0" smtClean="0">
                <a:latin typeface="Times New Roman" pitchFamily="18" charset="0"/>
                <a:cs typeface="Times New Roman" pitchFamily="18" charset="0"/>
              </a:rPr>
              <a:t>They are relatively in expensive and reproducible for different users</a:t>
            </a:r>
          </a:p>
          <a:p>
            <a:pPr lvl="0" algn="just">
              <a:lnSpc>
                <a:spcPct val="150000"/>
              </a:lnSpc>
            </a:pPr>
            <a:r>
              <a:rPr lang="en-US" sz="2400" dirty="0" smtClean="0">
                <a:latin typeface="Times New Roman" pitchFamily="18" charset="0"/>
                <a:cs typeface="Times New Roman" pitchFamily="18" charset="0"/>
              </a:rPr>
              <a:t>You can make them your self</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317</a:t>
            </a:fld>
            <a:endParaRPr lang="en-US"/>
          </a:p>
        </p:txBody>
      </p:sp>
    </p:spTree>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Autofit/>
          </a:bodyPr>
          <a:lstStyle/>
          <a:p>
            <a:r>
              <a:rPr lang="en-US" sz="2800" b="1" dirty="0" smtClean="0">
                <a:latin typeface="Times New Roman" pitchFamily="18" charset="0"/>
                <a:cs typeface="Times New Roman" pitchFamily="18" charset="0"/>
              </a:rPr>
              <a:t>Advantages: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251192"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Give information and advice. E.g. beware of HIV/AIDS!</a:t>
            </a:r>
          </a:p>
          <a:p>
            <a:pPr lvl="0" algn="just">
              <a:lnSpc>
                <a:spcPct val="150000"/>
              </a:lnSpc>
            </a:pPr>
            <a:r>
              <a:rPr lang="en-US" sz="2400" dirty="0" smtClean="0">
                <a:latin typeface="Times New Roman" pitchFamily="18" charset="0"/>
                <a:cs typeface="Times New Roman" pitchFamily="18" charset="0"/>
              </a:rPr>
              <a:t>Give directions &amp; instructions. E.g. how to prevent HIV/AIDS</a:t>
            </a:r>
          </a:p>
          <a:p>
            <a:pPr lvl="0" algn="just">
              <a:lnSpc>
                <a:spcPct val="150000"/>
              </a:lnSpc>
            </a:pPr>
            <a:r>
              <a:rPr lang="en-US" sz="2400" dirty="0" smtClean="0">
                <a:latin typeface="Times New Roman" pitchFamily="18" charset="0"/>
                <a:cs typeface="Times New Roman" pitchFamily="18" charset="0"/>
              </a:rPr>
              <a:t> Announce important events &amp; programs. E.g. World AIDS Day</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318</a:t>
            </a:fld>
            <a:endParaRPr lang="en-US"/>
          </a:p>
        </p:txBody>
      </p:sp>
    </p:spTree>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808038"/>
          </a:xfrm>
        </p:spPr>
        <p:txBody>
          <a:bodyPr>
            <a:noAutofit/>
          </a:bodyPr>
          <a:lstStyle/>
          <a:p>
            <a:r>
              <a:rPr lang="en-US" sz="2800" b="1" dirty="0" smtClean="0">
                <a:latin typeface="Times New Roman" pitchFamily="18" charset="0"/>
                <a:cs typeface="Times New Roman" pitchFamily="18" charset="0"/>
              </a:rPr>
              <a:t>Standard rules in making posters: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1435608" y="1447800"/>
            <a:ext cx="7098792" cy="4800600"/>
          </a:xfrm>
        </p:spPr>
        <p:txBody>
          <a:bodyPr>
            <a:normAutofit/>
          </a:bodyPr>
          <a:lstStyle/>
          <a:p>
            <a:pPr lvl="0" algn="just">
              <a:lnSpc>
                <a:spcPct val="150000"/>
              </a:lnSpc>
            </a:pPr>
            <a:r>
              <a:rPr lang="en-US" sz="2400" dirty="0" smtClean="0">
                <a:latin typeface="Times New Roman" pitchFamily="18" charset="0"/>
                <a:cs typeface="Times New Roman" pitchFamily="18" charset="0"/>
              </a:rPr>
              <a:t>All words should be in the local language</a:t>
            </a:r>
          </a:p>
          <a:p>
            <a:pPr lvl="0" algn="just">
              <a:lnSpc>
                <a:spcPct val="150000"/>
              </a:lnSpc>
            </a:pPr>
            <a:r>
              <a:rPr lang="en-US" sz="2400" dirty="0" smtClean="0">
                <a:latin typeface="Times New Roman" pitchFamily="18" charset="0"/>
                <a:cs typeface="Times New Roman" pitchFamily="18" charset="0"/>
              </a:rPr>
              <a:t>Words should be limited and simple</a:t>
            </a:r>
          </a:p>
          <a:p>
            <a:pPr lvl="0" algn="just">
              <a:lnSpc>
                <a:spcPct val="150000"/>
              </a:lnSpc>
            </a:pPr>
            <a:r>
              <a:rPr lang="en-US" sz="2400" dirty="0" smtClean="0">
                <a:latin typeface="Times New Roman" pitchFamily="18" charset="0"/>
                <a:cs typeface="Times New Roman" pitchFamily="18" charset="0"/>
              </a:rPr>
              <a:t>Symbols that illiterate people will also understand should be used</a:t>
            </a:r>
          </a:p>
          <a:p>
            <a:pPr lvl="0" algn="just">
              <a:lnSpc>
                <a:spcPct val="150000"/>
              </a:lnSpc>
            </a:pPr>
            <a:r>
              <a:rPr lang="en-US" sz="2400" dirty="0" smtClean="0">
                <a:latin typeface="Times New Roman" pitchFamily="18" charset="0"/>
                <a:cs typeface="Times New Roman" pitchFamily="18" charset="0"/>
              </a:rPr>
              <a:t>Mix of colors should be used to attract attention</a:t>
            </a:r>
          </a:p>
          <a:p>
            <a:pPr lvl="0" algn="just">
              <a:lnSpc>
                <a:spcPct val="150000"/>
              </a:lnSpc>
            </a:pPr>
            <a:r>
              <a:rPr lang="en-US" sz="2400" dirty="0" smtClean="0">
                <a:latin typeface="Times New Roman" pitchFamily="18" charset="0"/>
                <a:cs typeface="Times New Roman" pitchFamily="18" charset="0"/>
              </a:rPr>
              <a:t>Only put one idea on a poster</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319</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327392" cy="5486400"/>
          </a:xfrm>
        </p:spPr>
        <p:txBody>
          <a:bodyPr>
            <a:normAutofit/>
          </a:bodyPr>
          <a:lstStyle/>
          <a:p>
            <a:pPr marL="82296" lvl="0" indent="0" algn="just">
              <a:lnSpc>
                <a:spcPct val="150000"/>
              </a:lnSpc>
              <a:buNone/>
            </a:pPr>
            <a:r>
              <a:rPr lang="en-US" sz="2800" b="1" dirty="0">
                <a:latin typeface="Times New Roman" pitchFamily="18" charset="0"/>
                <a:cs typeface="Times New Roman" pitchFamily="18" charset="0"/>
              </a:rPr>
              <a:t>Social mobilization: </a:t>
            </a:r>
            <a:r>
              <a:rPr lang="en-US" sz="2400" dirty="0">
                <a:latin typeface="Times New Roman" pitchFamily="18" charset="0"/>
                <a:cs typeface="Times New Roman" pitchFamily="18" charset="0"/>
              </a:rPr>
              <a:t>is a term used to describe a campaign approach combining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Mass </a:t>
            </a:r>
            <a:r>
              <a:rPr lang="en-US" sz="2400" dirty="0">
                <a:latin typeface="Times New Roman" pitchFamily="18" charset="0"/>
                <a:cs typeface="Times New Roman" pitchFamily="18" charset="0"/>
              </a:rPr>
              <a:t>media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Working </a:t>
            </a:r>
            <a:r>
              <a:rPr lang="en-US" sz="2400" dirty="0">
                <a:latin typeface="Times New Roman" pitchFamily="18" charset="0"/>
                <a:cs typeface="Times New Roman" pitchFamily="18" charset="0"/>
              </a:rPr>
              <a:t>with community groups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Organizations</a:t>
            </a:r>
            <a:r>
              <a:rPr lang="en-US" sz="2400" dirty="0">
                <a:latin typeface="Times New Roman" pitchFamily="18" charset="0"/>
                <a:cs typeface="Times New Roman" pitchFamily="18" charset="0"/>
              </a:rPr>
              <a:t>.</a:t>
            </a:r>
          </a:p>
          <a:p>
            <a:pPr marL="82296" indent="0"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32</a:t>
            </a:fld>
            <a:endParaRPr lang="en-US"/>
          </a:p>
        </p:txBody>
      </p:sp>
    </p:spTree>
    <p:extLst>
      <p:ext uri="{BB962C8B-B14F-4D97-AF65-F5344CB8AC3E}">
        <p14:creationId xmlns:p14="http://schemas.microsoft.com/office/powerpoint/2010/main" xmlns="" val="653058492"/>
      </p:ext>
    </p:extLst>
  </p:cSld>
  <p:clrMapOvr>
    <a:masterClrMapping/>
  </p:clrMapOvr>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Autofit/>
          </a:bodyPr>
          <a:lstStyle/>
          <a:p>
            <a:r>
              <a:rPr lang="en-US" sz="2800" b="1" dirty="0" smtClean="0">
                <a:latin typeface="Times New Roman" pitchFamily="18" charset="0"/>
                <a:cs typeface="Times New Roman" pitchFamily="18" charset="0"/>
              </a:rPr>
              <a:t>General principles of posters: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251192" cy="4800600"/>
          </a:xfrm>
        </p:spPr>
        <p:txBody>
          <a:bodyPr>
            <a:normAutofit fontScale="92500" lnSpcReduction="10000"/>
          </a:bodyPr>
          <a:lstStyle/>
          <a:p>
            <a:pPr lvl="0" algn="just">
              <a:lnSpc>
                <a:spcPct val="150000"/>
              </a:lnSpc>
            </a:pPr>
            <a:r>
              <a:rPr lang="en-US" sz="2400" dirty="0" smtClean="0">
                <a:latin typeface="Times New Roman" pitchFamily="18" charset="0"/>
                <a:cs typeface="Times New Roman" pitchFamily="18" charset="0"/>
              </a:rPr>
              <a:t>They should contain the name of the event, date, time, place and the organization sponsoring the event (for posters announcing events)</a:t>
            </a:r>
          </a:p>
          <a:p>
            <a:pPr lvl="0" algn="just">
              <a:lnSpc>
                <a:spcPct val="150000"/>
              </a:lnSpc>
            </a:pPr>
            <a:r>
              <a:rPr lang="en-US" sz="2400" dirty="0" smtClean="0">
                <a:latin typeface="Times New Roman" pitchFamily="18" charset="0"/>
                <a:cs typeface="Times New Roman" pitchFamily="18" charset="0"/>
              </a:rPr>
              <a:t>They should be large enough to be seen from some distance</a:t>
            </a:r>
          </a:p>
          <a:p>
            <a:pPr lvl="0" algn="just">
              <a:lnSpc>
                <a:spcPct val="150000"/>
              </a:lnSpc>
            </a:pPr>
            <a:r>
              <a:rPr lang="en-US" sz="2400" dirty="0" smtClean="0">
                <a:latin typeface="Times New Roman" pitchFamily="18" charset="0"/>
                <a:cs typeface="Times New Roman" pitchFamily="18" charset="0"/>
              </a:rPr>
              <a:t>Could be used for small and large groups</a:t>
            </a:r>
          </a:p>
          <a:p>
            <a:pPr lvl="0" algn="just">
              <a:lnSpc>
                <a:spcPct val="150000"/>
              </a:lnSpc>
            </a:pPr>
            <a:r>
              <a:rPr lang="en-US" sz="2400" dirty="0" smtClean="0">
                <a:latin typeface="Times New Roman" pitchFamily="18" charset="0"/>
                <a:cs typeface="Times New Roman" pitchFamily="18" charset="0"/>
              </a:rPr>
              <a:t>Should be placed where many people are likely to pass</a:t>
            </a:r>
          </a:p>
          <a:p>
            <a:pPr lvl="0" algn="just">
              <a:lnSpc>
                <a:spcPct val="150000"/>
              </a:lnSpc>
            </a:pPr>
            <a:r>
              <a:rPr lang="en-US" sz="2400" dirty="0" smtClean="0">
                <a:latin typeface="Times New Roman" pitchFamily="18" charset="0"/>
                <a:cs typeface="Times New Roman" pitchFamily="18" charset="0"/>
              </a:rPr>
              <a:t>Do not leave them up for more than one month, to avoid boredom</a:t>
            </a:r>
          </a:p>
          <a:p>
            <a:pPr lvl="0" algn="just">
              <a:lnSpc>
                <a:spcPct val="150000"/>
              </a:lnSpc>
            </a:pPr>
            <a:r>
              <a:rPr lang="en-US" sz="2400" dirty="0" smtClean="0">
                <a:latin typeface="Times New Roman" pitchFamily="18" charset="0"/>
                <a:cs typeface="Times New Roman" pitchFamily="18" charset="0"/>
              </a:rPr>
              <a:t>Never use them before pre-testing</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320</a:t>
            </a:fld>
            <a:endParaRPr lang="en-US"/>
          </a:p>
        </p:txBody>
      </p:sp>
    </p:spTree>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Autofit/>
          </a:bodyPr>
          <a:lstStyle/>
          <a:p>
            <a:pPr lvl="0"/>
            <a:r>
              <a:rPr lang="en-US" sz="2800" b="1" dirty="0" smtClean="0">
                <a:latin typeface="Times New Roman" pitchFamily="18" charset="0"/>
                <a:cs typeface="Times New Roman" pitchFamily="18" charset="0"/>
              </a:rPr>
              <a:t>IV. Flipchart: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143000"/>
            <a:ext cx="7174992" cy="5105400"/>
          </a:xfrm>
        </p:spPr>
        <p:txBody>
          <a:bodyPr>
            <a:normAutofit lnSpcReduction="10000"/>
          </a:bodyPr>
          <a:lstStyle/>
          <a:p>
            <a:pPr lvl="0" algn="just">
              <a:lnSpc>
                <a:spcPct val="150000"/>
              </a:lnSpc>
            </a:pPr>
            <a:r>
              <a:rPr lang="en-US" sz="2400" dirty="0" smtClean="0">
                <a:latin typeface="Times New Roman" pitchFamily="18" charset="0"/>
                <a:cs typeface="Times New Roman" pitchFamily="18" charset="0"/>
              </a:rPr>
              <a:t>A flipchart is made up of a number of posters that are meant to be shown one after the other</a:t>
            </a:r>
          </a:p>
          <a:p>
            <a:pPr lvl="0" algn="just">
              <a:lnSpc>
                <a:spcPct val="150000"/>
              </a:lnSpc>
            </a:pPr>
            <a:r>
              <a:rPr lang="en-US" sz="2400" dirty="0" smtClean="0">
                <a:latin typeface="Times New Roman" pitchFamily="18" charset="0"/>
                <a:cs typeface="Times New Roman" pitchFamily="18" charset="0"/>
              </a:rPr>
              <a:t>In this way, several steps of a central topic can be presented such as about family planning</a:t>
            </a:r>
          </a:p>
          <a:p>
            <a:pPr lvl="0" algn="just">
              <a:lnSpc>
                <a:spcPct val="150000"/>
              </a:lnSpc>
            </a:pPr>
            <a:r>
              <a:rPr lang="en-US" sz="2400" dirty="0" smtClean="0">
                <a:latin typeface="Times New Roman" pitchFamily="18" charset="0"/>
                <a:cs typeface="Times New Roman" pitchFamily="18" charset="0"/>
              </a:rPr>
              <a:t>Their purpose is to give information and instructions, or record information when prepared with blank pieces of paper.</a:t>
            </a:r>
          </a:p>
          <a:p>
            <a:pPr lvl="0" algn="just">
              <a:lnSpc>
                <a:spcPct val="150000"/>
              </a:lnSpc>
            </a:pPr>
            <a:r>
              <a:rPr lang="en-US" sz="2400" dirty="0" smtClean="0">
                <a:latin typeface="Times New Roman" pitchFamily="18" charset="0"/>
                <a:cs typeface="Times New Roman" pitchFamily="18" charset="0"/>
              </a:rPr>
              <a:t>Best used with small groups. They are not put up around the community like posters.</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321</a:t>
            </a:fld>
            <a:endParaRPr lang="en-US"/>
          </a:p>
        </p:txBody>
      </p:sp>
    </p:spTree>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anose="02020603050405020304" pitchFamily="18" charset="0"/>
                <a:cs typeface="Times New Roman" panose="02020603050405020304" pitchFamily="18" charset="0"/>
              </a:rPr>
              <a:t>CHAPTER-6 HEALTH EDUCATION SETTINGS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pPr marL="82296" indent="0" algn="just">
              <a:lnSpc>
                <a:spcPct val="150000"/>
              </a:lnSpc>
              <a:buNone/>
            </a:pPr>
            <a:r>
              <a:rPr lang="en-US" dirty="0" smtClean="0">
                <a:latin typeface="Times New Roman" pitchFamily="18" charset="0"/>
                <a:cs typeface="Times New Roman" pitchFamily="18" charset="0"/>
              </a:rPr>
              <a:t>Health education settings are:</a:t>
            </a:r>
          </a:p>
          <a:p>
            <a:pPr lvl="0" algn="just">
              <a:lnSpc>
                <a:spcPct val="150000"/>
              </a:lnSpc>
            </a:pPr>
            <a:r>
              <a:rPr lang="en-US" dirty="0" smtClean="0">
                <a:latin typeface="Times New Roman" pitchFamily="18" charset="0"/>
                <a:cs typeface="Times New Roman" pitchFamily="18" charset="0"/>
              </a:rPr>
              <a:t>Communities</a:t>
            </a:r>
          </a:p>
          <a:p>
            <a:pPr lvl="0" algn="just">
              <a:lnSpc>
                <a:spcPct val="150000"/>
              </a:lnSpc>
            </a:pPr>
            <a:r>
              <a:rPr lang="en-US" dirty="0" smtClean="0">
                <a:latin typeface="Times New Roman" pitchFamily="18" charset="0"/>
                <a:cs typeface="Times New Roman" pitchFamily="18" charset="0"/>
              </a:rPr>
              <a:t>Health care institutions</a:t>
            </a:r>
          </a:p>
          <a:p>
            <a:pPr lvl="0" algn="just">
              <a:lnSpc>
                <a:spcPct val="150000"/>
              </a:lnSpc>
            </a:pPr>
            <a:r>
              <a:rPr lang="en-US" dirty="0" smtClean="0">
                <a:latin typeface="Times New Roman" pitchFamily="18" charset="0"/>
                <a:cs typeface="Times New Roman" pitchFamily="18" charset="0"/>
              </a:rPr>
              <a:t>Work site</a:t>
            </a:r>
          </a:p>
          <a:p>
            <a:pPr lvl="0" algn="just">
              <a:lnSpc>
                <a:spcPct val="150000"/>
              </a:lnSpc>
            </a:pPr>
            <a:r>
              <a:rPr lang="en-US" dirty="0" smtClean="0">
                <a:latin typeface="Times New Roman" pitchFamily="18" charset="0"/>
                <a:cs typeface="Times New Roman" pitchFamily="18" charset="0"/>
              </a:rPr>
              <a:t>Schools</a:t>
            </a:r>
          </a:p>
          <a:p>
            <a:pPr lvl="0" algn="just">
              <a:lnSpc>
                <a:spcPct val="150000"/>
              </a:lnSpc>
            </a:pPr>
            <a:r>
              <a:rPr lang="en-US" dirty="0" smtClean="0">
                <a:latin typeface="Times New Roman" pitchFamily="18" charset="0"/>
                <a:cs typeface="Times New Roman" pitchFamily="18" charset="0"/>
              </a:rPr>
              <a:t>prisons</a:t>
            </a:r>
          </a:p>
          <a:p>
            <a:pPr lvl="0" algn="just">
              <a:lnSpc>
                <a:spcPct val="150000"/>
              </a:lnSpc>
            </a:pPr>
            <a:r>
              <a:rPr lang="en-US" dirty="0" smtClean="0">
                <a:latin typeface="Times New Roman" pitchFamily="18" charset="0"/>
                <a:cs typeface="Times New Roman" pitchFamily="18" charset="0"/>
              </a:rPr>
              <a:t>refuge settings</a:t>
            </a:r>
          </a:p>
          <a:p>
            <a:pPr lvl="0" algn="just">
              <a:lnSpc>
                <a:spcPct val="150000"/>
              </a:lnSpc>
            </a:pPr>
            <a:r>
              <a:rPr lang="en-US" dirty="0" smtClean="0">
                <a:latin typeface="Times New Roman" pitchFamily="18" charset="0"/>
                <a:cs typeface="Times New Roman" pitchFamily="18" charset="0"/>
              </a:rPr>
              <a:t>food and rink establishments</a:t>
            </a:r>
          </a:p>
          <a:p>
            <a:pPr lvl="0" algn="just">
              <a:lnSpc>
                <a:spcPct val="150000"/>
              </a:lnSpc>
            </a:pPr>
            <a:r>
              <a:rPr lang="en-US" dirty="0" smtClean="0">
                <a:latin typeface="Times New Roman" pitchFamily="18" charset="0"/>
                <a:cs typeface="Times New Roman" pitchFamily="18" charset="0"/>
              </a:rPr>
              <a:t>Clubs etc.</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322</a:t>
            </a:fld>
            <a:endParaRPr lang="en-US"/>
          </a:p>
        </p:txBody>
      </p:sp>
    </p:spTree>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lstStyle/>
          <a:p>
            <a:pPr marL="82296" indent="0" algn="just">
              <a:lnSpc>
                <a:spcPct val="150000"/>
              </a:lnSpc>
              <a:buNone/>
            </a:pPr>
            <a:r>
              <a:rPr lang="en-US" sz="2400" dirty="0">
                <a:latin typeface="Times New Roman" pitchFamily="18" charset="0"/>
                <a:cs typeface="Times New Roman" pitchFamily="18" charset="0"/>
              </a:rPr>
              <a:t>Who is responsible for health education?</a:t>
            </a:r>
          </a:p>
          <a:p>
            <a:pPr marL="82296" indent="0" algn="just">
              <a:lnSpc>
                <a:spcPct val="150000"/>
              </a:lnSpc>
              <a:buNone/>
            </a:pPr>
            <a:r>
              <a:rPr lang="en-US" sz="2400" dirty="0">
                <a:latin typeface="Times New Roman" pitchFamily="18" charset="0"/>
                <a:cs typeface="Times New Roman" pitchFamily="18" charset="0"/>
              </a:rPr>
              <a:t>Health education is the duty of everyone engaged in health and community development activities like:</a:t>
            </a:r>
          </a:p>
          <a:p>
            <a:pPr lvl="0" algn="just">
              <a:lnSpc>
                <a:spcPct val="150000"/>
              </a:lnSpc>
            </a:pPr>
            <a:r>
              <a:rPr lang="en-US" sz="2400" dirty="0">
                <a:latin typeface="Times New Roman" pitchFamily="18" charset="0"/>
                <a:cs typeface="Times New Roman" pitchFamily="18" charset="0"/>
              </a:rPr>
              <a:t>All health professionals</a:t>
            </a:r>
          </a:p>
          <a:p>
            <a:pPr lvl="0" algn="just">
              <a:lnSpc>
                <a:spcPct val="150000"/>
              </a:lnSpc>
            </a:pPr>
            <a:r>
              <a:rPr lang="en-US" sz="2400" dirty="0">
                <a:latin typeface="Times New Roman" pitchFamily="18" charset="0"/>
                <a:cs typeface="Times New Roman" pitchFamily="18" charset="0"/>
              </a:rPr>
              <a:t>Community health workers</a:t>
            </a:r>
          </a:p>
          <a:p>
            <a:pPr lvl="0" algn="just">
              <a:lnSpc>
                <a:spcPct val="150000"/>
              </a:lnSpc>
            </a:pPr>
            <a:r>
              <a:rPr lang="en-US" sz="2400" dirty="0">
                <a:latin typeface="Times New Roman" pitchFamily="18" charset="0"/>
                <a:cs typeface="Times New Roman" pitchFamily="18" charset="0"/>
              </a:rPr>
              <a:t>Other trained members, leaders, teachers, musicians etc.</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323</a:t>
            </a:fld>
            <a:endParaRPr lang="en-US"/>
          </a:p>
        </p:txBody>
      </p:sp>
    </p:spTree>
    <p:extLst>
      <p:ext uri="{BB962C8B-B14F-4D97-AF65-F5344CB8AC3E}">
        <p14:creationId xmlns:p14="http://schemas.microsoft.com/office/powerpoint/2010/main" xmlns="" val="1463398796"/>
      </p:ext>
    </p:extLst>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620000" cy="6477000"/>
          </a:xfrm>
        </p:spPr>
        <p:txBody>
          <a:bodyPr>
            <a:normAutofit fontScale="92500" lnSpcReduction="20000"/>
          </a:bodyPr>
          <a:lstStyle/>
          <a:p>
            <a:pPr marL="82296" indent="0" algn="just">
              <a:lnSpc>
                <a:spcPct val="150000"/>
              </a:lnSpc>
              <a:buNone/>
            </a:pPr>
            <a:r>
              <a:rPr lang="en-US" sz="2600" b="1" dirty="0">
                <a:latin typeface="Times New Roman" pitchFamily="18" charset="0"/>
                <a:cs typeface="Times New Roman" pitchFamily="18" charset="0"/>
              </a:rPr>
              <a:t>Health educators should know:</a:t>
            </a:r>
          </a:p>
          <a:p>
            <a:pPr lvl="0" algn="just">
              <a:lnSpc>
                <a:spcPct val="150000"/>
              </a:lnSpc>
            </a:pPr>
            <a:r>
              <a:rPr lang="en-US" sz="2600" dirty="0">
                <a:latin typeface="Times New Roman" pitchFamily="18" charset="0"/>
                <a:cs typeface="Times New Roman" pitchFamily="18" charset="0"/>
              </a:rPr>
              <a:t>How to teach (pedagogy, educational psychology)</a:t>
            </a:r>
          </a:p>
          <a:p>
            <a:pPr lvl="0" algn="just">
              <a:lnSpc>
                <a:spcPct val="150000"/>
              </a:lnSpc>
            </a:pPr>
            <a:r>
              <a:rPr lang="en-US" sz="2600" dirty="0">
                <a:latin typeface="Times New Roman" pitchFamily="18" charset="0"/>
                <a:cs typeface="Times New Roman" pitchFamily="18" charset="0"/>
              </a:rPr>
              <a:t>How to absorb and react to knowledge at different ages, etc...(developmental psychology)</a:t>
            </a:r>
          </a:p>
          <a:p>
            <a:pPr lvl="0" algn="just">
              <a:lnSpc>
                <a:spcPct val="150000"/>
              </a:lnSpc>
            </a:pPr>
            <a:r>
              <a:rPr lang="en-US" sz="2600" dirty="0">
                <a:latin typeface="Times New Roman" pitchFamily="18" charset="0"/>
                <a:cs typeface="Times New Roman" pitchFamily="18" charset="0"/>
              </a:rPr>
              <a:t>How to overcome obstacles in communication process (communication theory)</a:t>
            </a:r>
          </a:p>
          <a:p>
            <a:pPr lvl="0" algn="just">
              <a:lnSpc>
                <a:spcPct val="150000"/>
              </a:lnSpc>
            </a:pPr>
            <a:r>
              <a:rPr lang="en-US" sz="2600" dirty="0">
                <a:latin typeface="Times New Roman" pitchFamily="18" charset="0"/>
                <a:cs typeface="Times New Roman" pitchFamily="18" charset="0"/>
              </a:rPr>
              <a:t>How our surroundings influence and limit our choices and opportunities (sociology)</a:t>
            </a:r>
          </a:p>
          <a:p>
            <a:pPr lvl="0" algn="just">
              <a:lnSpc>
                <a:spcPct val="150000"/>
              </a:lnSpc>
            </a:pPr>
            <a:r>
              <a:rPr lang="en-US" sz="2600" dirty="0">
                <a:latin typeface="Times New Roman" pitchFamily="18" charset="0"/>
                <a:cs typeface="Times New Roman" pitchFamily="18" charset="0"/>
              </a:rPr>
              <a:t>How to build up knowledge systematically and how to proceed logically to further knowledge (curriculum development)</a:t>
            </a:r>
          </a:p>
          <a:p>
            <a:pPr lvl="0" algn="just">
              <a:lnSpc>
                <a:spcPct val="150000"/>
              </a:lnSpc>
            </a:pPr>
            <a:r>
              <a:rPr lang="en-US" sz="2600" dirty="0">
                <a:latin typeface="Times New Roman" pitchFamily="18" charset="0"/>
                <a:cs typeface="Times New Roman" pitchFamily="18" charset="0"/>
              </a:rPr>
              <a:t>Local languages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324</a:t>
            </a:fld>
            <a:endParaRPr lang="en-US"/>
          </a:p>
        </p:txBody>
      </p:sp>
    </p:spTree>
    <p:extLst>
      <p:ext uri="{BB962C8B-B14F-4D97-AF65-F5344CB8AC3E}">
        <p14:creationId xmlns:p14="http://schemas.microsoft.com/office/powerpoint/2010/main" xmlns="" val="3445599649"/>
      </p:ext>
    </p:extLst>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228600"/>
          </a:xfrm>
        </p:spPr>
        <p:txBody>
          <a:bodyPr>
            <a:normAutofit fontScale="90000"/>
          </a:bodyPr>
          <a:lstStyle/>
          <a:p>
            <a:r>
              <a:rPr lang="en-US" sz="3100" b="1" dirty="0">
                <a:latin typeface="Times New Roman" pitchFamily="18" charset="0"/>
                <a:cs typeface="Times New Roman" pitchFamily="18" charset="0"/>
              </a:rPr>
              <a:t>Roles of health educator:</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838200"/>
            <a:ext cx="7022592" cy="5715000"/>
          </a:xfrm>
        </p:spPr>
        <p:txBody>
          <a:bodyPr>
            <a:normAutofit/>
          </a:bodyPr>
          <a:lstStyle/>
          <a:p>
            <a:pPr lvl="0" algn="just">
              <a:lnSpc>
                <a:spcPct val="150000"/>
              </a:lnSpc>
            </a:pPr>
            <a:r>
              <a:rPr lang="en-US" sz="2400" dirty="0" smtClean="0">
                <a:latin typeface="Times New Roman" pitchFamily="18" charset="0"/>
                <a:cs typeface="Times New Roman" pitchFamily="18" charset="0"/>
              </a:rPr>
              <a:t>Talking </a:t>
            </a:r>
            <a:r>
              <a:rPr lang="en-US" sz="2400" dirty="0">
                <a:latin typeface="Times New Roman" pitchFamily="18" charset="0"/>
                <a:cs typeface="Times New Roman" pitchFamily="18" charset="0"/>
              </a:rPr>
              <a:t>to the people and listening of their problems</a:t>
            </a:r>
          </a:p>
          <a:p>
            <a:pPr lvl="0" algn="just">
              <a:lnSpc>
                <a:spcPct val="150000"/>
              </a:lnSpc>
            </a:pPr>
            <a:r>
              <a:rPr lang="en-US" sz="2400" dirty="0">
                <a:latin typeface="Times New Roman" pitchFamily="18" charset="0"/>
                <a:cs typeface="Times New Roman" pitchFamily="18" charset="0"/>
              </a:rPr>
              <a:t>Thinking of behavior or action that could cause, cure and prevent these problems</a:t>
            </a:r>
          </a:p>
          <a:p>
            <a:pPr lvl="0" algn="just">
              <a:lnSpc>
                <a:spcPct val="150000"/>
              </a:lnSpc>
            </a:pPr>
            <a:r>
              <a:rPr lang="en-US" sz="2400" dirty="0">
                <a:latin typeface="Times New Roman" pitchFamily="18" charset="0"/>
                <a:cs typeface="Times New Roman" pitchFamily="18" charset="0"/>
              </a:rPr>
              <a:t>Finding reasons for people’s behaviors </a:t>
            </a:r>
          </a:p>
          <a:p>
            <a:pPr lvl="0" algn="just">
              <a:lnSpc>
                <a:spcPct val="150000"/>
              </a:lnSpc>
            </a:pPr>
            <a:r>
              <a:rPr lang="en-US" sz="2400" dirty="0">
                <a:latin typeface="Times New Roman" pitchFamily="18" charset="0"/>
                <a:cs typeface="Times New Roman" pitchFamily="18" charset="0"/>
              </a:rPr>
              <a:t>Helping people to see the reasons for their actions and health problems</a:t>
            </a:r>
          </a:p>
          <a:p>
            <a:pPr lvl="0" algn="just">
              <a:lnSpc>
                <a:spcPct val="150000"/>
              </a:lnSpc>
            </a:pPr>
            <a:r>
              <a:rPr lang="en-US" sz="2400" dirty="0">
                <a:latin typeface="Times New Roman" pitchFamily="18" charset="0"/>
                <a:cs typeface="Times New Roman" pitchFamily="18" charset="0"/>
              </a:rPr>
              <a:t>Asking people to give their own ideas for solving the </a:t>
            </a:r>
            <a:r>
              <a:rPr lang="en-US" sz="2400" dirty="0" smtClean="0">
                <a:latin typeface="Times New Roman" pitchFamily="18" charset="0"/>
                <a:cs typeface="Times New Roman" pitchFamily="18" charset="0"/>
              </a:rPr>
              <a:t>problems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325</a:t>
            </a:fld>
            <a:endParaRPr lang="en-US"/>
          </a:p>
        </p:txBody>
      </p:sp>
    </p:spTree>
    <p:extLst>
      <p:ext uri="{BB962C8B-B14F-4D97-AF65-F5344CB8AC3E}">
        <p14:creationId xmlns:p14="http://schemas.microsoft.com/office/powerpoint/2010/main" xmlns="" val="3796760757"/>
      </p:ext>
    </p:extLst>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rmAutofit/>
          </a:bodyPr>
          <a:lstStyle/>
          <a:p>
            <a:pPr lvl="0" algn="just">
              <a:lnSpc>
                <a:spcPct val="150000"/>
              </a:lnSpc>
            </a:pPr>
            <a:r>
              <a:rPr lang="en-US" sz="2400" dirty="0">
                <a:latin typeface="Times New Roman" pitchFamily="18" charset="0"/>
                <a:cs typeface="Times New Roman" pitchFamily="18" charset="0"/>
              </a:rPr>
              <a:t>Helping people to look as their ideas so that they could see which were the most useful and the simplest to put into practice.</a:t>
            </a:r>
          </a:p>
          <a:p>
            <a:pPr lvl="0" algn="just">
              <a:lnSpc>
                <a:spcPct val="150000"/>
              </a:lnSpc>
            </a:pPr>
            <a:r>
              <a:rPr lang="en-US" sz="2400" dirty="0">
                <a:latin typeface="Times New Roman" pitchFamily="18" charset="0"/>
                <a:cs typeface="Times New Roman" pitchFamily="18" charset="0"/>
              </a:rPr>
              <a:t>Encouraging people to choose the idea best suited to their circumstances.</a:t>
            </a:r>
          </a:p>
          <a:p>
            <a:pPr algn="just">
              <a:lnSpc>
                <a:spcPct val="150000"/>
              </a:lnSpc>
            </a:pPr>
            <a:endParaRPr lang="en-US" sz="2400" dirty="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326</a:t>
            </a:fld>
            <a:endParaRPr lang="en-US"/>
          </a:p>
        </p:txBody>
      </p:sp>
    </p:spTree>
    <p:extLst>
      <p:ext uri="{BB962C8B-B14F-4D97-AF65-F5344CB8AC3E}">
        <p14:creationId xmlns:p14="http://schemas.microsoft.com/office/powerpoint/2010/main" xmlns="" val="1779921928"/>
      </p:ext>
    </p:extLst>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251192" cy="2209800"/>
          </a:xfrm>
        </p:spPr>
        <p:txBody>
          <a:bodyPr>
            <a:normAutofit/>
          </a:bodyPr>
          <a:lstStyle/>
          <a:p>
            <a:r>
              <a:rPr lang="en-US" sz="2800" b="1" dirty="0">
                <a:latin typeface="Times New Roman" pitchFamily="18" charset="0"/>
                <a:cs typeface="Times New Roman" pitchFamily="18" charset="0"/>
              </a:rPr>
              <a:t>6.2 Patient Educations</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Health provider patient interaction: </a:t>
            </a:r>
            <a:br>
              <a:rPr lang="en-US" sz="2800" b="1" dirty="0">
                <a:latin typeface="Times New Roman" pitchFamily="18" charset="0"/>
                <a:cs typeface="Times New Roman" pitchFamily="18" charset="0"/>
              </a:rPr>
            </a:b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098792" cy="4800600"/>
          </a:xfrm>
        </p:spPr>
        <p:txBody>
          <a:bodyPr>
            <a:noAutofit/>
          </a:bodyPr>
          <a:lstStyle/>
          <a:p>
            <a:pPr marL="82296" indent="0" algn="just">
              <a:lnSpc>
                <a:spcPct val="170000"/>
              </a:lnSpc>
              <a:buNone/>
            </a:pPr>
            <a:r>
              <a:rPr lang="en-US" sz="2400" dirty="0" smtClean="0">
                <a:latin typeface="Times New Roman" pitchFamily="18" charset="0"/>
                <a:cs typeface="Times New Roman" pitchFamily="18" charset="0"/>
              </a:rPr>
              <a:t>Health </a:t>
            </a:r>
            <a:r>
              <a:rPr lang="en-US" sz="2400" dirty="0">
                <a:latin typeface="Times New Roman" pitchFamily="18" charset="0"/>
                <a:cs typeface="Times New Roman" pitchFamily="18" charset="0"/>
              </a:rPr>
              <a:t>provider – patient interaction should express support, provide information and feed back, correct distortions and provide hope. In modern era there are reasons why provider –patient interaction should be given due considerations:</a:t>
            </a:r>
          </a:p>
          <a:p>
            <a:pPr lvl="0" algn="just">
              <a:lnSpc>
                <a:spcPct val="170000"/>
              </a:lnSpc>
            </a:pPr>
            <a:r>
              <a:rPr lang="en-US" sz="2400" dirty="0">
                <a:latin typeface="Times New Roman" pitchFamily="18" charset="0"/>
                <a:cs typeface="Times New Roman" pitchFamily="18" charset="0"/>
              </a:rPr>
              <a:t>The contributions of health related problems and the environmental factors has been recognized</a:t>
            </a: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327</a:t>
            </a:fld>
            <a:endParaRPr lang="en-US"/>
          </a:p>
        </p:txBody>
      </p:sp>
    </p:spTree>
    <p:extLst>
      <p:ext uri="{BB962C8B-B14F-4D97-AF65-F5344CB8AC3E}">
        <p14:creationId xmlns:p14="http://schemas.microsoft.com/office/powerpoint/2010/main" xmlns="" val="2385999642"/>
      </p:ext>
    </p:extLst>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6946392" cy="5791200"/>
          </a:xfrm>
        </p:spPr>
        <p:txBody>
          <a:bodyPr>
            <a:noAutofit/>
          </a:bodyPr>
          <a:lstStyle/>
          <a:p>
            <a:pPr lvl="0" algn="just">
              <a:lnSpc>
                <a:spcPct val="170000"/>
              </a:lnSpc>
            </a:pPr>
            <a:r>
              <a:rPr lang="en-US" sz="2400" dirty="0">
                <a:latin typeface="Times New Roman" pitchFamily="18" charset="0"/>
                <a:cs typeface="Times New Roman" pitchFamily="18" charset="0"/>
              </a:rPr>
              <a:t>Chronic diseases are increasing</a:t>
            </a:r>
          </a:p>
          <a:p>
            <a:pPr lvl="0" algn="just">
              <a:lnSpc>
                <a:spcPct val="170000"/>
              </a:lnSpc>
            </a:pPr>
            <a:r>
              <a:rPr lang="en-US" sz="2400" dirty="0">
                <a:latin typeface="Times New Roman" pitchFamily="18" charset="0"/>
                <a:cs typeface="Times New Roman" pitchFamily="18" charset="0"/>
              </a:rPr>
              <a:t>The role of patient in the self-care is required</a:t>
            </a:r>
          </a:p>
          <a:p>
            <a:pPr lvl="0" algn="just">
              <a:lnSpc>
                <a:spcPct val="170000"/>
              </a:lnSpc>
            </a:pPr>
            <a:r>
              <a:rPr lang="en-US" sz="2400" dirty="0">
                <a:latin typeface="Times New Roman" pitchFamily="18" charset="0"/>
                <a:cs typeface="Times New Roman" pitchFamily="18" charset="0"/>
              </a:rPr>
              <a:t>The need for involvement in disease prevention/control</a:t>
            </a:r>
          </a:p>
          <a:p>
            <a:pPr lvl="0" algn="just">
              <a:lnSpc>
                <a:spcPct val="170000"/>
              </a:lnSpc>
            </a:pPr>
            <a:r>
              <a:rPr lang="en-US" sz="2400" dirty="0">
                <a:latin typeface="Times New Roman" pitchFamily="18" charset="0"/>
                <a:cs typeface="Times New Roman" pitchFamily="18" charset="0"/>
              </a:rPr>
              <a:t>Home-based care is advocated against institution-based care</a:t>
            </a:r>
          </a:p>
          <a:p>
            <a:pPr lvl="0" algn="just">
              <a:lnSpc>
                <a:spcPct val="170000"/>
              </a:lnSpc>
            </a:pPr>
            <a:r>
              <a:rPr lang="en-US" sz="2400" dirty="0">
                <a:latin typeface="Times New Roman" pitchFamily="18" charset="0"/>
                <a:cs typeface="Times New Roman" pitchFamily="18" charset="0"/>
              </a:rPr>
              <a:t>Patient education and participation in doctor- patient interaction is well </a:t>
            </a:r>
            <a:r>
              <a:rPr lang="en-US" sz="2400" dirty="0" smtClean="0">
                <a:latin typeface="Times New Roman" pitchFamily="18" charset="0"/>
                <a:cs typeface="Times New Roman" pitchFamily="18" charset="0"/>
              </a:rPr>
              <a:t>recognized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328</a:t>
            </a:fld>
            <a:endParaRPr lang="en-US"/>
          </a:p>
        </p:txBody>
      </p:sp>
    </p:spTree>
    <p:extLst>
      <p:ext uri="{BB962C8B-B14F-4D97-AF65-F5344CB8AC3E}">
        <p14:creationId xmlns:p14="http://schemas.microsoft.com/office/powerpoint/2010/main" xmlns="" val="1609877527"/>
      </p:ext>
    </p:extLst>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22592" cy="57150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The Patient:</a:t>
            </a:r>
          </a:p>
          <a:p>
            <a:pPr lvl="0" algn="just">
              <a:lnSpc>
                <a:spcPct val="170000"/>
              </a:lnSpc>
            </a:pPr>
            <a:r>
              <a:rPr lang="en-US" sz="2400" dirty="0">
                <a:latin typeface="Times New Roman" pitchFamily="18" charset="0"/>
                <a:cs typeface="Times New Roman" pitchFamily="18" charset="0"/>
              </a:rPr>
              <a:t>No feeling wells/sick/abnormal obvious physical symptom</a:t>
            </a:r>
          </a:p>
          <a:p>
            <a:pPr lvl="0" algn="just">
              <a:lnSpc>
                <a:spcPct val="170000"/>
              </a:lnSpc>
            </a:pPr>
            <a:r>
              <a:rPr lang="en-US" sz="2400" dirty="0">
                <a:latin typeface="Times New Roman" pitchFamily="18" charset="0"/>
                <a:cs typeface="Times New Roman" pitchFamily="18" charset="0"/>
              </a:rPr>
              <a:t>“Ignorant” – does not know why?</a:t>
            </a:r>
          </a:p>
          <a:p>
            <a:pPr lvl="0" algn="just">
              <a:lnSpc>
                <a:spcPct val="170000"/>
              </a:lnSpc>
            </a:pPr>
            <a:r>
              <a:rPr lang="en-US" sz="2400" dirty="0">
                <a:latin typeface="Times New Roman" pitchFamily="18" charset="0"/>
                <a:cs typeface="Times New Roman" pitchFamily="18" charset="0"/>
              </a:rPr>
              <a:t>Thinks or believes that the solution is in the hands of others</a:t>
            </a:r>
          </a:p>
          <a:p>
            <a:pPr lvl="0" algn="just">
              <a:lnSpc>
                <a:spcPct val="170000"/>
              </a:lnSpc>
            </a:pPr>
            <a:r>
              <a:rPr lang="en-US" sz="2400" dirty="0">
                <a:latin typeface="Times New Roman" pitchFamily="18" charset="0"/>
                <a:cs typeface="Times New Roman" pitchFamily="18" charset="0"/>
              </a:rPr>
              <a:t>Often goes to unfamiliar place, process/procedures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329</a:t>
            </a:fld>
            <a:endParaRPr lang="en-US"/>
          </a:p>
        </p:txBody>
      </p:sp>
    </p:spTree>
    <p:extLst>
      <p:ext uri="{BB962C8B-B14F-4D97-AF65-F5344CB8AC3E}">
        <p14:creationId xmlns:p14="http://schemas.microsoft.com/office/powerpoint/2010/main" xmlns="" val="15093897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327392" cy="57150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Extension: </a:t>
            </a:r>
            <a:r>
              <a:rPr lang="en-US" sz="2400" dirty="0">
                <a:latin typeface="Times New Roman" pitchFamily="18" charset="0"/>
                <a:cs typeface="Times New Roman" pitchFamily="18" charset="0"/>
              </a:rPr>
              <a:t>comes originally from agricultural extension approach of promoting change </a:t>
            </a:r>
            <a:r>
              <a:rPr lang="en-US" sz="2400" dirty="0" smtClean="0">
                <a:latin typeface="Times New Roman" pitchFamily="18" charset="0"/>
                <a:cs typeface="Times New Roman" pitchFamily="18" charset="0"/>
              </a:rPr>
              <a:t>through</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Demonstration</a:t>
            </a:r>
            <a:endParaRPr lang="en-US" sz="2400" dirty="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a:t>
            </a:r>
            <a:r>
              <a:rPr lang="en-US" sz="2400" dirty="0" smtClean="0">
                <a:latin typeface="Times New Roman" pitchFamily="18" charset="0"/>
                <a:cs typeface="Times New Roman" pitchFamily="18" charset="0"/>
              </a:rPr>
              <a:t>orking </a:t>
            </a:r>
            <a:r>
              <a:rPr lang="en-US" sz="2400" dirty="0">
                <a:latin typeface="Times New Roman" pitchFamily="18" charset="0"/>
                <a:cs typeface="Times New Roman" pitchFamily="18" charset="0"/>
              </a:rPr>
              <a:t>with opinion leaders </a:t>
            </a:r>
            <a:r>
              <a:rPr lang="en-US" sz="2400" dirty="0" smtClean="0">
                <a:latin typeface="Times New Roman" pitchFamily="18" charset="0"/>
                <a:cs typeface="Times New Roman" pitchFamily="18" charset="0"/>
              </a:rPr>
              <a:t>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ommunity </a:t>
            </a:r>
            <a:r>
              <a:rPr lang="en-US" sz="2400" dirty="0">
                <a:latin typeface="Times New Roman" pitchFamily="18" charset="0"/>
                <a:cs typeface="Times New Roman" pitchFamily="18" charset="0"/>
              </a:rPr>
              <a:t>based educational activities.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33</a:t>
            </a:fld>
            <a:endParaRPr lang="en-US"/>
          </a:p>
        </p:txBody>
      </p:sp>
    </p:spTree>
    <p:extLst>
      <p:ext uri="{BB962C8B-B14F-4D97-AF65-F5344CB8AC3E}">
        <p14:creationId xmlns:p14="http://schemas.microsoft.com/office/powerpoint/2010/main" xmlns="" val="2104311760"/>
      </p:ext>
    </p:extLst>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14400"/>
            <a:ext cx="7498080" cy="4800600"/>
          </a:xfrm>
        </p:spPr>
        <p:txBody>
          <a:bodyPr>
            <a:normAutofit/>
          </a:bodyPr>
          <a:lstStyle/>
          <a:p>
            <a:pPr lvl="0" algn="just">
              <a:lnSpc>
                <a:spcPct val="170000"/>
              </a:lnSpc>
            </a:pPr>
            <a:r>
              <a:rPr lang="en-US" sz="2400" dirty="0">
                <a:latin typeface="Times New Roman" pitchFamily="18" charset="0"/>
                <a:cs typeface="Times New Roman" pitchFamily="18" charset="0"/>
              </a:rPr>
              <a:t>May not know the norms</a:t>
            </a:r>
          </a:p>
          <a:p>
            <a:pPr lvl="0" algn="just">
              <a:lnSpc>
                <a:spcPct val="170000"/>
              </a:lnSpc>
            </a:pPr>
            <a:r>
              <a:rPr lang="en-US" sz="2400" dirty="0">
                <a:latin typeface="Times New Roman" pitchFamily="18" charset="0"/>
                <a:cs typeface="Times New Roman" pitchFamily="18" charset="0"/>
              </a:rPr>
              <a:t>Needs help and reassurance, information, advice, treatment</a:t>
            </a:r>
          </a:p>
          <a:p>
            <a:pPr lvl="0" algn="just">
              <a:lnSpc>
                <a:spcPct val="170000"/>
              </a:lnSpc>
            </a:pPr>
            <a:r>
              <a:rPr lang="en-US" sz="2400" dirty="0">
                <a:latin typeface="Times New Roman" pitchFamily="18" charset="0"/>
                <a:cs typeface="Times New Roman" pitchFamily="18" charset="0"/>
              </a:rPr>
              <a:t>The desired outcome is cure, normal functioning of the body and psyche (healthy life)</a:t>
            </a:r>
          </a:p>
          <a:p>
            <a:pPr lvl="0" algn="just">
              <a:lnSpc>
                <a:spcPct val="170000"/>
              </a:lnSpc>
            </a:pPr>
            <a:r>
              <a:rPr lang="en-US" sz="2400" dirty="0">
                <a:latin typeface="Times New Roman" pitchFamily="18" charset="0"/>
                <a:cs typeface="Times New Roman" pitchFamily="18" charset="0"/>
              </a:rPr>
              <a:t>Not organized, difficult to express feelings (real)</a:t>
            </a:r>
          </a:p>
          <a:p>
            <a:pPr marL="82296" indent="0" algn="just">
              <a:lnSpc>
                <a:spcPct val="170000"/>
              </a:lnSpc>
              <a:buNone/>
            </a:pPr>
            <a:endParaRPr lang="en-US" sz="2400" dirty="0">
              <a:latin typeface="Times New Roman" pitchFamily="18" charset="0"/>
              <a:cs typeface="Times New Roman" pitchFamily="18" charset="0"/>
            </a:endParaRPr>
          </a:p>
          <a:p>
            <a:endParaRPr lang="en-US" sz="2400" dirty="0"/>
          </a:p>
          <a:p>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330</a:t>
            </a:fld>
            <a:endParaRPr lang="en-US"/>
          </a:p>
        </p:txBody>
      </p:sp>
    </p:spTree>
    <p:extLst>
      <p:ext uri="{BB962C8B-B14F-4D97-AF65-F5344CB8AC3E}">
        <p14:creationId xmlns:p14="http://schemas.microsoft.com/office/powerpoint/2010/main" xmlns="" val="3515130607"/>
      </p:ext>
    </p:extLst>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098792" cy="57150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The doctor:</a:t>
            </a:r>
          </a:p>
          <a:p>
            <a:pPr lvl="0" algn="just">
              <a:lnSpc>
                <a:spcPct val="150000"/>
              </a:lnSpc>
            </a:pPr>
            <a:r>
              <a:rPr lang="en-US" sz="2400" dirty="0">
                <a:latin typeface="Times New Roman" pitchFamily="18" charset="0"/>
                <a:cs typeface="Times New Roman" pitchFamily="18" charset="0"/>
              </a:rPr>
              <a:t>Equipped with medical knowledge and skill and has the power</a:t>
            </a:r>
          </a:p>
          <a:p>
            <a:pPr lvl="0" algn="just">
              <a:lnSpc>
                <a:spcPct val="150000"/>
              </a:lnSpc>
            </a:pPr>
            <a:r>
              <a:rPr lang="en-US" sz="2400" dirty="0">
                <a:latin typeface="Times New Roman" pitchFamily="18" charset="0"/>
                <a:cs typeface="Times New Roman" pitchFamily="18" charset="0"/>
              </a:rPr>
              <a:t>Systematic, organized thinking diagnosis, treatment</a:t>
            </a:r>
          </a:p>
          <a:p>
            <a:pPr lvl="0" algn="just">
              <a:lnSpc>
                <a:spcPct val="150000"/>
              </a:lnSpc>
            </a:pPr>
            <a:r>
              <a:rPr lang="en-US" sz="2400" dirty="0">
                <a:latin typeface="Times New Roman" pitchFamily="18" charset="0"/>
                <a:cs typeface="Times New Roman" pitchFamily="18" charset="0"/>
              </a:rPr>
              <a:t>Aware of his/her professional value</a:t>
            </a:r>
          </a:p>
          <a:p>
            <a:pPr lvl="0" algn="just">
              <a:lnSpc>
                <a:spcPct val="150000"/>
              </a:lnSpc>
            </a:pPr>
            <a:r>
              <a:rPr lang="en-US" sz="2400" dirty="0">
                <a:latin typeface="Times New Roman" pitchFamily="18" charset="0"/>
                <a:cs typeface="Times New Roman" pitchFamily="18" charset="0"/>
              </a:rPr>
              <a:t>Interested in disease progress and outcomes and also in chronic health </a:t>
            </a:r>
            <a:r>
              <a:rPr lang="en-US" sz="2400" dirty="0" smtClean="0">
                <a:latin typeface="Times New Roman" pitchFamily="18" charset="0"/>
                <a:cs typeface="Times New Roman" pitchFamily="18" charset="0"/>
              </a:rPr>
              <a:t>problem</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331</a:t>
            </a:fld>
            <a:endParaRPr lang="en-US"/>
          </a:p>
        </p:txBody>
      </p:sp>
    </p:spTree>
    <p:extLst>
      <p:ext uri="{BB962C8B-B14F-4D97-AF65-F5344CB8AC3E}">
        <p14:creationId xmlns:p14="http://schemas.microsoft.com/office/powerpoint/2010/main" xmlns="" val="304080909"/>
      </p:ext>
    </p:extLst>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174992" cy="5562600"/>
          </a:xfrm>
        </p:spPr>
        <p:txBody>
          <a:bodyPr>
            <a:normAutofit/>
          </a:bodyPr>
          <a:lstStyle/>
          <a:p>
            <a:pPr lvl="0" algn="just">
              <a:lnSpc>
                <a:spcPct val="150000"/>
              </a:lnSpc>
            </a:pPr>
            <a:r>
              <a:rPr lang="en-US" sz="2400" dirty="0">
                <a:latin typeface="Times New Roman" pitchFamily="18" charset="0"/>
                <a:cs typeface="Times New Roman" pitchFamily="18" charset="0"/>
              </a:rPr>
              <a:t>Less interest in other aspects: social, economical, psychological, etc.</a:t>
            </a:r>
          </a:p>
          <a:p>
            <a:pPr lvl="0" algn="just">
              <a:lnSpc>
                <a:spcPct val="150000"/>
              </a:lnSpc>
            </a:pPr>
            <a:r>
              <a:rPr lang="en-US" sz="2400" dirty="0">
                <a:latin typeface="Times New Roman" pitchFamily="18" charset="0"/>
                <a:cs typeface="Times New Roman" pitchFamily="18" charset="0"/>
              </a:rPr>
              <a:t>Patient may know more about his/her problem through time and this leads to a conflict.</a:t>
            </a:r>
          </a:p>
          <a:p>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332</a:t>
            </a:fld>
            <a:endParaRPr lang="en-US"/>
          </a:p>
        </p:txBody>
      </p:sp>
    </p:spTree>
    <p:extLst>
      <p:ext uri="{BB962C8B-B14F-4D97-AF65-F5344CB8AC3E}">
        <p14:creationId xmlns:p14="http://schemas.microsoft.com/office/powerpoint/2010/main" xmlns="" val="3816048768"/>
      </p:ext>
    </p:extLst>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178040" cy="5638800"/>
          </a:xfrm>
        </p:spPr>
        <p:txBody>
          <a:bodyPr>
            <a:noAutofit/>
          </a:bodyPr>
          <a:lstStyle/>
          <a:p>
            <a:pPr marL="82296" indent="0" algn="just">
              <a:lnSpc>
                <a:spcPct val="150000"/>
              </a:lnSpc>
              <a:buNone/>
            </a:pPr>
            <a:r>
              <a:rPr lang="en-US" sz="2400" dirty="0">
                <a:latin typeface="Times New Roman" pitchFamily="18" charset="0"/>
                <a:cs typeface="Times New Roman" pitchFamily="18" charset="0"/>
              </a:rPr>
              <a:t>Zasz and Hollander identified three types of therapeutic relationships:</a:t>
            </a:r>
          </a:p>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Activity/passivity</a:t>
            </a:r>
            <a:r>
              <a:rPr lang="en-US" sz="2400" dirty="0">
                <a:latin typeface="Times New Roman" pitchFamily="18" charset="0"/>
                <a:cs typeface="Times New Roman" pitchFamily="18" charset="0"/>
              </a:rPr>
              <a:t>: doctor centered! The doctor dominates in the management process. E.g. medical emergency (unconscious patient)</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Guidance </a:t>
            </a:r>
            <a:r>
              <a:rPr lang="en-US" sz="2400" dirty="0">
                <a:latin typeface="Times New Roman" pitchFamily="18" charset="0"/>
                <a:cs typeface="Times New Roman" pitchFamily="18" charset="0"/>
              </a:rPr>
              <a:t>(cooperation): problematic symptoms predispose a cooperative response. This is the closest to the ideal expectations of the sick role</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333</a:t>
            </a:fld>
            <a:endParaRPr lang="en-US"/>
          </a:p>
        </p:txBody>
      </p:sp>
    </p:spTree>
    <p:extLst>
      <p:ext uri="{BB962C8B-B14F-4D97-AF65-F5344CB8AC3E}">
        <p14:creationId xmlns:p14="http://schemas.microsoft.com/office/powerpoint/2010/main" xmlns="" val="466140600"/>
      </p:ext>
    </p:extLst>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6946392" cy="5410200"/>
          </a:xfrm>
        </p:spPr>
        <p:txBody>
          <a:bodyPr>
            <a:normAutofit/>
          </a:bodyPr>
          <a:lstStyle/>
          <a:p>
            <a:pPr marL="82296" lvl="0" indent="0" algn="just">
              <a:lnSpc>
                <a:spcPct val="150000"/>
              </a:lnSpc>
              <a:buNone/>
            </a:pPr>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Mutual </a:t>
            </a:r>
            <a:r>
              <a:rPr lang="en-US" sz="2400" dirty="0">
                <a:latin typeface="Times New Roman" pitchFamily="18" charset="0"/>
                <a:cs typeface="Times New Roman" pitchFamily="18" charset="0"/>
              </a:rPr>
              <a:t>participation: patient centered! Marked by equality between doctor and patient. This type of relationship is found where patients suffer from chronic conditions, which involve a great deal of self-care.</a:t>
            </a:r>
          </a:p>
          <a:p>
            <a:pPr marL="82296" indent="0" algn="just">
              <a:lnSpc>
                <a:spcPct val="150000"/>
              </a:lnSpc>
              <a:buNone/>
            </a:pPr>
            <a:r>
              <a:rPr lang="en-US" sz="2400" dirty="0">
                <a:latin typeface="Times New Roman" pitchFamily="18" charset="0"/>
                <a:cs typeface="Times New Roman" pitchFamily="18" charset="0"/>
              </a:rPr>
              <a:t>The approaches mentioned above could be summarized into two major categories:</a:t>
            </a:r>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334</a:t>
            </a:fld>
            <a:endParaRPr lang="en-US"/>
          </a:p>
        </p:txBody>
      </p:sp>
    </p:spTree>
    <p:extLst>
      <p:ext uri="{BB962C8B-B14F-4D97-AF65-F5344CB8AC3E}">
        <p14:creationId xmlns:p14="http://schemas.microsoft.com/office/powerpoint/2010/main" xmlns="" val="1319206018"/>
      </p:ext>
    </p:extLst>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22592" cy="5791200"/>
          </a:xfrm>
        </p:spPr>
        <p:txBody>
          <a:bodyPr>
            <a:normAutofit/>
          </a:bodyPr>
          <a:lstStyle/>
          <a:p>
            <a:pPr lvl="0" algn="just">
              <a:lnSpc>
                <a:spcPct val="150000"/>
              </a:lnSpc>
            </a:pPr>
            <a:r>
              <a:rPr lang="en-US" sz="2400" dirty="0">
                <a:latin typeface="Times New Roman" pitchFamily="18" charset="0"/>
                <a:cs typeface="Times New Roman" pitchFamily="18" charset="0"/>
              </a:rPr>
              <a:t>Traditional medical approach (doctor centered)</a:t>
            </a:r>
          </a:p>
          <a:p>
            <a:pPr lvl="0" algn="just">
              <a:lnSpc>
                <a:spcPct val="150000"/>
              </a:lnSpc>
            </a:pPr>
            <a:r>
              <a:rPr lang="en-US" sz="2400" dirty="0">
                <a:latin typeface="Times New Roman" pitchFamily="18" charset="0"/>
                <a:cs typeface="Times New Roman" pitchFamily="18" charset="0"/>
              </a:rPr>
              <a:t>Educational and environmental approach (patient centered)</a:t>
            </a:r>
          </a:p>
          <a:p>
            <a:pPr marL="82296" indent="0" algn="just">
              <a:lnSpc>
                <a:spcPct val="150000"/>
              </a:lnSpc>
              <a:buNone/>
            </a:pPr>
            <a:r>
              <a:rPr lang="en-US" sz="2400" dirty="0">
                <a:latin typeface="Times New Roman" pitchFamily="18" charset="0"/>
                <a:cs typeface="Times New Roman" pitchFamily="18" charset="0"/>
              </a:rPr>
              <a:t>Current perspectives on patient –provider interaction:</a:t>
            </a:r>
          </a:p>
          <a:p>
            <a:pPr marL="82296" indent="0" algn="just">
              <a:lnSpc>
                <a:spcPct val="150000"/>
              </a:lnSpc>
              <a:buNone/>
            </a:pPr>
            <a:r>
              <a:rPr lang="en-US" sz="2400" dirty="0">
                <a:latin typeface="Times New Roman" pitchFamily="18" charset="0"/>
                <a:cs typeface="Times New Roman" pitchFamily="18" charset="0"/>
              </a:rPr>
              <a:t>The theories integrate social and psychological perspectives on international influence (attitudes, feelings and behavior)</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335</a:t>
            </a:fld>
            <a:endParaRPr lang="en-US"/>
          </a:p>
        </p:txBody>
      </p:sp>
    </p:spTree>
    <p:extLst>
      <p:ext uri="{BB962C8B-B14F-4D97-AF65-F5344CB8AC3E}">
        <p14:creationId xmlns:p14="http://schemas.microsoft.com/office/powerpoint/2010/main" xmlns="" val="2897071613"/>
      </p:ext>
    </p:extLst>
  </p:cSld>
  <p:clrMapOvr>
    <a:masterClrMapping/>
  </p:clrMapOvr>
  <p:timing>
    <p:tnLst>
      <p:par>
        <p:cT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251192" cy="60198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The relationship needs:</a:t>
            </a:r>
          </a:p>
          <a:p>
            <a:pPr lvl="0" algn="just">
              <a:lnSpc>
                <a:spcPct val="170000"/>
              </a:lnSpc>
            </a:pPr>
            <a:r>
              <a:rPr lang="en-US" sz="2400" dirty="0">
                <a:latin typeface="Times New Roman" pitchFamily="18" charset="0"/>
                <a:cs typeface="Times New Roman" pitchFamily="18" charset="0"/>
              </a:rPr>
              <a:t>Clarity, openness, and effectiveness of communication</a:t>
            </a:r>
          </a:p>
          <a:p>
            <a:pPr lvl="0" algn="just">
              <a:lnSpc>
                <a:spcPct val="170000"/>
              </a:lnSpc>
            </a:pPr>
            <a:r>
              <a:rPr lang="en-US" sz="2400" dirty="0">
                <a:latin typeface="Times New Roman" pitchFamily="18" charset="0"/>
                <a:cs typeface="Times New Roman" pitchFamily="18" charset="0"/>
              </a:rPr>
              <a:t>Good interpersonal relationship</a:t>
            </a:r>
          </a:p>
          <a:p>
            <a:pPr lvl="0" algn="just">
              <a:lnSpc>
                <a:spcPct val="170000"/>
              </a:lnSpc>
            </a:pPr>
            <a:r>
              <a:rPr lang="en-US" sz="2400" dirty="0">
                <a:latin typeface="Times New Roman" pitchFamily="18" charset="0"/>
                <a:cs typeface="Times New Roman" pitchFamily="18" charset="0"/>
              </a:rPr>
              <a:t>Mutual understanding</a:t>
            </a:r>
          </a:p>
          <a:p>
            <a:pPr lvl="0" algn="just">
              <a:lnSpc>
                <a:spcPct val="170000"/>
              </a:lnSpc>
            </a:pPr>
            <a:r>
              <a:rPr lang="en-US" sz="2400" dirty="0">
                <a:latin typeface="Times New Roman" pitchFamily="18" charset="0"/>
                <a:cs typeface="Times New Roman" pitchFamily="18" charset="0"/>
              </a:rPr>
              <a:t>Awareness of external social factors</a:t>
            </a:r>
          </a:p>
          <a:p>
            <a:pPr marL="82296" indent="0" algn="just">
              <a:lnSpc>
                <a:spcPct val="170000"/>
              </a:lnSpc>
              <a:buNone/>
            </a:pPr>
            <a:r>
              <a:rPr lang="en-US" sz="2400" dirty="0">
                <a:latin typeface="Times New Roman" pitchFamily="18" charset="0"/>
                <a:cs typeface="Times New Roman" pitchFamily="18" charset="0"/>
              </a:rPr>
              <a:t>The theories are based on health practitioner-patient relationship, sometimes called as patient provider interaction.</a:t>
            </a: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336</a:t>
            </a:fld>
            <a:endParaRPr lang="en-US"/>
          </a:p>
        </p:txBody>
      </p:sp>
    </p:spTree>
    <p:extLst>
      <p:ext uri="{BB962C8B-B14F-4D97-AF65-F5344CB8AC3E}">
        <p14:creationId xmlns:p14="http://schemas.microsoft.com/office/powerpoint/2010/main" xmlns="" val="438618268"/>
      </p:ext>
    </p:extLst>
  </p:cSld>
  <p:clrMapOvr>
    <a:masterClrMapping/>
  </p:clrMapOvr>
  <p:timing>
    <p:tnLst>
      <p:par>
        <p:cTn id="1" dur="indefinite" restart="never" nodeType="tmRoot"/>
      </p:par>
    </p:tnLst>
  </p:timing>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0"/>
            <a:ext cx="6946392" cy="6705600"/>
          </a:xfrm>
        </p:spPr>
        <p:txBody>
          <a:bodyPr>
            <a:noAutofit/>
          </a:bodyPr>
          <a:lstStyle/>
          <a:p>
            <a:pPr algn="just">
              <a:lnSpc>
                <a:spcPct val="170000"/>
              </a:lnSpc>
            </a:pPr>
            <a:r>
              <a:rPr lang="en-US" sz="2400" dirty="0">
                <a:latin typeface="Times New Roman" pitchFamily="18" charset="0"/>
                <a:cs typeface="Times New Roman" pitchFamily="18" charset="0"/>
              </a:rPr>
              <a:t>Basis: understanding of these relationships improves communication between professionals and patients or clients.</a:t>
            </a:r>
          </a:p>
          <a:p>
            <a:pPr algn="just">
              <a:lnSpc>
                <a:spcPct val="170000"/>
              </a:lnSpc>
            </a:pPr>
            <a:r>
              <a:rPr lang="en-US" sz="2400" dirty="0">
                <a:latin typeface="Times New Roman" pitchFamily="18" charset="0"/>
                <a:cs typeface="Times New Roman" pitchFamily="18" charset="0"/>
              </a:rPr>
              <a:t>In practice conflict arises between providers and patients (clients) in the area of:</a:t>
            </a:r>
          </a:p>
          <a:p>
            <a:pPr lvl="0" algn="just">
              <a:lnSpc>
                <a:spcPct val="170000"/>
              </a:lnSpc>
            </a:pPr>
            <a:r>
              <a:rPr lang="en-US" sz="2400" dirty="0">
                <a:latin typeface="Times New Roman" pitchFamily="18" charset="0"/>
                <a:cs typeface="Times New Roman" pitchFamily="18" charset="0"/>
              </a:rPr>
              <a:t>Nature of health problem or disease</a:t>
            </a:r>
          </a:p>
          <a:p>
            <a:pPr lvl="0" algn="just">
              <a:lnSpc>
                <a:spcPct val="170000"/>
              </a:lnSpc>
            </a:pPr>
            <a:r>
              <a:rPr lang="en-US" sz="2400" dirty="0">
                <a:latin typeface="Times New Roman" pitchFamily="18" charset="0"/>
                <a:cs typeface="Times New Roman" pitchFamily="18" charset="0"/>
              </a:rPr>
              <a:t>Treatment</a:t>
            </a:r>
          </a:p>
          <a:p>
            <a:pPr lvl="0" algn="just">
              <a:lnSpc>
                <a:spcPct val="170000"/>
              </a:lnSpc>
            </a:pPr>
            <a:r>
              <a:rPr lang="en-US" sz="2400" dirty="0">
                <a:latin typeface="Times New Roman" pitchFamily="18" charset="0"/>
                <a:cs typeface="Times New Roman" pitchFamily="18" charset="0"/>
              </a:rPr>
              <a:t>Expected outcome</a:t>
            </a:r>
          </a:p>
          <a:p>
            <a:pPr lvl="0" algn="just">
              <a:lnSpc>
                <a:spcPct val="170000"/>
              </a:lnSpc>
            </a:pPr>
            <a:r>
              <a:rPr lang="en-US" sz="2400" dirty="0">
                <a:latin typeface="Times New Roman" pitchFamily="18" charset="0"/>
                <a:cs typeface="Times New Roman" pitchFamily="18" charset="0"/>
              </a:rPr>
              <a:t>Lack of providers’ awareness about patient’s feelings, concerns and perspectives</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337</a:t>
            </a:fld>
            <a:endParaRPr lang="en-US"/>
          </a:p>
        </p:txBody>
      </p:sp>
    </p:spTree>
    <p:extLst>
      <p:ext uri="{BB962C8B-B14F-4D97-AF65-F5344CB8AC3E}">
        <p14:creationId xmlns:p14="http://schemas.microsoft.com/office/powerpoint/2010/main" xmlns="" val="3900621074"/>
      </p:ext>
    </p:extLst>
  </p:cSld>
  <p:clrMapOvr>
    <a:masterClrMapping/>
  </p:clrMapOvr>
  <p:timing>
    <p:tnLst>
      <p:par>
        <p:cTn id="1" dur="indefinite" restart="never" nodeType="tmRoot"/>
      </p:par>
    </p:tnLst>
  </p:timing>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The discrepancy will lead to:</a:t>
            </a:r>
          </a:p>
          <a:p>
            <a:pPr lvl="0" algn="just">
              <a:lnSpc>
                <a:spcPct val="170000"/>
              </a:lnSpc>
            </a:pPr>
            <a:r>
              <a:rPr lang="en-US" sz="2400" dirty="0">
                <a:latin typeface="Times New Roman" pitchFamily="18" charset="0"/>
                <a:cs typeface="Times New Roman" pitchFamily="18" charset="0"/>
              </a:rPr>
              <a:t>Poor patient satisfaction</a:t>
            </a:r>
          </a:p>
          <a:p>
            <a:pPr lvl="0" algn="just">
              <a:lnSpc>
                <a:spcPct val="170000"/>
              </a:lnSpc>
            </a:pPr>
            <a:r>
              <a:rPr lang="en-US" sz="2400" dirty="0">
                <a:latin typeface="Times New Roman" pitchFamily="18" charset="0"/>
                <a:cs typeface="Times New Roman" pitchFamily="18" charset="0"/>
              </a:rPr>
              <a:t>Poor compliance</a:t>
            </a:r>
          </a:p>
          <a:p>
            <a:pPr lvl="0" algn="just">
              <a:lnSpc>
                <a:spcPct val="170000"/>
              </a:lnSpc>
            </a:pPr>
            <a:r>
              <a:rPr lang="en-US" sz="2400" dirty="0">
                <a:latin typeface="Times New Roman" pitchFamily="18" charset="0"/>
                <a:cs typeface="Times New Roman" pitchFamily="18" charset="0"/>
              </a:rPr>
              <a:t>Failure to resolve problems </a:t>
            </a:r>
          </a:p>
          <a:p>
            <a:pPr marL="82296" indent="0" algn="just">
              <a:lnSpc>
                <a:spcPct val="170000"/>
              </a:lnSpc>
              <a:buNone/>
            </a:pPr>
            <a:r>
              <a:rPr lang="en-US" sz="2400" b="1" dirty="0">
                <a:latin typeface="Times New Roman" pitchFamily="18" charset="0"/>
                <a:cs typeface="Times New Roman" pitchFamily="18" charset="0"/>
              </a:rPr>
              <a:t>Problems related to providers:</a:t>
            </a:r>
          </a:p>
          <a:p>
            <a:pPr lvl="0" algn="just">
              <a:lnSpc>
                <a:spcPct val="170000"/>
              </a:lnSpc>
            </a:pPr>
            <a:r>
              <a:rPr lang="en-US" sz="2400" dirty="0">
                <a:latin typeface="Times New Roman" pitchFamily="18" charset="0"/>
                <a:cs typeface="Times New Roman" pitchFamily="18" charset="0"/>
              </a:rPr>
              <a:t>Lack of interviewing</a:t>
            </a:r>
          </a:p>
          <a:p>
            <a:pPr lvl="0" algn="just">
              <a:lnSpc>
                <a:spcPct val="170000"/>
              </a:lnSpc>
            </a:pPr>
            <a:r>
              <a:rPr lang="en-US" sz="2400" dirty="0">
                <a:latin typeface="Times New Roman" pitchFamily="18" charset="0"/>
                <a:cs typeface="Times New Roman" pitchFamily="18" charset="0"/>
              </a:rPr>
              <a:t>Provide more information</a:t>
            </a:r>
          </a:p>
          <a:p>
            <a:pPr lvl="0" algn="just">
              <a:lnSpc>
                <a:spcPct val="170000"/>
              </a:lnSpc>
            </a:pPr>
            <a:r>
              <a:rPr lang="en-US" sz="2400" dirty="0">
                <a:latin typeface="Times New Roman" pitchFamily="18" charset="0"/>
                <a:cs typeface="Times New Roman" pitchFamily="18" charset="0"/>
              </a:rPr>
              <a:t> Provide less information than </a:t>
            </a:r>
            <a:r>
              <a:rPr lang="en-US" sz="2400" dirty="0" smtClean="0">
                <a:latin typeface="Times New Roman" pitchFamily="18" charset="0"/>
                <a:cs typeface="Times New Roman" pitchFamily="18" charset="0"/>
              </a:rPr>
              <a:t>needed</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338</a:t>
            </a:fld>
            <a:endParaRPr lang="en-US"/>
          </a:p>
        </p:txBody>
      </p:sp>
    </p:spTree>
    <p:extLst>
      <p:ext uri="{BB962C8B-B14F-4D97-AF65-F5344CB8AC3E}">
        <p14:creationId xmlns:p14="http://schemas.microsoft.com/office/powerpoint/2010/main" xmlns="" val="3856472093"/>
      </p:ext>
    </p:extLst>
  </p:cSld>
  <p:clrMapOvr>
    <a:masterClrMapping/>
  </p:clrMapOvr>
  <p:timing>
    <p:tnLst>
      <p:par>
        <p:cTn id="1" dur="indefinite" restart="never" nodeType="tmRoot"/>
      </p:par>
    </p:tnLst>
  </p:timing>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098792" cy="5486400"/>
          </a:xfrm>
        </p:spPr>
        <p:txBody>
          <a:bodyPr>
            <a:normAutofit/>
          </a:bodyPr>
          <a:lstStyle/>
          <a:p>
            <a:pPr lvl="0" algn="just">
              <a:lnSpc>
                <a:spcPct val="170000"/>
              </a:lnSpc>
            </a:pPr>
            <a:r>
              <a:rPr lang="en-US" sz="2400" dirty="0">
                <a:latin typeface="Times New Roman" pitchFamily="18" charset="0"/>
                <a:cs typeface="Times New Roman" pitchFamily="18" charset="0"/>
              </a:rPr>
              <a:t>Difficulty in detecting and resolving compliance (cooperation) problems</a:t>
            </a:r>
          </a:p>
          <a:p>
            <a:pPr marL="82296" indent="0" algn="just">
              <a:lnSpc>
                <a:spcPct val="170000"/>
              </a:lnSpc>
              <a:buNone/>
            </a:pPr>
            <a:r>
              <a:rPr lang="en-US" sz="2400" b="1" dirty="0">
                <a:latin typeface="Times New Roman" pitchFamily="18" charset="0"/>
                <a:cs typeface="Times New Roman" pitchFamily="18" charset="0"/>
              </a:rPr>
              <a:t>Problems related to patients:</a:t>
            </a:r>
          </a:p>
          <a:p>
            <a:pPr lvl="0" algn="just">
              <a:lnSpc>
                <a:spcPct val="170000"/>
              </a:lnSpc>
            </a:pPr>
            <a:r>
              <a:rPr lang="en-US" sz="2400" dirty="0">
                <a:latin typeface="Times New Roman" pitchFamily="18" charset="0"/>
                <a:cs typeface="Times New Roman" pitchFamily="18" charset="0"/>
              </a:rPr>
              <a:t>Often reluctant to express their desire or to request information</a:t>
            </a:r>
          </a:p>
          <a:p>
            <a:pPr marL="82296" indent="0" algn="just">
              <a:lnSpc>
                <a:spcPct val="170000"/>
              </a:lnSpc>
              <a:buNone/>
            </a:pPr>
            <a:r>
              <a:rPr lang="en-US" sz="2400" dirty="0">
                <a:latin typeface="Times New Roman" pitchFamily="18" charset="0"/>
                <a:cs typeface="Times New Roman" pitchFamily="18" charset="0"/>
              </a:rPr>
              <a:t>Behaviors suggested by social psychological perspectives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339</a:t>
            </a:fld>
            <a:endParaRPr lang="en-US"/>
          </a:p>
        </p:txBody>
      </p:sp>
    </p:spTree>
    <p:extLst>
      <p:ext uri="{BB962C8B-B14F-4D97-AF65-F5344CB8AC3E}">
        <p14:creationId xmlns:p14="http://schemas.microsoft.com/office/powerpoint/2010/main" xmlns="" val="10616738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251192" cy="5257800"/>
          </a:xfrm>
        </p:spPr>
        <p:txBody>
          <a:bodyPr>
            <a:normAutofit/>
          </a:bodyPr>
          <a:lstStyle/>
          <a:p>
            <a:pPr marL="82296" lvl="0" indent="0" algn="just">
              <a:lnSpc>
                <a:spcPct val="160000"/>
              </a:lnSpc>
              <a:buNone/>
            </a:pPr>
            <a:r>
              <a:rPr lang="en-US" sz="2400" b="1" dirty="0" smtClean="0">
                <a:latin typeface="Times New Roman" pitchFamily="18" charset="0"/>
                <a:cs typeface="Times New Roman" pitchFamily="18" charset="0"/>
              </a:rPr>
              <a:t>Nutrition education: </a:t>
            </a:r>
            <a:r>
              <a:rPr lang="en-US" sz="2400" dirty="0" smtClean="0">
                <a:latin typeface="Times New Roman" pitchFamily="18" charset="0"/>
                <a:cs typeface="Times New Roman" pitchFamily="18" charset="0"/>
              </a:rPr>
              <a:t>is education directed at the promotion of </a:t>
            </a:r>
          </a:p>
          <a:p>
            <a:pPr marL="82296" lvl="0" indent="0" algn="just">
              <a:lnSpc>
                <a:spcPct val="160000"/>
              </a:lnSpc>
              <a:buFont typeface="Wingdings" pitchFamily="2" charset="2"/>
              <a:buChar char="§"/>
            </a:pPr>
            <a:r>
              <a:rPr lang="en-US" sz="2400" dirty="0" smtClean="0">
                <a:latin typeface="Times New Roman" pitchFamily="18" charset="0"/>
                <a:cs typeface="Times New Roman" pitchFamily="18" charset="0"/>
              </a:rPr>
              <a:t>Nutrition and covers choice of food</a:t>
            </a:r>
          </a:p>
          <a:p>
            <a:pPr marL="82296" lvl="0" indent="0" algn="just">
              <a:lnSpc>
                <a:spcPct val="160000"/>
              </a:lnSpc>
              <a:buFont typeface="Wingdings" pitchFamily="2" charset="2"/>
              <a:buChar char="§"/>
            </a:pPr>
            <a:r>
              <a:rPr lang="en-US" sz="2400" dirty="0" smtClean="0">
                <a:latin typeface="Times New Roman" pitchFamily="18" charset="0"/>
                <a:cs typeface="Times New Roman" pitchFamily="18" charset="0"/>
              </a:rPr>
              <a:t> Food-preparation and </a:t>
            </a:r>
          </a:p>
          <a:p>
            <a:pPr marL="82296" lvl="0" indent="0" algn="just">
              <a:lnSpc>
                <a:spcPct val="160000"/>
              </a:lnSpc>
              <a:buFont typeface="Wingdings" pitchFamily="2" charset="2"/>
              <a:buChar char="§"/>
            </a:pPr>
            <a:r>
              <a:rPr lang="en-US" sz="2400" dirty="0" smtClean="0">
                <a:latin typeface="Times New Roman" pitchFamily="18" charset="0"/>
                <a:cs typeface="Times New Roman" pitchFamily="18" charset="0"/>
              </a:rPr>
              <a:t>Storage of food.</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34</a:t>
            </a:fld>
            <a:endParaRPr lang="en-US"/>
          </a:p>
        </p:txBody>
      </p:sp>
    </p:spTree>
  </p:cSld>
  <p:clrMapOvr>
    <a:masterClrMapping/>
  </p:clrMapOvr>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a:bodyPr>
          <a:lstStyle/>
          <a:p>
            <a:pPr marL="82296" lvl="0" indent="0" algn="just">
              <a:lnSpc>
                <a:spcPct val="170000"/>
              </a:lnSpc>
              <a:buNone/>
            </a:pPr>
            <a:r>
              <a:rPr lang="en-US" sz="2400" dirty="0" smtClean="0">
                <a:latin typeface="Times New Roman" pitchFamily="18" charset="0"/>
                <a:cs typeface="Times New Roman" pitchFamily="18" charset="0"/>
              </a:rPr>
              <a:t>1. Cognitive </a:t>
            </a:r>
            <a:r>
              <a:rPr lang="en-US" sz="2400" dirty="0">
                <a:latin typeface="Times New Roman" pitchFamily="18" charset="0"/>
                <a:cs typeface="Times New Roman" pitchFamily="18" charset="0"/>
              </a:rPr>
              <a:t>and information processing:</a:t>
            </a:r>
          </a:p>
          <a:p>
            <a:pPr lvl="0" algn="just">
              <a:lnSpc>
                <a:spcPct val="170000"/>
              </a:lnSpc>
            </a:pPr>
            <a:r>
              <a:rPr lang="en-US" sz="2400" dirty="0">
                <a:latin typeface="Times New Roman" pitchFamily="18" charset="0"/>
                <a:cs typeface="Times New Roman" pitchFamily="18" charset="0"/>
              </a:rPr>
              <a:t>Provision of information about diagnosis, treatment, etiology, outcome</a:t>
            </a:r>
          </a:p>
          <a:p>
            <a:pPr lvl="0" algn="just">
              <a:lnSpc>
                <a:spcPct val="170000"/>
              </a:lnSpc>
            </a:pPr>
            <a:r>
              <a:rPr lang="en-US" sz="2400" dirty="0">
                <a:latin typeface="Times New Roman" pitchFamily="18" charset="0"/>
                <a:cs typeface="Times New Roman" pitchFamily="18" charset="0"/>
              </a:rPr>
              <a:t>Provide written information</a:t>
            </a:r>
          </a:p>
          <a:p>
            <a:pPr lvl="0" algn="just">
              <a:lnSpc>
                <a:spcPct val="170000"/>
              </a:lnSpc>
            </a:pPr>
            <a:r>
              <a:rPr lang="en-US" sz="2400" dirty="0">
                <a:latin typeface="Times New Roman" pitchFamily="18" charset="0"/>
                <a:cs typeface="Times New Roman" pitchFamily="18" charset="0"/>
              </a:rPr>
              <a:t>Use shorter words</a:t>
            </a:r>
          </a:p>
          <a:p>
            <a:pPr lvl="0" algn="just">
              <a:lnSpc>
                <a:spcPct val="170000"/>
              </a:lnSpc>
            </a:pPr>
            <a:r>
              <a:rPr lang="en-US" sz="2400" dirty="0">
                <a:latin typeface="Times New Roman" pitchFamily="18" charset="0"/>
                <a:cs typeface="Times New Roman" pitchFamily="18" charset="0"/>
              </a:rPr>
              <a:t>Present important information</a:t>
            </a:r>
          </a:p>
          <a:p>
            <a:pPr lvl="0" algn="just">
              <a:lnSpc>
                <a:spcPct val="170000"/>
              </a:lnSpc>
            </a:pPr>
            <a:r>
              <a:rPr lang="en-US" sz="2400" dirty="0">
                <a:latin typeface="Times New Roman" pitchFamily="18" charset="0"/>
                <a:cs typeface="Times New Roman" pitchFamily="18" charset="0"/>
              </a:rPr>
              <a:t>Categorize, summarize and check </a:t>
            </a:r>
          </a:p>
          <a:p>
            <a:pPr algn="just">
              <a:lnSpc>
                <a:spcPct val="170000"/>
              </a:lnSpc>
            </a:pPr>
            <a:endParaRPr lang="en-US" sz="2400" dirty="0">
              <a:latin typeface="Times New Roman" pitchFamily="18" charset="0"/>
              <a:cs typeface="Times New Roman" pitchFamily="18" charset="0"/>
            </a:endParaRP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340</a:t>
            </a:fld>
            <a:endParaRPr lang="en-US"/>
          </a:p>
        </p:txBody>
      </p:sp>
    </p:spTree>
    <p:extLst>
      <p:ext uri="{BB962C8B-B14F-4D97-AF65-F5344CB8AC3E}">
        <p14:creationId xmlns:p14="http://schemas.microsoft.com/office/powerpoint/2010/main" xmlns="" val="3334844063"/>
      </p:ext>
    </p:extLst>
  </p:cSld>
  <p:clrMapOvr>
    <a:masterClrMapping/>
  </p:clrMapOvr>
  <p:timing>
    <p:tnLst>
      <p:par>
        <p:cTn id="1" dur="indefinite" restart="never" nodeType="tmRoot"/>
      </p:par>
    </p:tnLst>
  </p:timing>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327392" cy="6019800"/>
          </a:xfrm>
        </p:spPr>
        <p:txBody>
          <a:bodyPr>
            <a:noAutofit/>
          </a:bodyPr>
          <a:lstStyle/>
          <a:p>
            <a:pPr marL="82296" lvl="0" indent="0" algn="just">
              <a:lnSpc>
                <a:spcPct val="170000"/>
              </a:lnSpc>
              <a:buNone/>
            </a:pPr>
            <a:r>
              <a:rPr lang="en-US" sz="2400" dirty="0" smtClean="0">
                <a:latin typeface="Times New Roman" pitchFamily="18" charset="0"/>
                <a:cs typeface="Times New Roman" pitchFamily="18" charset="0"/>
              </a:rPr>
              <a:t>2. Interpersonal </a:t>
            </a:r>
            <a:r>
              <a:rPr lang="en-US" sz="2400" dirty="0">
                <a:latin typeface="Times New Roman" pitchFamily="18" charset="0"/>
                <a:cs typeface="Times New Roman" pitchFamily="18" charset="0"/>
              </a:rPr>
              <a:t>interaction:</a:t>
            </a:r>
          </a:p>
          <a:p>
            <a:pPr lvl="0" algn="just">
              <a:lnSpc>
                <a:spcPct val="170000"/>
              </a:lnSpc>
            </a:pPr>
            <a:r>
              <a:rPr lang="en-US" sz="2400" dirty="0">
                <a:latin typeface="Times New Roman" pitchFamily="18" charset="0"/>
                <a:cs typeface="Times New Roman" pitchFamily="18" charset="0"/>
              </a:rPr>
              <a:t>Convey concern, warmth, sincerity, respect, genuineness </a:t>
            </a:r>
          </a:p>
          <a:p>
            <a:pPr lvl="0" algn="just">
              <a:lnSpc>
                <a:spcPct val="170000"/>
              </a:lnSpc>
            </a:pPr>
            <a:r>
              <a:rPr lang="en-US" sz="2400" dirty="0">
                <a:latin typeface="Times New Roman" pitchFamily="18" charset="0"/>
                <a:cs typeface="Times New Roman" pitchFamily="18" charset="0"/>
              </a:rPr>
              <a:t>Use explanatory and open ended questions</a:t>
            </a:r>
          </a:p>
          <a:p>
            <a:pPr lvl="0" algn="just">
              <a:lnSpc>
                <a:spcPct val="170000"/>
              </a:lnSpc>
            </a:pPr>
            <a:r>
              <a:rPr lang="en-US" sz="2400" dirty="0">
                <a:latin typeface="Times New Roman" pitchFamily="18" charset="0"/>
                <a:cs typeface="Times New Roman" pitchFamily="18" charset="0"/>
              </a:rPr>
              <a:t>Listen, clarify, paraphrase and check</a:t>
            </a:r>
          </a:p>
          <a:p>
            <a:pPr lvl="0" algn="just">
              <a:lnSpc>
                <a:spcPct val="170000"/>
              </a:lnSpc>
            </a:pPr>
            <a:r>
              <a:rPr lang="en-US" sz="2400" dirty="0">
                <a:latin typeface="Times New Roman" pitchFamily="18" charset="0"/>
                <a:cs typeface="Times New Roman" pitchFamily="18" charset="0"/>
              </a:rPr>
              <a:t>Be aware of your personal </a:t>
            </a:r>
            <a:r>
              <a:rPr lang="en-US" sz="2400" dirty="0" smtClean="0">
                <a:latin typeface="Times New Roman" pitchFamily="18" charset="0"/>
                <a:cs typeface="Times New Roman" pitchFamily="18" charset="0"/>
              </a:rPr>
              <a:t>reactions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341</a:t>
            </a:fld>
            <a:endParaRPr lang="en-US"/>
          </a:p>
        </p:txBody>
      </p:sp>
    </p:spTree>
    <p:extLst>
      <p:ext uri="{BB962C8B-B14F-4D97-AF65-F5344CB8AC3E}">
        <p14:creationId xmlns:p14="http://schemas.microsoft.com/office/powerpoint/2010/main" xmlns="" val="1742172098"/>
      </p:ext>
    </p:extLst>
  </p:cSld>
  <p:clrMapOvr>
    <a:masterClrMapping/>
  </p:clrMapOvr>
  <p:timing>
    <p:tnLst>
      <p:par>
        <p:cTn id="1" dur="indefinite" restart="never" nodeType="tmRoot"/>
      </p:par>
    </p:tnLst>
  </p:timing>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174992" cy="5638800"/>
          </a:xfrm>
        </p:spPr>
        <p:txBody>
          <a:bodyPr>
            <a:noAutofit/>
          </a:bodyPr>
          <a:lstStyle/>
          <a:p>
            <a:pPr marL="82296" lvl="0" indent="0" algn="just">
              <a:lnSpc>
                <a:spcPct val="170000"/>
              </a:lnSpc>
              <a:buNone/>
            </a:pPr>
            <a:r>
              <a:rPr lang="en-US" sz="2400" dirty="0">
                <a:latin typeface="Times New Roman" pitchFamily="18" charset="0"/>
                <a:cs typeface="Times New Roman" pitchFamily="18" charset="0"/>
              </a:rPr>
              <a:t>3. Conflict resolution and negotiate: provide information, accept, respect</a:t>
            </a:r>
          </a:p>
          <a:p>
            <a:pPr lvl="0" algn="just">
              <a:lnSpc>
                <a:spcPct val="170000"/>
              </a:lnSpc>
            </a:pPr>
            <a:r>
              <a:rPr lang="en-US" sz="2400" dirty="0">
                <a:latin typeface="Times New Roman" pitchFamily="18" charset="0"/>
                <a:cs typeface="Times New Roman" pitchFamily="18" charset="0"/>
              </a:rPr>
              <a:t>Elicit patient’s views about problem, treatment and outcome</a:t>
            </a:r>
          </a:p>
          <a:p>
            <a:pPr lvl="0" algn="just">
              <a:lnSpc>
                <a:spcPct val="170000"/>
              </a:lnSpc>
            </a:pPr>
            <a:r>
              <a:rPr lang="en-US" sz="2400" dirty="0">
                <a:latin typeface="Times New Roman" pitchFamily="18" charset="0"/>
                <a:cs typeface="Times New Roman" pitchFamily="18" charset="0"/>
              </a:rPr>
              <a:t>Prioritize and negotiate requests</a:t>
            </a:r>
          </a:p>
          <a:p>
            <a:pPr lvl="0" algn="just">
              <a:lnSpc>
                <a:spcPct val="170000"/>
              </a:lnSpc>
            </a:pPr>
            <a:r>
              <a:rPr lang="en-US" sz="2400" dirty="0">
                <a:latin typeface="Times New Roman" pitchFamily="18" charset="0"/>
                <a:cs typeface="Times New Roman" pitchFamily="18" charset="0"/>
              </a:rPr>
              <a:t>Develop a mutually acceptable </a:t>
            </a:r>
            <a:r>
              <a:rPr lang="en-US" sz="2400" dirty="0" smtClean="0">
                <a:latin typeface="Times New Roman" pitchFamily="18" charset="0"/>
                <a:cs typeface="Times New Roman" pitchFamily="18" charset="0"/>
              </a:rPr>
              <a:t>plan</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342</a:t>
            </a:fld>
            <a:endParaRPr lang="en-US"/>
          </a:p>
        </p:txBody>
      </p:sp>
    </p:spTree>
    <p:extLst>
      <p:ext uri="{BB962C8B-B14F-4D97-AF65-F5344CB8AC3E}">
        <p14:creationId xmlns:p14="http://schemas.microsoft.com/office/powerpoint/2010/main" xmlns="" val="1180204684"/>
      </p:ext>
    </p:extLst>
  </p:cSld>
  <p:clrMapOvr>
    <a:masterClrMapping/>
  </p:clrMapOvr>
  <p:timing>
    <p:tnLst>
      <p:par>
        <p:cTn id="1" dur="indefinite" restart="never" nodeType="tmRoot"/>
      </p:par>
    </p:tnLst>
  </p:timing>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098792" cy="5562600"/>
          </a:xfrm>
        </p:spPr>
        <p:txBody>
          <a:bodyPr>
            <a:normAutofit/>
          </a:bodyPr>
          <a:lstStyle/>
          <a:p>
            <a:pPr marL="82296" lvl="0" indent="0" algn="just">
              <a:lnSpc>
                <a:spcPct val="170000"/>
              </a:lnSpc>
              <a:buNone/>
            </a:pPr>
            <a:r>
              <a:rPr lang="en-US" sz="2400" dirty="0">
                <a:latin typeface="Times New Roman" pitchFamily="18" charset="0"/>
                <a:cs typeface="Times New Roman" pitchFamily="18" charset="0"/>
              </a:rPr>
              <a:t>4. Social influence</a:t>
            </a:r>
          </a:p>
          <a:p>
            <a:pPr lvl="0" algn="just">
              <a:lnSpc>
                <a:spcPct val="170000"/>
              </a:lnSpc>
            </a:pPr>
            <a:r>
              <a:rPr lang="en-US" sz="2400" dirty="0">
                <a:latin typeface="Times New Roman" pitchFamily="18" charset="0"/>
                <a:cs typeface="Times New Roman" pitchFamily="18" charset="0"/>
              </a:rPr>
              <a:t>Influence patient’s attitudes, motivations and behavior</a:t>
            </a:r>
          </a:p>
          <a:p>
            <a:pPr lvl="0" algn="just">
              <a:lnSpc>
                <a:spcPct val="170000"/>
              </a:lnSpc>
            </a:pPr>
            <a:r>
              <a:rPr lang="en-US" sz="2400" dirty="0">
                <a:latin typeface="Times New Roman" pitchFamily="18" charset="0"/>
                <a:cs typeface="Times New Roman" pitchFamily="18" charset="0"/>
              </a:rPr>
              <a:t>Use techniques to enhance persuasiveness, cognition and information processing</a:t>
            </a:r>
          </a:p>
          <a:p>
            <a:pPr lvl="0" algn="just">
              <a:lnSpc>
                <a:spcPct val="170000"/>
              </a:lnSpc>
            </a:pPr>
            <a:r>
              <a:rPr lang="en-US" sz="2400" dirty="0">
                <a:latin typeface="Times New Roman" pitchFamily="18" charset="0"/>
                <a:cs typeface="Times New Roman" pitchFamily="18" charset="0"/>
              </a:rPr>
              <a:t>Emphasize patient’s well being as a mutual goal</a:t>
            </a:r>
          </a:p>
          <a:p>
            <a:pPr lvl="0" algn="just">
              <a:lnSpc>
                <a:spcPct val="170000"/>
              </a:lnSpc>
            </a:pPr>
            <a:r>
              <a:rPr lang="en-US" sz="2400" dirty="0">
                <a:latin typeface="Times New Roman" pitchFamily="18" charset="0"/>
                <a:cs typeface="Times New Roman" pitchFamily="18" charset="0"/>
              </a:rPr>
              <a:t>Give positive feedback and accept feedback</a:t>
            </a:r>
          </a:p>
          <a:p>
            <a:pPr algn="just">
              <a:lnSpc>
                <a:spcPct val="170000"/>
              </a:lnSpc>
            </a:pPr>
            <a:endParaRPr lang="en-US" sz="2400" dirty="0">
              <a:latin typeface="Times New Roman" pitchFamily="18" charset="0"/>
              <a:cs typeface="Times New Roman" pitchFamily="18" charset="0"/>
            </a:endParaRPr>
          </a:p>
          <a:p>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343</a:t>
            </a:fld>
            <a:endParaRPr lang="en-US"/>
          </a:p>
        </p:txBody>
      </p:sp>
    </p:spTree>
    <p:extLst>
      <p:ext uri="{BB962C8B-B14F-4D97-AF65-F5344CB8AC3E}">
        <p14:creationId xmlns:p14="http://schemas.microsoft.com/office/powerpoint/2010/main" xmlns="" val="1865636511"/>
      </p:ext>
    </p:extLst>
  </p:cSld>
  <p:clrMapOvr>
    <a:masterClrMapping/>
  </p:clrMapOvr>
  <p:timing>
    <p:tnLst>
      <p:par>
        <p:cTn id="1" dur="indefinite" restart="never" nodeType="tmRoot"/>
      </p:par>
    </p:tnLst>
  </p:timing>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22592" cy="59436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Good communication facilitates:</a:t>
            </a:r>
          </a:p>
          <a:p>
            <a:pPr lvl="0" algn="just">
              <a:lnSpc>
                <a:spcPct val="170000"/>
              </a:lnSpc>
            </a:pPr>
            <a:r>
              <a:rPr lang="en-US" sz="2400" dirty="0">
                <a:latin typeface="Times New Roman" pitchFamily="18" charset="0"/>
                <a:cs typeface="Times New Roman" pitchFamily="18" charset="0"/>
              </a:rPr>
              <a:t>Decision making</a:t>
            </a:r>
          </a:p>
          <a:p>
            <a:pPr lvl="0" algn="just">
              <a:lnSpc>
                <a:spcPct val="170000"/>
              </a:lnSpc>
            </a:pPr>
            <a:r>
              <a:rPr lang="en-US" sz="2400" dirty="0">
                <a:latin typeface="Times New Roman" pitchFamily="18" charset="0"/>
                <a:cs typeface="Times New Roman" pitchFamily="18" charset="0"/>
              </a:rPr>
              <a:t>Understanding</a:t>
            </a:r>
          </a:p>
          <a:p>
            <a:pPr lvl="0" algn="just">
              <a:lnSpc>
                <a:spcPct val="170000"/>
              </a:lnSpc>
            </a:pPr>
            <a:r>
              <a:rPr lang="en-US" sz="2400" dirty="0">
                <a:latin typeface="Times New Roman" pitchFamily="18" charset="0"/>
                <a:cs typeface="Times New Roman" pitchFamily="18" charset="0"/>
              </a:rPr>
              <a:t>Patient satisfaction</a:t>
            </a:r>
          </a:p>
          <a:p>
            <a:pPr lvl="0" algn="just">
              <a:lnSpc>
                <a:spcPct val="170000"/>
              </a:lnSpc>
            </a:pPr>
            <a:r>
              <a:rPr lang="en-US" sz="2400" dirty="0">
                <a:latin typeface="Times New Roman" pitchFamily="18" charset="0"/>
                <a:cs typeface="Times New Roman" pitchFamily="18" charset="0"/>
              </a:rPr>
              <a:t>Patient cooperation</a:t>
            </a:r>
          </a:p>
          <a:p>
            <a:pPr marL="82296" indent="0" algn="just">
              <a:lnSpc>
                <a:spcPct val="170000"/>
              </a:lnSpc>
              <a:buNone/>
            </a:pPr>
            <a:r>
              <a:rPr lang="en-US" sz="2400" b="1" dirty="0">
                <a:latin typeface="Times New Roman" pitchFamily="18" charset="0"/>
                <a:cs typeface="Times New Roman" pitchFamily="18" charset="0"/>
              </a:rPr>
              <a:t>6.3 Health care error (compliance errors)</a:t>
            </a:r>
          </a:p>
          <a:p>
            <a:pPr marL="82296" indent="0" algn="just">
              <a:lnSpc>
                <a:spcPct val="170000"/>
              </a:lnSpc>
              <a:buNone/>
            </a:pPr>
            <a:r>
              <a:rPr lang="en-US" sz="2400" dirty="0">
                <a:latin typeface="Times New Roman" pitchFamily="18" charset="0"/>
                <a:cs typeface="Times New Roman" pitchFamily="18" charset="0"/>
              </a:rPr>
              <a:t>Non-compliance: failure or refusal to follow doctors’ recommendations or orders. E.g. in nursing care- a patient may refuse medication:</a:t>
            </a: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344</a:t>
            </a:fld>
            <a:endParaRPr lang="en-US"/>
          </a:p>
        </p:txBody>
      </p:sp>
    </p:spTree>
    <p:extLst>
      <p:ext uri="{BB962C8B-B14F-4D97-AF65-F5344CB8AC3E}">
        <p14:creationId xmlns:p14="http://schemas.microsoft.com/office/powerpoint/2010/main" xmlns="" val="1001501293"/>
      </p:ext>
    </p:extLst>
  </p:cSld>
  <p:clrMapOvr>
    <a:masterClrMapping/>
  </p:clrMapOvr>
  <p:timing>
    <p:tnLst>
      <p:par>
        <p:cTn id="1" dur="indefinite" restart="never" nodeType="tmRoot"/>
      </p:par>
    </p:tnLst>
  </p:timing>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Autofit/>
          </a:bodyPr>
          <a:lstStyle/>
          <a:p>
            <a:pPr marL="82296" lvl="0" indent="0" algn="just">
              <a:lnSpc>
                <a:spcPct val="170000"/>
              </a:lnSpc>
              <a:buNone/>
            </a:pPr>
            <a:r>
              <a:rPr lang="en-US" sz="2400" dirty="0">
                <a:latin typeface="Times New Roman" pitchFamily="18" charset="0"/>
                <a:cs typeface="Times New Roman" pitchFamily="18" charset="0"/>
              </a:rPr>
              <a:t>1. Error of omission</a:t>
            </a:r>
          </a:p>
          <a:p>
            <a:pPr marL="82296" lvl="0" indent="0" algn="just">
              <a:lnSpc>
                <a:spcPct val="170000"/>
              </a:lnSpc>
              <a:buNone/>
            </a:pPr>
            <a:r>
              <a:rPr lang="en-US" sz="2400" dirty="0">
                <a:latin typeface="Times New Roman" pitchFamily="18" charset="0"/>
                <a:cs typeface="Times New Roman" pitchFamily="18" charset="0"/>
              </a:rPr>
              <a:t>2. Error of commission </a:t>
            </a:r>
          </a:p>
          <a:p>
            <a:pPr marL="82296" indent="0" algn="just">
              <a:lnSpc>
                <a:spcPct val="170000"/>
              </a:lnSpc>
              <a:buNone/>
            </a:pPr>
            <a:r>
              <a:rPr lang="en-US" sz="2400" b="1" dirty="0">
                <a:latin typeface="Times New Roman" pitchFamily="18" charset="0"/>
                <a:cs typeface="Times New Roman" pitchFamily="18" charset="0"/>
              </a:rPr>
              <a:t>Error of omission:</a:t>
            </a:r>
          </a:p>
          <a:p>
            <a:pPr lvl="0" algn="just">
              <a:lnSpc>
                <a:spcPct val="170000"/>
              </a:lnSpc>
            </a:pPr>
            <a:r>
              <a:rPr lang="en-US" sz="2400" dirty="0">
                <a:latin typeface="Times New Roman" pitchFamily="18" charset="0"/>
                <a:cs typeface="Times New Roman" pitchFamily="18" charset="0"/>
              </a:rPr>
              <a:t>Those who are not currently seeking or receiving medical care for their illness or condition (the undiagnosed)</a:t>
            </a:r>
          </a:p>
          <a:p>
            <a:pPr lvl="0" algn="just">
              <a:lnSpc>
                <a:spcPct val="170000"/>
              </a:lnSpc>
            </a:pPr>
            <a:r>
              <a:rPr lang="en-US" sz="2400" dirty="0">
                <a:latin typeface="Times New Roman" pitchFamily="18" charset="0"/>
                <a:cs typeface="Times New Roman" pitchFamily="18" charset="0"/>
              </a:rPr>
              <a:t>Or for a symptom or risk factor that could warrant examination and health counseling (the unscreened</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345</a:t>
            </a:fld>
            <a:endParaRPr lang="en-US"/>
          </a:p>
        </p:txBody>
      </p:sp>
    </p:spTree>
    <p:extLst>
      <p:ext uri="{BB962C8B-B14F-4D97-AF65-F5344CB8AC3E}">
        <p14:creationId xmlns:p14="http://schemas.microsoft.com/office/powerpoint/2010/main" xmlns="" val="1845166204"/>
      </p:ext>
    </p:extLst>
  </p:cSld>
  <p:clrMapOvr>
    <a:masterClrMapping/>
  </p:clrMapOvr>
  <p:timing>
    <p:tnLst>
      <p:par>
        <p:cTn id="1" dur="indefinite" restart="never" nodeType="tmRoot"/>
      </p:par>
    </p:tnLst>
  </p:timing>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609600"/>
            <a:ext cx="7498080" cy="5638800"/>
          </a:xfrm>
        </p:spPr>
        <p:txBody>
          <a:bodyPr>
            <a:normAutofit/>
          </a:bodyPr>
          <a:lstStyle/>
          <a:p>
            <a:pPr lvl="0" algn="just">
              <a:lnSpc>
                <a:spcPct val="170000"/>
              </a:lnSpc>
            </a:pPr>
            <a:r>
              <a:rPr lang="en-US" sz="2400" dirty="0">
                <a:latin typeface="Times New Roman" pitchFamily="18" charset="0"/>
                <a:cs typeface="Times New Roman" pitchFamily="18" charset="0"/>
              </a:rPr>
              <a:t>Those who receive a medical diagnosis, but did not receive, fill or use a prescription or recommendation for a procedure or a medicine that could benefit them (nonusers </a:t>
            </a:r>
            <a:r>
              <a:rPr lang="en-US" sz="2400" dirty="0" smtClean="0">
                <a:latin typeface="Times New Roman" pitchFamily="18" charset="0"/>
                <a:cs typeface="Times New Roman" pitchFamily="18" charset="0"/>
              </a:rPr>
              <a:t>)</a:t>
            </a:r>
            <a:endParaRPr lang="en-US" sz="2400" dirty="0"/>
          </a:p>
          <a:p>
            <a:pPr marL="82296" indent="0" algn="just">
              <a:lnSpc>
                <a:spcPct val="150000"/>
              </a:lnSpc>
              <a:buNone/>
            </a:pPr>
            <a:r>
              <a:rPr lang="en-US" sz="2400" b="1" dirty="0">
                <a:latin typeface="Times New Roman" pitchFamily="18" charset="0"/>
                <a:cs typeface="Times New Roman" pitchFamily="18" charset="0"/>
              </a:rPr>
              <a:t>Error of omission occurs when:</a:t>
            </a:r>
          </a:p>
          <a:p>
            <a:pPr lvl="0" algn="just">
              <a:lnSpc>
                <a:spcPct val="150000"/>
              </a:lnSpc>
            </a:pPr>
            <a:r>
              <a:rPr lang="en-US" sz="2400" dirty="0">
                <a:latin typeface="Times New Roman" pitchFamily="18" charset="0"/>
                <a:cs typeface="Times New Roman" pitchFamily="18" charset="0"/>
              </a:rPr>
              <a:t>A patient fails to receive or to apply a clinically important medication or procedure as needed</a:t>
            </a:r>
          </a:p>
          <a:p>
            <a:pPr marL="82296" indent="0" algn="just">
              <a:lnSpc>
                <a:spcPct val="150000"/>
              </a:lnSpc>
              <a:buNone/>
            </a:pPr>
            <a:r>
              <a:rPr lang="en-US" sz="2400" dirty="0">
                <a:latin typeface="Times New Roman" pitchFamily="18" charset="0"/>
                <a:cs typeface="Times New Roman" pitchFamily="18" charset="0"/>
              </a:rPr>
              <a:t>Both types of errors can be attributed to:</a:t>
            </a:r>
          </a:p>
          <a:p>
            <a:pPr lvl="0" algn="just">
              <a:lnSpc>
                <a:spcPct val="150000"/>
              </a:lnSpc>
            </a:pPr>
            <a:r>
              <a:rPr lang="en-US" sz="2400" dirty="0">
                <a:latin typeface="Times New Roman" pitchFamily="18" charset="0"/>
                <a:cs typeface="Times New Roman" pitchFamily="18" charset="0"/>
              </a:rPr>
              <a:t>Failures of health care professionals or</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346</a:t>
            </a:fld>
            <a:endParaRPr lang="en-US"/>
          </a:p>
        </p:txBody>
      </p:sp>
    </p:spTree>
    <p:extLst>
      <p:ext uri="{BB962C8B-B14F-4D97-AF65-F5344CB8AC3E}">
        <p14:creationId xmlns:p14="http://schemas.microsoft.com/office/powerpoint/2010/main" xmlns="" val="4045670395"/>
      </p:ext>
    </p:extLst>
  </p:cSld>
  <p:clrMapOvr>
    <a:masterClrMapping/>
  </p:clrMapOvr>
  <p:timing>
    <p:tnLst>
      <p:par>
        <p:cTn id="1" dur="indefinite" restart="never" nodeType="tmRoot"/>
      </p:par>
    </p:tnLst>
  </p:timing>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Autofit/>
          </a:bodyPr>
          <a:lstStyle/>
          <a:p>
            <a:pPr lvl="0" algn="just">
              <a:lnSpc>
                <a:spcPct val="170000"/>
              </a:lnSpc>
            </a:pPr>
            <a:r>
              <a:rPr lang="en-US" sz="2400" dirty="0">
                <a:latin typeface="Times New Roman" pitchFamily="18" charset="0"/>
                <a:cs typeface="Times New Roman" pitchFamily="18" charset="0"/>
              </a:rPr>
              <a:t>Failures of patients or</a:t>
            </a:r>
          </a:p>
          <a:p>
            <a:pPr lvl="0" algn="just">
              <a:lnSpc>
                <a:spcPct val="170000"/>
              </a:lnSpc>
            </a:pPr>
            <a:r>
              <a:rPr lang="en-US" sz="2400" dirty="0">
                <a:latin typeface="Times New Roman" pitchFamily="18" charset="0"/>
                <a:cs typeface="Times New Roman" pitchFamily="18" charset="0"/>
              </a:rPr>
              <a:t>Both professionals and patient</a:t>
            </a:r>
          </a:p>
          <a:p>
            <a:pPr marL="82296" indent="0" algn="just">
              <a:lnSpc>
                <a:spcPct val="170000"/>
              </a:lnSpc>
              <a:buNone/>
            </a:pPr>
            <a:r>
              <a:rPr lang="en-US" sz="2400" b="1" dirty="0">
                <a:latin typeface="Times New Roman" pitchFamily="18" charset="0"/>
                <a:cs typeface="Times New Roman" pitchFamily="18" charset="0"/>
              </a:rPr>
              <a:t>Errors of commission:</a:t>
            </a:r>
          </a:p>
          <a:p>
            <a:pPr marL="82296" lvl="0" indent="0" algn="just">
              <a:lnSpc>
                <a:spcPct val="170000"/>
              </a:lnSpc>
              <a:buNone/>
            </a:pPr>
            <a:r>
              <a:rPr lang="en-US" sz="2400" dirty="0" smtClean="0">
                <a:latin typeface="Times New Roman" pitchFamily="18" charset="0"/>
                <a:cs typeface="Times New Roman" pitchFamily="18" charset="0"/>
              </a:rPr>
              <a:t>1. Profession </a:t>
            </a:r>
            <a:r>
              <a:rPr lang="en-US" sz="2400" dirty="0">
                <a:latin typeface="Times New Roman" pitchFamily="18" charset="0"/>
                <a:cs typeface="Times New Roman" pitchFamily="18" charset="0"/>
              </a:rPr>
              <a:t>errors made by physicians, health officers, nurses, pharmacists, or others who recommended or prescribe medication or self-care procedures</a:t>
            </a:r>
          </a:p>
          <a:p>
            <a:pPr marL="82296" lvl="0" indent="0" algn="just">
              <a:lnSpc>
                <a:spcPct val="170000"/>
              </a:lnSpc>
              <a:buNone/>
            </a:pPr>
            <a:r>
              <a:rPr lang="en-US" sz="2400" dirty="0" smtClean="0">
                <a:latin typeface="Times New Roman" pitchFamily="18" charset="0"/>
                <a:cs typeface="Times New Roman" pitchFamily="18" charset="0"/>
              </a:rPr>
              <a:t>2. Patient </a:t>
            </a:r>
            <a:r>
              <a:rPr lang="en-US" sz="2400" dirty="0">
                <a:latin typeface="Times New Roman" pitchFamily="18" charset="0"/>
                <a:cs typeface="Times New Roman" pitchFamily="18" charset="0"/>
              </a:rPr>
              <a:t>errors made by patients </a:t>
            </a:r>
          </a:p>
          <a:p>
            <a:pPr marL="82296" lvl="0" indent="0" algn="just">
              <a:lnSpc>
                <a:spcPct val="170000"/>
              </a:lnSpc>
              <a:buNone/>
            </a:pPr>
            <a:r>
              <a:rPr lang="en-US" sz="2400" dirty="0" smtClean="0">
                <a:latin typeface="Times New Roman" pitchFamily="18" charset="0"/>
                <a:cs typeface="Times New Roman" pitchFamily="18" charset="0"/>
              </a:rPr>
              <a:t>3. Non-patient </a:t>
            </a:r>
            <a:r>
              <a:rPr lang="en-US" sz="2400" dirty="0">
                <a:latin typeface="Times New Roman" pitchFamily="18" charset="0"/>
                <a:cs typeface="Times New Roman" pitchFamily="18" charset="0"/>
              </a:rPr>
              <a:t>errors. E.g. pregnant women and persons who medicate themselves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347</a:t>
            </a:fld>
            <a:endParaRPr lang="en-US"/>
          </a:p>
        </p:txBody>
      </p:sp>
    </p:spTree>
    <p:extLst>
      <p:ext uri="{BB962C8B-B14F-4D97-AF65-F5344CB8AC3E}">
        <p14:creationId xmlns:p14="http://schemas.microsoft.com/office/powerpoint/2010/main" xmlns="" val="1938707698"/>
      </p:ext>
    </p:extLst>
  </p:cSld>
  <p:clrMapOvr>
    <a:masterClrMapping/>
  </p:clrMapOvr>
  <p:timing>
    <p:tnLst>
      <p:par>
        <p:cTn id="1" dur="indefinite" restart="never" nodeType="tmRoot"/>
      </p:par>
    </p:tnLst>
  </p:timing>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25000" lnSpcReduction="20000"/>
          </a:bodyPr>
          <a:lstStyle/>
          <a:p>
            <a:pPr marL="82296" indent="0" algn="just">
              <a:lnSpc>
                <a:spcPct val="170000"/>
              </a:lnSpc>
              <a:buNone/>
            </a:pPr>
            <a:r>
              <a:rPr lang="en-US" sz="9600" b="1" dirty="0">
                <a:latin typeface="Times New Roman" pitchFamily="18" charset="0"/>
                <a:cs typeface="Times New Roman" pitchFamily="18" charset="0"/>
              </a:rPr>
              <a:t>Error of commission occurs when:</a:t>
            </a:r>
          </a:p>
          <a:p>
            <a:pPr lvl="0" algn="just">
              <a:lnSpc>
                <a:spcPct val="170000"/>
              </a:lnSpc>
            </a:pPr>
            <a:r>
              <a:rPr lang="en-US" sz="9600" dirty="0">
                <a:latin typeface="Times New Roman" pitchFamily="18" charset="0"/>
                <a:cs typeface="Times New Roman" pitchFamily="18" charset="0"/>
              </a:rPr>
              <a:t>Patient uses or uses drug of others</a:t>
            </a:r>
          </a:p>
          <a:p>
            <a:pPr lvl="0" algn="just">
              <a:lnSpc>
                <a:spcPct val="170000"/>
              </a:lnSpc>
            </a:pPr>
            <a:r>
              <a:rPr lang="en-US" sz="9600" dirty="0">
                <a:latin typeface="Times New Roman" pitchFamily="18" charset="0"/>
                <a:cs typeface="Times New Roman" pitchFamily="18" charset="0"/>
              </a:rPr>
              <a:t>Physician, health officer, or nurses prescribes or</a:t>
            </a:r>
          </a:p>
          <a:p>
            <a:pPr lvl="0" algn="just">
              <a:lnSpc>
                <a:spcPct val="170000"/>
              </a:lnSpc>
            </a:pPr>
            <a:r>
              <a:rPr lang="en-US" sz="9600" dirty="0">
                <a:latin typeface="Times New Roman" pitchFamily="18" charset="0"/>
                <a:cs typeface="Times New Roman" pitchFamily="18" charset="0"/>
              </a:rPr>
              <a:t>Pharmacist dispenses incorrectly</a:t>
            </a:r>
          </a:p>
          <a:p>
            <a:pPr marL="82296" indent="0" algn="just">
              <a:lnSpc>
                <a:spcPct val="170000"/>
              </a:lnSpc>
              <a:buNone/>
            </a:pPr>
            <a:r>
              <a:rPr lang="en-US" sz="9600" b="1" dirty="0">
                <a:latin typeface="Times New Roman" pitchFamily="18" charset="0"/>
                <a:cs typeface="Times New Roman" pitchFamily="18" charset="0"/>
              </a:rPr>
              <a:t>Causes of non compliance include:</a:t>
            </a:r>
          </a:p>
          <a:p>
            <a:pPr lvl="0" algn="just">
              <a:lnSpc>
                <a:spcPct val="170000"/>
              </a:lnSpc>
            </a:pPr>
            <a:r>
              <a:rPr lang="en-US" sz="9600" dirty="0">
                <a:latin typeface="Times New Roman" pitchFamily="18" charset="0"/>
                <a:cs typeface="Times New Roman" pitchFamily="18" charset="0"/>
              </a:rPr>
              <a:t>Unconvinced of need</a:t>
            </a:r>
          </a:p>
          <a:p>
            <a:pPr lvl="0" algn="just">
              <a:lnSpc>
                <a:spcPct val="170000"/>
              </a:lnSpc>
            </a:pPr>
            <a:r>
              <a:rPr lang="en-US" sz="9600" dirty="0">
                <a:latin typeface="Times New Roman" pitchFamily="18" charset="0"/>
                <a:cs typeface="Times New Roman" pitchFamily="18" charset="0"/>
              </a:rPr>
              <a:t>Language barriers</a:t>
            </a:r>
          </a:p>
          <a:p>
            <a:pPr lvl="0" algn="just">
              <a:lnSpc>
                <a:spcPct val="170000"/>
              </a:lnSpc>
            </a:pPr>
            <a:r>
              <a:rPr lang="en-US" sz="9600" dirty="0">
                <a:latin typeface="Times New Roman" pitchFamily="18" charset="0"/>
                <a:cs typeface="Times New Roman" pitchFamily="18" charset="0"/>
              </a:rPr>
              <a:t>Procedures/equipment too </a:t>
            </a:r>
            <a:r>
              <a:rPr lang="en-US" sz="9600" dirty="0" smtClean="0">
                <a:latin typeface="Times New Roman" pitchFamily="18" charset="0"/>
                <a:cs typeface="Times New Roman" pitchFamily="18" charset="0"/>
              </a:rPr>
              <a:t>costly</a:t>
            </a:r>
            <a:endParaRPr lang="en-US" sz="9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348</a:t>
            </a:fld>
            <a:endParaRPr lang="en-US"/>
          </a:p>
        </p:txBody>
      </p:sp>
    </p:spTree>
    <p:extLst>
      <p:ext uri="{BB962C8B-B14F-4D97-AF65-F5344CB8AC3E}">
        <p14:creationId xmlns:p14="http://schemas.microsoft.com/office/powerpoint/2010/main" xmlns="" val="669420649"/>
      </p:ext>
    </p:extLst>
  </p:cSld>
  <p:clrMapOvr>
    <a:masterClrMapping/>
  </p:clrMapOvr>
  <p:timing>
    <p:tnLst>
      <p:par>
        <p:cTn id="1" dur="indefinite" restart="never" nodeType="tmRoot"/>
      </p:par>
    </p:tnLst>
  </p:timing>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251192" cy="5486400"/>
          </a:xfrm>
        </p:spPr>
        <p:txBody>
          <a:bodyPr>
            <a:normAutofit/>
          </a:bodyPr>
          <a:lstStyle/>
          <a:p>
            <a:pPr lvl="0" algn="just">
              <a:lnSpc>
                <a:spcPct val="170000"/>
              </a:lnSpc>
            </a:pPr>
            <a:r>
              <a:rPr lang="en-US" sz="2400" dirty="0">
                <a:latin typeface="Times New Roman" pitchFamily="18" charset="0"/>
                <a:cs typeface="Times New Roman" pitchFamily="18" charset="0"/>
              </a:rPr>
              <a:t>Problem in understanding (due to literacy, ability to concentrate, memory lapse)</a:t>
            </a:r>
          </a:p>
          <a:p>
            <a:pPr lvl="0" algn="just">
              <a:lnSpc>
                <a:spcPct val="170000"/>
              </a:lnSpc>
            </a:pPr>
            <a:r>
              <a:rPr lang="en-US" sz="2400" dirty="0">
                <a:latin typeface="Times New Roman" pitchFamily="18" charset="0"/>
                <a:cs typeface="Times New Roman" pitchFamily="18" charset="0"/>
              </a:rPr>
              <a:t>Undesirable side-effects of treatment/medications</a:t>
            </a:r>
          </a:p>
          <a:p>
            <a:pPr lvl="0" algn="just">
              <a:lnSpc>
                <a:spcPct val="170000"/>
              </a:lnSpc>
            </a:pPr>
            <a:r>
              <a:rPr lang="en-US" sz="2400" dirty="0">
                <a:latin typeface="Times New Roman" pitchFamily="18" charset="0"/>
                <a:cs typeface="Times New Roman" pitchFamily="18" charset="0"/>
              </a:rPr>
              <a:t>Conflicts with health providers</a:t>
            </a:r>
          </a:p>
          <a:p>
            <a:pPr lvl="0" algn="just">
              <a:lnSpc>
                <a:spcPct val="170000"/>
              </a:lnSpc>
            </a:pPr>
            <a:r>
              <a:rPr lang="en-US" sz="2400" dirty="0">
                <a:latin typeface="Times New Roman" pitchFamily="18" charset="0"/>
                <a:cs typeface="Times New Roman" pitchFamily="18" charset="0"/>
              </a:rPr>
              <a:t>Philosophical, cultural, and religious beliefs</a:t>
            </a:r>
          </a:p>
          <a:p>
            <a:pPr lvl="0" algn="just">
              <a:lnSpc>
                <a:spcPct val="170000"/>
              </a:lnSpc>
            </a:pPr>
            <a:r>
              <a:rPr lang="en-US" sz="2400" dirty="0">
                <a:latin typeface="Times New Roman" pitchFamily="18" charset="0"/>
                <a:cs typeface="Times New Roman" pitchFamily="18" charset="0"/>
              </a:rPr>
              <a:t>Inconvenience</a:t>
            </a:r>
          </a:p>
          <a:p>
            <a:pPr lvl="0" algn="just">
              <a:lnSpc>
                <a:spcPct val="170000"/>
              </a:lnSpc>
            </a:pPr>
            <a:r>
              <a:rPr lang="en-US" sz="2400" dirty="0">
                <a:latin typeface="Times New Roman" pitchFamily="18" charset="0"/>
                <a:cs typeface="Times New Roman" pitchFamily="18" charset="0"/>
              </a:rPr>
              <a:t>Criticism from friends, employees, etc.</a:t>
            </a:r>
          </a:p>
          <a:p>
            <a:pPr algn="just">
              <a:lnSpc>
                <a:spcPct val="170000"/>
              </a:lnSpc>
            </a:pPr>
            <a:endParaRPr lang="en-US" sz="2400" dirty="0">
              <a:latin typeface="Times New Roman" pitchFamily="18" charset="0"/>
              <a:cs typeface="Times New Roman" pitchFamily="18" charset="0"/>
            </a:endParaRPr>
          </a:p>
          <a:p>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349</a:t>
            </a:fld>
            <a:endParaRPr lang="en-US"/>
          </a:p>
        </p:txBody>
      </p:sp>
    </p:spTree>
    <p:extLst>
      <p:ext uri="{BB962C8B-B14F-4D97-AF65-F5344CB8AC3E}">
        <p14:creationId xmlns:p14="http://schemas.microsoft.com/office/powerpoint/2010/main" xmlns="" val="3179181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7251192" cy="5181600"/>
          </a:xfrm>
        </p:spPr>
        <p:txBody>
          <a:bodyPr>
            <a:normAutofit/>
          </a:bodyPr>
          <a:lstStyle/>
          <a:p>
            <a:pPr lvl="0" algn="just">
              <a:lnSpc>
                <a:spcPct val="150000"/>
              </a:lnSpc>
              <a:buNone/>
            </a:pPr>
            <a:r>
              <a:rPr lang="en-US" sz="2400" b="1" dirty="0" smtClean="0">
                <a:latin typeface="Times New Roman" pitchFamily="18" charset="0"/>
                <a:cs typeface="Times New Roman" pitchFamily="18" charset="0"/>
              </a:rPr>
              <a:t>Family life education: </a:t>
            </a:r>
            <a:r>
              <a:rPr lang="en-US" sz="2400" dirty="0" smtClean="0">
                <a:latin typeface="Times New Roman" pitchFamily="18" charset="0"/>
                <a:cs typeface="Times New Roman" pitchFamily="18" charset="0"/>
              </a:rPr>
              <a:t>refers to education of young people in range of topics that include</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Family planning</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Child rearing and</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 Child care and responsible parenthood.</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35</a:t>
            </a:fld>
            <a:endParaRPr lang="en-US"/>
          </a:p>
        </p:txBody>
      </p:sp>
    </p:spTree>
  </p:cSld>
  <p:clrMapOvr>
    <a:masterClrMapping/>
  </p:clrMapOvr>
  <p:timing>
    <p:tnLst>
      <p:par>
        <p:cTn id="1" dur="indefinite" restart="never" nodeType="tmRoot"/>
      </p:par>
    </p:tnLst>
  </p:timing>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909" y="350184"/>
            <a:ext cx="7498080" cy="1143000"/>
          </a:xfrm>
        </p:spPr>
        <p:txBody>
          <a:bodyPr>
            <a:noAutofit/>
          </a:bodyPr>
          <a:lstStyle/>
          <a:p>
            <a:r>
              <a:rPr lang="en-US" sz="3600" b="1" dirty="0" smtClean="0">
                <a:latin typeface="Times New Roman" pitchFamily="18" charset="0"/>
                <a:cs typeface="Times New Roman" pitchFamily="18" charset="0"/>
              </a:rPr>
              <a:t>CHAPTER 7: RESEARCH IN HEALTH EDUCATION </a:t>
            </a:r>
            <a:br>
              <a:rPr lang="en-US" sz="3600" b="1" dirty="0" smtClean="0">
                <a:latin typeface="Times New Roman" pitchFamily="18" charset="0"/>
                <a:cs typeface="Times New Roman" pitchFamily="18" charset="0"/>
              </a:rPr>
            </a:b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498080" cy="5334000"/>
          </a:xfrm>
        </p:spPr>
        <p:txBody>
          <a:bodyPr>
            <a:noAutofit/>
          </a:bodyPr>
          <a:lstStyle/>
          <a:p>
            <a:pPr marL="82296" indent="0" algn="just">
              <a:lnSpc>
                <a:spcPct val="170000"/>
              </a:lnSpc>
              <a:buNone/>
            </a:pPr>
            <a:r>
              <a:rPr lang="en-US" sz="2400" b="1" dirty="0" smtClean="0">
                <a:latin typeface="Times New Roman" pitchFamily="18" charset="0"/>
                <a:cs typeface="Times New Roman" pitchFamily="18" charset="0"/>
              </a:rPr>
              <a:t>Objectives</a:t>
            </a:r>
            <a:r>
              <a:rPr lang="en-US" sz="2400" b="1" dirty="0">
                <a:latin typeface="Times New Roman" pitchFamily="18" charset="0"/>
                <a:cs typeface="Times New Roman" pitchFamily="18" charset="0"/>
              </a:rPr>
              <a:t>:</a:t>
            </a:r>
          </a:p>
          <a:p>
            <a:pPr lvl="0" algn="just">
              <a:lnSpc>
                <a:spcPct val="170000"/>
              </a:lnSpc>
            </a:pPr>
            <a:r>
              <a:rPr lang="en-US" sz="2400" dirty="0">
                <a:latin typeface="Times New Roman" pitchFamily="18" charset="0"/>
                <a:cs typeface="Times New Roman" pitchFamily="18" charset="0"/>
              </a:rPr>
              <a:t>Discus the role of research in health education</a:t>
            </a:r>
          </a:p>
          <a:p>
            <a:pPr lvl="0" algn="just">
              <a:lnSpc>
                <a:spcPct val="170000"/>
              </a:lnSpc>
            </a:pPr>
            <a:r>
              <a:rPr lang="en-US" sz="2400" dirty="0">
                <a:latin typeface="Times New Roman" pitchFamily="18" charset="0"/>
                <a:cs typeface="Times New Roman" pitchFamily="18" charset="0"/>
              </a:rPr>
              <a:t>Describe the importance of studding behavior in health care services</a:t>
            </a:r>
          </a:p>
          <a:p>
            <a:pPr lvl="0" algn="just">
              <a:lnSpc>
                <a:spcPct val="170000"/>
              </a:lnSpc>
            </a:pPr>
            <a:r>
              <a:rPr lang="en-US" sz="2400" dirty="0">
                <a:latin typeface="Times New Roman" pitchFamily="18" charset="0"/>
                <a:cs typeface="Times New Roman" pitchFamily="18" charset="0"/>
              </a:rPr>
              <a:t>Identify the methods of collecting data</a:t>
            </a:r>
          </a:p>
          <a:p>
            <a:pPr lvl="0" algn="just">
              <a:lnSpc>
                <a:spcPct val="170000"/>
              </a:lnSpc>
            </a:pPr>
            <a:r>
              <a:rPr lang="en-US" sz="2400" dirty="0">
                <a:latin typeface="Times New Roman" pitchFamily="18" charset="0"/>
                <a:cs typeface="Times New Roman" pitchFamily="18" charset="0"/>
              </a:rPr>
              <a:t>Describe techniques of interview</a:t>
            </a:r>
          </a:p>
          <a:p>
            <a:pPr lvl="0" algn="just">
              <a:lnSpc>
                <a:spcPct val="170000"/>
              </a:lnSpc>
            </a:pPr>
            <a:r>
              <a:rPr lang="en-US" sz="2400" dirty="0">
                <a:latin typeface="Times New Roman" pitchFamily="18" charset="0"/>
                <a:cs typeface="Times New Roman" pitchFamily="18" charset="0"/>
              </a:rPr>
              <a:t>Compare and contrast </a:t>
            </a:r>
            <a:r>
              <a:rPr lang="en-US" sz="2400" dirty="0" smtClean="0">
                <a:latin typeface="Times New Roman" pitchFamily="18" charset="0"/>
                <a:cs typeface="Times New Roman" pitchFamily="18" charset="0"/>
              </a:rPr>
              <a:t>quantitative  </a:t>
            </a:r>
            <a:r>
              <a:rPr lang="en-US" sz="2400" dirty="0">
                <a:latin typeface="Times New Roman" pitchFamily="18" charset="0"/>
                <a:cs typeface="Times New Roman" pitchFamily="18" charset="0"/>
              </a:rPr>
              <a:t>and qualitative </a:t>
            </a:r>
            <a:r>
              <a:rPr lang="en-US" sz="2400" dirty="0" smtClean="0">
                <a:latin typeface="Times New Roman" pitchFamily="18" charset="0"/>
                <a:cs typeface="Times New Roman" pitchFamily="18" charset="0"/>
              </a:rPr>
              <a:t>techniques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350</a:t>
            </a:fld>
            <a:endParaRPr lang="en-US"/>
          </a:p>
        </p:txBody>
      </p:sp>
    </p:spTree>
    <p:extLst>
      <p:ext uri="{BB962C8B-B14F-4D97-AF65-F5344CB8AC3E}">
        <p14:creationId xmlns:p14="http://schemas.microsoft.com/office/powerpoint/2010/main" xmlns="" val="2465387875"/>
      </p:ext>
    </p:extLst>
  </p:cSld>
  <p:clrMapOvr>
    <a:masterClrMapping/>
  </p:clrMapOvr>
  <p:timing>
    <p:tnLst>
      <p:par>
        <p:cTn id="1" dur="indefinite" restart="never" nodeType="tmRoot"/>
      </p:par>
    </p:tnLst>
  </p:timing>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1.7 Introduction </a:t>
            </a:r>
            <a:r>
              <a:rPr lang="en-US" sz="3100" b="1" dirty="0" smtClean="0">
                <a:latin typeface="Times New Roman" pitchFamily="18" charset="0"/>
                <a:cs typeface="Times New Roman" pitchFamily="18" charset="0"/>
              </a:rPr>
              <a:t>(general </a:t>
            </a:r>
            <a:r>
              <a:rPr lang="en-US" sz="3100" b="1" dirty="0">
                <a:latin typeface="Times New Roman" pitchFamily="18" charset="0"/>
                <a:cs typeface="Times New Roman" pitchFamily="18" charset="0"/>
              </a:rPr>
              <a:t>d</a:t>
            </a:r>
            <a:r>
              <a:rPr lang="en-US" sz="3100" b="1" dirty="0" smtClean="0">
                <a:latin typeface="Times New Roman" pitchFamily="18" charset="0"/>
                <a:cs typeface="Times New Roman" pitchFamily="18" charset="0"/>
              </a:rPr>
              <a:t>efinition</a:t>
            </a:r>
            <a:r>
              <a:rPr lang="en-US" sz="3100" b="1" dirty="0">
                <a:latin typeface="Times New Roman" pitchFamily="18" charset="0"/>
                <a:cs typeface="Times New Roman" pitchFamily="18" charset="0"/>
              </a:rPr>
              <a:t>):</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174992" cy="5334000"/>
          </a:xfrm>
        </p:spPr>
        <p:txBody>
          <a:bodyPr>
            <a:normAutofit fontScale="25000" lnSpcReduction="20000"/>
          </a:bodyPr>
          <a:lstStyle/>
          <a:p>
            <a:pPr marL="82296" indent="0" algn="just">
              <a:lnSpc>
                <a:spcPct val="170000"/>
              </a:lnSpc>
              <a:buNone/>
            </a:pPr>
            <a:r>
              <a:rPr lang="en-US" sz="9600" dirty="0" smtClean="0">
                <a:latin typeface="Times New Roman" pitchFamily="18" charset="0"/>
                <a:cs typeface="Times New Roman" pitchFamily="18" charset="0"/>
              </a:rPr>
              <a:t>Health </a:t>
            </a:r>
            <a:r>
              <a:rPr lang="en-US" sz="9600" dirty="0">
                <a:latin typeface="Times New Roman" pitchFamily="18" charset="0"/>
                <a:cs typeface="Times New Roman" pitchFamily="18" charset="0"/>
              </a:rPr>
              <a:t>education is based on facts or information which is collected through research. Research means to discover information, design, collect, analyze data, and interpret findings.</a:t>
            </a:r>
          </a:p>
          <a:p>
            <a:pPr marL="82296" indent="0" algn="just">
              <a:lnSpc>
                <a:spcPct val="170000"/>
              </a:lnSpc>
              <a:buNone/>
            </a:pPr>
            <a:r>
              <a:rPr lang="en-US" sz="9600" b="1" dirty="0">
                <a:latin typeface="Times New Roman" pitchFamily="18" charset="0"/>
                <a:cs typeface="Times New Roman" pitchFamily="18" charset="0"/>
              </a:rPr>
              <a:t>Importance:</a:t>
            </a:r>
            <a:r>
              <a:rPr lang="en-US" sz="9600" dirty="0">
                <a:latin typeface="Times New Roman" pitchFamily="18" charset="0"/>
                <a:cs typeface="Times New Roman" pitchFamily="18" charset="0"/>
              </a:rPr>
              <a:t> a health professional working in a clinic has to do the following in order to treat a patient:</a:t>
            </a:r>
          </a:p>
          <a:p>
            <a:pPr marL="82296" lvl="0" indent="0" algn="just">
              <a:lnSpc>
                <a:spcPct val="170000"/>
              </a:lnSpc>
              <a:buNone/>
            </a:pPr>
            <a:r>
              <a:rPr lang="en-US" sz="9600" b="1" dirty="0" smtClean="0">
                <a:latin typeface="Times New Roman" pitchFamily="18" charset="0"/>
                <a:cs typeface="Times New Roman" pitchFamily="18" charset="0"/>
              </a:rPr>
              <a:t>1.</a:t>
            </a:r>
            <a:r>
              <a:rPr lang="en-US" sz="9600" dirty="0" smtClean="0">
                <a:latin typeface="Times New Roman" pitchFamily="18" charset="0"/>
                <a:cs typeface="Times New Roman" pitchFamily="18" charset="0"/>
              </a:rPr>
              <a:t> Questioning </a:t>
            </a:r>
            <a:r>
              <a:rPr lang="en-US" sz="9600" dirty="0">
                <a:latin typeface="Times New Roman" pitchFamily="18" charset="0"/>
                <a:cs typeface="Times New Roman" pitchFamily="18" charset="0"/>
              </a:rPr>
              <a:t>– taking history</a:t>
            </a:r>
          </a:p>
          <a:p>
            <a:pPr marL="82296" lvl="0" indent="0" algn="just">
              <a:lnSpc>
                <a:spcPct val="170000"/>
              </a:lnSpc>
              <a:buNone/>
            </a:pPr>
            <a:r>
              <a:rPr lang="en-US" sz="9600" b="1" dirty="0" smtClean="0">
                <a:latin typeface="Times New Roman" pitchFamily="18" charset="0"/>
                <a:cs typeface="Times New Roman" pitchFamily="18" charset="0"/>
              </a:rPr>
              <a:t>2.</a:t>
            </a:r>
            <a:r>
              <a:rPr lang="en-US" sz="9600" dirty="0" smtClean="0">
                <a:latin typeface="Times New Roman" pitchFamily="18" charset="0"/>
                <a:cs typeface="Times New Roman" pitchFamily="18" charset="0"/>
              </a:rPr>
              <a:t> Observing </a:t>
            </a:r>
            <a:r>
              <a:rPr lang="en-US" sz="9600" dirty="0">
                <a:latin typeface="Times New Roman" pitchFamily="18" charset="0"/>
                <a:cs typeface="Times New Roman" pitchFamily="18" charset="0"/>
              </a:rPr>
              <a:t>and doing physical examination</a:t>
            </a:r>
          </a:p>
          <a:p>
            <a:pPr marL="82296" lvl="0" indent="0" algn="just">
              <a:lnSpc>
                <a:spcPct val="170000"/>
              </a:lnSpc>
              <a:buNone/>
            </a:pPr>
            <a:r>
              <a:rPr lang="en-US" sz="9600" b="1" dirty="0" smtClean="0">
                <a:latin typeface="Times New Roman" pitchFamily="18" charset="0"/>
                <a:cs typeface="Times New Roman" pitchFamily="18" charset="0"/>
              </a:rPr>
              <a:t>3.</a:t>
            </a:r>
            <a:r>
              <a:rPr lang="en-US" sz="9600" dirty="0" smtClean="0">
                <a:latin typeface="Times New Roman" pitchFamily="18" charset="0"/>
                <a:cs typeface="Times New Roman" pitchFamily="18" charset="0"/>
              </a:rPr>
              <a:t> Laboratory testing</a:t>
            </a:r>
            <a:endParaRPr lang="en-US" sz="9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351</a:t>
            </a:fld>
            <a:endParaRPr lang="en-US"/>
          </a:p>
        </p:txBody>
      </p:sp>
    </p:spTree>
    <p:extLst>
      <p:ext uri="{BB962C8B-B14F-4D97-AF65-F5344CB8AC3E}">
        <p14:creationId xmlns:p14="http://schemas.microsoft.com/office/powerpoint/2010/main" xmlns="" val="1246022621"/>
      </p:ext>
    </p:extLst>
  </p:cSld>
  <p:clrMapOvr>
    <a:masterClrMapping/>
  </p:clrMapOvr>
  <p:timing>
    <p:tnLst>
      <p:par>
        <p:cTn id="1" dur="indefinite" restart="never" nodeType="tmRoot"/>
      </p:par>
    </p:tnLst>
  </p:timing>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rmAutofit fontScale="47500" lnSpcReduction="20000"/>
          </a:bodyPr>
          <a:lstStyle/>
          <a:p>
            <a:pPr marL="82296" indent="0" algn="just">
              <a:lnSpc>
                <a:spcPct val="170000"/>
              </a:lnSpc>
              <a:buNone/>
            </a:pPr>
            <a:r>
              <a:rPr lang="en-US" sz="5100" dirty="0">
                <a:latin typeface="Times New Roman" pitchFamily="18" charset="0"/>
                <a:cs typeface="Times New Roman" pitchFamily="18" charset="0"/>
              </a:rPr>
              <a:t>Similarly for community health problems look into the following questions:</a:t>
            </a:r>
          </a:p>
          <a:p>
            <a:pPr marL="82296" lvl="0" indent="0" algn="just">
              <a:lnSpc>
                <a:spcPct val="170000"/>
              </a:lnSpc>
              <a:buNone/>
            </a:pPr>
            <a:r>
              <a:rPr lang="en-US" sz="5100" b="1" dirty="0" smtClean="0">
                <a:latin typeface="Times New Roman" pitchFamily="18" charset="0"/>
                <a:cs typeface="Times New Roman" pitchFamily="18" charset="0"/>
              </a:rPr>
              <a:t>1.</a:t>
            </a:r>
            <a:r>
              <a:rPr lang="en-US" sz="5100" dirty="0" smtClean="0">
                <a:latin typeface="Times New Roman" pitchFamily="18" charset="0"/>
                <a:cs typeface="Times New Roman" pitchFamily="18" charset="0"/>
              </a:rPr>
              <a:t> What </a:t>
            </a:r>
            <a:r>
              <a:rPr lang="en-US" sz="5100" dirty="0">
                <a:latin typeface="Times New Roman" pitchFamily="18" charset="0"/>
                <a:cs typeface="Times New Roman" pitchFamily="18" charset="0"/>
              </a:rPr>
              <a:t>is the magnitude of the problem/how big/?</a:t>
            </a:r>
          </a:p>
          <a:p>
            <a:pPr marL="82296" lvl="0" indent="0" algn="just">
              <a:lnSpc>
                <a:spcPct val="170000"/>
              </a:lnSpc>
              <a:buNone/>
            </a:pPr>
            <a:r>
              <a:rPr lang="en-US" sz="5100" b="1" dirty="0" smtClean="0">
                <a:latin typeface="Times New Roman" pitchFamily="18" charset="0"/>
                <a:cs typeface="Times New Roman" pitchFamily="18" charset="0"/>
              </a:rPr>
              <a:t>2. </a:t>
            </a:r>
            <a:r>
              <a:rPr lang="en-US" sz="5100" dirty="0" smtClean="0">
                <a:latin typeface="Times New Roman" pitchFamily="18" charset="0"/>
                <a:cs typeface="Times New Roman" pitchFamily="18" charset="0"/>
              </a:rPr>
              <a:t>Is </a:t>
            </a:r>
            <a:r>
              <a:rPr lang="en-US" sz="5100" dirty="0">
                <a:latin typeface="Times New Roman" pitchFamily="18" charset="0"/>
                <a:cs typeface="Times New Roman" pitchFamily="18" charset="0"/>
              </a:rPr>
              <a:t>it a serious problem?</a:t>
            </a:r>
          </a:p>
          <a:p>
            <a:pPr marL="82296" lvl="0" indent="0" algn="just">
              <a:lnSpc>
                <a:spcPct val="170000"/>
              </a:lnSpc>
              <a:buNone/>
            </a:pPr>
            <a:r>
              <a:rPr lang="en-US" sz="5100" b="1" dirty="0" smtClean="0">
                <a:latin typeface="Times New Roman" pitchFamily="18" charset="0"/>
                <a:cs typeface="Times New Roman" pitchFamily="18" charset="0"/>
              </a:rPr>
              <a:t>3. </a:t>
            </a:r>
            <a:r>
              <a:rPr lang="en-US" sz="5100" dirty="0" smtClean="0">
                <a:latin typeface="Times New Roman" pitchFamily="18" charset="0"/>
                <a:cs typeface="Times New Roman" pitchFamily="18" charset="0"/>
              </a:rPr>
              <a:t>Are </a:t>
            </a:r>
            <a:r>
              <a:rPr lang="en-US" sz="5100" dirty="0">
                <a:latin typeface="Times New Roman" pitchFamily="18" charset="0"/>
                <a:cs typeface="Times New Roman" pitchFamily="18" charset="0"/>
              </a:rPr>
              <a:t>the locals concerned about the problem?</a:t>
            </a:r>
          </a:p>
          <a:p>
            <a:pPr marL="82296" lvl="0" indent="0" algn="just">
              <a:lnSpc>
                <a:spcPct val="170000"/>
              </a:lnSpc>
              <a:buNone/>
            </a:pPr>
            <a:r>
              <a:rPr lang="en-US" sz="5100" b="1" dirty="0" smtClean="0">
                <a:latin typeface="Times New Roman" pitchFamily="18" charset="0"/>
                <a:cs typeface="Times New Roman" pitchFamily="18" charset="0"/>
              </a:rPr>
              <a:t>4.</a:t>
            </a:r>
            <a:r>
              <a:rPr lang="en-US" sz="5100" dirty="0" smtClean="0">
                <a:latin typeface="Times New Roman" pitchFamily="18" charset="0"/>
                <a:cs typeface="Times New Roman" pitchFamily="18" charset="0"/>
              </a:rPr>
              <a:t> What </a:t>
            </a:r>
            <a:r>
              <a:rPr lang="en-US" sz="5100" dirty="0">
                <a:latin typeface="Times New Roman" pitchFamily="18" charset="0"/>
                <a:cs typeface="Times New Roman" pitchFamily="18" charset="0"/>
              </a:rPr>
              <a:t>are the causes of the problem?</a:t>
            </a:r>
          </a:p>
          <a:p>
            <a:pPr marL="82296" indent="0" algn="just">
              <a:lnSpc>
                <a:spcPct val="170000"/>
              </a:lnSpc>
              <a:buNone/>
            </a:pPr>
            <a:r>
              <a:rPr lang="en-US" sz="5100" dirty="0">
                <a:latin typeface="Times New Roman" pitchFamily="18" charset="0"/>
                <a:cs typeface="Times New Roman" pitchFamily="18" charset="0"/>
              </a:rPr>
              <a:t>Get information on the above questions; then develop the most appraisable strategies to solve the problem.</a:t>
            </a:r>
          </a:p>
          <a:p>
            <a:pPr algn="just">
              <a:lnSpc>
                <a:spcPct val="170000"/>
              </a:lnSpc>
            </a:pPr>
            <a:endParaRPr lang="en-US" sz="5100" dirty="0">
              <a:latin typeface="Times New Roman" pitchFamily="18" charset="0"/>
              <a:cs typeface="Times New Roman" pitchFamily="18" charset="0"/>
            </a:endParaRPr>
          </a:p>
          <a:p>
            <a:endParaRPr lang="en-US"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352</a:t>
            </a:fld>
            <a:endParaRPr lang="en-US"/>
          </a:p>
        </p:txBody>
      </p:sp>
    </p:spTree>
    <p:extLst>
      <p:ext uri="{BB962C8B-B14F-4D97-AF65-F5344CB8AC3E}">
        <p14:creationId xmlns:p14="http://schemas.microsoft.com/office/powerpoint/2010/main" xmlns="" val="48305723"/>
      </p:ext>
    </p:extLst>
  </p:cSld>
  <p:clrMapOvr>
    <a:masterClrMapping/>
  </p:clrMapOvr>
  <p:timing>
    <p:tnLst>
      <p:par>
        <p:cTn id="1" dur="indefinite" restart="never" nodeType="tmRoot"/>
      </p:par>
    </p:tnLst>
  </p:timing>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808038"/>
          </a:xfrm>
        </p:spPr>
        <p:txBody>
          <a:bodyPr>
            <a:normAutofit fontScale="90000"/>
          </a:bodyPr>
          <a:lstStyle/>
          <a:p>
            <a:r>
              <a:rPr lang="en-US" sz="3100" b="1" dirty="0">
                <a:latin typeface="Times New Roman" pitchFamily="18" charset="0"/>
                <a:cs typeface="Times New Roman" pitchFamily="18" charset="0"/>
              </a:rPr>
              <a:t>2.7 planning research (How to collect information):</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1435608" y="1447800"/>
            <a:ext cx="7327392" cy="4800600"/>
          </a:xfrm>
        </p:spPr>
        <p:txBody>
          <a:bodyPr>
            <a:normAutofit/>
          </a:bodyPr>
          <a:lstStyle/>
          <a:p>
            <a:pPr marL="82296" lvl="0" indent="0" algn="just">
              <a:lnSpc>
                <a:spcPct val="170000"/>
              </a:lnSpc>
              <a:buNone/>
            </a:pPr>
            <a:r>
              <a:rPr lang="en-US" sz="2400" b="1" dirty="0" smtClean="0">
                <a:latin typeface="Times New Roman" pitchFamily="18" charset="0"/>
                <a:cs typeface="Times New Roman" pitchFamily="18" charset="0"/>
              </a:rPr>
              <a:t>i. </a:t>
            </a:r>
            <a:r>
              <a:rPr lang="en-US" sz="2400" dirty="0" smtClean="0">
                <a:latin typeface="Times New Roman" pitchFamily="18" charset="0"/>
                <a:cs typeface="Times New Roman" pitchFamily="18" charset="0"/>
              </a:rPr>
              <a:t>Observation </a:t>
            </a:r>
            <a:r>
              <a:rPr lang="en-US" sz="2400" dirty="0">
                <a:latin typeface="Times New Roman" pitchFamily="18" charset="0"/>
                <a:cs typeface="Times New Roman" pitchFamily="18" charset="0"/>
              </a:rPr>
              <a:t>– by watching and listening</a:t>
            </a:r>
          </a:p>
          <a:p>
            <a:pPr marL="82296" lvl="0" indent="0" algn="just">
              <a:lnSpc>
                <a:spcPct val="170000"/>
              </a:lnSpc>
              <a:buNone/>
            </a:pPr>
            <a:r>
              <a:rPr lang="en-US" sz="2400" b="1" dirty="0" smtClean="0">
                <a:latin typeface="Times New Roman" pitchFamily="18" charset="0"/>
                <a:cs typeface="Times New Roman" pitchFamily="18" charset="0"/>
              </a:rPr>
              <a:t>ii.</a:t>
            </a:r>
            <a:r>
              <a:rPr lang="en-US" sz="2400" dirty="0" smtClean="0">
                <a:latin typeface="Times New Roman" pitchFamily="18" charset="0"/>
                <a:cs typeface="Times New Roman" pitchFamily="18" charset="0"/>
              </a:rPr>
              <a:t> Interviewing </a:t>
            </a:r>
            <a:r>
              <a:rPr lang="en-US" sz="2400" dirty="0">
                <a:latin typeface="Times New Roman" pitchFamily="18" charset="0"/>
                <a:cs typeface="Times New Roman" pitchFamily="18" charset="0"/>
              </a:rPr>
              <a:t>– involves discussion and questioning</a:t>
            </a:r>
          </a:p>
          <a:p>
            <a:pPr marL="82296" lvl="0" indent="0" algn="just">
              <a:lnSpc>
                <a:spcPct val="170000"/>
              </a:lnSpc>
              <a:buNone/>
            </a:pPr>
            <a:r>
              <a:rPr lang="en-US" sz="2400" b="1" dirty="0" smtClean="0">
                <a:latin typeface="Times New Roman" pitchFamily="18" charset="0"/>
                <a:cs typeface="Times New Roman" pitchFamily="18" charset="0"/>
              </a:rPr>
              <a:t>iii.</a:t>
            </a:r>
            <a:r>
              <a:rPr lang="en-US" sz="2400" dirty="0" smtClean="0">
                <a:latin typeface="Times New Roman" pitchFamily="18" charset="0"/>
                <a:cs typeface="Times New Roman" pitchFamily="18" charset="0"/>
              </a:rPr>
              <a:t> Records </a:t>
            </a:r>
            <a:r>
              <a:rPr lang="en-US" sz="2400" dirty="0">
                <a:latin typeface="Times New Roman" pitchFamily="18" charset="0"/>
                <a:cs typeface="Times New Roman" pitchFamily="18" charset="0"/>
              </a:rPr>
              <a:t>and documents –written observations and experiences of other people</a:t>
            </a:r>
          </a:p>
          <a:p>
            <a:pPr marL="82296" indent="0" algn="just">
              <a:lnSpc>
                <a:spcPct val="170000"/>
              </a:lnSpc>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353</a:t>
            </a:fld>
            <a:endParaRPr lang="en-US"/>
          </a:p>
        </p:txBody>
      </p:sp>
    </p:spTree>
    <p:extLst>
      <p:ext uri="{BB962C8B-B14F-4D97-AF65-F5344CB8AC3E}">
        <p14:creationId xmlns:p14="http://schemas.microsoft.com/office/powerpoint/2010/main" xmlns="" val="3822089397"/>
      </p:ext>
    </p:extLst>
  </p:cSld>
  <p:clrMapOvr>
    <a:masterClrMapping/>
  </p:clrMapOvr>
  <p:timing>
    <p:tnLst>
      <p:par>
        <p:cTn id="1" dur="indefinite" restart="never" nodeType="tmRoot"/>
      </p:par>
    </p:tnLst>
  </p:timing>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Observation:</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838200"/>
            <a:ext cx="7251192" cy="5410200"/>
          </a:xfrm>
        </p:spPr>
        <p:txBody>
          <a:bodyPr>
            <a:noAutofit/>
          </a:bodyPr>
          <a:lstStyle/>
          <a:p>
            <a:pPr marL="82296" lvl="0" indent="0" algn="just">
              <a:lnSpc>
                <a:spcPct val="17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Know </a:t>
            </a:r>
            <a:r>
              <a:rPr lang="en-US" sz="2400" dirty="0">
                <a:latin typeface="Times New Roman" pitchFamily="18" charset="0"/>
                <a:cs typeface="Times New Roman" pitchFamily="18" charset="0"/>
              </a:rPr>
              <a:t>what and how to observe. E.g. assume children in a certain village are suffering from diarrhea. Observe the water source, personal and environmental sanitation behaviors. </a:t>
            </a:r>
          </a:p>
          <a:p>
            <a:pPr marL="82296" lvl="0" indent="0" algn="just">
              <a:lnSpc>
                <a:spcPct val="17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Know </a:t>
            </a:r>
            <a:r>
              <a:rPr lang="en-US" sz="2400" dirty="0">
                <a:latin typeface="Times New Roman" pitchFamily="18" charset="0"/>
                <a:cs typeface="Times New Roman" pitchFamily="18" charset="0"/>
              </a:rPr>
              <a:t>observation mechanisms. Observe thoroughly and accurately. Use the senses: hear, smell, feel, taste and see.</a:t>
            </a: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354</a:t>
            </a:fld>
            <a:endParaRPr lang="en-US"/>
          </a:p>
        </p:txBody>
      </p:sp>
    </p:spTree>
    <p:extLst>
      <p:ext uri="{BB962C8B-B14F-4D97-AF65-F5344CB8AC3E}">
        <p14:creationId xmlns:p14="http://schemas.microsoft.com/office/powerpoint/2010/main" xmlns="" val="2165051709"/>
      </p:ext>
    </p:extLst>
  </p:cSld>
  <p:clrMapOvr>
    <a:masterClrMapping/>
  </p:clrMapOvr>
  <p:timing>
    <p:tnLst>
      <p:par>
        <p:cTn id="1" dur="indefinite" restart="never" nodeType="tmRoot"/>
      </p:par>
    </p:tnLst>
  </p:timing>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22592" cy="57912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3. </a:t>
            </a:r>
            <a:r>
              <a:rPr lang="en-US" sz="2400" dirty="0">
                <a:latin typeface="Times New Roman" pitchFamily="18" charset="0"/>
                <a:cs typeface="Times New Roman" pitchFamily="18" charset="0"/>
              </a:rPr>
              <a:t>Observe individuals. Observe the signs of sadness, joy, worry, pain, fear and other feelings</a:t>
            </a:r>
          </a:p>
          <a:p>
            <a:pPr marL="82296" lvl="0" indent="0" algn="just">
              <a:lnSpc>
                <a:spcPct val="170000"/>
              </a:lnSpc>
              <a:buNone/>
            </a:pPr>
            <a:r>
              <a:rPr lang="en-US" sz="2400" b="1" dirty="0">
                <a:latin typeface="Times New Roman" pitchFamily="18" charset="0"/>
                <a:cs typeface="Times New Roman" pitchFamily="18" charset="0"/>
              </a:rPr>
              <a:t>4.</a:t>
            </a:r>
            <a:r>
              <a:rPr lang="en-US" sz="2400" dirty="0">
                <a:latin typeface="Times New Roman" pitchFamily="18" charset="0"/>
                <a:cs typeface="Times New Roman" pitchFamily="18" charset="0"/>
              </a:rPr>
              <a:t> Observe groups: interaction, participation, and emotions.</a:t>
            </a:r>
          </a:p>
          <a:p>
            <a:pPr marL="82296" lvl="0" indent="0" algn="just">
              <a:lnSpc>
                <a:spcPct val="170000"/>
              </a:lnSpc>
              <a:buNone/>
            </a:pPr>
            <a:r>
              <a:rPr lang="en-US" sz="2400" b="1" dirty="0">
                <a:latin typeface="Times New Roman" pitchFamily="18" charset="0"/>
                <a:cs typeface="Times New Roman" pitchFamily="18" charset="0"/>
              </a:rPr>
              <a:t>5. </a:t>
            </a:r>
            <a:r>
              <a:rPr lang="en-US" sz="2400" dirty="0">
                <a:latin typeface="Times New Roman" pitchFamily="18" charset="0"/>
                <a:cs typeface="Times New Roman" pitchFamily="18" charset="0"/>
              </a:rPr>
              <a:t>Involve other people in observation.</a:t>
            </a:r>
          </a:p>
          <a:p>
            <a:pPr marL="82296" indent="0" algn="just">
              <a:lnSpc>
                <a:spcPct val="170000"/>
              </a:lnSpc>
              <a:buNone/>
            </a:pPr>
            <a:r>
              <a:rPr lang="en-US" sz="2400" dirty="0">
                <a:latin typeface="Times New Roman" pitchFamily="18" charset="0"/>
                <a:cs typeface="Times New Roman" pitchFamily="18" charset="0"/>
              </a:rPr>
              <a:t>Members of the community could participate in collecting information and learn more about the problems facing their community.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355</a:t>
            </a:fld>
            <a:endParaRPr lang="en-US"/>
          </a:p>
        </p:txBody>
      </p:sp>
    </p:spTree>
    <p:extLst>
      <p:ext uri="{BB962C8B-B14F-4D97-AF65-F5344CB8AC3E}">
        <p14:creationId xmlns:p14="http://schemas.microsoft.com/office/powerpoint/2010/main" xmlns="" val="3932115799"/>
      </p:ext>
    </p:extLst>
  </p:cSld>
  <p:clrMapOvr>
    <a:masterClrMapping/>
  </p:clrMapOvr>
  <p:timing>
    <p:tnLst>
      <p:par>
        <p:cTn id="1" dur="indefinite" restart="never" nodeType="tmRoot"/>
      </p:par>
    </p:tnLst>
  </p:timing>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162800" cy="57150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E.g. patient attending clinics can be encouraged to observe their own home environments and their behavior. In general, collect information          analyze            feedback      </a:t>
            </a:r>
          </a:p>
          <a:p>
            <a:pPr marL="82296" indent="0" algn="just">
              <a:lnSpc>
                <a:spcPct val="170000"/>
              </a:lnSpc>
              <a:buNone/>
            </a:pPr>
            <a:r>
              <a:rPr lang="en-US" sz="2400" b="1" dirty="0">
                <a:latin typeface="Times New Roman" pitchFamily="18" charset="0"/>
                <a:cs typeface="Times New Roman" pitchFamily="18" charset="0"/>
              </a:rPr>
              <a:t>Interviewing</a:t>
            </a:r>
            <a:r>
              <a:rPr lang="en-US" sz="2400" b="1" dirty="0" smtClean="0">
                <a:latin typeface="Times New Roman" pitchFamily="18" charset="0"/>
                <a:cs typeface="Times New Roman" pitchFamily="18" charset="0"/>
              </a:rPr>
              <a:t>:</a:t>
            </a:r>
          </a:p>
          <a:p>
            <a:pPr marL="82296" indent="0" algn="just">
              <a:lnSpc>
                <a:spcPct val="170000"/>
              </a:lnSpc>
              <a:buNone/>
            </a:pPr>
            <a:r>
              <a:rPr lang="en-US" sz="2400" dirty="0" smtClean="0">
                <a:latin typeface="Times New Roman" pitchFamily="18" charset="0"/>
                <a:cs typeface="Times New Roman" pitchFamily="18" charset="0"/>
              </a:rPr>
              <a:t>It is a way of gathering information through communication between the interviewer and the interviewees.</a:t>
            </a:r>
          </a:p>
        </p:txBody>
      </p:sp>
      <p:cxnSp>
        <p:nvCxnSpPr>
          <p:cNvPr id="5" name="Straight Arrow Connector 4"/>
          <p:cNvCxnSpPr/>
          <p:nvPr/>
        </p:nvCxnSpPr>
        <p:spPr>
          <a:xfrm>
            <a:off x="6553200" y="22098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143000" y="2819400"/>
            <a:ext cx="152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983B6054-12AA-46F8-BA2F-08E50879B6E3}" type="slidenum">
              <a:rPr lang="en-US" smtClean="0"/>
              <a:pPr/>
              <a:t>356</a:t>
            </a:fld>
            <a:endParaRPr lang="en-US"/>
          </a:p>
        </p:txBody>
      </p:sp>
    </p:spTree>
    <p:extLst>
      <p:ext uri="{BB962C8B-B14F-4D97-AF65-F5344CB8AC3E}">
        <p14:creationId xmlns:p14="http://schemas.microsoft.com/office/powerpoint/2010/main" xmlns="" val="2749422696"/>
      </p:ext>
    </p:extLst>
  </p:cSld>
  <p:clrMapOvr>
    <a:masterClrMapping/>
  </p:clrMapOvr>
  <p:timing>
    <p:tnLst>
      <p:par>
        <p:cTn id="1" dur="indefinite" restart="never" nodeType="tmRoot"/>
      </p:par>
    </p:tnLst>
  </p:timing>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lvl="0" algn="just">
              <a:lnSpc>
                <a:spcPct val="170000"/>
              </a:lnSpc>
            </a:pPr>
            <a:r>
              <a:rPr lang="en-US" sz="2400" dirty="0">
                <a:latin typeface="Times New Roman" pitchFamily="18" charset="0"/>
                <a:cs typeface="Times New Roman" pitchFamily="18" charset="0"/>
              </a:rPr>
              <a:t>Interviewer – someone who wants the information</a:t>
            </a:r>
          </a:p>
          <a:p>
            <a:pPr lvl="0" algn="just">
              <a:lnSpc>
                <a:spcPct val="170000"/>
              </a:lnSpc>
            </a:pPr>
            <a:r>
              <a:rPr lang="en-US" sz="2400" dirty="0">
                <a:latin typeface="Times New Roman" pitchFamily="18" charset="0"/>
                <a:cs typeface="Times New Roman" pitchFamily="18" charset="0"/>
              </a:rPr>
              <a:t>Interviewees – someone who can supply the </a:t>
            </a:r>
            <a:r>
              <a:rPr lang="en-US" sz="2400" dirty="0" smtClean="0">
                <a:latin typeface="Times New Roman" pitchFamily="18" charset="0"/>
                <a:cs typeface="Times New Roman" pitchFamily="18" charset="0"/>
              </a:rPr>
              <a:t>information</a:t>
            </a:r>
          </a:p>
          <a:p>
            <a:pPr marL="82296" lvl="0" indent="0" algn="just">
              <a:lnSpc>
                <a:spcPct val="170000"/>
              </a:lnSpc>
              <a:buNone/>
            </a:pPr>
            <a:r>
              <a:rPr lang="en-US" sz="2400" dirty="0" smtClean="0">
                <a:latin typeface="Times New Roman" pitchFamily="18" charset="0"/>
                <a:cs typeface="Times New Roman" pitchFamily="18" charset="0"/>
              </a:rPr>
              <a:t>Cornerstones </a:t>
            </a:r>
            <a:r>
              <a:rPr lang="en-US" sz="2400" dirty="0">
                <a:latin typeface="Times New Roman" pitchFamily="18" charset="0"/>
                <a:cs typeface="Times New Roman" pitchFamily="18" charset="0"/>
              </a:rPr>
              <a:t>for making good interviews:</a:t>
            </a:r>
          </a:p>
          <a:p>
            <a:pPr lvl="0" algn="just">
              <a:lnSpc>
                <a:spcPct val="170000"/>
              </a:lnSpc>
            </a:pPr>
            <a:r>
              <a:rPr lang="en-US" sz="2400" dirty="0">
                <a:latin typeface="Times New Roman" pitchFamily="18" charset="0"/>
                <a:cs typeface="Times New Roman" pitchFamily="18" charset="0"/>
              </a:rPr>
              <a:t>Communication and social skills </a:t>
            </a:r>
          </a:p>
          <a:p>
            <a:pPr lvl="0" algn="just">
              <a:lnSpc>
                <a:spcPct val="170000"/>
              </a:lnSpc>
            </a:pPr>
            <a:r>
              <a:rPr lang="en-US" sz="2400" dirty="0">
                <a:latin typeface="Times New Roman" pitchFamily="18" charset="0"/>
                <a:cs typeface="Times New Roman" pitchFamily="18" charset="0"/>
              </a:rPr>
              <a:t>Get the trust of people</a:t>
            </a:r>
          </a:p>
          <a:p>
            <a:pPr lvl="0" algn="just">
              <a:lnSpc>
                <a:spcPct val="170000"/>
              </a:lnSpc>
            </a:pPr>
            <a:r>
              <a:rPr lang="en-US" sz="2400" dirty="0">
                <a:latin typeface="Times New Roman" pitchFamily="18" charset="0"/>
                <a:cs typeface="Times New Roman" pitchFamily="18" charset="0"/>
              </a:rPr>
              <a:t>Introduce yourself and the purpose</a:t>
            </a:r>
          </a:p>
          <a:p>
            <a:pPr marL="82296" indent="0" algn="just">
              <a:lnSpc>
                <a:spcPct val="170000"/>
              </a:lnSpc>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marL="82296" indent="0">
              <a:buNone/>
            </a:pPr>
            <a:endParaRPr lang="en-US"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357</a:t>
            </a:fld>
            <a:endParaRPr lang="en-US"/>
          </a:p>
        </p:txBody>
      </p:sp>
    </p:spTree>
    <p:extLst>
      <p:ext uri="{BB962C8B-B14F-4D97-AF65-F5344CB8AC3E}">
        <p14:creationId xmlns:p14="http://schemas.microsoft.com/office/powerpoint/2010/main" xmlns="" val="2922200807"/>
      </p:ext>
    </p:extLst>
  </p:cSld>
  <p:clrMapOvr>
    <a:masterClrMapping/>
  </p:clrMapOvr>
  <p:timing>
    <p:tnLst>
      <p:par>
        <p:cTn id="1" dur="indefinite" restart="never" nodeType="tmRoot"/>
      </p:par>
    </p:tnLst>
  </p:timing>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6870192" cy="59436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Do careful planning of the interview:</a:t>
            </a:r>
            <a:endParaRPr lang="en-US" sz="2400" dirty="0">
              <a:latin typeface="Times New Roman" pitchFamily="18" charset="0"/>
              <a:cs typeface="Times New Roman" pitchFamily="18" charset="0"/>
            </a:endParaRPr>
          </a:p>
          <a:p>
            <a:pPr lvl="0" algn="just">
              <a:lnSpc>
                <a:spcPct val="170000"/>
              </a:lnSpc>
            </a:pPr>
            <a:r>
              <a:rPr lang="en-US" sz="2400" dirty="0">
                <a:latin typeface="Times New Roman" pitchFamily="18" charset="0"/>
                <a:cs typeface="Times New Roman" pitchFamily="18" charset="0"/>
              </a:rPr>
              <a:t>Who to talk</a:t>
            </a:r>
          </a:p>
          <a:p>
            <a:pPr lvl="0" algn="just">
              <a:lnSpc>
                <a:spcPct val="170000"/>
              </a:lnSpc>
            </a:pPr>
            <a:r>
              <a:rPr lang="en-US" sz="2400" dirty="0">
                <a:latin typeface="Times New Roman" pitchFamily="18" charset="0"/>
                <a:cs typeface="Times New Roman" pitchFamily="18" charset="0"/>
              </a:rPr>
              <a:t>How –in group/individual</a:t>
            </a:r>
          </a:p>
          <a:p>
            <a:pPr lvl="0" algn="just">
              <a:lnSpc>
                <a:spcPct val="170000"/>
              </a:lnSpc>
            </a:pPr>
            <a:r>
              <a:rPr lang="en-US" sz="2400" dirty="0">
                <a:latin typeface="Times New Roman" pitchFamily="18" charset="0"/>
                <a:cs typeface="Times New Roman" pitchFamily="18" charset="0"/>
              </a:rPr>
              <a:t>When</a:t>
            </a:r>
          </a:p>
          <a:p>
            <a:pPr lvl="0" algn="just">
              <a:lnSpc>
                <a:spcPct val="170000"/>
              </a:lnSpc>
            </a:pPr>
            <a:r>
              <a:rPr lang="en-US" sz="2400" dirty="0">
                <a:latin typeface="Times New Roman" pitchFamily="18" charset="0"/>
                <a:cs typeface="Times New Roman" pitchFamily="18" charset="0"/>
              </a:rPr>
              <a:t>Where </a:t>
            </a:r>
          </a:p>
          <a:p>
            <a:pPr lvl="0" algn="just">
              <a:lnSpc>
                <a:spcPct val="170000"/>
              </a:lnSpc>
            </a:pPr>
            <a:r>
              <a:rPr lang="en-US" sz="2400" dirty="0">
                <a:latin typeface="Times New Roman" pitchFamily="18" charset="0"/>
                <a:cs typeface="Times New Roman" pitchFamily="18" charset="0"/>
              </a:rPr>
              <a:t>What to </a:t>
            </a:r>
            <a:r>
              <a:rPr lang="en-US" sz="2400" dirty="0" smtClean="0">
                <a:latin typeface="Times New Roman" pitchFamily="18" charset="0"/>
                <a:cs typeface="Times New Roman" pitchFamily="18" charset="0"/>
              </a:rPr>
              <a:t>obtain</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358</a:t>
            </a:fld>
            <a:endParaRPr lang="en-US"/>
          </a:p>
        </p:txBody>
      </p:sp>
    </p:spTree>
    <p:extLst>
      <p:ext uri="{BB962C8B-B14F-4D97-AF65-F5344CB8AC3E}">
        <p14:creationId xmlns:p14="http://schemas.microsoft.com/office/powerpoint/2010/main" xmlns="" val="3514325029"/>
      </p:ext>
    </p:extLst>
  </p:cSld>
  <p:clrMapOvr>
    <a:masterClrMapping/>
  </p:clrMapOvr>
  <p:timing>
    <p:tnLst>
      <p:par>
        <p:cTn id="1" dur="indefinite" restart="never" nodeType="tmRoot"/>
      </p:par>
    </p:tnLst>
  </p:timing>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Who to interview:</a:t>
            </a:r>
            <a:endParaRPr lang="en-US" sz="2400" dirty="0">
              <a:latin typeface="Times New Roman" pitchFamily="18" charset="0"/>
              <a:cs typeface="Times New Roman" pitchFamily="18" charset="0"/>
            </a:endParaRPr>
          </a:p>
          <a:p>
            <a:pPr marL="82296" lvl="0" indent="0" algn="just">
              <a:lnSpc>
                <a:spcPct val="17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Individual</a:t>
            </a:r>
            <a:endParaRPr lang="en-US" sz="2400" dirty="0">
              <a:latin typeface="Times New Roman" pitchFamily="18" charset="0"/>
              <a:cs typeface="Times New Roman" pitchFamily="18" charset="0"/>
            </a:endParaRPr>
          </a:p>
          <a:p>
            <a:pPr marL="82296" lvl="0" indent="0" algn="just">
              <a:lnSpc>
                <a:spcPct val="170000"/>
              </a:lnSpc>
              <a:buNone/>
            </a:pPr>
            <a:r>
              <a:rPr lang="en-US" sz="2400" b="1"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Key </a:t>
            </a:r>
            <a:r>
              <a:rPr lang="en-US" sz="2400" dirty="0">
                <a:latin typeface="Times New Roman" pitchFamily="18" charset="0"/>
                <a:cs typeface="Times New Roman" pitchFamily="18" charset="0"/>
              </a:rPr>
              <a:t>informants (leaders for new ideas)</a:t>
            </a:r>
          </a:p>
          <a:p>
            <a:pPr marL="82296" lvl="0" indent="0" algn="just">
              <a:lnSpc>
                <a:spcPct val="170000"/>
              </a:lnSpc>
              <a:buNone/>
            </a:pPr>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In </a:t>
            </a:r>
            <a:r>
              <a:rPr lang="en-US" sz="2400" dirty="0">
                <a:latin typeface="Times New Roman" pitchFamily="18" charset="0"/>
                <a:cs typeface="Times New Roman" pitchFamily="18" charset="0"/>
              </a:rPr>
              <a:t>groups-meeting/ the residential</a:t>
            </a:r>
          </a:p>
          <a:p>
            <a:pPr marL="82296" indent="0" algn="just">
              <a:lnSpc>
                <a:spcPct val="170000"/>
              </a:lnSpc>
              <a:buNone/>
            </a:pPr>
            <a:r>
              <a:rPr lang="en-US" sz="2400" dirty="0">
                <a:latin typeface="Times New Roman" pitchFamily="18" charset="0"/>
                <a:cs typeface="Times New Roman" pitchFamily="18" charset="0"/>
              </a:rPr>
              <a:t>Types of questions for interview: there are four types of questions or comments, but not all of these will yield useful information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359</a:t>
            </a:fld>
            <a:endParaRPr lang="en-US"/>
          </a:p>
        </p:txBody>
      </p:sp>
    </p:spTree>
    <p:extLst>
      <p:ext uri="{BB962C8B-B14F-4D97-AF65-F5344CB8AC3E}">
        <p14:creationId xmlns:p14="http://schemas.microsoft.com/office/powerpoint/2010/main" xmlns="" val="21536344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rmAutofit/>
          </a:bodyPr>
          <a:lstStyle/>
          <a:p>
            <a:pPr marL="82296" lvl="0" indent="0" algn="just">
              <a:lnSpc>
                <a:spcPct val="150000"/>
              </a:lnSpc>
              <a:buNone/>
            </a:pPr>
            <a:r>
              <a:rPr lang="en-US" sz="2400" b="1" dirty="0">
                <a:latin typeface="Times New Roman" pitchFamily="18" charset="0"/>
                <a:cs typeface="Times New Roman" pitchFamily="18" charset="0"/>
              </a:rPr>
              <a:t>Patient education: </a:t>
            </a:r>
            <a:r>
              <a:rPr lang="en-US" sz="2400" dirty="0">
                <a:latin typeface="Times New Roman" pitchFamily="18" charset="0"/>
                <a:cs typeface="Times New Roman" pitchFamily="18" charset="0"/>
              </a:rPr>
              <a:t>is a term for education in hospital and clinic settings linked to </a:t>
            </a:r>
            <a:r>
              <a:rPr lang="en-US" sz="2400" dirty="0" smtClean="0">
                <a:latin typeface="Times New Roman" pitchFamily="18" charset="0"/>
                <a:cs typeface="Times New Roman" pitchFamily="18" charset="0"/>
              </a:rPr>
              <a:t>following</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reatment procedures</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Medication</a:t>
            </a:r>
            <a:endParaRPr lang="en-US" sz="2400" dirty="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a:t>
            </a:r>
            <a:r>
              <a:rPr lang="en-US" sz="2400" dirty="0" smtClean="0">
                <a:latin typeface="Times New Roman" pitchFamily="18" charset="0"/>
                <a:cs typeface="Times New Roman" pitchFamily="18" charset="0"/>
              </a:rPr>
              <a:t>omecare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Rehabilitation </a:t>
            </a:r>
            <a:r>
              <a:rPr lang="en-US" sz="2400" dirty="0">
                <a:latin typeface="Times New Roman" pitchFamily="18" charset="0"/>
                <a:cs typeface="Times New Roman" pitchFamily="18" charset="0"/>
              </a:rPr>
              <a:t>procedures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36</a:t>
            </a:fld>
            <a:endParaRPr lang="en-US"/>
          </a:p>
        </p:txBody>
      </p:sp>
    </p:spTree>
    <p:extLst>
      <p:ext uri="{BB962C8B-B14F-4D97-AF65-F5344CB8AC3E}">
        <p14:creationId xmlns:p14="http://schemas.microsoft.com/office/powerpoint/2010/main" xmlns="" val="3450303619"/>
      </p:ext>
    </p:extLst>
  </p:cSld>
  <p:clrMapOvr>
    <a:masterClrMapping/>
  </p:clrMapOvr>
  <p:timing>
    <p:tnLst>
      <p:par>
        <p:cTn id="1" dur="indefinite" restart="never" nodeType="tmRoot"/>
      </p:par>
    </p:tnLst>
  </p:timing>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52400"/>
            <a:ext cx="7239000" cy="65532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1.</a:t>
            </a:r>
            <a:r>
              <a:rPr lang="en-US" sz="2400" dirty="0">
                <a:latin typeface="Times New Roman" pitchFamily="18" charset="0"/>
                <a:cs typeface="Times New Roman" pitchFamily="18" charset="0"/>
              </a:rPr>
              <a:t> Simple direct question that could be answered with a simple ‘yes’ or </a:t>
            </a:r>
            <a:r>
              <a:rPr lang="en-US" sz="2400" dirty="0" smtClean="0">
                <a:latin typeface="Times New Roman" pitchFamily="18" charset="0"/>
                <a:cs typeface="Times New Roman" pitchFamily="18" charset="0"/>
              </a:rPr>
              <a:t>‘no</a:t>
            </a:r>
            <a:r>
              <a:rPr lang="en-US" sz="2400" dirty="0">
                <a:latin typeface="Times New Roman" pitchFamily="18" charset="0"/>
                <a:cs typeface="Times New Roman" pitchFamily="18" charset="0"/>
              </a:rPr>
              <a:t>’ e.g. do you give ORT for your child with diarrhea?</a:t>
            </a:r>
          </a:p>
          <a:p>
            <a:pPr marL="82296" lvl="0" indent="0" algn="just">
              <a:lnSpc>
                <a:spcPct val="170000"/>
              </a:lnSpc>
              <a:buNone/>
            </a:pPr>
            <a:r>
              <a:rPr lang="en-US" sz="2400" b="1" dirty="0">
                <a:latin typeface="Times New Roman" pitchFamily="18" charset="0"/>
                <a:cs typeface="Times New Roman" pitchFamily="18" charset="0"/>
              </a:rPr>
              <a:t>2. </a:t>
            </a:r>
            <a:r>
              <a:rPr lang="en-US" sz="2400" dirty="0">
                <a:latin typeface="Times New Roman" pitchFamily="18" charset="0"/>
                <a:cs typeface="Times New Roman" pitchFamily="18" charset="0"/>
              </a:rPr>
              <a:t>Leading type questions for one answer. E.g. don’t think that is better to take a sick person to a health center?</a:t>
            </a:r>
          </a:p>
          <a:p>
            <a:pPr marL="82296" lvl="0" indent="0" algn="just">
              <a:lnSpc>
                <a:spcPct val="170000"/>
              </a:lnSpc>
              <a:buNone/>
            </a:pPr>
            <a:r>
              <a:rPr lang="en-US" sz="2400" b="1" dirty="0">
                <a:latin typeface="Times New Roman" pitchFamily="18" charset="0"/>
                <a:cs typeface="Times New Roman" pitchFamily="18" charset="0"/>
              </a:rPr>
              <a:t>3. </a:t>
            </a:r>
            <a:r>
              <a:rPr lang="en-US" sz="2400" dirty="0">
                <a:latin typeface="Times New Roman" pitchFamily="18" charset="0"/>
                <a:cs typeface="Times New Roman" pitchFamily="18" charset="0"/>
              </a:rPr>
              <a:t>Forced choice question: it gives the interview a choice of only two answers like this year or next year. E.g. should your town have a new health center this year or next year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360</a:t>
            </a:fld>
            <a:endParaRPr lang="en-US"/>
          </a:p>
        </p:txBody>
      </p:sp>
    </p:spTree>
    <p:extLst>
      <p:ext uri="{BB962C8B-B14F-4D97-AF65-F5344CB8AC3E}">
        <p14:creationId xmlns:p14="http://schemas.microsoft.com/office/powerpoint/2010/main" xmlns="" val="3510456327"/>
      </p:ext>
    </p:extLst>
  </p:cSld>
  <p:clrMapOvr>
    <a:masterClrMapping/>
  </p:clrMapOvr>
  <p:timing>
    <p:tnLst>
      <p:par>
        <p:cTn id="1" dur="indefinite" restart="never" nodeType="tmRoot"/>
      </p:par>
    </p:tnLst>
  </p:timing>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6870192" cy="5562600"/>
          </a:xfrm>
        </p:spPr>
        <p:txBody>
          <a:bodyPr>
            <a:normAutofit/>
          </a:bodyPr>
          <a:lstStyle/>
          <a:p>
            <a:pPr marL="82296" lvl="0" indent="0" algn="just">
              <a:lnSpc>
                <a:spcPct val="170000"/>
              </a:lnSpc>
              <a:buNone/>
            </a:pPr>
            <a:r>
              <a:rPr lang="en-US" sz="2400" b="1" dirty="0">
                <a:latin typeface="Times New Roman" pitchFamily="18" charset="0"/>
                <a:cs typeface="Times New Roman" pitchFamily="18" charset="0"/>
              </a:rPr>
              <a:t>4.</a:t>
            </a:r>
            <a:r>
              <a:rPr lang="en-US" sz="2400" dirty="0">
                <a:latin typeface="Times New Roman" pitchFamily="18" charset="0"/>
                <a:cs typeface="Times New Roman" pitchFamily="18" charset="0"/>
              </a:rPr>
              <a:t> Open question: this is an approach that leads to open comments. E.g. please tell me your views about the quality of our family planning services.</a:t>
            </a:r>
          </a:p>
          <a:p>
            <a:pPr marL="82296" indent="0" algn="just">
              <a:lnSpc>
                <a:spcPct val="170000"/>
              </a:lnSpc>
              <a:buNone/>
            </a:pPr>
            <a:r>
              <a:rPr lang="en-US" sz="2400" b="1" dirty="0">
                <a:latin typeface="Times New Roman" pitchFamily="18" charset="0"/>
                <a:cs typeface="Times New Roman" pitchFamily="18" charset="0"/>
              </a:rPr>
              <a:t>7.3 Generally there are two major categories of research techniques:</a:t>
            </a:r>
            <a:endParaRPr lang="en-US" sz="2400" dirty="0">
              <a:latin typeface="Times New Roman" pitchFamily="18" charset="0"/>
              <a:cs typeface="Times New Roman" pitchFamily="18" charset="0"/>
            </a:endParaRPr>
          </a:p>
          <a:p>
            <a:pPr marL="82296" lvl="0" indent="0" algn="just">
              <a:lnSpc>
                <a:spcPct val="170000"/>
              </a:lnSpc>
              <a:buNone/>
            </a:pPr>
            <a:r>
              <a:rPr lang="en-US" sz="2400" b="1" dirty="0" smtClean="0">
                <a:latin typeface="Times New Roman" pitchFamily="18" charset="0"/>
                <a:cs typeface="Times New Roman" pitchFamily="18" charset="0"/>
              </a:rPr>
              <a:t>1. </a:t>
            </a:r>
            <a:r>
              <a:rPr lang="en-US" sz="2400" dirty="0" smtClean="0">
                <a:latin typeface="Times New Roman" pitchFamily="18" charset="0"/>
                <a:cs typeface="Times New Roman" pitchFamily="18" charset="0"/>
              </a:rPr>
              <a:t>Quantitative </a:t>
            </a:r>
            <a:r>
              <a:rPr lang="en-US" sz="2400" dirty="0">
                <a:latin typeface="Times New Roman" pitchFamily="18" charset="0"/>
                <a:cs typeface="Times New Roman" pitchFamily="18" charset="0"/>
              </a:rPr>
              <a:t>techniques – to count and measure </a:t>
            </a:r>
          </a:p>
          <a:p>
            <a:pPr marL="82296" lvl="0" indent="0" algn="just">
              <a:lnSpc>
                <a:spcPct val="17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Qualitative </a:t>
            </a:r>
            <a:r>
              <a:rPr lang="en-US" sz="2400" dirty="0">
                <a:latin typeface="Times New Roman" pitchFamily="18" charset="0"/>
                <a:cs typeface="Times New Roman" pitchFamily="18" charset="0"/>
              </a:rPr>
              <a:t>techniques – to probe opinions, practices and beliefs</a:t>
            </a:r>
          </a:p>
          <a:p>
            <a:pPr algn="just">
              <a:lnSpc>
                <a:spcPct val="170000"/>
              </a:lnSpc>
            </a:pPr>
            <a:endParaRPr lang="en-US" dirty="0">
              <a:latin typeface="Times New Roman" pitchFamily="18" charset="0"/>
              <a:cs typeface="Times New Roman" pitchFamily="18" charset="0"/>
            </a:endParaRPr>
          </a:p>
          <a:p>
            <a:endParaRPr lang="en-US" dirty="0"/>
          </a:p>
          <a:p>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361</a:t>
            </a:fld>
            <a:endParaRPr lang="en-US"/>
          </a:p>
        </p:txBody>
      </p:sp>
    </p:spTree>
    <p:extLst>
      <p:ext uri="{BB962C8B-B14F-4D97-AF65-F5344CB8AC3E}">
        <p14:creationId xmlns:p14="http://schemas.microsoft.com/office/powerpoint/2010/main" xmlns="" val="243431000"/>
      </p:ext>
    </p:extLst>
  </p:cSld>
  <p:clrMapOvr>
    <a:masterClrMapping/>
  </p:clrMapOvr>
  <p:timing>
    <p:tnLst>
      <p:par>
        <p:cTn id="1" dur="indefinite" restart="never" nodeType="tmRoot"/>
      </p:par>
    </p:tnLst>
  </p:timing>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7.4 The qualitative method includes:</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7098792" cy="5257800"/>
          </a:xfrm>
        </p:spPr>
        <p:txBody>
          <a:bodyPr>
            <a:noAutofit/>
          </a:bodyPr>
          <a:lstStyle/>
          <a:p>
            <a:pPr lvl="0" algn="just">
              <a:lnSpc>
                <a:spcPct val="170000"/>
              </a:lnSpc>
            </a:pPr>
            <a:r>
              <a:rPr lang="en-US" sz="2400" dirty="0" smtClean="0">
                <a:latin typeface="Times New Roman" pitchFamily="18" charset="0"/>
                <a:cs typeface="Times New Roman" pitchFamily="18" charset="0"/>
              </a:rPr>
              <a:t>Focus </a:t>
            </a:r>
            <a:r>
              <a:rPr lang="en-US" sz="2400" dirty="0">
                <a:latin typeface="Times New Roman" pitchFamily="18" charset="0"/>
                <a:cs typeface="Times New Roman" pitchFamily="18" charset="0"/>
              </a:rPr>
              <a:t>group discussion</a:t>
            </a:r>
          </a:p>
          <a:p>
            <a:pPr lvl="0" algn="just">
              <a:lnSpc>
                <a:spcPct val="170000"/>
              </a:lnSpc>
            </a:pPr>
            <a:r>
              <a:rPr lang="en-US" sz="2400" dirty="0">
                <a:latin typeface="Times New Roman" pitchFamily="18" charset="0"/>
                <a:cs typeface="Times New Roman" pitchFamily="18" charset="0"/>
              </a:rPr>
              <a:t>In-depth interview</a:t>
            </a:r>
          </a:p>
          <a:p>
            <a:pPr lvl="0" algn="just">
              <a:lnSpc>
                <a:spcPct val="170000"/>
              </a:lnSpc>
            </a:pPr>
            <a:r>
              <a:rPr lang="en-US" sz="2400" dirty="0">
                <a:latin typeface="Times New Roman" pitchFamily="18" charset="0"/>
                <a:cs typeface="Times New Roman" pitchFamily="18" charset="0"/>
              </a:rPr>
              <a:t>Ethnographic studies</a:t>
            </a:r>
          </a:p>
          <a:p>
            <a:pPr lvl="0" algn="just">
              <a:lnSpc>
                <a:spcPct val="170000"/>
              </a:lnSpc>
            </a:pPr>
            <a:r>
              <a:rPr lang="en-US" sz="2400" dirty="0">
                <a:latin typeface="Times New Roman" pitchFamily="18" charset="0"/>
                <a:cs typeface="Times New Roman" pitchFamily="18" charset="0"/>
              </a:rPr>
              <a:t>Behavioral observations</a:t>
            </a:r>
          </a:p>
          <a:p>
            <a:pPr marL="82296" indent="0" algn="just">
              <a:lnSpc>
                <a:spcPct val="170000"/>
              </a:lnSpc>
              <a:buNone/>
            </a:pPr>
            <a:r>
              <a:rPr lang="en-US" sz="2400" dirty="0">
                <a:latin typeface="Times New Roman" pitchFamily="18" charset="0"/>
                <a:cs typeface="Times New Roman" pitchFamily="18" charset="0"/>
              </a:rPr>
              <a:t>Health education is addressed mostly through qualitative studies.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362</a:t>
            </a:fld>
            <a:endParaRPr lang="en-US"/>
          </a:p>
        </p:txBody>
      </p:sp>
    </p:spTree>
    <p:extLst>
      <p:ext uri="{BB962C8B-B14F-4D97-AF65-F5344CB8AC3E}">
        <p14:creationId xmlns:p14="http://schemas.microsoft.com/office/powerpoint/2010/main" xmlns="" val="2686931763"/>
      </p:ext>
    </p:extLst>
  </p:cSld>
  <p:clrMapOvr>
    <a:masterClrMapping/>
  </p:clrMapOvr>
  <p:timing>
    <p:tnLst>
      <p:par>
        <p:cTn id="1" dur="indefinite" restart="never" nodeType="tmRoot"/>
      </p:par>
    </p:tnLst>
  </p:timing>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22592" cy="59436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Qualitative research is a type of formative research that offers specialized techniques for obtaining in depth responses about what people think and how they feel. It enables program management to gain insight into attitudes, beliefs, motives and behaviors of the target population. When properly applied, qualitative techniques are used along with quantitative techniques in a manner that is interrelated as complementary. </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363</a:t>
            </a:fld>
            <a:endParaRPr lang="en-US"/>
          </a:p>
        </p:txBody>
      </p:sp>
    </p:spTree>
    <p:extLst>
      <p:ext uri="{BB962C8B-B14F-4D97-AF65-F5344CB8AC3E}">
        <p14:creationId xmlns:p14="http://schemas.microsoft.com/office/powerpoint/2010/main" xmlns="" val="4033054142"/>
      </p:ext>
    </p:extLst>
  </p:cSld>
  <p:clrMapOvr>
    <a:masterClrMapping/>
  </p:clrMapOvr>
  <p:timing>
    <p:tnLst>
      <p:par>
        <p:cTn id="1" dur="indefinite" restart="never" nodeType="tmRoot"/>
      </p:par>
    </p:tnLst>
  </p:timing>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By its very nature, qualitative research deals with emotional and contextual aspects of human response rather than with objective, measurable behavior and attitudes. Qualitative research conduct to answer the question “why” where as quantitative research addresses the questions of “how many?”, “how often?”  The qualitative process is one of discovery; the quantitative process pursues proof. </a:t>
            </a: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364</a:t>
            </a:fld>
            <a:endParaRPr lang="en-US"/>
          </a:p>
        </p:txBody>
      </p:sp>
    </p:spTree>
    <p:extLst>
      <p:ext uri="{BB962C8B-B14F-4D97-AF65-F5344CB8AC3E}">
        <p14:creationId xmlns:p14="http://schemas.microsoft.com/office/powerpoint/2010/main" xmlns="" val="341887002"/>
      </p:ext>
    </p:extLst>
  </p:cSld>
  <p:clrMapOvr>
    <a:masterClrMapping/>
  </p:clrMapOvr>
  <p:timing>
    <p:tnLst>
      <p:par>
        <p:cTn id="1" dur="indefinite" restart="never" nodeType="tmRoot"/>
      </p:par>
    </p:tnLst>
  </p:timing>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304800"/>
            <a:ext cx="7391400" cy="6553200"/>
          </a:xfrm>
        </p:spPr>
        <p:txBody>
          <a:bodyPr>
            <a:normAutofit/>
          </a:bodyPr>
          <a:lstStyle/>
          <a:p>
            <a:pPr marL="82296" indent="0" algn="just">
              <a:lnSpc>
                <a:spcPct val="170000"/>
              </a:lnSpc>
              <a:buNone/>
            </a:pPr>
            <a:r>
              <a:rPr lang="en-US" sz="2400" dirty="0">
                <a:latin typeface="Times New Roman" pitchFamily="18" charset="0"/>
                <a:cs typeface="Times New Roman" pitchFamily="18" charset="0"/>
              </a:rPr>
              <a:t>Qualitative research has the qualitative nature of the analysis required to apply it. It is </a:t>
            </a:r>
            <a:r>
              <a:rPr lang="en-US" sz="2400" b="1" dirty="0">
                <a:latin typeface="Times New Roman" pitchFamily="18" charset="0"/>
                <a:cs typeface="Times New Roman" pitchFamily="18" charset="0"/>
              </a:rPr>
              <a:t>interpretive </a:t>
            </a:r>
            <a:r>
              <a:rPr lang="en-US" sz="2400" dirty="0">
                <a:latin typeface="Times New Roman" pitchFamily="18" charset="0"/>
                <a:cs typeface="Times New Roman" pitchFamily="18" charset="0"/>
              </a:rPr>
              <a:t>rather than</a:t>
            </a:r>
            <a:r>
              <a:rPr lang="en-US" sz="2400" b="1" dirty="0">
                <a:latin typeface="Times New Roman" pitchFamily="18" charset="0"/>
                <a:cs typeface="Times New Roman" pitchFamily="18" charset="0"/>
              </a:rPr>
              <a:t> descriptive</a:t>
            </a:r>
            <a:r>
              <a:rPr lang="en-US" sz="2400" dirty="0">
                <a:latin typeface="Times New Roman" pitchFamily="18" charset="0"/>
                <a:cs typeface="Times New Roman" pitchFamily="18" charset="0"/>
              </a:rPr>
              <a:t>. It involves small number of respondents who are not generally sampled on a probability basis. No attempt is made to draw firm conclusions or to generalize results to the population at large.</a:t>
            </a:r>
          </a:p>
          <a:p>
            <a:pPr marL="82296" indent="0" algn="just">
              <a:lnSpc>
                <a:spcPct val="170000"/>
              </a:lnSpc>
              <a:buNone/>
            </a:pPr>
            <a:r>
              <a:rPr lang="en-US" sz="2400" b="1" dirty="0">
                <a:latin typeface="Times New Roman" pitchFamily="18" charset="0"/>
                <a:cs typeface="Times New Roman" pitchFamily="18" charset="0"/>
              </a:rPr>
              <a:t>The two primary qualitative research techniques are:</a:t>
            </a:r>
          </a:p>
          <a:p>
            <a:pPr marL="82296" lvl="0" indent="0" algn="just">
              <a:lnSpc>
                <a:spcPct val="17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Individual </a:t>
            </a:r>
            <a:r>
              <a:rPr lang="en-US" sz="2400" dirty="0">
                <a:latin typeface="Times New Roman" pitchFamily="18" charset="0"/>
                <a:cs typeface="Times New Roman" pitchFamily="18" charset="0"/>
              </a:rPr>
              <a:t>in-depth </a:t>
            </a:r>
            <a:r>
              <a:rPr lang="en-US" sz="2400" dirty="0" smtClean="0">
                <a:latin typeface="Times New Roman" pitchFamily="18" charset="0"/>
                <a:cs typeface="Times New Roman" pitchFamily="18" charset="0"/>
              </a:rPr>
              <a:t>interview</a:t>
            </a:r>
            <a:endParaRPr lang="en-US" sz="2400" dirty="0"/>
          </a:p>
          <a:p>
            <a:pPr marL="82296" lvl="0" indent="0">
              <a:buNone/>
            </a:pPr>
            <a:r>
              <a:rPr lang="en-US" sz="2400" b="1"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Focus </a:t>
            </a:r>
            <a:r>
              <a:rPr lang="en-US" sz="2400" dirty="0">
                <a:latin typeface="Times New Roman" pitchFamily="18" charset="0"/>
                <a:cs typeface="Times New Roman" pitchFamily="18" charset="0"/>
              </a:rPr>
              <a:t>group discussions</a:t>
            </a:r>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365</a:t>
            </a:fld>
            <a:endParaRPr lang="en-US" dirty="0"/>
          </a:p>
        </p:txBody>
      </p:sp>
    </p:spTree>
    <p:extLst>
      <p:ext uri="{BB962C8B-B14F-4D97-AF65-F5344CB8AC3E}">
        <p14:creationId xmlns:p14="http://schemas.microsoft.com/office/powerpoint/2010/main" xmlns="" val="4069528719"/>
      </p:ext>
    </p:extLst>
  </p:cSld>
  <p:clrMapOvr>
    <a:masterClrMapping/>
  </p:clrMapOvr>
  <p:timing>
    <p:tnLst>
      <p:par>
        <p:cTn id="1" dur="indefinite" restart="never" nodeType="tmRoot"/>
      </p:par>
    </p:tnLst>
  </p:timing>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533400"/>
            <a:ext cx="7098792" cy="57150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Why use qualitative research in health education?</a:t>
            </a:r>
          </a:p>
          <a:p>
            <a:pPr marL="82296" indent="0" algn="just">
              <a:lnSpc>
                <a:spcPct val="170000"/>
              </a:lnSpc>
              <a:buNone/>
            </a:pPr>
            <a:r>
              <a:rPr lang="en-US" sz="2400" dirty="0">
                <a:latin typeface="Times New Roman" pitchFamily="18" charset="0"/>
                <a:cs typeface="Times New Roman" pitchFamily="18" charset="0"/>
              </a:rPr>
              <a:t>There are both conceptual and practical reasons for using qualitative research. The primary conceptual reason for using qualitative research is that it provides greater depth of response and therefore, consent understanding than can be acquired through quantitative techniques.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366</a:t>
            </a:fld>
            <a:endParaRPr lang="en-US"/>
          </a:p>
        </p:txBody>
      </p:sp>
    </p:spTree>
    <p:extLst>
      <p:ext uri="{BB962C8B-B14F-4D97-AF65-F5344CB8AC3E}">
        <p14:creationId xmlns:p14="http://schemas.microsoft.com/office/powerpoint/2010/main" xmlns="" val="1165844257"/>
      </p:ext>
    </p:extLst>
  </p:cSld>
  <p:clrMapOvr>
    <a:masterClrMapping/>
  </p:clrMapOvr>
  <p:timing>
    <p:tnLst>
      <p:par>
        <p:cTn id="1" dur="indefinite" restart="never" nodeType="tmRoot"/>
      </p:par>
    </p:tnLst>
  </p:timing>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022592" cy="56388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In addition, qualitative techniques, particularly one-on-one interviews, enable the researcher to tie together clusters of behavior that relate to a given consumer decision or action-for instance, when a program manager wants to know how the decisions were made to use an organization’s research product. </a:t>
            </a:r>
          </a:p>
          <a:p>
            <a:pPr marL="82296" indent="0" algn="just">
              <a:lnSpc>
                <a:spcPct val="170000"/>
              </a:lnSpc>
              <a:buNone/>
            </a:pPr>
            <a:r>
              <a:rPr lang="en-US" sz="2400" dirty="0">
                <a:latin typeface="Times New Roman" pitchFamily="18" charset="0"/>
                <a:cs typeface="Times New Roman" pitchFamily="18" charset="0"/>
              </a:rPr>
              <a:t>The qualitative research process and the broader formative research process both retain major subjective or intuitive loments.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367</a:t>
            </a:fld>
            <a:endParaRPr lang="en-US"/>
          </a:p>
        </p:txBody>
      </p:sp>
    </p:spTree>
    <p:extLst>
      <p:ext uri="{BB962C8B-B14F-4D97-AF65-F5344CB8AC3E}">
        <p14:creationId xmlns:p14="http://schemas.microsoft.com/office/powerpoint/2010/main" xmlns="" val="560707495"/>
      </p:ext>
    </p:extLst>
  </p:cSld>
  <p:clrMapOvr>
    <a:masterClrMapping/>
  </p:clrMapOvr>
  <p:timing>
    <p:tnLst>
      <p:par>
        <p:cTn id="1" dur="indefinite" restart="never" nodeType="tmRoot"/>
      </p:par>
    </p:tnLst>
  </p:timing>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2664" y="228600"/>
            <a:ext cx="7174992" cy="57912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The initial steps in the formative research process –that is, defining the problem and information needs, formulating hypothesis and defining variables—are all essentially intuitive/perceptive and therefore, qualitative in nature.</a:t>
            </a:r>
          </a:p>
          <a:p>
            <a:pPr marL="82296" indent="0" algn="just">
              <a:lnSpc>
                <a:spcPct val="170000"/>
              </a:lnSpc>
              <a:buNone/>
            </a:pPr>
            <a:r>
              <a:rPr lang="en-US" sz="2400" dirty="0">
                <a:latin typeface="Times New Roman" pitchFamily="18" charset="0"/>
                <a:cs typeface="Times New Roman" pitchFamily="18" charset="0"/>
              </a:rPr>
              <a:t>In addition the above, there are many pragmatic/realistic reasons for using qualitative research methods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368</a:t>
            </a:fld>
            <a:endParaRPr lang="en-US"/>
          </a:p>
        </p:txBody>
      </p:sp>
    </p:spTree>
    <p:extLst>
      <p:ext uri="{BB962C8B-B14F-4D97-AF65-F5344CB8AC3E}">
        <p14:creationId xmlns:p14="http://schemas.microsoft.com/office/powerpoint/2010/main" xmlns="" val="2700390544"/>
      </p:ext>
    </p:extLst>
  </p:cSld>
  <p:clrMapOvr>
    <a:masterClrMapping/>
  </p:clrMapOvr>
  <p:timing>
    <p:tnLst>
      <p:par>
        <p:cTn id="1" dur="indefinite" restart="never" nodeType="tmRoot"/>
      </p:par>
    </p:tnLst>
  </p:timing>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098792" cy="5486400"/>
          </a:xfrm>
        </p:spPr>
        <p:txBody>
          <a:bodyPr>
            <a:normAutofit/>
          </a:bodyPr>
          <a:lstStyle/>
          <a:p>
            <a:pPr marL="82296" lvl="0" indent="0" algn="just">
              <a:lnSpc>
                <a:spcPct val="170000"/>
              </a:lnSpc>
              <a:buNone/>
            </a:pPr>
            <a:r>
              <a:rPr lang="en-US" sz="2400" b="1" dirty="0">
                <a:latin typeface="Times New Roman" pitchFamily="18" charset="0"/>
                <a:cs typeface="Times New Roman" pitchFamily="18" charset="0"/>
              </a:rPr>
              <a:t>1.</a:t>
            </a:r>
            <a:r>
              <a:rPr lang="en-US" sz="2400" dirty="0">
                <a:latin typeface="Times New Roman" pitchFamily="18" charset="0"/>
                <a:cs typeface="Times New Roman" pitchFamily="18" charset="0"/>
              </a:rPr>
              <a:t> Cost: in general, qualitative research is more economical than quantitative research</a:t>
            </a:r>
          </a:p>
          <a:p>
            <a:pPr marL="82296" lvl="0" indent="0" algn="just">
              <a:lnSpc>
                <a:spcPct val="17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Timing</a:t>
            </a:r>
            <a:r>
              <a:rPr lang="en-US" sz="2400" dirty="0">
                <a:latin typeface="Times New Roman" pitchFamily="18" charset="0"/>
                <a:cs typeface="Times New Roman" pitchFamily="18" charset="0"/>
              </a:rPr>
              <a:t>: some qualitative techniques, particularly focus groups, can be executed and analyzed quickly without the necessary of data processing capabilities.</a:t>
            </a:r>
          </a:p>
          <a:p>
            <a:pPr marL="82296" lvl="0" indent="0" algn="just">
              <a:lnSpc>
                <a:spcPct val="170000"/>
              </a:lnSpc>
              <a:buNone/>
            </a:pPr>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Flexibility</a:t>
            </a:r>
            <a:r>
              <a:rPr lang="en-US" sz="2400" dirty="0">
                <a:latin typeface="Times New Roman" pitchFamily="18" charset="0"/>
                <a:cs typeface="Times New Roman" pitchFamily="18" charset="0"/>
              </a:rPr>
              <a:t>: the study design can be modified while it’s in progress</a:t>
            </a:r>
          </a:p>
          <a:p>
            <a:pPr algn="just">
              <a:lnSpc>
                <a:spcPct val="170000"/>
              </a:lnSpc>
            </a:pPr>
            <a:endParaRPr lang="en-US" sz="2400" dirty="0">
              <a:latin typeface="Times New Roman" pitchFamily="18" charset="0"/>
              <a:cs typeface="Times New Roman" pitchFamily="18" charset="0"/>
            </a:endParaRPr>
          </a:p>
          <a:p>
            <a:pPr marL="82296" indent="0">
              <a:buNone/>
            </a:pPr>
            <a:endParaRPr lang="en-US" sz="2400" dirty="0"/>
          </a:p>
          <a:p>
            <a:pPr marL="82296" indent="0">
              <a:buNone/>
            </a:pPr>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369</a:t>
            </a:fld>
            <a:endParaRPr lang="en-US"/>
          </a:p>
        </p:txBody>
      </p:sp>
    </p:spTree>
    <p:extLst>
      <p:ext uri="{BB962C8B-B14F-4D97-AF65-F5344CB8AC3E}">
        <p14:creationId xmlns:p14="http://schemas.microsoft.com/office/powerpoint/2010/main" xmlns="" val="22481717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7098792" cy="5334000"/>
          </a:xfrm>
        </p:spPr>
        <p:txBody>
          <a:bodyPr>
            <a:normAutofit/>
          </a:bodyPr>
          <a:lstStyle/>
          <a:p>
            <a:pPr marL="82296" lvl="0" indent="0" algn="just">
              <a:lnSpc>
                <a:spcPct val="150000"/>
              </a:lnSpc>
              <a:buNone/>
            </a:pPr>
            <a:r>
              <a:rPr lang="en-US" sz="2800" b="1" dirty="0" smtClean="0">
                <a:latin typeface="Times New Roman" pitchFamily="18" charset="0"/>
                <a:cs typeface="Times New Roman" pitchFamily="18" charset="0"/>
              </a:rPr>
              <a:t>Behavior change communication (BCC):</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an </a:t>
            </a:r>
            <a:r>
              <a:rPr lang="en-US" sz="2400" i="1" dirty="0" smtClean="0">
                <a:latin typeface="Times New Roman" pitchFamily="18" charset="0"/>
                <a:cs typeface="Times New Roman" pitchFamily="18" charset="0"/>
              </a:rPr>
              <a:t>interactive process </a:t>
            </a:r>
            <a:r>
              <a:rPr lang="en-US" sz="2400" dirty="0" smtClean="0">
                <a:latin typeface="Times New Roman" pitchFamily="18" charset="0"/>
                <a:cs typeface="Times New Roman" pitchFamily="18" charset="0"/>
              </a:rPr>
              <a:t>aimed at changing</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Individual and social behavior, using targeted, specific messages 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Different communication approaches, which are linked to services for effective outcomes.</a:t>
            </a:r>
          </a:p>
          <a:p>
            <a:pPr algn="just">
              <a:lnSpc>
                <a:spcPct val="150000"/>
              </a:lnSpc>
            </a:pPr>
            <a:endParaRPr lang="en-US" sz="2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37</a:t>
            </a:fld>
            <a:endParaRPr lang="en-US"/>
          </a:p>
        </p:txBody>
      </p:sp>
    </p:spTree>
  </p:cSld>
  <p:clrMapOvr>
    <a:masterClrMapping/>
  </p:clrMapOvr>
  <p:timing>
    <p:tnLst>
      <p:par>
        <p:cTn id="1" dur="indefinite" restart="never" nodeType="tmRoot"/>
      </p:par>
    </p:tnLst>
  </p:timing>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marL="82296" lvl="0" indent="0" algn="just">
              <a:lnSpc>
                <a:spcPct val="170000"/>
              </a:lnSpc>
              <a:buNone/>
            </a:pPr>
            <a:r>
              <a:rPr lang="en-US" sz="2400" b="1"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Direct </a:t>
            </a:r>
            <a:r>
              <a:rPr lang="en-US" sz="2400" dirty="0">
                <a:latin typeface="Times New Roman" pitchFamily="18" charset="0"/>
                <a:cs typeface="Times New Roman" pitchFamily="18" charset="0"/>
              </a:rPr>
              <a:t>link with target public: qualitative technique give program management the opportunity to actually view and experience the target groups directly.</a:t>
            </a:r>
          </a:p>
          <a:p>
            <a:pPr marL="82296" lvl="0" indent="0" algn="just">
              <a:lnSpc>
                <a:spcPct val="170000"/>
              </a:lnSpc>
              <a:buNone/>
            </a:pPr>
            <a:r>
              <a:rPr lang="en-US" sz="2400" b="1" dirty="0" smtClean="0">
                <a:latin typeface="Times New Roman" pitchFamily="18" charset="0"/>
                <a:cs typeface="Times New Roman" pitchFamily="18" charset="0"/>
              </a:rPr>
              <a:t>5. </a:t>
            </a:r>
            <a:r>
              <a:rPr lang="en-US" sz="2400" dirty="0" smtClean="0">
                <a:latin typeface="Times New Roman" pitchFamily="18" charset="0"/>
                <a:cs typeface="Times New Roman" pitchFamily="18" charset="0"/>
              </a:rPr>
              <a:t>Lack </a:t>
            </a:r>
            <a:r>
              <a:rPr lang="en-US" sz="2400" dirty="0">
                <a:latin typeface="Times New Roman" pitchFamily="18" charset="0"/>
                <a:cs typeface="Times New Roman" pitchFamily="18" charset="0"/>
              </a:rPr>
              <a:t>of technical facilities: qualitative research can be done in areas where no computer or other technical facilities are available.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370</a:t>
            </a:fld>
            <a:endParaRPr lang="en-US"/>
          </a:p>
        </p:txBody>
      </p:sp>
    </p:spTree>
    <p:extLst>
      <p:ext uri="{BB962C8B-B14F-4D97-AF65-F5344CB8AC3E}">
        <p14:creationId xmlns:p14="http://schemas.microsoft.com/office/powerpoint/2010/main" xmlns="" val="4292543268"/>
      </p:ext>
    </p:extLst>
  </p:cSld>
  <p:clrMapOvr>
    <a:masterClrMapping/>
  </p:clrMapOvr>
  <p:timing>
    <p:tnLst>
      <p:par>
        <p:cTn id="1" dur="indefinite" restart="never" nodeType="tmRoot"/>
      </p:par>
    </p:tnLst>
  </p:timing>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Problems with qualitative research:</a:t>
            </a:r>
          </a:p>
          <a:p>
            <a:pPr lvl="0" algn="just">
              <a:lnSpc>
                <a:spcPct val="170000"/>
              </a:lnSpc>
            </a:pPr>
            <a:r>
              <a:rPr lang="en-US" sz="2400" dirty="0">
                <a:latin typeface="Times New Roman" pitchFamily="18" charset="0"/>
                <a:cs typeface="Times New Roman" pitchFamily="18" charset="0"/>
              </a:rPr>
              <a:t> Often applied inappropriately</a:t>
            </a:r>
          </a:p>
          <a:p>
            <a:pPr lvl="0" algn="just">
              <a:lnSpc>
                <a:spcPct val="170000"/>
              </a:lnSpc>
            </a:pPr>
            <a:r>
              <a:rPr lang="en-US" sz="2400" dirty="0">
                <a:latin typeface="Times New Roman" pitchFamily="18" charset="0"/>
                <a:cs typeface="Times New Roman" pitchFamily="18" charset="0"/>
              </a:rPr>
              <a:t>Can be used when a quantitative technique more appropriate</a:t>
            </a:r>
          </a:p>
          <a:p>
            <a:pPr lvl="0" algn="just">
              <a:lnSpc>
                <a:spcPct val="170000"/>
              </a:lnSpc>
            </a:pPr>
            <a:r>
              <a:rPr lang="en-US" sz="2400" dirty="0">
                <a:latin typeface="Times New Roman" pitchFamily="18" charset="0"/>
                <a:cs typeface="Times New Roman" pitchFamily="18" charset="0"/>
              </a:rPr>
              <a:t>Will be analyzed as if it were a quantitative study</a:t>
            </a:r>
          </a:p>
          <a:p>
            <a:pPr lvl="0" algn="just">
              <a:lnSpc>
                <a:spcPct val="170000"/>
              </a:lnSpc>
            </a:pPr>
            <a:r>
              <a:rPr lang="en-US" sz="2400" dirty="0">
                <a:latin typeface="Times New Roman" pitchFamily="18" charset="0"/>
                <a:cs typeface="Times New Roman" pitchFamily="18" charset="0"/>
              </a:rPr>
              <a:t>Drawing hard and fast conclusions or projecting responses instead of developing hypotheses and gaining </a:t>
            </a:r>
            <a:r>
              <a:rPr lang="en-US" sz="2400" dirty="0" smtClean="0">
                <a:latin typeface="Times New Roman" pitchFamily="18" charset="0"/>
                <a:cs typeface="Times New Roman" pitchFamily="18" charset="0"/>
              </a:rPr>
              <a:t>insight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371</a:t>
            </a:fld>
            <a:endParaRPr lang="en-US"/>
          </a:p>
        </p:txBody>
      </p:sp>
    </p:spTree>
    <p:extLst>
      <p:ext uri="{BB962C8B-B14F-4D97-AF65-F5344CB8AC3E}">
        <p14:creationId xmlns:p14="http://schemas.microsoft.com/office/powerpoint/2010/main" xmlns="" val="644308247"/>
      </p:ext>
    </p:extLst>
  </p:cSld>
  <p:clrMapOvr>
    <a:masterClrMapping/>
  </p:clrMapOvr>
  <p:timing>
    <p:tnLst>
      <p:par>
        <p:cTn id="1" dur="indefinite" restart="never" nodeType="tmRoot"/>
      </p:par>
    </p:tnLst>
  </p:timing>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52400"/>
            <a:ext cx="7098792" cy="6096000"/>
          </a:xfrm>
        </p:spPr>
        <p:txBody>
          <a:bodyPr>
            <a:noAutofit/>
          </a:bodyPr>
          <a:lstStyle/>
          <a:p>
            <a:pPr lvl="0" algn="just">
              <a:lnSpc>
                <a:spcPct val="170000"/>
              </a:lnSpc>
            </a:pPr>
            <a:r>
              <a:rPr lang="en-US" sz="2400" dirty="0">
                <a:latin typeface="Times New Roman" pitchFamily="18" charset="0"/>
                <a:cs typeface="Times New Roman" pitchFamily="18" charset="0"/>
              </a:rPr>
              <a:t>Susceptible to subjective bias on the part of the researcher or observers</a:t>
            </a:r>
          </a:p>
          <a:p>
            <a:pPr lvl="0" algn="just">
              <a:lnSpc>
                <a:spcPct val="170000"/>
              </a:lnSpc>
            </a:pPr>
            <a:r>
              <a:rPr lang="en-US" sz="2400" dirty="0">
                <a:latin typeface="Times New Roman" pitchFamily="18" charset="0"/>
                <a:cs typeface="Times New Roman" pitchFamily="18" charset="0"/>
              </a:rPr>
              <a:t>Because no hard data analysis is conducted, it is difficult to verify whether the analysis is correct or not</a:t>
            </a:r>
          </a:p>
          <a:p>
            <a:pPr lvl="0" algn="just">
              <a:lnSpc>
                <a:spcPct val="170000"/>
              </a:lnSpc>
            </a:pPr>
            <a:r>
              <a:rPr lang="en-US" sz="2400" dirty="0">
                <a:latin typeface="Times New Roman" pitchFamily="18" charset="0"/>
                <a:cs typeface="Times New Roman" pitchFamily="18" charset="0"/>
              </a:rPr>
              <a:t>Since qualitative research has high degree of flexibility and does not require a highly structure questionnaire format, it can allow the researcher or program manager to be undisciplined and not fully think through the research issue.</a:t>
            </a:r>
          </a:p>
          <a:p>
            <a:pPr marL="82296" indent="0" algn="just">
              <a:lnSpc>
                <a:spcPct val="170000"/>
              </a:lnSpc>
              <a:buNone/>
            </a:pPr>
            <a:endParaRPr lang="en-US" sz="2400" dirty="0">
              <a:latin typeface="Times New Roman" pitchFamily="18" charset="0"/>
              <a:cs typeface="Times New Roman" pitchFamily="18" charset="0"/>
            </a:endParaRPr>
          </a:p>
          <a:p>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372</a:t>
            </a:fld>
            <a:endParaRPr lang="en-US"/>
          </a:p>
        </p:txBody>
      </p:sp>
    </p:spTree>
    <p:extLst>
      <p:ext uri="{BB962C8B-B14F-4D97-AF65-F5344CB8AC3E}">
        <p14:creationId xmlns:p14="http://schemas.microsoft.com/office/powerpoint/2010/main" xmlns="" val="2055142808"/>
      </p:ext>
    </p:extLst>
  </p:cSld>
  <p:clrMapOvr>
    <a:masterClrMapping/>
  </p:clrMapOvr>
  <p:timing>
    <p:tnLst>
      <p:par>
        <p:cTn id="1" dur="indefinite" restart="never" nodeType="tmRoot"/>
      </p:par>
    </p:tnLst>
  </p:timing>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174992" cy="60198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How is qualitative research used?</a:t>
            </a:r>
          </a:p>
          <a:p>
            <a:pPr marL="82296" indent="0" algn="just">
              <a:lnSpc>
                <a:spcPct val="170000"/>
              </a:lnSpc>
              <a:buNone/>
            </a:pPr>
            <a:r>
              <a:rPr lang="en-US" sz="2400" dirty="0">
                <a:latin typeface="Times New Roman" pitchFamily="18" charset="0"/>
                <a:cs typeface="Times New Roman" pitchFamily="18" charset="0"/>
              </a:rPr>
              <a:t>Qualitative research used largely in the following four general ways.</a:t>
            </a:r>
          </a:p>
          <a:p>
            <a:pPr marL="82296" lvl="0" indent="0" algn="just">
              <a:lnSpc>
                <a:spcPct val="170000"/>
              </a:lnSpc>
              <a:buNone/>
            </a:pPr>
            <a:r>
              <a:rPr lang="en-US" sz="2400" b="1" dirty="0">
                <a:latin typeface="Times New Roman" pitchFamily="18" charset="0"/>
                <a:cs typeface="Times New Roman" pitchFamily="18" charset="0"/>
              </a:rPr>
              <a:t>An idea generation tool:</a:t>
            </a:r>
          </a:p>
          <a:p>
            <a:pPr lvl="0" algn="just">
              <a:lnSpc>
                <a:spcPct val="170000"/>
              </a:lnSpc>
            </a:pPr>
            <a:r>
              <a:rPr lang="en-US" sz="2400" dirty="0">
                <a:latin typeface="Times New Roman" pitchFamily="18" charset="0"/>
                <a:cs typeface="Times New Roman" pitchFamily="18" charset="0"/>
              </a:rPr>
              <a:t>To stimulate ideas by providing program management with first hand experience in observing and hearing the target population, observing them interacting with product and listening to their language about the issues.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373</a:t>
            </a:fld>
            <a:endParaRPr lang="en-US"/>
          </a:p>
        </p:txBody>
      </p:sp>
    </p:spTree>
    <p:extLst>
      <p:ext uri="{BB962C8B-B14F-4D97-AF65-F5344CB8AC3E}">
        <p14:creationId xmlns:p14="http://schemas.microsoft.com/office/powerpoint/2010/main" xmlns="" val="2206073040"/>
      </p:ext>
    </p:extLst>
  </p:cSld>
  <p:clrMapOvr>
    <a:masterClrMapping/>
  </p:clrMapOvr>
  <p:timing>
    <p:tnLst>
      <p:par>
        <p:cTn id="1" dur="indefinite" restart="never" nodeType="tmRoot"/>
      </p:par>
    </p:tnLst>
  </p:timing>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22592" cy="5867400"/>
          </a:xfrm>
        </p:spPr>
        <p:txBody>
          <a:bodyPr>
            <a:noAutofit/>
          </a:bodyPr>
          <a:lstStyle/>
          <a:p>
            <a:pPr marL="82296" lvl="0" indent="0" algn="just">
              <a:lnSpc>
                <a:spcPct val="170000"/>
              </a:lnSpc>
              <a:buNone/>
            </a:pPr>
            <a:r>
              <a:rPr lang="en-US" sz="2400" dirty="0">
                <a:latin typeface="Times New Roman" pitchFamily="18" charset="0"/>
                <a:cs typeface="Times New Roman" pitchFamily="18" charset="0"/>
              </a:rPr>
              <a:t>This behavior and language may be quite different from that used or imagined by the program manger.</a:t>
            </a:r>
          </a:p>
          <a:p>
            <a:pPr lvl="0" algn="just">
              <a:lnSpc>
                <a:spcPct val="170000"/>
              </a:lnSpc>
            </a:pPr>
            <a:r>
              <a:rPr lang="en-US" sz="2400" dirty="0">
                <a:latin typeface="Times New Roman" pitchFamily="18" charset="0"/>
                <a:cs typeface="Times New Roman" pitchFamily="18" charset="0"/>
              </a:rPr>
              <a:t>To develop new ideas for communications strategy, positioning and execution. </a:t>
            </a:r>
          </a:p>
          <a:p>
            <a:pPr lvl="0" algn="just">
              <a:lnSpc>
                <a:spcPct val="170000"/>
              </a:lnSpc>
            </a:pPr>
            <a:r>
              <a:rPr lang="en-US" sz="2400" dirty="0">
                <a:latin typeface="Times New Roman" pitchFamily="18" charset="0"/>
                <a:cs typeface="Times New Roman" pitchFamily="18" charset="0"/>
              </a:rPr>
              <a:t>To explore communications in order to learn what ideas and messages are perceived from visual or verbal stimuli such as </a:t>
            </a:r>
            <a:r>
              <a:rPr lang="en-US" sz="2400" dirty="0" smtClean="0">
                <a:latin typeface="Times New Roman" pitchFamily="18" charset="0"/>
                <a:cs typeface="Times New Roman" pitchFamily="18" charset="0"/>
              </a:rPr>
              <a:t>advertising, </a:t>
            </a:r>
            <a:r>
              <a:rPr lang="en-US" sz="2400" dirty="0">
                <a:latin typeface="Times New Roman" pitchFamily="18" charset="0"/>
                <a:cs typeface="Times New Roman" pitchFamily="18" charset="0"/>
              </a:rPr>
              <a:t>brand names, packaging and </a:t>
            </a:r>
            <a:r>
              <a:rPr lang="en-US" sz="2400" dirty="0" smtClean="0">
                <a:latin typeface="Times New Roman" pitchFamily="18" charset="0"/>
                <a:cs typeface="Times New Roman" pitchFamily="18" charset="0"/>
              </a:rPr>
              <a:t>posters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374</a:t>
            </a:fld>
            <a:endParaRPr lang="en-US"/>
          </a:p>
        </p:txBody>
      </p:sp>
    </p:spTree>
    <p:extLst>
      <p:ext uri="{BB962C8B-B14F-4D97-AF65-F5344CB8AC3E}">
        <p14:creationId xmlns:p14="http://schemas.microsoft.com/office/powerpoint/2010/main" xmlns="" val="2532902136"/>
      </p:ext>
    </p:extLst>
  </p:cSld>
  <p:clrMapOvr>
    <a:masterClrMapping/>
  </p:clrMapOvr>
  <p:timing>
    <p:tnLst>
      <p:par>
        <p:cTn id="1" dur="indefinite" restart="never" nodeType="tmRoot"/>
      </p:par>
    </p:tnLst>
  </p:timing>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Autofit/>
          </a:bodyPr>
          <a:lstStyle/>
          <a:p>
            <a:pPr lvl="0" algn="just">
              <a:lnSpc>
                <a:spcPct val="170000"/>
              </a:lnSpc>
            </a:pPr>
            <a:r>
              <a:rPr lang="en-US" sz="2400" dirty="0">
                <a:latin typeface="Times New Roman" pitchFamily="18" charset="0"/>
                <a:cs typeface="Times New Roman" pitchFamily="18" charset="0"/>
              </a:rPr>
              <a:t>To explore a category which is relatively unknown and for which the researcher is unable to provide the specifics required to develop a qualitative study.</a:t>
            </a:r>
          </a:p>
          <a:p>
            <a:pPr marL="82296" lvl="0" indent="0" algn="just">
              <a:lnSpc>
                <a:spcPct val="170000"/>
              </a:lnSpc>
              <a:buNone/>
            </a:pPr>
            <a:r>
              <a:rPr lang="en-US" sz="2400" b="1" dirty="0" smtClean="0">
                <a:latin typeface="Times New Roman" pitchFamily="18" charset="0"/>
                <a:cs typeface="Times New Roman" pitchFamily="18" charset="0"/>
              </a:rPr>
              <a:t>2. A </a:t>
            </a:r>
            <a:r>
              <a:rPr lang="en-US" sz="2400" b="1" dirty="0">
                <a:latin typeface="Times New Roman" pitchFamily="18" charset="0"/>
                <a:cs typeface="Times New Roman" pitchFamily="18" charset="0"/>
              </a:rPr>
              <a:t>preliminary step to aid in the development of a quantitative study:</a:t>
            </a:r>
          </a:p>
          <a:p>
            <a:pPr lvl="0" algn="just">
              <a:lnSpc>
                <a:spcPct val="170000"/>
              </a:lnSpc>
            </a:pPr>
            <a:r>
              <a:rPr lang="en-US" sz="2400" dirty="0">
                <a:latin typeface="Times New Roman" pitchFamily="18" charset="0"/>
                <a:cs typeface="Times New Roman" pitchFamily="18" charset="0"/>
              </a:rPr>
              <a:t>To develop hypotheses about the thought and decision making process of the target population as they relate to the product or issue being researched</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375</a:t>
            </a:fld>
            <a:endParaRPr lang="en-US"/>
          </a:p>
        </p:txBody>
      </p:sp>
    </p:spTree>
    <p:extLst>
      <p:ext uri="{BB962C8B-B14F-4D97-AF65-F5344CB8AC3E}">
        <p14:creationId xmlns:p14="http://schemas.microsoft.com/office/powerpoint/2010/main" xmlns="" val="1718529585"/>
      </p:ext>
    </p:extLst>
  </p:cSld>
  <p:clrMapOvr>
    <a:masterClrMapping/>
  </p:clrMapOvr>
  <p:timing>
    <p:tnLst>
      <p:par>
        <p:cTn id="1" dur="indefinite" restart="never" nodeType="tmRoot"/>
      </p:par>
    </p:tnLst>
  </p:timing>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6717792" cy="5867400"/>
          </a:xfrm>
        </p:spPr>
        <p:txBody>
          <a:bodyPr>
            <a:normAutofit fontScale="92500"/>
          </a:bodyPr>
          <a:lstStyle/>
          <a:p>
            <a:pPr lvl="0" algn="just">
              <a:lnSpc>
                <a:spcPct val="170000"/>
              </a:lnSpc>
            </a:pPr>
            <a:r>
              <a:rPr lang="en-US" sz="2600" dirty="0">
                <a:latin typeface="Times New Roman" pitchFamily="18" charset="0"/>
                <a:cs typeface="Times New Roman" pitchFamily="18" charset="0"/>
              </a:rPr>
              <a:t>To specify particular information needs for the qualitative study-for example, primary and secondary target populations and relevant decision makers.  </a:t>
            </a:r>
          </a:p>
          <a:p>
            <a:pPr lvl="0" algn="just">
              <a:lnSpc>
                <a:spcPct val="170000"/>
              </a:lnSpc>
            </a:pPr>
            <a:r>
              <a:rPr lang="en-US" sz="2600" dirty="0">
                <a:latin typeface="Times New Roman" pitchFamily="18" charset="0"/>
                <a:cs typeface="Times New Roman" pitchFamily="18" charset="0"/>
              </a:rPr>
              <a:t>To aid in the development of question wording and sequencing-for example, to identify all of the attributes of a particular product which should be included in the in the qualitative questionnaire.</a:t>
            </a:r>
          </a:p>
          <a:p>
            <a:pPr marL="82296" indent="0">
              <a:buNone/>
            </a:pPr>
            <a:endParaRPr lang="en-US" sz="2600" dirty="0"/>
          </a:p>
          <a:p>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376</a:t>
            </a:fld>
            <a:endParaRPr lang="en-US"/>
          </a:p>
        </p:txBody>
      </p:sp>
    </p:spTree>
    <p:extLst>
      <p:ext uri="{BB962C8B-B14F-4D97-AF65-F5344CB8AC3E}">
        <p14:creationId xmlns:p14="http://schemas.microsoft.com/office/powerpoint/2010/main" xmlns="" val="659641885"/>
      </p:ext>
    </p:extLst>
  </p:cSld>
  <p:clrMapOvr>
    <a:masterClrMapping/>
  </p:clrMapOvr>
  <p:timing>
    <p:tnLst>
      <p:par>
        <p:cTn id="1" dur="indefinite" restart="never" nodeType="tmRoot"/>
      </p:par>
    </p:tnLst>
  </p:timing>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457200"/>
            <a:ext cx="7098792" cy="5867400"/>
          </a:xfrm>
        </p:spPr>
        <p:txBody>
          <a:bodyPr>
            <a:noAutofit/>
          </a:bodyPr>
          <a:lstStyle/>
          <a:p>
            <a:pPr lvl="0" algn="just">
              <a:lnSpc>
                <a:spcPct val="170000"/>
              </a:lnSpc>
            </a:pPr>
            <a:r>
              <a:rPr lang="en-US" sz="2400" dirty="0">
                <a:latin typeface="Times New Roman" pitchFamily="18" charset="0"/>
                <a:cs typeface="Times New Roman" pitchFamily="18" charset="0"/>
              </a:rPr>
              <a:t>To assist in problem identification and definition-for example, to develop hypotheses about the reasons for a sudden drop in usage of a particular product.</a:t>
            </a:r>
          </a:p>
          <a:p>
            <a:pPr lvl="0" algn="just">
              <a:lnSpc>
                <a:spcPct val="170000"/>
              </a:lnSpc>
            </a:pPr>
            <a:r>
              <a:rPr lang="en-US" sz="2400" dirty="0">
                <a:latin typeface="Times New Roman" pitchFamily="18" charset="0"/>
                <a:cs typeface="Times New Roman" pitchFamily="18" charset="0"/>
              </a:rPr>
              <a:t>To select and refine materials for a large qualitative study- for example, qualitative research can be used to reduce the number of concepts being evaluated or to refine the concepts prior to going into qualitative phase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377</a:t>
            </a:fld>
            <a:endParaRPr lang="en-US"/>
          </a:p>
        </p:txBody>
      </p:sp>
    </p:spTree>
    <p:extLst>
      <p:ext uri="{BB962C8B-B14F-4D97-AF65-F5344CB8AC3E}">
        <p14:creationId xmlns:p14="http://schemas.microsoft.com/office/powerpoint/2010/main" xmlns="" val="2862062154"/>
      </p:ext>
    </p:extLst>
  </p:cSld>
  <p:clrMapOvr>
    <a:masterClrMapping/>
  </p:clrMapOvr>
  <p:timing>
    <p:tnLst>
      <p:par>
        <p:cTn id="1" dur="indefinite" restart="never" nodeType="tmRoot"/>
      </p:par>
    </p:tnLst>
  </p:timing>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22592" cy="59436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3. As follow up to aid the understanding of the results of a qualitative study</a:t>
            </a:r>
          </a:p>
          <a:p>
            <a:pPr lvl="0" algn="just">
              <a:lnSpc>
                <a:spcPct val="170000"/>
              </a:lnSpc>
            </a:pPr>
            <a:r>
              <a:rPr lang="en-US" sz="2400" dirty="0">
                <a:latin typeface="Times New Roman" pitchFamily="18" charset="0"/>
                <a:cs typeface="Times New Roman" pitchFamily="18" charset="0"/>
              </a:rPr>
              <a:t>Explain, expand and illuminate qualitative data –for example, to understand the reasons for an unexpected finding.</a:t>
            </a:r>
          </a:p>
          <a:p>
            <a:pPr lvl="0" algn="just">
              <a:lnSpc>
                <a:spcPct val="170000"/>
              </a:lnSpc>
            </a:pPr>
            <a:r>
              <a:rPr lang="en-US" sz="2400" dirty="0">
                <a:latin typeface="Times New Roman" pitchFamily="18" charset="0"/>
                <a:cs typeface="Times New Roman" pitchFamily="18" charset="0"/>
              </a:rPr>
              <a:t>To gain some understanding about the reasons for certain trends-for example, to understand why mothers who have tried ORT are not reusing it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378</a:t>
            </a:fld>
            <a:endParaRPr lang="en-US"/>
          </a:p>
        </p:txBody>
      </p:sp>
    </p:spTree>
    <p:extLst>
      <p:ext uri="{BB962C8B-B14F-4D97-AF65-F5344CB8AC3E}">
        <p14:creationId xmlns:p14="http://schemas.microsoft.com/office/powerpoint/2010/main" xmlns="" val="2690786417"/>
      </p:ext>
    </p:extLst>
  </p:cSld>
  <p:clrMapOvr>
    <a:masterClrMapping/>
  </p:clrMapOvr>
  <p:timing>
    <p:tnLst>
      <p:par>
        <p:cTn id="1" dur="indefinite" restart="never" nodeType="tmRoot"/>
      </p:par>
    </p:tnLst>
  </p:timing>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rmAutofit fontScale="25000" lnSpcReduction="20000"/>
          </a:bodyPr>
          <a:lstStyle/>
          <a:p>
            <a:pPr lvl="0" algn="just">
              <a:lnSpc>
                <a:spcPct val="170000"/>
              </a:lnSpc>
            </a:pPr>
            <a:r>
              <a:rPr lang="en-US" sz="9600" dirty="0">
                <a:latin typeface="Times New Roman" pitchFamily="18" charset="0"/>
                <a:cs typeface="Times New Roman" pitchFamily="18" charset="0"/>
              </a:rPr>
              <a:t>To describe the factors which are affecting an attitude change-for example, to illuminate why one particular piece of advertising or promotion is more persuasive to the target audience.</a:t>
            </a:r>
          </a:p>
          <a:p>
            <a:pPr marL="82296" lvl="0" indent="0" algn="just">
              <a:lnSpc>
                <a:spcPct val="170000"/>
              </a:lnSpc>
              <a:buNone/>
            </a:pPr>
            <a:r>
              <a:rPr lang="en-US" sz="9600" b="1" dirty="0" smtClean="0">
                <a:latin typeface="Times New Roman" pitchFamily="18" charset="0"/>
                <a:cs typeface="Times New Roman" pitchFamily="18" charset="0"/>
              </a:rPr>
              <a:t>4. The </a:t>
            </a:r>
            <a:r>
              <a:rPr lang="en-US" sz="9600" b="1" dirty="0">
                <a:latin typeface="Times New Roman" pitchFamily="18" charset="0"/>
                <a:cs typeface="Times New Roman" pitchFamily="18" charset="0"/>
              </a:rPr>
              <a:t>primary data collection methods:</a:t>
            </a:r>
          </a:p>
          <a:p>
            <a:pPr lvl="0" algn="just">
              <a:lnSpc>
                <a:spcPct val="170000"/>
              </a:lnSpc>
            </a:pPr>
            <a:r>
              <a:rPr lang="en-US" sz="9600" dirty="0">
                <a:latin typeface="Times New Roman" pitchFamily="18" charset="0"/>
                <a:cs typeface="Times New Roman" pitchFamily="18" charset="0"/>
              </a:rPr>
              <a:t>Some research problems do not lend themselves easily to a quantified approach and therefore, qualitative research may be used as the primary data collection strategy</a:t>
            </a:r>
            <a:r>
              <a:rPr lang="en-US" sz="9600" dirty="0" smtClean="0">
                <a:latin typeface="Times New Roman" pitchFamily="18" charset="0"/>
                <a:cs typeface="Times New Roman" pitchFamily="18" charset="0"/>
              </a:rPr>
              <a:t>.</a:t>
            </a:r>
            <a:endParaRPr lang="en-US" sz="9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379</a:t>
            </a:fld>
            <a:endParaRPr lang="en-US"/>
          </a:p>
        </p:txBody>
      </p:sp>
    </p:spTree>
    <p:extLst>
      <p:ext uri="{BB962C8B-B14F-4D97-AF65-F5344CB8AC3E}">
        <p14:creationId xmlns:p14="http://schemas.microsoft.com/office/powerpoint/2010/main" xmlns="" val="18239422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6946392" cy="5410200"/>
          </a:xfrm>
        </p:spPr>
        <p:txBody>
          <a:bodyPr>
            <a:normAutofit/>
          </a:bodyPr>
          <a:lstStyle/>
          <a:p>
            <a:pPr marL="82296" lvl="0" indent="0" algn="just">
              <a:lnSpc>
                <a:spcPct val="150000"/>
              </a:lnSpc>
              <a:buNone/>
            </a:pPr>
            <a:r>
              <a:rPr lang="en-US" sz="2800" b="1" dirty="0">
                <a:latin typeface="Times New Roman" pitchFamily="18" charset="0"/>
                <a:cs typeface="Times New Roman" pitchFamily="18" charset="0"/>
              </a:rPr>
              <a:t>Advocacy:</a:t>
            </a:r>
            <a:r>
              <a:rPr lang="en-US" sz="2400" dirty="0">
                <a:latin typeface="Times New Roman" pitchFamily="18" charset="0"/>
                <a:cs typeface="Times New Roman" pitchFamily="18" charset="0"/>
              </a:rPr>
              <a:t> refers to communication strategies focusing on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Policy makers</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ommunity </a:t>
            </a:r>
            <a:r>
              <a:rPr lang="en-US" sz="2400" dirty="0">
                <a:latin typeface="Times New Roman" pitchFamily="18" charset="0"/>
                <a:cs typeface="Times New Roman" pitchFamily="18" charset="0"/>
              </a:rPr>
              <a:t>leaders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Opinion </a:t>
            </a:r>
            <a:r>
              <a:rPr lang="en-US" sz="2400" dirty="0">
                <a:latin typeface="Times New Roman" pitchFamily="18" charset="0"/>
                <a:cs typeface="Times New Roman" pitchFamily="18" charset="0"/>
              </a:rPr>
              <a:t>leaders to gain commitment and support</a:t>
            </a:r>
            <a:r>
              <a:rPr lang="en-US" sz="2400" dirty="0" smtClean="0">
                <a:latin typeface="Times New Roman" pitchFamily="18" charset="0"/>
                <a:cs typeface="Times New Roman" pitchFamily="18" charset="0"/>
              </a:rPr>
              <a:t>.</a:t>
            </a:r>
          </a:p>
          <a:p>
            <a:pPr marL="82296" lvl="0" indent="0" algn="just">
              <a:lnSpc>
                <a:spcPct val="150000"/>
              </a:lnSpc>
              <a:buFont typeface="Wingdings" pitchFamily="2" charset="2"/>
              <a:buChar char="§"/>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38</a:t>
            </a:fld>
            <a:endParaRPr lang="en-US"/>
          </a:p>
        </p:txBody>
      </p:sp>
    </p:spTree>
    <p:extLst>
      <p:ext uri="{BB962C8B-B14F-4D97-AF65-F5344CB8AC3E}">
        <p14:creationId xmlns:p14="http://schemas.microsoft.com/office/powerpoint/2010/main" xmlns="" val="3454687917"/>
      </p:ext>
    </p:extLst>
  </p:cSld>
  <p:clrMapOvr>
    <a:masterClrMapping/>
  </p:clrMapOvr>
  <p:timing>
    <p:tnLst>
      <p:par>
        <p:cTn id="1" dur="indefinite" restart="never" nodeType="tmRoot"/>
      </p:par>
    </p:tnLst>
  </p:timing>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rmAutofit/>
          </a:bodyPr>
          <a:lstStyle/>
          <a:p>
            <a:pPr marL="82296" indent="0" algn="just">
              <a:lnSpc>
                <a:spcPct val="170000"/>
              </a:lnSpc>
              <a:buNone/>
            </a:pPr>
            <a:r>
              <a:rPr lang="en-US" sz="2400" b="1" dirty="0">
                <a:latin typeface="Times New Roman" pitchFamily="18" charset="0"/>
                <a:cs typeface="Times New Roman" pitchFamily="18" charset="0"/>
              </a:rPr>
              <a:t>Three keys to successful qualitative research:</a:t>
            </a:r>
            <a:endParaRPr lang="en-US" sz="2400" dirty="0">
              <a:latin typeface="Times New Roman" pitchFamily="18" charset="0"/>
              <a:cs typeface="Times New Roman" pitchFamily="18" charset="0"/>
            </a:endParaRPr>
          </a:p>
          <a:p>
            <a:pPr lvl="0" algn="just">
              <a:lnSpc>
                <a:spcPct val="170000"/>
              </a:lnSpc>
            </a:pPr>
            <a:r>
              <a:rPr lang="en-US" sz="2400" dirty="0">
                <a:latin typeface="Times New Roman" pitchFamily="18" charset="0"/>
                <a:cs typeface="Times New Roman" pitchFamily="18" charset="0"/>
              </a:rPr>
              <a:t>First, the researcher must develop the art of asking “why?”</a:t>
            </a:r>
          </a:p>
          <a:p>
            <a:pPr lvl="0" algn="just">
              <a:lnSpc>
                <a:spcPct val="170000"/>
              </a:lnSpc>
            </a:pPr>
            <a:r>
              <a:rPr lang="en-US" sz="2400" dirty="0">
                <a:latin typeface="Times New Roman" pitchFamily="18" charset="0"/>
                <a:cs typeface="Times New Roman" pitchFamily="18" charset="0"/>
              </a:rPr>
              <a:t>Second, the researcher must develop the art of listening</a:t>
            </a:r>
          </a:p>
          <a:p>
            <a:pPr lvl="0" algn="just">
              <a:lnSpc>
                <a:spcPct val="170000"/>
              </a:lnSpc>
            </a:pPr>
            <a:r>
              <a:rPr lang="en-US" sz="2400" dirty="0">
                <a:latin typeface="Times New Roman" pitchFamily="18" charset="0"/>
                <a:cs typeface="Times New Roman" pitchFamily="18" charset="0"/>
              </a:rPr>
              <a:t>Third, the researcher must approach the research as a creative process of investigation.</a:t>
            </a:r>
          </a:p>
          <a:p>
            <a:pPr algn="just">
              <a:lnSpc>
                <a:spcPct val="170000"/>
              </a:lnSpc>
            </a:pPr>
            <a:endParaRPr lang="en-US" sz="2400" dirty="0">
              <a:latin typeface="Times New Roman" pitchFamily="18" charset="0"/>
              <a:cs typeface="Times New Roman" pitchFamily="18" charset="0"/>
            </a:endParaRP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380</a:t>
            </a:fld>
            <a:endParaRPr lang="en-US"/>
          </a:p>
        </p:txBody>
      </p:sp>
    </p:spTree>
    <p:extLst>
      <p:ext uri="{BB962C8B-B14F-4D97-AF65-F5344CB8AC3E}">
        <p14:creationId xmlns:p14="http://schemas.microsoft.com/office/powerpoint/2010/main" xmlns="" val="2726719244"/>
      </p:ext>
    </p:extLst>
  </p:cSld>
  <p:clrMapOvr>
    <a:masterClrMapping/>
  </p:clrMapOvr>
  <p:timing>
    <p:tnLst>
      <p:par>
        <p:cTn id="1" dur="indefinite" restart="never" nodeType="tmRoot"/>
      </p:par>
    </p:tnLst>
  </p:timing>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The art of listening takes time and practice to develop fully. Qualitative researchers must be acutely aware of the fact that accurate listening is extremely difficult and those listeners often make errors of which they are not conscious. Truly creative listening requires a high degree of sensitivity, intuition and reflection as well as accuracy.</a:t>
            </a:r>
          </a:p>
          <a:p>
            <a:pPr marL="82296" indent="0" algn="just">
              <a:lnSpc>
                <a:spcPct val="170000"/>
              </a:lnSpc>
              <a:buNone/>
            </a:pPr>
            <a:r>
              <a:rPr lang="en-US" sz="2400" dirty="0">
                <a:latin typeface="Times New Roman" pitchFamily="18" charset="0"/>
                <a:cs typeface="Times New Roman" pitchFamily="18" charset="0"/>
              </a:rPr>
              <a:t>Qualitative research, then, is much like the investigatory process that would be carried out by a detective.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381</a:t>
            </a:fld>
            <a:endParaRPr lang="en-US"/>
          </a:p>
        </p:txBody>
      </p:sp>
    </p:spTree>
    <p:extLst>
      <p:ext uri="{BB962C8B-B14F-4D97-AF65-F5344CB8AC3E}">
        <p14:creationId xmlns:p14="http://schemas.microsoft.com/office/powerpoint/2010/main" xmlns="" val="4264103238"/>
      </p:ext>
    </p:extLst>
  </p:cSld>
  <p:clrMapOvr>
    <a:masterClrMapping/>
  </p:clrMapOvr>
  <p:timing>
    <p:tnLst>
      <p:par>
        <p:cTn id="1" dur="indefinite" restart="never" nodeType="tmRoot"/>
      </p:par>
    </p:tnLst>
  </p:timing>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52400"/>
            <a:ext cx="7022592" cy="6019800"/>
          </a:xfrm>
        </p:spPr>
        <p:txBody>
          <a:bodyPr>
            <a:normAutofit fontScale="77500" lnSpcReduction="20000"/>
          </a:bodyPr>
          <a:lstStyle/>
          <a:p>
            <a:pPr marL="82296" indent="0" algn="just">
              <a:lnSpc>
                <a:spcPct val="170000"/>
              </a:lnSpc>
              <a:buNone/>
            </a:pPr>
            <a:r>
              <a:rPr lang="en-US" sz="3100" dirty="0">
                <a:latin typeface="Times New Roman" pitchFamily="18" charset="0"/>
                <a:cs typeface="Times New Roman" pitchFamily="18" charset="0"/>
              </a:rPr>
              <a:t>Although there are some specific techniques and standard questions are almost always applied, the key to getting the right answer is to adapt and create the process to suit the specific research issue. It is generally does not work to apply an “Off-the-shelf” approach. Just as no two crimes are like, no two qualitative research projects are like. A high level of creative thinking must be applied to each new situation if the qualitative research process is to be truly successful.</a:t>
            </a:r>
          </a:p>
          <a:p>
            <a:pPr algn="just">
              <a:lnSpc>
                <a:spcPct val="170000"/>
              </a:lnSpc>
            </a:pPr>
            <a:endParaRPr lang="en-US"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382</a:t>
            </a:fld>
            <a:endParaRPr lang="en-US"/>
          </a:p>
        </p:txBody>
      </p:sp>
    </p:spTree>
    <p:extLst>
      <p:ext uri="{BB962C8B-B14F-4D97-AF65-F5344CB8AC3E}">
        <p14:creationId xmlns:p14="http://schemas.microsoft.com/office/powerpoint/2010/main" xmlns="" val="756827157"/>
      </p:ext>
    </p:extLst>
  </p:cSld>
  <p:clrMapOvr>
    <a:masterClrMapping/>
  </p:clrMapOvr>
  <p:timing>
    <p:tnLst>
      <p:par>
        <p:cTn id="1" dur="indefinite" restart="never" nodeType="tmRoot"/>
      </p:par>
    </p:tnLst>
  </p:timing>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044247305"/>
              </p:ext>
            </p:extLst>
          </p:nvPr>
        </p:nvGraphicFramePr>
        <p:xfrm>
          <a:off x="1295400" y="914400"/>
          <a:ext cx="7391400" cy="5486400"/>
        </p:xfrm>
        <a:graphic>
          <a:graphicData uri="http://schemas.openxmlformats.org/drawingml/2006/table">
            <a:tbl>
              <a:tblPr firstRow="1" firstCol="1" bandRow="1">
                <a:tableStyleId>{5C22544A-7EE6-4342-B048-85BDC9FD1C3A}</a:tableStyleId>
              </a:tblPr>
              <a:tblGrid>
                <a:gridCol w="3505200">
                  <a:extLst>
                    <a:ext uri="{9D8B030D-6E8A-4147-A177-3AD203B41FA5}">
                      <a16:colId xmlns:a16="http://schemas.microsoft.com/office/drawing/2014/main" xmlns="" val="20000"/>
                    </a:ext>
                  </a:extLst>
                </a:gridCol>
                <a:gridCol w="3886200">
                  <a:extLst>
                    <a:ext uri="{9D8B030D-6E8A-4147-A177-3AD203B41FA5}">
                      <a16:colId xmlns:a16="http://schemas.microsoft.com/office/drawing/2014/main" xmlns="" val="20001"/>
                    </a:ext>
                  </a:extLst>
                </a:gridCol>
              </a:tblGrid>
              <a:tr h="553674">
                <a:tc>
                  <a:txBody>
                    <a:bodyPr/>
                    <a:lstStyle/>
                    <a:p>
                      <a:pPr marL="0" marR="0" algn="just">
                        <a:lnSpc>
                          <a:spcPct val="150000"/>
                        </a:lnSpc>
                        <a:spcBef>
                          <a:spcPts val="0"/>
                        </a:spcBef>
                        <a:spcAft>
                          <a:spcPts val="0"/>
                        </a:spcAft>
                      </a:pPr>
                      <a:r>
                        <a:rPr lang="en-US" sz="2000" u="sng" dirty="0">
                          <a:effectLst/>
                          <a:latin typeface="Times New Roman" pitchFamily="18" charset="0"/>
                          <a:cs typeface="Times New Roman" pitchFamily="18" charset="0"/>
                        </a:rPr>
                        <a:t>Qualitative: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0"/>
                        </a:spcAft>
                      </a:pPr>
                      <a:r>
                        <a:rPr lang="en-US" sz="2000" u="sng" dirty="0">
                          <a:effectLst/>
                          <a:latin typeface="Times New Roman" pitchFamily="18" charset="0"/>
                          <a:cs typeface="Times New Roman" pitchFamily="18" charset="0"/>
                        </a:rPr>
                        <a:t>Quantitative:</a:t>
                      </a:r>
                      <a:endParaRPr lang="en-US" sz="20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r h="4932726">
                <a:tc>
                  <a:txBody>
                    <a:bodyPr/>
                    <a:lstStyle/>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Depth of Understanding</a:t>
                      </a:r>
                    </a:p>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“Why?”</a:t>
                      </a:r>
                    </a:p>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Motivations</a:t>
                      </a:r>
                    </a:p>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Subjective</a:t>
                      </a:r>
                    </a:p>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Discovery</a:t>
                      </a:r>
                    </a:p>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Explanatory</a:t>
                      </a:r>
                    </a:p>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Gains insights</a:t>
                      </a:r>
                    </a:p>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Interpretive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Level of Occurrence</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“How many?”</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“How often?” etc.</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Actions </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Objectives </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Proof</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Definitive </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Measures level of… </a:t>
                      </a:r>
                    </a:p>
                    <a:p>
                      <a:pPr marL="342900" marR="0" lvl="0" indent="-342900" algn="just">
                        <a:lnSpc>
                          <a:spcPct val="150000"/>
                        </a:lnSpc>
                        <a:spcBef>
                          <a:spcPts val="0"/>
                        </a:spcBef>
                        <a:spcAft>
                          <a:spcPts val="0"/>
                        </a:spcAft>
                        <a:buFont typeface="Wingdings"/>
                        <a:buChar char=""/>
                      </a:pPr>
                      <a:r>
                        <a:rPr lang="en-US" sz="2000" dirty="0">
                          <a:effectLst/>
                          <a:latin typeface="Times New Roman" pitchFamily="18" charset="0"/>
                          <a:cs typeface="Times New Roman" pitchFamily="18" charset="0"/>
                        </a:rPr>
                        <a:t>descriptive</a:t>
                      </a:r>
                      <a:endParaRPr lang="en-US" sz="20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bl>
          </a:graphicData>
        </a:graphic>
      </p:graphicFrame>
      <p:sp>
        <p:nvSpPr>
          <p:cNvPr id="5" name="Rectangle 1"/>
          <p:cNvSpPr>
            <a:spLocks noChangeArrowheads="1"/>
          </p:cNvSpPr>
          <p:nvPr/>
        </p:nvSpPr>
        <p:spPr bwMode="auto">
          <a:xfrm>
            <a:off x="1295400" y="171692"/>
            <a:ext cx="660950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Distinctions of qualitative and quantitative research:</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983B6054-12AA-46F8-BA2F-08E50879B6E3}" type="slidenum">
              <a:rPr lang="en-US" smtClean="0"/>
              <a:pPr/>
              <a:t>383</a:t>
            </a:fld>
            <a:endParaRPr lang="en-US"/>
          </a:p>
        </p:txBody>
      </p:sp>
    </p:spTree>
    <p:extLst>
      <p:ext uri="{BB962C8B-B14F-4D97-AF65-F5344CB8AC3E}">
        <p14:creationId xmlns:p14="http://schemas.microsoft.com/office/powerpoint/2010/main" xmlns="" val="2725964996"/>
      </p:ext>
    </p:extLst>
  </p:cSld>
  <p:clrMapOvr>
    <a:masterClrMapping/>
  </p:clrMapOvr>
  <p:timing>
    <p:tnLst>
      <p:par>
        <p:cTn id="1" dur="indefinite" restart="never" nodeType="tmRoot"/>
      </p:par>
    </p:tnLst>
  </p:timing>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The two major qualitative methods:</a:t>
            </a:r>
          </a:p>
          <a:p>
            <a:pPr marL="82296" indent="0" algn="just">
              <a:lnSpc>
                <a:spcPct val="170000"/>
              </a:lnSpc>
              <a:buNone/>
            </a:pPr>
            <a:r>
              <a:rPr lang="en-US" sz="2400" dirty="0">
                <a:latin typeface="Times New Roman" pitchFamily="18" charset="0"/>
                <a:cs typeface="Times New Roman" pitchFamily="18" charset="0"/>
              </a:rPr>
              <a:t>Two leading qualitative research techniques are individual depth interviews and focus groups discussions. Focus groups capitalize on group dynamics and allow a small group of respondents to be guided by a skilled moderator into increasing levels of focus and depth on key issues of the research topic. They are by far the most widely used qualitative techniques.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384</a:t>
            </a:fld>
            <a:endParaRPr lang="en-US"/>
          </a:p>
        </p:txBody>
      </p:sp>
    </p:spTree>
    <p:extLst>
      <p:ext uri="{BB962C8B-B14F-4D97-AF65-F5344CB8AC3E}">
        <p14:creationId xmlns:p14="http://schemas.microsoft.com/office/powerpoint/2010/main" xmlns="" val="1171263821"/>
      </p:ext>
    </p:extLst>
  </p:cSld>
  <p:clrMapOvr>
    <a:masterClrMapping/>
  </p:clrMapOvr>
  <p:timing>
    <p:tnLst>
      <p:par>
        <p:cTn id="1" dur="indefinite" restart="never" nodeType="tmRoot"/>
      </p:par>
    </p:tnLst>
  </p:timing>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22592" cy="58674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Individual depth interviews, like focus groups, are characterized by extensive probing and open-ended questions, but they are conducted on a one-on one basis between the respondent and highly skilled interviewer.</a:t>
            </a:r>
          </a:p>
          <a:p>
            <a:pPr marL="82296" indent="0" algn="just">
              <a:lnSpc>
                <a:spcPct val="170000"/>
              </a:lnSpc>
              <a:buNone/>
            </a:pPr>
            <a:r>
              <a:rPr lang="en-US" sz="2400" b="1" dirty="0">
                <a:latin typeface="Times New Roman" pitchFamily="18" charset="0"/>
                <a:cs typeface="Times New Roman" pitchFamily="18" charset="0"/>
              </a:rPr>
              <a:t>When to use individual in-depth interviews:</a:t>
            </a:r>
          </a:p>
          <a:p>
            <a:pPr algn="just">
              <a:lnSpc>
                <a:spcPct val="170000"/>
              </a:lnSpc>
            </a:pPr>
            <a:r>
              <a:rPr lang="en-US" sz="2400" dirty="0">
                <a:latin typeface="Times New Roman" pitchFamily="18" charset="0"/>
                <a:cs typeface="Times New Roman" pitchFamily="18" charset="0"/>
              </a:rPr>
              <a:t>Although individual depth interviews are less widely used, there are specific circumstances for which they are particularly appropriate.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385</a:t>
            </a:fld>
            <a:endParaRPr lang="en-US"/>
          </a:p>
        </p:txBody>
      </p:sp>
    </p:spTree>
    <p:extLst>
      <p:ext uri="{BB962C8B-B14F-4D97-AF65-F5344CB8AC3E}">
        <p14:creationId xmlns:p14="http://schemas.microsoft.com/office/powerpoint/2010/main" xmlns="" val="2195585137"/>
      </p:ext>
    </p:extLst>
  </p:cSld>
  <p:clrMapOvr>
    <a:masterClrMapping/>
  </p:clrMapOvr>
  <p:timing>
    <p:tnLst>
      <p:par>
        <p:cTn id="1" dur="indefinite" restart="never" nodeType="tmRoot"/>
      </p:par>
    </p:tnLst>
  </p:timing>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These include:</a:t>
            </a:r>
          </a:p>
          <a:p>
            <a:pPr lvl="0" algn="just">
              <a:lnSpc>
                <a:spcPct val="170000"/>
              </a:lnSpc>
            </a:pPr>
            <a:r>
              <a:rPr lang="en-US" sz="2400" b="1" dirty="0">
                <a:latin typeface="Times New Roman" pitchFamily="18" charset="0"/>
                <a:cs typeface="Times New Roman" pitchFamily="18" charset="0"/>
              </a:rPr>
              <a:t>Highly sensitive subject matte</a:t>
            </a:r>
            <a:r>
              <a:rPr lang="en-US" sz="2400" dirty="0">
                <a:latin typeface="Times New Roman" pitchFamily="18" charset="0"/>
                <a:cs typeface="Times New Roman" pitchFamily="18" charset="0"/>
              </a:rPr>
              <a:t>r-conducting a study among women who have had an abortion, regarding their feelings about sexuality and family planning.</a:t>
            </a:r>
          </a:p>
          <a:p>
            <a:pPr lvl="0" algn="just">
              <a:lnSpc>
                <a:spcPct val="170000"/>
              </a:lnSpc>
            </a:pPr>
            <a:r>
              <a:rPr lang="en-US" sz="2400" dirty="0">
                <a:latin typeface="Times New Roman" pitchFamily="18" charset="0"/>
                <a:cs typeface="Times New Roman" pitchFamily="18" charset="0"/>
              </a:rPr>
              <a:t>  Geographically dispersed respondents - conducting a study among population by policy makers regarding their reactions to a document on child spacing and maternal health</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386</a:t>
            </a:fld>
            <a:endParaRPr lang="en-US"/>
          </a:p>
        </p:txBody>
      </p:sp>
    </p:spTree>
    <p:extLst>
      <p:ext uri="{BB962C8B-B14F-4D97-AF65-F5344CB8AC3E}">
        <p14:creationId xmlns:p14="http://schemas.microsoft.com/office/powerpoint/2010/main" xmlns="" val="3165993117"/>
      </p:ext>
    </p:extLst>
  </p:cSld>
  <p:clrMapOvr>
    <a:masterClrMapping/>
  </p:clrMapOvr>
  <p:timing>
    <p:tnLst>
      <p:par>
        <p:cTn id="1" dur="indefinite" restart="never" nodeType="tmRoot"/>
      </p:par>
    </p:tnLst>
  </p:timing>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rmAutofit/>
          </a:bodyPr>
          <a:lstStyle/>
          <a:p>
            <a:pPr lvl="0" algn="just">
              <a:lnSpc>
                <a:spcPct val="170000"/>
              </a:lnSpc>
            </a:pPr>
            <a:r>
              <a:rPr lang="en-US" sz="2400" dirty="0">
                <a:latin typeface="Times New Roman" pitchFamily="18" charset="0"/>
                <a:cs typeface="Times New Roman" pitchFamily="18" charset="0"/>
              </a:rPr>
              <a:t>Peer pressure – conducting a study among consumers to obtain their reactions to a potentially controversial advertisement where a “social desirability” response might cloud the real persuasive power of the message. </a:t>
            </a:r>
          </a:p>
          <a:p>
            <a:pPr marL="82296" indent="0" algn="just">
              <a:lnSpc>
                <a:spcPct val="170000"/>
              </a:lnSpc>
              <a:buNone/>
            </a:pPr>
            <a:r>
              <a:rPr lang="en-US" sz="2400" dirty="0">
                <a:latin typeface="Times New Roman" pitchFamily="18" charset="0"/>
                <a:cs typeface="Times New Roman" pitchFamily="18" charset="0"/>
              </a:rPr>
              <a:t>When individual depth interviews are being considered as the research technique, it is important to keep several potential pitfalls/drawback or problems in mind:</a:t>
            </a:r>
          </a:p>
          <a:p>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387</a:t>
            </a:fld>
            <a:endParaRPr lang="en-US"/>
          </a:p>
        </p:txBody>
      </p:sp>
    </p:spTree>
    <p:extLst>
      <p:ext uri="{BB962C8B-B14F-4D97-AF65-F5344CB8AC3E}">
        <p14:creationId xmlns:p14="http://schemas.microsoft.com/office/powerpoint/2010/main" xmlns="" val="1022265575"/>
      </p:ext>
    </p:extLst>
  </p:cSld>
  <p:clrMapOvr>
    <a:masterClrMapping/>
  </p:clrMapOvr>
  <p:timing>
    <p:tnLst>
      <p:par>
        <p:cTn id="1" dur="indefinite" restart="never" nodeType="tmRoot"/>
      </p:par>
    </p:tnLst>
  </p:timing>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Autofit/>
          </a:bodyPr>
          <a:lstStyle/>
          <a:p>
            <a:pPr lvl="0" algn="just">
              <a:lnSpc>
                <a:spcPct val="170000"/>
              </a:lnSpc>
            </a:pPr>
            <a:r>
              <a:rPr lang="en-US" sz="2400" dirty="0">
                <a:latin typeface="Times New Roman" pitchFamily="18" charset="0"/>
                <a:cs typeface="Times New Roman" pitchFamily="18" charset="0"/>
              </a:rPr>
              <a:t>There may be substantial variations in the interview setting: depth interviews generally take place in a wide range of settings and therefore limit the interviewer control over the environment. Interviews conducted in a hospital or at store may have to contend with many disruptions, all of which inhibit the acquisition of information and limit the comparability of interviews. </a:t>
            </a:r>
          </a:p>
          <a:p>
            <a:pPr lvl="0" algn="just">
              <a:lnSpc>
                <a:spcPct val="170000"/>
              </a:lnSpc>
            </a:pPr>
            <a:r>
              <a:rPr lang="en-US" sz="2400" dirty="0">
                <a:latin typeface="Times New Roman" pitchFamily="18" charset="0"/>
                <a:cs typeface="Times New Roman" pitchFamily="18" charset="0"/>
              </a:rPr>
              <a:t>There may be large gap between the respondents’ knowledge level and that of the interviewer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388</a:t>
            </a:fld>
            <a:endParaRPr lang="en-US"/>
          </a:p>
        </p:txBody>
      </p:sp>
    </p:spTree>
    <p:extLst>
      <p:ext uri="{BB962C8B-B14F-4D97-AF65-F5344CB8AC3E}">
        <p14:creationId xmlns:p14="http://schemas.microsoft.com/office/powerpoint/2010/main" xmlns="" val="4121058825"/>
      </p:ext>
    </p:extLst>
  </p:cSld>
  <p:clrMapOvr>
    <a:masterClrMapping/>
  </p:clrMapOvr>
  <p:timing>
    <p:tnLst>
      <p:par>
        <p:cTn id="1" dur="indefinite" restart="never" nodeType="tmRoot"/>
      </p:par>
    </p:tnLst>
  </p:timing>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22592" cy="5943600"/>
          </a:xfrm>
        </p:spPr>
        <p:txBody>
          <a:bodyPr>
            <a:noAutofit/>
          </a:bodyPr>
          <a:lstStyle/>
          <a:p>
            <a:pPr lvl="0" algn="just">
              <a:lnSpc>
                <a:spcPct val="170000"/>
              </a:lnSpc>
            </a:pPr>
            <a:r>
              <a:rPr lang="en-US" sz="2400" dirty="0">
                <a:latin typeface="Times New Roman" pitchFamily="18" charset="0"/>
                <a:cs typeface="Times New Roman" pitchFamily="18" charset="0"/>
              </a:rPr>
              <a:t>individual depth interviews are often conducted with knowledgeable respondents (such as physicians) yet administered by less knowledgeable interviews. Therefore, some of the respondents may not be correctly understood or reported. This type of “elite” respondent generally also has a greater desire to speak beyond the limits imposed by the interviewer and to seek more interaction with the interviewer, compounding the problem even further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389</a:t>
            </a:fld>
            <a:endParaRPr lang="en-US"/>
          </a:p>
        </p:txBody>
      </p:sp>
    </p:spTree>
    <p:extLst>
      <p:ext uri="{BB962C8B-B14F-4D97-AF65-F5344CB8AC3E}">
        <p14:creationId xmlns:p14="http://schemas.microsoft.com/office/powerpoint/2010/main" xmlns="" val="27280088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6946392" cy="5181600"/>
          </a:xfrm>
        </p:spPr>
        <p:txBody>
          <a:bodyPr/>
          <a:lstStyle/>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It is an appeal for a higher-level </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Commitment</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Involvement 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Participation in fulfilling a set program agenda.</a:t>
            </a:r>
          </a:p>
          <a:p>
            <a:pPr algn="just">
              <a:lnSpc>
                <a:spcPct val="150000"/>
              </a:lnSpc>
            </a:pPr>
            <a:endParaRPr lang="en-US"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39</a:t>
            </a:fld>
            <a:endParaRPr lang="en-US"/>
          </a:p>
        </p:txBody>
      </p:sp>
    </p:spTree>
  </p:cSld>
  <p:clrMapOvr>
    <a:masterClrMapping/>
  </p:clrMapOvr>
  <p:timing>
    <p:tnLst>
      <p:par>
        <p:cTn id="1" dur="indefinite" restart="never" nodeType="tmRoot"/>
      </p:par>
    </p:tnLst>
  </p:timing>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Autofit/>
          </a:bodyPr>
          <a:lstStyle/>
          <a:p>
            <a:pPr lvl="0" algn="just">
              <a:lnSpc>
                <a:spcPct val="170000"/>
              </a:lnSpc>
            </a:pPr>
            <a:r>
              <a:rPr lang="en-US" sz="2400" dirty="0">
                <a:latin typeface="Times New Roman" pitchFamily="18" charset="0"/>
                <a:cs typeface="Times New Roman" pitchFamily="18" charset="0"/>
              </a:rPr>
              <a:t>The potential for sponsor observation and feedback is limited: as there generally is no sponsor observing the interviews, the feedback procedure either does not exist or takes considerably longer to conduct. </a:t>
            </a:r>
          </a:p>
          <a:p>
            <a:pPr marL="82296" indent="0" algn="just">
              <a:lnSpc>
                <a:spcPct val="170000"/>
              </a:lnSpc>
              <a:buNone/>
            </a:pPr>
            <a:r>
              <a:rPr lang="en-US" sz="2400" dirty="0">
                <a:latin typeface="Times New Roman" pitchFamily="18" charset="0"/>
                <a:cs typeface="Times New Roman" pitchFamily="18" charset="0"/>
              </a:rPr>
              <a:t>Additionally, there also are some key interviewer behaviors which are important to the success of conducting depth and which should be kept in mind. It is important that the interviewer be able to</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390</a:t>
            </a:fld>
            <a:endParaRPr lang="en-US"/>
          </a:p>
        </p:txBody>
      </p:sp>
    </p:spTree>
    <p:extLst>
      <p:ext uri="{BB962C8B-B14F-4D97-AF65-F5344CB8AC3E}">
        <p14:creationId xmlns:p14="http://schemas.microsoft.com/office/powerpoint/2010/main" xmlns="" val="114402486"/>
      </p:ext>
    </p:extLst>
  </p:cSld>
  <p:clrMapOvr>
    <a:masterClrMapping/>
  </p:clrMapOvr>
  <p:timing>
    <p:tnLst>
      <p:par>
        <p:cTn id="1" dur="indefinite" restart="never" nodeType="tmRoot"/>
      </p:par>
    </p:tnLst>
  </p:timing>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rmAutofit/>
          </a:bodyPr>
          <a:lstStyle/>
          <a:p>
            <a:pPr marL="82296" lvl="0" indent="0" algn="just">
              <a:lnSpc>
                <a:spcPct val="170000"/>
              </a:lnSpc>
              <a:buNone/>
            </a:pPr>
            <a:r>
              <a:rPr lang="en-US" sz="2400" dirty="0" smtClean="0">
                <a:latin typeface="Times New Roman" pitchFamily="18" charset="0"/>
                <a:cs typeface="Times New Roman" pitchFamily="18" charset="0"/>
              </a:rPr>
              <a:t>1. Accurately </a:t>
            </a:r>
            <a:r>
              <a:rPr lang="en-US" sz="2400" dirty="0">
                <a:latin typeface="Times New Roman" pitchFamily="18" charset="0"/>
                <a:cs typeface="Times New Roman" pitchFamily="18" charset="0"/>
              </a:rPr>
              <a:t>receive the information;</a:t>
            </a:r>
          </a:p>
          <a:p>
            <a:pPr marL="82296" lvl="0" indent="0" algn="just">
              <a:lnSpc>
                <a:spcPct val="170000"/>
              </a:lnSpc>
              <a:buNone/>
            </a:pPr>
            <a:r>
              <a:rPr lang="en-US" sz="2400" dirty="0" smtClean="0">
                <a:latin typeface="Times New Roman" pitchFamily="18" charset="0"/>
                <a:cs typeface="Times New Roman" pitchFamily="18" charset="0"/>
              </a:rPr>
              <a:t>2. Accurately </a:t>
            </a:r>
            <a:r>
              <a:rPr lang="en-US" sz="2400" dirty="0">
                <a:latin typeface="Times New Roman" pitchFamily="18" charset="0"/>
                <a:cs typeface="Times New Roman" pitchFamily="18" charset="0"/>
              </a:rPr>
              <a:t>recall the information;</a:t>
            </a:r>
          </a:p>
          <a:p>
            <a:pPr marL="82296" lvl="0" indent="0" algn="just">
              <a:lnSpc>
                <a:spcPct val="170000"/>
              </a:lnSpc>
              <a:buNone/>
            </a:pPr>
            <a:r>
              <a:rPr lang="en-US" sz="2400" dirty="0" smtClean="0">
                <a:latin typeface="Times New Roman" pitchFamily="18" charset="0"/>
                <a:cs typeface="Times New Roman" pitchFamily="18" charset="0"/>
              </a:rPr>
              <a:t>3. Critically </a:t>
            </a:r>
            <a:r>
              <a:rPr lang="en-US" sz="2400" dirty="0">
                <a:latin typeface="Times New Roman" pitchFamily="18" charset="0"/>
                <a:cs typeface="Times New Roman" pitchFamily="18" charset="0"/>
              </a:rPr>
              <a:t>evaluate the information and</a:t>
            </a:r>
          </a:p>
          <a:p>
            <a:pPr marL="82296" lvl="0" indent="0" algn="just">
              <a:lnSpc>
                <a:spcPct val="170000"/>
              </a:lnSpc>
              <a:buNone/>
            </a:pPr>
            <a:r>
              <a:rPr lang="en-US" sz="2400" dirty="0" smtClean="0">
                <a:latin typeface="Times New Roman" pitchFamily="18" charset="0"/>
                <a:cs typeface="Times New Roman" pitchFamily="18" charset="0"/>
              </a:rPr>
              <a:t>4. Act </a:t>
            </a:r>
            <a:r>
              <a:rPr lang="en-US" sz="2400" dirty="0">
                <a:latin typeface="Times New Roman" pitchFamily="18" charset="0"/>
                <a:cs typeface="Times New Roman" pitchFamily="18" charset="0"/>
              </a:rPr>
              <a:t>upon the information as it is received to regulate the interview process</a:t>
            </a:r>
          </a:p>
          <a:p>
            <a:endParaRPr lang="en-US" sz="2400" dirty="0"/>
          </a:p>
          <a:p>
            <a:pPr marL="82296"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391</a:t>
            </a:fld>
            <a:endParaRPr lang="en-US"/>
          </a:p>
        </p:txBody>
      </p:sp>
    </p:spTree>
    <p:extLst>
      <p:ext uri="{BB962C8B-B14F-4D97-AF65-F5344CB8AC3E}">
        <p14:creationId xmlns:p14="http://schemas.microsoft.com/office/powerpoint/2010/main" xmlns="" val="649946633"/>
      </p:ext>
    </p:extLst>
  </p:cSld>
  <p:clrMapOvr>
    <a:masterClrMapping/>
  </p:clrMapOvr>
  <p:timing>
    <p:tnLst>
      <p:par>
        <p:cTn id="1" dur="indefinite" restart="never" nodeType="tmRoot"/>
      </p:par>
    </p:tnLst>
  </p:timing>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Accurately receiving the information can be inhibited by interviewer fatigue, interviewer boredom, interviewer bias or expectations of answers, interviewer preoccupation with taking notes, and by technical language foreign to interviewer. Steps should be taken to avoid these problems if possible.</a:t>
            </a:r>
          </a:p>
          <a:p>
            <a:pPr marL="82296" indent="0" algn="just">
              <a:lnSpc>
                <a:spcPct val="170000"/>
              </a:lnSpc>
              <a:buNone/>
            </a:pPr>
            <a:r>
              <a:rPr lang="en-US" sz="2400" b="1" dirty="0">
                <a:latin typeface="Times New Roman" pitchFamily="18" charset="0"/>
                <a:cs typeface="Times New Roman" pitchFamily="18" charset="0"/>
              </a:rPr>
              <a:t>When to use focus groups?</a:t>
            </a:r>
          </a:p>
          <a:p>
            <a:pPr algn="just">
              <a:lnSpc>
                <a:spcPct val="170000"/>
              </a:lnSpc>
            </a:pPr>
            <a:r>
              <a:rPr lang="en-US" sz="2400" dirty="0">
                <a:latin typeface="Times New Roman" pitchFamily="18" charset="0"/>
                <a:cs typeface="Times New Roman" pitchFamily="18" charset="0"/>
              </a:rPr>
              <a:t>Focus groups are far more widely used than individual interviews.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392</a:t>
            </a:fld>
            <a:endParaRPr lang="en-US"/>
          </a:p>
        </p:txBody>
      </p:sp>
    </p:spTree>
    <p:extLst>
      <p:ext uri="{BB962C8B-B14F-4D97-AF65-F5344CB8AC3E}">
        <p14:creationId xmlns:p14="http://schemas.microsoft.com/office/powerpoint/2010/main" xmlns="" val="2087169817"/>
      </p:ext>
    </p:extLst>
  </p:cSld>
  <p:clrMapOvr>
    <a:masterClrMapping/>
  </p:clrMapOvr>
  <p:timing>
    <p:tnLst>
      <p:par>
        <p:cTn id="1" dur="indefinite" restart="never" nodeType="tmRoot"/>
      </p:par>
    </p:tnLst>
  </p:timing>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327392" cy="60198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The key reasons why focus groups are selected more often as the qualitative technique include:</a:t>
            </a:r>
          </a:p>
          <a:p>
            <a:pPr lvl="0" algn="just">
              <a:lnSpc>
                <a:spcPct val="170000"/>
              </a:lnSpc>
            </a:pPr>
            <a:r>
              <a:rPr lang="en-US" sz="2400" dirty="0">
                <a:latin typeface="Times New Roman" pitchFamily="18" charset="0"/>
                <a:cs typeface="Times New Roman" pitchFamily="18" charset="0"/>
              </a:rPr>
              <a:t>Group interaction: interaction of respondents will generally stimulate richer responses and allow new and valuable thoughts to emerge.</a:t>
            </a:r>
          </a:p>
          <a:p>
            <a:pPr lvl="0" algn="just">
              <a:lnSpc>
                <a:spcPct val="170000"/>
              </a:lnSpc>
            </a:pPr>
            <a:r>
              <a:rPr lang="en-US" sz="2400" dirty="0">
                <a:latin typeface="Times New Roman" pitchFamily="18" charset="0"/>
                <a:cs typeface="Times New Roman" pitchFamily="18" charset="0"/>
              </a:rPr>
              <a:t>Observation: the sponsor can observe the discussion and gain “first hand” insights into the behaviors, attitudes, language and feelings of respondents.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393</a:t>
            </a:fld>
            <a:endParaRPr lang="en-US"/>
          </a:p>
        </p:txBody>
      </p:sp>
    </p:spTree>
    <p:extLst>
      <p:ext uri="{BB962C8B-B14F-4D97-AF65-F5344CB8AC3E}">
        <p14:creationId xmlns:p14="http://schemas.microsoft.com/office/powerpoint/2010/main" xmlns="" val="2399855644"/>
      </p:ext>
    </p:extLst>
  </p:cSld>
  <p:clrMapOvr>
    <a:masterClrMapping/>
  </p:clrMapOvr>
  <p:timing>
    <p:tnLst>
      <p:par>
        <p:cTn id="1" dur="indefinite" restart="never" nodeType="tmRoot"/>
      </p:par>
    </p:tnLst>
  </p:timing>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174992" cy="5867400"/>
          </a:xfrm>
        </p:spPr>
        <p:txBody>
          <a:bodyPr>
            <a:normAutofit fontScale="25000" lnSpcReduction="20000"/>
          </a:bodyPr>
          <a:lstStyle/>
          <a:p>
            <a:pPr lvl="0" algn="just">
              <a:lnSpc>
                <a:spcPct val="170000"/>
              </a:lnSpc>
            </a:pPr>
            <a:r>
              <a:rPr lang="en-US" sz="9600" dirty="0">
                <a:latin typeface="Times New Roman" pitchFamily="18" charset="0"/>
                <a:cs typeface="Times New Roman" pitchFamily="18" charset="0"/>
              </a:rPr>
              <a:t>This is particularly important in the early, “creative” stages of program development</a:t>
            </a:r>
          </a:p>
          <a:p>
            <a:pPr lvl="0" algn="just">
              <a:lnSpc>
                <a:spcPct val="170000"/>
              </a:lnSpc>
            </a:pPr>
            <a:r>
              <a:rPr lang="en-US" sz="9600" dirty="0">
                <a:latin typeface="Times New Roman" pitchFamily="18" charset="0"/>
                <a:cs typeface="Times New Roman" pitchFamily="18" charset="0"/>
              </a:rPr>
              <a:t>Cost and timing: focus groups can be done more quickly and generally less expensively than a series of depth interviews.</a:t>
            </a:r>
          </a:p>
          <a:p>
            <a:pPr marL="82296" indent="0" algn="just">
              <a:lnSpc>
                <a:spcPct val="170000"/>
              </a:lnSpc>
              <a:buNone/>
            </a:pPr>
            <a:r>
              <a:rPr lang="en-US" sz="9600" b="1" dirty="0">
                <a:latin typeface="Times New Roman" pitchFamily="18" charset="0"/>
                <a:cs typeface="Times New Roman" pitchFamily="18" charset="0"/>
              </a:rPr>
              <a:t>Specific application for focus group research:</a:t>
            </a:r>
          </a:p>
          <a:p>
            <a:pPr lvl="0" algn="just">
              <a:lnSpc>
                <a:spcPct val="170000"/>
              </a:lnSpc>
            </a:pPr>
            <a:r>
              <a:rPr lang="en-US" sz="9600" dirty="0">
                <a:latin typeface="Times New Roman" pitchFamily="18" charset="0"/>
                <a:cs typeface="Times New Roman" pitchFamily="18" charset="0"/>
              </a:rPr>
              <a:t>Idea generation: a group discussion is conducted among pharmacists or physicians to generate new ideas for an improved ORS (food additives, vitamin a additives, flavor additives, etc.). </a:t>
            </a: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394</a:t>
            </a:fld>
            <a:endParaRPr lang="en-US"/>
          </a:p>
        </p:txBody>
      </p:sp>
    </p:spTree>
    <p:extLst>
      <p:ext uri="{BB962C8B-B14F-4D97-AF65-F5344CB8AC3E}">
        <p14:creationId xmlns:p14="http://schemas.microsoft.com/office/powerpoint/2010/main" xmlns="" val="1805076999"/>
      </p:ext>
    </p:extLst>
  </p:cSld>
  <p:clrMapOvr>
    <a:masterClrMapping/>
  </p:clrMapOvr>
  <p:timing>
    <p:tnLst>
      <p:par>
        <p:cTn id="1" dur="indefinite" restart="never" nodeType="tmRoot"/>
      </p:par>
    </p:tnLst>
  </p:timing>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rmAutofit fontScale="25000" lnSpcReduction="20000"/>
          </a:bodyPr>
          <a:lstStyle/>
          <a:p>
            <a:pPr marL="82296" lvl="0" indent="0" algn="just">
              <a:lnSpc>
                <a:spcPct val="170000"/>
              </a:lnSpc>
              <a:buNone/>
            </a:pPr>
            <a:r>
              <a:rPr lang="en-US" sz="9600" dirty="0">
                <a:latin typeface="Times New Roman" pitchFamily="18" charset="0"/>
                <a:cs typeface="Times New Roman" pitchFamily="18" charset="0"/>
              </a:rPr>
              <a:t>A group works best to build on idea generated.</a:t>
            </a:r>
          </a:p>
          <a:p>
            <a:pPr marL="82296" lvl="0" indent="0" algn="just">
              <a:lnSpc>
                <a:spcPct val="170000"/>
              </a:lnSpc>
              <a:buNone/>
            </a:pPr>
            <a:r>
              <a:rPr lang="en-US" sz="9600" dirty="0">
                <a:latin typeface="Times New Roman" pitchFamily="18" charset="0"/>
                <a:cs typeface="Times New Roman" pitchFamily="18" charset="0"/>
              </a:rPr>
              <a:t>Package design screening: alternative package designs, either in concept or in prototype form, are presented to potential user groups to reduce number of concepts to a smaller amount for quantitative test. A group works best because design personnel can be present to view the group.</a:t>
            </a:r>
          </a:p>
          <a:p>
            <a:pPr lvl="0" algn="just">
              <a:lnSpc>
                <a:spcPct val="170000"/>
              </a:lnSpc>
            </a:pPr>
            <a:r>
              <a:rPr lang="en-US" sz="9600" dirty="0">
                <a:latin typeface="Times New Roman" pitchFamily="18" charset="0"/>
                <a:cs typeface="Times New Roman" pitchFamily="18" charset="0"/>
              </a:rPr>
              <a:t>Evaluation of the message concepts: message in some rough, pre-production form are presented to potential target audience groups for evaluation and reinforcement. </a:t>
            </a: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395</a:t>
            </a:fld>
            <a:endParaRPr lang="en-US"/>
          </a:p>
        </p:txBody>
      </p:sp>
    </p:spTree>
    <p:extLst>
      <p:ext uri="{BB962C8B-B14F-4D97-AF65-F5344CB8AC3E}">
        <p14:creationId xmlns:p14="http://schemas.microsoft.com/office/powerpoint/2010/main" xmlns="" val="3518744412"/>
      </p:ext>
    </p:extLst>
  </p:cSld>
  <p:clrMapOvr>
    <a:masterClrMapping/>
  </p:clrMapOvr>
  <p:timing>
    <p:tnLst>
      <p:par>
        <p:cTn id="1" dur="indefinite" restart="never" nodeType="tmRoot"/>
      </p:par>
    </p:tnLst>
  </p:timing>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327392" cy="5791200"/>
          </a:xfrm>
        </p:spPr>
        <p:txBody>
          <a:bodyPr>
            <a:normAutofit/>
          </a:bodyPr>
          <a:lstStyle/>
          <a:p>
            <a:pPr marL="82296" lvl="0" indent="0" algn="just">
              <a:lnSpc>
                <a:spcPct val="170000"/>
              </a:lnSpc>
              <a:buNone/>
            </a:pPr>
            <a:r>
              <a:rPr lang="en-US" sz="2400" dirty="0">
                <a:latin typeface="Times New Roman" pitchFamily="18" charset="0"/>
                <a:cs typeface="Times New Roman" pitchFamily="18" charset="0"/>
              </a:rPr>
              <a:t>A group works best because creative personnel can be present to view the group.</a:t>
            </a:r>
          </a:p>
          <a:p>
            <a:pPr lvl="0" algn="just">
              <a:lnSpc>
                <a:spcPct val="170000"/>
              </a:lnSpc>
            </a:pPr>
            <a:r>
              <a:rPr lang="en-US" sz="2400" dirty="0">
                <a:latin typeface="Times New Roman" pitchFamily="18" charset="0"/>
                <a:cs typeface="Times New Roman" pitchFamily="18" charset="0"/>
              </a:rPr>
              <a:t>Problem identification and definition: a group discussion is conducted among condom users to generate hypotheses about why a successful condom brand failed when introduced into new region. Groups work best to get a quick reading before planning a qualitative study. </a:t>
            </a:r>
          </a:p>
          <a:p>
            <a:pPr algn="just">
              <a:lnSpc>
                <a:spcPct val="170000"/>
              </a:lnSpc>
            </a:pPr>
            <a:endParaRPr lang="en-US" sz="2400" dirty="0">
              <a:latin typeface="Times New Roman" pitchFamily="18" charset="0"/>
              <a:cs typeface="Times New Roman" pitchFamily="18" charset="0"/>
            </a:endParaRPr>
          </a:p>
          <a:p>
            <a:endParaRPr lang="en-US" dirty="0"/>
          </a:p>
          <a:p>
            <a:endParaRPr lang="en-US" dirty="0"/>
          </a:p>
          <a:p>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396</a:t>
            </a:fld>
            <a:endParaRPr lang="en-US"/>
          </a:p>
        </p:txBody>
      </p:sp>
    </p:spTree>
    <p:extLst>
      <p:ext uri="{BB962C8B-B14F-4D97-AF65-F5344CB8AC3E}">
        <p14:creationId xmlns:p14="http://schemas.microsoft.com/office/powerpoint/2010/main" xmlns="" val="3382221078"/>
      </p:ext>
    </p:extLst>
  </p:cSld>
  <p:clrMapOvr>
    <a:masterClrMapping/>
  </p:clrMapOvr>
  <p:timing>
    <p:tnLst>
      <p:par>
        <p:cTn id="1" dur="indefinite" restart="never" nodeType="tmRoot"/>
      </p:par>
    </p:tnLst>
  </p:timing>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872896693"/>
              </p:ext>
            </p:extLst>
          </p:nvPr>
        </p:nvGraphicFramePr>
        <p:xfrm>
          <a:off x="1371600" y="838199"/>
          <a:ext cx="7239000" cy="5264799"/>
        </p:xfrm>
        <a:graphic>
          <a:graphicData uri="http://schemas.openxmlformats.org/drawingml/2006/table">
            <a:tbl>
              <a:tblPr firstRow="1" firstCol="1" bandRow="1">
                <a:tableStyleId>{5C22544A-7EE6-4342-B048-85BDC9FD1C3A}</a:tableStyleId>
              </a:tblPr>
              <a:tblGrid>
                <a:gridCol w="2716909">
                  <a:extLst>
                    <a:ext uri="{9D8B030D-6E8A-4147-A177-3AD203B41FA5}">
                      <a16:colId xmlns:a16="http://schemas.microsoft.com/office/drawing/2014/main" xmlns="" val="20000"/>
                    </a:ext>
                  </a:extLst>
                </a:gridCol>
                <a:gridCol w="2203009">
                  <a:extLst>
                    <a:ext uri="{9D8B030D-6E8A-4147-A177-3AD203B41FA5}">
                      <a16:colId xmlns:a16="http://schemas.microsoft.com/office/drawing/2014/main" xmlns="" val="20001"/>
                    </a:ext>
                  </a:extLst>
                </a:gridCol>
                <a:gridCol w="2319082">
                  <a:extLst>
                    <a:ext uri="{9D8B030D-6E8A-4147-A177-3AD203B41FA5}">
                      <a16:colId xmlns:a16="http://schemas.microsoft.com/office/drawing/2014/main" xmlns="" val="20002"/>
                    </a:ext>
                  </a:extLst>
                </a:gridCol>
              </a:tblGrid>
              <a:tr h="662506">
                <a:tc>
                  <a:txBody>
                    <a:bodyPr/>
                    <a:lstStyle/>
                    <a:p>
                      <a:pPr marL="0" marR="0" algn="just">
                        <a:lnSpc>
                          <a:spcPct val="150000"/>
                        </a:lnSpc>
                        <a:spcBef>
                          <a:spcPts val="0"/>
                        </a:spcBef>
                        <a:spcAft>
                          <a:spcPts val="0"/>
                        </a:spcAft>
                      </a:pPr>
                      <a:r>
                        <a:rPr lang="en-US" sz="1600" u="sng" dirty="0">
                          <a:effectLst/>
                          <a:latin typeface="Times New Roman" pitchFamily="18" charset="0"/>
                          <a:cs typeface="Times New Roman" pitchFamily="18" charset="0"/>
                        </a:rPr>
                        <a:t>Issues to Consider:</a:t>
                      </a:r>
                      <a:endParaRPr lang="en-US" sz="16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50000"/>
                        </a:lnSpc>
                        <a:spcBef>
                          <a:spcPts val="0"/>
                        </a:spcBef>
                        <a:spcAft>
                          <a:spcPts val="0"/>
                        </a:spcAft>
                      </a:pPr>
                      <a:r>
                        <a:rPr lang="en-US" sz="1600" u="sng" dirty="0">
                          <a:effectLst/>
                          <a:latin typeface="Times New Roman" pitchFamily="18" charset="0"/>
                          <a:cs typeface="Times New Roman" pitchFamily="18" charset="0"/>
                        </a:rPr>
                        <a:t>Use focus groups when:</a:t>
                      </a:r>
                      <a:endParaRPr lang="en-US" sz="1600" dirty="0">
                        <a:effectLst/>
                        <a:latin typeface="Times New Roman" pitchFamily="18" charset="0"/>
                        <a:ea typeface="Calibri"/>
                        <a:cs typeface="Times New Roman" pitchFamily="18" charset="0"/>
                      </a:endParaRPr>
                    </a:p>
                  </a:txBody>
                  <a:tcPr marL="68580" marR="68580" marT="0" marB="0"/>
                </a:tc>
                <a:tc>
                  <a:txBody>
                    <a:bodyPr/>
                    <a:lstStyle/>
                    <a:p>
                      <a:pPr marL="0" marR="0" algn="ctr">
                        <a:lnSpc>
                          <a:spcPct val="150000"/>
                        </a:lnSpc>
                        <a:spcBef>
                          <a:spcPts val="0"/>
                        </a:spcBef>
                        <a:spcAft>
                          <a:spcPts val="0"/>
                        </a:spcAft>
                      </a:pPr>
                      <a:r>
                        <a:rPr lang="en-US" sz="1600" u="sng" dirty="0">
                          <a:effectLst/>
                          <a:latin typeface="Times New Roman" pitchFamily="18" charset="0"/>
                          <a:cs typeface="Times New Roman" pitchFamily="18" charset="0"/>
                        </a:rPr>
                        <a:t>Use individual depth interviews when:</a:t>
                      </a:r>
                      <a:endParaRPr lang="en-US" sz="16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r h="1719580">
                <a:tc>
                  <a:txBody>
                    <a:bodyPr/>
                    <a:lstStyle/>
                    <a:p>
                      <a:pPr marL="342900" marR="0" lvl="0" indent="-342900" algn="just">
                        <a:lnSpc>
                          <a:spcPct val="150000"/>
                        </a:lnSpc>
                        <a:spcBef>
                          <a:spcPts val="0"/>
                        </a:spcBef>
                        <a:spcAft>
                          <a:spcPts val="0"/>
                        </a:spcAft>
                        <a:buFont typeface="Wingdings"/>
                        <a:buChar char=""/>
                      </a:pPr>
                      <a:r>
                        <a:rPr lang="en-US" sz="1600" dirty="0">
                          <a:effectLst/>
                          <a:latin typeface="Times New Roman" pitchFamily="18" charset="0"/>
                          <a:cs typeface="Times New Roman" pitchFamily="18" charset="0"/>
                        </a:rPr>
                        <a:t>Group Interaction</a:t>
                      </a:r>
                      <a:endParaRPr lang="en-US" sz="1600" dirty="0">
                        <a:effectLst/>
                        <a:latin typeface="Times New Roman" pitchFamily="18" charset="0"/>
                        <a:ea typeface="Calibri"/>
                        <a:cs typeface="Times New Roman" pitchFamily="18" charset="0"/>
                      </a:endParaRPr>
                    </a:p>
                  </a:txBody>
                  <a:tcPr marL="68580" marR="68580" marT="0" marB="0"/>
                </a:tc>
                <a:tc>
                  <a:txBody>
                    <a:bodyPr/>
                    <a:lstStyle/>
                    <a:p>
                      <a:pPr marL="0" marR="0" algn="l">
                        <a:lnSpc>
                          <a:spcPct val="150000"/>
                        </a:lnSpc>
                        <a:spcBef>
                          <a:spcPts val="0"/>
                        </a:spcBef>
                        <a:spcAft>
                          <a:spcPts val="0"/>
                        </a:spcAft>
                      </a:pPr>
                      <a:r>
                        <a:rPr lang="en-US" sz="1600" dirty="0">
                          <a:effectLst/>
                          <a:latin typeface="Times New Roman" pitchFamily="18" charset="0"/>
                          <a:cs typeface="Times New Roman" pitchFamily="18" charset="0"/>
                        </a:rPr>
                        <a:t>…Interaction of respondents may stimulate a richer response or new and valuable thoughts.</a:t>
                      </a:r>
                      <a:endParaRPr lang="en-US" sz="16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0"/>
                        </a:spcAft>
                      </a:pPr>
                      <a:r>
                        <a:rPr lang="en-US" sz="1600" dirty="0">
                          <a:effectLst/>
                          <a:latin typeface="Times New Roman" pitchFamily="18" charset="0"/>
                          <a:cs typeface="Times New Roman" pitchFamily="18" charset="0"/>
                        </a:rPr>
                        <a:t>… Group interaction is likely to be limited or non-productive.</a:t>
                      </a:r>
                      <a:endParaRPr lang="en-US" sz="16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2704479">
                <a:tc>
                  <a:txBody>
                    <a:bodyPr/>
                    <a:lstStyle/>
                    <a:p>
                      <a:pPr marL="342900" marR="0" lvl="0" indent="-342900" algn="just">
                        <a:lnSpc>
                          <a:spcPct val="150000"/>
                        </a:lnSpc>
                        <a:spcBef>
                          <a:spcPts val="0"/>
                        </a:spcBef>
                        <a:spcAft>
                          <a:spcPts val="0"/>
                        </a:spcAft>
                        <a:buFont typeface="Wingdings"/>
                        <a:buChar char=""/>
                      </a:pPr>
                      <a:r>
                        <a:rPr lang="en-US" sz="1600">
                          <a:effectLst/>
                          <a:latin typeface="Times New Roman" pitchFamily="18" charset="0"/>
                          <a:cs typeface="Times New Roman" pitchFamily="18" charset="0"/>
                        </a:rPr>
                        <a:t>Group/Peer Pressure</a:t>
                      </a:r>
                      <a:endParaRPr lang="en-US" sz="160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0"/>
                        </a:spcAft>
                      </a:pPr>
                      <a:r>
                        <a:rPr lang="en-US" sz="1600" dirty="0">
                          <a:effectLst/>
                          <a:latin typeface="Times New Roman" pitchFamily="18" charset="0"/>
                          <a:cs typeface="Times New Roman" pitchFamily="18" charset="0"/>
                        </a:rPr>
                        <a:t>… Group/peer pressure will be valuable in challenging the thinking of respondents and illuminating conflicting opinion.</a:t>
                      </a:r>
                      <a:endParaRPr lang="en-US" sz="16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0"/>
                        </a:spcAft>
                      </a:pPr>
                      <a:r>
                        <a:rPr lang="en-US" sz="1600" dirty="0">
                          <a:effectLst/>
                          <a:latin typeface="Times New Roman" pitchFamily="18" charset="0"/>
                          <a:cs typeface="Times New Roman" pitchFamily="18" charset="0"/>
                        </a:rPr>
                        <a:t>… Group/peer pressure would inhabit response and cloud the meaning of results.</a:t>
                      </a:r>
                      <a:endParaRPr lang="en-US" sz="16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bl>
          </a:graphicData>
        </a:graphic>
      </p:graphicFrame>
      <p:sp>
        <p:nvSpPr>
          <p:cNvPr id="5" name="Rectangle 1"/>
          <p:cNvSpPr>
            <a:spLocks noChangeArrowheads="1"/>
          </p:cNvSpPr>
          <p:nvPr/>
        </p:nvSpPr>
        <p:spPr bwMode="auto">
          <a:xfrm>
            <a:off x="1219200" y="188819"/>
            <a:ext cx="754380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Which to use focus group or individual depth interview?</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983B6054-12AA-46F8-BA2F-08E50879B6E3}" type="slidenum">
              <a:rPr lang="en-US" smtClean="0"/>
              <a:pPr/>
              <a:t>397</a:t>
            </a:fld>
            <a:endParaRPr lang="en-US"/>
          </a:p>
        </p:txBody>
      </p:sp>
    </p:spTree>
    <p:extLst>
      <p:ext uri="{BB962C8B-B14F-4D97-AF65-F5344CB8AC3E}">
        <p14:creationId xmlns:p14="http://schemas.microsoft.com/office/powerpoint/2010/main" xmlns="" val="895827456"/>
      </p:ext>
    </p:extLst>
  </p:cSld>
  <p:clrMapOvr>
    <a:masterClrMapping/>
  </p:clrMapOvr>
  <p:timing>
    <p:tnLst>
      <p:par>
        <p:cTn id="1" dur="indefinite" restart="never" nodeType="tmRoot"/>
      </p:par>
    </p:tnLst>
  </p:timing>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506771147"/>
              </p:ext>
            </p:extLst>
          </p:nvPr>
        </p:nvGraphicFramePr>
        <p:xfrm>
          <a:off x="1190173" y="-132235"/>
          <a:ext cx="7851646" cy="6757068"/>
        </p:xfrm>
        <a:graphic>
          <a:graphicData uri="http://schemas.openxmlformats.org/drawingml/2006/table">
            <a:tbl>
              <a:tblPr firstRow="1" firstCol="1" bandRow="1">
                <a:tableStyleId>{5C22544A-7EE6-4342-B048-85BDC9FD1C3A}</a:tableStyleId>
              </a:tblPr>
              <a:tblGrid>
                <a:gridCol w="1670562">
                  <a:extLst>
                    <a:ext uri="{9D8B030D-6E8A-4147-A177-3AD203B41FA5}">
                      <a16:colId xmlns:a16="http://schemas.microsoft.com/office/drawing/2014/main" xmlns="" val="20000"/>
                    </a:ext>
                  </a:extLst>
                </a:gridCol>
                <a:gridCol w="3638973">
                  <a:extLst>
                    <a:ext uri="{9D8B030D-6E8A-4147-A177-3AD203B41FA5}">
                      <a16:colId xmlns:a16="http://schemas.microsoft.com/office/drawing/2014/main" xmlns="" val="20001"/>
                    </a:ext>
                  </a:extLst>
                </a:gridCol>
                <a:gridCol w="2542111">
                  <a:extLst>
                    <a:ext uri="{9D8B030D-6E8A-4147-A177-3AD203B41FA5}">
                      <a16:colId xmlns:a16="http://schemas.microsoft.com/office/drawing/2014/main" xmlns="" val="20002"/>
                    </a:ext>
                  </a:extLst>
                </a:gridCol>
              </a:tblGrid>
              <a:tr h="1300807">
                <a:tc>
                  <a:txBody>
                    <a:bodyPr/>
                    <a:lstStyle/>
                    <a:p>
                      <a:pPr marL="342900" marR="0" lvl="0" indent="-342900" algn="l">
                        <a:lnSpc>
                          <a:spcPct val="150000"/>
                        </a:lnSpc>
                        <a:spcBef>
                          <a:spcPts val="0"/>
                        </a:spcBef>
                        <a:spcAft>
                          <a:spcPts val="0"/>
                        </a:spcAft>
                        <a:buFont typeface="Wingdings"/>
                        <a:buChar char=""/>
                      </a:pPr>
                      <a:r>
                        <a:rPr lang="en-US" sz="1400" dirty="0">
                          <a:effectLst/>
                          <a:latin typeface="Times New Roman" pitchFamily="18" charset="0"/>
                          <a:cs typeface="Times New Roman" pitchFamily="18" charset="0"/>
                        </a:rPr>
                        <a:t>Sensitivity of Subject Matter</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l">
                        <a:lnSpc>
                          <a:spcPct val="150000"/>
                        </a:lnSpc>
                        <a:spcBef>
                          <a:spcPts val="0"/>
                        </a:spcBef>
                        <a:spcAft>
                          <a:spcPts val="0"/>
                        </a:spcAft>
                      </a:pPr>
                      <a:r>
                        <a:rPr lang="en-US" sz="1400" dirty="0">
                          <a:effectLst/>
                          <a:latin typeface="Times New Roman" pitchFamily="18" charset="0"/>
                          <a:cs typeface="Times New Roman" pitchFamily="18" charset="0"/>
                        </a:rPr>
                        <a:t>… Subject matter is not so sensitive that respondents will temper responses or withhold information.</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just">
                        <a:lnSpc>
                          <a:spcPct val="150000"/>
                        </a:lnSpc>
                        <a:spcBef>
                          <a:spcPts val="0"/>
                        </a:spcBef>
                        <a:spcAft>
                          <a:spcPts val="0"/>
                        </a:spcAft>
                      </a:pPr>
                      <a:r>
                        <a:rPr lang="en-US" sz="1200" dirty="0">
                          <a:effectLst/>
                          <a:latin typeface="Times New Roman" pitchFamily="18" charset="0"/>
                          <a:cs typeface="Times New Roman" pitchFamily="18" charset="0"/>
                        </a:rPr>
                        <a:t>… </a:t>
                      </a:r>
                      <a:r>
                        <a:rPr lang="en-US" sz="1400" dirty="0">
                          <a:effectLst/>
                          <a:latin typeface="Times New Roman" pitchFamily="18" charset="0"/>
                          <a:cs typeface="Times New Roman" pitchFamily="18" charset="0"/>
                        </a:rPr>
                        <a:t>Subject matter is so sensitive that respondents would be unwilling to talk openly in a group.</a:t>
                      </a:r>
                      <a:endParaRPr lang="en-US" sz="1400" dirty="0">
                        <a:effectLst/>
                        <a:latin typeface="Times New Roman" pitchFamily="18" charset="0"/>
                        <a:ea typeface="Calibri"/>
                        <a:cs typeface="Times New Roman" pitchFamily="18" charset="0"/>
                      </a:endParaRPr>
                    </a:p>
                  </a:txBody>
                  <a:tcPr marL="22409" marR="22409" marT="0" marB="0"/>
                </a:tc>
                <a:extLst>
                  <a:ext uri="{0D108BD9-81ED-4DB2-BD59-A6C34878D82A}">
                    <a16:rowId xmlns:a16="http://schemas.microsoft.com/office/drawing/2014/main" xmlns="" val="10000"/>
                  </a:ext>
                </a:extLst>
              </a:tr>
              <a:tr h="1574628">
                <a:tc>
                  <a:txBody>
                    <a:bodyPr/>
                    <a:lstStyle/>
                    <a:p>
                      <a:pPr marL="342900" marR="0" lvl="0" indent="-342900" algn="l">
                        <a:lnSpc>
                          <a:spcPct val="150000"/>
                        </a:lnSpc>
                        <a:spcBef>
                          <a:spcPts val="0"/>
                        </a:spcBef>
                        <a:spcAft>
                          <a:spcPts val="0"/>
                        </a:spcAft>
                        <a:buFont typeface="Wingdings"/>
                        <a:buChar char=""/>
                      </a:pPr>
                      <a:r>
                        <a:rPr lang="en-US" sz="1400" dirty="0">
                          <a:effectLst/>
                          <a:latin typeface="Times New Roman" pitchFamily="18" charset="0"/>
                          <a:cs typeface="Times New Roman" pitchFamily="18" charset="0"/>
                        </a:rPr>
                        <a:t>Depth of Individual Responses </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r>
                        <a:rPr lang="en-US" sz="1400" dirty="0">
                          <a:effectLst/>
                          <a:latin typeface="Times New Roman" pitchFamily="18" charset="0"/>
                          <a:cs typeface="Times New Roman" pitchFamily="18" charset="0"/>
                        </a:rPr>
                        <a:t>The topic is such that most respondents can say all that is relevant or all that they know in less than 10 minutes.</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just">
                        <a:lnSpc>
                          <a:spcPct val="150000"/>
                        </a:lnSpc>
                        <a:spcBef>
                          <a:spcPts val="0"/>
                        </a:spcBef>
                        <a:spcAft>
                          <a:spcPts val="0"/>
                        </a:spcAft>
                      </a:pPr>
                      <a:r>
                        <a:rPr lang="en-US" sz="1200" dirty="0">
                          <a:effectLst/>
                          <a:latin typeface="Times New Roman" pitchFamily="18" charset="0"/>
                          <a:cs typeface="Times New Roman" pitchFamily="18" charset="0"/>
                        </a:rPr>
                        <a:t>… </a:t>
                      </a:r>
                      <a:r>
                        <a:rPr lang="en-US" sz="1400" dirty="0">
                          <a:effectLst/>
                          <a:latin typeface="Times New Roman" pitchFamily="18" charset="0"/>
                          <a:cs typeface="Times New Roman" pitchFamily="18" charset="0"/>
                        </a:rPr>
                        <a:t>The topic is such that a greater depth of response per individual is desirable; as with complex subject matter and very knowledgeable respondents.</a:t>
                      </a:r>
                      <a:endParaRPr lang="en-US" sz="1400" dirty="0">
                        <a:effectLst/>
                        <a:latin typeface="Times New Roman" pitchFamily="18" charset="0"/>
                        <a:ea typeface="Calibri"/>
                        <a:cs typeface="Times New Roman" pitchFamily="18" charset="0"/>
                      </a:endParaRPr>
                    </a:p>
                  </a:txBody>
                  <a:tcPr marL="22409" marR="22409" marT="0" marB="0"/>
                </a:tc>
                <a:extLst>
                  <a:ext uri="{0D108BD9-81ED-4DB2-BD59-A6C34878D82A}">
                    <a16:rowId xmlns:a16="http://schemas.microsoft.com/office/drawing/2014/main" xmlns="" val="10001"/>
                  </a:ext>
                </a:extLst>
              </a:tr>
              <a:tr h="1319207">
                <a:tc>
                  <a:txBody>
                    <a:bodyPr/>
                    <a:lstStyle/>
                    <a:p>
                      <a:pPr marL="342900" marR="0" lvl="0" indent="-342900" algn="l">
                        <a:lnSpc>
                          <a:spcPct val="150000"/>
                        </a:lnSpc>
                        <a:spcBef>
                          <a:spcPts val="0"/>
                        </a:spcBef>
                        <a:spcAft>
                          <a:spcPts val="0"/>
                        </a:spcAft>
                        <a:buFont typeface="Wingdings"/>
                        <a:buChar char=""/>
                      </a:pPr>
                      <a:r>
                        <a:rPr lang="en-US" sz="1400" dirty="0">
                          <a:effectLst/>
                          <a:latin typeface="Times New Roman" pitchFamily="18" charset="0"/>
                          <a:cs typeface="Times New Roman" pitchFamily="18" charset="0"/>
                        </a:rPr>
                        <a:t>Interviewer fatigue</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l">
                        <a:lnSpc>
                          <a:spcPct val="150000"/>
                        </a:lnSpc>
                        <a:spcBef>
                          <a:spcPts val="0"/>
                        </a:spcBef>
                        <a:spcAft>
                          <a:spcPts val="0"/>
                        </a:spcAft>
                      </a:pPr>
                      <a:r>
                        <a:rPr lang="en-US" sz="1400" dirty="0">
                          <a:effectLst/>
                          <a:latin typeface="Times New Roman" pitchFamily="18" charset="0"/>
                          <a:cs typeface="Times New Roman" pitchFamily="18" charset="0"/>
                        </a:rPr>
                        <a:t>… It is desirable to have one interviewer conduct the research; several groups will not create interviewer fatigue or boredom. </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just">
                        <a:lnSpc>
                          <a:spcPct val="150000"/>
                        </a:lnSpc>
                        <a:spcBef>
                          <a:spcPts val="0"/>
                        </a:spcBef>
                        <a:spcAft>
                          <a:spcPts val="0"/>
                        </a:spcAft>
                      </a:pPr>
                      <a:r>
                        <a:rPr lang="en-US" sz="1400" dirty="0">
                          <a:effectLst/>
                          <a:latin typeface="Times New Roman" pitchFamily="18" charset="0"/>
                          <a:cs typeface="Times New Roman" pitchFamily="18" charset="0"/>
                        </a:rPr>
                        <a:t>… It is desirable to have numerous interviews on the project. One interviewer would become fatigue or bored conducting the interviews.</a:t>
                      </a:r>
                      <a:endParaRPr lang="en-US" sz="1400" dirty="0">
                        <a:effectLst/>
                        <a:latin typeface="Times New Roman" pitchFamily="18" charset="0"/>
                        <a:ea typeface="Calibri"/>
                        <a:cs typeface="Times New Roman" pitchFamily="18" charset="0"/>
                      </a:endParaRPr>
                    </a:p>
                  </a:txBody>
                  <a:tcPr marL="22409" marR="22409" marT="0" marB="0"/>
                </a:tc>
                <a:extLst>
                  <a:ext uri="{0D108BD9-81ED-4DB2-BD59-A6C34878D82A}">
                    <a16:rowId xmlns:a16="http://schemas.microsoft.com/office/drawing/2014/main" xmlns="" val="10002"/>
                  </a:ext>
                </a:extLst>
              </a:tr>
              <a:tr h="842807">
                <a:tc>
                  <a:txBody>
                    <a:bodyPr/>
                    <a:lstStyle/>
                    <a:p>
                      <a:pPr marL="342900" marR="0" lvl="0" indent="-342900" algn="l">
                        <a:lnSpc>
                          <a:spcPct val="150000"/>
                        </a:lnSpc>
                        <a:spcBef>
                          <a:spcPts val="0"/>
                        </a:spcBef>
                        <a:spcAft>
                          <a:spcPts val="0"/>
                        </a:spcAft>
                        <a:buFont typeface="Wingdings"/>
                        <a:buChar char=""/>
                      </a:pPr>
                      <a:r>
                        <a:rPr lang="en-US" sz="1400" dirty="0">
                          <a:effectLst/>
                          <a:latin typeface="Times New Roman" pitchFamily="18" charset="0"/>
                          <a:cs typeface="Times New Roman" pitchFamily="18" charset="0"/>
                        </a:rPr>
                        <a:t>Stimulus materials</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l">
                        <a:lnSpc>
                          <a:spcPct val="150000"/>
                        </a:lnSpc>
                        <a:spcBef>
                          <a:spcPts val="0"/>
                        </a:spcBef>
                        <a:spcAft>
                          <a:spcPts val="0"/>
                        </a:spcAft>
                      </a:pPr>
                      <a:r>
                        <a:rPr lang="en-US" sz="1400" dirty="0">
                          <a:effectLst/>
                          <a:latin typeface="Times New Roman" pitchFamily="18" charset="0"/>
                          <a:cs typeface="Times New Roman" pitchFamily="18" charset="0"/>
                        </a:rPr>
                        <a:t>… The volume of the stimulus material is not extensive</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just">
                        <a:lnSpc>
                          <a:spcPct val="150000"/>
                        </a:lnSpc>
                        <a:spcBef>
                          <a:spcPts val="0"/>
                        </a:spcBef>
                        <a:spcAft>
                          <a:spcPts val="0"/>
                        </a:spcAft>
                      </a:pPr>
                      <a:r>
                        <a:rPr lang="en-US" sz="1400" dirty="0">
                          <a:effectLst/>
                          <a:latin typeface="Times New Roman" pitchFamily="18" charset="0"/>
                          <a:cs typeface="Times New Roman" pitchFamily="18" charset="0"/>
                        </a:rPr>
                        <a:t>… A large amount of stimulus material must be evaluated.</a:t>
                      </a:r>
                      <a:endParaRPr lang="en-US" sz="1400" dirty="0">
                        <a:effectLst/>
                        <a:latin typeface="Times New Roman" pitchFamily="18" charset="0"/>
                        <a:ea typeface="Calibri"/>
                        <a:cs typeface="Times New Roman" pitchFamily="18" charset="0"/>
                      </a:endParaRPr>
                    </a:p>
                  </a:txBody>
                  <a:tcPr marL="22409" marR="22409" marT="0" marB="0"/>
                </a:tc>
                <a:extLst>
                  <a:ext uri="{0D108BD9-81ED-4DB2-BD59-A6C34878D82A}">
                    <a16:rowId xmlns:a16="http://schemas.microsoft.com/office/drawing/2014/main" xmlns="" val="10003"/>
                  </a:ext>
                </a:extLst>
              </a:tr>
              <a:tr h="1413054">
                <a:tc>
                  <a:txBody>
                    <a:bodyPr/>
                    <a:lstStyle/>
                    <a:p>
                      <a:pPr marL="342900" marR="0" lvl="0" indent="-342900" algn="l">
                        <a:lnSpc>
                          <a:spcPct val="150000"/>
                        </a:lnSpc>
                        <a:spcBef>
                          <a:spcPts val="0"/>
                        </a:spcBef>
                        <a:spcAft>
                          <a:spcPts val="0"/>
                        </a:spcAft>
                        <a:buFont typeface="Wingdings"/>
                        <a:buChar char=""/>
                      </a:pPr>
                      <a:r>
                        <a:rPr lang="en-US" sz="1200" dirty="0">
                          <a:effectLst/>
                          <a:latin typeface="Times New Roman" pitchFamily="18" charset="0"/>
                          <a:cs typeface="Times New Roman" pitchFamily="18" charset="0"/>
                        </a:rPr>
                        <a:t>Continuity of information</a:t>
                      </a:r>
                      <a:endParaRPr lang="en-US" sz="1200" dirty="0">
                        <a:effectLst/>
                        <a:latin typeface="Times New Roman" pitchFamily="18" charset="0"/>
                        <a:ea typeface="Calibri"/>
                        <a:cs typeface="Times New Roman" pitchFamily="18" charset="0"/>
                      </a:endParaRPr>
                    </a:p>
                  </a:txBody>
                  <a:tcPr marL="22409" marR="22409" marT="0" marB="0"/>
                </a:tc>
                <a:tc>
                  <a:txBody>
                    <a:bodyPr/>
                    <a:lstStyle/>
                    <a:p>
                      <a:pPr marL="0" marR="0" algn="l">
                        <a:lnSpc>
                          <a:spcPct val="150000"/>
                        </a:lnSpc>
                        <a:spcBef>
                          <a:spcPts val="0"/>
                        </a:spcBef>
                        <a:spcAft>
                          <a:spcPts val="0"/>
                        </a:spcAft>
                      </a:pPr>
                      <a:r>
                        <a:rPr lang="en-US" sz="1400" dirty="0">
                          <a:effectLst/>
                          <a:latin typeface="Times New Roman" pitchFamily="18" charset="0"/>
                          <a:cs typeface="Times New Roman" pitchFamily="18" charset="0"/>
                        </a:rPr>
                        <a:t>…   A single subject area is being examined in depth and strings of behaviors are less relevant.</a:t>
                      </a:r>
                      <a:endParaRPr lang="en-US" sz="1400" dirty="0">
                        <a:effectLst/>
                        <a:latin typeface="Times New Roman" pitchFamily="18" charset="0"/>
                        <a:ea typeface="Calibri"/>
                        <a:cs typeface="Times New Roman" pitchFamily="18" charset="0"/>
                      </a:endParaRPr>
                    </a:p>
                  </a:txBody>
                  <a:tcPr marL="22409" marR="22409" marT="0" marB="0"/>
                </a:tc>
                <a:tc>
                  <a:txBody>
                    <a:bodyPr/>
                    <a:lstStyle/>
                    <a:p>
                      <a:pPr marL="0" marR="0" algn="just">
                        <a:lnSpc>
                          <a:spcPct val="150000"/>
                        </a:lnSpc>
                        <a:spcBef>
                          <a:spcPts val="0"/>
                        </a:spcBef>
                        <a:spcAft>
                          <a:spcPts val="0"/>
                        </a:spcAft>
                      </a:pPr>
                      <a:r>
                        <a:rPr lang="en-US" sz="1400" dirty="0">
                          <a:effectLst/>
                          <a:latin typeface="Times New Roman" pitchFamily="18" charset="0"/>
                          <a:cs typeface="Times New Roman" pitchFamily="18" charset="0"/>
                        </a:rPr>
                        <a:t>… It is necessary to understand how attitudes and behaviors link together on individual pattern basis.</a:t>
                      </a:r>
                      <a:endParaRPr lang="en-US" sz="1400" dirty="0">
                        <a:effectLst/>
                        <a:latin typeface="Times New Roman" pitchFamily="18" charset="0"/>
                        <a:ea typeface="Calibri"/>
                        <a:cs typeface="Times New Roman" pitchFamily="18" charset="0"/>
                      </a:endParaRPr>
                    </a:p>
                  </a:txBody>
                  <a:tcPr marL="22409" marR="22409" marT="0" marB="0"/>
                </a:tc>
                <a:extLst>
                  <a:ext uri="{0D108BD9-81ED-4DB2-BD59-A6C34878D82A}">
                    <a16:rowId xmlns:a16="http://schemas.microsoft.com/office/drawing/2014/main" xmlns="" val="10004"/>
                  </a:ext>
                </a:extLst>
              </a:tr>
            </a:tbl>
          </a:graphicData>
        </a:graphic>
      </p:graphicFrame>
      <p:sp>
        <p:nvSpPr>
          <p:cNvPr id="3" name="Slide Number Placeholder 2"/>
          <p:cNvSpPr>
            <a:spLocks noGrp="1"/>
          </p:cNvSpPr>
          <p:nvPr>
            <p:ph type="sldNum" sz="quarter" idx="12"/>
          </p:nvPr>
        </p:nvSpPr>
        <p:spPr/>
        <p:txBody>
          <a:bodyPr/>
          <a:lstStyle/>
          <a:p>
            <a:fld id="{983B6054-12AA-46F8-BA2F-08E50879B6E3}" type="slidenum">
              <a:rPr lang="en-US" smtClean="0"/>
              <a:pPr/>
              <a:t>398</a:t>
            </a:fld>
            <a:endParaRPr lang="en-US"/>
          </a:p>
        </p:txBody>
      </p:sp>
    </p:spTree>
    <p:extLst>
      <p:ext uri="{BB962C8B-B14F-4D97-AF65-F5344CB8AC3E}">
        <p14:creationId xmlns:p14="http://schemas.microsoft.com/office/powerpoint/2010/main" xmlns="" val="4251588726"/>
      </p:ext>
    </p:extLst>
  </p:cSld>
  <p:clrMapOvr>
    <a:masterClrMapping/>
  </p:clrMapOvr>
  <p:timing>
    <p:tnLst>
      <p:par>
        <p:cTn id="1" dur="indefinite" restart="never" nodeType="tmRoot"/>
      </p:par>
    </p:tnLst>
  </p:timing>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03592" cy="5791200"/>
          </a:xfrm>
        </p:spPr>
        <p:txBody>
          <a:bodyPr>
            <a:noAutofit/>
          </a:bodyPr>
          <a:lstStyle/>
          <a:p>
            <a:pPr algn="just" fontAlgn="t">
              <a:lnSpc>
                <a:spcPct val="170000"/>
              </a:lnSpc>
            </a:pPr>
            <a:r>
              <a:rPr lang="en-US" sz="2400" dirty="0">
                <a:latin typeface="Times New Roman" pitchFamily="18" charset="0"/>
                <a:cs typeface="Times New Roman" pitchFamily="18" charset="0"/>
              </a:rPr>
              <a:t>Experimentation with interview </a:t>
            </a:r>
            <a:r>
              <a:rPr lang="en-US" sz="2400" dirty="0" smtClean="0">
                <a:latin typeface="Times New Roman" pitchFamily="18" charset="0"/>
                <a:cs typeface="Times New Roman" pitchFamily="18" charset="0"/>
              </a:rPr>
              <a:t>guide… </a:t>
            </a:r>
            <a:r>
              <a:rPr lang="en-US" sz="2400" dirty="0">
                <a:latin typeface="Times New Roman" pitchFamily="18" charset="0"/>
                <a:cs typeface="Times New Roman" pitchFamily="18" charset="0"/>
              </a:rPr>
              <a:t>enough is known to establish a meaningful topic </a:t>
            </a:r>
            <a:r>
              <a:rPr lang="en-US" sz="2400" dirty="0" smtClean="0">
                <a:latin typeface="Times New Roman" pitchFamily="18" charset="0"/>
                <a:cs typeface="Times New Roman" pitchFamily="18" charset="0"/>
              </a:rPr>
              <a:t>guide… </a:t>
            </a:r>
            <a:r>
              <a:rPr lang="en-US" sz="2400" dirty="0">
                <a:latin typeface="Times New Roman" pitchFamily="18" charset="0"/>
                <a:cs typeface="Times New Roman" pitchFamily="18" charset="0"/>
              </a:rPr>
              <a:t>it may be necessary to develop the interview guide by altering it after each of the initial interviews.</a:t>
            </a:r>
          </a:p>
          <a:p>
            <a:pPr algn="just" fontAlgn="t">
              <a:lnSpc>
                <a:spcPct val="170000"/>
              </a:lnSpc>
            </a:pPr>
            <a:r>
              <a:rPr lang="en-US" sz="2400" b="1" dirty="0">
                <a:latin typeface="Times New Roman" pitchFamily="18" charset="0"/>
                <a:cs typeface="Times New Roman" pitchFamily="18" charset="0"/>
              </a:rPr>
              <a:t>Observation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It is possible and desirable for key decision makers to observe “first hand” consumer information.</a:t>
            </a:r>
          </a:p>
          <a:p>
            <a:pPr marL="82296" indent="0" algn="just" fontAlgn="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399</a:t>
            </a:fld>
            <a:endParaRPr lang="en-US"/>
          </a:p>
        </p:txBody>
      </p:sp>
    </p:spTree>
    <p:extLst>
      <p:ext uri="{BB962C8B-B14F-4D97-AF65-F5344CB8AC3E}">
        <p14:creationId xmlns:p14="http://schemas.microsoft.com/office/powerpoint/2010/main" xmlns="" val="1139430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251192" cy="5943600"/>
          </a:xfrm>
        </p:spPr>
        <p:txBody>
          <a:bodyPr>
            <a:normAutofit/>
          </a:bodyPr>
          <a:lstStyle/>
          <a:p>
            <a:pPr marL="82296" indent="0" algn="just">
              <a:lnSpc>
                <a:spcPct val="150000"/>
              </a:lnSpc>
              <a:buNone/>
            </a:pPr>
            <a:r>
              <a:rPr lang="en-US" sz="2400" b="1" dirty="0">
                <a:latin typeface="Times New Roman" pitchFamily="18" charset="0"/>
                <a:cs typeface="Times New Roman" pitchFamily="18" charset="0"/>
              </a:rPr>
              <a:t>Concept of Health and Definition of Health Education:</a:t>
            </a:r>
            <a:endParaRPr lang="en-US" sz="2400" dirty="0">
              <a:latin typeface="Times New Roman" pitchFamily="18" charset="0"/>
              <a:cs typeface="Times New Roman" pitchFamily="18" charset="0"/>
            </a:endParaRPr>
          </a:p>
          <a:p>
            <a:pPr marL="82296" indent="0" algn="just">
              <a:lnSpc>
                <a:spcPct val="150000"/>
              </a:lnSpc>
              <a:buNone/>
            </a:pPr>
            <a:r>
              <a:rPr lang="en-US" sz="2400" b="1" dirty="0">
                <a:latin typeface="Times New Roman" pitchFamily="18" charset="0"/>
                <a:cs typeface="Times New Roman" pitchFamily="18" charset="0"/>
              </a:rPr>
              <a:t>Health:</a:t>
            </a:r>
            <a:r>
              <a:rPr lang="en-US" sz="2400" dirty="0">
                <a:latin typeface="Times New Roman" pitchFamily="18" charset="0"/>
                <a:cs typeface="Times New Roman" pitchFamily="18" charset="0"/>
              </a:rPr>
              <a:t> there are various definitions of “health” among which few are sited here:</a:t>
            </a:r>
          </a:p>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From </a:t>
            </a:r>
            <a:r>
              <a:rPr lang="en-US" sz="2400" dirty="0">
                <a:latin typeface="Times New Roman" pitchFamily="18" charset="0"/>
                <a:cs typeface="Times New Roman" pitchFamily="18" charset="0"/>
              </a:rPr>
              <a:t>a </a:t>
            </a:r>
            <a:r>
              <a:rPr lang="en-US" sz="2400" u="sng" dirty="0">
                <a:latin typeface="Times New Roman" pitchFamily="18" charset="0"/>
                <a:cs typeface="Times New Roman" pitchFamily="18" charset="0"/>
              </a:rPr>
              <a:t>lay point of view</a:t>
            </a:r>
            <a:r>
              <a:rPr lang="en-US" sz="2400" dirty="0">
                <a:latin typeface="Times New Roman" pitchFamily="18" charset="0"/>
                <a:cs typeface="Times New Roman" pitchFamily="18" charset="0"/>
              </a:rPr>
              <a:t>, it is just to say that a person is normally doing his activities and does not outwardly show any signs of any disease in him.</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In </a:t>
            </a:r>
            <a:r>
              <a:rPr lang="en-US" sz="2400" dirty="0">
                <a:latin typeface="Times New Roman" pitchFamily="18" charset="0"/>
                <a:cs typeface="Times New Roman" pitchFamily="18" charset="0"/>
              </a:rPr>
              <a:t>Oxford dictionary health means the state of being free from sickness, injury or disease, bodily conditions; something indicating good bodily conditions.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a:t>
            </a:fld>
            <a:endParaRPr lang="en-US"/>
          </a:p>
        </p:txBody>
      </p:sp>
    </p:spTree>
    <p:extLst>
      <p:ext uri="{BB962C8B-B14F-4D97-AF65-F5344CB8AC3E}">
        <p14:creationId xmlns:p14="http://schemas.microsoft.com/office/powerpoint/2010/main" xmlns="" val="21063089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022592" cy="944562"/>
          </a:xfrm>
        </p:spPr>
        <p:txBody>
          <a:bodyPr>
            <a:normAutofit/>
          </a:bodyPr>
          <a:lstStyle/>
          <a:p>
            <a:r>
              <a:rPr lang="en-US" sz="2800" b="1" dirty="0" smtClean="0">
                <a:latin typeface="Times New Roman" pitchFamily="18" charset="0"/>
                <a:cs typeface="Times New Roman" pitchFamily="18" charset="0"/>
              </a:rPr>
              <a:t>1.4 AIMS OF HEALTH EDUCATION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371600" y="685800"/>
            <a:ext cx="7162800" cy="5410200"/>
          </a:xfrm>
        </p:spPr>
        <p:txBody>
          <a:bodyPr>
            <a:normAutofit/>
          </a:bodyPr>
          <a:lstStyle/>
          <a:p>
            <a:pPr marL="82296" indent="0">
              <a:buNone/>
            </a:pPr>
            <a:endParaRPr lang="en-US" dirty="0"/>
          </a:p>
          <a:p>
            <a:pPr lvl="0" algn="just">
              <a:lnSpc>
                <a:spcPct val="150000"/>
              </a:lnSpc>
            </a:pPr>
            <a:r>
              <a:rPr lang="en-US" sz="2400" dirty="0">
                <a:latin typeface="Times New Roman" pitchFamily="18" charset="0"/>
                <a:cs typeface="Times New Roman" pitchFamily="18" charset="0"/>
              </a:rPr>
              <a:t>To ensure that the community accepted health as a valued asset</a:t>
            </a:r>
          </a:p>
          <a:p>
            <a:pPr lvl="0" algn="just">
              <a:lnSpc>
                <a:spcPct val="150000"/>
              </a:lnSpc>
            </a:pPr>
            <a:r>
              <a:rPr lang="en-US" sz="2400" dirty="0">
                <a:latin typeface="Times New Roman" pitchFamily="18" charset="0"/>
                <a:cs typeface="Times New Roman" pitchFamily="18" charset="0"/>
              </a:rPr>
              <a:t>To equip individuals with knowledge and skills to influence their attitudes in such a way as to help them to solve their problems.</a:t>
            </a:r>
          </a:p>
          <a:p>
            <a:pPr lvl="0" algn="just">
              <a:lnSpc>
                <a:spcPct val="150000"/>
              </a:lnSpc>
            </a:pPr>
            <a:r>
              <a:rPr lang="en-US" sz="2400" dirty="0">
                <a:latin typeface="Times New Roman" pitchFamily="18" charset="0"/>
                <a:cs typeface="Times New Roman" pitchFamily="18" charset="0"/>
              </a:rPr>
              <a:t>To promote development of health services by:</a:t>
            </a:r>
          </a:p>
          <a:p>
            <a:pPr lvl="0" algn="just">
              <a:lnSpc>
                <a:spcPct val="150000"/>
              </a:lnSpc>
              <a:buFont typeface="Wingdings" pitchFamily="2" charset="2"/>
              <a:buChar char="ü"/>
            </a:pPr>
            <a:r>
              <a:rPr lang="en-US" sz="2400" dirty="0">
                <a:latin typeface="Times New Roman" pitchFamily="18" charset="0"/>
                <a:cs typeface="Times New Roman" pitchFamily="18" charset="0"/>
              </a:rPr>
              <a:t>Reducing the incidence of diseases</a:t>
            </a:r>
          </a:p>
          <a:p>
            <a:pPr lvl="0" algn="just">
              <a:lnSpc>
                <a:spcPct val="150000"/>
              </a:lnSpc>
              <a:buFont typeface="Wingdings" pitchFamily="2" charset="2"/>
              <a:buChar char="ü"/>
            </a:pPr>
            <a:r>
              <a:rPr lang="en-US" sz="2400" dirty="0">
                <a:latin typeface="Times New Roman" pitchFamily="18" charset="0"/>
                <a:cs typeface="Times New Roman" pitchFamily="18" charset="0"/>
              </a:rPr>
              <a:t>Making recovery easier, safer and quicker.</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40</a:t>
            </a:fld>
            <a:endParaRPr lang="en-US"/>
          </a:p>
        </p:txBody>
      </p:sp>
    </p:spTree>
    <p:extLst>
      <p:ext uri="{BB962C8B-B14F-4D97-AF65-F5344CB8AC3E}">
        <p14:creationId xmlns:p14="http://schemas.microsoft.com/office/powerpoint/2010/main" xmlns="" val="4246915965"/>
      </p:ext>
    </p:extLst>
  </p:cSld>
  <p:clrMapOvr>
    <a:masterClrMapping/>
  </p:clrMapOvr>
  <p:timing>
    <p:tnLst>
      <p:par>
        <p:cTn id="1" dur="indefinite" restart="never" nodeType="tmRoot"/>
      </p:par>
    </p:tnLst>
  </p:timing>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rmAutofit fontScale="25000" lnSpcReduction="20000"/>
          </a:bodyPr>
          <a:lstStyle/>
          <a:p>
            <a:pPr algn="just" fontAlgn="t">
              <a:lnSpc>
                <a:spcPct val="170000"/>
              </a:lnSpc>
            </a:pPr>
            <a:r>
              <a:rPr lang="en-US" sz="9600" dirty="0">
                <a:latin typeface="Times New Roman" pitchFamily="18" charset="0"/>
                <a:cs typeface="Times New Roman" pitchFamily="18" charset="0"/>
              </a:rPr>
              <a:t>First hand consumer information is not critical or when observation is not logistically possible</a:t>
            </a:r>
          </a:p>
          <a:p>
            <a:pPr algn="just" fontAlgn="t">
              <a:lnSpc>
                <a:spcPct val="170000"/>
              </a:lnSpc>
            </a:pPr>
            <a:r>
              <a:rPr lang="en-US" sz="9600" dirty="0">
                <a:latin typeface="Times New Roman" pitchFamily="18" charset="0"/>
                <a:cs typeface="Times New Roman" pitchFamily="18" charset="0"/>
              </a:rPr>
              <a:t>Logistics </a:t>
            </a:r>
            <a:r>
              <a:rPr lang="en-US" sz="9600" dirty="0" smtClean="0">
                <a:latin typeface="Times New Roman" pitchFamily="18" charset="0"/>
                <a:cs typeface="Times New Roman" pitchFamily="18" charset="0"/>
              </a:rPr>
              <a:t>… </a:t>
            </a:r>
            <a:r>
              <a:rPr lang="en-US" sz="9600" dirty="0">
                <a:latin typeface="Times New Roman" pitchFamily="18" charset="0"/>
                <a:cs typeface="Times New Roman" pitchFamily="18" charset="0"/>
              </a:rPr>
              <a:t>An acceptable number target respondents can be assembled in one </a:t>
            </a:r>
            <a:r>
              <a:rPr lang="en-US" sz="9600" dirty="0" smtClean="0">
                <a:latin typeface="Times New Roman" pitchFamily="18" charset="0"/>
                <a:cs typeface="Times New Roman" pitchFamily="18" charset="0"/>
              </a:rPr>
              <a:t>location… </a:t>
            </a:r>
            <a:r>
              <a:rPr lang="en-US" sz="9600" dirty="0">
                <a:latin typeface="Times New Roman" pitchFamily="18" charset="0"/>
                <a:cs typeface="Times New Roman" pitchFamily="18" charset="0"/>
              </a:rPr>
              <a:t>Respondents are geographically dispersed or not easily assembled for other reasons.</a:t>
            </a:r>
          </a:p>
          <a:p>
            <a:pPr algn="just" fontAlgn="t">
              <a:lnSpc>
                <a:spcPct val="170000"/>
              </a:lnSpc>
            </a:pPr>
            <a:r>
              <a:rPr lang="en-US" sz="9600" dirty="0">
                <a:latin typeface="Times New Roman" pitchFamily="18" charset="0"/>
                <a:cs typeface="Times New Roman" pitchFamily="18" charset="0"/>
              </a:rPr>
              <a:t>Cost and </a:t>
            </a:r>
            <a:r>
              <a:rPr lang="en-US" sz="9600" dirty="0" smtClean="0">
                <a:latin typeface="Times New Roman" pitchFamily="18" charset="0"/>
                <a:cs typeface="Times New Roman" pitchFamily="18" charset="0"/>
              </a:rPr>
              <a:t>Timing… </a:t>
            </a:r>
            <a:r>
              <a:rPr lang="en-US" sz="9600" dirty="0">
                <a:latin typeface="Times New Roman" pitchFamily="18" charset="0"/>
                <a:cs typeface="Times New Roman" pitchFamily="18" charset="0"/>
              </a:rPr>
              <a:t>Quick turnaround is critical, and funds are limited</a:t>
            </a:r>
            <a:r>
              <a:rPr lang="en-US" sz="9600" dirty="0" smtClean="0">
                <a:latin typeface="Times New Roman" pitchFamily="18" charset="0"/>
                <a:cs typeface="Times New Roman" pitchFamily="18" charset="0"/>
              </a:rPr>
              <a:t>.… </a:t>
            </a:r>
            <a:r>
              <a:rPr lang="en-US" sz="9600" dirty="0">
                <a:latin typeface="Times New Roman" pitchFamily="18" charset="0"/>
                <a:cs typeface="Times New Roman" pitchFamily="18" charset="0"/>
              </a:rPr>
              <a:t>Quick turnaround is not critical and budget will be permit higher cost.</a:t>
            </a:r>
          </a:p>
          <a:p>
            <a:pPr algn="just">
              <a:lnSpc>
                <a:spcPct val="170000"/>
              </a:lnSpc>
            </a:pPr>
            <a:endParaRPr lang="en-US"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400</a:t>
            </a:fld>
            <a:endParaRPr lang="en-US"/>
          </a:p>
        </p:txBody>
      </p:sp>
    </p:spTree>
    <p:extLst>
      <p:ext uri="{BB962C8B-B14F-4D97-AF65-F5344CB8AC3E}">
        <p14:creationId xmlns:p14="http://schemas.microsoft.com/office/powerpoint/2010/main" xmlns="" val="3178322675"/>
      </p:ext>
    </p:extLst>
  </p:cSld>
  <p:clrMapOvr>
    <a:masterClrMapping/>
  </p:clrMapOvr>
  <p:timing>
    <p:tnLst>
      <p:par>
        <p:cTn id="1" dur="indefinite" restart="never" nodeType="tmRoot"/>
      </p:par>
    </p:tnLst>
  </p:timing>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427733374"/>
              </p:ext>
            </p:extLst>
          </p:nvPr>
        </p:nvGraphicFramePr>
        <p:xfrm>
          <a:off x="1143000" y="838201"/>
          <a:ext cx="7848600" cy="5465014"/>
        </p:xfrm>
        <a:graphic>
          <a:graphicData uri="http://schemas.openxmlformats.org/drawingml/2006/table">
            <a:tbl>
              <a:tblPr firstRow="1" firstCol="1" bandRow="1">
                <a:tableStyleId>{5C22544A-7EE6-4342-B048-85BDC9FD1C3A}</a:tableStyleId>
              </a:tblPr>
              <a:tblGrid>
                <a:gridCol w="3924300">
                  <a:extLst>
                    <a:ext uri="{9D8B030D-6E8A-4147-A177-3AD203B41FA5}">
                      <a16:colId xmlns:a16="http://schemas.microsoft.com/office/drawing/2014/main" xmlns="" val="20000"/>
                    </a:ext>
                  </a:extLst>
                </a:gridCol>
                <a:gridCol w="3924300">
                  <a:extLst>
                    <a:ext uri="{9D8B030D-6E8A-4147-A177-3AD203B41FA5}">
                      <a16:colId xmlns:a16="http://schemas.microsoft.com/office/drawing/2014/main" xmlns="" val="20001"/>
                    </a:ext>
                  </a:extLst>
                </a:gridCol>
              </a:tblGrid>
              <a:tr h="896903">
                <a:tc>
                  <a:txBody>
                    <a:bodyPr/>
                    <a:lstStyle/>
                    <a:p>
                      <a:pPr marL="0" marR="0" algn="just">
                        <a:lnSpc>
                          <a:spcPct val="150000"/>
                        </a:lnSpc>
                        <a:spcBef>
                          <a:spcPts val="0"/>
                        </a:spcBef>
                        <a:spcAft>
                          <a:spcPts val="0"/>
                        </a:spcAft>
                      </a:pPr>
                      <a:r>
                        <a:rPr lang="en-US" sz="2000" u="sng" dirty="0">
                          <a:effectLst/>
                          <a:latin typeface="Times New Roman" pitchFamily="18" charset="0"/>
                          <a:cs typeface="Times New Roman" pitchFamily="18" charset="0"/>
                        </a:rPr>
                        <a:t>Focus group:</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0"/>
                        </a:spcAft>
                      </a:pPr>
                      <a:r>
                        <a:rPr lang="en-US" sz="2000" u="sng">
                          <a:effectLst/>
                          <a:latin typeface="Times New Roman" pitchFamily="18" charset="0"/>
                          <a:cs typeface="Times New Roman" pitchFamily="18" charset="0"/>
                        </a:rPr>
                        <a:t>Individual depth interview:</a:t>
                      </a:r>
                      <a:endParaRPr lang="en-US" sz="200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r h="1440972">
                <a:tc>
                  <a:txBody>
                    <a:bodyPr/>
                    <a:lstStyle/>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Idea generation</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Complexity subject matter and knowledgeable respondents</a:t>
                      </a:r>
                      <a:endParaRPr lang="en-US" sz="20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960648">
                <a:tc>
                  <a:txBody>
                    <a:bodyPr/>
                    <a:lstStyle/>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Package design screening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Highly sensitive subject matter</a:t>
                      </a:r>
                      <a:endParaRPr lang="en-US" sz="20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1205843">
                <a:tc>
                  <a:txBody>
                    <a:bodyPr/>
                    <a:lstStyle/>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Evaluation of message concepts</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50000"/>
                        </a:lnSpc>
                        <a:spcBef>
                          <a:spcPts val="0"/>
                        </a:spcBef>
                        <a:spcAft>
                          <a:spcPts val="0"/>
                        </a:spcAft>
                        <a:buFont typeface="Symbol"/>
                        <a:buChar char=""/>
                      </a:pPr>
                      <a:r>
                        <a:rPr lang="en-US" sz="2000" dirty="0" smtClean="0">
                          <a:effectLst/>
                          <a:latin typeface="Times New Roman" pitchFamily="18" charset="0"/>
                          <a:cs typeface="Times New Roman" pitchFamily="18" charset="0"/>
                        </a:rPr>
                        <a:t>Geographically</a:t>
                      </a:r>
                      <a:r>
                        <a:rPr lang="en-US" sz="2000" baseline="0" dirty="0" smtClean="0">
                          <a:effectLst/>
                          <a:latin typeface="Times New Roman" pitchFamily="18" charset="0"/>
                          <a:cs typeface="Times New Roman" pitchFamily="18" charset="0"/>
                        </a:rPr>
                        <a:t> </a:t>
                      </a:r>
                      <a:r>
                        <a:rPr lang="en-US" sz="2000" dirty="0" smtClean="0">
                          <a:effectLst/>
                          <a:latin typeface="Times New Roman" pitchFamily="18" charset="0"/>
                          <a:cs typeface="Times New Roman" pitchFamily="18" charset="0"/>
                        </a:rPr>
                        <a:t>dispersed </a:t>
                      </a:r>
                      <a:r>
                        <a:rPr lang="en-US" sz="2000" dirty="0">
                          <a:effectLst/>
                          <a:latin typeface="Times New Roman" pitchFamily="18" charset="0"/>
                          <a:cs typeface="Times New Roman" pitchFamily="18" charset="0"/>
                        </a:rPr>
                        <a:t>respondents</a:t>
                      </a:r>
                      <a:endParaRPr lang="en-US" sz="20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r h="960648">
                <a:tc>
                  <a:txBody>
                    <a:bodyPr/>
                    <a:lstStyle/>
                    <a:p>
                      <a:pPr marL="342900" marR="0" lvl="0" indent="-342900" algn="just">
                        <a:lnSpc>
                          <a:spcPct val="150000"/>
                        </a:lnSpc>
                        <a:spcBef>
                          <a:spcPts val="0"/>
                        </a:spcBef>
                        <a:spcAft>
                          <a:spcPts val="0"/>
                        </a:spcAft>
                        <a:buFont typeface="Symbol"/>
                        <a:buChar char=""/>
                      </a:pPr>
                      <a:r>
                        <a:rPr lang="en-US" sz="2000">
                          <a:effectLst/>
                          <a:latin typeface="Times New Roman" pitchFamily="18" charset="0"/>
                          <a:cs typeface="Times New Roman" pitchFamily="18" charset="0"/>
                        </a:rPr>
                        <a:t>Peer pressure</a:t>
                      </a:r>
                      <a:endParaRPr lang="en-US" sz="2000">
                        <a:effectLst/>
                        <a:latin typeface="Times New Roman" pitchFamily="18" charset="0"/>
                        <a:ea typeface="Calibri"/>
                        <a:cs typeface="Times New Roman" pitchFamily="18" charset="0"/>
                      </a:endParaRPr>
                    </a:p>
                  </a:txBody>
                  <a:tcPr marL="68580" marR="68580" marT="0" marB="0"/>
                </a:tc>
                <a:tc>
                  <a:txBody>
                    <a:bodyPr/>
                    <a:lstStyle/>
                    <a:p>
                      <a:pPr marL="342900" marR="0" lvl="0" indent="-342900" algn="just">
                        <a:lnSpc>
                          <a:spcPct val="150000"/>
                        </a:lnSpc>
                        <a:spcBef>
                          <a:spcPts val="0"/>
                        </a:spcBef>
                        <a:spcAft>
                          <a:spcPts val="0"/>
                        </a:spcAft>
                        <a:buFont typeface="Symbol"/>
                        <a:buChar char=""/>
                      </a:pPr>
                      <a:r>
                        <a:rPr lang="en-US" sz="2000" dirty="0">
                          <a:effectLst/>
                          <a:latin typeface="Times New Roman" pitchFamily="18" charset="0"/>
                          <a:cs typeface="Times New Roman" pitchFamily="18" charset="0"/>
                        </a:rPr>
                        <a:t>Problem identification and definition.</a:t>
                      </a:r>
                      <a:endParaRPr lang="en-US" sz="20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4"/>
                  </a:ext>
                </a:extLst>
              </a:tr>
            </a:tbl>
          </a:graphicData>
        </a:graphic>
      </p:graphicFrame>
      <p:sp>
        <p:nvSpPr>
          <p:cNvPr id="5" name="Rectangle 1"/>
          <p:cNvSpPr>
            <a:spLocks noChangeArrowheads="1"/>
          </p:cNvSpPr>
          <p:nvPr/>
        </p:nvSpPr>
        <p:spPr bwMode="auto">
          <a:xfrm>
            <a:off x="1295400" y="270302"/>
            <a:ext cx="463780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Summary of specific applications: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983B6054-12AA-46F8-BA2F-08E50879B6E3}" type="slidenum">
              <a:rPr lang="en-US" smtClean="0"/>
              <a:pPr/>
              <a:t>401</a:t>
            </a:fld>
            <a:endParaRPr lang="en-US"/>
          </a:p>
        </p:txBody>
      </p:sp>
    </p:spTree>
    <p:extLst>
      <p:ext uri="{BB962C8B-B14F-4D97-AF65-F5344CB8AC3E}">
        <p14:creationId xmlns:p14="http://schemas.microsoft.com/office/powerpoint/2010/main" xmlns="" val="3693706841"/>
      </p:ext>
    </p:extLst>
  </p:cSld>
  <p:clrMapOvr>
    <a:masterClrMapping/>
  </p:clrMapOvr>
  <p:timing>
    <p:tnLst>
      <p:par>
        <p:cTn id="1" dur="indefinite" restart="never" nodeType="tmRoot"/>
      </p:par>
    </p:tnLst>
  </p:timing>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98792" cy="58674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Focus group discussion techniques: </a:t>
            </a:r>
            <a:r>
              <a:rPr lang="en-US" sz="2400" dirty="0">
                <a:latin typeface="Times New Roman" pitchFamily="18" charset="0"/>
                <a:cs typeface="Times New Roman" pitchFamily="18" charset="0"/>
              </a:rPr>
              <a:t>many focus group techniques have evolved over time. Broadly, the difference between those techniques related to:</a:t>
            </a:r>
          </a:p>
          <a:p>
            <a:pPr marL="82296" lvl="0" indent="0" algn="just">
              <a:lnSpc>
                <a:spcPct val="170000"/>
              </a:lnSpc>
              <a:buNone/>
            </a:pPr>
            <a:r>
              <a:rPr lang="en-US" sz="2400" dirty="0" smtClean="0">
                <a:latin typeface="Times New Roman" pitchFamily="18" charset="0"/>
                <a:cs typeface="Times New Roman" pitchFamily="18" charset="0"/>
              </a:rPr>
              <a:t>1. Different </a:t>
            </a:r>
            <a:r>
              <a:rPr lang="en-US" sz="2400" dirty="0">
                <a:latin typeface="Times New Roman" pitchFamily="18" charset="0"/>
                <a:cs typeface="Times New Roman" pitchFamily="18" charset="0"/>
              </a:rPr>
              <a:t>moderating approaches</a:t>
            </a:r>
          </a:p>
          <a:p>
            <a:pPr marL="82296" lvl="0" indent="0" algn="just">
              <a:lnSpc>
                <a:spcPct val="170000"/>
              </a:lnSpc>
              <a:buNone/>
            </a:pPr>
            <a:r>
              <a:rPr lang="en-US" sz="2400" dirty="0" smtClean="0">
                <a:latin typeface="Times New Roman" pitchFamily="18" charset="0"/>
                <a:cs typeface="Times New Roman" pitchFamily="18" charset="0"/>
              </a:rPr>
              <a:t>2. Functional </a:t>
            </a:r>
            <a:r>
              <a:rPr lang="en-US" sz="2400" dirty="0">
                <a:latin typeface="Times New Roman" pitchFamily="18" charset="0"/>
                <a:cs typeface="Times New Roman" pitchFamily="18" charset="0"/>
              </a:rPr>
              <a:t>group differences </a:t>
            </a:r>
          </a:p>
          <a:p>
            <a:pPr marL="82296" lvl="0" indent="0" algn="just">
              <a:lnSpc>
                <a:spcPct val="170000"/>
              </a:lnSpc>
              <a:buNone/>
            </a:pPr>
            <a:r>
              <a:rPr lang="en-US" sz="2400" dirty="0" smtClean="0">
                <a:latin typeface="Times New Roman" pitchFamily="18" charset="0"/>
                <a:cs typeface="Times New Roman" pitchFamily="18" charset="0"/>
              </a:rPr>
              <a:t>3. Structural </a:t>
            </a:r>
            <a:r>
              <a:rPr lang="en-US" sz="2400" dirty="0">
                <a:latin typeface="Times New Roman" pitchFamily="18" charset="0"/>
                <a:cs typeface="Times New Roman" pitchFamily="18" charset="0"/>
              </a:rPr>
              <a:t>group differences</a:t>
            </a:r>
          </a:p>
          <a:p>
            <a:pPr marL="82296" lvl="0" indent="0" algn="just">
              <a:lnSpc>
                <a:spcPct val="170000"/>
              </a:lnSpc>
              <a:buNone/>
            </a:pPr>
            <a:r>
              <a:rPr lang="en-US" sz="2400" dirty="0" smtClean="0">
                <a:latin typeface="Times New Roman" pitchFamily="18" charset="0"/>
                <a:cs typeface="Times New Roman" pitchFamily="18" charset="0"/>
              </a:rPr>
              <a:t>4. The </a:t>
            </a:r>
            <a:r>
              <a:rPr lang="en-US" sz="2400" dirty="0">
                <a:latin typeface="Times New Roman" pitchFamily="18" charset="0"/>
                <a:cs typeface="Times New Roman" pitchFamily="18" charset="0"/>
              </a:rPr>
              <a:t>variety of the process which have emerged to address specific marketing or informational need</a:t>
            </a:r>
          </a:p>
          <a:p>
            <a:pPr marL="82296" indent="0" algn="just">
              <a:lnSpc>
                <a:spcPct val="170000"/>
              </a:lnSpc>
              <a:buNone/>
            </a:pPr>
            <a:r>
              <a:rPr lang="en-US" sz="2400" dirty="0">
                <a:latin typeface="Times New Roman" pitchFamily="18" charset="0"/>
                <a:cs typeface="Times New Roman" pitchFamily="18" charset="0"/>
              </a:rPr>
              <a:t> </a:t>
            </a:r>
          </a:p>
          <a:p>
            <a:pPr marL="82296" indent="0" algn="just">
              <a:lnSpc>
                <a:spcPct val="170000"/>
              </a:lnSpc>
              <a:buNone/>
            </a:pPr>
            <a:endParaRPr lang="en-US" sz="2400" dirty="0">
              <a:latin typeface="Times New Roman" pitchFamily="18" charset="0"/>
              <a:cs typeface="Times New Roman" pitchFamily="18" charset="0"/>
            </a:endParaRPr>
          </a:p>
          <a:p>
            <a:pPr marL="82296" indent="0" algn="just">
              <a:lnSpc>
                <a:spcPct val="170000"/>
              </a:lnSpc>
              <a:buNone/>
            </a:pPr>
            <a:endParaRPr lang="en-US" sz="2400" dirty="0">
              <a:latin typeface="Times New Roman" pitchFamily="18" charset="0"/>
              <a:cs typeface="Times New Roman" pitchFamily="18" charset="0"/>
            </a:endParaRPr>
          </a:p>
          <a:p>
            <a:pPr marL="82296" indent="0" algn="just">
              <a:lnSpc>
                <a:spcPct val="17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402</a:t>
            </a:fld>
            <a:endParaRPr lang="en-US"/>
          </a:p>
        </p:txBody>
      </p:sp>
    </p:spTree>
    <p:extLst>
      <p:ext uri="{BB962C8B-B14F-4D97-AF65-F5344CB8AC3E}">
        <p14:creationId xmlns:p14="http://schemas.microsoft.com/office/powerpoint/2010/main" xmlns="" val="4288374158"/>
      </p:ext>
    </p:extLst>
  </p:cSld>
  <p:clrMapOvr>
    <a:masterClrMapping/>
  </p:clrMapOvr>
  <p:timing>
    <p:tnLst>
      <p:par>
        <p:cTn id="1" dur="indefinite" restart="never" nodeType="tmRoot"/>
      </p:par>
    </p:tnLst>
  </p:timing>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22592" cy="5867400"/>
          </a:xfrm>
        </p:spPr>
        <p:txBody>
          <a:bodyPr>
            <a:noAutofit/>
          </a:bodyPr>
          <a:lstStyle/>
          <a:p>
            <a:pPr marL="82296" indent="0" algn="just">
              <a:lnSpc>
                <a:spcPct val="170000"/>
              </a:lnSpc>
              <a:buNone/>
            </a:pPr>
            <a:r>
              <a:rPr lang="en-US" sz="2400" b="1" dirty="0">
                <a:latin typeface="Times New Roman" pitchFamily="18" charset="0"/>
                <a:cs typeface="Times New Roman" pitchFamily="18" charset="0"/>
              </a:rPr>
              <a:t>Moderating approach to focus groups:</a:t>
            </a:r>
          </a:p>
          <a:p>
            <a:pPr marL="82296" indent="0" algn="just">
              <a:lnSpc>
                <a:spcPct val="170000"/>
              </a:lnSpc>
              <a:buNone/>
            </a:pPr>
            <a:r>
              <a:rPr lang="en-US" sz="2400" dirty="0">
                <a:latin typeface="Times New Roman" pitchFamily="18" charset="0"/>
                <a:cs typeface="Times New Roman" pitchFamily="18" charset="0"/>
              </a:rPr>
              <a:t>There are two primary aspects of the moderating approach. First, the questioning technique can be either directive or non directive. Second, the flow of the focus group can be either structured or non-structured. </a:t>
            </a:r>
          </a:p>
          <a:p>
            <a:pPr marL="82296" indent="0" algn="just">
              <a:lnSpc>
                <a:spcPct val="170000"/>
              </a:lnSpc>
              <a:buNone/>
            </a:pPr>
            <a:r>
              <a:rPr lang="en-US" sz="2400" dirty="0">
                <a:latin typeface="Times New Roman" pitchFamily="18" charset="0"/>
                <a:cs typeface="Times New Roman" pitchFamily="18" charset="0"/>
              </a:rPr>
              <a:t>A directive moderating approach uses questions which are very pointed and which specifically restrict the range of responses which might arrive.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403</a:t>
            </a:fld>
            <a:endParaRPr lang="en-US"/>
          </a:p>
        </p:txBody>
      </p:sp>
    </p:spTree>
    <p:extLst>
      <p:ext uri="{BB962C8B-B14F-4D97-AF65-F5344CB8AC3E}">
        <p14:creationId xmlns:p14="http://schemas.microsoft.com/office/powerpoint/2010/main" xmlns="" val="332447518"/>
      </p:ext>
    </p:extLst>
  </p:cSld>
  <p:clrMapOvr>
    <a:masterClrMapping/>
  </p:clrMapOvr>
  <p:timing>
    <p:tnLst>
      <p:par>
        <p:cTn id="1" dur="indefinite" restart="never" nodeType="tmRoot"/>
      </p:par>
    </p:tnLst>
  </p:timing>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174992" cy="59436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This questioning technique is used only when the objective of the focus group is very narrowly defined.</a:t>
            </a:r>
          </a:p>
          <a:p>
            <a:pPr marL="82296" indent="0" algn="just">
              <a:lnSpc>
                <a:spcPct val="170000"/>
              </a:lnSpc>
              <a:buNone/>
            </a:pPr>
            <a:r>
              <a:rPr lang="en-US" sz="2400" dirty="0">
                <a:latin typeface="Times New Roman" pitchFamily="18" charset="0"/>
                <a:cs typeface="Times New Roman" pitchFamily="18" charset="0"/>
              </a:rPr>
              <a:t>A non-directive moderating approach uses questions which are open ended and non-biasing. This type of question permits respondents’ honest feeling to emerge, minimizes the moderator’s influence and helps to eliminate later confusion in separating fact from fiction of what was said in he group. This type of questioning is almost always the best style to use when conducting focus groups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404</a:t>
            </a:fld>
            <a:endParaRPr lang="en-US"/>
          </a:p>
        </p:txBody>
      </p:sp>
    </p:spTree>
    <p:extLst>
      <p:ext uri="{BB962C8B-B14F-4D97-AF65-F5344CB8AC3E}">
        <p14:creationId xmlns:p14="http://schemas.microsoft.com/office/powerpoint/2010/main" xmlns="" val="1288656817"/>
      </p:ext>
    </p:extLst>
  </p:cSld>
  <p:clrMapOvr>
    <a:masterClrMapping/>
  </p:clrMapOvr>
  <p:timing>
    <p:tnLst>
      <p:par>
        <p:cTn id="1" dur="indefinite" restart="never" nodeType="tmRoot"/>
      </p:par>
    </p:tnLst>
  </p:timing>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6946392" cy="5791200"/>
          </a:xfrm>
        </p:spPr>
        <p:txBody>
          <a:bodyPr>
            <a:normAutofit fontScale="25000" lnSpcReduction="20000"/>
          </a:bodyPr>
          <a:lstStyle/>
          <a:p>
            <a:pPr marL="82296" indent="0" algn="just">
              <a:lnSpc>
                <a:spcPct val="170000"/>
              </a:lnSpc>
              <a:buNone/>
            </a:pPr>
            <a:r>
              <a:rPr lang="en-US" sz="9600" dirty="0">
                <a:latin typeface="Times New Roman" pitchFamily="18" charset="0"/>
                <a:cs typeface="Times New Roman" pitchFamily="18" charset="0"/>
              </a:rPr>
              <a:t>In a structure focus group the moderator works from a prepared topic which contains the issues to be addressed and the specific areas for probing.  The topic guide ensures that all areas relevant to the topic are covered. The probing outline ensures that the specific information needs of management are met in each topic area. Structured focus groups are readily compared across a series of groups.</a:t>
            </a:r>
          </a:p>
          <a:p>
            <a:pPr marL="82296" indent="0" algn="just">
              <a:lnSpc>
                <a:spcPct val="170000"/>
              </a:lnSpc>
              <a:buNone/>
            </a:pPr>
            <a:r>
              <a:rPr lang="en-US" sz="9600" dirty="0">
                <a:latin typeface="Times New Roman" pitchFamily="18" charset="0"/>
                <a:cs typeface="Times New Roman" pitchFamily="18" charset="0"/>
              </a:rPr>
              <a:t>A non-structured focus group is conducted using very sketchy topic guide. </a:t>
            </a: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405</a:t>
            </a:fld>
            <a:endParaRPr lang="en-US"/>
          </a:p>
        </p:txBody>
      </p:sp>
    </p:spTree>
    <p:extLst>
      <p:ext uri="{BB962C8B-B14F-4D97-AF65-F5344CB8AC3E}">
        <p14:creationId xmlns:p14="http://schemas.microsoft.com/office/powerpoint/2010/main" xmlns="" val="2805245985"/>
      </p:ext>
    </p:extLst>
  </p:cSld>
  <p:clrMapOvr>
    <a:masterClrMapping/>
  </p:clrMapOvr>
  <p:timing>
    <p:tnLst>
      <p:par>
        <p:cTn id="1" dur="indefinite" restart="never" nodeType="tmRoot"/>
      </p:par>
    </p:tnLst>
  </p:timing>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The group participants themselves largely determine the content and flow of the group.  The rationale for conducting this kind of group is that it eliminates moderator- management judgment as to what issues are salient/most important. This style is rarely used as it often misses many important information needs of program management.</a:t>
            </a:r>
          </a:p>
          <a:p>
            <a:endParaRPr lang="en-US" sz="2400" dirty="0"/>
          </a:p>
          <a:p>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406</a:t>
            </a:fld>
            <a:endParaRPr lang="en-US"/>
          </a:p>
        </p:txBody>
      </p:sp>
    </p:spTree>
    <p:extLst>
      <p:ext uri="{BB962C8B-B14F-4D97-AF65-F5344CB8AC3E}">
        <p14:creationId xmlns:p14="http://schemas.microsoft.com/office/powerpoint/2010/main" xmlns="" val="308336306"/>
      </p:ext>
    </p:extLst>
  </p:cSld>
  <p:clrMapOvr>
    <a:masterClrMapping/>
  </p:clrMapOvr>
  <p:timing>
    <p:tnLst>
      <p:par>
        <p:cTn id="1" dur="indefinite" restart="never" nodeType="tmRoot"/>
      </p:par>
    </p:tnLst>
  </p:timing>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52400"/>
            <a:ext cx="7098792" cy="60960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In general, except in unusual situations, focus group should use the non-directive, structured moderating approach.</a:t>
            </a:r>
          </a:p>
          <a:p>
            <a:pPr marL="82296" indent="0" algn="just">
              <a:lnSpc>
                <a:spcPct val="170000"/>
              </a:lnSpc>
              <a:buNone/>
            </a:pPr>
            <a:r>
              <a:rPr lang="en-US" sz="2400" dirty="0">
                <a:latin typeface="Times New Roman" pitchFamily="18" charset="0"/>
                <a:cs typeface="Times New Roman" pitchFamily="18" charset="0"/>
              </a:rPr>
              <a:t>Functional group differences: the type of focus group being conducted is determined by the group’s purpose – what is intended to accomplish. Traditionally, groups have been divided into three broad categories:</a:t>
            </a:r>
          </a:p>
          <a:p>
            <a:pPr marL="82296" lvl="0" indent="0" algn="just">
              <a:lnSpc>
                <a:spcPct val="170000"/>
              </a:lnSpc>
              <a:buNone/>
            </a:pPr>
            <a:r>
              <a:rPr lang="en-US" sz="2400" b="1" dirty="0">
                <a:latin typeface="Times New Roman" pitchFamily="18" charset="0"/>
                <a:cs typeface="Times New Roman" pitchFamily="18" charset="0"/>
              </a:rPr>
              <a:t>I</a:t>
            </a:r>
            <a:r>
              <a:rPr lang="en-US" sz="2400" b="1" dirty="0" smtClean="0">
                <a:latin typeface="Times New Roman" pitchFamily="18" charset="0"/>
                <a:cs typeface="Times New Roman" pitchFamily="18" charset="0"/>
              </a:rPr>
              <a:t>. Exploratory</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the purpose of group is to generate ideas or stimulate a rich level of respondent thinking on specific topics.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407</a:t>
            </a:fld>
            <a:endParaRPr lang="en-US"/>
          </a:p>
        </p:txBody>
      </p:sp>
    </p:spTree>
    <p:extLst>
      <p:ext uri="{BB962C8B-B14F-4D97-AF65-F5344CB8AC3E}">
        <p14:creationId xmlns:p14="http://schemas.microsoft.com/office/powerpoint/2010/main" xmlns="" val="3688084016"/>
      </p:ext>
    </p:extLst>
  </p:cSld>
  <p:clrMapOvr>
    <a:masterClrMapping/>
  </p:clrMapOvr>
  <p:timing>
    <p:tnLst>
      <p:par>
        <p:cTn id="1" dur="indefinite" restart="never" nodeType="tmRoot"/>
      </p:par>
    </p:tnLst>
  </p:timing>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174992" cy="5943600"/>
          </a:xfrm>
        </p:spPr>
        <p:txBody>
          <a:bodyPr>
            <a:noAutofit/>
          </a:bodyPr>
          <a:lstStyle/>
          <a:p>
            <a:pPr marL="82296" lvl="0" indent="0" algn="just">
              <a:lnSpc>
                <a:spcPct val="170000"/>
              </a:lnSpc>
              <a:buNone/>
            </a:pPr>
            <a:r>
              <a:rPr lang="en-US" sz="2400" dirty="0">
                <a:latin typeface="Times New Roman" pitchFamily="18" charset="0"/>
                <a:cs typeface="Times New Roman" pitchFamily="18" charset="0"/>
              </a:rPr>
              <a:t>The moderator generally plays an active role, encouraging respondents to build on each others ideas. It is often help design a qualitative study.</a:t>
            </a:r>
          </a:p>
          <a:p>
            <a:pPr marL="82296" lvl="0" indent="0" algn="just">
              <a:lnSpc>
                <a:spcPct val="170000"/>
              </a:lnSpc>
              <a:buNone/>
            </a:pPr>
            <a:r>
              <a:rPr lang="en-US" sz="2400" b="1" dirty="0" smtClean="0">
                <a:latin typeface="Times New Roman" pitchFamily="18" charset="0"/>
                <a:cs typeface="Times New Roman" pitchFamily="18" charset="0"/>
              </a:rPr>
              <a:t>II. Clinical</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the purpose of the group is to uncover the psychological and sociological motivations for attitudes and behavior. Projective techniques are used, and analysis relies on clinical judgment. It is limited use in marketing; however, the approach may be very useful to enhance and expand the understanding of previous research findings.</a:t>
            </a:r>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408</a:t>
            </a:fld>
            <a:endParaRPr lang="en-US"/>
          </a:p>
        </p:txBody>
      </p:sp>
    </p:spTree>
    <p:extLst>
      <p:ext uri="{BB962C8B-B14F-4D97-AF65-F5344CB8AC3E}">
        <p14:creationId xmlns:p14="http://schemas.microsoft.com/office/powerpoint/2010/main" xmlns="" val="3079924379"/>
      </p:ext>
    </p:extLst>
  </p:cSld>
  <p:clrMapOvr>
    <a:masterClrMapping/>
  </p:clrMapOvr>
  <p:timing>
    <p:tnLst>
      <p:par>
        <p:cTn id="1" dur="indefinite" restart="never" nodeType="tmRoot"/>
      </p:par>
    </p:tnLst>
  </p:timing>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Autofit/>
          </a:bodyPr>
          <a:lstStyle/>
          <a:p>
            <a:pPr marL="82296" lvl="0" indent="0" algn="just">
              <a:lnSpc>
                <a:spcPct val="170000"/>
              </a:lnSpc>
              <a:buNone/>
            </a:pPr>
            <a:r>
              <a:rPr lang="en-US" sz="2400" b="1" dirty="0" smtClean="0">
                <a:latin typeface="Times New Roman" pitchFamily="18" charset="0"/>
                <a:cs typeface="Times New Roman" pitchFamily="18" charset="0"/>
              </a:rPr>
              <a:t>III. Phenomenological</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the purpose of the group is to provide researchers with a direct link to the target population as they describe in detail and in their own language, their thinking and behavior in real-life situations and decision making. Such group is generally more focused and generates more concrete specific responses such as reactions to products, packaging concept statements, communication and other stimuli</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409</a:t>
            </a:fld>
            <a:endParaRPr lang="en-US"/>
          </a:p>
        </p:txBody>
      </p:sp>
    </p:spTree>
    <p:extLst>
      <p:ext uri="{BB962C8B-B14F-4D97-AF65-F5344CB8AC3E}">
        <p14:creationId xmlns:p14="http://schemas.microsoft.com/office/powerpoint/2010/main" xmlns="" val="14156206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96962"/>
          </a:xfrm>
        </p:spPr>
        <p:txBody>
          <a:bodyPr>
            <a:noAutofit/>
          </a:bodyPr>
          <a:lstStyle/>
          <a:p>
            <a:r>
              <a:rPr lang="en-US" sz="2800" b="1" dirty="0" smtClean="0">
                <a:latin typeface="Times New Roman" pitchFamily="18" charset="0"/>
                <a:cs typeface="Times New Roman" pitchFamily="18" charset="0"/>
              </a:rPr>
              <a:t>1.5 BASIC PRINCIPLES OF HEALTH EDUCATION</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95400"/>
            <a:ext cx="6946392" cy="4876800"/>
          </a:xfrm>
        </p:spPr>
        <p:txBody>
          <a:bodyPr>
            <a:normAutofit/>
          </a:bodyPr>
          <a:lstStyle/>
          <a:p>
            <a:pPr marL="539496" lvl="0" indent="-457200" algn="just">
              <a:lnSpc>
                <a:spcPct val="150000"/>
              </a:lnSpc>
              <a:buAutoNum type="arabicPeriod"/>
            </a:pPr>
            <a:r>
              <a:rPr lang="en-US" sz="2400" dirty="0" smtClean="0">
                <a:latin typeface="Times New Roman" pitchFamily="18" charset="0"/>
                <a:cs typeface="Times New Roman" pitchFamily="18" charset="0"/>
              </a:rPr>
              <a:t>All </a:t>
            </a:r>
            <a:r>
              <a:rPr lang="en-US" sz="2400" dirty="0">
                <a:latin typeface="Times New Roman" pitchFamily="18" charset="0"/>
                <a:cs typeface="Times New Roman" pitchFamily="18" charset="0"/>
              </a:rPr>
              <a:t>health education should be need based. </a:t>
            </a:r>
            <a:endParaRPr lang="en-US" sz="2400" dirty="0" smtClean="0">
              <a:latin typeface="Times New Roman" pitchFamily="18" charset="0"/>
              <a:cs typeface="Times New Roman" pitchFamily="18" charset="0"/>
            </a:endParaRPr>
          </a:p>
          <a:p>
            <a:pPr marL="539496" lvl="0" indent="-457200" algn="just">
              <a:lnSpc>
                <a:spcPct val="150000"/>
              </a:lnSpc>
              <a:buFont typeface="Wingdings" pitchFamily="2" charset="2"/>
              <a:buChar char="§"/>
            </a:pPr>
            <a:r>
              <a:rPr lang="en-US" sz="2400" dirty="0" smtClean="0">
                <a:latin typeface="Times New Roman" pitchFamily="18" charset="0"/>
                <a:cs typeface="Times New Roman" pitchFamily="18" charset="0"/>
              </a:rPr>
              <a:t>Thus</a:t>
            </a:r>
            <a:r>
              <a:rPr lang="en-US" sz="2400" dirty="0">
                <a:latin typeface="Times New Roman" pitchFamily="18" charset="0"/>
                <a:cs typeface="Times New Roman" pitchFamily="18" charset="0"/>
              </a:rPr>
              <a:t>, before involving any individual, group or community in health education with a particular purpose or for a program the need should be </a:t>
            </a:r>
            <a:r>
              <a:rPr lang="en-US" sz="2400" dirty="0" smtClean="0">
                <a:latin typeface="Times New Roman" pitchFamily="18" charset="0"/>
                <a:cs typeface="Times New Roman" pitchFamily="18" charset="0"/>
              </a:rPr>
              <a:t>determined</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539496" lvl="0" indent="-457200" algn="just">
              <a:lnSpc>
                <a:spcPct val="150000"/>
              </a:lnSpc>
              <a:buFont typeface="Wingdings" pitchFamily="2" charset="2"/>
              <a:buChar char="§"/>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has to be also specific and relevant to the problems and available solutions</a:t>
            </a: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41</a:t>
            </a:fld>
            <a:endParaRPr lang="en-US"/>
          </a:p>
        </p:txBody>
      </p:sp>
    </p:spTree>
    <p:extLst>
      <p:ext uri="{BB962C8B-B14F-4D97-AF65-F5344CB8AC3E}">
        <p14:creationId xmlns:p14="http://schemas.microsoft.com/office/powerpoint/2010/main" xmlns="" val="130525821"/>
      </p:ext>
    </p:extLst>
  </p:cSld>
  <p:clrMapOvr>
    <a:masterClrMapping/>
  </p:clrMapOvr>
  <p:timing>
    <p:tnLst>
      <p:par>
        <p:cTn id="1" dur="indefinite" restart="never" nodeType="tmRoot"/>
      </p:par>
    </p:tnLst>
  </p:timing>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327392" cy="5867400"/>
          </a:xfrm>
        </p:spPr>
        <p:txBody>
          <a:bodyPr>
            <a:normAutofit fontScale="25000" lnSpcReduction="20000"/>
          </a:bodyPr>
          <a:lstStyle/>
          <a:p>
            <a:pPr marL="82296" indent="0" algn="just">
              <a:lnSpc>
                <a:spcPct val="170000"/>
              </a:lnSpc>
              <a:buNone/>
            </a:pPr>
            <a:r>
              <a:rPr lang="en-US" sz="9600" b="1" dirty="0">
                <a:latin typeface="Times New Roman" pitchFamily="18" charset="0"/>
                <a:cs typeface="Times New Roman" pitchFamily="18" charset="0"/>
              </a:rPr>
              <a:t>Specialized group process:</a:t>
            </a:r>
          </a:p>
          <a:p>
            <a:pPr lvl="0" algn="just">
              <a:lnSpc>
                <a:spcPct val="170000"/>
              </a:lnSpc>
            </a:pPr>
            <a:r>
              <a:rPr lang="en-US" sz="9600" dirty="0">
                <a:latin typeface="Times New Roman" pitchFamily="18" charset="0"/>
                <a:cs typeface="Times New Roman" pitchFamily="18" charset="0"/>
              </a:rPr>
              <a:t>The laddering techniques</a:t>
            </a:r>
          </a:p>
          <a:p>
            <a:pPr lvl="0" algn="just">
              <a:lnSpc>
                <a:spcPct val="170000"/>
              </a:lnSpc>
            </a:pPr>
            <a:r>
              <a:rPr lang="en-US" sz="9600" dirty="0">
                <a:latin typeface="Times New Roman" pitchFamily="18" charset="0"/>
                <a:cs typeface="Times New Roman" pitchFamily="18" charset="0"/>
              </a:rPr>
              <a:t>The hidden issue questioning </a:t>
            </a:r>
          </a:p>
          <a:p>
            <a:pPr lvl="0" algn="just">
              <a:lnSpc>
                <a:spcPct val="170000"/>
              </a:lnSpc>
            </a:pPr>
            <a:r>
              <a:rPr lang="en-US" sz="9600" dirty="0">
                <a:latin typeface="Times New Roman" pitchFamily="18" charset="0"/>
                <a:cs typeface="Times New Roman" pitchFamily="18" charset="0"/>
              </a:rPr>
              <a:t>Symbolic analysis   </a:t>
            </a:r>
          </a:p>
          <a:p>
            <a:pPr algn="just">
              <a:lnSpc>
                <a:spcPct val="170000"/>
              </a:lnSpc>
            </a:pPr>
            <a:r>
              <a:rPr lang="en-US" sz="9600" dirty="0">
                <a:latin typeface="Times New Roman" pitchFamily="18" charset="0"/>
                <a:cs typeface="Times New Roman" pitchFamily="18" charset="0"/>
              </a:rPr>
              <a:t>The laddering techniques: in this technique, the line of questioning proceeds from product characteristics to user characteristics. For example, the method might begin by asking respondents to indicate how one product or behavior differs from another to identify key variables such as “easier to use”. </a:t>
            </a:r>
          </a:p>
          <a:p>
            <a:endParaRPr lang="en-US" sz="9600" dirty="0"/>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410</a:t>
            </a:fld>
            <a:endParaRPr lang="en-US"/>
          </a:p>
        </p:txBody>
      </p:sp>
    </p:spTree>
    <p:extLst>
      <p:ext uri="{BB962C8B-B14F-4D97-AF65-F5344CB8AC3E}">
        <p14:creationId xmlns:p14="http://schemas.microsoft.com/office/powerpoint/2010/main" xmlns="" val="54564838"/>
      </p:ext>
    </p:extLst>
  </p:cSld>
  <p:clrMapOvr>
    <a:masterClrMapping/>
  </p:clrMapOvr>
  <p:timing>
    <p:tnLst>
      <p:par>
        <p:cTn id="1" dur="indefinite" restart="never" nodeType="tmRoot"/>
      </p:par>
    </p:tnLst>
  </p:timing>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rmAutofit fontScale="25000" lnSpcReduction="20000"/>
          </a:bodyPr>
          <a:lstStyle/>
          <a:p>
            <a:pPr marL="82296" indent="0" algn="just">
              <a:lnSpc>
                <a:spcPct val="170000"/>
              </a:lnSpc>
              <a:buNone/>
            </a:pPr>
            <a:r>
              <a:rPr lang="en-US" sz="9600" dirty="0">
                <a:latin typeface="Times New Roman" pitchFamily="18" charset="0"/>
                <a:cs typeface="Times New Roman" pitchFamily="18" charset="0"/>
              </a:rPr>
              <a:t>That reason is then probed to determine what is important about it –what its benefit to the user is. For example, “doesn’t take time away from household chores”. That answer is then probed until multiple layers of underlying benefits are elicited. This is often referred to as tapping into the user’s network of meaning, “and is meant to uncover deeper levels of benefits and barriers.</a:t>
            </a:r>
          </a:p>
          <a:p>
            <a:pPr marL="82296" indent="0" algn="just">
              <a:lnSpc>
                <a:spcPct val="170000"/>
              </a:lnSpc>
              <a:buNone/>
            </a:pPr>
            <a:r>
              <a:rPr lang="en-US" sz="9600" b="1" dirty="0">
                <a:latin typeface="Times New Roman" pitchFamily="18" charset="0"/>
                <a:cs typeface="Times New Roman" pitchFamily="18" charset="0"/>
              </a:rPr>
              <a:t>Hidden issues questioning:</a:t>
            </a:r>
          </a:p>
          <a:p>
            <a:pPr algn="just">
              <a:lnSpc>
                <a:spcPct val="170000"/>
              </a:lnSpc>
            </a:pPr>
            <a:r>
              <a:rPr lang="en-US" sz="9600" dirty="0">
                <a:latin typeface="Times New Roman" pitchFamily="18" charset="0"/>
                <a:cs typeface="Times New Roman" pitchFamily="18" charset="0"/>
              </a:rPr>
              <a:t>This technique focuses on individual respondents’ feelings about sensitive issues in their lives. </a:t>
            </a: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411</a:t>
            </a:fld>
            <a:endParaRPr lang="en-US"/>
          </a:p>
        </p:txBody>
      </p:sp>
    </p:spTree>
    <p:extLst>
      <p:ext uri="{BB962C8B-B14F-4D97-AF65-F5344CB8AC3E}">
        <p14:creationId xmlns:p14="http://schemas.microsoft.com/office/powerpoint/2010/main" xmlns="" val="1309641675"/>
      </p:ext>
    </p:extLst>
  </p:cSld>
  <p:clrMapOvr>
    <a:masterClrMapping/>
  </p:clrMapOvr>
  <p:timing>
    <p:tnLst>
      <p:par>
        <p:cTn id="1" dur="indefinite" restart="never" nodeType="tmRoot"/>
      </p:par>
    </p:tnLst>
  </p:timing>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6946392" cy="59436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Common themes which surround a particular topic such as child care or sexual intimacy are drawn out so that intimate personal issues are developed into widely shared, sensitive life themes.  The procedure calls for individuals to construct specific “best case” and “worst case” scenarios about topic areas so that their daydreams, anxieties and hopes are brought to the surface—for example “what was the happiest time in your life? Or “what would you do with your time if you have given 5 million dollars? </a:t>
            </a:r>
            <a:endParaRPr lang="en-US" sz="2400" dirty="0"/>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412</a:t>
            </a:fld>
            <a:endParaRPr lang="en-US"/>
          </a:p>
        </p:txBody>
      </p:sp>
    </p:spTree>
    <p:extLst>
      <p:ext uri="{BB962C8B-B14F-4D97-AF65-F5344CB8AC3E}">
        <p14:creationId xmlns:p14="http://schemas.microsoft.com/office/powerpoint/2010/main" xmlns="" val="2644643955"/>
      </p:ext>
    </p:extLst>
  </p:cSld>
  <p:clrMapOvr>
    <a:masterClrMapping/>
  </p:clrMapOvr>
  <p:timing>
    <p:tnLst>
      <p:par>
        <p:cTn id="1" dur="indefinite" restart="never" nodeType="tmRoot"/>
      </p:par>
    </p:tnLst>
  </p:timing>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6870192" cy="5943600"/>
          </a:xfrm>
        </p:spPr>
        <p:txBody>
          <a:bodyPr>
            <a:noAutofit/>
          </a:bodyPr>
          <a:lstStyle/>
          <a:p>
            <a:pPr marL="82296" indent="0" algn="just">
              <a:lnSpc>
                <a:spcPct val="170000"/>
              </a:lnSpc>
              <a:buNone/>
            </a:pPr>
            <a:r>
              <a:rPr lang="en-US" sz="2400" dirty="0" smtClean="0">
                <a:latin typeface="Times New Roman" pitchFamily="18" charset="0"/>
                <a:cs typeface="Times New Roman" pitchFamily="18" charset="0"/>
              </a:rPr>
              <a:t>with </a:t>
            </a:r>
            <a:r>
              <a:rPr lang="en-US" sz="2400" dirty="0">
                <a:latin typeface="Times New Roman" pitchFamily="18" charset="0"/>
                <a:cs typeface="Times New Roman" pitchFamily="18" charset="0"/>
              </a:rPr>
              <a:t>probing the answer to these questions represent significant leverage points for motivation.</a:t>
            </a:r>
          </a:p>
          <a:p>
            <a:pPr marL="82296" indent="0" algn="just">
              <a:lnSpc>
                <a:spcPct val="170000"/>
              </a:lnSpc>
              <a:buNone/>
            </a:pPr>
            <a:r>
              <a:rPr lang="en-US" sz="2400" b="1" dirty="0">
                <a:latin typeface="Times New Roman" pitchFamily="18" charset="0"/>
                <a:cs typeface="Times New Roman" pitchFamily="18" charset="0"/>
              </a:rPr>
              <a:t>Symbolic analysis:</a:t>
            </a:r>
          </a:p>
          <a:p>
            <a:pPr marL="82296" indent="0" algn="just">
              <a:lnSpc>
                <a:spcPct val="170000"/>
              </a:lnSpc>
              <a:buNone/>
            </a:pPr>
            <a:r>
              <a:rPr lang="en-US" sz="2400" dirty="0">
                <a:latin typeface="Times New Roman" pitchFamily="18" charset="0"/>
                <a:cs typeface="Times New Roman" pitchFamily="18" charset="0"/>
              </a:rPr>
              <a:t>This technique calls for researchers to examine how consumers perceive the opposites to the behavior of product under study. For example, in order to learn about diseases, medical researchers often study health and well-being. There are three ways to study such opposites. The first is to investigate non-usage.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413</a:t>
            </a:fld>
            <a:endParaRPr lang="en-US"/>
          </a:p>
        </p:txBody>
      </p:sp>
    </p:spTree>
    <p:extLst>
      <p:ext uri="{BB962C8B-B14F-4D97-AF65-F5344CB8AC3E}">
        <p14:creationId xmlns:p14="http://schemas.microsoft.com/office/powerpoint/2010/main" xmlns="" val="1716101786"/>
      </p:ext>
    </p:extLst>
  </p:cSld>
  <p:clrMapOvr>
    <a:masterClrMapping/>
  </p:clrMapOvr>
  <p:timing>
    <p:tnLst>
      <p:par>
        <p:cTn id="1" dur="indefinite" restart="never" nodeType="tmRoot"/>
      </p:par>
    </p:tnLst>
  </p:timing>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For example, the research might ask “what is someone like who never use this?” or “what would it be like if you could no longer use this?”  The second case is to imagine a “non product” or a non-version of existing one, like “nonfattening” or “nonalcoholic.” A third way to study opposites is to investigate perceptions regarding opposite types of products. For example, the opposite of ice cream might be yogurt because it is less fattening, or it might be soup because a good meal begins with soup</a:t>
            </a:r>
            <a:r>
              <a:rPr lang="en-US" sz="2400" dirty="0" smtClean="0">
                <a:latin typeface="Times New Roman" pitchFamily="18" charset="0"/>
                <a:cs typeface="Times New Roman" pitchFamily="18" charset="0"/>
              </a:rPr>
              <a:t>.”</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414</a:t>
            </a:fld>
            <a:endParaRPr lang="en-US"/>
          </a:p>
        </p:txBody>
      </p:sp>
    </p:spTree>
    <p:extLst>
      <p:ext uri="{BB962C8B-B14F-4D97-AF65-F5344CB8AC3E}">
        <p14:creationId xmlns:p14="http://schemas.microsoft.com/office/powerpoint/2010/main" xmlns="" val="2142840766"/>
      </p:ext>
    </p:extLst>
  </p:cSld>
  <p:clrMapOvr>
    <a:masterClrMapping/>
  </p:clrMapOvr>
  <p:timing>
    <p:tnLst>
      <p:par>
        <p:cTn id="1" dur="indefinite" restart="never" nodeType="tmRoot"/>
      </p:par>
    </p:tnLst>
  </p:timing>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Understanding how respondents determine opposite unlocks keys as to the real meaning of the product or issue.</a:t>
            </a:r>
          </a:p>
          <a:p>
            <a:pPr marL="82296" indent="0" algn="just">
              <a:lnSpc>
                <a:spcPct val="170000"/>
              </a:lnSpc>
              <a:buNone/>
            </a:pPr>
            <a:r>
              <a:rPr lang="en-US" sz="2400" b="1" dirty="0">
                <a:latin typeface="Times New Roman" pitchFamily="18" charset="0"/>
                <a:cs typeface="Times New Roman" pitchFamily="18" charset="0"/>
              </a:rPr>
              <a:t>Projectable techniques: </a:t>
            </a:r>
            <a:r>
              <a:rPr lang="en-US" sz="2400" dirty="0">
                <a:latin typeface="Times New Roman" pitchFamily="18" charset="0"/>
                <a:cs typeface="Times New Roman" pitchFamily="18" charset="0"/>
              </a:rPr>
              <a:t>is an instrument which obtains responses in an extremely indirect manner. These instruments were devised to overcome the inability or unwillingness of individuals to express their true interests, opinions or motivations in response to more direct questioning</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415</a:t>
            </a:fld>
            <a:endParaRPr lang="en-US"/>
          </a:p>
        </p:txBody>
      </p:sp>
    </p:spTree>
    <p:extLst>
      <p:ext uri="{BB962C8B-B14F-4D97-AF65-F5344CB8AC3E}">
        <p14:creationId xmlns:p14="http://schemas.microsoft.com/office/powerpoint/2010/main" xmlns="" val="3614387742"/>
      </p:ext>
    </p:extLst>
  </p:cSld>
  <p:clrMapOvr>
    <a:masterClrMapping/>
  </p:clrMapOvr>
  <p:timing>
    <p:tnLst>
      <p:par>
        <p:cTn id="1" dur="indefinite" restart="never" nodeType="tmRoot"/>
      </p:par>
    </p:tnLst>
  </p:timing>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174992" cy="5943600"/>
          </a:xfrm>
        </p:spPr>
        <p:txBody>
          <a:bodyPr>
            <a:noAutofit/>
          </a:bodyPr>
          <a:lstStyle/>
          <a:p>
            <a:pPr marL="82296" lvl="0" indent="0" algn="just">
              <a:lnSpc>
                <a:spcPct val="170000"/>
              </a:lnSpc>
              <a:buNone/>
            </a:pPr>
            <a:r>
              <a:rPr lang="en-US" sz="2400" b="1" dirty="0">
                <a:latin typeface="Times New Roman" pitchFamily="18" charset="0"/>
                <a:cs typeface="Times New Roman" pitchFamily="18" charset="0"/>
              </a:rPr>
              <a:t>Role playing: </a:t>
            </a:r>
            <a:r>
              <a:rPr lang="en-US" sz="2400" dirty="0">
                <a:latin typeface="Times New Roman" pitchFamily="18" charset="0"/>
                <a:cs typeface="Times New Roman" pitchFamily="18" charset="0"/>
              </a:rPr>
              <a:t>the respondent is asked to give the opinions and attitudes of other people</a:t>
            </a:r>
          </a:p>
          <a:p>
            <a:pPr marL="82296" lvl="0" indent="0" algn="just">
              <a:lnSpc>
                <a:spcPct val="170000"/>
              </a:lnSpc>
              <a:buNone/>
            </a:pPr>
            <a:r>
              <a:rPr lang="en-US" sz="2400" b="1" dirty="0">
                <a:latin typeface="Times New Roman" pitchFamily="18" charset="0"/>
                <a:cs typeface="Times New Roman" pitchFamily="18" charset="0"/>
              </a:rPr>
              <a:t>Cartoon completion : </a:t>
            </a:r>
            <a:r>
              <a:rPr lang="en-US" sz="2400" dirty="0">
                <a:latin typeface="Times New Roman" pitchFamily="18" charset="0"/>
                <a:cs typeface="Times New Roman" pitchFamily="18" charset="0"/>
              </a:rPr>
              <a:t>the respondent is asked to complete a cartoon caption which fits the sketch provided </a:t>
            </a:r>
          </a:p>
          <a:p>
            <a:pPr marL="82296" lvl="0" indent="0" algn="just">
              <a:lnSpc>
                <a:spcPct val="170000"/>
              </a:lnSpc>
              <a:buNone/>
            </a:pPr>
            <a:r>
              <a:rPr lang="en-US" sz="2400" b="1" dirty="0">
                <a:latin typeface="Times New Roman" pitchFamily="18" charset="0"/>
                <a:cs typeface="Times New Roman" pitchFamily="18" charset="0"/>
              </a:rPr>
              <a:t>Association: </a:t>
            </a:r>
            <a:r>
              <a:rPr lang="en-US" sz="2400" dirty="0">
                <a:latin typeface="Times New Roman" pitchFamily="18" charset="0"/>
                <a:cs typeface="Times New Roman" pitchFamily="18" charset="0"/>
              </a:rPr>
              <a:t>this includes word association and sentence completion techniques where the respondent is asked to give the first word o phrase that comes into his/her head in response to those given by the interviewer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416</a:t>
            </a:fld>
            <a:endParaRPr lang="en-US"/>
          </a:p>
        </p:txBody>
      </p:sp>
    </p:spTree>
    <p:extLst>
      <p:ext uri="{BB962C8B-B14F-4D97-AF65-F5344CB8AC3E}">
        <p14:creationId xmlns:p14="http://schemas.microsoft.com/office/powerpoint/2010/main" xmlns="" val="111384682"/>
      </p:ext>
    </p:extLst>
  </p:cSld>
  <p:clrMapOvr>
    <a:masterClrMapping/>
  </p:clrMapOvr>
  <p:timing>
    <p:tnLst>
      <p:par>
        <p:cTn id="1" dur="indefinite" restart="never" nodeType="tmRoot"/>
      </p:par>
    </p:tnLst>
  </p:timing>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rmAutofit fontScale="25000" lnSpcReduction="20000"/>
          </a:bodyPr>
          <a:lstStyle/>
          <a:p>
            <a:pPr marL="82296" indent="0" algn="just">
              <a:lnSpc>
                <a:spcPct val="170000"/>
              </a:lnSpc>
              <a:buNone/>
            </a:pPr>
            <a:r>
              <a:rPr lang="en-US" sz="9600" b="1" dirty="0">
                <a:latin typeface="Times New Roman" pitchFamily="18" charset="0"/>
                <a:cs typeface="Times New Roman" pitchFamily="18" charset="0"/>
              </a:rPr>
              <a:t>The </a:t>
            </a:r>
            <a:r>
              <a:rPr lang="en-US" sz="9600" b="1" dirty="0" smtClean="0">
                <a:latin typeface="Times New Roman" pitchFamily="18" charset="0"/>
                <a:cs typeface="Times New Roman" pitchFamily="18" charset="0"/>
              </a:rPr>
              <a:t>focus </a:t>
            </a:r>
            <a:r>
              <a:rPr lang="en-US" sz="9600" b="1" dirty="0">
                <a:latin typeface="Times New Roman" pitchFamily="18" charset="0"/>
                <a:cs typeface="Times New Roman" pitchFamily="18" charset="0"/>
              </a:rPr>
              <a:t>g</a:t>
            </a:r>
            <a:r>
              <a:rPr lang="en-US" sz="9600" b="1" dirty="0" smtClean="0">
                <a:latin typeface="Times New Roman" pitchFamily="18" charset="0"/>
                <a:cs typeface="Times New Roman" pitchFamily="18" charset="0"/>
              </a:rPr>
              <a:t>roup </a:t>
            </a:r>
            <a:r>
              <a:rPr lang="en-US" sz="9600" b="1" dirty="0">
                <a:latin typeface="Times New Roman" pitchFamily="18" charset="0"/>
                <a:cs typeface="Times New Roman" pitchFamily="18" charset="0"/>
              </a:rPr>
              <a:t>m</a:t>
            </a:r>
            <a:r>
              <a:rPr lang="en-US" sz="9600" b="1" dirty="0" smtClean="0">
                <a:latin typeface="Times New Roman" pitchFamily="18" charset="0"/>
                <a:cs typeface="Times New Roman" pitchFamily="18" charset="0"/>
              </a:rPr>
              <a:t>oderator</a:t>
            </a:r>
            <a:endParaRPr lang="en-US" sz="9600" b="1" dirty="0">
              <a:latin typeface="Times New Roman" pitchFamily="18" charset="0"/>
              <a:cs typeface="Times New Roman" pitchFamily="18" charset="0"/>
            </a:endParaRPr>
          </a:p>
          <a:p>
            <a:pPr marL="82296" indent="0" algn="just">
              <a:lnSpc>
                <a:spcPct val="170000"/>
              </a:lnSpc>
              <a:buNone/>
            </a:pPr>
            <a:r>
              <a:rPr lang="en-US" sz="9600" dirty="0">
                <a:latin typeface="Times New Roman" pitchFamily="18" charset="0"/>
                <a:cs typeface="Times New Roman" pitchFamily="18" charset="0"/>
              </a:rPr>
              <a:t>His role is critical to conducting an effective focus group. In selecting the moderator it is important to evaluate:</a:t>
            </a:r>
          </a:p>
          <a:p>
            <a:pPr lvl="0" algn="just">
              <a:lnSpc>
                <a:spcPct val="170000"/>
              </a:lnSpc>
            </a:pPr>
            <a:r>
              <a:rPr lang="en-US" sz="9600" dirty="0">
                <a:latin typeface="Times New Roman" pitchFamily="18" charset="0"/>
                <a:cs typeface="Times New Roman" pitchFamily="18" charset="0"/>
              </a:rPr>
              <a:t>Personal characteristics (personal traits, raw talent)</a:t>
            </a:r>
          </a:p>
          <a:p>
            <a:pPr lvl="0" algn="just">
              <a:lnSpc>
                <a:spcPct val="170000"/>
              </a:lnSpc>
            </a:pPr>
            <a:r>
              <a:rPr lang="en-US" sz="9600" dirty="0">
                <a:latin typeface="Times New Roman" pitchFamily="18" charset="0"/>
                <a:cs typeface="Times New Roman" pitchFamily="18" charset="0"/>
              </a:rPr>
              <a:t>Moderating style(friendly, involved , argumentative)</a:t>
            </a:r>
          </a:p>
          <a:p>
            <a:pPr lvl="0" algn="just">
              <a:lnSpc>
                <a:spcPct val="170000"/>
              </a:lnSpc>
            </a:pPr>
            <a:r>
              <a:rPr lang="en-US" sz="9600" dirty="0">
                <a:latin typeface="Times New Roman" pitchFamily="18" charset="0"/>
                <a:cs typeface="Times New Roman" pitchFamily="18" charset="0"/>
              </a:rPr>
              <a:t>Experience and background (academic background, market or social science background</a:t>
            </a:r>
            <a:r>
              <a:rPr lang="en-US" sz="9600" dirty="0" smtClean="0">
                <a:latin typeface="Times New Roman" pitchFamily="18" charset="0"/>
                <a:cs typeface="Times New Roman" pitchFamily="18" charset="0"/>
              </a:rPr>
              <a:t>)</a:t>
            </a:r>
            <a:endParaRPr lang="en-US" sz="9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417</a:t>
            </a:fld>
            <a:endParaRPr lang="en-US"/>
          </a:p>
        </p:txBody>
      </p:sp>
    </p:spTree>
    <p:extLst>
      <p:ext uri="{BB962C8B-B14F-4D97-AF65-F5344CB8AC3E}">
        <p14:creationId xmlns:p14="http://schemas.microsoft.com/office/powerpoint/2010/main" xmlns="" val="475281243"/>
      </p:ext>
    </p:extLst>
  </p:cSld>
  <p:clrMapOvr>
    <a:masterClrMapping/>
  </p:clrMapOvr>
  <p:timing>
    <p:tnLst>
      <p:par>
        <p:cTn id="1" dur="indefinite" restart="never" nodeType="tmRoot"/>
      </p:par>
    </p:tnLst>
  </p:timing>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03592" cy="57150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Occasionally circumstances are such that an experienced moderator is not available and someone with experience in the field such as a nurse or other health provider must conduct the group discussions. In this case, it may be necessary to stress certain key points to the acting moderator:</a:t>
            </a:r>
          </a:p>
          <a:p>
            <a:pPr lvl="0" algn="just">
              <a:lnSpc>
                <a:spcPct val="170000"/>
              </a:lnSpc>
            </a:pPr>
            <a:r>
              <a:rPr lang="en-US" sz="2400" dirty="0">
                <a:latin typeface="Times New Roman" pitchFamily="18" charset="0"/>
                <a:cs typeface="Times New Roman" pitchFamily="18" charset="0"/>
              </a:rPr>
              <a:t>A moderator is not a teacher</a:t>
            </a:r>
          </a:p>
          <a:p>
            <a:pPr lvl="0" algn="just">
              <a:lnSpc>
                <a:spcPct val="170000"/>
              </a:lnSpc>
            </a:pPr>
            <a:r>
              <a:rPr lang="en-US" sz="2400" dirty="0">
                <a:latin typeface="Times New Roman" pitchFamily="18" charset="0"/>
                <a:cs typeface="Times New Roman" pitchFamily="18" charset="0"/>
              </a:rPr>
              <a:t>A moderator is not a judge</a:t>
            </a:r>
          </a:p>
          <a:p>
            <a:pPr lvl="0" algn="just">
              <a:lnSpc>
                <a:spcPct val="170000"/>
              </a:lnSpc>
            </a:pPr>
            <a:r>
              <a:rPr lang="en-US" sz="2400" dirty="0">
                <a:latin typeface="Times New Roman" pitchFamily="18" charset="0"/>
                <a:cs typeface="Times New Roman" pitchFamily="18" charset="0"/>
              </a:rPr>
              <a:t>A moderator does not look down on respondents</a:t>
            </a:r>
          </a:p>
          <a:p>
            <a:pPr marL="82296"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418</a:t>
            </a:fld>
            <a:endParaRPr lang="en-US"/>
          </a:p>
        </p:txBody>
      </p:sp>
    </p:spTree>
    <p:extLst>
      <p:ext uri="{BB962C8B-B14F-4D97-AF65-F5344CB8AC3E}">
        <p14:creationId xmlns:p14="http://schemas.microsoft.com/office/powerpoint/2010/main" xmlns="" val="3109380247"/>
      </p:ext>
    </p:extLst>
  </p:cSld>
  <p:clrMapOvr>
    <a:masterClrMapping/>
  </p:clrMapOvr>
  <p:timing>
    <p:tnLst>
      <p:par>
        <p:cTn id="1" dur="indefinite" restart="never" nodeType="tmRoot"/>
      </p:par>
    </p:tnLst>
  </p:timing>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228600"/>
            <a:ext cx="7696200" cy="5715000"/>
          </a:xfrm>
        </p:spPr>
        <p:txBody>
          <a:bodyPr>
            <a:noAutofit/>
          </a:bodyPr>
          <a:lstStyle/>
          <a:p>
            <a:pPr lvl="0" algn="just">
              <a:lnSpc>
                <a:spcPct val="170000"/>
              </a:lnSpc>
            </a:pPr>
            <a:r>
              <a:rPr lang="en-US" sz="2400" dirty="0">
                <a:latin typeface="Times New Roman" pitchFamily="18" charset="0"/>
                <a:cs typeface="Times New Roman" pitchFamily="18" charset="0"/>
              </a:rPr>
              <a:t>A moderator does not agree or disagree with what is said</a:t>
            </a:r>
          </a:p>
          <a:p>
            <a:pPr lvl="0" algn="just">
              <a:lnSpc>
                <a:spcPct val="170000"/>
              </a:lnSpc>
            </a:pPr>
            <a:r>
              <a:rPr lang="en-US" sz="2400" dirty="0">
                <a:latin typeface="Times New Roman" pitchFamily="18" charset="0"/>
                <a:cs typeface="Times New Roman" pitchFamily="18" charset="0"/>
              </a:rPr>
              <a:t>A moderator does not put words in the respondents </a:t>
            </a:r>
            <a:r>
              <a:rPr lang="en-US" sz="2400" dirty="0" smtClean="0">
                <a:latin typeface="Times New Roman" pitchFamily="18" charset="0"/>
                <a:cs typeface="Times New Roman" pitchFamily="18" charset="0"/>
              </a:rPr>
              <a:t>mouths</a:t>
            </a:r>
            <a:endParaRPr lang="en-US" sz="2400" dirty="0"/>
          </a:p>
          <a:p>
            <a:pPr marL="82296" indent="0" algn="just">
              <a:lnSpc>
                <a:spcPct val="170000"/>
              </a:lnSpc>
              <a:buNone/>
            </a:pPr>
            <a:r>
              <a:rPr lang="en-US" sz="2400" b="1" dirty="0" smtClean="0">
                <a:latin typeface="Times New Roman" pitchFamily="18" charset="0"/>
                <a:cs typeface="Times New Roman" pitchFamily="18" charset="0"/>
              </a:rPr>
              <a:t>7.5.  KAP study:</a:t>
            </a:r>
          </a:p>
          <a:p>
            <a:pPr marL="82296" indent="0" algn="just">
              <a:lnSpc>
                <a:spcPct val="170000"/>
              </a:lnSpc>
              <a:buNone/>
            </a:pPr>
            <a:r>
              <a:rPr lang="en-US" sz="2400" dirty="0" smtClean="0">
                <a:latin typeface="Times New Roman" pitchFamily="18" charset="0"/>
                <a:cs typeface="Times New Roman" pitchFamily="18" charset="0"/>
              </a:rPr>
              <a:t>Knowledge</a:t>
            </a:r>
            <a:r>
              <a:rPr lang="en-US" sz="2400" dirty="0">
                <a:latin typeface="Times New Roman" pitchFamily="18" charset="0"/>
                <a:cs typeface="Times New Roman" pitchFamily="18" charset="0"/>
              </a:rPr>
              <a:t>, attitude, and practice are </a:t>
            </a:r>
            <a:r>
              <a:rPr lang="en-US" sz="2400" dirty="0" smtClean="0">
                <a:latin typeface="Times New Roman" pitchFamily="18" charset="0"/>
                <a:cs typeface="Times New Roman" pitchFamily="18" charset="0"/>
              </a:rPr>
              <a:t>thoughts </a:t>
            </a:r>
            <a:r>
              <a:rPr lang="en-US" sz="2400" dirty="0">
                <a:latin typeface="Times New Roman" pitchFamily="18" charset="0"/>
                <a:cs typeface="Times New Roman" pitchFamily="18" charset="0"/>
              </a:rPr>
              <a:t>to be important of health, in addition to biological and health service factors. Practice refers to health behaviors and it may promote health and prevent disease or the opposite. </a:t>
            </a:r>
          </a:p>
        </p:txBody>
      </p:sp>
      <p:sp>
        <p:nvSpPr>
          <p:cNvPr id="4" name="Slide Number Placeholder 3"/>
          <p:cNvSpPr>
            <a:spLocks noGrp="1"/>
          </p:cNvSpPr>
          <p:nvPr>
            <p:ph type="sldNum" sz="quarter" idx="12"/>
          </p:nvPr>
        </p:nvSpPr>
        <p:spPr/>
        <p:txBody>
          <a:bodyPr/>
          <a:lstStyle/>
          <a:p>
            <a:fld id="{983B6054-12AA-46F8-BA2F-08E50879B6E3}" type="slidenum">
              <a:rPr lang="en-US" smtClean="0"/>
              <a:pPr/>
              <a:t>419</a:t>
            </a:fld>
            <a:endParaRPr lang="en-US"/>
          </a:p>
        </p:txBody>
      </p:sp>
    </p:spTree>
    <p:extLst>
      <p:ext uri="{BB962C8B-B14F-4D97-AF65-F5344CB8AC3E}">
        <p14:creationId xmlns:p14="http://schemas.microsoft.com/office/powerpoint/2010/main" xmlns="" val="14126159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22592" cy="5791200"/>
          </a:xfrm>
        </p:spPr>
        <p:txBody>
          <a:bodyPr/>
          <a:lstStyle/>
          <a:p>
            <a:pPr marL="82296" lvl="0" indent="0" algn="just">
              <a:lnSpc>
                <a:spcPct val="150000"/>
              </a:lnSpc>
              <a:buNone/>
            </a:pPr>
            <a:r>
              <a:rPr lang="en-US" sz="2400" dirty="0" smtClean="0">
                <a:latin typeface="Times New Roman" pitchFamily="18" charset="0"/>
                <a:cs typeface="Times New Roman" pitchFamily="18" charset="0"/>
              </a:rPr>
              <a:t>2. Since health education aims at change of behavior,</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Multidisciplinary approach is necessary for</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understanding of human behavior as well as </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For effective teaching process.</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42</a:t>
            </a:fld>
            <a:endParaRPr lang="en-US"/>
          </a:p>
        </p:txBody>
      </p:sp>
    </p:spTree>
  </p:cSld>
  <p:clrMapOvr>
    <a:masterClrMapping/>
  </p:clrMapOvr>
  <p:timing>
    <p:tnLst>
      <p:par>
        <p:cTn id="1" dur="indefinite" restart="never" nodeType="tmRoot"/>
      </p:par>
    </p:tnLst>
  </p:timing>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Because favorable health practices contribute to health and prevent illness, they are of interest to health professionals and may have to be learned or changed if they are not already present. Many health educators believe that the best way to teach or change practices is to teach correct knowledge and favorable attitudes and those good practices will follow. Generally, it is assumed that correct knowledge +positive attitudes = health practices.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420</a:t>
            </a:fld>
            <a:endParaRPr lang="en-US"/>
          </a:p>
        </p:txBody>
      </p:sp>
    </p:spTree>
    <p:extLst>
      <p:ext uri="{BB962C8B-B14F-4D97-AF65-F5344CB8AC3E}">
        <p14:creationId xmlns:p14="http://schemas.microsoft.com/office/powerpoint/2010/main" xmlns="" val="1872009231"/>
      </p:ext>
    </p:extLst>
  </p:cSld>
  <p:clrMapOvr>
    <a:masterClrMapping/>
  </p:clrMapOvr>
  <p:timing>
    <p:tnLst>
      <p:par>
        <p:cTn id="1" dur="indefinite" restart="never" nodeType="tmRoot"/>
      </p:par>
    </p:tnLst>
  </p:timing>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251192" cy="5943600"/>
          </a:xfrm>
        </p:spPr>
        <p:txBody>
          <a:bodyPr>
            <a:noAutofit/>
          </a:bodyPr>
          <a:lstStyle/>
          <a:p>
            <a:pPr marL="82296" indent="0" algn="just">
              <a:lnSpc>
                <a:spcPct val="170000"/>
              </a:lnSpc>
              <a:buNone/>
            </a:pPr>
            <a:r>
              <a:rPr lang="en-US" sz="2400" dirty="0">
                <a:latin typeface="Times New Roman" pitchFamily="18" charset="0"/>
                <a:cs typeface="Times New Roman" pitchFamily="18" charset="0"/>
              </a:rPr>
              <a:t>Because of the importance attributed to knowledge, attitudes and practices in health, researchers want to find out what people know, feel, and practice. For these purposes they develop and use KAP questionnaires. K.A.P questionnaires are designed usually in order of P.A.K</a:t>
            </a:r>
          </a:p>
          <a:p>
            <a:pPr marL="82296" indent="0" algn="just">
              <a:lnSpc>
                <a:spcPct val="170000"/>
              </a:lnSpc>
              <a:buNone/>
            </a:pPr>
            <a:r>
              <a:rPr lang="en-US" sz="2400" b="1" dirty="0" smtClean="0">
                <a:latin typeface="Times New Roman" pitchFamily="18" charset="0"/>
                <a:cs typeface="Times New Roman" pitchFamily="18" charset="0"/>
              </a:rPr>
              <a:t>Practice: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assessed by asking what the person currently does and giving an exhaustive list of options, to each of which the person responds yes or no. </a:t>
            </a: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421</a:t>
            </a:fld>
            <a:endParaRPr lang="en-US"/>
          </a:p>
        </p:txBody>
      </p:sp>
    </p:spTree>
    <p:extLst>
      <p:ext uri="{BB962C8B-B14F-4D97-AF65-F5344CB8AC3E}">
        <p14:creationId xmlns:p14="http://schemas.microsoft.com/office/powerpoint/2010/main" xmlns="" val="155791694"/>
      </p:ext>
    </p:extLst>
  </p:cSld>
  <p:clrMapOvr>
    <a:masterClrMapping/>
  </p:clrMapOvr>
  <p:timing>
    <p:tnLst>
      <p:par>
        <p:cTn id="1" dur="indefinite" restart="never" nodeType="tmRoot"/>
      </p:par>
    </p:tnLst>
  </p:timing>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327392" cy="5867400"/>
          </a:xfrm>
        </p:spPr>
        <p:txBody>
          <a:bodyPr>
            <a:normAutofit/>
          </a:bodyPr>
          <a:lstStyle/>
          <a:p>
            <a:pPr marL="82296" indent="0" algn="just">
              <a:lnSpc>
                <a:spcPct val="170000"/>
              </a:lnSpc>
              <a:buNone/>
            </a:pPr>
            <a:r>
              <a:rPr lang="en-US" sz="2400" dirty="0">
                <a:latin typeface="Times New Roman" pitchFamily="18" charset="0"/>
                <a:cs typeface="Times New Roman" pitchFamily="18" charset="0"/>
              </a:rPr>
              <a:t>when asking be specific about behavior; ask about most recent practice, include all practices not only good ones, and verify through observation or questioning. </a:t>
            </a:r>
          </a:p>
          <a:p>
            <a:pPr marL="82296" indent="0" algn="just">
              <a:lnSpc>
                <a:spcPct val="170000"/>
              </a:lnSpc>
              <a:buNone/>
            </a:pPr>
            <a:r>
              <a:rPr lang="en-US" sz="2400" b="1" dirty="0">
                <a:latin typeface="Times New Roman" pitchFamily="18" charset="0"/>
                <a:cs typeface="Times New Roman" pitchFamily="18" charset="0"/>
              </a:rPr>
              <a:t>Attitude:</a:t>
            </a:r>
            <a:r>
              <a:rPr lang="en-US" sz="2400" dirty="0">
                <a:latin typeface="Times New Roman" pitchFamily="18" charset="0"/>
                <a:cs typeface="Times New Roman" pitchFamily="18" charset="0"/>
              </a:rPr>
              <a:t> is assessed in terms of what the person prefers to do, what they would do if they had the choice, or how favorable-unfavorable or positive-negative they are to the object.</a:t>
            </a:r>
          </a:p>
          <a:p>
            <a:pPr marL="82296" indent="0" algn="just">
              <a:lnSpc>
                <a:spcPct val="170000"/>
              </a:lnSpc>
              <a:buNone/>
            </a:pPr>
            <a:endParaRPr lang="en-US" sz="2400" dirty="0">
              <a:latin typeface="Times New Roman" pitchFamily="18" charset="0"/>
              <a:cs typeface="Times New Roman" pitchFamily="18" charset="0"/>
            </a:endParaRPr>
          </a:p>
          <a:p>
            <a:pPr algn="just">
              <a:lnSpc>
                <a:spcPct val="170000"/>
              </a:lnSpc>
            </a:pPr>
            <a:endParaRPr lang="en-US" sz="2400" dirty="0">
              <a:latin typeface="Times New Roman" pitchFamily="18" charset="0"/>
              <a:cs typeface="Times New Roman" pitchFamily="18" charset="0"/>
            </a:endParaRPr>
          </a:p>
          <a:p>
            <a:endParaRPr lang="en-US" sz="2400"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422</a:t>
            </a:fld>
            <a:endParaRPr lang="en-US"/>
          </a:p>
        </p:txBody>
      </p:sp>
    </p:spTree>
    <p:extLst>
      <p:ext uri="{BB962C8B-B14F-4D97-AF65-F5344CB8AC3E}">
        <p14:creationId xmlns:p14="http://schemas.microsoft.com/office/powerpoint/2010/main" xmlns="" val="963032032"/>
      </p:ext>
    </p:extLst>
  </p:cSld>
  <p:clrMapOvr>
    <a:masterClrMapping/>
  </p:clrMapOvr>
  <p:timing>
    <p:tnLst>
      <p:par>
        <p:cTn id="1" dur="indefinite" restart="never" nodeType="tmRoot"/>
      </p:par>
    </p:tnLst>
  </p:timing>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a:bodyPr>
          <a:lstStyle/>
          <a:p>
            <a:pPr marL="82296" indent="0" algn="just">
              <a:lnSpc>
                <a:spcPct val="170000"/>
              </a:lnSpc>
              <a:buNone/>
            </a:pPr>
            <a:r>
              <a:rPr lang="en-US" sz="2400" b="1" dirty="0">
                <a:latin typeface="Times New Roman" pitchFamily="18" charset="0"/>
                <a:cs typeface="Times New Roman" pitchFamily="18" charset="0"/>
              </a:rPr>
              <a:t>Knowledge: </a:t>
            </a:r>
            <a:r>
              <a:rPr lang="en-US" sz="2400" dirty="0">
                <a:latin typeface="Times New Roman" pitchFamily="18" charset="0"/>
                <a:cs typeface="Times New Roman" pitchFamily="18" charset="0"/>
              </a:rPr>
              <a:t>is assessed in terms of what the person knows about the item and whether this knowledge is true or false. A good way to do this is to have some open-ended questions, which are respondent must answer as in a short-answer test. E.g. what is germ?</a:t>
            </a:r>
          </a:p>
          <a:p>
            <a:pPr algn="just">
              <a:lnSpc>
                <a:spcPct val="170000"/>
              </a:lnSpc>
            </a:pPr>
            <a:endParaRPr lang="en-US"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423</a:t>
            </a:fld>
            <a:endParaRPr lang="en-US"/>
          </a:p>
        </p:txBody>
      </p:sp>
    </p:spTree>
    <p:extLst>
      <p:ext uri="{BB962C8B-B14F-4D97-AF65-F5344CB8AC3E}">
        <p14:creationId xmlns:p14="http://schemas.microsoft.com/office/powerpoint/2010/main" xmlns="" val="13714613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4400"/>
            <a:ext cx="6946392" cy="5029200"/>
          </a:xfrm>
        </p:spPr>
        <p:txBody>
          <a:bodyPr>
            <a:normAutofit/>
          </a:bodyPr>
          <a:lstStyle/>
          <a:p>
            <a:pPr marL="82296" lvl="0" indent="0" algn="just">
              <a:lnSpc>
                <a:spcPct val="150000"/>
              </a:lnSpc>
              <a:buNone/>
            </a:pPr>
            <a:r>
              <a:rPr lang="en-US" sz="2400" dirty="0" smtClean="0">
                <a:latin typeface="Times New Roman" pitchFamily="18" charset="0"/>
                <a:cs typeface="Times New Roman" pitchFamily="18" charset="0"/>
              </a:rPr>
              <a:t>3. It </a:t>
            </a:r>
            <a:r>
              <a:rPr lang="en-US" sz="2400" dirty="0">
                <a:latin typeface="Times New Roman" pitchFamily="18" charset="0"/>
                <a:cs typeface="Times New Roman" pitchFamily="18" charset="0"/>
              </a:rPr>
              <a:t>is necessary to have a free flow communication.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two-way communication is particularly </a:t>
            </a:r>
            <a:r>
              <a:rPr lang="en-US" sz="2400" dirty="0" smtClean="0">
                <a:latin typeface="Times New Roman" pitchFamily="18" charset="0"/>
                <a:cs typeface="Times New Roman" pitchFamily="18" charset="0"/>
              </a:rPr>
              <a:t>important.</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health education to help in getting proper feed back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get doubt cleared.</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43</a:t>
            </a:fld>
            <a:endParaRPr lang="en-US"/>
          </a:p>
        </p:txBody>
      </p:sp>
    </p:spTree>
    <p:extLst>
      <p:ext uri="{BB962C8B-B14F-4D97-AF65-F5344CB8AC3E}">
        <p14:creationId xmlns:p14="http://schemas.microsoft.com/office/powerpoint/2010/main" xmlns="" val="31727380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174992" cy="5410200"/>
          </a:xfrm>
        </p:spPr>
        <p:txBody>
          <a:bodyPr/>
          <a:lstStyle/>
          <a:p>
            <a:pPr lvl="0" algn="just">
              <a:lnSpc>
                <a:spcPct val="150000"/>
              </a:lnSpc>
              <a:buNone/>
            </a:pPr>
            <a:r>
              <a:rPr lang="en-US" sz="2400" dirty="0" smtClean="0">
                <a:latin typeface="Times New Roman" pitchFamily="18" charset="0"/>
                <a:cs typeface="Times New Roman" pitchFamily="18" charset="0"/>
              </a:rPr>
              <a:t>4.</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health educator has to adjust his talk and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Action to suit the group for whom he has to give health education.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E.g., when the health educator has to deal with illiterates and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Poor people, he has to get down to their level of conversation and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Human relationships so as to reduce any social distance.</a:t>
            </a:r>
          </a:p>
          <a:p>
            <a:pPr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
            <a:ext cx="7391400" cy="6019800"/>
          </a:xfrm>
        </p:spPr>
        <p:txBody>
          <a:bodyPr>
            <a:normAutofit lnSpcReduction="10000"/>
          </a:bodyPr>
          <a:lstStyle/>
          <a:p>
            <a:pPr marL="82296" lvl="0" indent="0" algn="just">
              <a:lnSpc>
                <a:spcPct val="150000"/>
              </a:lnSpc>
              <a:buNone/>
            </a:pPr>
            <a:r>
              <a:rPr lang="en-US" sz="2400" dirty="0">
                <a:latin typeface="Times New Roman" pitchFamily="18" charset="0"/>
                <a:cs typeface="Times New Roman" pitchFamily="18" charset="0"/>
              </a:rPr>
              <a:t>5. Health education should provide an opportunity </a:t>
            </a:r>
            <a:r>
              <a:rPr lang="en-US" sz="2400" dirty="0" smtClean="0">
                <a:latin typeface="Times New Roman" pitchFamily="18" charset="0"/>
                <a:cs typeface="Times New Roman" pitchFamily="18" charset="0"/>
              </a:rPr>
              <a:t>for</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client or clients to go through the stages of identification of </a:t>
            </a:r>
            <a:r>
              <a:rPr lang="en-US" sz="2400" dirty="0" smtClean="0">
                <a:latin typeface="Times New Roman" pitchFamily="18" charset="0"/>
                <a:cs typeface="Times New Roman" pitchFamily="18" charset="0"/>
              </a:rPr>
              <a:t>problems,</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Planning</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mplementation 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valuation</a:t>
            </a:r>
            <a:r>
              <a:rPr lang="en-US" sz="2400" dirty="0">
                <a:latin typeface="Times New Roman" pitchFamily="18" charset="0"/>
                <a:cs typeface="Times New Roman" pitchFamily="18" charset="0"/>
              </a:rPr>
              <a:t>.</a:t>
            </a:r>
          </a:p>
          <a:p>
            <a:pPr marL="82296" lvl="0" indent="0" algn="just">
              <a:lnSpc>
                <a:spcPct val="150000"/>
              </a:lnSpc>
              <a:buNone/>
            </a:pPr>
            <a:r>
              <a:rPr lang="en-US" sz="2400" dirty="0" smtClean="0">
                <a:latin typeface="Times New Roman" pitchFamily="18" charset="0"/>
                <a:cs typeface="Times New Roman" pitchFamily="18" charset="0"/>
              </a:rPr>
              <a:t>6. Health </a:t>
            </a:r>
            <a:r>
              <a:rPr lang="en-US" sz="2400" dirty="0">
                <a:latin typeface="Times New Roman" pitchFamily="18" charset="0"/>
                <a:cs typeface="Times New Roman" pitchFamily="18" charset="0"/>
              </a:rPr>
              <a:t>education is based on scientific findings and current knowledge.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Therefore</a:t>
            </a:r>
            <a:r>
              <a:rPr lang="en-US" sz="2400" dirty="0">
                <a:latin typeface="Times New Roman" pitchFamily="18" charset="0"/>
                <a:cs typeface="Times New Roman" pitchFamily="18" charset="0"/>
              </a:rPr>
              <a:t>, a health educator should have recent scientific knowledge to provide health information.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45</a:t>
            </a:fld>
            <a:endParaRPr lang="en-US" dirty="0"/>
          </a:p>
        </p:txBody>
      </p:sp>
    </p:spTree>
    <p:extLst>
      <p:ext uri="{BB962C8B-B14F-4D97-AF65-F5344CB8AC3E}">
        <p14:creationId xmlns:p14="http://schemas.microsoft.com/office/powerpoint/2010/main" xmlns="" val="1326153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098792" cy="5410200"/>
          </a:xfrm>
        </p:spPr>
        <p:txBody>
          <a:bodyPr/>
          <a:lstStyle/>
          <a:p>
            <a:pPr lvl="0" algn="just">
              <a:lnSpc>
                <a:spcPct val="150000"/>
              </a:lnSpc>
              <a:buNone/>
            </a:pPr>
            <a:r>
              <a:rPr lang="en-US" sz="2400" dirty="0" smtClean="0">
                <a:latin typeface="Times New Roman" pitchFamily="18" charset="0"/>
                <a:cs typeface="Times New Roman" pitchFamily="18" charset="0"/>
              </a:rPr>
              <a:t>7. The health educator should not only have correct information with him on all matters that he has to discuss but </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Also should himself practice what he professes. Otherwise he will not enjoy credibility.</a:t>
            </a:r>
          </a:p>
          <a:p>
            <a:pPr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457200"/>
            <a:ext cx="7086600" cy="6248400"/>
          </a:xfrm>
        </p:spPr>
        <p:txBody>
          <a:bodyPr>
            <a:normAutofit/>
          </a:bodyPr>
          <a:lstStyle/>
          <a:p>
            <a:pPr marL="82296" lvl="0" indent="0" algn="just">
              <a:lnSpc>
                <a:spcPct val="150000"/>
              </a:lnSpc>
              <a:buNone/>
            </a:pPr>
            <a:r>
              <a:rPr lang="en-US" sz="2400" dirty="0" smtClean="0">
                <a:latin typeface="Times New Roman" pitchFamily="18" charset="0"/>
                <a:cs typeface="Times New Roman" pitchFamily="18" charset="0"/>
              </a:rPr>
              <a:t>8.</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must be remembered that people are not absolutely with out any information or ideas</a:t>
            </a:r>
            <a:r>
              <a:rPr lang="en-US" sz="2400" dirty="0" smtClean="0">
                <a:latin typeface="Times New Roman" pitchFamily="18" charset="0"/>
                <a:cs typeface="Times New Roman" pitchFamily="18" charset="0"/>
              </a:rPr>
              <a:t>.</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health educator should remember that he is not merely passing information but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is giving an opportunity for the clients to analyze fresh ideas with old </a:t>
            </a:r>
            <a:r>
              <a:rPr lang="en-US" sz="2400" dirty="0" smtClean="0">
                <a:latin typeface="Times New Roman" pitchFamily="18" charset="0"/>
                <a:cs typeface="Times New Roman" pitchFamily="18" charset="0"/>
              </a:rPr>
              <a:t>ideas,</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Compare </a:t>
            </a:r>
            <a:r>
              <a:rPr lang="en-US" sz="2400" dirty="0">
                <a:latin typeface="Times New Roman" pitchFamily="18" charset="0"/>
                <a:cs typeface="Times New Roman" pitchFamily="18" charset="0"/>
              </a:rPr>
              <a:t>with past experience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Take </a:t>
            </a:r>
            <a:r>
              <a:rPr lang="en-US" sz="2400" dirty="0">
                <a:latin typeface="Times New Roman" pitchFamily="18" charset="0"/>
                <a:cs typeface="Times New Roman" pitchFamily="18" charset="0"/>
              </a:rPr>
              <a:t>decisions which are found favorable and beneficial</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47</a:t>
            </a:fld>
            <a:endParaRPr lang="en-US"/>
          </a:p>
        </p:txBody>
      </p:sp>
    </p:spTree>
    <p:extLst>
      <p:ext uri="{BB962C8B-B14F-4D97-AF65-F5344CB8AC3E}">
        <p14:creationId xmlns:p14="http://schemas.microsoft.com/office/powerpoint/2010/main" xmlns="" val="10973399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098792" cy="5410200"/>
          </a:xfrm>
        </p:spPr>
        <p:txBody>
          <a:bodyPr/>
          <a:lstStyle/>
          <a:p>
            <a:pPr lvl="0" algn="just">
              <a:lnSpc>
                <a:spcPct val="150000"/>
              </a:lnSpc>
              <a:buFont typeface="Wingdings" pitchFamily="2" charset="2"/>
              <a:buChar char="§"/>
            </a:pPr>
            <a:r>
              <a:rPr lang="en-US" sz="2400" dirty="0" smtClean="0">
                <a:latin typeface="Times New Roman" pitchFamily="18" charset="0"/>
                <a:cs typeface="Times New Roman" pitchFamily="18" charset="0"/>
              </a:rPr>
              <a:t>9.</a:t>
            </a:r>
            <a:r>
              <a:rPr lang="en-US"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 great problem with health education program is</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The pumping of all bulk of information in one exposure or enthusiasm/eagerness to give all possible information. </a:t>
            </a:r>
          </a:p>
          <a:p>
            <a:pPr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a:bodyPr>
          <a:lstStyle/>
          <a:p>
            <a:pPr marL="82296" indent="0" algn="just">
              <a:lnSpc>
                <a:spcPct val="150000"/>
              </a:lnSpc>
              <a:buFont typeface="Wingdings" pitchFamily="2" charset="2"/>
              <a:buChar char="§"/>
            </a:pPr>
            <a:r>
              <a:rPr lang="en-US" sz="2400" dirty="0">
                <a:latin typeface="Times New Roman" pitchFamily="18" charset="0"/>
                <a:cs typeface="Times New Roman" pitchFamily="18" charset="0"/>
              </a:rPr>
              <a:t>The process of education should be done step by step and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With </a:t>
            </a:r>
            <a:r>
              <a:rPr lang="en-US" sz="2400" dirty="0">
                <a:latin typeface="Times New Roman" pitchFamily="18" charset="0"/>
                <a:cs typeface="Times New Roman" pitchFamily="18" charset="0"/>
              </a:rPr>
              <a:t>due attention to different principles of communication.</a:t>
            </a:r>
          </a:p>
          <a:p>
            <a:pPr marL="82296" lvl="0" indent="0" algn="just">
              <a:lnSpc>
                <a:spcPct val="150000"/>
              </a:lnSpc>
              <a:buNone/>
            </a:pPr>
            <a:r>
              <a:rPr lang="en-US" sz="2400" dirty="0" smtClean="0">
                <a:latin typeface="Times New Roman" pitchFamily="18" charset="0"/>
                <a:cs typeface="Times New Roman" pitchFamily="18" charset="0"/>
              </a:rPr>
              <a:t>10.The </a:t>
            </a:r>
            <a:r>
              <a:rPr lang="en-US" sz="2400" dirty="0">
                <a:latin typeface="Times New Roman" pitchFamily="18" charset="0"/>
                <a:cs typeface="Times New Roman" pitchFamily="18" charset="0"/>
              </a:rPr>
              <a:t>health educator should use terms which can be immediately understood. </a:t>
            </a:r>
            <a:endParaRPr lang="en-US" sz="2400" dirty="0" smtClean="0">
              <a:latin typeface="Times New Roman" pitchFamily="18" charset="0"/>
              <a:cs typeface="Times New Roman" pitchFamily="18" charset="0"/>
            </a:endParaRPr>
          </a:p>
          <a:p>
            <a:pPr marL="82296" lvl="0" indent="0" algn="just">
              <a:lnSpc>
                <a:spcPct val="150000"/>
              </a:lnSpc>
              <a:buNone/>
            </a:pPr>
            <a:r>
              <a:rPr lang="en-US" sz="2400" dirty="0" smtClean="0">
                <a:latin typeface="Times New Roman" pitchFamily="18" charset="0"/>
                <a:cs typeface="Times New Roman" pitchFamily="18" charset="0"/>
              </a:rPr>
              <a:t>Highly </a:t>
            </a:r>
            <a:r>
              <a:rPr lang="en-US" sz="2400" dirty="0">
                <a:latin typeface="Times New Roman" pitchFamily="18" charset="0"/>
                <a:cs typeface="Times New Roman" pitchFamily="18" charset="0"/>
              </a:rPr>
              <a:t>scientific jargon should be avoided.</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49</a:t>
            </a:fld>
            <a:endParaRPr lang="en-US"/>
          </a:p>
        </p:txBody>
      </p:sp>
    </p:spTree>
    <p:extLst>
      <p:ext uri="{BB962C8B-B14F-4D97-AF65-F5344CB8AC3E}">
        <p14:creationId xmlns:p14="http://schemas.microsoft.com/office/powerpoint/2010/main" xmlns="" val="768062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498080" cy="5943600"/>
          </a:xfrm>
        </p:spPr>
        <p:txBody>
          <a:bodyPr>
            <a:normAutofit/>
          </a:bodyPr>
          <a:lstStyle/>
          <a:p>
            <a:pPr marL="82296" lvl="0" indent="0" algn="just">
              <a:lnSpc>
                <a:spcPct val="150000"/>
              </a:lnSpc>
              <a:buNone/>
            </a:pPr>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WHO </a:t>
            </a:r>
            <a:r>
              <a:rPr lang="en-US" sz="2400" dirty="0">
                <a:latin typeface="Times New Roman" pitchFamily="18" charset="0"/>
                <a:cs typeface="Times New Roman" pitchFamily="18" charset="0"/>
              </a:rPr>
              <a:t>(1948) defined it as “a state of complete physical, mental, and social well being and not the mere absence of disease or infirmity.”</a:t>
            </a:r>
          </a:p>
          <a:p>
            <a:pPr marL="82296" indent="0" algn="just">
              <a:lnSpc>
                <a:spcPct val="150000"/>
              </a:lnSpc>
              <a:buNone/>
            </a:pPr>
            <a:r>
              <a:rPr lang="en-US" sz="2400" b="1" dirty="0" smtClean="0">
                <a:latin typeface="Times New Roman" pitchFamily="18" charset="0"/>
                <a:cs typeface="Times New Roman" pitchFamily="18" charset="0"/>
              </a:rPr>
              <a:t>Mahler: </a:t>
            </a:r>
            <a:r>
              <a:rPr lang="en-US" sz="2400" dirty="0">
                <a:latin typeface="Times New Roman" pitchFamily="18" charset="0"/>
                <a:cs typeface="Times New Roman" pitchFamily="18" charset="0"/>
              </a:rPr>
              <a:t>includes –the ability to lead socially acceptable and economically productive life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a:t>
            </a:fld>
            <a:endParaRPr lang="en-US"/>
          </a:p>
        </p:txBody>
      </p:sp>
    </p:spTree>
    <p:extLst>
      <p:ext uri="{BB962C8B-B14F-4D97-AF65-F5344CB8AC3E}">
        <p14:creationId xmlns:p14="http://schemas.microsoft.com/office/powerpoint/2010/main" xmlns="" val="23166500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LEVELS OF HEALTH EDUCATION IN HEALTH ILLNESS CONTINUUM</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95400"/>
            <a:ext cx="7327392" cy="5257800"/>
          </a:xfrm>
        </p:spPr>
        <p:txBody>
          <a:bodyPr>
            <a:normAutofit fontScale="32500" lnSpcReduction="20000"/>
          </a:bodyPr>
          <a:lstStyle/>
          <a:p>
            <a:pPr marL="82296" indent="0">
              <a:buNone/>
            </a:pPr>
            <a:endParaRPr lang="en-US" dirty="0"/>
          </a:p>
          <a:p>
            <a:pPr marL="82296" lvl="0" indent="0" algn="just">
              <a:lnSpc>
                <a:spcPct val="170000"/>
              </a:lnSpc>
              <a:buNone/>
            </a:pPr>
            <a:r>
              <a:rPr lang="en-US" sz="7400" b="1" dirty="0" smtClean="0">
                <a:latin typeface="Times New Roman" pitchFamily="18" charset="0"/>
                <a:cs typeface="Times New Roman" pitchFamily="18" charset="0"/>
              </a:rPr>
              <a:t>A.</a:t>
            </a:r>
            <a:r>
              <a:rPr lang="en-US" sz="7400" dirty="0" smtClean="0">
                <a:latin typeface="Times New Roman" pitchFamily="18" charset="0"/>
                <a:cs typeface="Times New Roman" pitchFamily="18" charset="0"/>
              </a:rPr>
              <a:t> </a:t>
            </a:r>
            <a:r>
              <a:rPr lang="en-US" sz="7400" b="1" dirty="0" smtClean="0">
                <a:latin typeface="Times New Roman" pitchFamily="18" charset="0"/>
                <a:cs typeface="Times New Roman" pitchFamily="18" charset="0"/>
              </a:rPr>
              <a:t>Primary </a:t>
            </a:r>
            <a:r>
              <a:rPr lang="en-US" sz="7400" b="1" dirty="0">
                <a:latin typeface="Times New Roman" pitchFamily="18" charset="0"/>
                <a:cs typeface="Times New Roman" pitchFamily="18" charset="0"/>
              </a:rPr>
              <a:t>health education: </a:t>
            </a:r>
            <a:r>
              <a:rPr lang="en-US" sz="7400" dirty="0">
                <a:latin typeface="Times New Roman" pitchFamily="18" charset="0"/>
                <a:cs typeface="Times New Roman" pitchFamily="18" charset="0"/>
              </a:rPr>
              <a:t>directed at apparently healthy people where the primary aim </a:t>
            </a:r>
            <a:r>
              <a:rPr lang="en-US" sz="7400" dirty="0" smtClean="0">
                <a:latin typeface="Times New Roman" pitchFamily="18" charset="0"/>
                <a:cs typeface="Times New Roman" pitchFamily="18" charset="0"/>
              </a:rPr>
              <a:t>is</a:t>
            </a:r>
          </a:p>
          <a:p>
            <a:pPr marL="82296" lvl="0" indent="0" algn="just">
              <a:lnSpc>
                <a:spcPct val="170000"/>
              </a:lnSpc>
              <a:buFont typeface="Wingdings" pitchFamily="2" charset="2"/>
              <a:buChar char="§"/>
            </a:pPr>
            <a:r>
              <a:rPr lang="en-US" sz="7400" dirty="0" smtClean="0">
                <a:latin typeface="Times New Roman" pitchFamily="18" charset="0"/>
                <a:cs typeface="Times New Roman" pitchFamily="18" charset="0"/>
              </a:rPr>
              <a:t> </a:t>
            </a:r>
            <a:r>
              <a:rPr lang="en-US" sz="7400" dirty="0">
                <a:latin typeface="Times New Roman" pitchFamily="18" charset="0"/>
                <a:cs typeface="Times New Roman" pitchFamily="18" charset="0"/>
              </a:rPr>
              <a:t>T</a:t>
            </a:r>
            <a:r>
              <a:rPr lang="en-US" sz="7400" dirty="0" smtClean="0">
                <a:latin typeface="Times New Roman" pitchFamily="18" charset="0"/>
                <a:cs typeface="Times New Roman" pitchFamily="18" charset="0"/>
              </a:rPr>
              <a:t>o </a:t>
            </a:r>
            <a:r>
              <a:rPr lang="en-US" sz="7400" dirty="0">
                <a:latin typeface="Times New Roman" pitchFamily="18" charset="0"/>
                <a:cs typeface="Times New Roman" pitchFamily="18" charset="0"/>
              </a:rPr>
              <a:t>prevent the occurrence of illness or health problems. </a:t>
            </a:r>
            <a:endParaRPr lang="en-US" sz="7400" dirty="0" smtClean="0">
              <a:latin typeface="Times New Roman" pitchFamily="18" charset="0"/>
              <a:cs typeface="Times New Roman" pitchFamily="18" charset="0"/>
            </a:endParaRPr>
          </a:p>
          <a:p>
            <a:pPr marL="82296" lvl="0" indent="0" algn="just">
              <a:lnSpc>
                <a:spcPct val="170000"/>
              </a:lnSpc>
              <a:buFont typeface="Wingdings" pitchFamily="2" charset="2"/>
              <a:buChar char="§"/>
            </a:pPr>
            <a:r>
              <a:rPr lang="en-US" sz="7400" dirty="0" smtClean="0">
                <a:latin typeface="Times New Roman" pitchFamily="18" charset="0"/>
                <a:cs typeface="Times New Roman" pitchFamily="18" charset="0"/>
              </a:rPr>
              <a:t>Ex</a:t>
            </a:r>
            <a:r>
              <a:rPr lang="en-US" sz="7400" dirty="0">
                <a:latin typeface="Times New Roman" pitchFamily="18" charset="0"/>
                <a:cs typeface="Times New Roman" pitchFamily="18" charset="0"/>
              </a:rPr>
              <a:t>. provision of good nutrition, immunization, hygiene and basic sanitation etc.</a:t>
            </a:r>
          </a:p>
          <a:p>
            <a:pPr marL="82296" lvl="0" indent="0" algn="just">
              <a:lnSpc>
                <a:spcPct val="170000"/>
              </a:lnSpc>
              <a:buNone/>
            </a:pPr>
            <a:r>
              <a:rPr lang="en-US" sz="7400" b="1" dirty="0" smtClean="0">
                <a:latin typeface="Times New Roman" pitchFamily="18" charset="0"/>
                <a:cs typeface="Times New Roman" pitchFamily="18" charset="0"/>
              </a:rPr>
              <a:t>B.</a:t>
            </a:r>
            <a:r>
              <a:rPr lang="en-US" sz="7400" dirty="0" smtClean="0">
                <a:latin typeface="Times New Roman" pitchFamily="18" charset="0"/>
                <a:cs typeface="Times New Roman" pitchFamily="18" charset="0"/>
              </a:rPr>
              <a:t> </a:t>
            </a:r>
            <a:r>
              <a:rPr lang="en-US" sz="7400" b="1" dirty="0" smtClean="0">
                <a:latin typeface="Times New Roman" pitchFamily="18" charset="0"/>
                <a:cs typeface="Times New Roman" pitchFamily="18" charset="0"/>
              </a:rPr>
              <a:t>Secondary </a:t>
            </a:r>
            <a:r>
              <a:rPr lang="en-US" sz="7400" b="1" dirty="0">
                <a:latin typeface="Times New Roman" pitchFamily="18" charset="0"/>
                <a:cs typeface="Times New Roman" pitchFamily="18" charset="0"/>
              </a:rPr>
              <a:t>health education: </a:t>
            </a:r>
            <a:r>
              <a:rPr lang="en-US" sz="7400" dirty="0">
                <a:latin typeface="Times New Roman" pitchFamily="18" charset="0"/>
                <a:cs typeface="Times New Roman" pitchFamily="18" charset="0"/>
              </a:rPr>
              <a:t>is given after the disease or problem has occurred (to stop the progress of the disease to the severest forms of the problem)</a:t>
            </a:r>
          </a:p>
          <a:p>
            <a:pPr marL="82296" indent="0" algn="just">
              <a:lnSpc>
                <a:spcPct val="170000"/>
              </a:lnSpc>
              <a:buNone/>
            </a:pPr>
            <a:endParaRPr lang="en-US" sz="7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50</a:t>
            </a:fld>
            <a:endParaRPr lang="en-US"/>
          </a:p>
        </p:txBody>
      </p:sp>
    </p:spTree>
    <p:extLst>
      <p:ext uri="{BB962C8B-B14F-4D97-AF65-F5344CB8AC3E}">
        <p14:creationId xmlns:p14="http://schemas.microsoft.com/office/powerpoint/2010/main" xmlns="" val="35355433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251192" cy="5638800"/>
          </a:xfrm>
        </p:spPr>
        <p:txBody>
          <a:bodyPr>
            <a:normAutofit/>
          </a:bodyPr>
          <a:lstStyle/>
          <a:p>
            <a:pPr marL="82296" lvl="0" indent="0" algn="just">
              <a:lnSpc>
                <a:spcPct val="150000"/>
              </a:lnSpc>
              <a:buNone/>
            </a:pPr>
            <a:r>
              <a:rPr lang="en-US" sz="2400" b="1" dirty="0" smtClean="0">
                <a:latin typeface="Times New Roman" pitchFamily="18" charset="0"/>
                <a:cs typeface="Times New Roman" pitchFamily="18" charset="0"/>
              </a:rPr>
              <a:t>C. Tertiary </a:t>
            </a:r>
            <a:r>
              <a:rPr lang="en-US" sz="2400" b="1" dirty="0">
                <a:latin typeface="Times New Roman" pitchFamily="18" charset="0"/>
                <a:cs typeface="Times New Roman" pitchFamily="18" charset="0"/>
              </a:rPr>
              <a:t>health education: </a:t>
            </a:r>
            <a:r>
              <a:rPr lang="en-US" sz="2400" dirty="0">
                <a:latin typeface="Times New Roman" pitchFamily="18" charset="0"/>
                <a:cs typeface="Times New Roman" pitchFamily="18" charset="0"/>
              </a:rPr>
              <a:t>the aim is to prevent further disabilities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Complications</a:t>
            </a:r>
            <a:endParaRPr lang="en-US" sz="2400" dirty="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rolonging </a:t>
            </a:r>
            <a:r>
              <a:rPr lang="en-US" sz="2400" dirty="0">
                <a:latin typeface="Times New Roman" pitchFamily="18" charset="0"/>
                <a:cs typeface="Times New Roman" pitchFamily="18" charset="0"/>
              </a:rPr>
              <a:t>of life and maintenance of normal function-provided for patients with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Irreversible</a:t>
            </a:r>
            <a:endParaRPr lang="en-US" sz="2400" dirty="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ncurable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Chronic </a:t>
            </a:r>
            <a:r>
              <a:rPr lang="en-US" sz="2400" dirty="0">
                <a:latin typeface="Times New Roman" pitchFamily="18" charset="0"/>
                <a:cs typeface="Times New Roman" pitchFamily="18" charset="0"/>
              </a:rPr>
              <a:t>conditions.</a:t>
            </a:r>
          </a:p>
          <a:p>
            <a:pPr marL="82296" indent="0" algn="just">
              <a:lnSpc>
                <a:spcPct val="150000"/>
              </a:lnSpc>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51</a:t>
            </a:fld>
            <a:endParaRPr lang="en-US"/>
          </a:p>
        </p:txBody>
      </p:sp>
    </p:spTree>
    <p:extLst>
      <p:ext uri="{BB962C8B-B14F-4D97-AF65-F5344CB8AC3E}">
        <p14:creationId xmlns:p14="http://schemas.microsoft.com/office/powerpoint/2010/main" xmlns="" val="15556901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a:bodyPr>
          <a:lstStyle/>
          <a:p>
            <a:r>
              <a:rPr lang="en-US" sz="2800" b="1" dirty="0" smtClean="0">
                <a:latin typeface="Times New Roman" pitchFamily="18" charset="0"/>
                <a:cs typeface="Times New Roman" pitchFamily="18" charset="0"/>
              </a:rPr>
              <a:t>APPROACHES IN HEALTH EDUCATION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685800"/>
            <a:ext cx="7098792" cy="5562600"/>
          </a:xfrm>
        </p:spPr>
        <p:txBody>
          <a:bodyPr>
            <a:normAutofit fontScale="92500"/>
          </a:bodyPr>
          <a:lstStyle/>
          <a:p>
            <a:pPr marL="82296" indent="0">
              <a:buNone/>
            </a:pPr>
            <a:endParaRPr lang="en-US" dirty="0"/>
          </a:p>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a:t>
            </a:r>
            <a:r>
              <a:rPr lang="en-US" sz="2400" b="1" dirty="0">
                <a:latin typeface="Times New Roman" pitchFamily="18" charset="0"/>
                <a:cs typeface="Times New Roman" pitchFamily="18" charset="0"/>
              </a:rPr>
              <a:t>persuasion approach: </a:t>
            </a:r>
            <a:r>
              <a:rPr lang="en-US" sz="2400" dirty="0">
                <a:latin typeface="Times New Roman" pitchFamily="18" charset="0"/>
                <a:cs typeface="Times New Roman" pitchFamily="18" charset="0"/>
              </a:rPr>
              <a:t>deliberate attempt to influence the other person to do what we want them to do (directive approach)</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a:t>
            </a:r>
            <a:r>
              <a:rPr lang="en-US" sz="2400" b="1" dirty="0">
                <a:latin typeface="Times New Roman" pitchFamily="18" charset="0"/>
                <a:cs typeface="Times New Roman" pitchFamily="18" charset="0"/>
              </a:rPr>
              <a:t>informed decision making approach: </a:t>
            </a:r>
            <a:r>
              <a:rPr lang="en-US" sz="2400" dirty="0">
                <a:latin typeface="Times New Roman" pitchFamily="18" charset="0"/>
                <a:cs typeface="Times New Roman" pitchFamily="18" charset="0"/>
              </a:rPr>
              <a:t>giving people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Information</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Problem </a:t>
            </a:r>
            <a:r>
              <a:rPr lang="en-US" sz="2400" dirty="0">
                <a:latin typeface="Times New Roman" pitchFamily="18" charset="0"/>
                <a:cs typeface="Times New Roman" pitchFamily="18" charset="0"/>
              </a:rPr>
              <a:t>solving </a:t>
            </a:r>
            <a:r>
              <a:rPr lang="en-US" sz="2400" dirty="0" smtClean="0">
                <a:latin typeface="Times New Roman" pitchFamily="18" charset="0"/>
                <a:cs typeface="Times New Roman" pitchFamily="18" charset="0"/>
              </a:rPr>
              <a:t>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Decision </a:t>
            </a:r>
            <a:r>
              <a:rPr lang="en-US" sz="2400" dirty="0">
                <a:latin typeface="Times New Roman" pitchFamily="18" charset="0"/>
                <a:cs typeface="Times New Roman" pitchFamily="18" charset="0"/>
              </a:rPr>
              <a:t>making skills to make decisions but leaving the actual choice to the people.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Ex</a:t>
            </a:r>
            <a:r>
              <a:rPr lang="en-US" sz="2400" dirty="0">
                <a:latin typeface="Times New Roman" pitchFamily="18" charset="0"/>
                <a:cs typeface="Times New Roman" pitchFamily="18" charset="0"/>
              </a:rPr>
              <a:t>., family planning methods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52</a:t>
            </a:fld>
            <a:endParaRPr lang="en-US"/>
          </a:p>
        </p:txBody>
      </p:sp>
    </p:spTree>
    <p:extLst>
      <p:ext uri="{BB962C8B-B14F-4D97-AF65-F5344CB8AC3E}">
        <p14:creationId xmlns:p14="http://schemas.microsoft.com/office/powerpoint/2010/main" xmlns="" val="81631892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174992" cy="5715000"/>
          </a:xfrm>
        </p:spPr>
        <p:txBody>
          <a:bodyPr>
            <a:normAutofit lnSpcReduction="10000"/>
          </a:bodyPr>
          <a:lstStyle/>
          <a:p>
            <a:pPr marL="82296" indent="0" algn="just">
              <a:lnSpc>
                <a:spcPct val="150000"/>
              </a:lnSpc>
              <a:buNone/>
            </a:pPr>
            <a:r>
              <a:rPr lang="en-US" sz="2800" b="1" dirty="0">
                <a:latin typeface="Times New Roman" pitchFamily="18" charset="0"/>
                <a:cs typeface="Times New Roman" pitchFamily="18" charset="0"/>
              </a:rPr>
              <a:t>Targets of health education:</a:t>
            </a:r>
          </a:p>
          <a:p>
            <a:pPr marL="82296" lvl="0" indent="0" algn="just">
              <a:lnSpc>
                <a:spcPct val="150000"/>
              </a:lnSpc>
              <a:buNone/>
            </a:pPr>
            <a:r>
              <a:rPr lang="en-US" sz="2400" b="1" dirty="0">
                <a:latin typeface="Times New Roman" pitchFamily="18" charset="0"/>
                <a:cs typeface="Times New Roman" pitchFamily="18" charset="0"/>
              </a:rPr>
              <a:t>Individuals. </a:t>
            </a:r>
            <a:endParaRPr lang="en-US" sz="2400" b="1"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Ex</a:t>
            </a:r>
            <a:r>
              <a:rPr lang="en-US" sz="2400" dirty="0">
                <a:latin typeface="Times New Roman" pitchFamily="18" charset="0"/>
                <a:cs typeface="Times New Roman" pitchFamily="18" charset="0"/>
              </a:rPr>
              <a:t>., clients of </a:t>
            </a:r>
            <a:r>
              <a:rPr lang="en-US" sz="2400" dirty="0" smtClean="0">
                <a:latin typeface="Times New Roman" pitchFamily="18" charset="0"/>
                <a:cs typeface="Times New Roman" pitchFamily="18" charset="0"/>
              </a:rPr>
              <a:t>services</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Patients</a:t>
            </a:r>
            <a:endParaRPr lang="en-US" sz="2400" dirty="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a:t>
            </a:r>
            <a:r>
              <a:rPr lang="en-US" sz="2400" dirty="0" smtClean="0">
                <a:latin typeface="Times New Roman" pitchFamily="18" charset="0"/>
                <a:cs typeface="Times New Roman" pitchFamily="18" charset="0"/>
              </a:rPr>
              <a:t>ealthy </a:t>
            </a:r>
            <a:r>
              <a:rPr lang="en-US" sz="2400" dirty="0">
                <a:latin typeface="Times New Roman" pitchFamily="18" charset="0"/>
                <a:cs typeface="Times New Roman" pitchFamily="18" charset="0"/>
              </a:rPr>
              <a:t>individuals</a:t>
            </a:r>
          </a:p>
          <a:p>
            <a:pPr marL="82296" lvl="0" indent="0" algn="just">
              <a:lnSpc>
                <a:spcPct val="150000"/>
              </a:lnSpc>
              <a:buNone/>
            </a:pPr>
            <a:r>
              <a:rPr lang="en-US" sz="2400" b="1" dirty="0">
                <a:latin typeface="Times New Roman" pitchFamily="18" charset="0"/>
                <a:cs typeface="Times New Roman" pitchFamily="18" charset="0"/>
              </a:rPr>
              <a:t>Groups.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Ex</a:t>
            </a:r>
            <a:r>
              <a:rPr lang="en-US" sz="2400" dirty="0">
                <a:latin typeface="Times New Roman" pitchFamily="18" charset="0"/>
                <a:cs typeface="Times New Roman" pitchFamily="18" charset="0"/>
              </a:rPr>
              <a:t>., students in a class</a:t>
            </a:r>
          </a:p>
          <a:p>
            <a:pPr marL="82296" lvl="0" indent="0" algn="just">
              <a:lnSpc>
                <a:spcPct val="150000"/>
              </a:lnSpc>
              <a:buNone/>
            </a:pPr>
            <a:r>
              <a:rPr lang="en-US" sz="2400" b="1" dirty="0">
                <a:latin typeface="Times New Roman" pitchFamily="18" charset="0"/>
                <a:cs typeface="Times New Roman" pitchFamily="18" charset="0"/>
              </a:rPr>
              <a:t>Community.</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Ex</a:t>
            </a:r>
            <a:r>
              <a:rPr lang="en-US" sz="2400" dirty="0">
                <a:latin typeface="Times New Roman" pitchFamily="18" charset="0"/>
                <a:cs typeface="Times New Roman" pitchFamily="18" charset="0"/>
              </a:rPr>
              <a:t>., people living in a village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53</a:t>
            </a:fld>
            <a:endParaRPr lang="en-US"/>
          </a:p>
        </p:txBody>
      </p:sp>
    </p:spTree>
    <p:extLst>
      <p:ext uri="{BB962C8B-B14F-4D97-AF65-F5344CB8AC3E}">
        <p14:creationId xmlns:p14="http://schemas.microsoft.com/office/powerpoint/2010/main" xmlns="" val="8944390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85800"/>
            <a:ext cx="7498080" cy="1219200"/>
          </a:xfrm>
        </p:spPr>
        <p:txBody>
          <a:bodyPr>
            <a:normAutofit fontScale="90000"/>
          </a:bodyPr>
          <a:lstStyle/>
          <a:p>
            <a:r>
              <a:rPr lang="en-US" sz="2800" b="1" dirty="0" smtClean="0">
                <a:latin typeface="Times New Roman" pitchFamily="18" charset="0"/>
                <a:cs typeface="Times New Roman" pitchFamily="18" charset="0"/>
              </a:rPr>
              <a:t>1.6 THE ROLE OF HEALTH EDUCATION IN PHC:</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098792" cy="4800600"/>
          </a:xfrm>
        </p:spPr>
        <p:txBody>
          <a:bodyPr>
            <a:normAutofit/>
          </a:bodyPr>
          <a:lstStyle/>
          <a:p>
            <a:pPr marL="82296" indent="0" algn="just">
              <a:lnSpc>
                <a:spcPct val="150000"/>
              </a:lnSpc>
              <a:buNone/>
            </a:pPr>
            <a:r>
              <a:rPr lang="en-US" sz="2400" b="1" dirty="0" smtClean="0">
                <a:latin typeface="Times New Roman" pitchFamily="18" charset="0"/>
                <a:cs typeface="Times New Roman" pitchFamily="18" charset="0"/>
              </a:rPr>
              <a:t>What </a:t>
            </a:r>
            <a:r>
              <a:rPr lang="en-US" sz="2400" b="1" dirty="0">
                <a:latin typeface="Times New Roman" pitchFamily="18" charset="0"/>
                <a:cs typeface="Times New Roman" pitchFamily="18" charset="0"/>
              </a:rPr>
              <a:t>is PHC?</a:t>
            </a:r>
            <a:endParaRPr lang="en-US" sz="2400" dirty="0">
              <a:latin typeface="Times New Roman" pitchFamily="18" charset="0"/>
              <a:cs typeface="Times New Roman" pitchFamily="18" charset="0"/>
            </a:endParaRPr>
          </a:p>
          <a:p>
            <a:pPr marL="82296" indent="0" algn="just">
              <a:lnSpc>
                <a:spcPct val="150000"/>
              </a:lnSpc>
              <a:buFont typeface="Wingdings" pitchFamily="2" charset="2"/>
              <a:buChar char="q"/>
            </a:pPr>
            <a:r>
              <a:rPr lang="en-US" sz="2400" dirty="0" smtClean="0">
                <a:latin typeface="Times New Roman" pitchFamily="18" charset="0"/>
                <a:cs typeface="Times New Roman" pitchFamily="18" charset="0"/>
              </a:rPr>
              <a:t>Primary </a:t>
            </a:r>
            <a:r>
              <a:rPr lang="en-US" sz="2400" dirty="0">
                <a:latin typeface="Times New Roman" pitchFamily="18" charset="0"/>
                <a:cs typeface="Times New Roman" pitchFamily="18" charset="0"/>
              </a:rPr>
              <a:t>Health Care (PHC) is essential care based </a:t>
            </a:r>
            <a:r>
              <a:rPr lang="en-US" sz="2400" dirty="0" smtClean="0">
                <a:latin typeface="Times New Roman" pitchFamily="18" charset="0"/>
                <a:cs typeface="Times New Roman" pitchFamily="18" charset="0"/>
              </a:rPr>
              <a:t>on</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Practical</a:t>
            </a:r>
            <a:endParaRPr lang="en-US" sz="2400" dirty="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cientifically </a:t>
            </a:r>
            <a:r>
              <a:rPr lang="en-US" sz="2400" dirty="0">
                <a:latin typeface="Times New Roman" pitchFamily="18" charset="0"/>
                <a:cs typeface="Times New Roman" pitchFamily="18" charset="0"/>
              </a:rPr>
              <a:t>sound and </a:t>
            </a:r>
            <a:endParaRPr lang="en-US" sz="2400" dirty="0" smtClean="0">
              <a:latin typeface="Times New Roman" pitchFamily="18" charset="0"/>
              <a:cs typeface="Times New Roman" pitchFamily="18" charset="0"/>
            </a:endParaRP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54</a:t>
            </a:fld>
            <a:endParaRPr lang="en-US"/>
          </a:p>
        </p:txBody>
      </p:sp>
    </p:spTree>
    <p:extLst>
      <p:ext uri="{BB962C8B-B14F-4D97-AF65-F5344CB8AC3E}">
        <p14:creationId xmlns:p14="http://schemas.microsoft.com/office/powerpoint/2010/main" xmlns="" val="29344268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90600"/>
            <a:ext cx="7251192" cy="5257800"/>
          </a:xfrm>
        </p:spPr>
        <p:txBody>
          <a:bodyPr>
            <a:normAutofit/>
          </a:bodyPr>
          <a:lstStyle/>
          <a:p>
            <a:pPr lvl="0" algn="just">
              <a:lnSpc>
                <a:spcPct val="150000"/>
              </a:lnSpc>
            </a:pPr>
            <a:r>
              <a:rPr lang="en-US" sz="2400" dirty="0">
                <a:latin typeface="Times New Roman" pitchFamily="18" charset="0"/>
                <a:cs typeface="Times New Roman" pitchFamily="18" charset="0"/>
              </a:rPr>
              <a:t>Forms of an integral part both of the countries health system, of which it is the central function and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Main </a:t>
            </a:r>
            <a:r>
              <a:rPr lang="en-US" sz="2400" dirty="0">
                <a:latin typeface="Times New Roman" pitchFamily="18" charset="0"/>
                <a:cs typeface="Times New Roman" pitchFamily="18" charset="0"/>
              </a:rPr>
              <a:t>focus, and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the overall social and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Economic </a:t>
            </a:r>
            <a:r>
              <a:rPr lang="en-US" sz="2400" dirty="0">
                <a:latin typeface="Times New Roman" pitchFamily="18" charset="0"/>
                <a:cs typeface="Times New Roman" pitchFamily="18" charset="0"/>
              </a:rPr>
              <a:t>development of the community.</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55</a:t>
            </a:fld>
            <a:endParaRPr lang="en-US"/>
          </a:p>
        </p:txBody>
      </p:sp>
    </p:spTree>
    <p:extLst>
      <p:ext uri="{BB962C8B-B14F-4D97-AF65-F5344CB8AC3E}">
        <p14:creationId xmlns:p14="http://schemas.microsoft.com/office/powerpoint/2010/main" xmlns="" val="3347674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022592" cy="5562600"/>
          </a:xfrm>
        </p:spPr>
        <p:txBody>
          <a:bodyPr>
            <a:normAutofit/>
          </a:bodyPr>
          <a:lstStyle/>
          <a:p>
            <a:pPr lvl="0" algn="just">
              <a:lnSpc>
                <a:spcPct val="150000"/>
              </a:lnSpc>
            </a:pPr>
            <a:r>
              <a:rPr lang="en-US" sz="2400" dirty="0" smtClean="0">
                <a:latin typeface="Times New Roman" pitchFamily="18" charset="0"/>
                <a:cs typeface="Times New Roman" pitchFamily="18" charset="0"/>
              </a:rPr>
              <a:t>It is the first level of contact of individuals</a:t>
            </a:r>
          </a:p>
          <a:p>
            <a:pPr lvl="0" algn="just">
              <a:lnSpc>
                <a:spcPct val="150000"/>
              </a:lnSpc>
            </a:pPr>
            <a:r>
              <a:rPr lang="en-US" sz="2400" dirty="0" smtClean="0">
                <a:latin typeface="Times New Roman" pitchFamily="18" charset="0"/>
                <a:cs typeface="Times New Roman" pitchFamily="18" charset="0"/>
              </a:rPr>
              <a:t>The family and</a:t>
            </a:r>
          </a:p>
          <a:p>
            <a:pPr lvl="0" algn="just">
              <a:lnSpc>
                <a:spcPct val="150000"/>
              </a:lnSpc>
            </a:pPr>
            <a:r>
              <a:rPr lang="en-US" sz="2400" dirty="0" smtClean="0">
                <a:latin typeface="Times New Roman" pitchFamily="18" charset="0"/>
                <a:cs typeface="Times New Roman" pitchFamily="18" charset="0"/>
              </a:rPr>
              <a:t> Community with the national health system</a:t>
            </a:r>
          </a:p>
          <a:p>
            <a:pPr lvl="0" algn="just">
              <a:lnSpc>
                <a:spcPct val="150000"/>
              </a:lnSpc>
            </a:pPr>
            <a:r>
              <a:rPr lang="en-US" sz="2400" dirty="0" smtClean="0">
                <a:latin typeface="Times New Roman" pitchFamily="18" charset="0"/>
                <a:cs typeface="Times New Roman" pitchFamily="18" charset="0"/>
              </a:rPr>
              <a:t> Bringing health care as close as possible to people live and work, and </a:t>
            </a:r>
          </a:p>
          <a:p>
            <a:pPr lvl="0" algn="just">
              <a:lnSpc>
                <a:spcPct val="150000"/>
              </a:lnSpc>
            </a:pPr>
            <a:r>
              <a:rPr lang="en-US" sz="2400" dirty="0" smtClean="0">
                <a:latin typeface="Times New Roman" pitchFamily="18" charset="0"/>
                <a:cs typeface="Times New Roman" pitchFamily="18" charset="0"/>
              </a:rPr>
              <a:t>Constitutes the first element of a continuing health care process.</a:t>
            </a:r>
          </a:p>
          <a:p>
            <a:pPr marL="82296" indent="0" algn="just">
              <a:lnSpc>
                <a:spcPct val="150000"/>
              </a:lnSpc>
              <a:buNone/>
            </a:pPr>
            <a:r>
              <a:rPr lang="en-US" sz="2400" dirty="0" smtClean="0">
                <a:latin typeface="Times New Roman" pitchFamily="18" charset="0"/>
                <a:cs typeface="Times New Roman" pitchFamily="18" charset="0"/>
              </a:rPr>
              <a:t>                                      </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327392" cy="5715000"/>
          </a:xfrm>
        </p:spPr>
        <p:txBody>
          <a:bodyPr>
            <a:normAutofit/>
          </a:bodyPr>
          <a:lstStyle/>
          <a:p>
            <a:pPr algn="just">
              <a:lnSpc>
                <a:spcPct val="150000"/>
              </a:lnSpc>
              <a:buFont typeface="Wingdings" pitchFamily="2" charset="2"/>
              <a:buChar char="v"/>
            </a:pPr>
            <a:r>
              <a:rPr lang="en-US" sz="2400" dirty="0">
                <a:latin typeface="Times New Roman" pitchFamily="18" charset="0"/>
                <a:cs typeface="Times New Roman" pitchFamily="18" charset="0"/>
              </a:rPr>
              <a:t>Address the main health problems in the </a:t>
            </a:r>
            <a:r>
              <a:rPr lang="en-US" sz="2400" dirty="0" smtClean="0">
                <a:latin typeface="Times New Roman" pitchFamily="18" charset="0"/>
                <a:cs typeface="Times New Roman" pitchFamily="18" charset="0"/>
              </a:rPr>
              <a:t>community</a:t>
            </a:r>
          </a:p>
          <a:p>
            <a:pPr lvl="0" algn="just">
              <a:lnSpc>
                <a:spcPct val="150000"/>
              </a:lnSpc>
              <a:buNone/>
            </a:pPr>
            <a:r>
              <a:rPr lang="en-US" sz="2400" dirty="0" smtClean="0">
                <a:latin typeface="Times New Roman" pitchFamily="18" charset="0"/>
                <a:cs typeface="Times New Roman" pitchFamily="18" charset="0"/>
              </a:rPr>
              <a:t>providing :</a:t>
            </a:r>
          </a:p>
          <a:p>
            <a:pPr algn="just">
              <a:lnSpc>
                <a:spcPct val="150000"/>
              </a:lnSpc>
            </a:pPr>
            <a:r>
              <a:rPr lang="en-US" sz="2400" dirty="0" smtClean="0">
                <a:latin typeface="Times New Roman" pitchFamily="18" charset="0"/>
                <a:cs typeface="Times New Roman" pitchFamily="18" charset="0"/>
              </a:rPr>
              <a:t>Promotive</a:t>
            </a:r>
          </a:p>
          <a:p>
            <a:pPr lvl="0" algn="just">
              <a:lnSpc>
                <a:spcPct val="150000"/>
              </a:lnSpc>
            </a:pPr>
            <a:r>
              <a:rPr lang="en-US" sz="2400" dirty="0" smtClean="0">
                <a:latin typeface="Times New Roman" pitchFamily="18" charset="0"/>
                <a:cs typeface="Times New Roman" pitchFamily="18" charset="0"/>
              </a:rPr>
              <a:t> Preventive</a:t>
            </a:r>
          </a:p>
          <a:p>
            <a:pPr lvl="0" algn="just">
              <a:lnSpc>
                <a:spcPct val="150000"/>
              </a:lnSpc>
            </a:pPr>
            <a:r>
              <a:rPr lang="en-US" sz="2400" dirty="0" smtClean="0">
                <a:latin typeface="Times New Roman" pitchFamily="18" charset="0"/>
                <a:cs typeface="Times New Roman" pitchFamily="18" charset="0"/>
              </a:rPr>
              <a:t>Curative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Rehabilitative </a:t>
            </a:r>
            <a:r>
              <a:rPr lang="en-US" sz="2400" dirty="0">
                <a:latin typeface="Times New Roman" pitchFamily="18" charset="0"/>
                <a:cs typeface="Times New Roman" pitchFamily="18" charset="0"/>
              </a:rPr>
              <a:t>services accordingly.</a:t>
            </a:r>
          </a:p>
          <a:p>
            <a:pPr lvl="0" algn="just">
              <a:lnSpc>
                <a:spcPct val="150000"/>
              </a:lnSpc>
              <a:buFont typeface="Wingdings" pitchFamily="2" charset="2"/>
              <a:buChar char="v"/>
            </a:pPr>
            <a:r>
              <a:rPr lang="en-US" sz="2400" dirty="0">
                <a:latin typeface="Times New Roman" pitchFamily="18" charset="0"/>
                <a:cs typeface="Times New Roman" pitchFamily="18" charset="0"/>
              </a:rPr>
              <a:t>Involves, in addition to health sector, all related sectors and aspects of national and community development.</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57</a:t>
            </a:fld>
            <a:endParaRPr lang="en-US"/>
          </a:p>
        </p:txBody>
      </p:sp>
    </p:spTree>
    <p:extLst>
      <p:ext uri="{BB962C8B-B14F-4D97-AF65-F5344CB8AC3E}">
        <p14:creationId xmlns:p14="http://schemas.microsoft.com/office/powerpoint/2010/main" xmlns="" val="329452202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066800"/>
            <a:ext cx="7098792" cy="5181600"/>
          </a:xfrm>
        </p:spPr>
        <p:txBody>
          <a:bodyPr>
            <a:normAutofit/>
          </a:bodyPr>
          <a:lstStyle/>
          <a:p>
            <a:pPr lvl="0" algn="just">
              <a:lnSpc>
                <a:spcPct val="150000"/>
              </a:lnSpc>
            </a:pPr>
            <a:r>
              <a:rPr lang="en-US" sz="2400" dirty="0" smtClean="0">
                <a:latin typeface="Times New Roman" pitchFamily="18" charset="0"/>
                <a:cs typeface="Times New Roman" pitchFamily="18" charset="0"/>
              </a:rPr>
              <a:t>Requires and promotes maximum community and individual self-reliance and </a:t>
            </a:r>
          </a:p>
          <a:p>
            <a:pPr lvl="0" algn="just">
              <a:lnSpc>
                <a:spcPct val="150000"/>
              </a:lnSpc>
            </a:pPr>
            <a:r>
              <a:rPr lang="en-US" sz="2400" dirty="0" smtClean="0">
                <a:latin typeface="Times New Roman" pitchFamily="18" charset="0"/>
                <a:cs typeface="Times New Roman" pitchFamily="18" charset="0"/>
              </a:rPr>
              <a:t>participation in the planning, organization, operation and control of primary health care.</a:t>
            </a:r>
          </a:p>
          <a:p>
            <a:pPr lvl="0" algn="just">
              <a:lnSpc>
                <a:spcPct val="150000"/>
              </a:lnSpc>
            </a:pPr>
            <a:r>
              <a:rPr lang="en-US" sz="2400" dirty="0" smtClean="0">
                <a:latin typeface="Times New Roman" pitchFamily="18" charset="0"/>
                <a:cs typeface="Times New Roman" pitchFamily="18" charset="0"/>
              </a:rPr>
              <a:t>Included eight components at Alma Ata declaration.</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sz="2800" b="1" dirty="0">
                <a:latin typeface="Times New Roman" pitchFamily="18" charset="0"/>
                <a:cs typeface="Times New Roman" pitchFamily="18" charset="0"/>
              </a:rPr>
              <a:t>Classification on Certain Terms: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533400"/>
            <a:ext cx="7251192" cy="6172200"/>
          </a:xfrm>
        </p:spPr>
        <p:txBody>
          <a:bodyPr>
            <a:normAutofit/>
          </a:bodyPr>
          <a:lstStyle/>
          <a:p>
            <a:pPr marL="82296" indent="0">
              <a:buNone/>
            </a:pPr>
            <a:endParaRPr lang="en-US" dirty="0"/>
          </a:p>
          <a:p>
            <a:pPr marL="82296" lvl="0" indent="0" algn="just">
              <a:lnSpc>
                <a:spcPct val="150000"/>
              </a:lnSpc>
              <a:buNone/>
            </a:pPr>
            <a:r>
              <a:rPr lang="en-US" sz="2400" b="1" dirty="0">
                <a:latin typeface="Times New Roman" pitchFamily="18" charset="0"/>
                <a:cs typeface="Times New Roman" pitchFamily="18" charset="0"/>
              </a:rPr>
              <a:t>Primary:</a:t>
            </a:r>
            <a:r>
              <a:rPr lang="en-US" sz="2400" dirty="0">
                <a:latin typeface="Times New Roman" pitchFamily="18" charset="0"/>
                <a:cs typeface="Times New Roman" pitchFamily="18" charset="0"/>
              </a:rPr>
              <a:t> in its ordinary </a:t>
            </a:r>
            <a:r>
              <a:rPr lang="en-US" sz="2400" dirty="0" smtClean="0">
                <a:latin typeface="Times New Roman" pitchFamily="18" charset="0"/>
                <a:cs typeface="Times New Roman" pitchFamily="18" charset="0"/>
              </a:rPr>
              <a:t>use</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a:t>
            </a:r>
            <a:r>
              <a:rPr lang="en-US" sz="2400" dirty="0" smtClean="0">
                <a:latin typeface="Times New Roman" pitchFamily="18" charset="0"/>
                <a:cs typeface="Times New Roman" pitchFamily="18" charset="0"/>
              </a:rPr>
              <a:t>irst </a:t>
            </a:r>
            <a:r>
              <a:rPr lang="en-US" sz="2400" dirty="0">
                <a:latin typeface="Times New Roman" pitchFamily="18" charset="0"/>
                <a:cs typeface="Times New Roman" pitchFamily="18" charset="0"/>
              </a:rPr>
              <a:t>it orders of time (dignity) or importance</a:t>
            </a:r>
            <a:r>
              <a:rPr lang="en-US" sz="2400" dirty="0" smtClean="0">
                <a:latin typeface="Times New Roman" pitchFamily="18" charset="0"/>
                <a:cs typeface="Times New Roman" pitchFamily="18" charset="0"/>
              </a:rPr>
              <a:t>.</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Hence, here the term denotes its importance</a:t>
            </a:r>
          </a:p>
          <a:p>
            <a:pPr marL="82296" lvl="0" indent="0" algn="just">
              <a:lnSpc>
                <a:spcPct val="150000"/>
              </a:lnSpc>
              <a:buNone/>
            </a:pPr>
            <a:r>
              <a:rPr lang="en-US" sz="2400" b="1" dirty="0">
                <a:latin typeface="Times New Roman" pitchFamily="18" charset="0"/>
                <a:cs typeface="Times New Roman" pitchFamily="18" charset="0"/>
              </a:rPr>
              <a:t>Essential:</a:t>
            </a:r>
            <a:r>
              <a:rPr lang="en-US" sz="2400" dirty="0">
                <a:latin typeface="Times New Roman" pitchFamily="18" charset="0"/>
                <a:cs typeface="Times New Roman" pitchFamily="18" charset="0"/>
              </a:rPr>
              <a:t> health care provided through PHC is basic and indispensable (crucial).</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59</a:t>
            </a:fld>
            <a:endParaRPr lang="en-US"/>
          </a:p>
        </p:txBody>
      </p:sp>
    </p:spTree>
    <p:extLst>
      <p:ext uri="{BB962C8B-B14F-4D97-AF65-F5344CB8AC3E}">
        <p14:creationId xmlns:p14="http://schemas.microsoft.com/office/powerpoint/2010/main" xmlns="" val="1777855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808038"/>
          </a:xfrm>
        </p:spPr>
        <p:txBody>
          <a:bodyPr/>
          <a:lstStyle/>
          <a:p>
            <a:r>
              <a:rPr lang="en-US" sz="2800" b="1" dirty="0" smtClean="0">
                <a:latin typeface="Times New Roman" pitchFamily="18" charset="0"/>
                <a:cs typeface="Times New Roman" pitchFamily="18" charset="0"/>
              </a:rPr>
              <a:t>Physical health: </a:t>
            </a:r>
            <a:endParaRPr lang="en-US" dirty="0"/>
          </a:p>
        </p:txBody>
      </p:sp>
      <p:sp>
        <p:nvSpPr>
          <p:cNvPr id="3" name="Content Placeholder 2"/>
          <p:cNvSpPr>
            <a:spLocks noGrp="1"/>
          </p:cNvSpPr>
          <p:nvPr>
            <p:ph idx="1"/>
          </p:nvPr>
        </p:nvSpPr>
        <p:spPr/>
        <p:txBody>
          <a:bodyPr/>
          <a:lstStyle/>
          <a:p>
            <a:pPr marL="82296" indent="0" algn="just">
              <a:lnSpc>
                <a:spcPct val="170000"/>
              </a:lnSpc>
              <a:buFont typeface="Wingdings" pitchFamily="2" charset="2"/>
              <a:buChar char="§"/>
            </a:pPr>
            <a:r>
              <a:rPr lang="en-US" sz="2400" dirty="0" smtClean="0">
                <a:latin typeface="Times New Roman" pitchFamily="18" charset="0"/>
                <a:cs typeface="Times New Roman" pitchFamily="18" charset="0"/>
              </a:rPr>
              <a:t>Anatomical integrity and physiological functioning of the body:</a:t>
            </a:r>
          </a:p>
          <a:p>
            <a:pPr lvl="0" algn="just">
              <a:lnSpc>
                <a:spcPct val="170000"/>
              </a:lnSpc>
            </a:pPr>
            <a:r>
              <a:rPr lang="en-US" sz="2400" dirty="0" smtClean="0">
                <a:latin typeface="Times New Roman" pitchFamily="18" charset="0"/>
                <a:cs typeface="Times New Roman" pitchFamily="18" charset="0"/>
              </a:rPr>
              <a:t>All the body parts should be there</a:t>
            </a:r>
          </a:p>
          <a:p>
            <a:pPr lvl="0" algn="just">
              <a:lnSpc>
                <a:spcPct val="170000"/>
              </a:lnSpc>
            </a:pPr>
            <a:r>
              <a:rPr lang="en-US" sz="2400" dirty="0" smtClean="0">
                <a:latin typeface="Times New Roman" pitchFamily="18" charset="0"/>
                <a:cs typeface="Times New Roman" pitchFamily="18" charset="0"/>
              </a:rPr>
              <a:t>All of them are in their natural place and position.</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174992" cy="5638800"/>
          </a:xfrm>
        </p:spPr>
        <p:txBody>
          <a:bodyPr>
            <a:normAutofit/>
          </a:bodyPr>
          <a:lstStyle/>
          <a:p>
            <a:pPr marL="82296" lvl="0" indent="0" algn="just">
              <a:lnSpc>
                <a:spcPct val="150000"/>
              </a:lnSpc>
              <a:buNone/>
            </a:pPr>
            <a:r>
              <a:rPr lang="en-US" sz="2400" b="1" dirty="0" smtClean="0">
                <a:latin typeface="Times New Roman" pitchFamily="18" charset="0"/>
                <a:cs typeface="Times New Roman" pitchFamily="18" charset="0"/>
              </a:rPr>
              <a:t>Practical: </a:t>
            </a:r>
            <a:r>
              <a:rPr lang="en-US" sz="2400" dirty="0" smtClean="0">
                <a:latin typeface="Times New Roman" pitchFamily="18" charset="0"/>
                <a:cs typeface="Times New Roman" pitchFamily="18" charset="0"/>
              </a:rPr>
              <a:t>theoretically everything is possible; however, not everything possible is practical. </a:t>
            </a:r>
          </a:p>
          <a:p>
            <a:pPr marL="82296" lvl="0" indent="0" algn="just">
              <a:lnSpc>
                <a:spcPct val="150000"/>
              </a:lnSpc>
              <a:buNone/>
            </a:pPr>
            <a:r>
              <a:rPr lang="en-US" sz="2400" b="1" dirty="0" smtClean="0">
                <a:latin typeface="Times New Roman" pitchFamily="18" charset="0"/>
                <a:cs typeface="Times New Roman" pitchFamily="18" charset="0"/>
              </a:rPr>
              <a:t>Scientifically sound: </a:t>
            </a:r>
            <a:r>
              <a:rPr lang="en-US" sz="2400" dirty="0" smtClean="0">
                <a:latin typeface="Times New Roman" pitchFamily="18" charset="0"/>
                <a:cs typeface="Times New Roman" pitchFamily="18" charset="0"/>
              </a:rPr>
              <a:t>the strategy we use to implement PHC should be scientifically explainable and should be understood.</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rmAutofit lnSpcReduction="10000"/>
          </a:bodyPr>
          <a:lstStyle/>
          <a:p>
            <a:pPr lvl="0" algn="just">
              <a:lnSpc>
                <a:spcPct val="150000"/>
              </a:lnSpc>
            </a:pPr>
            <a:r>
              <a:rPr lang="en-US" sz="2400" dirty="0">
                <a:latin typeface="Times New Roman" pitchFamily="18" charset="0"/>
                <a:cs typeface="Times New Roman" pitchFamily="18" charset="0"/>
              </a:rPr>
              <a:t>Socially acceptable methods and technology:</a:t>
            </a:r>
          </a:p>
          <a:p>
            <a:pPr lvl="0" algn="just">
              <a:lnSpc>
                <a:spcPct val="150000"/>
              </a:lnSpc>
            </a:pPr>
            <a:r>
              <a:rPr lang="en-US" sz="2400" dirty="0">
                <a:latin typeface="Times New Roman" pitchFamily="18" charset="0"/>
                <a:cs typeface="Times New Roman" pitchFamily="18" charset="0"/>
              </a:rPr>
              <a:t>Not every method and technology is acceptable to societies</a:t>
            </a:r>
            <a:r>
              <a:rPr lang="en-US" sz="2400" dirty="0" smtClean="0">
                <a:latin typeface="Times New Roman" pitchFamily="18" charset="0"/>
                <a:cs typeface="Times New Roman" pitchFamily="18" charset="0"/>
              </a:rPr>
              <a:t>.</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order to implement </a:t>
            </a:r>
            <a:r>
              <a:rPr lang="en-US" sz="2400" dirty="0" smtClean="0">
                <a:latin typeface="Times New Roman" pitchFamily="18" charset="0"/>
                <a:cs typeface="Times New Roman" pitchFamily="18" charset="0"/>
              </a:rPr>
              <a:t>PHC </a:t>
            </a:r>
          </a:p>
          <a:p>
            <a:pPr lvl="0"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method and technology we are using should be accepted by the local community.</a:t>
            </a:r>
          </a:p>
          <a:p>
            <a:pPr lvl="0" algn="just">
              <a:lnSpc>
                <a:spcPct val="150000"/>
              </a:lnSpc>
            </a:pPr>
            <a:r>
              <a:rPr lang="en-US" sz="2400" dirty="0">
                <a:latin typeface="Times New Roman" pitchFamily="18" charset="0"/>
                <a:cs typeface="Times New Roman" pitchFamily="18" charset="0"/>
              </a:rPr>
              <a:t>We need to consider the local </a:t>
            </a:r>
            <a:r>
              <a:rPr lang="en-US" sz="2400" dirty="0" smtClean="0">
                <a:latin typeface="Times New Roman" pitchFamily="18" charset="0"/>
                <a:cs typeface="Times New Roman" pitchFamily="18" charset="0"/>
              </a:rPr>
              <a:t>value</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culture and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belief </a:t>
            </a:r>
            <a:r>
              <a:rPr lang="en-US" sz="2400" dirty="0">
                <a:latin typeface="Times New Roman" pitchFamily="18" charset="0"/>
                <a:cs typeface="Times New Roman" pitchFamily="18" charset="0"/>
              </a:rPr>
              <a:t>etc.</a:t>
            </a:r>
          </a:p>
          <a:p>
            <a:pPr lvl="0" algn="just">
              <a:lnSpc>
                <a:spcPct val="150000"/>
              </a:lnSpc>
            </a:pPr>
            <a:r>
              <a:rPr lang="en-US" sz="2400" dirty="0">
                <a:latin typeface="Times New Roman" pitchFamily="18" charset="0"/>
                <a:cs typeface="Times New Roman" pitchFamily="18" charset="0"/>
              </a:rPr>
              <a:t>Universally </a:t>
            </a:r>
            <a:r>
              <a:rPr lang="en-US" sz="2400" dirty="0" smtClean="0">
                <a:latin typeface="Times New Roman" pitchFamily="18" charset="0"/>
                <a:cs typeface="Times New Roman" pitchFamily="18" charset="0"/>
              </a:rPr>
              <a:t>accessible</a:t>
            </a:r>
            <a:r>
              <a:rPr lang="en-US" sz="2400" dirty="0">
                <a:latin typeface="Times New Roman" pitchFamily="18" charset="0"/>
                <a:cs typeface="Times New Roman" pitchFamily="18" charset="0"/>
              </a:rPr>
              <a:t>: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61</a:t>
            </a:fld>
            <a:endParaRPr lang="en-US"/>
          </a:p>
        </p:txBody>
      </p:sp>
    </p:spTree>
    <p:extLst>
      <p:ext uri="{BB962C8B-B14F-4D97-AF65-F5344CB8AC3E}">
        <p14:creationId xmlns:p14="http://schemas.microsoft.com/office/powerpoint/2010/main" xmlns="" val="83368673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251192" cy="6096000"/>
          </a:xfrm>
        </p:spPr>
        <p:txBody>
          <a:bodyPr>
            <a:normAutofit/>
          </a:bodyPr>
          <a:lstStyle/>
          <a:p>
            <a:pPr lvl="0" algn="just">
              <a:lnSpc>
                <a:spcPct val="150000"/>
              </a:lnSpc>
            </a:pPr>
            <a:r>
              <a:rPr lang="en-US" sz="2400" dirty="0">
                <a:latin typeface="Times New Roman" pitchFamily="18" charset="0"/>
                <a:cs typeface="Times New Roman" pitchFamily="18" charset="0"/>
              </a:rPr>
              <a:t>Only a few can afford or are within reach to use </a:t>
            </a:r>
            <a:r>
              <a:rPr lang="en-US" sz="2400" dirty="0" smtClean="0">
                <a:latin typeface="Times New Roman" pitchFamily="18" charset="0"/>
                <a:cs typeface="Times New Roman" pitchFamily="18" charset="0"/>
              </a:rPr>
              <a:t>them</a:t>
            </a:r>
          </a:p>
          <a:p>
            <a:pPr lvl="0" algn="just">
              <a:lnSpc>
                <a:spcPct val="150000"/>
              </a:lnSpc>
            </a:pPr>
            <a:r>
              <a:rPr lang="en-US" sz="2400" dirty="0" smtClean="0">
                <a:latin typeface="Times New Roman" pitchFamily="18" charset="0"/>
                <a:cs typeface="Times New Roman" pitchFamily="18" charset="0"/>
              </a:rPr>
              <a:t>While </a:t>
            </a:r>
            <a:r>
              <a:rPr lang="en-US" sz="2400" dirty="0">
                <a:latin typeface="Times New Roman" pitchFamily="18" charset="0"/>
                <a:cs typeface="Times New Roman" pitchFamily="18" charset="0"/>
              </a:rPr>
              <a:t>the majorities are excluded from the services for various reasons. </a:t>
            </a:r>
          </a:p>
          <a:p>
            <a:pPr lvl="0" algn="just">
              <a:lnSpc>
                <a:spcPct val="150000"/>
              </a:lnSpc>
            </a:pPr>
            <a:r>
              <a:rPr lang="en-US" sz="2400" dirty="0">
                <a:latin typeface="Times New Roman" pitchFamily="18" charset="0"/>
                <a:cs typeface="Times New Roman" pitchFamily="18" charset="0"/>
              </a:rPr>
              <a:t>The PHC approach is to bring health care as close as possible to where people live and work in order to guarantee universal accessibility </a:t>
            </a:r>
            <a:r>
              <a:rPr lang="en-US" sz="2400" dirty="0" smtClean="0">
                <a:latin typeface="Times New Roman" pitchFamily="18" charset="0"/>
                <a:cs typeface="Times New Roman" pitchFamily="18" charset="0"/>
              </a:rPr>
              <a:t>the</a:t>
            </a:r>
          </a:p>
          <a:p>
            <a:pPr lvl="0" algn="just">
              <a:lnSpc>
                <a:spcPct val="150000"/>
              </a:lnSpc>
            </a:pPr>
            <a:r>
              <a:rPr lang="en-US" sz="2400" dirty="0" smtClean="0">
                <a:latin typeface="Times New Roman" pitchFamily="18" charset="0"/>
                <a:cs typeface="Times New Roman" pitchFamily="18" charset="0"/>
              </a:rPr>
              <a:t> Individual</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a:t>
            </a:r>
            <a:r>
              <a:rPr lang="en-US" sz="2400" dirty="0" smtClean="0">
                <a:latin typeface="Times New Roman" pitchFamily="18" charset="0"/>
                <a:cs typeface="Times New Roman" pitchFamily="18" charset="0"/>
              </a:rPr>
              <a:t>amily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Community </a:t>
            </a:r>
            <a:r>
              <a:rPr lang="en-US" sz="2400" dirty="0">
                <a:latin typeface="Times New Roman" pitchFamily="18" charset="0"/>
                <a:cs typeface="Times New Roman" pitchFamily="18" charset="0"/>
              </a:rPr>
              <a:t>at large.  </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62</a:t>
            </a:fld>
            <a:endParaRPr lang="en-US"/>
          </a:p>
        </p:txBody>
      </p:sp>
    </p:spTree>
    <p:extLst>
      <p:ext uri="{BB962C8B-B14F-4D97-AF65-F5344CB8AC3E}">
        <p14:creationId xmlns:p14="http://schemas.microsoft.com/office/powerpoint/2010/main" xmlns="" val="23020854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098792" cy="5486400"/>
          </a:xfrm>
        </p:spPr>
        <p:txBody>
          <a:bodyPr>
            <a:normAutofit/>
          </a:bodyPr>
          <a:lstStyle/>
          <a:p>
            <a:pPr marL="82296" lvl="0" indent="0" algn="just">
              <a:lnSpc>
                <a:spcPct val="150000"/>
              </a:lnSpc>
              <a:buNone/>
            </a:pPr>
            <a:r>
              <a:rPr lang="en-US" sz="2400" b="1" dirty="0" smtClean="0">
                <a:latin typeface="Times New Roman" pitchFamily="18" charset="0"/>
                <a:cs typeface="Times New Roman" pitchFamily="18" charset="0"/>
              </a:rPr>
              <a:t>Community involvement: </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Active involvement of people in the </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Problem identification and selection</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Planning</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Implementation 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Control of PHC;</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251192" cy="5791200"/>
          </a:xfrm>
        </p:spPr>
        <p:txBody>
          <a:bodyPr>
            <a:normAutofit/>
          </a:bodyPr>
          <a:lstStyle/>
          <a:p>
            <a:pPr marL="82296" lvl="0" indent="0" algn="just">
              <a:lnSpc>
                <a:spcPct val="150000"/>
              </a:lnSpc>
              <a:buFont typeface="Wingdings" pitchFamily="2" charset="2"/>
              <a:buChar char="§"/>
            </a:pPr>
            <a:r>
              <a:rPr lang="en-US" sz="2400" dirty="0">
                <a:latin typeface="Times New Roman" pitchFamily="18" charset="0"/>
                <a:cs typeface="Times New Roman" pitchFamily="18" charset="0"/>
              </a:rPr>
              <a:t>Communities can achieve better health status through their own efforts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health workers role is to help them identify their problems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point out methods for dealing with their problems.</a:t>
            </a:r>
          </a:p>
          <a:p>
            <a:pPr lvl="0" algn="just">
              <a:lnSpc>
                <a:spcPct val="150000"/>
              </a:lnSpc>
            </a:pPr>
            <a:r>
              <a:rPr lang="en-US" sz="2400" dirty="0">
                <a:latin typeface="Times New Roman" pitchFamily="18" charset="0"/>
                <a:cs typeface="Times New Roman" pitchFamily="18" charset="0"/>
              </a:rPr>
              <a:t>Cost that the community or country can afford:</a:t>
            </a:r>
          </a:p>
          <a:p>
            <a:pPr lvl="0" algn="just">
              <a:lnSpc>
                <a:spcPct val="150000"/>
              </a:lnSpc>
            </a:pPr>
            <a:r>
              <a:rPr lang="en-US" sz="2400" dirty="0">
                <a:latin typeface="Times New Roman" pitchFamily="18" charset="0"/>
                <a:cs typeface="Times New Roman" pitchFamily="18" charset="0"/>
              </a:rPr>
              <a:t>PHC demands the use of methods that are cheap or within the cost the community can afford to pay.</a:t>
            </a:r>
          </a:p>
          <a:p>
            <a:pPr lvl="0" algn="just">
              <a:lnSpc>
                <a:spcPct val="150000"/>
              </a:lnSpc>
            </a:pPr>
            <a:r>
              <a:rPr lang="en-US" sz="2400" dirty="0">
                <a:latin typeface="Times New Roman" pitchFamily="18" charset="0"/>
                <a:cs typeface="Times New Roman" pitchFamily="18" charset="0"/>
              </a:rPr>
              <a:t>Self-reliance and self-determination:</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64</a:t>
            </a:fld>
            <a:endParaRPr lang="en-US"/>
          </a:p>
        </p:txBody>
      </p:sp>
    </p:spTree>
    <p:extLst>
      <p:ext uri="{BB962C8B-B14F-4D97-AF65-F5344CB8AC3E}">
        <p14:creationId xmlns:p14="http://schemas.microsoft.com/office/powerpoint/2010/main" xmlns="" val="423644029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lvl="0" algn="just">
              <a:lnSpc>
                <a:spcPct val="150000"/>
              </a:lnSpc>
              <a:buFont typeface="Wingdings" pitchFamily="2" charset="2"/>
              <a:buChar char="q"/>
            </a:pPr>
            <a:r>
              <a:rPr lang="en-US" sz="2400" dirty="0">
                <a:latin typeface="Times New Roman" pitchFamily="18" charset="0"/>
                <a:cs typeface="Times New Roman" pitchFamily="18" charset="0"/>
              </a:rPr>
              <a:t>Implies </a:t>
            </a:r>
            <a:r>
              <a:rPr lang="en-US" sz="2400" dirty="0" smtClean="0">
                <a:latin typeface="Times New Roman" pitchFamily="18" charset="0"/>
                <a:cs typeface="Times New Roman" pitchFamily="18" charset="0"/>
              </a:rPr>
              <a:t>individuals</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Families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lvl="0" algn="just">
              <a:lnSpc>
                <a:spcPct val="150000"/>
              </a:lnSpc>
              <a:buFont typeface="Wingdings" pitchFamily="2" charset="2"/>
              <a:buChar char="§"/>
            </a:pPr>
            <a:r>
              <a:rPr lang="en-US" sz="2400" dirty="0" smtClean="0">
                <a:latin typeface="Times New Roman" pitchFamily="18" charset="0"/>
                <a:cs typeface="Times New Roman" pitchFamily="18" charset="0"/>
              </a:rPr>
              <a:t>Community’s </a:t>
            </a:r>
            <a:r>
              <a:rPr lang="en-US" sz="2400" dirty="0">
                <a:latin typeface="Times New Roman" pitchFamily="18" charset="0"/>
                <a:cs typeface="Times New Roman" pitchFamily="18" charset="0"/>
              </a:rPr>
              <a:t>initiative in assuring responsibility for their own health development</a:t>
            </a:r>
          </a:p>
          <a:p>
            <a:pPr lvl="0" algn="just">
              <a:lnSpc>
                <a:spcPct val="150000"/>
              </a:lnSpc>
            </a:pPr>
            <a:r>
              <a:rPr lang="en-US" sz="2400" dirty="0" smtClean="0">
                <a:latin typeface="Times New Roman" pitchFamily="18" charset="0"/>
                <a:cs typeface="Times New Roman" pitchFamily="18" charset="0"/>
              </a:rPr>
              <a:t>Multi sectorial/inter sectorial </a:t>
            </a:r>
            <a:r>
              <a:rPr lang="en-US" sz="2400" dirty="0">
                <a:latin typeface="Times New Roman" pitchFamily="18" charset="0"/>
                <a:cs typeface="Times New Roman" pitchFamily="18" charset="0"/>
              </a:rPr>
              <a:t>nature:</a:t>
            </a:r>
          </a:p>
          <a:p>
            <a:pPr lvl="0" algn="just">
              <a:lnSpc>
                <a:spcPct val="150000"/>
              </a:lnSpc>
            </a:pPr>
            <a:r>
              <a:rPr lang="en-US" sz="2400" dirty="0">
                <a:latin typeface="Times New Roman" pitchFamily="18" charset="0"/>
                <a:cs typeface="Times New Roman" pitchFamily="18" charset="0"/>
              </a:rPr>
              <a:t>An action in which the health sector and other relevant sectors collaborate for the achievement of a common goal. </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65</a:t>
            </a:fld>
            <a:endParaRPr lang="en-US"/>
          </a:p>
        </p:txBody>
      </p:sp>
    </p:spTree>
    <p:extLst>
      <p:ext uri="{BB962C8B-B14F-4D97-AF65-F5344CB8AC3E}">
        <p14:creationId xmlns:p14="http://schemas.microsoft.com/office/powerpoint/2010/main" xmlns="" val="304612376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6489192" cy="1143000"/>
          </a:xfrm>
        </p:spPr>
        <p:txBody>
          <a:bodyPr>
            <a:normAutofit fontScale="90000"/>
          </a:bodyPr>
          <a:lstStyle/>
          <a:p>
            <a:r>
              <a:rPr lang="en-US" sz="3100" b="1" dirty="0">
                <a:latin typeface="Times New Roman" pitchFamily="18" charset="0"/>
                <a:cs typeface="Times New Roman" pitchFamily="18" charset="0"/>
              </a:rPr>
              <a:t>The components/elements of PHC</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838200"/>
            <a:ext cx="7498080" cy="5410200"/>
          </a:xfrm>
        </p:spPr>
        <p:txBody>
          <a:bodyPr>
            <a:normAutofit/>
          </a:bodyPr>
          <a:lstStyle/>
          <a:p>
            <a:pPr marL="82296" indent="0" algn="just">
              <a:lnSpc>
                <a:spcPct val="150000"/>
              </a:lnSpc>
              <a:buFont typeface="Wingdings" pitchFamily="2" charset="2"/>
              <a:buChar char="q"/>
            </a:pPr>
            <a:r>
              <a:rPr lang="en-US" sz="2400" dirty="0" smtClean="0">
                <a:latin typeface="Times New Roman" pitchFamily="18" charset="0"/>
                <a:cs typeface="Times New Roman" pitchFamily="18" charset="0"/>
              </a:rPr>
              <a:t>Current </a:t>
            </a:r>
            <a:r>
              <a:rPr lang="en-US" sz="2400" dirty="0">
                <a:latin typeface="Times New Roman" pitchFamily="18" charset="0"/>
                <a:cs typeface="Times New Roman" pitchFamily="18" charset="0"/>
              </a:rPr>
              <a:t>PHC has 20 elements:</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 Health </a:t>
            </a:r>
            <a:r>
              <a:rPr lang="en-US" sz="2400" dirty="0">
                <a:solidFill>
                  <a:srgbClr val="00B050"/>
                </a:solidFill>
                <a:latin typeface="Times New Roman" pitchFamily="18" charset="0"/>
                <a:cs typeface="Times New Roman" pitchFamily="18" charset="0"/>
              </a:rPr>
              <a:t>education</a:t>
            </a:r>
          </a:p>
          <a:p>
            <a:pPr lvl="0" algn="just">
              <a:lnSpc>
                <a:spcPct val="150000"/>
              </a:lnSpc>
            </a:pPr>
            <a:r>
              <a:rPr lang="en-US" sz="2400" dirty="0">
                <a:latin typeface="Times New Roman" pitchFamily="18" charset="0"/>
                <a:cs typeface="Times New Roman" pitchFamily="18" charset="0"/>
              </a:rPr>
              <a:t>For promoting health</a:t>
            </a:r>
          </a:p>
          <a:p>
            <a:pPr lvl="0" algn="just">
              <a:lnSpc>
                <a:spcPct val="150000"/>
              </a:lnSpc>
            </a:pPr>
            <a:r>
              <a:rPr lang="en-US" sz="2400" dirty="0">
                <a:latin typeface="Times New Roman" pitchFamily="18" charset="0"/>
                <a:cs typeface="Times New Roman" pitchFamily="18" charset="0"/>
              </a:rPr>
              <a:t>For prevention of disease</a:t>
            </a:r>
          </a:p>
          <a:p>
            <a:pPr lvl="0" algn="just">
              <a:lnSpc>
                <a:spcPct val="150000"/>
              </a:lnSpc>
            </a:pPr>
            <a:r>
              <a:rPr lang="en-US" sz="2400" dirty="0">
                <a:latin typeface="Times New Roman" pitchFamily="18" charset="0"/>
                <a:cs typeface="Times New Roman" pitchFamily="18" charset="0"/>
              </a:rPr>
              <a:t>For maintenance of health</a:t>
            </a:r>
          </a:p>
          <a:p>
            <a:pPr lvl="0" algn="just">
              <a:lnSpc>
                <a:spcPct val="150000"/>
              </a:lnSpc>
            </a:pPr>
            <a:r>
              <a:rPr lang="en-US" sz="2400" dirty="0">
                <a:latin typeface="Times New Roman" pitchFamily="18" charset="0"/>
                <a:cs typeface="Times New Roman" pitchFamily="18" charset="0"/>
              </a:rPr>
              <a:t>Education to deal with the disease</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2. Promotion </a:t>
            </a:r>
            <a:r>
              <a:rPr lang="en-US" sz="2400" dirty="0">
                <a:solidFill>
                  <a:srgbClr val="00B050"/>
                </a:solidFill>
                <a:latin typeface="Times New Roman" pitchFamily="18" charset="0"/>
                <a:cs typeface="Times New Roman" pitchFamily="18" charset="0"/>
              </a:rPr>
              <a:t>of food supply and proper nutrition</a:t>
            </a:r>
          </a:p>
          <a:p>
            <a:pPr lvl="0" algn="just">
              <a:lnSpc>
                <a:spcPct val="150000"/>
              </a:lnSpc>
            </a:pPr>
            <a:r>
              <a:rPr lang="en-US" sz="2400" dirty="0">
                <a:latin typeface="Times New Roman" pitchFamily="18" charset="0"/>
                <a:cs typeface="Times New Roman" pitchFamily="18" charset="0"/>
              </a:rPr>
              <a:t>Improve food supply and proper nutrition</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66</a:t>
            </a:fld>
            <a:endParaRPr lang="en-US"/>
          </a:p>
        </p:txBody>
      </p:sp>
    </p:spTree>
    <p:extLst>
      <p:ext uri="{BB962C8B-B14F-4D97-AF65-F5344CB8AC3E}">
        <p14:creationId xmlns:p14="http://schemas.microsoft.com/office/powerpoint/2010/main" xmlns="" val="47904119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lvl="0" algn="just">
              <a:lnSpc>
                <a:spcPct val="150000"/>
              </a:lnSpc>
            </a:pPr>
            <a:r>
              <a:rPr lang="en-US" sz="2400" dirty="0">
                <a:latin typeface="Times New Roman" pitchFamily="18" charset="0"/>
                <a:cs typeface="Times New Roman" pitchFamily="18" charset="0"/>
              </a:rPr>
              <a:t>Correction of faulty feeding practices</a:t>
            </a:r>
          </a:p>
          <a:p>
            <a:pPr lvl="0" algn="just">
              <a:lnSpc>
                <a:spcPct val="150000"/>
              </a:lnSpc>
            </a:pPr>
            <a:r>
              <a:rPr lang="en-US" sz="2400" dirty="0">
                <a:latin typeface="Times New Roman" pitchFamily="18" charset="0"/>
                <a:cs typeface="Times New Roman" pitchFamily="18" charset="0"/>
              </a:rPr>
              <a:t>Treatment and rehabilitation of malnourished children</a:t>
            </a:r>
          </a:p>
          <a:p>
            <a:pPr lvl="0" algn="just">
              <a:lnSpc>
                <a:spcPct val="150000"/>
              </a:lnSpc>
            </a:pPr>
            <a:r>
              <a:rPr lang="en-US" sz="2400" dirty="0">
                <a:latin typeface="Times New Roman" pitchFamily="18" charset="0"/>
                <a:cs typeface="Times New Roman" pitchFamily="18" charset="0"/>
              </a:rPr>
              <a:t>Treatment and prevention of nutritional diseases</a:t>
            </a:r>
          </a:p>
          <a:p>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67</a:t>
            </a:fld>
            <a:endParaRPr lang="en-US"/>
          </a:p>
        </p:txBody>
      </p:sp>
    </p:spTree>
    <p:extLst>
      <p:ext uri="{BB962C8B-B14F-4D97-AF65-F5344CB8AC3E}">
        <p14:creationId xmlns:p14="http://schemas.microsoft.com/office/powerpoint/2010/main" xmlns="" val="181670401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fontScale="85000" lnSpcReduction="10000"/>
          </a:bodyPr>
          <a:lstStyle/>
          <a:p>
            <a:pPr marL="82296" lvl="0" indent="0" algn="just">
              <a:lnSpc>
                <a:spcPct val="150000"/>
              </a:lnSpc>
              <a:buNone/>
            </a:pPr>
            <a:r>
              <a:rPr lang="en-US" sz="2600" dirty="0" smtClean="0">
                <a:solidFill>
                  <a:srgbClr val="00B050"/>
                </a:solidFill>
                <a:latin typeface="Times New Roman" pitchFamily="18" charset="0"/>
                <a:cs typeface="Times New Roman" pitchFamily="18" charset="0"/>
              </a:rPr>
              <a:t>3. An </a:t>
            </a:r>
            <a:r>
              <a:rPr lang="en-US" sz="2600" dirty="0">
                <a:solidFill>
                  <a:srgbClr val="00B050"/>
                </a:solidFill>
                <a:latin typeface="Times New Roman" pitchFamily="18" charset="0"/>
                <a:cs typeface="Times New Roman" pitchFamily="18" charset="0"/>
              </a:rPr>
              <a:t>adequate supply of safe water and basic sanitation</a:t>
            </a:r>
          </a:p>
          <a:p>
            <a:pPr marL="82296" lvl="0" indent="0" algn="just">
              <a:lnSpc>
                <a:spcPct val="150000"/>
              </a:lnSpc>
              <a:buNone/>
            </a:pPr>
            <a:r>
              <a:rPr lang="en-US" sz="2600" dirty="0" smtClean="0">
                <a:solidFill>
                  <a:srgbClr val="00B050"/>
                </a:solidFill>
                <a:latin typeface="Times New Roman" pitchFamily="18" charset="0"/>
                <a:cs typeface="Times New Roman" pitchFamily="18" charset="0"/>
              </a:rPr>
              <a:t>4. Maternal </a:t>
            </a:r>
            <a:r>
              <a:rPr lang="en-US" sz="2600" dirty="0">
                <a:solidFill>
                  <a:srgbClr val="00B050"/>
                </a:solidFill>
                <a:latin typeface="Times New Roman" pitchFamily="18" charset="0"/>
                <a:cs typeface="Times New Roman" pitchFamily="18" charset="0"/>
              </a:rPr>
              <a:t>and child health care, including family planning. </a:t>
            </a:r>
            <a:endParaRPr lang="en-US" sz="2600" dirty="0" smtClean="0">
              <a:solidFill>
                <a:srgbClr val="00B050"/>
              </a:solidFill>
              <a:latin typeface="Times New Roman" pitchFamily="18" charset="0"/>
              <a:cs typeface="Times New Roman" pitchFamily="18" charset="0"/>
            </a:endParaRPr>
          </a:p>
          <a:p>
            <a:pPr marL="82296" lvl="0" indent="0" algn="just">
              <a:lnSpc>
                <a:spcPct val="150000"/>
              </a:lnSpc>
              <a:buFont typeface="Wingdings" pitchFamily="2" charset="2"/>
              <a:buChar char="q"/>
            </a:pPr>
            <a:r>
              <a:rPr lang="en-US" sz="2600" dirty="0" smtClean="0">
                <a:latin typeface="Times New Roman" pitchFamily="18" charset="0"/>
                <a:cs typeface="Times New Roman" pitchFamily="18" charset="0"/>
              </a:rPr>
              <a:t>main </a:t>
            </a:r>
            <a:r>
              <a:rPr lang="en-US" sz="2600" dirty="0">
                <a:latin typeface="Times New Roman" pitchFamily="18" charset="0"/>
                <a:cs typeface="Times New Roman" pitchFamily="18" charset="0"/>
              </a:rPr>
              <a:t>functions are</a:t>
            </a:r>
          </a:p>
          <a:p>
            <a:pPr lvl="0" algn="just">
              <a:lnSpc>
                <a:spcPct val="150000"/>
              </a:lnSpc>
            </a:pPr>
            <a:r>
              <a:rPr lang="en-US" sz="2600" dirty="0">
                <a:latin typeface="Times New Roman" pitchFamily="18" charset="0"/>
                <a:cs typeface="Times New Roman" pitchFamily="18" charset="0"/>
              </a:rPr>
              <a:t>Antenatal care</a:t>
            </a:r>
          </a:p>
          <a:p>
            <a:pPr lvl="0" algn="just">
              <a:lnSpc>
                <a:spcPct val="150000"/>
              </a:lnSpc>
            </a:pPr>
            <a:r>
              <a:rPr lang="en-US" sz="2600" dirty="0">
                <a:latin typeface="Times New Roman" pitchFamily="18" charset="0"/>
                <a:cs typeface="Times New Roman" pitchFamily="18" charset="0"/>
              </a:rPr>
              <a:t>Delivery services</a:t>
            </a:r>
          </a:p>
          <a:p>
            <a:pPr lvl="0" algn="just">
              <a:lnSpc>
                <a:spcPct val="150000"/>
              </a:lnSpc>
            </a:pPr>
            <a:r>
              <a:rPr lang="en-US" sz="2600" dirty="0">
                <a:latin typeface="Times New Roman" pitchFamily="18" charset="0"/>
                <a:cs typeface="Times New Roman" pitchFamily="18" charset="0"/>
              </a:rPr>
              <a:t>Post natal care</a:t>
            </a:r>
          </a:p>
          <a:p>
            <a:pPr lvl="0" algn="just">
              <a:lnSpc>
                <a:spcPct val="150000"/>
              </a:lnSpc>
            </a:pPr>
            <a:r>
              <a:rPr lang="en-US" sz="2600" dirty="0">
                <a:latin typeface="Times New Roman" pitchFamily="18" charset="0"/>
                <a:cs typeface="Times New Roman" pitchFamily="18" charset="0"/>
              </a:rPr>
              <a:t>Child care</a:t>
            </a:r>
          </a:p>
          <a:p>
            <a:pPr lvl="0" algn="just">
              <a:lnSpc>
                <a:spcPct val="150000"/>
              </a:lnSpc>
            </a:pPr>
            <a:r>
              <a:rPr lang="en-US" sz="2600" dirty="0">
                <a:latin typeface="Times New Roman" pitchFamily="18" charset="0"/>
                <a:cs typeface="Times New Roman" pitchFamily="18" charset="0"/>
              </a:rPr>
              <a:t>Family planning services</a:t>
            </a:r>
          </a:p>
          <a:p>
            <a:pPr marL="82296" lvl="0" indent="0" algn="just">
              <a:lnSpc>
                <a:spcPct val="150000"/>
              </a:lnSpc>
              <a:buNone/>
            </a:pPr>
            <a:r>
              <a:rPr lang="en-US" sz="2600" dirty="0" smtClean="0">
                <a:solidFill>
                  <a:srgbClr val="00B050"/>
                </a:solidFill>
                <a:latin typeface="Times New Roman" pitchFamily="18" charset="0"/>
                <a:cs typeface="Times New Roman" pitchFamily="18" charset="0"/>
              </a:rPr>
              <a:t>5. Immunization </a:t>
            </a:r>
            <a:r>
              <a:rPr lang="en-US" sz="2600" dirty="0">
                <a:solidFill>
                  <a:srgbClr val="00B050"/>
                </a:solidFill>
                <a:latin typeface="Times New Roman" pitchFamily="18" charset="0"/>
                <a:cs typeface="Times New Roman" pitchFamily="18" charset="0"/>
              </a:rPr>
              <a:t>against the major infectious diseases</a:t>
            </a:r>
          </a:p>
          <a:p>
            <a:pPr marL="82296" lvl="0" indent="0" algn="just">
              <a:lnSpc>
                <a:spcPct val="150000"/>
              </a:lnSpc>
              <a:buNone/>
            </a:pPr>
            <a:r>
              <a:rPr lang="en-US" sz="2600" dirty="0" smtClean="0">
                <a:solidFill>
                  <a:srgbClr val="00B050"/>
                </a:solidFill>
                <a:latin typeface="Times New Roman" pitchFamily="18" charset="0"/>
                <a:cs typeface="Times New Roman" pitchFamily="18" charset="0"/>
              </a:rPr>
              <a:t>6. Prevention </a:t>
            </a:r>
            <a:r>
              <a:rPr lang="en-US" sz="2600" dirty="0">
                <a:solidFill>
                  <a:srgbClr val="00B050"/>
                </a:solidFill>
                <a:latin typeface="Times New Roman" pitchFamily="18" charset="0"/>
                <a:cs typeface="Times New Roman" pitchFamily="18" charset="0"/>
              </a:rPr>
              <a:t>and control of locally endemic diseases</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68</a:t>
            </a:fld>
            <a:endParaRPr lang="en-US"/>
          </a:p>
        </p:txBody>
      </p:sp>
    </p:spTree>
    <p:extLst>
      <p:ext uri="{BB962C8B-B14F-4D97-AF65-F5344CB8AC3E}">
        <p14:creationId xmlns:p14="http://schemas.microsoft.com/office/powerpoint/2010/main" xmlns="" val="221031371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098792" cy="5943600"/>
          </a:xfrm>
        </p:spPr>
        <p:txBody>
          <a:bodyPr>
            <a:normAutofit/>
          </a:bodyPr>
          <a:lstStyle/>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7. Appropriate </a:t>
            </a:r>
            <a:r>
              <a:rPr lang="en-US" sz="2400" dirty="0">
                <a:solidFill>
                  <a:srgbClr val="00B050"/>
                </a:solidFill>
                <a:latin typeface="Times New Roman" pitchFamily="18" charset="0"/>
                <a:cs typeface="Times New Roman" pitchFamily="18" charset="0"/>
              </a:rPr>
              <a:t>treatment of common diseases and injuries; and </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8. Provision </a:t>
            </a:r>
            <a:r>
              <a:rPr lang="en-US" sz="2400" dirty="0">
                <a:solidFill>
                  <a:srgbClr val="00B050"/>
                </a:solidFill>
                <a:latin typeface="Times New Roman" pitchFamily="18" charset="0"/>
                <a:cs typeface="Times New Roman" pitchFamily="18" charset="0"/>
              </a:rPr>
              <a:t>of essential drug</a:t>
            </a:r>
          </a:p>
          <a:p>
            <a:pPr marL="82296" indent="0" algn="just">
              <a:lnSpc>
                <a:spcPct val="150000"/>
              </a:lnSpc>
              <a:buFont typeface="Wingdings" pitchFamily="2" charset="2"/>
              <a:buChar char="q"/>
            </a:pPr>
            <a:r>
              <a:rPr lang="en-US" sz="2400" dirty="0" smtClean="0">
                <a:latin typeface="Times New Roman" pitchFamily="18" charset="0"/>
                <a:cs typeface="Times New Roman" pitchFamily="18" charset="0"/>
              </a:rPr>
              <a:t>Components </a:t>
            </a:r>
            <a:r>
              <a:rPr lang="en-US" sz="2400" dirty="0">
                <a:latin typeface="Times New Roman" pitchFamily="18" charset="0"/>
                <a:cs typeface="Times New Roman" pitchFamily="18" charset="0"/>
              </a:rPr>
              <a:t>added after Alma Ata Declaration</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9. Mental </a:t>
            </a:r>
            <a:r>
              <a:rPr lang="en-US" sz="2400" dirty="0">
                <a:solidFill>
                  <a:srgbClr val="00B050"/>
                </a:solidFill>
                <a:latin typeface="Times New Roman" pitchFamily="18" charset="0"/>
                <a:cs typeface="Times New Roman" pitchFamily="18" charset="0"/>
              </a:rPr>
              <a:t>health</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10. Dental </a:t>
            </a:r>
            <a:r>
              <a:rPr lang="en-US" sz="2400" dirty="0">
                <a:solidFill>
                  <a:srgbClr val="00B050"/>
                </a:solidFill>
                <a:latin typeface="Times New Roman" pitchFamily="18" charset="0"/>
                <a:cs typeface="Times New Roman" pitchFamily="18" charset="0"/>
              </a:rPr>
              <a:t>health (oral health)</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11. Control </a:t>
            </a:r>
            <a:r>
              <a:rPr lang="en-US" sz="2400" dirty="0">
                <a:solidFill>
                  <a:srgbClr val="00B050"/>
                </a:solidFill>
                <a:latin typeface="Times New Roman" pitchFamily="18" charset="0"/>
                <a:cs typeface="Times New Roman" pitchFamily="18" charset="0"/>
              </a:rPr>
              <a:t>of ARI </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12. Control </a:t>
            </a:r>
            <a:r>
              <a:rPr lang="en-US" sz="2400" dirty="0">
                <a:solidFill>
                  <a:srgbClr val="00B050"/>
                </a:solidFill>
                <a:latin typeface="Times New Roman" pitchFamily="18" charset="0"/>
                <a:cs typeface="Times New Roman" pitchFamily="18" charset="0"/>
              </a:rPr>
              <a:t>of HIV/AIDS and other STDS</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13. Occupational </a:t>
            </a:r>
            <a:r>
              <a:rPr lang="en-US" sz="2400" dirty="0">
                <a:solidFill>
                  <a:srgbClr val="00B050"/>
                </a:solidFill>
                <a:latin typeface="Times New Roman" pitchFamily="18" charset="0"/>
                <a:cs typeface="Times New Roman" pitchFamily="18" charset="0"/>
              </a:rPr>
              <a:t>health </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69</a:t>
            </a:fld>
            <a:endParaRPr lang="en-US"/>
          </a:p>
        </p:txBody>
      </p:sp>
    </p:spTree>
    <p:extLst>
      <p:ext uri="{BB962C8B-B14F-4D97-AF65-F5344CB8AC3E}">
        <p14:creationId xmlns:p14="http://schemas.microsoft.com/office/powerpoint/2010/main" xmlns="" val="3359456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normAutofit/>
          </a:bodyPr>
          <a:lstStyle/>
          <a:p>
            <a:pPr lvl="0" algn="just">
              <a:lnSpc>
                <a:spcPct val="170000"/>
              </a:lnSpc>
            </a:pPr>
            <a:r>
              <a:rPr lang="en-US" sz="2400" dirty="0">
                <a:latin typeface="Times New Roman" pitchFamily="18" charset="0"/>
                <a:cs typeface="Times New Roman" pitchFamily="18" charset="0"/>
              </a:rPr>
              <a:t>None of them has any pathology</a:t>
            </a:r>
          </a:p>
          <a:p>
            <a:pPr lvl="0" algn="just">
              <a:lnSpc>
                <a:spcPct val="170000"/>
              </a:lnSpc>
            </a:pPr>
            <a:r>
              <a:rPr lang="en-US" sz="2400" dirty="0">
                <a:latin typeface="Times New Roman" pitchFamily="18" charset="0"/>
                <a:cs typeface="Times New Roman" pitchFamily="18" charset="0"/>
              </a:rPr>
              <a:t>All of them are doing their physiological functions properly</a:t>
            </a:r>
          </a:p>
          <a:p>
            <a:pPr lvl="0" algn="just">
              <a:lnSpc>
                <a:spcPct val="170000"/>
              </a:lnSpc>
            </a:pPr>
            <a:r>
              <a:rPr lang="en-US" sz="2400" dirty="0">
                <a:latin typeface="Times New Roman" pitchFamily="18" charset="0"/>
                <a:cs typeface="Times New Roman" pitchFamily="18" charset="0"/>
              </a:rPr>
              <a:t>And they work each other harmonically</a:t>
            </a:r>
          </a:p>
          <a:p>
            <a:pPr marL="82296" indent="0">
              <a:buNone/>
            </a:pPr>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7</a:t>
            </a:fld>
            <a:endParaRPr lang="en-US"/>
          </a:p>
        </p:txBody>
      </p:sp>
    </p:spTree>
    <p:extLst>
      <p:ext uri="{BB962C8B-B14F-4D97-AF65-F5344CB8AC3E}">
        <p14:creationId xmlns:p14="http://schemas.microsoft.com/office/powerpoint/2010/main" xmlns="" val="9253696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098792" cy="5638800"/>
          </a:xfrm>
        </p:spPr>
        <p:txBody>
          <a:bodyPr>
            <a:normAutofit/>
          </a:bodyPr>
          <a:lstStyle/>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14. </a:t>
            </a:r>
            <a:r>
              <a:rPr lang="en-US" sz="2400" dirty="0">
                <a:solidFill>
                  <a:srgbClr val="00B050"/>
                </a:solidFill>
                <a:latin typeface="Times New Roman" pitchFamily="18" charset="0"/>
                <a:cs typeface="Times New Roman" pitchFamily="18" charset="0"/>
              </a:rPr>
              <a:t>T</a:t>
            </a:r>
            <a:r>
              <a:rPr lang="en-US" sz="2400" dirty="0" smtClean="0">
                <a:solidFill>
                  <a:srgbClr val="00B050"/>
                </a:solidFill>
                <a:latin typeface="Times New Roman" pitchFamily="18" charset="0"/>
                <a:cs typeface="Times New Roman" pitchFamily="18" charset="0"/>
              </a:rPr>
              <a:t>he </a:t>
            </a:r>
            <a:r>
              <a:rPr lang="en-US" sz="2400" dirty="0">
                <a:solidFill>
                  <a:srgbClr val="00B050"/>
                </a:solidFill>
                <a:latin typeface="Times New Roman" pitchFamily="18" charset="0"/>
                <a:cs typeface="Times New Roman" pitchFamily="18" charset="0"/>
              </a:rPr>
              <a:t>use of traditional medicine</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15. Expanded </a:t>
            </a:r>
            <a:r>
              <a:rPr lang="en-US" sz="2400" dirty="0">
                <a:solidFill>
                  <a:srgbClr val="00B050"/>
                </a:solidFill>
                <a:latin typeface="Times New Roman" pitchFamily="18" charset="0"/>
                <a:cs typeface="Times New Roman" pitchFamily="18" charset="0"/>
              </a:rPr>
              <a:t>options of immunization</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16. Provision </a:t>
            </a:r>
            <a:r>
              <a:rPr lang="en-US" sz="2400" dirty="0">
                <a:solidFill>
                  <a:srgbClr val="00B050"/>
                </a:solidFill>
                <a:latin typeface="Times New Roman" pitchFamily="18" charset="0"/>
                <a:cs typeface="Times New Roman" pitchFamily="18" charset="0"/>
              </a:rPr>
              <a:t>of essential technology for health </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17. Reproductive </a:t>
            </a:r>
            <a:r>
              <a:rPr lang="en-US" sz="2400" dirty="0">
                <a:solidFill>
                  <a:srgbClr val="00B050"/>
                </a:solidFill>
                <a:latin typeface="Times New Roman" pitchFamily="18" charset="0"/>
                <a:cs typeface="Times New Roman" pitchFamily="18" charset="0"/>
              </a:rPr>
              <a:t>health needs</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18. Health </a:t>
            </a:r>
            <a:r>
              <a:rPr lang="en-US" sz="2400" dirty="0">
                <a:solidFill>
                  <a:srgbClr val="00B050"/>
                </a:solidFill>
                <a:latin typeface="Times New Roman" pitchFamily="18" charset="0"/>
                <a:cs typeface="Times New Roman" pitchFamily="18" charset="0"/>
              </a:rPr>
              <a:t>promotion as defined Ottawa charter  and endorsed by resolution</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19. Prevention </a:t>
            </a:r>
            <a:r>
              <a:rPr lang="en-US" sz="2400" dirty="0">
                <a:solidFill>
                  <a:srgbClr val="00B050"/>
                </a:solidFill>
                <a:latin typeface="Times New Roman" pitchFamily="18" charset="0"/>
                <a:cs typeface="Times New Roman" pitchFamily="18" charset="0"/>
              </a:rPr>
              <a:t>and control of non communicable diseases</a:t>
            </a:r>
          </a:p>
          <a:p>
            <a:pPr marL="82296" lvl="0" indent="0" algn="just">
              <a:lnSpc>
                <a:spcPct val="150000"/>
              </a:lnSpc>
              <a:buNone/>
            </a:pPr>
            <a:r>
              <a:rPr lang="en-US" sz="2400" dirty="0" smtClean="0">
                <a:solidFill>
                  <a:srgbClr val="00B050"/>
                </a:solidFill>
                <a:latin typeface="Times New Roman" pitchFamily="18" charset="0"/>
                <a:cs typeface="Times New Roman" pitchFamily="18" charset="0"/>
              </a:rPr>
              <a:t>20. Food </a:t>
            </a:r>
            <a:r>
              <a:rPr lang="en-US" sz="2400" dirty="0">
                <a:solidFill>
                  <a:srgbClr val="00B050"/>
                </a:solidFill>
                <a:latin typeface="Times New Roman" pitchFamily="18" charset="0"/>
                <a:cs typeface="Times New Roman" pitchFamily="18" charset="0"/>
              </a:rPr>
              <a:t>safety and provision of selected </a:t>
            </a:r>
          </a:p>
          <a:p>
            <a:pPr algn="just">
              <a:lnSpc>
                <a:spcPct val="150000"/>
              </a:lnSpc>
            </a:pPr>
            <a:endParaRPr lang="en-US" sz="2400" dirty="0">
              <a:solidFill>
                <a:srgbClr val="00B05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70</a:t>
            </a:fld>
            <a:endParaRPr lang="en-US"/>
          </a:p>
        </p:txBody>
      </p:sp>
    </p:spTree>
    <p:extLst>
      <p:ext uri="{BB962C8B-B14F-4D97-AF65-F5344CB8AC3E}">
        <p14:creationId xmlns:p14="http://schemas.microsoft.com/office/powerpoint/2010/main" xmlns="" val="89343729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6565392" cy="1143000"/>
          </a:xfrm>
        </p:spPr>
        <p:txBody>
          <a:bodyPr>
            <a:normAutofit fontScale="90000"/>
          </a:bodyPr>
          <a:lstStyle/>
          <a:p>
            <a:r>
              <a:rPr lang="en-US" sz="3100" b="1" dirty="0">
                <a:latin typeface="Times New Roman" pitchFamily="18" charset="0"/>
                <a:cs typeface="Times New Roman" pitchFamily="18" charset="0"/>
              </a:rPr>
              <a:t>Role of health education in PHC:</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143000" y="838200"/>
            <a:ext cx="7391400" cy="5715000"/>
          </a:xfrm>
        </p:spPr>
        <p:txBody>
          <a:bodyPr>
            <a:normAutofit/>
          </a:bodyPr>
          <a:lstStyle/>
          <a:p>
            <a:pPr marL="82296" lvl="0" indent="0" algn="just">
              <a:lnSpc>
                <a:spcPct val="150000"/>
              </a:lnSpc>
              <a:buNone/>
            </a:pP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Promoting </a:t>
            </a:r>
            <a:r>
              <a:rPr lang="en-US" sz="2400" dirty="0">
                <a:latin typeface="Times New Roman" pitchFamily="18" charset="0"/>
                <a:cs typeface="Times New Roman" pitchFamily="18" charset="0"/>
              </a:rPr>
              <a:t>community involvement </a:t>
            </a:r>
            <a:r>
              <a:rPr lang="en-US" sz="2400" dirty="0" smtClean="0">
                <a:latin typeface="Times New Roman" pitchFamily="18" charset="0"/>
                <a:cs typeface="Times New Roman" pitchFamily="18" charset="0"/>
              </a:rPr>
              <a:t>and self reliance</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first step that facilitates community involvement is provision of information on health for people.</a:t>
            </a:r>
          </a:p>
          <a:p>
            <a:pPr marL="82296" lvl="0" indent="0" algn="just">
              <a:lnSpc>
                <a:spcPct val="150000"/>
              </a:lnSpc>
              <a:buNone/>
            </a:pP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Enhancing </a:t>
            </a:r>
            <a:r>
              <a:rPr lang="en-US" sz="2400" dirty="0">
                <a:latin typeface="Times New Roman" pitchFamily="18" charset="0"/>
                <a:cs typeface="Times New Roman" pitchFamily="18" charset="0"/>
              </a:rPr>
              <a:t>decision making skills </a:t>
            </a:r>
            <a:r>
              <a:rPr lang="en-US" sz="2400" dirty="0" smtClean="0">
                <a:latin typeface="Times New Roman" pitchFamily="18" charset="0"/>
                <a:cs typeface="Times New Roman" pitchFamily="18" charset="0"/>
              </a:rPr>
              <a:t>at</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local level- effective approach for encouraging 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Enabling </a:t>
            </a:r>
            <a:r>
              <a:rPr lang="en-US" sz="2400" dirty="0">
                <a:latin typeface="Times New Roman" pitchFamily="18" charset="0"/>
                <a:cs typeface="Times New Roman" pitchFamily="18" charset="0"/>
              </a:rPr>
              <a:t>communities through </a:t>
            </a:r>
            <a:r>
              <a:rPr lang="en-US" sz="2400" dirty="0" smtClean="0">
                <a:latin typeface="Times New Roman" pitchFamily="18" charset="0"/>
                <a:cs typeface="Times New Roman" pitchFamily="18" charset="0"/>
              </a:rPr>
              <a:t>discussion</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Communications </a:t>
            </a:r>
            <a:r>
              <a:rPr lang="en-US" sz="2400" dirty="0">
                <a:latin typeface="Times New Roman" pitchFamily="18" charset="0"/>
                <a:cs typeface="Times New Roman" pitchFamily="18" charset="0"/>
              </a:rPr>
              <a:t>and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Creation </a:t>
            </a:r>
            <a:r>
              <a:rPr lang="en-US" sz="2400" dirty="0">
                <a:latin typeface="Times New Roman" pitchFamily="18" charset="0"/>
                <a:cs typeface="Times New Roman" pitchFamily="18" charset="0"/>
              </a:rPr>
              <a:t>of mutual understandings.</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71</a:t>
            </a:fld>
            <a:endParaRPr lang="en-US"/>
          </a:p>
        </p:txBody>
      </p:sp>
    </p:spTree>
    <p:extLst>
      <p:ext uri="{BB962C8B-B14F-4D97-AF65-F5344CB8AC3E}">
        <p14:creationId xmlns:p14="http://schemas.microsoft.com/office/powerpoint/2010/main" xmlns="" val="13820190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Autofit/>
          </a:bodyPr>
          <a:lstStyle/>
          <a:p>
            <a:pPr marL="82296" lvl="0" indent="0" algn="just">
              <a:lnSpc>
                <a:spcPct val="150000"/>
              </a:lnSpc>
              <a:buNone/>
            </a:pPr>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Allowing </a:t>
            </a:r>
            <a:r>
              <a:rPr lang="en-US" sz="2400" dirty="0">
                <a:latin typeface="Times New Roman" pitchFamily="18" charset="0"/>
                <a:cs typeface="Times New Roman" pitchFamily="18" charset="0"/>
              </a:rPr>
              <a:t>for a diversity of objectives in formulating policy</a:t>
            </a:r>
          </a:p>
          <a:p>
            <a:pPr marL="82296" lvl="0" indent="0" algn="just">
              <a:lnSpc>
                <a:spcPct val="150000"/>
              </a:lnSpc>
              <a:buNone/>
            </a:pPr>
            <a:r>
              <a:rPr lang="en-US" sz="2400" b="1" dirty="0" smtClean="0">
                <a:latin typeface="Times New Roman" pitchFamily="18" charset="0"/>
                <a:cs typeface="Times New Roman" pitchFamily="18" charset="0"/>
              </a:rPr>
              <a:t>4. </a:t>
            </a:r>
            <a:r>
              <a:rPr lang="en-US" sz="2400" dirty="0" smtClean="0">
                <a:latin typeface="Times New Roman" pitchFamily="18" charset="0"/>
                <a:cs typeface="Times New Roman" pitchFamily="18" charset="0"/>
              </a:rPr>
              <a:t>Harmonizing </a:t>
            </a:r>
            <a:r>
              <a:rPr lang="en-US" sz="2400" dirty="0">
                <a:latin typeface="Times New Roman" pitchFamily="18" charset="0"/>
                <a:cs typeface="Times New Roman" pitchFamily="18" charset="0"/>
              </a:rPr>
              <a:t>national and local plans</a:t>
            </a:r>
            <a:r>
              <a:rPr lang="en-US" sz="2400" dirty="0" smtClean="0">
                <a:latin typeface="Times New Roman" pitchFamily="18" charset="0"/>
                <a:cs typeface="Times New Roman" pitchFamily="18" charset="0"/>
              </a:rPr>
              <a:t>:</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National plan may not reflect the needs of the local community.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Health </a:t>
            </a:r>
            <a:r>
              <a:rPr lang="en-US" sz="2400" dirty="0">
                <a:latin typeface="Times New Roman" pitchFamily="18" charset="0"/>
                <a:cs typeface="Times New Roman" pitchFamily="18" charset="0"/>
              </a:rPr>
              <a:t>education improves the participation of people in health plans and activities</a:t>
            </a:r>
            <a:r>
              <a:rPr lang="en-US" sz="2400" dirty="0" smtClean="0">
                <a:latin typeface="Times New Roman" pitchFamily="18" charset="0"/>
                <a:cs typeface="Times New Roman" pitchFamily="18" charset="0"/>
              </a:rPr>
              <a:t>.</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Hence, plans will reflect local needs </a:t>
            </a:r>
            <a:r>
              <a:rPr lang="en-US" sz="2400" dirty="0" smtClean="0">
                <a:latin typeface="Times New Roman" pitchFamily="18" charset="0"/>
                <a:cs typeface="Times New Roman" pitchFamily="18" charset="0"/>
              </a:rPr>
              <a:t>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a:t>
            </a:r>
            <a:r>
              <a:rPr lang="en-US" sz="2400" dirty="0" smtClean="0">
                <a:latin typeface="Times New Roman" pitchFamily="18" charset="0"/>
                <a:cs typeface="Times New Roman" pitchFamily="18" charset="0"/>
              </a:rPr>
              <a:t>ocal </a:t>
            </a:r>
            <a:r>
              <a:rPr lang="en-US" sz="2400" dirty="0">
                <a:latin typeface="Times New Roman" pitchFamily="18" charset="0"/>
                <a:cs typeface="Times New Roman" pitchFamily="18" charset="0"/>
              </a:rPr>
              <a:t>situations under the umbrella of national plans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72</a:t>
            </a:fld>
            <a:endParaRPr lang="en-US"/>
          </a:p>
        </p:txBody>
      </p:sp>
    </p:spTree>
    <p:extLst>
      <p:ext uri="{BB962C8B-B14F-4D97-AF65-F5344CB8AC3E}">
        <p14:creationId xmlns:p14="http://schemas.microsoft.com/office/powerpoint/2010/main" xmlns="" val="417115030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174992" cy="5410200"/>
          </a:xfrm>
        </p:spPr>
        <p:txBody>
          <a:bodyPr>
            <a:normAutofit/>
          </a:bodyPr>
          <a:lstStyle/>
          <a:p>
            <a:pPr marL="82296" lvl="0" indent="0" algn="just">
              <a:lnSpc>
                <a:spcPct val="150000"/>
              </a:lnSpc>
              <a:buNone/>
            </a:pPr>
            <a:r>
              <a:rPr lang="en-US" sz="2400" b="1" dirty="0" smtClean="0">
                <a:latin typeface="Times New Roman" pitchFamily="18" charset="0"/>
                <a:cs typeface="Times New Roman" pitchFamily="18" charset="0"/>
              </a:rPr>
              <a:t>5.</a:t>
            </a:r>
            <a:r>
              <a:rPr lang="en-US" sz="2400" dirty="0" smtClean="0">
                <a:latin typeface="Times New Roman" pitchFamily="18" charset="0"/>
                <a:cs typeface="Times New Roman" pitchFamily="18" charset="0"/>
              </a:rPr>
              <a:t> Facilitating intersectoral </a:t>
            </a:r>
            <a:r>
              <a:rPr lang="en-US" sz="2400" dirty="0">
                <a:latin typeface="Times New Roman" pitchFamily="18" charset="0"/>
                <a:cs typeface="Times New Roman" pitchFamily="18" charset="0"/>
              </a:rPr>
              <a:t>action: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Many </a:t>
            </a:r>
            <a:r>
              <a:rPr lang="en-US" sz="2400" dirty="0">
                <a:latin typeface="Times New Roman" pitchFamily="18" charset="0"/>
                <a:cs typeface="Times New Roman" pitchFamily="18" charset="0"/>
              </a:rPr>
              <a:t>actions concerning health need cooperation with other sectors.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Intersectoral </a:t>
            </a:r>
            <a:r>
              <a:rPr lang="en-US" sz="2400" dirty="0">
                <a:latin typeface="Times New Roman" pitchFamily="18" charset="0"/>
                <a:cs typeface="Times New Roman" pitchFamily="18" charset="0"/>
              </a:rPr>
              <a:t>collaboration needs communication which helps to identify common needs </a:t>
            </a:r>
            <a:r>
              <a:rPr lang="en-US" sz="2400" dirty="0" smtClean="0">
                <a:latin typeface="Times New Roman" pitchFamily="18" charset="0"/>
                <a:cs typeface="Times New Roman" pitchFamily="18" charset="0"/>
              </a:rPr>
              <a:t>and</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ossible </a:t>
            </a:r>
            <a:r>
              <a:rPr lang="en-US" sz="2400" dirty="0">
                <a:latin typeface="Times New Roman" pitchFamily="18" charset="0"/>
                <a:cs typeface="Times New Roman" pitchFamily="18" charset="0"/>
              </a:rPr>
              <a:t>collaboration area. </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73</a:t>
            </a:fld>
            <a:endParaRPr lang="en-US"/>
          </a:p>
        </p:txBody>
      </p:sp>
    </p:spTree>
    <p:extLst>
      <p:ext uri="{BB962C8B-B14F-4D97-AF65-F5344CB8AC3E}">
        <p14:creationId xmlns:p14="http://schemas.microsoft.com/office/powerpoint/2010/main" xmlns="" val="52988756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0"/>
            <a:ext cx="7174992" cy="5486400"/>
          </a:xfrm>
        </p:spPr>
        <p:txBody>
          <a:bodyPr>
            <a:normAutofit/>
          </a:bodyPr>
          <a:lstStyle/>
          <a:p>
            <a:pPr marL="82296" indent="0" algn="just">
              <a:lnSpc>
                <a:spcPct val="150000"/>
              </a:lnSpc>
              <a:buNone/>
            </a:pPr>
            <a:r>
              <a:rPr lang="en-US" sz="2400" b="1" dirty="0" smtClean="0">
                <a:latin typeface="Times New Roman" pitchFamily="18" charset="0"/>
                <a:cs typeface="Times New Roman" pitchFamily="18" charset="0"/>
              </a:rPr>
              <a:t>6.</a:t>
            </a:r>
            <a:r>
              <a:rPr lang="en-US" sz="2400" dirty="0" smtClean="0">
                <a:latin typeface="Times New Roman" pitchFamily="18" charset="0"/>
                <a:cs typeface="Times New Roman" pitchFamily="18" charset="0"/>
              </a:rPr>
              <a:t> Measuring community involvement and the impact of health education: </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Health education provides models and</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Frame works to diagnose a problem</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To draw a plan</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To implement an action plan and</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To evaluate a program.</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CHAPTER 2: HEALTH RELATED BEHAV</a:t>
            </a:r>
            <a:r>
              <a:rPr lang="en-US" sz="4000" b="1" dirty="0" smtClean="0">
                <a:latin typeface="Times New Roman" pitchFamily="18" charset="0"/>
                <a:cs typeface="Times New Roman" pitchFamily="18" charset="0"/>
              </a:rPr>
              <a:t>IOR</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098792" cy="5791200"/>
          </a:xfrm>
        </p:spPr>
        <p:txBody>
          <a:bodyPr>
            <a:normAutofit lnSpcReduction="10000"/>
          </a:bodyPr>
          <a:lstStyle/>
          <a:p>
            <a:pPr marL="82296" indent="0" algn="just">
              <a:lnSpc>
                <a:spcPct val="150000"/>
              </a:lnSpc>
              <a:buNone/>
            </a:pPr>
            <a:r>
              <a:rPr lang="en-US" sz="2400" dirty="0" smtClean="0">
                <a:latin typeface="Times New Roman" pitchFamily="18" charset="0"/>
                <a:cs typeface="Times New Roman" pitchFamily="18" charset="0"/>
              </a:rPr>
              <a:t>Objectives</a:t>
            </a:r>
            <a:r>
              <a:rPr lang="en-US" sz="2400" dirty="0">
                <a:latin typeface="Times New Roman" pitchFamily="18" charset="0"/>
                <a:cs typeface="Times New Roman" pitchFamily="18" charset="0"/>
              </a:rPr>
              <a:t>: At the end of the chapter, the students will be able to</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lvl="0" algn="just">
              <a:lnSpc>
                <a:spcPct val="150000"/>
              </a:lnSpc>
            </a:pPr>
            <a:r>
              <a:rPr lang="en-US" sz="2400" dirty="0">
                <a:latin typeface="Times New Roman" pitchFamily="18" charset="0"/>
                <a:cs typeface="Times New Roman" pitchFamily="18" charset="0"/>
              </a:rPr>
              <a:t>Describe the concepts of behavior.</a:t>
            </a:r>
          </a:p>
          <a:p>
            <a:pPr lvl="0" algn="just">
              <a:lnSpc>
                <a:spcPct val="150000"/>
              </a:lnSpc>
            </a:pPr>
            <a:r>
              <a:rPr lang="en-US" sz="2400" dirty="0">
                <a:latin typeface="Times New Roman" pitchFamily="18" charset="0"/>
                <a:cs typeface="Times New Roman" pitchFamily="18" charset="0"/>
              </a:rPr>
              <a:t>Identify the factors that affect the behavior.</a:t>
            </a:r>
          </a:p>
          <a:p>
            <a:pPr lvl="0" algn="just">
              <a:lnSpc>
                <a:spcPct val="150000"/>
              </a:lnSpc>
            </a:pPr>
            <a:r>
              <a:rPr lang="en-US" sz="2400" dirty="0">
                <a:latin typeface="Times New Roman" pitchFamily="18" charset="0"/>
                <a:cs typeface="Times New Roman" pitchFamily="18" charset="0"/>
              </a:rPr>
              <a:t>Discuss on the relationship </a:t>
            </a:r>
            <a:r>
              <a:rPr lang="en-US" sz="2400" dirty="0" smtClean="0">
                <a:latin typeface="Times New Roman" pitchFamily="18" charset="0"/>
                <a:cs typeface="Times New Roman" pitchFamily="18" charset="0"/>
              </a:rPr>
              <a:t>b/n </a:t>
            </a:r>
            <a:r>
              <a:rPr lang="en-US" sz="2400" dirty="0">
                <a:latin typeface="Times New Roman" pitchFamily="18" charset="0"/>
                <a:cs typeface="Times New Roman" pitchFamily="18" charset="0"/>
              </a:rPr>
              <a:t>health and behavior.</a:t>
            </a:r>
          </a:p>
          <a:p>
            <a:pPr lvl="0" algn="just">
              <a:lnSpc>
                <a:spcPct val="150000"/>
              </a:lnSpc>
            </a:pPr>
            <a:r>
              <a:rPr lang="en-US" sz="2400" dirty="0">
                <a:latin typeface="Times New Roman" pitchFamily="18" charset="0"/>
                <a:cs typeface="Times New Roman" pitchFamily="18" charset="0"/>
              </a:rPr>
              <a:t>Discuss the role of theories in health education.</a:t>
            </a:r>
          </a:p>
          <a:p>
            <a:pPr lvl="0" algn="just">
              <a:lnSpc>
                <a:spcPct val="150000"/>
              </a:lnSpc>
            </a:pPr>
            <a:r>
              <a:rPr lang="en-US" sz="2400" dirty="0">
                <a:latin typeface="Times New Roman" pitchFamily="18" charset="0"/>
                <a:cs typeface="Times New Roman" pitchFamily="18" charset="0"/>
              </a:rPr>
              <a:t>Describe the most common theories used in health education.</a:t>
            </a:r>
          </a:p>
          <a:p>
            <a:pPr lvl="0" algn="just">
              <a:lnSpc>
                <a:spcPct val="150000"/>
              </a:lnSpc>
            </a:pPr>
            <a:r>
              <a:rPr lang="en-US" sz="2400" dirty="0">
                <a:latin typeface="Times New Roman" pitchFamily="18" charset="0"/>
                <a:cs typeface="Times New Roman" pitchFamily="18" charset="0"/>
              </a:rPr>
              <a:t>Discuss the advantages and limitations of each of the theories.   </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75</a:t>
            </a:fld>
            <a:endParaRPr lang="en-US"/>
          </a:p>
        </p:txBody>
      </p:sp>
    </p:spTree>
    <p:extLst>
      <p:ext uri="{BB962C8B-B14F-4D97-AF65-F5344CB8AC3E}">
        <p14:creationId xmlns:p14="http://schemas.microsoft.com/office/powerpoint/2010/main" xmlns="" val="387554136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latin typeface="Times New Roman" pitchFamily="18" charset="0"/>
                <a:cs typeface="Times New Roman" pitchFamily="18" charset="0"/>
              </a:rPr>
              <a:t>2.1 Definitions of Terms:</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022592" cy="5334000"/>
          </a:xfrm>
        </p:spPr>
        <p:txBody>
          <a:bodyPr/>
          <a:lstStyle/>
          <a:p>
            <a:pPr marL="82296" indent="0" algn="just">
              <a:lnSpc>
                <a:spcPct val="150000"/>
              </a:lnSpc>
              <a:buNone/>
            </a:pPr>
            <a:r>
              <a:rPr lang="en-US" sz="2400" b="1" dirty="0" smtClean="0">
                <a:latin typeface="Times New Roman" pitchFamily="18" charset="0"/>
                <a:cs typeface="Times New Roman" pitchFamily="18" charset="0"/>
              </a:rPr>
              <a:t>Behavior</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Defined as an action that has a specific frequency, duration, and purpose weather conscious or unconscious. It is what we “do” and how we “act.” People say healthy or become ill, often as a result of their own action or behavior. The following are examples of how people’s action can affect their health:</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76</a:t>
            </a:fld>
            <a:endParaRPr lang="en-US"/>
          </a:p>
        </p:txBody>
      </p:sp>
    </p:spTree>
    <p:extLst>
      <p:ext uri="{BB962C8B-B14F-4D97-AF65-F5344CB8AC3E}">
        <p14:creationId xmlns:p14="http://schemas.microsoft.com/office/powerpoint/2010/main" xmlns="" val="425563939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467600" cy="6400800"/>
          </a:xfrm>
        </p:spPr>
        <p:txBody>
          <a:bodyPr>
            <a:normAutofit lnSpcReduction="10000"/>
          </a:bodyPr>
          <a:lstStyle/>
          <a:p>
            <a:pPr lvl="0" algn="just">
              <a:lnSpc>
                <a:spcPct val="150000"/>
              </a:lnSpc>
            </a:pPr>
            <a:r>
              <a:rPr lang="en-US" sz="2400" dirty="0">
                <a:latin typeface="Times New Roman" pitchFamily="18" charset="0"/>
                <a:cs typeface="Times New Roman" pitchFamily="18" charset="0"/>
              </a:rPr>
              <a:t>Using mosquito nets and insect sprays helps to keep mosquito away;</a:t>
            </a:r>
          </a:p>
          <a:p>
            <a:pPr lvl="0" algn="just">
              <a:lnSpc>
                <a:spcPct val="150000"/>
              </a:lnSpc>
            </a:pPr>
            <a:r>
              <a:rPr lang="en-US" sz="2400" dirty="0">
                <a:latin typeface="Times New Roman" pitchFamily="18" charset="0"/>
                <a:cs typeface="Times New Roman" pitchFamily="18" charset="0"/>
              </a:rPr>
              <a:t>Feeding children with bottle put them at risk of diarrhea;</a:t>
            </a:r>
          </a:p>
          <a:p>
            <a:pPr lvl="0" algn="just">
              <a:lnSpc>
                <a:spcPct val="150000"/>
              </a:lnSpc>
            </a:pPr>
            <a:r>
              <a:rPr lang="en-US" sz="2400" dirty="0">
                <a:latin typeface="Times New Roman" pitchFamily="18" charset="0"/>
                <a:cs typeface="Times New Roman" pitchFamily="18" charset="0"/>
              </a:rPr>
              <a:t>Defecating in an open field will lead to parasitic infection;</a:t>
            </a:r>
          </a:p>
          <a:p>
            <a:pPr lvl="0" algn="just">
              <a:lnSpc>
                <a:spcPct val="150000"/>
              </a:lnSpc>
            </a:pPr>
            <a:r>
              <a:rPr lang="en-US" sz="2400" dirty="0">
                <a:latin typeface="Times New Roman" pitchFamily="18" charset="0"/>
                <a:cs typeface="Times New Roman" pitchFamily="18" charset="0"/>
              </a:rPr>
              <a:t>Unsafe sex predisposes people to unwanted pregnancy, HIV/AIDS and STDs.</a:t>
            </a:r>
          </a:p>
          <a:p>
            <a:pPr marL="82296" indent="0" algn="just">
              <a:lnSpc>
                <a:spcPct val="150000"/>
              </a:lnSpc>
              <a:buNone/>
            </a:pPr>
            <a:r>
              <a:rPr lang="en-US" sz="2400" dirty="0">
                <a:latin typeface="Times New Roman" pitchFamily="18" charset="0"/>
                <a:cs typeface="Times New Roman" pitchFamily="18" charset="0"/>
              </a:rPr>
              <a:t>Most health issues cannot be dealt with drugs and treatment alone. The promotion of health and prevention of diseases will usually involve some changes in life styles or human behavior. </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77</a:t>
            </a:fld>
            <a:endParaRPr lang="en-US"/>
          </a:p>
        </p:txBody>
      </p:sp>
    </p:spTree>
    <p:extLst>
      <p:ext uri="{BB962C8B-B14F-4D97-AF65-F5344CB8AC3E}">
        <p14:creationId xmlns:p14="http://schemas.microsoft.com/office/powerpoint/2010/main" xmlns="" val="4480041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r>
              <a:rPr lang="en-US" sz="3100" b="1" dirty="0">
                <a:latin typeface="Times New Roman" pitchFamily="18" charset="0"/>
                <a:cs typeface="Times New Roman" pitchFamily="18" charset="0"/>
              </a:rPr>
              <a:t>Important terms: </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219200" y="685800"/>
            <a:ext cx="7714488" cy="6019800"/>
          </a:xfrm>
        </p:spPr>
        <p:txBody>
          <a:bodyPr>
            <a:normAutofit/>
          </a:bodyPr>
          <a:lstStyle/>
          <a:p>
            <a:pPr lvl="0"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words actions, practices and behaviors are different words of the same thing. </a:t>
            </a:r>
          </a:p>
          <a:p>
            <a:pPr lvl="0" algn="just">
              <a:lnSpc>
                <a:spcPct val="150000"/>
              </a:lnSpc>
            </a:pPr>
            <a:r>
              <a:rPr lang="en-US" sz="2400" b="1" dirty="0" smtClean="0">
                <a:latin typeface="Times New Roman" pitchFamily="18" charset="0"/>
                <a:cs typeface="Times New Roman" pitchFamily="18" charset="0"/>
              </a:rPr>
              <a:t>Lifestyle: </a:t>
            </a:r>
            <a:r>
              <a:rPr lang="en-US" sz="2400" dirty="0" smtClean="0">
                <a:latin typeface="Times New Roman" pitchFamily="18" charset="0"/>
                <a:cs typeface="Times New Roman" pitchFamily="18" charset="0"/>
              </a:rPr>
              <a:t>refers </a:t>
            </a:r>
            <a:r>
              <a:rPr lang="en-US" sz="2400" dirty="0">
                <a:latin typeface="Times New Roman" pitchFamily="18" charset="0"/>
                <a:cs typeface="Times New Roman" pitchFamily="18" charset="0"/>
              </a:rPr>
              <a:t>to the collection of behaviors that make up a person’s way of life-including diet, clothing, family life, housing and work.</a:t>
            </a:r>
          </a:p>
          <a:p>
            <a:pPr lvl="0" algn="just">
              <a:lnSpc>
                <a:spcPct val="150000"/>
              </a:lnSpc>
            </a:pPr>
            <a:r>
              <a:rPr lang="en-US" sz="2400" b="1" dirty="0" smtClean="0">
                <a:latin typeface="Times New Roman" pitchFamily="18" charset="0"/>
                <a:cs typeface="Times New Roman" pitchFamily="18" charset="0"/>
              </a:rPr>
              <a:t>Customs: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are behaviors that are shared by many people</a:t>
            </a:r>
          </a:p>
          <a:p>
            <a:pPr lvl="0" algn="just">
              <a:lnSpc>
                <a:spcPct val="150000"/>
              </a:lnSpc>
            </a:pPr>
            <a:r>
              <a:rPr lang="en-US" sz="2400" b="1" dirty="0" smtClean="0">
                <a:latin typeface="Times New Roman" pitchFamily="18" charset="0"/>
                <a:cs typeface="Times New Roman" pitchFamily="18" charset="0"/>
              </a:rPr>
              <a:t>Traditions: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are behaviors that have been carried out for a long time and handed down from parents to children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78</a:t>
            </a:fld>
            <a:endParaRPr lang="en-US"/>
          </a:p>
        </p:txBody>
      </p:sp>
    </p:spTree>
    <p:extLst>
      <p:ext uri="{BB962C8B-B14F-4D97-AF65-F5344CB8AC3E}">
        <p14:creationId xmlns:p14="http://schemas.microsoft.com/office/powerpoint/2010/main" xmlns="" val="126579059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098792" cy="5562600"/>
          </a:xfrm>
        </p:spPr>
        <p:txBody>
          <a:bodyPr>
            <a:normAutofit/>
          </a:bodyPr>
          <a:lstStyle/>
          <a:p>
            <a:pPr lvl="0" algn="just">
              <a:lnSpc>
                <a:spcPct val="170000"/>
              </a:lnSpc>
            </a:pPr>
            <a:r>
              <a:rPr lang="en-US" sz="2400" b="1" dirty="0">
                <a:latin typeface="Times New Roman" pitchFamily="18" charset="0"/>
                <a:cs typeface="Times New Roman" pitchFamily="18" charset="0"/>
              </a:rPr>
              <a:t>Culture:</a:t>
            </a:r>
            <a:r>
              <a:rPr lang="en-US" sz="2400" dirty="0">
                <a:latin typeface="Times New Roman" pitchFamily="18" charset="0"/>
                <a:cs typeface="Times New Roman" pitchFamily="18" charset="0"/>
              </a:rPr>
              <a:t> is the whole complex of knowledge, attitude, norms, beliefs, values, habits, customs, traditions, and any other capabilities and skills acquired by man as a member of society. </a:t>
            </a:r>
          </a:p>
          <a:p>
            <a:pPr algn="just">
              <a:lnSpc>
                <a:spcPct val="170000"/>
              </a:lnSpc>
            </a:pPr>
            <a:endParaRPr lang="en-US" sz="2800"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79</a:t>
            </a:fld>
            <a:endParaRPr lang="en-US"/>
          </a:p>
        </p:txBody>
      </p:sp>
    </p:spTree>
    <p:extLst>
      <p:ext uri="{BB962C8B-B14F-4D97-AF65-F5344CB8AC3E}">
        <p14:creationId xmlns:p14="http://schemas.microsoft.com/office/powerpoint/2010/main" xmlns="" val="2592000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533400"/>
            <a:ext cx="7315200" cy="6172200"/>
          </a:xfrm>
        </p:spPr>
        <p:txBody>
          <a:bodyPr>
            <a:noAutofit/>
          </a:bodyPr>
          <a:lstStyle/>
          <a:p>
            <a:pPr marL="82296" indent="0" algn="just">
              <a:lnSpc>
                <a:spcPct val="150000"/>
              </a:lnSpc>
              <a:buNone/>
            </a:pPr>
            <a:r>
              <a:rPr lang="en-US" sz="2400" b="1" dirty="0">
                <a:latin typeface="Times New Roman" pitchFamily="18" charset="0"/>
                <a:cs typeface="Times New Roman" pitchFamily="18" charset="0"/>
              </a:rPr>
              <a:t>Mental health: </a:t>
            </a:r>
            <a:endParaRPr lang="en-US" sz="2400" b="1" dirty="0" smtClean="0">
              <a:latin typeface="Times New Roman" pitchFamily="18" charset="0"/>
              <a:cs typeface="Times New Roman" pitchFamily="18" charset="0"/>
            </a:endParaRP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ability to learn and think clearly. </a:t>
            </a:r>
            <a:endParaRPr lang="en-US" sz="2400" dirty="0" smtClean="0">
              <a:latin typeface="Times New Roman" pitchFamily="18" charset="0"/>
              <a:cs typeface="Times New Roman" pitchFamily="18" charset="0"/>
            </a:endParaRP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mentally healthy adult shows behavior which confirms an awareness of self or personal identity, coupled </a:t>
            </a:r>
            <a:r>
              <a:rPr lang="en-US" sz="2400" dirty="0" smtClean="0">
                <a:latin typeface="Times New Roman" pitchFamily="18" charset="0"/>
                <a:cs typeface="Times New Roman" pitchFamily="18" charset="0"/>
              </a:rPr>
              <a:t>with</a:t>
            </a:r>
          </a:p>
          <a:p>
            <a:pPr marL="82296" indent="0" algn="just">
              <a:lnSpc>
                <a:spcPct val="150000"/>
              </a:lnSpc>
              <a:buFont typeface="Wingdings" pitchFamily="2" charset="2"/>
              <a:buChar char="v"/>
            </a:pPr>
            <a:r>
              <a:rPr lang="en-US" sz="2400" dirty="0" smtClean="0">
                <a:latin typeface="Times New Roman" pitchFamily="18" charset="0"/>
                <a:cs typeface="Times New Roman" pitchFamily="18" charset="0"/>
              </a:rPr>
              <a:t>A life </a:t>
            </a:r>
            <a:r>
              <a:rPr lang="en-US" sz="2400" dirty="0">
                <a:latin typeface="Times New Roman" pitchFamily="18" charset="0"/>
                <a:cs typeface="Times New Roman" pitchFamily="18" charset="0"/>
              </a:rPr>
              <a:t>purpose,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v"/>
            </a:pPr>
            <a:r>
              <a:rPr lang="en-US" sz="2400" dirty="0" smtClean="0">
                <a:latin typeface="Times New Roman" pitchFamily="18" charset="0"/>
                <a:cs typeface="Times New Roman" pitchFamily="18" charset="0"/>
              </a:rPr>
              <a:t>A sense </a:t>
            </a:r>
            <a:r>
              <a:rPr lang="en-US" sz="2400" dirty="0">
                <a:latin typeface="Times New Roman" pitchFamily="18" charset="0"/>
                <a:cs typeface="Times New Roman" pitchFamily="18" charset="0"/>
              </a:rPr>
              <a:t>of personal autonomy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v"/>
            </a:pPr>
            <a:r>
              <a:rPr lang="en-US" sz="2400" dirty="0" smtClean="0">
                <a:latin typeface="Times New Roman" pitchFamily="18" charset="0"/>
                <a:cs typeface="Times New Roman" pitchFamily="18" charset="0"/>
              </a:rPr>
              <a:t>Willingness </a:t>
            </a:r>
            <a:r>
              <a:rPr lang="en-US" sz="2400" dirty="0">
                <a:latin typeface="Times New Roman" pitchFamily="18" charset="0"/>
                <a:cs typeface="Times New Roman" pitchFamily="18" charset="0"/>
              </a:rPr>
              <a:t>to perceive reality </a:t>
            </a:r>
            <a:r>
              <a:rPr lang="en-US" sz="2400" dirty="0" smtClean="0">
                <a:latin typeface="Times New Roman" pitchFamily="18" charset="0"/>
                <a:cs typeface="Times New Roman" pitchFamily="18" charset="0"/>
              </a:rPr>
              <a:t>and</a:t>
            </a:r>
          </a:p>
          <a:p>
            <a:pPr marL="82296" indent="0" algn="just">
              <a:lnSpc>
                <a:spcPct val="150000"/>
              </a:lnSpc>
              <a:buFont typeface="Wingdings" pitchFamily="2" charset="2"/>
              <a:buChar char="v"/>
            </a:pPr>
            <a:r>
              <a:rPr lang="en-US" sz="2400" dirty="0" smtClean="0">
                <a:latin typeface="Times New Roman" pitchFamily="18" charset="0"/>
                <a:cs typeface="Times New Roman" pitchFamily="18" charset="0"/>
              </a:rPr>
              <a:t>Cope </a:t>
            </a:r>
            <a:r>
              <a:rPr lang="en-US" sz="2400" dirty="0">
                <a:latin typeface="Times New Roman" pitchFamily="18" charset="0"/>
                <a:cs typeface="Times New Roman" pitchFamily="18" charset="0"/>
              </a:rPr>
              <a:t>with its </a:t>
            </a:r>
            <a:r>
              <a:rPr lang="en-US" sz="2400" dirty="0" smtClean="0">
                <a:latin typeface="Times New Roman" pitchFamily="18" charset="0"/>
                <a:cs typeface="Times New Roman" pitchFamily="18" charset="0"/>
              </a:rPr>
              <a:t>difficulties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8</a:t>
            </a:fld>
            <a:endParaRPr lang="en-US"/>
          </a:p>
        </p:txBody>
      </p:sp>
    </p:spTree>
    <p:extLst>
      <p:ext uri="{BB962C8B-B14F-4D97-AF65-F5344CB8AC3E}">
        <p14:creationId xmlns:p14="http://schemas.microsoft.com/office/powerpoint/2010/main" xmlns="" val="278535904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normAutofit/>
          </a:bodyPr>
          <a:lstStyle/>
          <a:p>
            <a:r>
              <a:rPr lang="en-US" sz="2800" b="1" dirty="0">
                <a:latin typeface="Times New Roman" pitchFamily="18" charset="0"/>
                <a:cs typeface="Times New Roman" pitchFamily="18" charset="0"/>
              </a:rPr>
              <a:t>Distinguishing characteristics of culture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219200" y="838200"/>
            <a:ext cx="7315200" cy="5410200"/>
          </a:xfrm>
        </p:spPr>
        <p:txBody>
          <a:bodyPr>
            <a:normAutofit fontScale="92500" lnSpcReduction="20000"/>
          </a:bodyPr>
          <a:lstStyle/>
          <a:p>
            <a:pPr marL="82296" indent="0">
              <a:buNone/>
            </a:pPr>
            <a:endParaRPr lang="en-US" dirty="0"/>
          </a:p>
          <a:p>
            <a:pPr lvl="0" algn="just">
              <a:lnSpc>
                <a:spcPct val="150000"/>
              </a:lnSpc>
            </a:pPr>
            <a:r>
              <a:rPr lang="en-US" sz="2600" dirty="0">
                <a:latin typeface="Times New Roman" pitchFamily="18" charset="0"/>
                <a:cs typeface="Times New Roman" pitchFamily="18" charset="0"/>
              </a:rPr>
              <a:t>Culture is symbolic. It is an abstract way of referring to, and understanding ideas, objects, feelings, or behavior-the ability to communicate with symbols using language</a:t>
            </a:r>
          </a:p>
          <a:p>
            <a:pPr lvl="0" algn="just">
              <a:lnSpc>
                <a:spcPct val="150000"/>
              </a:lnSpc>
            </a:pPr>
            <a:r>
              <a:rPr lang="en-US" sz="2600" dirty="0">
                <a:latin typeface="Times New Roman" pitchFamily="18" charset="0"/>
                <a:cs typeface="Times New Roman" pitchFamily="18" charset="0"/>
              </a:rPr>
              <a:t>Culture is shared</a:t>
            </a:r>
          </a:p>
          <a:p>
            <a:pPr lvl="0" algn="just">
              <a:lnSpc>
                <a:spcPct val="150000"/>
              </a:lnSpc>
            </a:pPr>
            <a:r>
              <a:rPr lang="en-US" sz="2600" dirty="0">
                <a:latin typeface="Times New Roman" pitchFamily="18" charset="0"/>
                <a:cs typeface="Times New Roman" pitchFamily="18" charset="0"/>
              </a:rPr>
              <a:t>Culture is learned</a:t>
            </a:r>
          </a:p>
          <a:p>
            <a:pPr lvl="0" algn="just">
              <a:lnSpc>
                <a:spcPct val="150000"/>
              </a:lnSpc>
            </a:pPr>
            <a:r>
              <a:rPr lang="en-US" sz="2600" dirty="0">
                <a:latin typeface="Times New Roman" pitchFamily="18" charset="0"/>
                <a:cs typeface="Times New Roman" pitchFamily="18" charset="0"/>
              </a:rPr>
              <a:t>Culture is adaptive</a:t>
            </a:r>
          </a:p>
          <a:p>
            <a:pPr algn="just">
              <a:lnSpc>
                <a:spcPct val="150000"/>
              </a:lnSpc>
            </a:pPr>
            <a:r>
              <a:rPr lang="en-US" sz="2600" dirty="0">
                <a:latin typeface="Times New Roman" pitchFamily="18" charset="0"/>
                <a:cs typeface="Times New Roman" pitchFamily="18" charset="0"/>
              </a:rPr>
              <a:t>Example of behaviors promoting health and preventing diseases:</a:t>
            </a:r>
          </a:p>
          <a:p>
            <a:pPr marL="82296" indent="0" algn="just">
              <a:lnSpc>
                <a:spcPct val="150000"/>
              </a:lnSpc>
              <a:buNone/>
            </a:pPr>
            <a:endParaRPr lang="en-US" sz="2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80</a:t>
            </a:fld>
            <a:endParaRPr lang="en-US"/>
          </a:p>
        </p:txBody>
      </p:sp>
    </p:spTree>
    <p:extLst>
      <p:ext uri="{BB962C8B-B14F-4D97-AF65-F5344CB8AC3E}">
        <p14:creationId xmlns:p14="http://schemas.microsoft.com/office/powerpoint/2010/main" xmlns="" val="25841507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022592" cy="5867400"/>
          </a:xfrm>
        </p:spPr>
        <p:txBody>
          <a:bodyPr>
            <a:normAutofit/>
          </a:bodyPr>
          <a:lstStyle/>
          <a:p>
            <a:pPr lvl="0" algn="just">
              <a:lnSpc>
                <a:spcPct val="150000"/>
              </a:lnSpc>
            </a:pPr>
            <a:r>
              <a:rPr lang="en-US" sz="2400" b="1" dirty="0">
                <a:latin typeface="Times New Roman" pitchFamily="18" charset="0"/>
                <a:cs typeface="Times New Roman" pitchFamily="18" charset="0"/>
              </a:rPr>
              <a:t>Healthy behaviors: </a:t>
            </a:r>
            <a:r>
              <a:rPr lang="en-US" sz="2400" dirty="0">
                <a:latin typeface="Times New Roman" pitchFamily="18" charset="0"/>
                <a:cs typeface="Times New Roman" pitchFamily="18" charset="0"/>
              </a:rPr>
              <a:t>actions that healthy people undertake to keep themselves or others healthy and prevent disease. Ex., good nutrition ,breast feeding, reduction of health damaging behaviors</a:t>
            </a:r>
          </a:p>
          <a:p>
            <a:pPr lvl="0" algn="just">
              <a:lnSpc>
                <a:spcPct val="150000"/>
              </a:lnSpc>
            </a:pPr>
            <a:r>
              <a:rPr lang="en-US" sz="2400" b="1" dirty="0">
                <a:latin typeface="Times New Roman" pitchFamily="18" charset="0"/>
                <a:cs typeface="Times New Roman" pitchFamily="18" charset="0"/>
              </a:rPr>
              <a:t>Utilization behavior: </a:t>
            </a:r>
            <a:r>
              <a:rPr lang="en-US" sz="2400" dirty="0">
                <a:latin typeface="Times New Roman" pitchFamily="18" charset="0"/>
                <a:cs typeface="Times New Roman" pitchFamily="18" charset="0"/>
              </a:rPr>
              <a:t>utilization of health services. Ex., antenatal care, child health, immunization, family planning</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81</a:t>
            </a:fld>
            <a:endParaRPr lang="en-US"/>
          </a:p>
        </p:txBody>
      </p:sp>
    </p:spTree>
    <p:extLst>
      <p:ext uri="{BB962C8B-B14F-4D97-AF65-F5344CB8AC3E}">
        <p14:creationId xmlns:p14="http://schemas.microsoft.com/office/powerpoint/2010/main" xmlns="" val="121174940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174992" cy="5791200"/>
          </a:xfrm>
        </p:spPr>
        <p:txBody>
          <a:bodyPr>
            <a:normAutofit/>
          </a:bodyPr>
          <a:lstStyle/>
          <a:p>
            <a:pPr lvl="0" algn="just">
              <a:lnSpc>
                <a:spcPct val="150000"/>
              </a:lnSpc>
            </a:pPr>
            <a:r>
              <a:rPr lang="en-US" sz="2400" b="1" dirty="0">
                <a:latin typeface="Times New Roman" pitchFamily="18" charset="0"/>
                <a:cs typeface="Times New Roman" pitchFamily="18" charset="0"/>
              </a:rPr>
              <a:t>Illness behavior: </a:t>
            </a:r>
            <a:r>
              <a:rPr lang="en-US" sz="2400" dirty="0">
                <a:latin typeface="Times New Roman" pitchFamily="18" charset="0"/>
                <a:cs typeface="Times New Roman" pitchFamily="18" charset="0"/>
              </a:rPr>
              <a:t>recognition of early symptoms and </a:t>
            </a:r>
            <a:r>
              <a:rPr lang="en-US" sz="2400" dirty="0" smtClean="0">
                <a:latin typeface="Times New Roman" pitchFamily="18" charset="0"/>
                <a:cs typeface="Times New Roman" pitchFamily="18" charset="0"/>
              </a:rPr>
              <a:t>rapid self </a:t>
            </a:r>
            <a:r>
              <a:rPr lang="en-US" sz="2400" dirty="0">
                <a:latin typeface="Times New Roman" pitchFamily="18" charset="0"/>
                <a:cs typeface="Times New Roman" pitchFamily="18" charset="0"/>
              </a:rPr>
              <a:t>referral for treatment</a:t>
            </a:r>
          </a:p>
          <a:p>
            <a:pPr lvl="0" algn="just">
              <a:lnSpc>
                <a:spcPct val="150000"/>
              </a:lnSpc>
            </a:pPr>
            <a:r>
              <a:rPr lang="en-US" sz="2400" b="1" dirty="0">
                <a:latin typeface="Times New Roman" pitchFamily="18" charset="0"/>
                <a:cs typeface="Times New Roman" pitchFamily="18" charset="0"/>
              </a:rPr>
              <a:t>Compliance behaviors: </a:t>
            </a:r>
            <a:r>
              <a:rPr lang="en-US" sz="2400" dirty="0">
                <a:latin typeface="Times New Roman" pitchFamily="18" charset="0"/>
                <a:cs typeface="Times New Roman" pitchFamily="18" charset="0"/>
              </a:rPr>
              <a:t>what people need to after a serious illness to prevent further disability</a:t>
            </a:r>
          </a:p>
          <a:p>
            <a:pPr lvl="0" algn="just">
              <a:lnSpc>
                <a:spcPct val="150000"/>
              </a:lnSpc>
            </a:pPr>
            <a:r>
              <a:rPr lang="en-US" sz="2400" b="1" dirty="0">
                <a:latin typeface="Times New Roman" pitchFamily="18" charset="0"/>
                <a:cs typeface="Times New Roman" pitchFamily="18" charset="0"/>
              </a:rPr>
              <a:t>Community action: </a:t>
            </a:r>
            <a:r>
              <a:rPr lang="en-US" sz="2400" dirty="0">
                <a:latin typeface="Times New Roman" pitchFamily="18" charset="0"/>
                <a:cs typeface="Times New Roman" pitchFamily="18" charset="0"/>
              </a:rPr>
              <a:t>actions by individuals and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Groups </a:t>
            </a:r>
            <a:r>
              <a:rPr lang="en-US" sz="2400" dirty="0">
                <a:latin typeface="Times New Roman" pitchFamily="18" charset="0"/>
                <a:cs typeface="Times New Roman" pitchFamily="18" charset="0"/>
              </a:rPr>
              <a:t>to change and improve their surroundings to meet special needs.</a:t>
            </a:r>
          </a:p>
          <a:p>
            <a:pPr marL="82296" indent="0" algn="just">
              <a:lnSpc>
                <a:spcPct val="150000"/>
              </a:lnSpc>
              <a:buNone/>
            </a:pP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82</a:t>
            </a:fld>
            <a:endParaRPr lang="en-US"/>
          </a:p>
        </p:txBody>
      </p:sp>
    </p:spTree>
    <p:extLst>
      <p:ext uri="{BB962C8B-B14F-4D97-AF65-F5344CB8AC3E}">
        <p14:creationId xmlns:p14="http://schemas.microsoft.com/office/powerpoint/2010/main" xmlns="" val="56173989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20762"/>
          </a:xfrm>
        </p:spPr>
        <p:txBody>
          <a:bodyPr>
            <a:normAutofit fontScale="90000"/>
          </a:bodyPr>
          <a:lstStyle/>
          <a:p>
            <a:r>
              <a:rPr lang="en-US" sz="3100" b="1" dirty="0">
                <a:latin typeface="Times New Roman" pitchFamily="18" charset="0"/>
                <a:cs typeface="Times New Roman" pitchFamily="18" charset="0"/>
              </a:rPr>
              <a:t>2.2 </a:t>
            </a:r>
            <a:r>
              <a:rPr lang="en-US" sz="3100" b="1" dirty="0">
                <a:solidFill>
                  <a:schemeClr val="tx1"/>
                </a:solidFill>
                <a:latin typeface="Times New Roman" pitchFamily="18" charset="0"/>
                <a:cs typeface="Times New Roman" pitchFamily="18" charset="0"/>
              </a:rPr>
              <a:t>Concepts of Health Determinants</a:t>
            </a:r>
            <a:r>
              <a:rPr lang="en-US" sz="3100" dirty="0">
                <a:solidFill>
                  <a:schemeClr val="tx1"/>
                </a:solidFill>
                <a:latin typeface="Times New Roman" pitchFamily="18" charset="0"/>
                <a:cs typeface="Times New Roman" pitchFamily="18" charset="0"/>
              </a:rPr>
              <a:t/>
            </a:r>
            <a:br>
              <a:rPr lang="en-US" sz="3100" dirty="0">
                <a:solidFill>
                  <a:schemeClr val="tx1"/>
                </a:solidFill>
                <a:latin typeface="Times New Roman" pitchFamily="18" charset="0"/>
                <a:cs typeface="Times New Roman" pitchFamily="18" charset="0"/>
              </a:rPr>
            </a:b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143000" y="914400"/>
            <a:ext cx="7162800" cy="54864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Factors </a:t>
            </a:r>
            <a:r>
              <a:rPr lang="en-US" sz="2400" b="1" dirty="0">
                <a:latin typeface="Times New Roman" pitchFamily="18" charset="0"/>
                <a:cs typeface="Times New Roman" pitchFamily="18" charset="0"/>
              </a:rPr>
              <a:t>affecting human behavior:</a:t>
            </a:r>
            <a:endParaRPr lang="en-US" sz="2400" dirty="0">
              <a:latin typeface="Times New Roman" pitchFamily="18" charset="0"/>
              <a:cs typeface="Times New Roman" pitchFamily="18" charset="0"/>
            </a:endParaRPr>
          </a:p>
          <a:p>
            <a:pPr lvl="0" algn="just">
              <a:lnSpc>
                <a:spcPct val="150000"/>
              </a:lnSpc>
            </a:pPr>
            <a:r>
              <a:rPr lang="en-US" sz="2400" dirty="0">
                <a:solidFill>
                  <a:srgbClr val="00B0F0"/>
                </a:solidFill>
                <a:latin typeface="Times New Roman" pitchFamily="18" charset="0"/>
                <a:cs typeface="Times New Roman" pitchFamily="18" charset="0"/>
              </a:rPr>
              <a:t>Predisposing factors: </a:t>
            </a:r>
            <a:r>
              <a:rPr lang="en-US" sz="2400" dirty="0">
                <a:latin typeface="Times New Roman" pitchFamily="18" charset="0"/>
                <a:cs typeface="Times New Roman" pitchFamily="18" charset="0"/>
              </a:rPr>
              <a:t>provide the rationale motivation for the behavior to occur are</a:t>
            </a:r>
          </a:p>
          <a:p>
            <a:pPr lvl="0" algn="just">
              <a:lnSpc>
                <a:spcPct val="150000"/>
              </a:lnSpc>
            </a:pPr>
            <a:r>
              <a:rPr lang="en-US" sz="2400" dirty="0">
                <a:latin typeface="Times New Roman" pitchFamily="18" charset="0"/>
                <a:cs typeface="Times New Roman" pitchFamily="18" charset="0"/>
              </a:rPr>
              <a:t>Knowledge</a:t>
            </a:r>
          </a:p>
          <a:p>
            <a:pPr lvl="0" algn="just">
              <a:lnSpc>
                <a:spcPct val="150000"/>
              </a:lnSpc>
            </a:pPr>
            <a:r>
              <a:rPr lang="en-US" sz="2400" dirty="0">
                <a:latin typeface="Times New Roman" pitchFamily="18" charset="0"/>
                <a:cs typeface="Times New Roman" pitchFamily="18" charset="0"/>
              </a:rPr>
              <a:t>Belief</a:t>
            </a:r>
          </a:p>
          <a:p>
            <a:pPr lvl="0" algn="just">
              <a:lnSpc>
                <a:spcPct val="150000"/>
              </a:lnSpc>
            </a:pPr>
            <a:r>
              <a:rPr lang="en-US" sz="2400" dirty="0">
                <a:latin typeface="Times New Roman" pitchFamily="18" charset="0"/>
                <a:cs typeface="Times New Roman" pitchFamily="18" charset="0"/>
              </a:rPr>
              <a:t>Attitude</a:t>
            </a:r>
          </a:p>
          <a:p>
            <a:pPr lvl="0" algn="just">
              <a:lnSpc>
                <a:spcPct val="150000"/>
              </a:lnSpc>
            </a:pPr>
            <a:r>
              <a:rPr lang="en-US" sz="2400" dirty="0">
                <a:latin typeface="Times New Roman" pitchFamily="18" charset="0"/>
                <a:cs typeface="Times New Roman" pitchFamily="18" charset="0"/>
              </a:rPr>
              <a:t>Confidence</a:t>
            </a:r>
          </a:p>
          <a:p>
            <a:pPr lvl="0" algn="just">
              <a:lnSpc>
                <a:spcPct val="150000"/>
              </a:lnSpc>
            </a:pPr>
            <a:r>
              <a:rPr lang="en-US" sz="2400" dirty="0" smtClean="0">
                <a:latin typeface="Times New Roman" pitchFamily="18" charset="0"/>
                <a:cs typeface="Times New Roman" pitchFamily="18" charset="0"/>
              </a:rPr>
              <a:t>Values</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83</a:t>
            </a:fld>
            <a:endParaRPr lang="en-US"/>
          </a:p>
        </p:txBody>
      </p:sp>
    </p:spTree>
    <p:extLst>
      <p:ext uri="{BB962C8B-B14F-4D97-AF65-F5344CB8AC3E}">
        <p14:creationId xmlns:p14="http://schemas.microsoft.com/office/powerpoint/2010/main" xmlns="" val="26572873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6870192" cy="5715000"/>
          </a:xfrm>
        </p:spPr>
        <p:txBody>
          <a:bodyPr/>
          <a:lstStyle/>
          <a:p>
            <a:pPr marL="82296" indent="0" algn="just">
              <a:lnSpc>
                <a:spcPct val="150000"/>
              </a:lnSpc>
              <a:buFont typeface="Wingdings" pitchFamily="2" charset="2"/>
              <a:buChar char="§"/>
            </a:pP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.g</a:t>
            </a:r>
            <a:r>
              <a:rPr lang="en-US" sz="2400" dirty="0">
                <a:latin typeface="Times New Roman" pitchFamily="18" charset="0"/>
                <a:cs typeface="Times New Roman" pitchFamily="18" charset="0"/>
              </a:rPr>
              <a:t>., for consulting health care provider for an </a:t>
            </a:r>
            <a:r>
              <a:rPr lang="en-US" sz="2400" dirty="0" smtClean="0">
                <a:latin typeface="Times New Roman" pitchFamily="18" charset="0"/>
                <a:cs typeface="Times New Roman" pitchFamily="18" charset="0"/>
              </a:rPr>
              <a:t>illness</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a:t>
            </a:r>
            <a:r>
              <a:rPr lang="en-US" sz="2400" dirty="0" smtClean="0">
                <a:latin typeface="Times New Roman" pitchFamily="18" charset="0"/>
                <a:cs typeface="Times New Roman" pitchFamily="18" charset="0"/>
              </a:rPr>
              <a:t>ne </a:t>
            </a:r>
            <a:r>
              <a:rPr lang="en-US" sz="2400" dirty="0">
                <a:latin typeface="Times New Roman" pitchFamily="18" charset="0"/>
                <a:cs typeface="Times New Roman" pitchFamily="18" charset="0"/>
              </a:rPr>
              <a:t>may need to have knowledge of the services provided or</a:t>
            </a:r>
            <a:r>
              <a:rPr lang="en-US" sz="2400" dirty="0"/>
              <a:t> </a:t>
            </a:r>
            <a:r>
              <a:rPr lang="en-US" sz="2400" dirty="0">
                <a:latin typeface="Times New Roman" pitchFamily="18" charset="0"/>
                <a:cs typeface="Times New Roman" pitchFamily="18" charset="0"/>
              </a:rPr>
              <a:t>develop positive attitude towards consultation. </a:t>
            </a:r>
          </a:p>
          <a:p>
            <a:pPr marL="82296" indent="0" algn="just">
              <a:lnSpc>
                <a:spcPct val="150000"/>
              </a:lnSpc>
              <a:buNone/>
            </a:pPr>
            <a:endParaRPr lang="en-US"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84</a:t>
            </a:fld>
            <a:endParaRPr lang="en-US"/>
          </a:p>
        </p:txBody>
      </p:sp>
    </p:spTree>
    <p:extLst>
      <p:ext uri="{BB962C8B-B14F-4D97-AF65-F5344CB8AC3E}">
        <p14:creationId xmlns:p14="http://schemas.microsoft.com/office/powerpoint/2010/main" xmlns="" val="11868757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04800"/>
            <a:ext cx="7251192" cy="6400800"/>
          </a:xfrm>
        </p:spPr>
        <p:txBody>
          <a:bodyPr>
            <a:normAutofit/>
          </a:bodyPr>
          <a:lstStyle/>
          <a:p>
            <a:pPr lvl="0" algn="just">
              <a:lnSpc>
                <a:spcPct val="150000"/>
              </a:lnSpc>
              <a:buNone/>
            </a:pPr>
            <a:r>
              <a:rPr lang="en-US" sz="2400" dirty="0">
                <a:solidFill>
                  <a:srgbClr val="00B0F0"/>
                </a:solidFill>
                <a:latin typeface="Times New Roman" pitchFamily="18" charset="0"/>
                <a:cs typeface="Times New Roman" pitchFamily="18" charset="0"/>
              </a:rPr>
              <a:t>Enabling factors: </a:t>
            </a:r>
            <a:r>
              <a:rPr lang="en-US" sz="2400" dirty="0">
                <a:latin typeface="Times New Roman" pitchFamily="18" charset="0"/>
                <a:cs typeface="Times New Roman" pitchFamily="18" charset="0"/>
              </a:rPr>
              <a:t>these are characteristics of the environment that facilitates healthy behavior and any skill or resource required to attain the </a:t>
            </a:r>
            <a:r>
              <a:rPr lang="en-US" sz="2400" dirty="0" smtClean="0">
                <a:latin typeface="Times New Roman" pitchFamily="18" charset="0"/>
                <a:cs typeface="Times New Roman" pitchFamily="18" charset="0"/>
              </a:rPr>
              <a:t>behavior.</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Enabling </a:t>
            </a:r>
            <a:r>
              <a:rPr lang="en-US" sz="2400" dirty="0">
                <a:latin typeface="Times New Roman" pitchFamily="18" charset="0"/>
                <a:cs typeface="Times New Roman" pitchFamily="18" charset="0"/>
              </a:rPr>
              <a:t>factors enable a motivation to be realized. Some of them are:</a:t>
            </a:r>
          </a:p>
          <a:p>
            <a:pPr lvl="0" algn="just">
              <a:lnSpc>
                <a:spcPct val="150000"/>
              </a:lnSpc>
            </a:pPr>
            <a:r>
              <a:rPr lang="en-US" sz="2400" dirty="0">
                <a:latin typeface="Times New Roman" pitchFamily="18" charset="0"/>
                <a:cs typeface="Times New Roman" pitchFamily="18" charset="0"/>
              </a:rPr>
              <a:t>Availability and/ or accessibility of health resources</a:t>
            </a:r>
          </a:p>
          <a:p>
            <a:pPr lvl="0" algn="just">
              <a:lnSpc>
                <a:spcPct val="150000"/>
              </a:lnSpc>
            </a:pPr>
            <a:r>
              <a:rPr lang="en-US" sz="2400" dirty="0" smtClean="0">
                <a:latin typeface="Times New Roman" pitchFamily="18" charset="0"/>
                <a:cs typeface="Times New Roman" pitchFamily="18" charset="0"/>
              </a:rPr>
              <a:t>Community</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G</a:t>
            </a:r>
            <a:r>
              <a:rPr lang="en-US" sz="2400" dirty="0" smtClean="0">
                <a:latin typeface="Times New Roman" pitchFamily="18" charset="0"/>
                <a:cs typeface="Times New Roman" pitchFamily="18" charset="0"/>
              </a:rPr>
              <a:t>overnment laws</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riority </a:t>
            </a:r>
            <a:r>
              <a:rPr lang="en-US" sz="2400" dirty="0">
                <a:latin typeface="Times New Roman" pitchFamily="18" charset="0"/>
                <a:cs typeface="Times New Roman" pitchFamily="18" charset="0"/>
              </a:rPr>
              <a:t>and commitment to health</a:t>
            </a:r>
          </a:p>
          <a:p>
            <a:pPr lvl="0" algn="just">
              <a:lnSpc>
                <a:spcPct val="150000"/>
              </a:lnSpc>
            </a:pPr>
            <a:r>
              <a:rPr lang="en-US" sz="2400" dirty="0">
                <a:latin typeface="Times New Roman" pitchFamily="18" charset="0"/>
                <a:cs typeface="Times New Roman" pitchFamily="18" charset="0"/>
              </a:rPr>
              <a:t>Presence of health related skills</a:t>
            </a:r>
          </a:p>
          <a:p>
            <a:pPr marL="82296" indent="0"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85</a:t>
            </a:fld>
            <a:endParaRPr lang="en-US"/>
          </a:p>
        </p:txBody>
      </p:sp>
    </p:spTree>
    <p:extLst>
      <p:ext uri="{BB962C8B-B14F-4D97-AF65-F5344CB8AC3E}">
        <p14:creationId xmlns:p14="http://schemas.microsoft.com/office/powerpoint/2010/main" xmlns="" val="33870464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6870192" cy="5943600"/>
          </a:xfrm>
        </p:spPr>
        <p:txBody>
          <a:bodyPr>
            <a:normAutofit/>
          </a:bodyPr>
          <a:lstStyle/>
          <a:p>
            <a:pPr marL="82296" indent="0" algn="just">
              <a:lnSpc>
                <a:spcPct val="150000"/>
              </a:lnSpc>
              <a:buFont typeface="Wingdings" pitchFamily="2" charset="2"/>
              <a:buChar char="§"/>
            </a:pP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.g</a:t>
            </a:r>
            <a:r>
              <a:rPr lang="en-US" sz="2400" dirty="0">
                <a:latin typeface="Times New Roman" pitchFamily="18" charset="0"/>
                <a:cs typeface="Times New Roman" pitchFamily="18" charset="0"/>
              </a:rPr>
              <a:t>., enabling factors for a family planning program would be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Availability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contraceptives</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a:t>
            </a:r>
            <a:r>
              <a:rPr lang="en-US" sz="2400" dirty="0" smtClean="0">
                <a:latin typeface="Times New Roman" pitchFamily="18" charset="0"/>
                <a:cs typeface="Times New Roman" pitchFamily="18" charset="0"/>
              </a:rPr>
              <a:t>ccessibility </a:t>
            </a:r>
            <a:r>
              <a:rPr lang="en-US" sz="2400" dirty="0">
                <a:latin typeface="Times New Roman" pitchFamily="18" charset="0"/>
                <a:cs typeface="Times New Roman" pitchFamily="18" charset="0"/>
              </a:rPr>
              <a:t>of family planning services</a:t>
            </a:r>
            <a:r>
              <a:rPr lang="en-US" sz="2400" dirty="0" smtClean="0">
                <a:latin typeface="Times New Roman" pitchFamily="18" charset="0"/>
                <a:cs typeface="Times New Roman" pitchFamily="18" charset="0"/>
              </a:rPr>
              <a:t>.</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general, it is believed that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Enabling </a:t>
            </a:r>
            <a:r>
              <a:rPr lang="en-US" sz="2400" dirty="0">
                <a:latin typeface="Times New Roman" pitchFamily="18" charset="0"/>
                <a:cs typeface="Times New Roman" pitchFamily="18" charset="0"/>
              </a:rPr>
              <a:t>factors should be available for an individual or </a:t>
            </a:r>
            <a:endParaRPr lang="en-US" sz="2400" dirty="0" smtClean="0">
              <a:latin typeface="Times New Roman" pitchFamily="18" charset="0"/>
              <a:cs typeface="Times New Roman" pitchFamily="18" charset="0"/>
            </a:endParaRP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Community </a:t>
            </a:r>
            <a:r>
              <a:rPr lang="en-US" sz="2400" dirty="0">
                <a:latin typeface="Times New Roman" pitchFamily="18" charset="0"/>
                <a:cs typeface="Times New Roman" pitchFamily="18" charset="0"/>
              </a:rPr>
              <a:t>to perform intended behavior.</a:t>
            </a:r>
          </a:p>
          <a:p>
            <a:pPr algn="just">
              <a:lnSpc>
                <a:spcPct val="150000"/>
              </a:lnSpc>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86</a:t>
            </a:fld>
            <a:endParaRPr lang="en-US"/>
          </a:p>
        </p:txBody>
      </p:sp>
    </p:spTree>
    <p:extLst>
      <p:ext uri="{BB962C8B-B14F-4D97-AF65-F5344CB8AC3E}">
        <p14:creationId xmlns:p14="http://schemas.microsoft.com/office/powerpoint/2010/main" xmlns="" val="118633534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533400"/>
            <a:ext cx="7543800" cy="6019800"/>
          </a:xfrm>
        </p:spPr>
        <p:txBody>
          <a:bodyPr>
            <a:normAutofit/>
          </a:bodyPr>
          <a:lstStyle/>
          <a:p>
            <a:pPr marL="82296" indent="0" algn="just">
              <a:lnSpc>
                <a:spcPct val="150000"/>
              </a:lnSpc>
            </a:pPr>
            <a:r>
              <a:rPr lang="en-US" sz="2400" dirty="0">
                <a:latin typeface="Times New Roman" pitchFamily="18" charset="0"/>
                <a:cs typeface="Times New Roman" pitchFamily="18" charset="0"/>
              </a:rPr>
              <a:t>Behavioral intention       Behavioral </a:t>
            </a:r>
            <a:r>
              <a:rPr lang="en-US" sz="2400" dirty="0" smtClean="0">
                <a:latin typeface="Times New Roman" pitchFamily="18" charset="0"/>
                <a:cs typeface="Times New Roman" pitchFamily="18" charset="0"/>
              </a:rPr>
              <a:t>change</a:t>
            </a:r>
          </a:p>
          <a:p>
            <a:pPr marL="82296" indent="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Enabling factors (time, money, and materials, skills, accessibility to health services)</a:t>
            </a:r>
          </a:p>
          <a:p>
            <a:pPr lvl="0" algn="just">
              <a:lnSpc>
                <a:spcPct val="150000"/>
              </a:lnSpc>
              <a:buFont typeface="Wingdings" pitchFamily="2" charset="2"/>
              <a:buChar char="§"/>
            </a:pPr>
            <a:r>
              <a:rPr lang="en-US" sz="2400" dirty="0">
                <a:latin typeface="Times New Roman" pitchFamily="18" charset="0"/>
                <a:cs typeface="Times New Roman" pitchFamily="18" charset="0"/>
              </a:rPr>
              <a:t>Behavioral intention is willingness /readiness </a:t>
            </a:r>
            <a:r>
              <a:rPr lang="en-US" sz="2400" dirty="0" smtClean="0">
                <a:latin typeface="Times New Roman" pitchFamily="18" charset="0"/>
                <a:cs typeface="Times New Roman" pitchFamily="18" charset="0"/>
              </a:rPr>
              <a:t>to</a:t>
            </a:r>
          </a:p>
          <a:p>
            <a:pPr lvl="0" algn="just">
              <a:lnSpc>
                <a:spcPct val="150000"/>
              </a:lnSpc>
              <a:buFont typeface="Wingdings" pitchFamily="2" charset="2"/>
              <a:buChar char="§"/>
            </a:pPr>
            <a:r>
              <a:rPr lang="en-US" sz="2400" dirty="0" smtClean="0">
                <a:latin typeface="Times New Roman" pitchFamily="18" charset="0"/>
                <a:cs typeface="Times New Roman" pitchFamily="18" charset="0"/>
              </a:rPr>
              <a:t>Perform </a:t>
            </a:r>
            <a:r>
              <a:rPr lang="en-US" sz="2400" dirty="0">
                <a:latin typeface="Times New Roman" pitchFamily="18" charset="0"/>
                <a:cs typeface="Times New Roman" pitchFamily="18" charset="0"/>
              </a:rPr>
              <a:t>a certain behavior provided that enabling factors are readily available.</a:t>
            </a:r>
          </a:p>
          <a:p>
            <a:pPr marL="82296" lvl="0" indent="0" algn="just">
              <a:lnSpc>
                <a:spcPct val="150000"/>
              </a:lnSpc>
              <a:buNone/>
            </a:pPr>
            <a:r>
              <a:rPr lang="en-US" sz="2400" dirty="0" smtClean="0">
                <a:solidFill>
                  <a:srgbClr val="00B0F0"/>
                </a:solidFill>
                <a:latin typeface="Times New Roman" pitchFamily="18" charset="0"/>
                <a:cs typeface="Times New Roman" pitchFamily="18" charset="0"/>
              </a:rPr>
              <a:t>3. Reinforcing </a:t>
            </a:r>
            <a:r>
              <a:rPr lang="en-US" sz="2400" dirty="0">
                <a:solidFill>
                  <a:srgbClr val="00B0F0"/>
                </a:solidFill>
                <a:latin typeface="Times New Roman" pitchFamily="18" charset="0"/>
                <a:cs typeface="Times New Roman" pitchFamily="18" charset="0"/>
              </a:rPr>
              <a:t>factors: </a:t>
            </a:r>
            <a:r>
              <a:rPr lang="en-US" sz="2400" dirty="0">
                <a:latin typeface="Times New Roman" pitchFamily="18" charset="0"/>
                <a:cs typeface="Times New Roman" pitchFamily="18" charset="0"/>
              </a:rPr>
              <a:t>come subsequent to the behavior.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Which </a:t>
            </a:r>
            <a:r>
              <a:rPr lang="en-US" sz="2400" dirty="0">
                <a:latin typeface="Times New Roman" pitchFamily="18" charset="0"/>
                <a:cs typeface="Times New Roman" pitchFamily="18" charset="0"/>
              </a:rPr>
              <a:t>are important for persistence or repetition of the behavior are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87</a:t>
            </a:fld>
            <a:endParaRPr lang="en-US"/>
          </a:p>
        </p:txBody>
      </p:sp>
      <p:cxnSp>
        <p:nvCxnSpPr>
          <p:cNvPr id="6" name="Straight Arrow Connector 5"/>
          <p:cNvCxnSpPr/>
          <p:nvPr/>
        </p:nvCxnSpPr>
        <p:spPr>
          <a:xfrm>
            <a:off x="4191000" y="914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1322903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498080" cy="4800600"/>
          </a:xfrm>
        </p:spPr>
        <p:txBody>
          <a:bodyPr>
            <a:normAutofit/>
          </a:bodyPr>
          <a:lstStyle/>
          <a:p>
            <a:pPr lvl="0" algn="just">
              <a:lnSpc>
                <a:spcPct val="150000"/>
              </a:lnSpc>
            </a:pPr>
            <a:r>
              <a:rPr lang="en-US" sz="2400" dirty="0">
                <a:latin typeface="Times New Roman" pitchFamily="18" charset="0"/>
                <a:cs typeface="Times New Roman" pitchFamily="18" charset="0"/>
              </a:rPr>
              <a:t>Family</a:t>
            </a:r>
          </a:p>
          <a:p>
            <a:pPr lvl="0" algn="just">
              <a:lnSpc>
                <a:spcPct val="150000"/>
              </a:lnSpc>
            </a:pPr>
            <a:r>
              <a:rPr lang="en-US" sz="2400" dirty="0" smtClean="0">
                <a:latin typeface="Times New Roman" pitchFamily="18" charset="0"/>
                <a:cs typeface="Times New Roman" pitchFamily="18" charset="0"/>
              </a:rPr>
              <a:t>Peers</a:t>
            </a:r>
          </a:p>
          <a:p>
            <a:pPr lvl="0" algn="just">
              <a:lnSpc>
                <a:spcPct val="150000"/>
              </a:lnSpc>
            </a:pPr>
            <a:r>
              <a:rPr lang="en-US" sz="2400" dirty="0" smtClean="0">
                <a:latin typeface="Times New Roman" pitchFamily="18" charset="0"/>
                <a:cs typeface="Times New Roman" pitchFamily="18" charset="0"/>
              </a:rPr>
              <a:t>Teachers</a:t>
            </a:r>
            <a:endParaRPr lang="en-US" sz="2400" dirty="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Employers</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a:t>
            </a:r>
            <a:r>
              <a:rPr lang="en-US" sz="2400" dirty="0" smtClean="0">
                <a:latin typeface="Times New Roman" pitchFamily="18" charset="0"/>
                <a:cs typeface="Times New Roman" pitchFamily="18" charset="0"/>
              </a:rPr>
              <a:t>ealth </a:t>
            </a:r>
            <a:r>
              <a:rPr lang="en-US" sz="2400" dirty="0">
                <a:latin typeface="Times New Roman" pitchFamily="18" charset="0"/>
                <a:cs typeface="Times New Roman" pitchFamily="18" charset="0"/>
              </a:rPr>
              <a:t>providers</a:t>
            </a:r>
          </a:p>
          <a:p>
            <a:pPr lvl="0" algn="just">
              <a:lnSpc>
                <a:spcPct val="150000"/>
              </a:lnSpc>
            </a:pPr>
            <a:r>
              <a:rPr lang="en-US" sz="2400" dirty="0">
                <a:latin typeface="Times New Roman" pitchFamily="18" charset="0"/>
                <a:cs typeface="Times New Roman" pitchFamily="18" charset="0"/>
              </a:rPr>
              <a:t>Community leaders</a:t>
            </a:r>
          </a:p>
          <a:p>
            <a:pPr lvl="0" algn="just">
              <a:lnSpc>
                <a:spcPct val="150000"/>
              </a:lnSpc>
            </a:pPr>
            <a:r>
              <a:rPr lang="en-US" sz="2400" dirty="0">
                <a:latin typeface="Times New Roman" pitchFamily="18" charset="0"/>
                <a:cs typeface="Times New Roman" pitchFamily="18" charset="0"/>
              </a:rPr>
              <a:t>Decision makers</a:t>
            </a:r>
          </a:p>
          <a:p>
            <a:endParaRPr lang="en-US" sz="2400" dirty="0"/>
          </a:p>
          <a:p>
            <a:pPr marL="82296" indent="0">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88</a:t>
            </a:fld>
            <a:endParaRPr lang="en-US"/>
          </a:p>
        </p:txBody>
      </p:sp>
    </p:spTree>
    <p:extLst>
      <p:ext uri="{BB962C8B-B14F-4D97-AF65-F5344CB8AC3E}">
        <p14:creationId xmlns:p14="http://schemas.microsoft.com/office/powerpoint/2010/main" xmlns="" val="162719538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85800"/>
            <a:ext cx="7498080" cy="457200"/>
          </a:xfrm>
        </p:spPr>
        <p:txBody>
          <a:bodyPr>
            <a:normAutofit fontScale="90000"/>
          </a:bodyPr>
          <a:lstStyle/>
          <a:p>
            <a:r>
              <a:rPr lang="en-US" sz="2800" b="1" dirty="0">
                <a:latin typeface="Times New Roman" pitchFamily="18" charset="0"/>
                <a:cs typeface="Times New Roman" pitchFamily="18" charset="0"/>
              </a:rPr>
              <a:t>Definitions of factors affecting </a:t>
            </a:r>
            <a:r>
              <a:rPr lang="en-US" sz="2800" b="1" dirty="0" smtClean="0">
                <a:latin typeface="Times New Roman" pitchFamily="18" charset="0"/>
                <a:cs typeface="Times New Roman" pitchFamily="18" charset="0"/>
              </a:rPr>
              <a:t>beh</a:t>
            </a:r>
            <a:r>
              <a:rPr lang="en-US" sz="2800" b="1" dirty="0">
                <a:latin typeface="Times New Roman" pitchFamily="18" charset="0"/>
                <a:cs typeface="Times New Roman" pitchFamily="18" charset="0"/>
              </a:rPr>
              <a:t>avior:</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371600"/>
            <a:ext cx="7174992" cy="4876800"/>
          </a:xfrm>
        </p:spPr>
        <p:txBody>
          <a:bodyPr>
            <a:normAutofit/>
          </a:bodyPr>
          <a:lstStyle/>
          <a:p>
            <a:pPr lvl="0" algn="just">
              <a:lnSpc>
                <a:spcPct val="150000"/>
              </a:lnSpc>
              <a:buFont typeface="Wingdings" pitchFamily="2" charset="2"/>
              <a:buChar char="v"/>
            </a:pPr>
            <a:r>
              <a:rPr lang="en-US" sz="2400" b="1" dirty="0" smtClean="0">
                <a:latin typeface="Times New Roman" pitchFamily="18" charset="0"/>
                <a:cs typeface="Times New Roman" pitchFamily="18" charset="0"/>
              </a:rPr>
              <a:t>Knowledge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a clear and certain mental </a:t>
            </a:r>
            <a:r>
              <a:rPr lang="en-US" sz="2400" dirty="0" smtClean="0">
                <a:latin typeface="Times New Roman" pitchFamily="18" charset="0"/>
                <a:cs typeface="Times New Roman" pitchFamily="18" charset="0"/>
              </a:rPr>
              <a:t>perception</a:t>
            </a:r>
          </a:p>
          <a:p>
            <a:pPr lvl="0" algn="just">
              <a:lnSpc>
                <a:spcPct val="150000"/>
              </a:lnSpc>
            </a:pPr>
            <a:r>
              <a:rPr lang="en-US" sz="2400" dirty="0" smtClean="0">
                <a:latin typeface="Times New Roman" pitchFamily="18" charset="0"/>
                <a:cs typeface="Times New Roman" pitchFamily="18" charset="0"/>
              </a:rPr>
              <a:t>Understanding</a:t>
            </a:r>
            <a:r>
              <a:rPr lang="en-US" sz="2400" dirty="0">
                <a:latin typeface="Times New Roman" pitchFamily="18" charset="0"/>
                <a:cs typeface="Times New Roman" pitchFamily="18" charset="0"/>
              </a:rPr>
              <a:t>, the fact of being aware of </a:t>
            </a:r>
            <a:r>
              <a:rPr lang="en-US" sz="2400" dirty="0" smtClean="0">
                <a:latin typeface="Times New Roman" pitchFamily="18" charset="0"/>
                <a:cs typeface="Times New Roman" pitchFamily="18" charset="0"/>
              </a:rPr>
              <a:t>something.</a:t>
            </a:r>
          </a:p>
          <a:p>
            <a:pPr lvl="0"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the collection and storage of information or experience. </a:t>
            </a: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89</a:t>
            </a:fld>
            <a:endParaRPr lang="en-US"/>
          </a:p>
        </p:txBody>
      </p:sp>
    </p:spTree>
    <p:extLst>
      <p:ext uri="{BB962C8B-B14F-4D97-AF65-F5344CB8AC3E}">
        <p14:creationId xmlns:p14="http://schemas.microsoft.com/office/powerpoint/2010/main" xmlns="" val="2317369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990600"/>
            <a:ext cx="7315200" cy="5486400"/>
          </a:xfrm>
        </p:spPr>
        <p:txBody>
          <a:bodyPr>
            <a:normAutofit/>
          </a:bodyPr>
          <a:lstStyle/>
          <a:p>
            <a:pPr marL="82296" indent="0" algn="just">
              <a:lnSpc>
                <a:spcPct val="150000"/>
              </a:lnSpc>
              <a:buFont typeface="Wingdings" pitchFamily="2" charset="2"/>
              <a:buChar char="q"/>
            </a:pPr>
            <a:r>
              <a:rPr lang="en-US" sz="2400" dirty="0">
                <a:latin typeface="Times New Roman" pitchFamily="18" charset="0"/>
                <a:cs typeface="Times New Roman" pitchFamily="18" charset="0"/>
              </a:rPr>
              <a:t>In sum, the mentally healthy person shows growth and maturity in three areas: </a:t>
            </a:r>
            <a:endParaRPr lang="en-US" sz="2400" dirty="0" smtClean="0">
              <a:latin typeface="Times New Roman" pitchFamily="18" charset="0"/>
              <a:cs typeface="Times New Roman" pitchFamily="18" charset="0"/>
            </a:endParaRP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Cognitive</a:t>
            </a:r>
            <a:endParaRPr lang="en-US" sz="2400" dirty="0">
              <a:latin typeface="Times New Roman" pitchFamily="18" charset="0"/>
              <a:cs typeface="Times New Roman" pitchFamily="18" charset="0"/>
            </a:endParaRP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motional and</a:t>
            </a:r>
          </a:p>
          <a:p>
            <a:pPr marL="82296" indent="0" algn="just">
              <a:lnSpc>
                <a:spcPct val="150000"/>
              </a:lnSpc>
              <a:buFont typeface="Arial" pitchFamily="34" charset="0"/>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ocial.</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9</a:t>
            </a:fld>
            <a:endParaRPr lang="en-US"/>
          </a:p>
        </p:txBody>
      </p:sp>
    </p:spTree>
    <p:extLst>
      <p:ext uri="{BB962C8B-B14F-4D97-AF65-F5344CB8AC3E}">
        <p14:creationId xmlns:p14="http://schemas.microsoft.com/office/powerpoint/2010/main" xmlns="" val="315210346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098792" cy="5562600"/>
          </a:xfrm>
        </p:spPr>
        <p:txBody>
          <a:bodyPr>
            <a:normAutofit/>
          </a:bodyPr>
          <a:lstStyle/>
          <a:p>
            <a:pPr lvl="0" algn="just">
              <a:lnSpc>
                <a:spcPct val="150000"/>
              </a:lnSpc>
            </a:pPr>
            <a:r>
              <a:rPr lang="en-US" sz="2400" dirty="0" smtClean="0">
                <a:latin typeface="Times New Roman" pitchFamily="18" charset="0"/>
                <a:cs typeface="Times New Roman" pitchFamily="18" charset="0"/>
              </a:rPr>
              <a:t>Often comes from information collected from written materials</a:t>
            </a:r>
          </a:p>
          <a:p>
            <a:pPr lvl="0" algn="just">
              <a:lnSpc>
                <a:spcPct val="150000"/>
              </a:lnSpc>
            </a:pPr>
            <a:r>
              <a:rPr lang="en-US" sz="2400" dirty="0" smtClean="0">
                <a:latin typeface="Times New Roman" pitchFamily="18" charset="0"/>
                <a:cs typeface="Times New Roman" pitchFamily="18" charset="0"/>
              </a:rPr>
              <a:t> Mass media</a:t>
            </a:r>
          </a:p>
          <a:p>
            <a:pPr lvl="0" algn="just">
              <a:lnSpc>
                <a:spcPct val="150000"/>
              </a:lnSpc>
            </a:pPr>
            <a:r>
              <a:rPr lang="en-US" sz="2400" dirty="0" smtClean="0">
                <a:latin typeface="Times New Roman" pitchFamily="18" charset="0"/>
                <a:cs typeface="Times New Roman" pitchFamily="18" charset="0"/>
              </a:rPr>
              <a:t> Teachers</a:t>
            </a:r>
          </a:p>
          <a:p>
            <a:pPr lvl="0" algn="just">
              <a:lnSpc>
                <a:spcPct val="150000"/>
              </a:lnSpc>
            </a:pPr>
            <a:r>
              <a:rPr lang="en-US" sz="2400" dirty="0" smtClean="0">
                <a:latin typeface="Times New Roman" pitchFamily="18" charset="0"/>
                <a:cs typeface="Times New Roman" pitchFamily="18" charset="0"/>
              </a:rPr>
              <a:t> Parents</a:t>
            </a:r>
          </a:p>
          <a:p>
            <a:pPr lvl="0" algn="just">
              <a:lnSpc>
                <a:spcPct val="150000"/>
              </a:lnSpc>
            </a:pPr>
            <a:r>
              <a:rPr lang="en-US" sz="2400" dirty="0" smtClean="0">
                <a:latin typeface="Times New Roman" pitchFamily="18" charset="0"/>
                <a:cs typeface="Times New Roman" pitchFamily="18" charset="0"/>
              </a:rPr>
              <a:t>Friends, etc...  It could also come from personal and other people’s experience.</a:t>
            </a:r>
          </a:p>
          <a:p>
            <a:pPr lvl="0" algn="just">
              <a:lnSpc>
                <a:spcPct val="150000"/>
              </a:lnSpc>
            </a:pPr>
            <a:r>
              <a:rPr lang="en-US" sz="2400" dirty="0" smtClean="0">
                <a:latin typeface="Times New Roman" pitchFamily="18" charset="0"/>
                <a:cs typeface="Times New Roman" pitchFamily="18" charset="0"/>
              </a:rPr>
              <a:t> E.g., knowledge about disease causation and transmission </a:t>
            </a:r>
          </a:p>
          <a:p>
            <a:pPr>
              <a:buNone/>
            </a:pPr>
            <a:endParaRPr lang="en-US" sz="2400"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90</a:t>
            </a:fld>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327392" cy="6324600"/>
          </a:xfrm>
        </p:spPr>
        <p:txBody>
          <a:bodyPr>
            <a:normAutofit fontScale="92500"/>
          </a:bodyPr>
          <a:lstStyle/>
          <a:p>
            <a:pPr algn="just">
              <a:lnSpc>
                <a:spcPct val="150000"/>
              </a:lnSpc>
              <a:buFont typeface="Wingdings" pitchFamily="2" charset="2"/>
              <a:buChar char="v"/>
            </a:pPr>
            <a:r>
              <a:rPr lang="en-US" sz="2400" b="1" dirty="0" smtClean="0">
                <a:latin typeface="Times New Roman" pitchFamily="18" charset="0"/>
                <a:cs typeface="Times New Roman" pitchFamily="18" charset="0"/>
              </a:rPr>
              <a:t>Belief: </a:t>
            </a:r>
          </a:p>
          <a:p>
            <a:pPr lvl="0" algn="just">
              <a:lnSpc>
                <a:spcPct val="150000"/>
              </a:lnSpc>
              <a:buNone/>
            </a:pPr>
            <a:r>
              <a:rPr lang="en-US" sz="2400" dirty="0" smtClean="0">
                <a:latin typeface="Times New Roman" pitchFamily="18" charset="0"/>
                <a:cs typeface="Times New Roman" pitchFamily="18" charset="0"/>
              </a:rPr>
              <a:t>Usually </a:t>
            </a:r>
            <a:r>
              <a:rPr lang="en-US" sz="2400" dirty="0">
                <a:latin typeface="Times New Roman" pitchFamily="18" charset="0"/>
                <a:cs typeface="Times New Roman" pitchFamily="18" charset="0"/>
              </a:rPr>
              <a:t>derived </a:t>
            </a:r>
            <a:r>
              <a:rPr lang="en-US" sz="2400" dirty="0" smtClean="0">
                <a:latin typeface="Times New Roman" pitchFamily="18" charset="0"/>
                <a:cs typeface="Times New Roman" pitchFamily="18" charset="0"/>
              </a:rPr>
              <a:t>from: </a:t>
            </a:r>
          </a:p>
          <a:p>
            <a:pPr lvl="0" algn="just">
              <a:lnSpc>
                <a:spcPct val="150000"/>
              </a:lnSpc>
            </a:pPr>
            <a:r>
              <a:rPr lang="en-US" sz="2400" dirty="0" smtClean="0">
                <a:latin typeface="Times New Roman" pitchFamily="18" charset="0"/>
                <a:cs typeface="Times New Roman" pitchFamily="18" charset="0"/>
              </a:rPr>
              <a:t>parents</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G</a:t>
            </a:r>
            <a:r>
              <a:rPr lang="en-US" sz="2400" dirty="0" smtClean="0">
                <a:latin typeface="Times New Roman" pitchFamily="18" charset="0"/>
                <a:cs typeface="Times New Roman" pitchFamily="18" charset="0"/>
              </a:rPr>
              <a:t>rand parents</a:t>
            </a:r>
          </a:p>
          <a:p>
            <a:pPr lvl="0" algn="just">
              <a:lnSpc>
                <a:spcPct val="150000"/>
              </a:lnSpc>
            </a:pPr>
            <a:r>
              <a:rPr lang="en-US" sz="2400" dirty="0" smtClean="0">
                <a:latin typeface="Times New Roman" pitchFamily="18" charset="0"/>
                <a:cs typeface="Times New Roman" pitchFamily="18" charset="0"/>
              </a:rPr>
              <a:t>Others </a:t>
            </a:r>
            <a:r>
              <a:rPr lang="en-US" sz="2400" dirty="0">
                <a:latin typeface="Times New Roman" pitchFamily="18" charset="0"/>
                <a:cs typeface="Times New Roman" pitchFamily="18" charset="0"/>
              </a:rPr>
              <a:t>people we respect and they are accepted as true.</a:t>
            </a:r>
          </a:p>
          <a:p>
            <a:pPr lvl="0" algn="just">
              <a:lnSpc>
                <a:spcPct val="150000"/>
              </a:lnSpc>
            </a:pPr>
            <a:r>
              <a:rPr lang="en-US" sz="2400" dirty="0">
                <a:latin typeface="Times New Roman" pitchFamily="18" charset="0"/>
                <a:cs typeface="Times New Roman" pitchFamily="18" charset="0"/>
              </a:rPr>
              <a:t>Can be </a:t>
            </a:r>
            <a:r>
              <a:rPr lang="en-US" sz="2400" dirty="0" smtClean="0">
                <a:latin typeface="Times New Roman" pitchFamily="18" charset="0"/>
                <a:cs typeface="Times New Roman" pitchFamily="18" charset="0"/>
              </a:rPr>
              <a:t>helpful ,neutral </a:t>
            </a:r>
            <a:r>
              <a:rPr lang="en-US" sz="2400" dirty="0">
                <a:latin typeface="Times New Roman" pitchFamily="18" charset="0"/>
                <a:cs typeface="Times New Roman" pitchFamily="18" charset="0"/>
              </a:rPr>
              <a:t>or </a:t>
            </a:r>
            <a:r>
              <a:rPr lang="en-US" sz="2400" dirty="0" smtClean="0">
                <a:latin typeface="Times New Roman" pitchFamily="18" charset="0"/>
                <a:cs typeface="Times New Roman" pitchFamily="18" charset="0"/>
              </a:rPr>
              <a:t>harmful</a:t>
            </a:r>
          </a:p>
          <a:p>
            <a:pPr lvl="0" algn="just">
              <a:lnSpc>
                <a:spcPct val="150000"/>
              </a:lnSpc>
            </a:pPr>
            <a:r>
              <a:rPr lang="en-US" sz="2400" dirty="0" smtClean="0">
                <a:latin typeface="Times New Roman" pitchFamily="18" charset="0"/>
                <a:cs typeface="Times New Roman" pitchFamily="18" charset="0"/>
              </a:rPr>
              <a:t>E.g. Holding </a:t>
            </a:r>
            <a:r>
              <a:rPr lang="en-US" sz="2400" dirty="0">
                <a:latin typeface="Times New Roman" pitchFamily="18" charset="0"/>
                <a:cs typeface="Times New Roman" pitchFamily="18" charset="0"/>
              </a:rPr>
              <a:t>materials made of iron by mothers during postpartum (neural)</a:t>
            </a:r>
          </a:p>
          <a:p>
            <a:pPr lvl="0" algn="just">
              <a:lnSpc>
                <a:spcPct val="150000"/>
              </a:lnSpc>
            </a:pPr>
            <a:r>
              <a:rPr lang="en-US" sz="2400" dirty="0">
                <a:latin typeface="Times New Roman" pitchFamily="18" charset="0"/>
                <a:cs typeface="Times New Roman" pitchFamily="18" charset="0"/>
              </a:rPr>
              <a:t>Diarrhea causes death (helps)</a:t>
            </a:r>
          </a:p>
          <a:p>
            <a:pPr lvl="0" algn="just">
              <a:lnSpc>
                <a:spcPct val="150000"/>
              </a:lnSpc>
            </a:pPr>
            <a:r>
              <a:rPr lang="en-US" sz="2400" dirty="0">
                <a:latin typeface="Times New Roman" pitchFamily="18" charset="0"/>
                <a:cs typeface="Times New Roman" pitchFamily="18" charset="0"/>
              </a:rPr>
              <a:t>Measles can not be prevented by immunization (harmful)</a:t>
            </a:r>
          </a:p>
          <a:p>
            <a:pPr algn="just">
              <a:lnSpc>
                <a:spcPct val="150000"/>
              </a:lnSpc>
              <a:buNone/>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91</a:t>
            </a:fld>
            <a:endParaRPr lang="en-US"/>
          </a:p>
        </p:txBody>
      </p:sp>
    </p:spTree>
    <p:extLst>
      <p:ext uri="{BB962C8B-B14F-4D97-AF65-F5344CB8AC3E}">
        <p14:creationId xmlns:p14="http://schemas.microsoft.com/office/powerpoint/2010/main" xmlns="" val="229006818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838200"/>
            <a:ext cx="7315200" cy="5029200"/>
          </a:xfrm>
        </p:spPr>
        <p:txBody>
          <a:bodyPr>
            <a:normAutofit/>
          </a:bodyPr>
          <a:lstStyle/>
          <a:p>
            <a:pPr algn="just">
              <a:lnSpc>
                <a:spcPct val="150000"/>
              </a:lnSpc>
              <a:buNone/>
            </a:pPr>
            <a:r>
              <a:rPr lang="en-US" sz="2400" b="1" dirty="0" smtClean="0">
                <a:latin typeface="Times New Roman" pitchFamily="18" charset="0"/>
                <a:cs typeface="Times New Roman" pitchFamily="18" charset="0"/>
              </a:rPr>
              <a:t>Attitude: </a:t>
            </a:r>
          </a:p>
          <a:p>
            <a:pPr lvl="0" algn="just">
              <a:lnSpc>
                <a:spcPct val="150000"/>
              </a:lnSpc>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conviction/certainty that a phenomenon or object is true or real.</a:t>
            </a:r>
          </a:p>
          <a:p>
            <a:pPr lvl="0" algn="just">
              <a:lnSpc>
                <a:spcPct val="150000"/>
              </a:lnSpc>
            </a:pPr>
            <a:r>
              <a:rPr lang="en-US" sz="2400" dirty="0">
                <a:latin typeface="Times New Roman" pitchFamily="18" charset="0"/>
                <a:cs typeface="Times New Roman" pitchFamily="18" charset="0"/>
              </a:rPr>
              <a:t>Deal with people’s understanding of themselves and their environment</a:t>
            </a:r>
          </a:p>
          <a:p>
            <a:pPr lvl="0" algn="just">
              <a:lnSpc>
                <a:spcPct val="150000"/>
              </a:lnSpc>
            </a:pPr>
            <a:r>
              <a:rPr lang="en-US" sz="2400" dirty="0" smtClean="0">
                <a:latin typeface="Times New Roman" pitchFamily="18" charset="0"/>
                <a:cs typeface="Times New Roman" pitchFamily="18" charset="0"/>
              </a:rPr>
              <a:t>Relatively </a:t>
            </a:r>
            <a:r>
              <a:rPr lang="en-US" sz="2400" dirty="0">
                <a:latin typeface="Times New Roman" pitchFamily="18" charset="0"/>
                <a:cs typeface="Times New Roman" pitchFamily="18" charset="0"/>
              </a:rPr>
              <a:t>constant </a:t>
            </a:r>
            <a:r>
              <a:rPr lang="en-US" sz="2400" dirty="0" smtClean="0">
                <a:latin typeface="Times New Roman" pitchFamily="18" charset="0"/>
                <a:cs typeface="Times New Roman" pitchFamily="18" charset="0"/>
              </a:rPr>
              <a:t>feelings</a:t>
            </a:r>
          </a:p>
          <a:p>
            <a:pPr lvl="0"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redisposition </a:t>
            </a:r>
            <a:r>
              <a:rPr lang="en-US" sz="2400" dirty="0">
                <a:latin typeface="Times New Roman" pitchFamily="18" charset="0"/>
                <a:cs typeface="Times New Roman" pitchFamily="18" charset="0"/>
              </a:rPr>
              <a:t>or set of beliefs directed towards an </a:t>
            </a:r>
            <a:r>
              <a:rPr lang="en-US" sz="2400" dirty="0" smtClean="0">
                <a:latin typeface="Times New Roman" pitchFamily="18" charset="0"/>
                <a:cs typeface="Times New Roman" pitchFamily="18" charset="0"/>
              </a:rPr>
              <a:t>object,</a:t>
            </a:r>
          </a:p>
          <a:p>
            <a:pPr marL="82296" indent="0" algn="just">
              <a:lnSpc>
                <a:spcPct val="150000"/>
              </a:lnSpc>
              <a:buNone/>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92</a:t>
            </a:fld>
            <a:endParaRPr lang="en-US"/>
          </a:p>
        </p:txBody>
      </p:sp>
    </p:spTree>
    <p:extLst>
      <p:ext uri="{BB962C8B-B14F-4D97-AF65-F5344CB8AC3E}">
        <p14:creationId xmlns:p14="http://schemas.microsoft.com/office/powerpoint/2010/main" xmlns="" val="120577116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914400"/>
            <a:ext cx="6934200" cy="5334000"/>
          </a:xfrm>
        </p:spPr>
        <p:txBody>
          <a:bodyPr/>
          <a:lstStyle/>
          <a:p>
            <a:pPr lvl="0" algn="just">
              <a:lnSpc>
                <a:spcPct val="150000"/>
              </a:lnSpc>
            </a:pPr>
            <a:r>
              <a:rPr lang="en-US" sz="2400" dirty="0" smtClean="0">
                <a:latin typeface="Times New Roman" pitchFamily="18" charset="0"/>
                <a:cs typeface="Times New Roman" pitchFamily="18" charset="0"/>
              </a:rPr>
              <a:t>Persons situation are evaluative feelings </a:t>
            </a:r>
          </a:p>
          <a:p>
            <a:pPr lvl="0" algn="just">
              <a:lnSpc>
                <a:spcPct val="150000"/>
              </a:lnSpc>
            </a:pPr>
            <a:r>
              <a:rPr lang="en-US" sz="2400" dirty="0" smtClean="0">
                <a:latin typeface="Times New Roman" pitchFamily="18" charset="0"/>
                <a:cs typeface="Times New Roman" pitchFamily="18" charset="0"/>
              </a:rPr>
              <a:t>Reflect our  likes or dislikes (can be positive or negative)</a:t>
            </a:r>
          </a:p>
          <a:p>
            <a:pPr lvl="0" algn="just">
              <a:lnSpc>
                <a:spcPct val="150000"/>
              </a:lnSpc>
            </a:pPr>
            <a:r>
              <a:rPr lang="en-US" sz="2400" dirty="0" smtClean="0">
                <a:latin typeface="Times New Roman" pitchFamily="18" charset="0"/>
                <a:cs typeface="Times New Roman" pitchFamily="18" charset="0"/>
              </a:rPr>
              <a:t>Often comes experience or from people who are close to us (friends, parents, etc...)</a:t>
            </a:r>
          </a:p>
          <a:p>
            <a:pPr>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93</a:t>
            </a:fld>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
            <a:ext cx="7327392" cy="6172200"/>
          </a:xfrm>
        </p:spPr>
        <p:txBody>
          <a:bodyPr>
            <a:noAutofit/>
          </a:bodyPr>
          <a:lstStyle/>
          <a:p>
            <a:pPr marL="82296" indent="0" algn="just">
              <a:lnSpc>
                <a:spcPct val="150000"/>
              </a:lnSpc>
              <a:buNone/>
            </a:pPr>
            <a:r>
              <a:rPr lang="en-US" sz="2400" b="1" dirty="0">
                <a:latin typeface="Times New Roman" pitchFamily="18" charset="0"/>
                <a:cs typeface="Times New Roman" pitchFamily="18" charset="0"/>
              </a:rPr>
              <a:t>Characteristics of attitude:</a:t>
            </a:r>
          </a:p>
          <a:p>
            <a:pPr marL="82296" lvl="0" indent="0" algn="just">
              <a:lnSpc>
                <a:spcPct val="150000"/>
              </a:lnSpc>
              <a:buNone/>
            </a:pPr>
            <a:r>
              <a:rPr lang="en-US" sz="2400" dirty="0" smtClean="0">
                <a:latin typeface="Times New Roman" pitchFamily="18" charset="0"/>
                <a:cs typeface="Times New Roman" pitchFamily="18" charset="0"/>
              </a:rPr>
              <a:t>1. redisposition </a:t>
            </a:r>
            <a:r>
              <a:rPr lang="en-US" sz="2400" dirty="0">
                <a:latin typeface="Times New Roman" pitchFamily="18" charset="0"/>
                <a:cs typeface="Times New Roman" pitchFamily="18" charset="0"/>
              </a:rPr>
              <a:t>–has to have knowledge about the attitudinal object.</a:t>
            </a:r>
          </a:p>
          <a:p>
            <a:pPr marL="82296" lvl="0" indent="0" algn="just">
              <a:lnSpc>
                <a:spcPct val="150000"/>
              </a:lnSpc>
              <a:buNone/>
            </a:pPr>
            <a:r>
              <a:rPr lang="en-US" sz="2400" dirty="0" smtClean="0">
                <a:latin typeface="Times New Roman" pitchFamily="18" charset="0"/>
                <a:cs typeface="Times New Roman" pitchFamily="18" charset="0"/>
              </a:rPr>
              <a:t>2. Has </a:t>
            </a:r>
            <a:r>
              <a:rPr lang="en-US" sz="2400" dirty="0">
                <a:latin typeface="Times New Roman" pitchFamily="18" charset="0"/>
                <a:cs typeface="Times New Roman" pitchFamily="18" charset="0"/>
              </a:rPr>
              <a:t>direction or polarity - + or -, good or bad</a:t>
            </a:r>
          </a:p>
          <a:p>
            <a:pPr marL="82296" lvl="0" indent="0" algn="just">
              <a:lnSpc>
                <a:spcPct val="150000"/>
              </a:lnSpc>
              <a:buNone/>
            </a:pPr>
            <a:r>
              <a:rPr lang="en-US" sz="2400" dirty="0" smtClean="0">
                <a:latin typeface="Times New Roman" pitchFamily="18" charset="0"/>
                <a:cs typeface="Times New Roman" pitchFamily="18" charset="0"/>
              </a:rPr>
              <a:t>3. Intensity(judgment</a:t>
            </a:r>
            <a:r>
              <a:rPr lang="en-US" sz="2400" dirty="0">
                <a:latin typeface="Times New Roman" pitchFamily="18" charset="0"/>
                <a:cs typeface="Times New Roman" pitchFamily="18" charset="0"/>
              </a:rPr>
              <a:t>)-can be determined by intensity </a:t>
            </a:r>
            <a:endParaRPr lang="en-US" sz="2400" dirty="0" smtClean="0">
              <a:latin typeface="Times New Roman" pitchFamily="18" charset="0"/>
              <a:cs typeface="Times New Roman" pitchFamily="18" charset="0"/>
            </a:endParaRP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Favorable </a:t>
            </a:r>
            <a:r>
              <a:rPr lang="en-US" sz="2400" dirty="0">
                <a:latin typeface="Times New Roman" pitchFamily="18" charset="0"/>
                <a:cs typeface="Times New Roman" pitchFamily="18" charset="0"/>
              </a:rPr>
              <a:t>or </a:t>
            </a:r>
            <a:r>
              <a:rPr lang="en-US" sz="2400" dirty="0" smtClean="0">
                <a:latin typeface="Times New Roman" pitchFamily="18" charset="0"/>
                <a:cs typeface="Times New Roman" pitchFamily="18" charset="0"/>
              </a:rPr>
              <a:t>unfavorable</a:t>
            </a:r>
          </a:p>
          <a:p>
            <a:pPr marL="82296" lvl="0" indent="0" algn="just">
              <a:lnSpc>
                <a:spcPct val="150000"/>
              </a:lnSpc>
              <a:buFont typeface="Wingdings" pitchFamily="2" charset="2"/>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onvenient </a:t>
            </a:r>
            <a:r>
              <a:rPr lang="en-US" sz="2400" dirty="0">
                <a:latin typeface="Times New Roman" pitchFamily="18" charset="0"/>
                <a:cs typeface="Times New Roman" pitchFamily="18" charset="0"/>
              </a:rPr>
              <a:t>or inconvenient</a:t>
            </a:r>
          </a:p>
          <a:p>
            <a:pPr marL="82296" lvl="0" indent="0" algn="just">
              <a:lnSpc>
                <a:spcPct val="150000"/>
              </a:lnSpc>
              <a:buNone/>
            </a:pPr>
            <a:r>
              <a:rPr lang="en-US" sz="2400" dirty="0" smtClean="0">
                <a:latin typeface="Times New Roman" pitchFamily="18" charset="0"/>
                <a:cs typeface="Times New Roman" pitchFamily="18" charset="0"/>
              </a:rPr>
              <a:t>4. Changeability-can </a:t>
            </a:r>
            <a:r>
              <a:rPr lang="en-US" sz="2400" dirty="0">
                <a:latin typeface="Times New Roman" pitchFamily="18" charset="0"/>
                <a:cs typeface="Times New Roman" pitchFamily="18" charset="0"/>
              </a:rPr>
              <a:t>be changed, adapted, modified (not static). Color you choose change over time.</a:t>
            </a:r>
          </a:p>
          <a:p>
            <a:pPr marL="82296" lvl="0" indent="0" algn="just">
              <a:lnSpc>
                <a:spcPct val="150000"/>
              </a:lnSpc>
              <a:buNone/>
            </a:pPr>
            <a:r>
              <a:rPr lang="en-US" sz="2400" dirty="0" smtClean="0">
                <a:latin typeface="Times New Roman" pitchFamily="18" charset="0"/>
                <a:cs typeface="Times New Roman" pitchFamily="18" charset="0"/>
              </a:rPr>
              <a:t>5. Stability </a:t>
            </a:r>
            <a:r>
              <a:rPr lang="en-US" sz="2400" dirty="0">
                <a:latin typeface="Times New Roman" pitchFamily="18" charset="0"/>
                <a:cs typeface="Times New Roman" pitchFamily="18" charset="0"/>
              </a:rPr>
              <a:t>and relation to time- has stable related to time, has consistency </a:t>
            </a:r>
            <a:r>
              <a:rPr lang="en-US" sz="2400" dirty="0" smtClean="0">
                <a:latin typeface="Times New Roman" pitchFamily="18" charset="0"/>
                <a:cs typeface="Times New Roman" pitchFamily="18" charset="0"/>
              </a:rPr>
              <a:t>Vs. </a:t>
            </a:r>
            <a:r>
              <a:rPr lang="en-US" sz="2400" dirty="0">
                <a:latin typeface="Times New Roman" pitchFamily="18" charset="0"/>
                <a:cs typeface="Times New Roman" pitchFamily="18" charset="0"/>
              </a:rPr>
              <a:t>“mood”-change quite often</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94</a:t>
            </a:fld>
            <a:endParaRPr lang="en-US"/>
          </a:p>
        </p:txBody>
      </p:sp>
    </p:spTree>
    <p:extLst>
      <p:ext uri="{BB962C8B-B14F-4D97-AF65-F5344CB8AC3E}">
        <p14:creationId xmlns:p14="http://schemas.microsoft.com/office/powerpoint/2010/main" xmlns="" val="29512991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251192" cy="5867400"/>
          </a:xfrm>
        </p:spPr>
        <p:txBody>
          <a:bodyPr>
            <a:normAutofit/>
          </a:bodyPr>
          <a:lstStyle/>
          <a:p>
            <a:pPr algn="just">
              <a:lnSpc>
                <a:spcPct val="150000"/>
              </a:lnSpc>
              <a:buNone/>
            </a:pPr>
            <a:r>
              <a:rPr lang="en-US" sz="2400" b="1" dirty="0">
                <a:latin typeface="Times New Roman" pitchFamily="18" charset="0"/>
                <a:cs typeface="Times New Roman" pitchFamily="18" charset="0"/>
              </a:rPr>
              <a:t>Value: </a:t>
            </a:r>
          </a:p>
          <a:p>
            <a:pPr lvl="0" algn="just">
              <a:lnSpc>
                <a:spcPct val="150000"/>
              </a:lnSpc>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 </a:t>
            </a:r>
            <a:r>
              <a:rPr lang="en-US" sz="2400" dirty="0">
                <a:latin typeface="Times New Roman" pitchFamily="18" charset="0"/>
                <a:cs typeface="Times New Roman" pitchFamily="18" charset="0"/>
              </a:rPr>
              <a:t>is guiding principle</a:t>
            </a:r>
          </a:p>
          <a:p>
            <a:pPr lvl="0" algn="just">
              <a:lnSpc>
                <a:spcPct val="150000"/>
              </a:lnSpc>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s </a:t>
            </a:r>
            <a:r>
              <a:rPr lang="en-US" sz="2400" dirty="0">
                <a:latin typeface="Times New Roman" pitchFamily="18" charset="0"/>
                <a:cs typeface="Times New Roman" pitchFamily="18" charset="0"/>
              </a:rPr>
              <a:t>a preference and can be shared or transmitted within a community. </a:t>
            </a:r>
          </a:p>
          <a:p>
            <a:pPr lvl="0" algn="just">
              <a:lnSpc>
                <a:spcPct val="150000"/>
              </a:lnSpc>
            </a:pPr>
            <a:r>
              <a:rPr lang="en-US" sz="2400" dirty="0">
                <a:latin typeface="Times New Roman" pitchFamily="18" charset="0"/>
                <a:cs typeface="Times New Roman" pitchFamily="18" charset="0"/>
              </a:rPr>
              <a:t>Characteristics held to be important and prized by an individual or community</a:t>
            </a:r>
          </a:p>
          <a:p>
            <a:pPr lvl="0" algn="just">
              <a:lnSpc>
                <a:spcPct val="150000"/>
              </a:lnSpc>
            </a:pPr>
            <a:r>
              <a:rPr lang="en-US" sz="2400" dirty="0">
                <a:latin typeface="Times New Roman" pitchFamily="18" charset="0"/>
                <a:cs typeface="Times New Roman" pitchFamily="18" charset="0"/>
              </a:rPr>
              <a:t>A person may have his or her own individual values. However, values are usually part of culture and shared at a community or national level.</a:t>
            </a:r>
          </a:p>
          <a:p>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95</a:t>
            </a:fld>
            <a:endParaRPr lang="en-US"/>
          </a:p>
        </p:txBody>
      </p:sp>
    </p:spTree>
    <p:extLst>
      <p:ext uri="{BB962C8B-B14F-4D97-AF65-F5344CB8AC3E}">
        <p14:creationId xmlns:p14="http://schemas.microsoft.com/office/powerpoint/2010/main" xmlns="" val="364855943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249362"/>
          </a:xfrm>
        </p:spPr>
        <p:txBody>
          <a:bodyPr>
            <a:normAutofit/>
          </a:bodyPr>
          <a:lstStyle/>
          <a:p>
            <a:r>
              <a:rPr lang="en-US" sz="3100" b="1" dirty="0">
                <a:latin typeface="Times New Roman" pitchFamily="18" charset="0"/>
                <a:cs typeface="Times New Roman" pitchFamily="18" charset="0"/>
              </a:rPr>
              <a:t>Criteria of value:</a:t>
            </a:r>
            <a:br>
              <a:rPr lang="en-US" sz="3100"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19200"/>
            <a:ext cx="7022592" cy="5486400"/>
          </a:xfrm>
        </p:spPr>
        <p:txBody>
          <a:bodyPr>
            <a:normAutofit/>
          </a:bodyPr>
          <a:lstStyle/>
          <a:p>
            <a:pPr marL="82296" lvl="0" indent="0" algn="just">
              <a:lnSpc>
                <a:spcPct val="150000"/>
              </a:lnSpc>
              <a:buNone/>
            </a:pPr>
            <a:r>
              <a:rPr lang="en-US" sz="2400" dirty="0" smtClean="0">
                <a:latin typeface="Times New Roman" pitchFamily="18" charset="0"/>
                <a:cs typeface="Times New Roman" pitchFamily="18" charset="0"/>
              </a:rPr>
              <a:t>1. Free </a:t>
            </a:r>
            <a:r>
              <a:rPr lang="en-US" sz="2400" dirty="0">
                <a:latin typeface="Times New Roman" pitchFamily="18" charset="0"/>
                <a:cs typeface="Times New Roman" pitchFamily="18" charset="0"/>
              </a:rPr>
              <a:t>choice</a:t>
            </a:r>
          </a:p>
          <a:p>
            <a:pPr marL="82296" lvl="0" indent="0" algn="just">
              <a:lnSpc>
                <a:spcPct val="150000"/>
              </a:lnSpc>
              <a:buNone/>
            </a:pPr>
            <a:r>
              <a:rPr lang="en-US" sz="2400" dirty="0" smtClean="0">
                <a:latin typeface="Times New Roman" pitchFamily="18" charset="0"/>
                <a:cs typeface="Times New Roman" pitchFamily="18" charset="0"/>
              </a:rPr>
              <a:t>2. Alternatives</a:t>
            </a:r>
            <a:endParaRPr lang="en-US" sz="2400" dirty="0">
              <a:latin typeface="Times New Roman" pitchFamily="18" charset="0"/>
              <a:cs typeface="Times New Roman" pitchFamily="18" charset="0"/>
            </a:endParaRPr>
          </a:p>
          <a:p>
            <a:pPr marL="82296" lvl="0" indent="0" algn="just">
              <a:lnSpc>
                <a:spcPct val="150000"/>
              </a:lnSpc>
              <a:buNone/>
            </a:pPr>
            <a:r>
              <a:rPr lang="en-US" sz="2400" dirty="0">
                <a:latin typeface="Times New Roman" pitchFamily="18" charset="0"/>
                <a:cs typeface="Times New Roman" pitchFamily="18" charset="0"/>
              </a:rPr>
              <a:t>3</a:t>
            </a:r>
            <a:r>
              <a:rPr lang="en-US" sz="2400" dirty="0" smtClean="0">
                <a:latin typeface="Times New Roman" pitchFamily="18" charset="0"/>
                <a:cs typeface="Times New Roman" pitchFamily="18" charset="0"/>
              </a:rPr>
              <a:t>. Selection </a:t>
            </a:r>
            <a:r>
              <a:rPr lang="en-US" sz="2400" dirty="0">
                <a:latin typeface="Times New Roman" pitchFamily="18" charset="0"/>
                <a:cs typeface="Times New Roman" pitchFamily="18" charset="0"/>
              </a:rPr>
              <a:t>by reason, consideration is made from its advantage and disadvantage</a:t>
            </a:r>
          </a:p>
          <a:p>
            <a:pPr marL="82296" lvl="0" indent="0" algn="just">
              <a:lnSpc>
                <a:spcPct val="150000"/>
              </a:lnSpc>
              <a:buNone/>
            </a:pPr>
            <a:r>
              <a:rPr lang="en-US" sz="2400" dirty="0">
                <a:latin typeface="Times New Roman" pitchFamily="18" charset="0"/>
                <a:cs typeface="Times New Roman" pitchFamily="18" charset="0"/>
              </a:rPr>
              <a:t>4</a:t>
            </a:r>
            <a:r>
              <a:rPr lang="en-US" sz="2400" dirty="0" smtClean="0">
                <a:latin typeface="Times New Roman" pitchFamily="18" charset="0"/>
                <a:cs typeface="Times New Roman" pitchFamily="18" charset="0"/>
              </a:rPr>
              <a:t>. Proud </a:t>
            </a:r>
            <a:r>
              <a:rPr lang="en-US" sz="2400" dirty="0">
                <a:latin typeface="Times New Roman" pitchFamily="18" charset="0"/>
                <a:cs typeface="Times New Roman" pitchFamily="18" charset="0"/>
              </a:rPr>
              <a:t>of selection</a:t>
            </a:r>
          </a:p>
          <a:p>
            <a:pPr marL="82296" lvl="0" indent="0" algn="just">
              <a:lnSpc>
                <a:spcPct val="150000"/>
              </a:lnSpc>
              <a:buNone/>
            </a:pPr>
            <a:r>
              <a:rPr lang="en-US" sz="2400" dirty="0">
                <a:latin typeface="Times New Roman" pitchFamily="18" charset="0"/>
                <a:cs typeface="Times New Roman" pitchFamily="18" charset="0"/>
              </a:rPr>
              <a:t>5</a:t>
            </a:r>
            <a:r>
              <a:rPr lang="en-US" sz="2400" dirty="0" smtClean="0">
                <a:latin typeface="Times New Roman" pitchFamily="18" charset="0"/>
                <a:cs typeface="Times New Roman" pitchFamily="18" charset="0"/>
              </a:rPr>
              <a:t>. Accept </a:t>
            </a:r>
            <a:r>
              <a:rPr lang="en-US" sz="2400" dirty="0">
                <a:latin typeface="Times New Roman" pitchFamily="18" charset="0"/>
                <a:cs typeface="Times New Roman" pitchFamily="18" charset="0"/>
              </a:rPr>
              <a:t>openly</a:t>
            </a:r>
          </a:p>
          <a:p>
            <a:pPr marL="82296" lvl="0" indent="0" algn="just">
              <a:lnSpc>
                <a:spcPct val="150000"/>
              </a:lnSpc>
              <a:buNone/>
            </a:pPr>
            <a:r>
              <a:rPr lang="en-US" sz="2400" dirty="0">
                <a:latin typeface="Times New Roman" pitchFamily="18" charset="0"/>
                <a:cs typeface="Times New Roman" pitchFamily="18" charset="0"/>
              </a:rPr>
              <a:t>6</a:t>
            </a:r>
            <a:r>
              <a:rPr lang="en-US" sz="2400" dirty="0" smtClean="0">
                <a:latin typeface="Times New Roman" pitchFamily="18" charset="0"/>
                <a:cs typeface="Times New Roman" pitchFamily="18" charset="0"/>
              </a:rPr>
              <a:t>. Act </a:t>
            </a:r>
            <a:r>
              <a:rPr lang="en-US" sz="2400" dirty="0">
                <a:latin typeface="Times New Roman" pitchFamily="18" charset="0"/>
                <a:cs typeface="Times New Roman" pitchFamily="18" charset="0"/>
              </a:rPr>
              <a:t>upon it</a:t>
            </a:r>
          </a:p>
          <a:p>
            <a:pPr marL="82296" lvl="0" indent="0" algn="just">
              <a:lnSpc>
                <a:spcPct val="150000"/>
              </a:lnSpc>
              <a:buNone/>
            </a:pPr>
            <a:r>
              <a:rPr lang="en-US" sz="2400" dirty="0">
                <a:latin typeface="Times New Roman" pitchFamily="18" charset="0"/>
                <a:cs typeface="Times New Roman" pitchFamily="18" charset="0"/>
              </a:rPr>
              <a:t>7</a:t>
            </a:r>
            <a:r>
              <a:rPr lang="en-US" sz="2400" dirty="0" smtClean="0">
                <a:latin typeface="Times New Roman" pitchFamily="18" charset="0"/>
                <a:cs typeface="Times New Roman" pitchFamily="18" charset="0"/>
              </a:rPr>
              <a:t>. Act </a:t>
            </a:r>
            <a:r>
              <a:rPr lang="en-US" sz="2400" dirty="0">
                <a:latin typeface="Times New Roman" pitchFamily="18" charset="0"/>
                <a:cs typeface="Times New Roman" pitchFamily="18" charset="0"/>
              </a:rPr>
              <a:t>consistently</a:t>
            </a:r>
          </a:p>
          <a:p>
            <a:pPr algn="just">
              <a:lnSpc>
                <a:spcPct val="150000"/>
              </a:lnSpc>
            </a:pP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83B6054-12AA-46F8-BA2F-08E50879B6E3}" type="slidenum">
              <a:rPr lang="en-US" smtClean="0"/>
              <a:pPr/>
              <a:t>96</a:t>
            </a:fld>
            <a:endParaRPr lang="en-US"/>
          </a:p>
        </p:txBody>
      </p:sp>
    </p:spTree>
    <p:extLst>
      <p:ext uri="{BB962C8B-B14F-4D97-AF65-F5344CB8AC3E}">
        <p14:creationId xmlns:p14="http://schemas.microsoft.com/office/powerpoint/2010/main" xmlns="" val="328019584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098792" cy="5791200"/>
          </a:xfrm>
        </p:spPr>
        <p:txBody>
          <a:bodyPr>
            <a:normAutofit/>
          </a:bodyPr>
          <a:lstStyle/>
          <a:p>
            <a:pPr marL="82296" indent="0" algn="just">
              <a:lnSpc>
                <a:spcPct val="150000"/>
              </a:lnSpc>
              <a:buFont typeface="Wingdings" pitchFamily="2" charset="2"/>
              <a:buChar char="§"/>
            </a:pPr>
            <a:r>
              <a:rPr lang="en-US" sz="2400" dirty="0">
                <a:latin typeface="Times New Roman" pitchFamily="18" charset="0"/>
                <a:cs typeface="Times New Roman" pitchFamily="18" charset="0"/>
              </a:rPr>
              <a:t>For </a:t>
            </a:r>
            <a:r>
              <a:rPr lang="en-US" sz="2400" dirty="0" smtClean="0">
                <a:latin typeface="Times New Roman" pitchFamily="18" charset="0"/>
                <a:cs typeface="Times New Roman" pitchFamily="18" charset="0"/>
              </a:rPr>
              <a:t>example,</a:t>
            </a:r>
          </a:p>
          <a:p>
            <a:pPr marL="82296" indent="0" algn="just">
              <a:lnSpc>
                <a:spcPct val="150000"/>
              </a:lnSpc>
              <a:buFont typeface="Wingdings" pitchFamily="2" charset="2"/>
              <a:buChar char="§"/>
            </a:pPr>
            <a:r>
              <a:rPr lang="en-US" sz="2400" dirty="0" smtClean="0">
                <a:latin typeface="Times New Roman" pitchFamily="18" charset="0"/>
                <a:cs typeface="Times New Roman" pitchFamily="18" charset="0"/>
              </a:rPr>
              <a:t>Being </a:t>
            </a:r>
            <a:r>
              <a:rPr lang="en-US" sz="2400" dirty="0">
                <a:latin typeface="Times New Roman" pitchFamily="18" charset="0"/>
                <a:cs typeface="Times New Roman" pitchFamily="18" charset="0"/>
              </a:rPr>
              <a:t>married and having many children are highly valued in the Ethiopian community</a:t>
            </a:r>
          </a:p>
          <a:p>
            <a:pPr marL="82296" indent="0" algn="just">
              <a:lnSpc>
                <a:spcPct val="170000"/>
              </a:lnSpc>
              <a:buNone/>
            </a:pPr>
            <a:r>
              <a:rPr lang="en-US" sz="2400" b="1" dirty="0">
                <a:latin typeface="Times New Roman" pitchFamily="18" charset="0"/>
                <a:cs typeface="Times New Roman" pitchFamily="18" charset="0"/>
              </a:rPr>
              <a:t>Skills-</a:t>
            </a:r>
            <a:r>
              <a:rPr lang="en-US" sz="2400" dirty="0">
                <a:latin typeface="Times New Roman" pitchFamily="18" charset="0"/>
                <a:cs typeface="Times New Roman" pitchFamily="18" charset="0"/>
              </a:rPr>
              <a:t> a person’s ability to perform tasks that constitutes a health related behavior. </a:t>
            </a:r>
            <a:endParaRPr lang="en-US" sz="2400" dirty="0" smtClean="0">
              <a:latin typeface="Times New Roman" pitchFamily="18" charset="0"/>
              <a:cs typeface="Times New Roman" pitchFamily="18" charset="0"/>
            </a:endParaRPr>
          </a:p>
          <a:p>
            <a:pPr marL="82296" indent="0" algn="just">
              <a:lnSpc>
                <a:spcPct val="170000"/>
              </a:lnSpc>
              <a:buFont typeface="Wingdings" pitchFamily="2" charset="2"/>
              <a:buChar char="§"/>
            </a:pP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example, child feeding skill.</a:t>
            </a:r>
          </a:p>
          <a:p>
            <a:pPr marL="82296" indent="0" algn="just">
              <a:lnSpc>
                <a:spcPct val="170000"/>
              </a:lnSpc>
              <a:buNone/>
            </a:pPr>
            <a:endParaRPr lang="en-US" sz="2400" dirty="0">
              <a:latin typeface="Times New Roman" pitchFamily="18" charset="0"/>
              <a:cs typeface="Times New Roman" pitchFamily="18" charset="0"/>
            </a:endParaRPr>
          </a:p>
          <a:p>
            <a:pPr marL="82296" indent="0">
              <a:buNone/>
            </a:pPr>
            <a:endParaRPr lang="en-US" dirty="0"/>
          </a:p>
        </p:txBody>
      </p:sp>
      <p:sp>
        <p:nvSpPr>
          <p:cNvPr id="4" name="Slide Number Placeholder 3"/>
          <p:cNvSpPr>
            <a:spLocks noGrp="1"/>
          </p:cNvSpPr>
          <p:nvPr>
            <p:ph type="sldNum" sz="quarter" idx="12"/>
          </p:nvPr>
        </p:nvSpPr>
        <p:spPr/>
        <p:txBody>
          <a:bodyPr/>
          <a:lstStyle/>
          <a:p>
            <a:fld id="{983B6054-12AA-46F8-BA2F-08E50879B6E3}" type="slidenum">
              <a:rPr lang="en-US" smtClean="0"/>
              <a:pPr/>
              <a:t>97</a:t>
            </a:fld>
            <a:endParaRPr lang="en-US"/>
          </a:p>
        </p:txBody>
      </p:sp>
    </p:spTree>
    <p:extLst>
      <p:ext uri="{BB962C8B-B14F-4D97-AF65-F5344CB8AC3E}">
        <p14:creationId xmlns:p14="http://schemas.microsoft.com/office/powerpoint/2010/main" xmlns="" val="398955119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022592" cy="1143000"/>
          </a:xfrm>
        </p:spPr>
        <p:txBody>
          <a:bodyPr>
            <a:normAutofit/>
          </a:bodyPr>
          <a:lstStyle/>
          <a:p>
            <a:r>
              <a:rPr lang="en-US" sz="2800" b="1" dirty="0">
                <a:latin typeface="Times New Roman" pitchFamily="18" charset="0"/>
                <a:cs typeface="Times New Roman" pitchFamily="18" charset="0"/>
              </a:rPr>
              <a:t>2.3 The role of human behavior in prevention of disease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098792" cy="5638800"/>
          </a:xfrm>
        </p:spPr>
        <p:txBody>
          <a:bodyPr>
            <a:normAutofit/>
          </a:bodyPr>
          <a:lstStyle/>
          <a:p>
            <a:pPr marL="82296" indent="0">
              <a:buNone/>
            </a:pPr>
            <a:endParaRPr lang="en-US" dirty="0"/>
          </a:p>
          <a:p>
            <a:pPr lvl="0" algn="just">
              <a:lnSpc>
                <a:spcPct val="150000"/>
              </a:lnSpc>
            </a:pPr>
            <a:r>
              <a:rPr lang="en-US" sz="2400" dirty="0">
                <a:latin typeface="Times New Roman" pitchFamily="18" charset="0"/>
                <a:cs typeface="Times New Roman" pitchFamily="18" charset="0"/>
              </a:rPr>
              <a:t>Healthy person     </a:t>
            </a:r>
            <a:r>
              <a:rPr lang="en-US" sz="2400" dirty="0" smtClean="0">
                <a:latin typeface="Times New Roman" pitchFamily="18" charset="0"/>
                <a:cs typeface="Times New Roman" pitchFamily="18" charset="0"/>
              </a:rPr>
              <a:t> primary </a:t>
            </a:r>
            <a:r>
              <a:rPr lang="en-US" sz="2400" dirty="0">
                <a:latin typeface="Times New Roman" pitchFamily="18" charset="0"/>
                <a:cs typeface="Times New Roman" pitchFamily="18" charset="0"/>
              </a:rPr>
              <a:t>prevention   </a:t>
            </a:r>
            <a:r>
              <a:rPr lang="en-US" sz="2400" dirty="0" smtClean="0">
                <a:latin typeface="Times New Roman" pitchFamily="18" charset="0"/>
                <a:cs typeface="Times New Roman" pitchFamily="18" charset="0"/>
              </a:rPr>
              <a:t>early </a:t>
            </a:r>
            <a:r>
              <a:rPr lang="en-US" sz="2400" dirty="0">
                <a:latin typeface="Times New Roman" pitchFamily="18" charset="0"/>
                <a:cs typeface="Times New Roman" pitchFamily="18" charset="0"/>
              </a:rPr>
              <a:t>signs       secondary prevention (disease)      tertiary prevention (disability, death)                </a:t>
            </a:r>
          </a:p>
          <a:p>
            <a:pPr lvl="0" algn="just">
              <a:lnSpc>
                <a:spcPct val="150000"/>
              </a:lnSpc>
            </a:pPr>
            <a:r>
              <a:rPr lang="en-US" sz="2400" b="1" dirty="0">
                <a:latin typeface="Times New Roman" pitchFamily="18" charset="0"/>
                <a:cs typeface="Times New Roman" pitchFamily="18" charset="0"/>
              </a:rPr>
              <a:t>Primary prevention: </a:t>
            </a:r>
            <a:r>
              <a:rPr lang="en-US" sz="2400" dirty="0">
                <a:latin typeface="Times New Roman" pitchFamily="18" charset="0"/>
                <a:cs typeface="Times New Roman" pitchFamily="18" charset="0"/>
              </a:rPr>
              <a:t>Consists all those activities carried out to keep people healthy and prevent them getting disease. Ex., </a:t>
            </a:r>
            <a:endParaRPr lang="en-US" sz="2400" dirty="0" smtClean="0">
              <a:latin typeface="Times New Roman" pitchFamily="18" charset="0"/>
              <a:cs typeface="Times New Roman" pitchFamily="18" charset="0"/>
            </a:endParaRPr>
          </a:p>
          <a:p>
            <a:pPr lvl="0" algn="just">
              <a:lnSpc>
                <a:spcPct val="150000"/>
              </a:lnSpc>
            </a:pPr>
            <a:r>
              <a:rPr lang="en-US" sz="2400" dirty="0" smtClean="0">
                <a:latin typeface="Times New Roman" pitchFamily="18" charset="0"/>
                <a:cs typeface="Times New Roman" pitchFamily="18" charset="0"/>
              </a:rPr>
              <a:t>Good </a:t>
            </a:r>
            <a:r>
              <a:rPr lang="en-US" sz="2400" dirty="0">
                <a:latin typeface="Times New Roman" pitchFamily="18" charset="0"/>
                <a:cs typeface="Times New Roman" pitchFamily="18" charset="0"/>
              </a:rPr>
              <a:t>nutrition, hygiene, protection against </a:t>
            </a:r>
            <a:r>
              <a:rPr lang="en-US" sz="2400" dirty="0" smtClean="0">
                <a:latin typeface="Times New Roman" pitchFamily="18" charset="0"/>
                <a:cs typeface="Times New Roman" pitchFamily="18" charset="0"/>
              </a:rPr>
              <a:t>accident</a:t>
            </a:r>
            <a:endParaRPr lang="en-US" sz="2400" dirty="0">
              <a:latin typeface="Times New Roman" pitchFamily="18" charset="0"/>
              <a:cs typeface="Times New Roman" pitchFamily="18" charset="0"/>
            </a:endParaRPr>
          </a:p>
        </p:txBody>
      </p:sp>
      <p:sp>
        <p:nvSpPr>
          <p:cNvPr id="4" name="Right Arrow 3"/>
          <p:cNvSpPr/>
          <p:nvPr/>
        </p:nvSpPr>
        <p:spPr>
          <a:xfrm>
            <a:off x="3886200" y="1981200"/>
            <a:ext cx="4572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Elbow Connector 5"/>
          <p:cNvCxnSpPr/>
          <p:nvPr/>
        </p:nvCxnSpPr>
        <p:spPr>
          <a:xfrm>
            <a:off x="6858000" y="1905000"/>
            <a:ext cx="381000" cy="45719"/>
          </a:xfrm>
          <a:prstGeom prst="bentConnector3">
            <a:avLst>
              <a:gd name="adj1" fmla="val -25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Elbow Connector 7"/>
          <p:cNvCxnSpPr/>
          <p:nvPr/>
        </p:nvCxnSpPr>
        <p:spPr>
          <a:xfrm>
            <a:off x="5867400" y="2438400"/>
            <a:ext cx="457200" cy="2286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983B6054-12AA-46F8-BA2F-08E50879B6E3}" type="slidenum">
              <a:rPr lang="en-US" smtClean="0"/>
              <a:pPr/>
              <a:t>98</a:t>
            </a:fld>
            <a:endParaRPr lang="en-US"/>
          </a:p>
        </p:txBody>
      </p:sp>
    </p:spTree>
    <p:extLst>
      <p:ext uri="{BB962C8B-B14F-4D97-AF65-F5344CB8AC3E}">
        <p14:creationId xmlns:p14="http://schemas.microsoft.com/office/powerpoint/2010/main" xmlns="" val="15625490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098792" cy="5562600"/>
          </a:xfrm>
        </p:spPr>
        <p:txBody>
          <a:bodyPr>
            <a:normAutofit/>
          </a:bodyPr>
          <a:lstStyle/>
          <a:p>
            <a:pPr lvl="0" algn="just">
              <a:lnSpc>
                <a:spcPct val="150000"/>
              </a:lnSpc>
              <a:buNone/>
            </a:pPr>
            <a:r>
              <a:rPr lang="en-US" sz="2400" b="1" dirty="0" smtClean="0">
                <a:latin typeface="Times New Roman" pitchFamily="18" charset="0"/>
                <a:cs typeface="Times New Roman" pitchFamily="18" charset="0"/>
              </a:rPr>
              <a:t>Secondary prevention:</a:t>
            </a:r>
            <a:endParaRPr lang="en-US" sz="2400" dirty="0" smtClean="0"/>
          </a:p>
          <a:p>
            <a:pPr lvl="0" algn="just">
              <a:lnSpc>
                <a:spcPct val="170000"/>
              </a:lnSpc>
            </a:pPr>
            <a:r>
              <a:rPr lang="en-US" sz="2400" dirty="0" smtClean="0">
                <a:latin typeface="Times New Roman" pitchFamily="18" charset="0"/>
                <a:cs typeface="Times New Roman" pitchFamily="18" charset="0"/>
              </a:rPr>
              <a:t>Includes </a:t>
            </a:r>
            <a:r>
              <a:rPr lang="en-US" sz="2400" dirty="0">
                <a:latin typeface="Times New Roman" pitchFamily="18" charset="0"/>
                <a:cs typeface="Times New Roman" pitchFamily="18" charset="0"/>
              </a:rPr>
              <a:t>preventive measures that lead to an early diagnosis and </a:t>
            </a:r>
            <a:endParaRPr lang="en-US" sz="2400" dirty="0" smtClean="0">
              <a:latin typeface="Times New Roman" pitchFamily="18" charset="0"/>
              <a:cs typeface="Times New Roman" pitchFamily="18" charset="0"/>
            </a:endParaRPr>
          </a:p>
          <a:p>
            <a:pPr lvl="0" algn="just">
              <a:lnSpc>
                <a:spcPct val="170000"/>
              </a:lnSpc>
            </a:pPr>
            <a:r>
              <a:rPr lang="en-US" sz="2400" dirty="0" smtClean="0">
                <a:latin typeface="Times New Roman" pitchFamily="18" charset="0"/>
                <a:cs typeface="Times New Roman" pitchFamily="18" charset="0"/>
              </a:rPr>
              <a:t>Prompt </a:t>
            </a:r>
            <a:r>
              <a:rPr lang="en-US" sz="2400" dirty="0">
                <a:latin typeface="Times New Roman" pitchFamily="18" charset="0"/>
                <a:cs typeface="Times New Roman" pitchFamily="18" charset="0"/>
              </a:rPr>
              <a:t>treatment of a problem before it become serious.</a:t>
            </a:r>
          </a:p>
          <a:p>
            <a:pPr lvl="0" algn="just">
              <a:lnSpc>
                <a:spcPct val="170000"/>
              </a:lnSpc>
            </a:pPr>
            <a:r>
              <a:rPr lang="en-US" sz="2400" dirty="0">
                <a:latin typeface="Times New Roman" pitchFamily="18" charset="0"/>
                <a:cs typeface="Times New Roman" pitchFamily="18" charset="0"/>
              </a:rPr>
              <a:t>The actions people take before consulting a health </a:t>
            </a:r>
            <a:r>
              <a:rPr lang="en-US" sz="2400" dirty="0" smtClean="0">
                <a:latin typeface="Times New Roman" pitchFamily="18" charset="0"/>
                <a:cs typeface="Times New Roman" pitchFamily="18" charset="0"/>
              </a:rPr>
              <a:t>worker,</a:t>
            </a:r>
          </a:p>
        </p:txBody>
      </p:sp>
      <p:sp>
        <p:nvSpPr>
          <p:cNvPr id="4" name="Slide Number Placeholder 3"/>
          <p:cNvSpPr>
            <a:spLocks noGrp="1"/>
          </p:cNvSpPr>
          <p:nvPr>
            <p:ph type="sldNum" sz="quarter" idx="12"/>
          </p:nvPr>
        </p:nvSpPr>
        <p:spPr/>
        <p:txBody>
          <a:bodyPr/>
          <a:lstStyle/>
          <a:p>
            <a:fld id="{983B6054-12AA-46F8-BA2F-08E50879B6E3}" type="slidenum">
              <a:rPr lang="en-US" smtClean="0"/>
              <a:pPr/>
              <a:t>99</a:t>
            </a:fld>
            <a:endParaRPr lang="en-US"/>
          </a:p>
        </p:txBody>
      </p:sp>
    </p:spTree>
    <p:extLst>
      <p:ext uri="{BB962C8B-B14F-4D97-AF65-F5344CB8AC3E}">
        <p14:creationId xmlns:p14="http://schemas.microsoft.com/office/powerpoint/2010/main" xmlns="" val="16948780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3200</TotalTime>
  <Words>21596</Words>
  <Application>Microsoft Office PowerPoint</Application>
  <PresentationFormat>On-screen Show (4:3)</PresentationFormat>
  <Paragraphs>2398</Paragraphs>
  <Slides>423</Slides>
  <Notes>5</Notes>
  <HiddenSlides>0</HiddenSlides>
  <MMClips>0</MMClips>
  <ScaleCrop>false</ScaleCrop>
  <HeadingPairs>
    <vt:vector size="4" baseType="variant">
      <vt:variant>
        <vt:lpstr>Theme</vt:lpstr>
      </vt:variant>
      <vt:variant>
        <vt:i4>1</vt:i4>
      </vt:variant>
      <vt:variant>
        <vt:lpstr>Slide Titles</vt:lpstr>
      </vt:variant>
      <vt:variant>
        <vt:i4>423</vt:i4>
      </vt:variant>
    </vt:vector>
  </HeadingPairs>
  <TitlesOfParts>
    <vt:vector size="424" baseType="lpstr">
      <vt:lpstr>Solstice</vt:lpstr>
      <vt:lpstr>Slide 1</vt:lpstr>
      <vt:lpstr>CHAPTER 1: INTRODUCTION</vt:lpstr>
      <vt:lpstr>Slide 3</vt:lpstr>
      <vt:lpstr>Slide 4</vt:lpstr>
      <vt:lpstr>Slide 5</vt:lpstr>
      <vt:lpstr>Physical health: </vt:lpstr>
      <vt:lpstr>Slide 7</vt:lpstr>
      <vt:lpstr>Slide 8</vt:lpstr>
      <vt:lpstr>Slide 9</vt:lpstr>
      <vt:lpstr>Cognitive process: </vt:lpstr>
      <vt:lpstr>Slide 11</vt:lpstr>
      <vt:lpstr>Emotional process: </vt:lpstr>
      <vt:lpstr>Slide 13</vt:lpstr>
      <vt:lpstr>Social wellbeing: </vt:lpstr>
      <vt:lpstr>Slide 15</vt:lpstr>
      <vt:lpstr>Slide 16</vt:lpstr>
      <vt:lpstr>Slide 17</vt:lpstr>
      <vt:lpstr>Slide 18</vt:lpstr>
      <vt:lpstr>Slide 19</vt:lpstr>
      <vt:lpstr>Slide 20</vt:lpstr>
      <vt:lpstr>Slide 21</vt:lpstr>
      <vt:lpstr>Slide 22</vt:lpstr>
      <vt:lpstr>HEALTH EDUCATION: </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1.4 AIMS OF HEALTH EDUCATION</vt:lpstr>
      <vt:lpstr>1.5 BASIC PRINCIPLES OF HEALTH EDUCATION </vt:lpstr>
      <vt:lpstr>Slide 42</vt:lpstr>
      <vt:lpstr>Slide 43</vt:lpstr>
      <vt:lpstr>Slide 44</vt:lpstr>
      <vt:lpstr>Slide 45</vt:lpstr>
      <vt:lpstr>Slide 46</vt:lpstr>
      <vt:lpstr>Slide 47</vt:lpstr>
      <vt:lpstr>Slide 48</vt:lpstr>
      <vt:lpstr>Slide 49</vt:lpstr>
      <vt:lpstr>LEVELS OF HEALTH EDUCATION IN HEALTH ILLNESS CONTINUUM</vt:lpstr>
      <vt:lpstr>Slide 51</vt:lpstr>
      <vt:lpstr>APPROACHES IN HEALTH EDUCATION</vt:lpstr>
      <vt:lpstr>Slide 53</vt:lpstr>
      <vt:lpstr>1.6 THE ROLE OF HEALTH EDUCATION IN PHC: </vt:lpstr>
      <vt:lpstr>Slide 55</vt:lpstr>
      <vt:lpstr>Slide 56</vt:lpstr>
      <vt:lpstr>Slide 57</vt:lpstr>
      <vt:lpstr>Slide 58</vt:lpstr>
      <vt:lpstr>Classification on Certain Terms:</vt:lpstr>
      <vt:lpstr>Slide 60</vt:lpstr>
      <vt:lpstr>Slide 61</vt:lpstr>
      <vt:lpstr>Slide 62</vt:lpstr>
      <vt:lpstr>Slide 63</vt:lpstr>
      <vt:lpstr>Slide 64</vt:lpstr>
      <vt:lpstr>Slide 65</vt:lpstr>
      <vt:lpstr>The components/elements of PHC </vt:lpstr>
      <vt:lpstr>Slide 67</vt:lpstr>
      <vt:lpstr>Slide 68</vt:lpstr>
      <vt:lpstr>Slide 69</vt:lpstr>
      <vt:lpstr>Slide 70</vt:lpstr>
      <vt:lpstr>Role of health education in PHC: </vt:lpstr>
      <vt:lpstr>Slide 72</vt:lpstr>
      <vt:lpstr>Slide 73</vt:lpstr>
      <vt:lpstr>Slide 74</vt:lpstr>
      <vt:lpstr>CHAPTER 2: HEALTH RELATED BEHAVIOR </vt:lpstr>
      <vt:lpstr>2.1 Definitions of Terms: </vt:lpstr>
      <vt:lpstr>Slide 77</vt:lpstr>
      <vt:lpstr>Important terms:  </vt:lpstr>
      <vt:lpstr>Slide 79</vt:lpstr>
      <vt:lpstr>Distinguishing characteristics of culture</vt:lpstr>
      <vt:lpstr>Slide 81</vt:lpstr>
      <vt:lpstr>Slide 82</vt:lpstr>
      <vt:lpstr>2.2 Concepts of Health Determinants </vt:lpstr>
      <vt:lpstr>Slide 84</vt:lpstr>
      <vt:lpstr>Slide 85</vt:lpstr>
      <vt:lpstr>Slide 86</vt:lpstr>
      <vt:lpstr>Slide 87</vt:lpstr>
      <vt:lpstr>Slide 88</vt:lpstr>
      <vt:lpstr>Definitions of factors affecting behavior: </vt:lpstr>
      <vt:lpstr>Slide 90</vt:lpstr>
      <vt:lpstr>Slide 91</vt:lpstr>
      <vt:lpstr>Slide 92</vt:lpstr>
      <vt:lpstr>Slide 93</vt:lpstr>
      <vt:lpstr>Slide 94</vt:lpstr>
      <vt:lpstr>Slide 95</vt:lpstr>
      <vt:lpstr>Criteria of value: </vt:lpstr>
      <vt:lpstr>Slide 97</vt:lpstr>
      <vt:lpstr>2.3 The role of human behavior in prevention of disease</vt:lpstr>
      <vt:lpstr>Slide 99</vt:lpstr>
      <vt:lpstr>Slide 100</vt:lpstr>
      <vt:lpstr>Slide 101</vt:lpstr>
      <vt:lpstr>Slide 102</vt:lpstr>
      <vt:lpstr>2.4 BEHAVIOR CHANGE MODELS AND THEORIES: </vt:lpstr>
      <vt:lpstr>Slide 104</vt:lpstr>
      <vt:lpstr>Slide 105</vt:lpstr>
      <vt:lpstr>Slide 106</vt:lpstr>
      <vt:lpstr>Slide 107</vt:lpstr>
      <vt:lpstr>Slide 108</vt:lpstr>
      <vt:lpstr>THE HEALTH BELIEF MODEL: </vt:lpstr>
      <vt:lpstr>Slide 110</vt:lpstr>
      <vt:lpstr>Slide 111</vt:lpstr>
      <vt:lpstr>The major components of the HBM:</vt:lpstr>
      <vt:lpstr>Slide 113</vt:lpstr>
      <vt:lpstr>Application:  </vt:lpstr>
      <vt:lpstr>Slide 115</vt:lpstr>
      <vt:lpstr>Slide 116</vt:lpstr>
      <vt:lpstr>Slide 117</vt:lpstr>
      <vt:lpstr>Slide 118</vt:lpstr>
      <vt:lpstr>Slide 119</vt:lpstr>
      <vt:lpstr>Slide 120</vt:lpstr>
      <vt:lpstr>Slide 121</vt:lpstr>
      <vt:lpstr>Slide 122</vt:lpstr>
      <vt:lpstr>Slide 123</vt:lpstr>
      <vt:lpstr>Slide 124</vt:lpstr>
      <vt:lpstr>AIDS risk reduction model: </vt:lpstr>
      <vt:lpstr>Slide 126</vt:lpstr>
      <vt:lpstr>Slide 127</vt:lpstr>
      <vt:lpstr>Slide 128</vt:lpstr>
      <vt:lpstr>Slide 129</vt:lpstr>
      <vt:lpstr>Slide 130</vt:lpstr>
      <vt:lpstr>Slide 131</vt:lpstr>
      <vt:lpstr>Slide 132</vt:lpstr>
      <vt:lpstr>Slide 133</vt:lpstr>
      <vt:lpstr>Slide 134</vt:lpstr>
      <vt:lpstr>Theory of reasoned action: </vt:lpstr>
      <vt:lpstr>Slide 136</vt:lpstr>
      <vt:lpstr>Slide 137</vt:lpstr>
      <vt:lpstr>Slide 138</vt:lpstr>
      <vt:lpstr>Slide 139</vt:lpstr>
      <vt:lpstr>Slide 140</vt:lpstr>
      <vt:lpstr>Slide 141</vt:lpstr>
      <vt:lpstr>2.5 Health education with group </vt:lpstr>
      <vt:lpstr>Slide 143</vt:lpstr>
      <vt:lpstr>Slide 144</vt:lpstr>
      <vt:lpstr>Slide 145</vt:lpstr>
      <vt:lpstr>Slide 146</vt:lpstr>
      <vt:lpstr>Slide 147</vt:lpstr>
      <vt:lpstr>Slide 148</vt:lpstr>
      <vt:lpstr>Slide 149</vt:lpstr>
      <vt:lpstr>Slide 150</vt:lpstr>
      <vt:lpstr>Slide 151</vt:lpstr>
      <vt:lpstr>Background of the group members </vt:lpstr>
      <vt:lpstr>Slide 153</vt:lpstr>
      <vt:lpstr>Slide 154</vt:lpstr>
      <vt:lpstr>Slide 155</vt:lpstr>
      <vt:lpstr>Group building functions: </vt:lpstr>
      <vt:lpstr>Slide 157</vt:lpstr>
      <vt:lpstr>Slide 158</vt:lpstr>
      <vt:lpstr>Slide 159</vt:lpstr>
      <vt:lpstr>Slide 160</vt:lpstr>
      <vt:lpstr>Examples of helpful behavior: </vt:lpstr>
      <vt:lpstr>Slide 162</vt:lpstr>
      <vt:lpstr>Conflict:</vt:lpstr>
      <vt:lpstr>Common ways to deal with conflicts in a group are by: </vt:lpstr>
      <vt:lpstr>2.6 Community participation: </vt:lpstr>
      <vt:lpstr>Slide 166</vt:lpstr>
      <vt:lpstr>Spectrum of participation: </vt:lpstr>
      <vt:lpstr>Slide 168</vt:lpstr>
      <vt:lpstr>Slide 169</vt:lpstr>
      <vt:lpstr>Slide 170</vt:lpstr>
      <vt:lpstr>Slide 171</vt:lpstr>
      <vt:lpstr>Slide 172</vt:lpstr>
      <vt:lpstr>Slide 173</vt:lpstr>
      <vt:lpstr>Slide 174</vt:lpstr>
      <vt:lpstr>Slide 175</vt:lpstr>
      <vt:lpstr>Benefits of community participation</vt:lpstr>
      <vt:lpstr>Slide 177</vt:lpstr>
      <vt:lpstr>Slide 178</vt:lpstr>
      <vt:lpstr>CHAPTER 3  COMMUNICATION </vt:lpstr>
      <vt:lpstr>3.1 Definitions: </vt:lpstr>
      <vt:lpstr>Slide 181</vt:lpstr>
      <vt:lpstr>Slide 182</vt:lpstr>
      <vt:lpstr>Slide 183</vt:lpstr>
      <vt:lpstr>Slide 184</vt:lpstr>
      <vt:lpstr>Terms: </vt:lpstr>
      <vt:lpstr>Slide 186</vt:lpstr>
      <vt:lpstr>Slide 187</vt:lpstr>
      <vt:lpstr>Its characteristics:  </vt:lpstr>
      <vt:lpstr>Slide 189</vt:lpstr>
      <vt:lpstr>Characteristics of effective communication</vt:lpstr>
      <vt:lpstr>Slide 191</vt:lpstr>
      <vt:lpstr>Slide 192</vt:lpstr>
      <vt:lpstr>Slide 193</vt:lpstr>
      <vt:lpstr>Slide 194</vt:lpstr>
      <vt:lpstr>Slide 195</vt:lpstr>
      <vt:lpstr>Slide 196</vt:lpstr>
      <vt:lpstr>Slide 197</vt:lpstr>
      <vt:lpstr>Slide 198</vt:lpstr>
      <vt:lpstr>Slide 199</vt:lpstr>
      <vt:lpstr>Slide 200</vt:lpstr>
      <vt:lpstr>Slide 201</vt:lpstr>
      <vt:lpstr>Slide 202</vt:lpstr>
      <vt:lpstr>Slide 203</vt:lpstr>
      <vt:lpstr>3.6 The type of appeal for effective communication: </vt:lpstr>
      <vt:lpstr>Slide 205</vt:lpstr>
      <vt:lpstr>Slide 206</vt:lpstr>
      <vt:lpstr>Slide 207</vt:lpstr>
      <vt:lpstr>Slide 208</vt:lpstr>
      <vt:lpstr>Slide 209</vt:lpstr>
      <vt:lpstr>Slide 210</vt:lpstr>
      <vt:lpstr>Slide 211</vt:lpstr>
      <vt:lpstr>Slide 212</vt:lpstr>
      <vt:lpstr>Slide 213</vt:lpstr>
      <vt:lpstr>Slide 214</vt:lpstr>
      <vt:lpstr>Slide 215</vt:lpstr>
      <vt:lpstr>3.8 –Stages of Communication </vt:lpstr>
      <vt:lpstr>Slide 217</vt:lpstr>
      <vt:lpstr>Slide 218</vt:lpstr>
      <vt:lpstr>Slide 219</vt:lpstr>
      <vt:lpstr>Slide 220</vt:lpstr>
      <vt:lpstr>Slide 221</vt:lpstr>
      <vt:lpstr>Slide 222</vt:lpstr>
      <vt:lpstr>Slide 223</vt:lpstr>
      <vt:lpstr>Slide 224</vt:lpstr>
      <vt:lpstr>Slide 225</vt:lpstr>
      <vt:lpstr>Slide 226</vt:lpstr>
      <vt:lpstr>3.9 Common Communication Approaches (modes and methods): </vt:lpstr>
      <vt:lpstr>Slide 228</vt:lpstr>
      <vt:lpstr>Slide 229</vt:lpstr>
      <vt:lpstr>3.10 -Barriers of Communication and Ways of overcoming the Barriers</vt:lpstr>
      <vt:lpstr>CHAPTER 4  COMMUNITY DIAGNOSIS </vt:lpstr>
      <vt:lpstr>4.1 Definition and concept of community diagnosis: </vt:lpstr>
      <vt:lpstr>Slide 233</vt:lpstr>
      <vt:lpstr>Slide 234</vt:lpstr>
      <vt:lpstr>Slide 235</vt:lpstr>
      <vt:lpstr>Definition of terms: </vt:lpstr>
      <vt:lpstr>Steps in the planning process: </vt:lpstr>
      <vt:lpstr>Slide 238</vt:lpstr>
      <vt:lpstr>Slide 239</vt:lpstr>
      <vt:lpstr>Slide 240</vt:lpstr>
      <vt:lpstr>Slide 241</vt:lpstr>
      <vt:lpstr>Slide 242</vt:lpstr>
      <vt:lpstr>Slide 243</vt:lpstr>
      <vt:lpstr>Slide 244</vt:lpstr>
      <vt:lpstr>Slide 245</vt:lpstr>
      <vt:lpstr>Planning methods: </vt:lpstr>
      <vt:lpstr>Slide 247</vt:lpstr>
      <vt:lpstr>Slide 248</vt:lpstr>
      <vt:lpstr>Slide 249</vt:lpstr>
      <vt:lpstr>Slide 250</vt:lpstr>
      <vt:lpstr>Slide 251</vt:lpstr>
      <vt:lpstr>Slide 252</vt:lpstr>
      <vt:lpstr>Slide 253</vt:lpstr>
      <vt:lpstr>Slide 254</vt:lpstr>
      <vt:lpstr>Slide 255</vt:lpstr>
      <vt:lpstr>Slide 256</vt:lpstr>
      <vt:lpstr>Slide 257</vt:lpstr>
      <vt:lpstr>Slide 258</vt:lpstr>
      <vt:lpstr>Slide 259</vt:lpstr>
      <vt:lpstr>Slide 260</vt:lpstr>
      <vt:lpstr>Slide 261</vt:lpstr>
      <vt:lpstr>Slide 262</vt:lpstr>
      <vt:lpstr>Slide 263</vt:lpstr>
      <vt:lpstr>Slide 264</vt:lpstr>
      <vt:lpstr>Slide 265</vt:lpstr>
      <vt:lpstr>Slide 266</vt:lpstr>
      <vt:lpstr>Slide 267</vt:lpstr>
      <vt:lpstr>Definition of Terms for Evaluation: </vt:lpstr>
      <vt:lpstr>Slide 269</vt:lpstr>
      <vt:lpstr>Slide 270</vt:lpstr>
      <vt:lpstr>Slide 271</vt:lpstr>
      <vt:lpstr>Slide 272</vt:lpstr>
      <vt:lpstr>Slide 273</vt:lpstr>
      <vt:lpstr>Slide 274</vt:lpstr>
      <vt:lpstr>Slide 275</vt:lpstr>
      <vt:lpstr>Slide 276</vt:lpstr>
      <vt:lpstr>Slide 277</vt:lpstr>
      <vt:lpstr>Slide 278</vt:lpstr>
      <vt:lpstr>Slide 279</vt:lpstr>
      <vt:lpstr>Slide 280</vt:lpstr>
      <vt:lpstr>Slide 281</vt:lpstr>
      <vt:lpstr>Slide 282</vt:lpstr>
      <vt:lpstr>In Using Controls: </vt:lpstr>
      <vt:lpstr>Slide 284</vt:lpstr>
      <vt:lpstr>Slide 285</vt:lpstr>
      <vt:lpstr>4.7 Participatory evaluation: </vt:lpstr>
      <vt:lpstr>Slide 287</vt:lpstr>
      <vt:lpstr>Slide 288</vt:lpstr>
      <vt:lpstr>Slide 289</vt:lpstr>
      <vt:lpstr>Slide 290</vt:lpstr>
      <vt:lpstr>CHAPTER-5 EDUCATIONAL METHODS AND MATERIALS</vt:lpstr>
      <vt:lpstr>5.1. Educational methods: </vt:lpstr>
      <vt:lpstr>Slide 293</vt:lpstr>
      <vt:lpstr>Slide 294</vt:lpstr>
      <vt:lpstr>Slide 295</vt:lpstr>
      <vt:lpstr>2. Group educational methods:  </vt:lpstr>
      <vt:lpstr>Slide 297</vt:lpstr>
      <vt:lpstr>Slide 298</vt:lpstr>
      <vt:lpstr>B. Demonstration: </vt:lpstr>
      <vt:lpstr>Slide 300</vt:lpstr>
      <vt:lpstr>Slide 301</vt:lpstr>
      <vt:lpstr>C. Drama: </vt:lpstr>
      <vt:lpstr>Slide 303</vt:lpstr>
      <vt:lpstr>D. Role play: </vt:lpstr>
      <vt:lpstr>Purpose of role-play: </vt:lpstr>
      <vt:lpstr>Slide 306</vt:lpstr>
      <vt:lpstr>5.2 Teaching Materials</vt:lpstr>
      <vt:lpstr>Characteristics of audios: </vt:lpstr>
      <vt:lpstr>In preparing talk consider the following points: </vt:lpstr>
      <vt:lpstr>Slide 310</vt:lpstr>
      <vt:lpstr>Slide 311</vt:lpstr>
      <vt:lpstr>Slide 312</vt:lpstr>
      <vt:lpstr>Slide 313</vt:lpstr>
      <vt:lpstr>I. Leaflets: </vt:lpstr>
      <vt:lpstr>II. Photographs: </vt:lpstr>
      <vt:lpstr>III. Posters: </vt:lpstr>
      <vt:lpstr>Advantages: </vt:lpstr>
      <vt:lpstr>Advantages: </vt:lpstr>
      <vt:lpstr>Standard rules in making posters: </vt:lpstr>
      <vt:lpstr>General principles of posters: </vt:lpstr>
      <vt:lpstr>IV. Flipchart: </vt:lpstr>
      <vt:lpstr>CHAPTER-6 HEALTH EDUCATION SETTINGS</vt:lpstr>
      <vt:lpstr>Slide 323</vt:lpstr>
      <vt:lpstr>Slide 324</vt:lpstr>
      <vt:lpstr>Roles of health educator: </vt:lpstr>
      <vt:lpstr>Slide 326</vt:lpstr>
      <vt:lpstr>6.2 Patient Educations Health provider patient interaction:  </vt:lpstr>
      <vt:lpstr>Slide 328</vt:lpstr>
      <vt:lpstr>Slide 329</vt:lpstr>
      <vt:lpstr>Slide 330</vt:lpstr>
      <vt:lpstr>Slide 331</vt:lpstr>
      <vt:lpstr>Slide 332</vt:lpstr>
      <vt:lpstr>Slide 333</vt:lpstr>
      <vt:lpstr>Slide 334</vt:lpstr>
      <vt:lpstr>Slide 335</vt:lpstr>
      <vt:lpstr>Slide 336</vt:lpstr>
      <vt:lpstr>Slide 337</vt:lpstr>
      <vt:lpstr>Slide 338</vt:lpstr>
      <vt:lpstr>Slide 339</vt:lpstr>
      <vt:lpstr>Slide 340</vt:lpstr>
      <vt:lpstr>Slide 341</vt:lpstr>
      <vt:lpstr>Slide 342</vt:lpstr>
      <vt:lpstr>Slide 343</vt:lpstr>
      <vt:lpstr>Slide 344</vt:lpstr>
      <vt:lpstr>Slide 345</vt:lpstr>
      <vt:lpstr>Slide 346</vt:lpstr>
      <vt:lpstr>Slide 347</vt:lpstr>
      <vt:lpstr>Slide 348</vt:lpstr>
      <vt:lpstr>Slide 349</vt:lpstr>
      <vt:lpstr>CHAPTER 7: RESEARCH IN HEALTH EDUCATION  </vt:lpstr>
      <vt:lpstr>1.7 Introduction (general definition): </vt:lpstr>
      <vt:lpstr>Slide 352</vt:lpstr>
      <vt:lpstr>2.7 planning research (How to collect information): </vt:lpstr>
      <vt:lpstr>Observation: </vt:lpstr>
      <vt:lpstr>Slide 355</vt:lpstr>
      <vt:lpstr>Slide 356</vt:lpstr>
      <vt:lpstr>Slide 357</vt:lpstr>
      <vt:lpstr>Slide 358</vt:lpstr>
      <vt:lpstr>Slide 359</vt:lpstr>
      <vt:lpstr>Slide 360</vt:lpstr>
      <vt:lpstr>Slide 361</vt:lpstr>
      <vt:lpstr>7.4 The qualitative method includes: </vt:lpstr>
      <vt:lpstr>Slide 363</vt:lpstr>
      <vt:lpstr>Slide 364</vt:lpstr>
      <vt:lpstr>Slide 365</vt:lpstr>
      <vt:lpstr>Slide 366</vt:lpstr>
      <vt:lpstr>Slide 367</vt:lpstr>
      <vt:lpstr>Slide 368</vt:lpstr>
      <vt:lpstr>Slide 369</vt:lpstr>
      <vt:lpstr>Slide 370</vt:lpstr>
      <vt:lpstr>Slide 371</vt:lpstr>
      <vt:lpstr>Slide 372</vt:lpstr>
      <vt:lpstr>Slide 373</vt:lpstr>
      <vt:lpstr>Slide 374</vt:lpstr>
      <vt:lpstr>Slide 375</vt:lpstr>
      <vt:lpstr>Slide 376</vt:lpstr>
      <vt:lpstr>Slide 377</vt:lpstr>
      <vt:lpstr>Slide 378</vt:lpstr>
      <vt:lpstr>Slide 379</vt:lpstr>
      <vt:lpstr>Slide 380</vt:lpstr>
      <vt:lpstr>Slide 381</vt:lpstr>
      <vt:lpstr>Slide 382</vt:lpstr>
      <vt:lpstr>Slide 383</vt:lpstr>
      <vt:lpstr>Slide 384</vt:lpstr>
      <vt:lpstr>Slide 385</vt:lpstr>
      <vt:lpstr>Slide 386</vt:lpstr>
      <vt:lpstr>Slide 387</vt:lpstr>
      <vt:lpstr>Slide 388</vt:lpstr>
      <vt:lpstr>Slide 389</vt:lpstr>
      <vt:lpstr>Slide 390</vt:lpstr>
      <vt:lpstr>Slide 391</vt:lpstr>
      <vt:lpstr>Slide 392</vt:lpstr>
      <vt:lpstr>Slide 393</vt:lpstr>
      <vt:lpstr>Slide 394</vt:lpstr>
      <vt:lpstr>Slide 395</vt:lpstr>
      <vt:lpstr>Slide 396</vt:lpstr>
      <vt:lpstr>Slide 397</vt:lpstr>
      <vt:lpstr>Slide 398</vt:lpstr>
      <vt:lpstr>Slide 399</vt:lpstr>
      <vt:lpstr>Slide 400</vt:lpstr>
      <vt:lpstr>Slide 401</vt:lpstr>
      <vt:lpstr>Slide 402</vt:lpstr>
      <vt:lpstr>Slide 403</vt:lpstr>
      <vt:lpstr>Slide 404</vt:lpstr>
      <vt:lpstr>Slide 405</vt:lpstr>
      <vt:lpstr>Slide 406</vt:lpstr>
      <vt:lpstr>Slide 407</vt:lpstr>
      <vt:lpstr>Slide 408</vt:lpstr>
      <vt:lpstr>Slide 409</vt:lpstr>
      <vt:lpstr>Slide 410</vt:lpstr>
      <vt:lpstr>Slide 411</vt:lpstr>
      <vt:lpstr>Slide 412</vt:lpstr>
      <vt:lpstr>Slide 413</vt:lpstr>
      <vt:lpstr>Slide 414</vt:lpstr>
      <vt:lpstr>Slide 415</vt:lpstr>
      <vt:lpstr>Slide 416</vt:lpstr>
      <vt:lpstr>Slide 417</vt:lpstr>
      <vt:lpstr>Slide 418</vt:lpstr>
      <vt:lpstr>Slide 419</vt:lpstr>
      <vt:lpstr>Slide 420</vt:lpstr>
      <vt:lpstr>Slide 421</vt:lpstr>
      <vt:lpstr>Slide 422</vt:lpstr>
      <vt:lpstr>Slide 423</vt:lpstr>
    </vt:vector>
  </TitlesOfParts>
  <Company>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fire7-</dc:creator>
  <cp:lastModifiedBy>user</cp:lastModifiedBy>
  <cp:revision>307</cp:revision>
  <dcterms:created xsi:type="dcterms:W3CDTF">2014-12-10T15:03:50Z</dcterms:created>
  <dcterms:modified xsi:type="dcterms:W3CDTF">2020-03-23T12:16:53Z</dcterms:modified>
</cp:coreProperties>
</file>