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6"/>
  </p:notesMasterIdLst>
  <p:sldIdLst>
    <p:sldId id="256" r:id="rId2"/>
    <p:sldId id="257" r:id="rId3"/>
    <p:sldId id="258" r:id="rId4"/>
    <p:sldId id="259" r:id="rId5"/>
    <p:sldId id="264" r:id="rId6"/>
    <p:sldId id="266" r:id="rId7"/>
    <p:sldId id="267" r:id="rId8"/>
    <p:sldId id="269" r:id="rId9"/>
    <p:sldId id="271" r:id="rId10"/>
    <p:sldId id="272" r:id="rId11"/>
    <p:sldId id="274" r:id="rId12"/>
    <p:sldId id="276" r:id="rId13"/>
    <p:sldId id="277" r:id="rId14"/>
    <p:sldId id="278" r:id="rId15"/>
    <p:sldId id="311" r:id="rId16"/>
    <p:sldId id="283" r:id="rId17"/>
    <p:sldId id="310" r:id="rId18"/>
    <p:sldId id="284" r:id="rId19"/>
    <p:sldId id="286" r:id="rId20"/>
    <p:sldId id="289" r:id="rId21"/>
    <p:sldId id="308" r:id="rId22"/>
    <p:sldId id="309" r:id="rId23"/>
    <p:sldId id="290" r:id="rId24"/>
    <p:sldId id="291" r:id="rId25"/>
    <p:sldId id="292" r:id="rId26"/>
    <p:sldId id="294" r:id="rId27"/>
    <p:sldId id="295" r:id="rId28"/>
    <p:sldId id="312" r:id="rId29"/>
    <p:sldId id="313" r:id="rId30"/>
    <p:sldId id="296"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 id="439" r:id="rId157"/>
    <p:sldId id="440" r:id="rId158"/>
    <p:sldId id="441" r:id="rId159"/>
    <p:sldId id="442" r:id="rId160"/>
    <p:sldId id="443" r:id="rId161"/>
    <p:sldId id="444" r:id="rId162"/>
    <p:sldId id="445" r:id="rId163"/>
    <p:sldId id="446" r:id="rId164"/>
    <p:sldId id="447" r:id="rId165"/>
    <p:sldId id="448" r:id="rId166"/>
    <p:sldId id="449" r:id="rId167"/>
    <p:sldId id="450" r:id="rId168"/>
    <p:sldId id="451" r:id="rId169"/>
    <p:sldId id="452" r:id="rId170"/>
    <p:sldId id="453" r:id="rId171"/>
    <p:sldId id="454" r:id="rId172"/>
    <p:sldId id="455" r:id="rId173"/>
    <p:sldId id="456" r:id="rId174"/>
    <p:sldId id="457" r:id="rId1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B6C57-20A1-464F-B09B-C35B64AC592F}" type="datetimeFigureOut">
              <a:rPr lang="en-US" smtClean="0"/>
              <a:pPr/>
              <a:t>12/31/2019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CDD9F-2511-4D77-9437-DBF4A30D47A0}" type="slidenum">
              <a:rPr lang="en-US" smtClean="0"/>
              <a:pPr/>
              <a:t>‹#›</a:t>
            </a:fld>
            <a:endParaRPr lang="en-US"/>
          </a:p>
        </p:txBody>
      </p:sp>
    </p:spTree>
    <p:extLst>
      <p:ext uri="{BB962C8B-B14F-4D97-AF65-F5344CB8AC3E}">
        <p14:creationId xmlns:p14="http://schemas.microsoft.com/office/powerpoint/2010/main" val="365849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E9257-DC9F-4E2D-9110-13ED16D62AD0}" type="slidenum">
              <a:rPr lang="en-US" smtClean="0"/>
              <a:pPr/>
              <a:t>35</a:t>
            </a:fld>
            <a:endParaRPr lang="en-US"/>
          </a:p>
        </p:txBody>
      </p:sp>
    </p:spTree>
    <p:extLst>
      <p:ext uri="{BB962C8B-B14F-4D97-AF65-F5344CB8AC3E}">
        <p14:creationId xmlns:p14="http://schemas.microsoft.com/office/powerpoint/2010/main" val="168645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E9257-DC9F-4E2D-9110-13ED16D62AD0}" type="slidenum">
              <a:rPr lang="en-US" smtClean="0"/>
              <a:pPr/>
              <a:t>36</a:t>
            </a:fld>
            <a:endParaRPr lang="en-US"/>
          </a:p>
        </p:txBody>
      </p:sp>
    </p:spTree>
    <p:extLst>
      <p:ext uri="{BB962C8B-B14F-4D97-AF65-F5344CB8AC3E}">
        <p14:creationId xmlns:p14="http://schemas.microsoft.com/office/powerpoint/2010/main" val="188941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A63DB8-AF19-4BC6-BDBC-E6699A49D59D}" type="datetime1">
              <a:rPr lang="en-US" smtClean="0"/>
              <a:pPr/>
              <a:t>12/31/2019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F061FC5-9CEF-44BB-8B54-33793D130BA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8A1594-5525-4DFA-9EFC-C70F93D62DF5}" type="datetime1">
              <a:rPr lang="en-US" smtClean="0"/>
              <a:pPr/>
              <a:t>12/31/2019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E3FBFD-FC0C-4490-B4A3-760E94048448}" type="datetime1">
              <a:rPr lang="en-US" smtClean="0"/>
              <a:pPr/>
              <a:t>12/31/2019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82AD8E-037B-4E46-8636-732474895C72}" type="datetime1">
              <a:rPr lang="en-US" smtClean="0"/>
              <a:pPr/>
              <a:t>12/31/2019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8F9D22-7DAD-4A35-9619-7ACF484CE7EB}" type="datetime1">
              <a:rPr lang="en-US" smtClean="0"/>
              <a:pPr/>
              <a:t>12/31/2019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F061FC5-9CEF-44BB-8B54-33793D130BA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F2981F-AA19-42AA-94B2-BE5CC487C1DB}" type="datetime1">
              <a:rPr lang="en-US" smtClean="0"/>
              <a:pPr/>
              <a:t>12/31/2019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EB6F4E-C8B6-4721-851F-379E24372389}" type="datetime1">
              <a:rPr lang="en-US" smtClean="0"/>
              <a:pPr/>
              <a:t>12/31/2019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BC8B0E4-7ACC-4DA3-90BA-467738E7E115}" type="datetime1">
              <a:rPr lang="en-US" smtClean="0"/>
              <a:pPr/>
              <a:t>12/31/2019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FBA666D-096C-42B4-A4EA-248862C42CA0}" type="datetime1">
              <a:rPr lang="en-US" smtClean="0"/>
              <a:pPr/>
              <a:t>12/31/2019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F061FC5-9CEF-44BB-8B54-33793D130BA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5B5CD0-78B3-4C55-83D1-056CA2384477}" type="datetime1">
              <a:rPr lang="en-US" smtClean="0"/>
              <a:pPr/>
              <a:t>12/31/2019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061FC5-9CEF-44BB-8B54-33793D130B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E5C8F87-D4DF-4662-B720-056AB3A054D7}" type="datetime1">
              <a:rPr lang="en-US" smtClean="0"/>
              <a:pPr/>
              <a:t>12/31/2019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F061FC5-9CEF-44BB-8B54-33793D130BA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DAF3BE-9300-4AC4-9133-525618D1C665}" type="datetime1">
              <a:rPr lang="en-US" smtClean="0"/>
              <a:pPr/>
              <a:t>12/31/2019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F061FC5-9CEF-44BB-8B54-33793D130BA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7848600" cy="990600"/>
          </a:xfrm>
        </p:spPr>
        <p:txBody>
          <a:bodyPr>
            <a:normAutofit/>
          </a:bodyPr>
          <a:lstStyle/>
          <a:p>
            <a:r>
              <a:rPr lang="en-US" sz="3600" b="1" dirty="0" smtClean="0">
                <a:latin typeface="+mn-lt"/>
              </a:rPr>
              <a:t>Nutritional Requirement</a:t>
            </a:r>
            <a:endParaRPr lang="en-US" sz="3600" b="1" dirty="0">
              <a:latin typeface="+mn-lt"/>
            </a:endParaRPr>
          </a:p>
        </p:txBody>
      </p:sp>
      <p:sp>
        <p:nvSpPr>
          <p:cNvPr id="3" name="Subtitle 2"/>
          <p:cNvSpPr>
            <a:spLocks noGrp="1"/>
          </p:cNvSpPr>
          <p:nvPr>
            <p:ph type="subTitle" idx="1"/>
          </p:nvPr>
        </p:nvSpPr>
        <p:spPr>
          <a:xfrm>
            <a:off x="990600" y="1600200"/>
            <a:ext cx="7924800" cy="5105400"/>
          </a:xfrm>
        </p:spPr>
        <p:txBody>
          <a:bodyPr>
            <a:normAutofit/>
          </a:bodyPr>
          <a:lstStyle/>
          <a:p>
            <a:r>
              <a:rPr lang="en-US" sz="3200" b="1" dirty="0" smtClean="0"/>
              <a:t>Content</a:t>
            </a:r>
            <a:r>
              <a:rPr lang="en-US" sz="3200" dirty="0" smtClean="0"/>
              <a:t> </a:t>
            </a:r>
          </a:p>
          <a:p>
            <a:r>
              <a:rPr lang="en-US" dirty="0" smtClean="0"/>
              <a:t>◦ </a:t>
            </a:r>
            <a:r>
              <a:rPr lang="en-US" sz="3200" dirty="0" smtClean="0"/>
              <a:t>Definition of nutritional requirement</a:t>
            </a:r>
          </a:p>
          <a:p>
            <a:r>
              <a:rPr lang="en-US" sz="3200" dirty="0" smtClean="0"/>
              <a:t>◦ Importance of knowing nutritional</a:t>
            </a:r>
          </a:p>
          <a:p>
            <a:r>
              <a:rPr lang="en-US" sz="3200" dirty="0" smtClean="0"/>
              <a:t>requirement </a:t>
            </a:r>
          </a:p>
          <a:p>
            <a:r>
              <a:rPr lang="en-US" sz="3200" dirty="0" smtClean="0"/>
              <a:t>◦ Dietary reference intakes</a:t>
            </a:r>
          </a:p>
          <a:p>
            <a:r>
              <a:rPr lang="en-US" sz="3200" dirty="0" smtClean="0"/>
              <a:t>◦ Nutrient requirement at critical stages</a:t>
            </a:r>
          </a:p>
          <a:p>
            <a:r>
              <a:rPr lang="en-US" sz="3200" dirty="0" smtClean="0"/>
              <a:t>◦ Factors affecting nutritional requirement </a:t>
            </a:r>
            <a:endParaRPr lang="en-US" sz="32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524000"/>
          </a:xfrm>
        </p:spPr>
        <p:txBody>
          <a:bodyPr>
            <a:noAutofit/>
          </a:bodyPr>
          <a:lstStyle/>
          <a:p>
            <a:r>
              <a:rPr lang="en-US" sz="3200" b="1" dirty="0" smtClean="0"/>
              <a:t>Upper tolerable nutrient intake level</a:t>
            </a:r>
            <a:endParaRPr lang="en-US" sz="3200" b="1" dirty="0"/>
          </a:p>
        </p:txBody>
      </p:sp>
      <p:sp>
        <p:nvSpPr>
          <p:cNvPr id="3" name="Content Placeholder 2"/>
          <p:cNvSpPr>
            <a:spLocks noGrp="1"/>
          </p:cNvSpPr>
          <p:nvPr>
            <p:ph idx="1"/>
          </p:nvPr>
        </p:nvSpPr>
        <p:spPr>
          <a:xfrm>
            <a:off x="914400" y="1828800"/>
            <a:ext cx="8019288" cy="4724400"/>
          </a:xfrm>
        </p:spPr>
        <p:txBody>
          <a:bodyPr/>
          <a:lstStyle/>
          <a:p>
            <a:pPr marL="50800" marR="5080" indent="-38735">
              <a:lnSpc>
                <a:spcPct val="102200"/>
              </a:lnSpc>
              <a:spcBef>
                <a:spcPts val="25"/>
              </a:spcBef>
              <a:tabLst>
                <a:tab pos="2745105" algn="l"/>
                <a:tab pos="4267835" algn="l"/>
              </a:tabLst>
            </a:pPr>
            <a:r>
              <a:rPr lang="en-US" sz="2800" spc="-5" dirty="0" smtClean="0">
                <a:latin typeface="Times New Roman"/>
                <a:cs typeface="Times New Roman"/>
              </a:rPr>
              <a:t> The </a:t>
            </a:r>
            <a:r>
              <a:rPr lang="en-US" sz="2800" spc="-75" dirty="0">
                <a:latin typeface="Times New Roman"/>
                <a:cs typeface="Times New Roman"/>
              </a:rPr>
              <a:t>maximum </a:t>
            </a:r>
            <a:r>
              <a:rPr lang="en-US" sz="2800" spc="-120" dirty="0">
                <a:latin typeface="Times New Roman"/>
                <a:cs typeface="Times New Roman"/>
              </a:rPr>
              <a:t>daily</a:t>
            </a:r>
            <a:r>
              <a:rPr lang="en-US" sz="2800" spc="140" dirty="0">
                <a:latin typeface="Times New Roman"/>
                <a:cs typeface="Times New Roman"/>
              </a:rPr>
              <a:t> </a:t>
            </a:r>
            <a:r>
              <a:rPr lang="en-US" sz="2800" spc="-20" dirty="0">
                <a:latin typeface="Times New Roman"/>
                <a:cs typeface="Times New Roman"/>
              </a:rPr>
              <a:t>amount</a:t>
            </a:r>
            <a:r>
              <a:rPr lang="en-US" sz="2800" spc="30" dirty="0">
                <a:latin typeface="Times New Roman"/>
                <a:cs typeface="Times New Roman"/>
              </a:rPr>
              <a:t> </a:t>
            </a:r>
            <a:r>
              <a:rPr lang="en-US" sz="2800" spc="-5" dirty="0">
                <a:latin typeface="Times New Roman"/>
                <a:cs typeface="Times New Roman"/>
              </a:rPr>
              <a:t>of	</a:t>
            </a:r>
            <a:r>
              <a:rPr lang="en-US" sz="2800" spc="-105" dirty="0">
                <a:latin typeface="Times New Roman"/>
                <a:cs typeface="Times New Roman"/>
              </a:rPr>
              <a:t>a </a:t>
            </a:r>
            <a:r>
              <a:rPr lang="en-US" sz="2800" spc="-20" dirty="0">
                <a:latin typeface="Times New Roman"/>
                <a:cs typeface="Times New Roman"/>
              </a:rPr>
              <a:t>nutrient </a:t>
            </a:r>
            <a:r>
              <a:rPr lang="en-US" sz="2800" dirty="0">
                <a:latin typeface="Times New Roman"/>
                <a:cs typeface="Times New Roman"/>
              </a:rPr>
              <a:t>that </a:t>
            </a:r>
            <a:r>
              <a:rPr lang="en-US" sz="2800" spc="-50" dirty="0">
                <a:latin typeface="Times New Roman"/>
                <a:cs typeface="Times New Roman"/>
              </a:rPr>
              <a:t>appears  </a:t>
            </a:r>
            <a:r>
              <a:rPr lang="en-US" sz="2800" spc="-70" dirty="0">
                <a:latin typeface="Times New Roman"/>
                <a:cs typeface="Times New Roman"/>
              </a:rPr>
              <a:t>safe </a:t>
            </a:r>
            <a:r>
              <a:rPr lang="en-US" sz="2800" dirty="0">
                <a:latin typeface="Times New Roman"/>
                <a:cs typeface="Times New Roman"/>
              </a:rPr>
              <a:t>for </a:t>
            </a:r>
            <a:r>
              <a:rPr lang="en-US" sz="2800" spc="-5" dirty="0">
                <a:latin typeface="Times New Roman"/>
                <a:cs typeface="Times New Roman"/>
              </a:rPr>
              <a:t>most </a:t>
            </a:r>
            <a:r>
              <a:rPr lang="en-US" sz="2800" spc="-75" dirty="0">
                <a:latin typeface="Times New Roman"/>
                <a:cs typeface="Times New Roman"/>
              </a:rPr>
              <a:t>healthy </a:t>
            </a:r>
            <a:r>
              <a:rPr lang="en-US" sz="2800" spc="-40" dirty="0">
                <a:latin typeface="Times New Roman"/>
                <a:cs typeface="Times New Roman"/>
              </a:rPr>
              <a:t>people </a:t>
            </a:r>
            <a:r>
              <a:rPr lang="en-US" sz="2800" spc="-30" dirty="0">
                <a:latin typeface="Times New Roman"/>
                <a:cs typeface="Times New Roman"/>
              </a:rPr>
              <a:t>and </a:t>
            </a:r>
            <a:r>
              <a:rPr lang="en-US" sz="2800" spc="-45" dirty="0">
                <a:latin typeface="Times New Roman"/>
                <a:cs typeface="Times New Roman"/>
              </a:rPr>
              <a:t>beyond </a:t>
            </a:r>
            <a:r>
              <a:rPr lang="en-US" sz="2800" spc="-70" dirty="0">
                <a:latin typeface="Times New Roman"/>
                <a:cs typeface="Times New Roman"/>
              </a:rPr>
              <a:t>which </a:t>
            </a:r>
            <a:r>
              <a:rPr lang="en-US" sz="2800" spc="-20" dirty="0">
                <a:latin typeface="Times New Roman"/>
                <a:cs typeface="Times New Roman"/>
              </a:rPr>
              <a:t>there </a:t>
            </a:r>
            <a:r>
              <a:rPr lang="en-US" sz="2800" spc="-100" dirty="0">
                <a:latin typeface="Times New Roman"/>
                <a:cs typeface="Times New Roman"/>
              </a:rPr>
              <a:t>is  </a:t>
            </a:r>
            <a:r>
              <a:rPr lang="en-US" sz="2800" spc="-40" dirty="0">
                <a:latin typeface="Times New Roman"/>
                <a:cs typeface="Times New Roman"/>
              </a:rPr>
              <a:t>an </a:t>
            </a:r>
            <a:r>
              <a:rPr lang="en-US" sz="2800" spc="-60" dirty="0">
                <a:latin typeface="Times New Roman"/>
                <a:cs typeface="Times New Roman"/>
              </a:rPr>
              <a:t>increased</a:t>
            </a:r>
            <a:r>
              <a:rPr lang="en-US" sz="2800" spc="40" dirty="0">
                <a:latin typeface="Times New Roman"/>
                <a:cs typeface="Times New Roman"/>
              </a:rPr>
              <a:t> </a:t>
            </a:r>
            <a:r>
              <a:rPr lang="en-US" sz="2800" spc="-75" dirty="0">
                <a:latin typeface="Times New Roman"/>
                <a:cs typeface="Times New Roman"/>
              </a:rPr>
              <a:t>risk</a:t>
            </a:r>
            <a:r>
              <a:rPr lang="en-US" sz="2800" spc="5" dirty="0">
                <a:latin typeface="Times New Roman"/>
                <a:cs typeface="Times New Roman"/>
              </a:rPr>
              <a:t> </a:t>
            </a:r>
            <a:r>
              <a:rPr lang="en-US" sz="2800" spc="-5" dirty="0">
                <a:latin typeface="Times New Roman"/>
                <a:cs typeface="Times New Roman"/>
              </a:rPr>
              <a:t>of	</a:t>
            </a:r>
            <a:r>
              <a:rPr lang="en-US" sz="2800" spc="-70" dirty="0">
                <a:latin typeface="Times New Roman"/>
                <a:cs typeface="Times New Roman"/>
              </a:rPr>
              <a:t>adverse </a:t>
            </a:r>
            <a:r>
              <a:rPr lang="en-US" sz="2800" spc="-40" dirty="0">
                <a:latin typeface="Times New Roman"/>
                <a:cs typeface="Times New Roman"/>
              </a:rPr>
              <a:t>health</a:t>
            </a:r>
            <a:r>
              <a:rPr lang="en-US" sz="2800" spc="50" dirty="0">
                <a:latin typeface="Times New Roman"/>
                <a:cs typeface="Times New Roman"/>
              </a:rPr>
              <a:t> </a:t>
            </a:r>
            <a:r>
              <a:rPr lang="en-US" sz="2800" spc="-45" dirty="0" smtClean="0">
                <a:latin typeface="Times New Roman"/>
                <a:cs typeface="Times New Roman"/>
              </a:rPr>
              <a:t>effects.</a:t>
            </a:r>
          </a:p>
          <a:p>
            <a:pPr marL="50800" marR="5080" indent="-38735">
              <a:lnSpc>
                <a:spcPct val="102200"/>
              </a:lnSpc>
              <a:spcBef>
                <a:spcPts val="25"/>
              </a:spcBef>
              <a:tabLst>
                <a:tab pos="2745105" algn="l"/>
                <a:tab pos="4267835" algn="l"/>
              </a:tabLst>
            </a:pPr>
            <a:endParaRPr lang="en-US" sz="2800" spc="-45" dirty="0">
              <a:latin typeface="Times New Roman"/>
              <a:cs typeface="Times New Roman"/>
            </a:endParaRPr>
          </a:p>
          <a:p>
            <a:pPr marL="12065" marR="5080" indent="0">
              <a:lnSpc>
                <a:spcPct val="102200"/>
              </a:lnSpc>
              <a:spcBef>
                <a:spcPts val="25"/>
              </a:spcBef>
              <a:buNone/>
              <a:tabLst>
                <a:tab pos="2745105" algn="l"/>
                <a:tab pos="4267835" algn="l"/>
              </a:tabLst>
            </a:pPr>
            <a:r>
              <a:rPr lang="en-US" sz="2800" spc="-10" dirty="0" smtClean="0">
                <a:latin typeface="Times New Roman"/>
                <a:cs typeface="Times New Roman"/>
              </a:rPr>
              <a:t>Note</a:t>
            </a:r>
            <a:r>
              <a:rPr lang="en-US" sz="2800" spc="-10" dirty="0">
                <a:latin typeface="Times New Roman"/>
                <a:cs typeface="Times New Roman"/>
              </a:rPr>
              <a:t>: </a:t>
            </a:r>
            <a:r>
              <a:rPr lang="en-US" sz="2800" spc="-40" dirty="0" smtClean="0">
                <a:latin typeface="Times New Roman"/>
                <a:cs typeface="Times New Roman"/>
              </a:rPr>
              <a:t>UTNI </a:t>
            </a:r>
            <a:r>
              <a:rPr lang="en-US" sz="2800" spc="-50" dirty="0">
                <a:latin typeface="Times New Roman"/>
                <a:cs typeface="Times New Roman"/>
              </a:rPr>
              <a:t>serves </a:t>
            </a:r>
            <a:r>
              <a:rPr lang="en-US" sz="2800" spc="-80" dirty="0">
                <a:latin typeface="Times New Roman"/>
                <a:cs typeface="Times New Roman"/>
              </a:rPr>
              <a:t>as </a:t>
            </a:r>
            <a:r>
              <a:rPr lang="en-US" sz="2800" spc="-95" dirty="0">
                <a:latin typeface="Times New Roman"/>
                <a:cs typeface="Times New Roman"/>
              </a:rPr>
              <a:t>a </a:t>
            </a:r>
            <a:r>
              <a:rPr lang="en-US" sz="2800" spc="-35" dirty="0">
                <a:latin typeface="Times New Roman"/>
                <a:cs typeface="Times New Roman"/>
              </a:rPr>
              <a:t>reminder </a:t>
            </a:r>
            <a:r>
              <a:rPr lang="en-US" sz="2800" spc="25" dirty="0">
                <a:latin typeface="Times New Roman"/>
                <a:cs typeface="Times New Roman"/>
              </a:rPr>
              <a:t>to </a:t>
            </a:r>
            <a:r>
              <a:rPr lang="en-US" sz="2800" spc="-55" dirty="0">
                <a:latin typeface="Times New Roman"/>
                <a:cs typeface="Times New Roman"/>
              </a:rPr>
              <a:t>keep </a:t>
            </a:r>
            <a:r>
              <a:rPr lang="en-US" sz="2800" spc="-20" dirty="0">
                <a:latin typeface="Times New Roman"/>
                <a:cs typeface="Times New Roman"/>
              </a:rPr>
              <a:t>nutrient </a:t>
            </a:r>
            <a:r>
              <a:rPr lang="en-US" sz="2800" spc="-60" dirty="0">
                <a:latin typeface="Times New Roman"/>
                <a:cs typeface="Times New Roman"/>
              </a:rPr>
              <a:t>intakes </a:t>
            </a:r>
            <a:r>
              <a:rPr lang="en-US" sz="2800" spc="-65" dirty="0">
                <a:latin typeface="Times New Roman"/>
                <a:cs typeface="Times New Roman"/>
              </a:rPr>
              <a:t>below  </a:t>
            </a:r>
            <a:r>
              <a:rPr lang="en-US" sz="2800" spc="-25" dirty="0">
                <a:latin typeface="Times New Roman"/>
                <a:cs typeface="Times New Roman"/>
              </a:rPr>
              <a:t>amounts </a:t>
            </a:r>
            <a:r>
              <a:rPr lang="en-US" sz="2800" spc="-5" dirty="0">
                <a:latin typeface="Times New Roman"/>
                <a:cs typeface="Times New Roman"/>
              </a:rPr>
              <a:t>that </a:t>
            </a:r>
            <a:r>
              <a:rPr lang="en-US" sz="2800" spc="-60" dirty="0">
                <a:latin typeface="Times New Roman"/>
                <a:cs typeface="Times New Roman"/>
              </a:rPr>
              <a:t>increase </a:t>
            </a:r>
            <a:r>
              <a:rPr lang="en-US" sz="2800" spc="-5" dirty="0">
                <a:latin typeface="Times New Roman"/>
                <a:cs typeface="Times New Roman"/>
              </a:rPr>
              <a:t>the </a:t>
            </a:r>
            <a:r>
              <a:rPr lang="en-US" sz="2800" spc="-65" dirty="0">
                <a:latin typeface="Times New Roman"/>
                <a:cs typeface="Times New Roman"/>
              </a:rPr>
              <a:t>risk </a:t>
            </a:r>
            <a:r>
              <a:rPr lang="en-US" sz="2800" spc="-5" dirty="0">
                <a:latin typeface="Times New Roman"/>
                <a:cs typeface="Times New Roman"/>
              </a:rPr>
              <a:t>of</a:t>
            </a:r>
            <a:r>
              <a:rPr lang="en-US" sz="2800" spc="459" dirty="0">
                <a:latin typeface="Times New Roman"/>
                <a:cs typeface="Times New Roman"/>
              </a:rPr>
              <a:t> </a:t>
            </a:r>
            <a:r>
              <a:rPr lang="en-US" sz="2800" spc="-75" dirty="0">
                <a:latin typeface="Times New Roman"/>
                <a:cs typeface="Times New Roman"/>
              </a:rPr>
              <a:t>toxicity</a:t>
            </a:r>
            <a:endParaRPr lang="en-US" sz="2800" dirty="0">
              <a:latin typeface="Times New Roman"/>
              <a:cs typeface="Times New Roman"/>
            </a:endParaRPr>
          </a:p>
          <a:p>
            <a:pPr marL="50800" marR="5080" indent="-38735">
              <a:lnSpc>
                <a:spcPct val="102200"/>
              </a:lnSpc>
              <a:spcBef>
                <a:spcPts val="25"/>
              </a:spcBef>
              <a:tabLst>
                <a:tab pos="2745105" algn="l"/>
                <a:tab pos="4267835" algn="l"/>
              </a:tabLst>
            </a:pPr>
            <a:endParaRPr lang="en-US" sz="2800" dirty="0">
              <a:latin typeface="Times New Roman"/>
              <a:cs typeface="Times New Roman"/>
            </a:endParaRP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1435608" y="274638"/>
            <a:ext cx="7498080" cy="792162"/>
          </a:xfrm>
        </p:spPr>
        <p:txBody>
          <a:bodyPr>
            <a:normAutofit/>
          </a:bodyPr>
          <a:lstStyle/>
          <a:p>
            <a:r>
              <a:rPr lang="en-US" sz="2800" dirty="0" err="1" smtClean="0"/>
              <a:t>Con’t</a:t>
            </a:r>
            <a:r>
              <a:rPr lang="en-US" sz="2800" dirty="0" smtClean="0"/>
              <a:t>…</a:t>
            </a:r>
            <a:endParaRPr lang="en-US" sz="2800" dirty="0"/>
          </a:p>
        </p:txBody>
      </p:sp>
      <p:sp>
        <p:nvSpPr>
          <p:cNvPr id="1048618" name="Content Placeholder 2"/>
          <p:cNvSpPr>
            <a:spLocks noGrp="1"/>
          </p:cNvSpPr>
          <p:nvPr>
            <p:ph idx="1"/>
          </p:nvPr>
        </p:nvSpPr>
        <p:spPr>
          <a:xfrm>
            <a:off x="1435608" y="1295400"/>
            <a:ext cx="7498080" cy="4953000"/>
          </a:xfrm>
        </p:spPr>
        <p:txBody>
          <a:bodyPr>
            <a:normAutofit fontScale="80645" lnSpcReduction="10000"/>
          </a:bodyPr>
          <a:lstStyle/>
          <a:p>
            <a:pPr algn="just">
              <a:lnSpc>
                <a:spcPct val="170000"/>
              </a:lnSpc>
            </a:pPr>
            <a:r>
              <a:rPr lang="en-US" sz="3100" dirty="0">
                <a:latin typeface="Times New Roman" pitchFamily="18" charset="0"/>
                <a:cs typeface="Times New Roman" pitchFamily="18" charset="0"/>
              </a:rPr>
              <a:t>More than 250 different food borne diseases have been described and most of these diseases are infections, caused by bacteria, viruses, and parasites. </a:t>
            </a:r>
          </a:p>
          <a:p>
            <a:pPr algn="just">
              <a:lnSpc>
                <a:spcPct val="170000"/>
              </a:lnSpc>
            </a:pPr>
            <a:r>
              <a:rPr lang="en-US" sz="3100" dirty="0">
                <a:latin typeface="Times New Roman" pitchFamily="18" charset="0"/>
                <a:cs typeface="Times New Roman" pitchFamily="18" charset="0"/>
              </a:rPr>
              <a:t>Other diseases are poisonings, caused by harmful toxins or chemicals that have contaminated the food, for example, heavy metal contamination (</a:t>
            </a:r>
            <a:r>
              <a:rPr lang="en-US" sz="3100" dirty="0">
                <a:effectLst>
                  <a:outerShdw blurRad="38100" dist="38100" dir="2700000" algn="tl">
                    <a:srgbClr val="000000">
                      <a:alpha val="43137"/>
                    </a:srgbClr>
                  </a:outerShdw>
                </a:effectLst>
                <a:latin typeface="Times New Roman" pitchFamily="18" charset="0"/>
                <a:cs typeface="Times New Roman" pitchFamily="18" charset="0"/>
              </a:rPr>
              <a:t>Lead, Mercury and Arsenic</a:t>
            </a:r>
            <a:r>
              <a:rPr lang="en-US" sz="3100" dirty="0">
                <a:latin typeface="Times New Roman" pitchFamily="18" charset="0"/>
                <a:cs typeface="Times New Roman" pitchFamily="18" charset="0"/>
              </a:rPr>
              <a:t>).</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Classification of Food borne diseases</a:t>
            </a:r>
            <a:endParaRPr lang="en-US" sz="3200" dirty="0">
              <a:latin typeface="Times New Roman" panose="02020603050405020304" pitchFamily="18" charset="0"/>
              <a:cs typeface="Times New Roman" panose="02020603050405020304" pitchFamily="18" charset="0"/>
            </a:endParaRPr>
          </a:p>
        </p:txBody>
      </p:sp>
      <p:sp>
        <p:nvSpPr>
          <p:cNvPr id="1048620" name="Content Placeholder 2"/>
          <p:cNvSpPr>
            <a:spLocks noGrp="1"/>
          </p:cNvSpPr>
          <p:nvPr>
            <p:ph idx="1"/>
          </p:nvPr>
        </p:nvSpPr>
        <p:spPr/>
        <p:txBody>
          <a:bodyPr>
            <a:normAutofit/>
          </a:bodyPr>
          <a:lstStyle/>
          <a:p>
            <a:pPr algn="just">
              <a:lnSpc>
                <a:spcPct val="150000"/>
              </a:lnSpc>
            </a:pPr>
            <a:r>
              <a:rPr lang="en-US" sz="2400" dirty="0">
                <a:latin typeface="Times New Roman" panose="02020603050405020304" pitchFamily="18" charset="0"/>
                <a:cs typeface="Times New Roman" pitchFamily="18" charset="0"/>
              </a:rPr>
              <a:t>Depending on the mode of illness </a:t>
            </a:r>
            <a:r>
              <a:rPr lang="en-US" sz="2400" b="1" dirty="0">
                <a:latin typeface="Times New Roman" pitchFamily="18" charset="0"/>
                <a:cs typeface="Times New Roman" pitchFamily="18" charset="0"/>
              </a:rPr>
              <a:t>food borne diseases </a:t>
            </a:r>
            <a:r>
              <a:rPr lang="en-US" sz="2400" dirty="0">
                <a:latin typeface="Times New Roman" pitchFamily="18" charset="0"/>
                <a:cs typeface="Times New Roman" pitchFamily="18" charset="0"/>
              </a:rPr>
              <a:t>are classified as: </a:t>
            </a:r>
          </a:p>
          <a:p>
            <a:pPr lvl="2" algn="just">
              <a:lnSpc>
                <a:spcPct val="150000"/>
              </a:lnSpc>
            </a:pPr>
            <a:r>
              <a:rPr lang="en-US" b="1" dirty="0">
                <a:solidFill>
                  <a:srgbClr val="C00000"/>
                </a:solidFill>
                <a:latin typeface="Times New Roman" pitchFamily="18" charset="0"/>
                <a:cs typeface="Times New Roman" pitchFamily="18" charset="0"/>
              </a:rPr>
              <a:t>Food borne infections </a:t>
            </a:r>
            <a:r>
              <a:rPr lang="en-US" dirty="0">
                <a:latin typeface="Times New Roman" pitchFamily="18" charset="0"/>
                <a:cs typeface="Times New Roman" pitchFamily="18" charset="0"/>
              </a:rPr>
              <a:t>and </a:t>
            </a:r>
          </a:p>
          <a:p>
            <a:pPr lvl="2" algn="just">
              <a:lnSpc>
                <a:spcPct val="150000"/>
              </a:lnSpc>
            </a:pPr>
            <a:r>
              <a:rPr lang="en-US" b="1" dirty="0">
                <a:solidFill>
                  <a:srgbClr val="C00000"/>
                </a:solidFill>
                <a:latin typeface="Times New Roman" pitchFamily="18" charset="0"/>
                <a:cs typeface="Times New Roman" pitchFamily="18" charset="0"/>
              </a:rPr>
              <a:t>Foodborne poisonings/Intoxications</a:t>
            </a:r>
            <a:r>
              <a:rPr lang="en-US" dirty="0">
                <a:solidFill>
                  <a:srgbClr val="C00000"/>
                </a:solidFill>
                <a:latin typeface="Times New Roman" pitchFamily="18" charset="0"/>
                <a:cs typeface="Times New Roman" pitchFamily="18" charset="0"/>
              </a:rPr>
              <a:t>. </a:t>
            </a:r>
          </a:p>
          <a:p>
            <a:pPr algn="just">
              <a:lnSpc>
                <a:spcPct val="150000"/>
              </a:lnSpc>
            </a:pPr>
            <a:r>
              <a:rPr lang="en-US" sz="2400" b="1" dirty="0">
                <a:latin typeface="Times New Roman" pitchFamily="18" charset="0"/>
                <a:cs typeface="Times New Roman" pitchFamily="18" charset="0"/>
              </a:rPr>
              <a:t>Infections</a:t>
            </a:r>
            <a:r>
              <a:rPr lang="en-US" sz="2400" dirty="0">
                <a:latin typeface="Times New Roman" pitchFamily="18" charset="0"/>
                <a:cs typeface="Times New Roman" pitchFamily="18" charset="0"/>
              </a:rPr>
              <a:t> can be further categorized in to:</a:t>
            </a:r>
          </a:p>
          <a:p>
            <a:pPr lvl="2" algn="just">
              <a:lnSpc>
                <a:spcPct val="150000"/>
              </a:lnSpc>
            </a:pPr>
            <a:r>
              <a:rPr lang="en-US" b="1" dirty="0">
                <a:solidFill>
                  <a:srgbClr val="C00000"/>
                </a:solidFill>
                <a:latin typeface="Times New Roman" pitchFamily="18" charset="0"/>
                <a:cs typeface="Times New Roman" pitchFamily="18" charset="0"/>
              </a:rPr>
              <a:t>Invasive infection</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and </a:t>
            </a:r>
          </a:p>
          <a:p>
            <a:pPr lvl="2" algn="just">
              <a:lnSpc>
                <a:spcPct val="150000"/>
              </a:lnSpc>
            </a:pPr>
            <a:r>
              <a:rPr lang="en-US" b="1" dirty="0">
                <a:solidFill>
                  <a:srgbClr val="C00000"/>
                </a:solidFill>
                <a:latin typeface="Times New Roman" pitchFamily="18" charset="0"/>
                <a:cs typeface="Times New Roman" pitchFamily="18" charset="0"/>
              </a:rPr>
              <a:t>Non-invasive infection/ </a:t>
            </a:r>
            <a:r>
              <a:rPr lang="en-US" b="1" dirty="0" err="1">
                <a:solidFill>
                  <a:srgbClr val="C00000"/>
                </a:solidFill>
                <a:latin typeface="Times New Roman" pitchFamily="18" charset="0"/>
                <a:cs typeface="Times New Roman" pitchFamily="18" charset="0"/>
              </a:rPr>
              <a:t>Toxicoinfection</a:t>
            </a:r>
            <a:r>
              <a:rPr lang="en-US" dirty="0" err="1">
                <a:solidFill>
                  <a:srgbClr val="C00000"/>
                </a:solidFill>
                <a:latin typeface="Times New Roman" pitchFamily="18" charset="0"/>
                <a:cs typeface="Times New Roman" pitchFamily="18" charset="0"/>
              </a:rPr>
              <a:t>s</a:t>
            </a:r>
            <a:endParaRPr lang="en-US" dirty="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1435608" y="274638"/>
            <a:ext cx="7498080" cy="639762"/>
          </a:xfrm>
        </p:spPr>
        <p:txBody>
          <a:bodyPr>
            <a:normAutofit/>
          </a:bodyPr>
          <a:lstStyle/>
          <a:p>
            <a:r>
              <a:rPr lang="en-US" sz="2800" b="1" dirty="0">
                <a:solidFill>
                  <a:srgbClr val="C00000"/>
                </a:solidFill>
                <a:latin typeface="Times New Roman" pitchFamily="18" charset="0"/>
                <a:cs typeface="Times New Roman" pitchFamily="18" charset="0"/>
              </a:rPr>
              <a:t>Food borne infections</a:t>
            </a:r>
            <a:endParaRPr lang="en-US" sz="2800" dirty="0"/>
          </a:p>
        </p:txBody>
      </p:sp>
      <p:sp>
        <p:nvSpPr>
          <p:cNvPr id="1048622" name="Content Placeholder 2"/>
          <p:cNvSpPr>
            <a:spLocks noGrp="1"/>
          </p:cNvSpPr>
          <p:nvPr>
            <p:ph idx="1"/>
          </p:nvPr>
        </p:nvSpPr>
        <p:spPr>
          <a:xfrm>
            <a:off x="1435608" y="1143000"/>
            <a:ext cx="7498080" cy="5562600"/>
          </a:xfrm>
        </p:spPr>
        <p:txBody>
          <a:bodyPr>
            <a:normAutofit fontScale="28125" lnSpcReduction="20000"/>
          </a:bodyPr>
          <a:lstStyle/>
          <a:p>
            <a:pPr algn="just"/>
            <a:r>
              <a:rPr lang="en-US" sz="9600" dirty="0" smtClean="0">
                <a:latin typeface="Times New Roman" pitchFamily="18" charset="0"/>
                <a:cs typeface="Times New Roman" pitchFamily="18" charset="0"/>
              </a:rPr>
              <a:t>Food </a:t>
            </a:r>
            <a:r>
              <a:rPr lang="en-US" sz="9600" dirty="0">
                <a:latin typeface="Times New Roman" pitchFamily="18" charset="0"/>
                <a:cs typeface="Times New Roman" pitchFamily="18" charset="0"/>
              </a:rPr>
              <a:t>borne infection can be </a:t>
            </a:r>
            <a:r>
              <a:rPr lang="en-US" sz="9600" dirty="0">
                <a:solidFill>
                  <a:srgbClr val="C00000"/>
                </a:solidFill>
                <a:latin typeface="Times New Roman" pitchFamily="18" charset="0"/>
                <a:cs typeface="Times New Roman" pitchFamily="18" charset="0"/>
              </a:rPr>
              <a:t>acute</a:t>
            </a:r>
            <a:r>
              <a:rPr lang="en-US" sz="9600" dirty="0">
                <a:latin typeface="Times New Roman" pitchFamily="18" charset="0"/>
                <a:cs typeface="Times New Roman" pitchFamily="18" charset="0"/>
              </a:rPr>
              <a:t> or </a:t>
            </a:r>
            <a:r>
              <a:rPr lang="en-US" sz="9600" dirty="0">
                <a:solidFill>
                  <a:srgbClr val="C00000"/>
                </a:solidFill>
                <a:latin typeface="Times New Roman" pitchFamily="18" charset="0"/>
                <a:cs typeface="Times New Roman" pitchFamily="18" charset="0"/>
              </a:rPr>
              <a:t>chronic</a:t>
            </a:r>
            <a:r>
              <a:rPr lang="en-US" sz="9600" dirty="0">
                <a:latin typeface="Times New Roman" pitchFamily="18" charset="0"/>
                <a:cs typeface="Times New Roman" pitchFamily="18" charset="0"/>
              </a:rPr>
              <a:t>. </a:t>
            </a:r>
          </a:p>
          <a:p>
            <a:pPr lvl="2" algn="just"/>
            <a:r>
              <a:rPr lang="en-US" sz="9600" dirty="0">
                <a:latin typeface="Times New Roman" pitchFamily="18" charset="0"/>
                <a:cs typeface="Times New Roman" pitchFamily="18" charset="0"/>
              </a:rPr>
              <a:t>In </a:t>
            </a:r>
            <a:r>
              <a:rPr lang="en-US" sz="9600" b="1" dirty="0">
                <a:latin typeface="Times New Roman" pitchFamily="18" charset="0"/>
                <a:cs typeface="Times New Roman" pitchFamily="18" charset="0"/>
              </a:rPr>
              <a:t>acute</a:t>
            </a:r>
            <a:r>
              <a:rPr lang="en-US" sz="9600" dirty="0">
                <a:latin typeface="Times New Roman" pitchFamily="18" charset="0"/>
                <a:cs typeface="Times New Roman" pitchFamily="18" charset="0"/>
              </a:rPr>
              <a:t> </a:t>
            </a:r>
            <a:r>
              <a:rPr lang="en-US" sz="9600" b="1" dirty="0">
                <a:latin typeface="Times New Roman" pitchFamily="18" charset="0"/>
                <a:cs typeface="Times New Roman" pitchFamily="18" charset="0"/>
              </a:rPr>
              <a:t>infection</a:t>
            </a:r>
            <a:r>
              <a:rPr lang="en-US" sz="9600" dirty="0">
                <a:latin typeface="Times New Roman" pitchFamily="18" charset="0"/>
                <a:cs typeface="Times New Roman" pitchFamily="18" charset="0"/>
              </a:rPr>
              <a:t>, the onset of disease is quick and lasts only for a short duration due to a rapid immunological clearance of the microorganism. </a:t>
            </a:r>
          </a:p>
          <a:p>
            <a:pPr lvl="2" algn="just"/>
            <a:r>
              <a:rPr lang="en-US" sz="9600" dirty="0">
                <a:latin typeface="Times New Roman" pitchFamily="18" charset="0"/>
                <a:cs typeface="Times New Roman" pitchFamily="18" charset="0"/>
              </a:rPr>
              <a:t>In </a:t>
            </a:r>
            <a:r>
              <a:rPr lang="en-US" sz="9600" b="1" dirty="0">
                <a:latin typeface="Times New Roman" pitchFamily="18" charset="0"/>
                <a:cs typeface="Times New Roman" pitchFamily="18" charset="0"/>
              </a:rPr>
              <a:t>chronic infections</a:t>
            </a:r>
            <a:r>
              <a:rPr lang="en-US" sz="9600" dirty="0">
                <a:latin typeface="Times New Roman" pitchFamily="18" charset="0"/>
                <a:cs typeface="Times New Roman" pitchFamily="18" charset="0"/>
              </a:rPr>
              <a:t>, the disease is prolonged and immune clearance is not effective.</a:t>
            </a:r>
            <a:endParaRPr lang="en-US" sz="9600" b="1" dirty="0">
              <a:latin typeface="Times New Roman" pitchFamily="18" charset="0"/>
              <a:cs typeface="Times New Roman" pitchFamily="18" charset="0"/>
            </a:endParaRPr>
          </a:p>
          <a:p>
            <a:pPr algn="just">
              <a:buNone/>
            </a:pPr>
            <a:r>
              <a:rPr lang="en-US" sz="9600" b="1" dirty="0">
                <a:latin typeface="Times New Roman" pitchFamily="18" charset="0"/>
                <a:cs typeface="Times New Roman" pitchFamily="18" charset="0"/>
              </a:rPr>
              <a:t> 1. Invasive </a:t>
            </a:r>
            <a:r>
              <a:rPr lang="en-US" sz="9600" b="1" dirty="0" smtClean="0">
                <a:latin typeface="Times New Roman" pitchFamily="18" charset="0"/>
                <a:cs typeface="Times New Roman" pitchFamily="18" charset="0"/>
              </a:rPr>
              <a:t>infection</a:t>
            </a:r>
            <a:r>
              <a:rPr lang="en-US" sz="9600" dirty="0" smtClean="0">
                <a:latin typeface="Times New Roman" pitchFamily="18" charset="0"/>
                <a:cs typeface="Times New Roman" pitchFamily="18" charset="0"/>
              </a:rPr>
              <a:t>: occurs </a:t>
            </a:r>
            <a:r>
              <a:rPr lang="en-US" sz="9600" dirty="0">
                <a:latin typeface="Times New Roman" pitchFamily="18" charset="0"/>
                <a:cs typeface="Times New Roman" pitchFamily="18" charset="0"/>
              </a:rPr>
              <a:t>when the microorganism multiplies in food until it reaches the minimum infective dose (MID). </a:t>
            </a:r>
          </a:p>
          <a:p>
            <a:pPr algn="just"/>
            <a:r>
              <a:rPr lang="en-US" sz="9600" dirty="0">
                <a:latin typeface="Times New Roman" pitchFamily="18" charset="0"/>
                <a:cs typeface="Times New Roman" pitchFamily="18" charset="0"/>
              </a:rPr>
              <a:t>When the food is eaten, the microorganism acts directly on the intestine. E.g. Salmonella invade the ileum to produce watery </a:t>
            </a:r>
            <a:r>
              <a:rPr lang="en-US" sz="9600" dirty="0" err="1">
                <a:latin typeface="Times New Roman" pitchFamily="18" charset="0"/>
                <a:cs typeface="Times New Roman" pitchFamily="18" charset="0"/>
              </a:rPr>
              <a:t>diarrhoea</a:t>
            </a:r>
            <a:r>
              <a:rPr lang="en-US" sz="9600" dirty="0">
                <a:latin typeface="Times New Roman" pitchFamily="18" charset="0"/>
                <a:cs typeface="Times New Roman" pitchFamily="18" charset="0"/>
              </a:rPr>
              <a:t>.</a:t>
            </a:r>
          </a:p>
          <a:p>
            <a:endParaRPr lang="en-US" dirty="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title"/>
          </p:nvPr>
        </p:nvSpPr>
        <p:spPr>
          <a:xfrm>
            <a:off x="1435608" y="274638"/>
            <a:ext cx="7498080" cy="639762"/>
          </a:xfrm>
        </p:spPr>
        <p:txBody>
          <a:bodyPr>
            <a:normAutofit/>
          </a:bodyPr>
          <a:lstStyle/>
          <a:p>
            <a:r>
              <a:rPr lang="en-US" sz="2800" b="1" dirty="0">
                <a:latin typeface="Times New Roman" pitchFamily="18" charset="0"/>
                <a:cs typeface="Times New Roman" pitchFamily="18" charset="0"/>
              </a:rPr>
              <a:t>2. Non-invasive infections / </a:t>
            </a:r>
            <a:r>
              <a:rPr lang="en-US" sz="2800" b="1" dirty="0" err="1">
                <a:latin typeface="Times New Roman" pitchFamily="18" charset="0"/>
                <a:cs typeface="Times New Roman" pitchFamily="18" charset="0"/>
              </a:rPr>
              <a:t>Toxicoinfections</a:t>
            </a:r>
            <a:endParaRPr lang="en-US" sz="2800" dirty="0"/>
          </a:p>
        </p:txBody>
      </p:sp>
      <p:sp>
        <p:nvSpPr>
          <p:cNvPr id="1048624" name="Content Placeholder 2"/>
          <p:cNvSpPr>
            <a:spLocks noGrp="1"/>
          </p:cNvSpPr>
          <p:nvPr>
            <p:ph idx="1"/>
          </p:nvPr>
        </p:nvSpPr>
        <p:spPr>
          <a:xfrm>
            <a:off x="1435608" y="1066800"/>
            <a:ext cx="7498080" cy="5486400"/>
          </a:xfrm>
        </p:spPr>
        <p:txBody>
          <a:bodyPr>
            <a:normAutofit fontScale="92857" lnSpcReduction="10000"/>
          </a:bodyPr>
          <a:lstStyle/>
          <a:p>
            <a:pPr algn="just"/>
            <a:r>
              <a:rPr lang="en-US" sz="2800" dirty="0">
                <a:latin typeface="Times New Roman" pitchFamily="18" charset="0"/>
                <a:cs typeface="Times New Roman" pitchFamily="18" charset="0"/>
              </a:rPr>
              <a:t>Some bacteria cause </a:t>
            </a:r>
            <a:r>
              <a:rPr lang="en-US" sz="2800" dirty="0" err="1">
                <a:latin typeface="Times New Roman" pitchFamily="18" charset="0"/>
                <a:cs typeface="Times New Roman" pitchFamily="18" charset="0"/>
              </a:rPr>
              <a:t>toxicoinfection</a:t>
            </a:r>
            <a:r>
              <a:rPr lang="en-US" sz="2800" dirty="0">
                <a:latin typeface="Times New Roman" pitchFamily="18" charset="0"/>
                <a:cs typeface="Times New Roman" pitchFamily="18" charset="0"/>
              </a:rPr>
              <a:t>, which occurs when ingested bacteria first colonize the mucosal surface and then produce exotoxins in the intestine. </a:t>
            </a:r>
          </a:p>
          <a:p>
            <a:pPr algn="just"/>
            <a:r>
              <a:rPr lang="en-US" sz="2800" dirty="0">
                <a:latin typeface="Times New Roman" pitchFamily="18" charset="0"/>
                <a:cs typeface="Times New Roman" pitchFamily="18" charset="0"/>
              </a:rPr>
              <a:t>Some spread to lymph nodes, liver, spleen, brain, or other extra intestinal sites and are called </a:t>
            </a:r>
            <a:r>
              <a:rPr lang="en-US" sz="2800" b="1" dirty="0">
                <a:latin typeface="Times New Roman" pitchFamily="18" charset="0"/>
                <a:cs typeface="Times New Roman" pitchFamily="18" charset="0"/>
              </a:rPr>
              <a:t>systemic infection:</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Toxins can induce toxic effects on the local cells or tissues and in some cases enter blood stream and induce disease.    Examples: </a:t>
            </a:r>
          </a:p>
          <a:p>
            <a:pPr lvl="2"/>
            <a:r>
              <a:rPr lang="en-US" sz="2800" dirty="0">
                <a:latin typeface="Times New Roman" pitchFamily="18" charset="0"/>
                <a:cs typeface="Times New Roman" pitchFamily="18" charset="0"/>
              </a:rPr>
              <a:t>Cholera toxin produced by </a:t>
            </a:r>
            <a:r>
              <a:rPr lang="en-US" sz="2800" i="1" dirty="0">
                <a:latin typeface="Times New Roman" pitchFamily="18" charset="0"/>
                <a:cs typeface="Times New Roman" pitchFamily="18" charset="0"/>
              </a:rPr>
              <a:t>V. </a:t>
            </a:r>
            <a:r>
              <a:rPr lang="en-US" sz="2800" i="1" dirty="0" err="1">
                <a:latin typeface="Times New Roman" pitchFamily="18" charset="0"/>
                <a:cs typeface="Times New Roman" pitchFamily="18" charset="0"/>
              </a:rPr>
              <a:t>cholerae</a:t>
            </a:r>
            <a:endParaRPr lang="en-US" sz="2800" dirty="0">
              <a:latin typeface="Times New Roman" pitchFamily="18" charset="0"/>
              <a:cs typeface="Times New Roman" pitchFamily="18" charset="0"/>
            </a:endParaRPr>
          </a:p>
          <a:p>
            <a:pPr lvl="2"/>
            <a:r>
              <a:rPr lang="en-US" sz="2800" dirty="0">
                <a:latin typeface="Times New Roman" pitchFamily="18" charset="0"/>
                <a:cs typeface="Times New Roman" pitchFamily="18" charset="0"/>
              </a:rPr>
              <a:t> Heat-labile (LT) and Heat-stable (ST) toxins produced by </a:t>
            </a:r>
            <a:r>
              <a:rPr lang="en-US" sz="2800" dirty="0" err="1">
                <a:latin typeface="Times New Roman" pitchFamily="18" charset="0"/>
                <a:cs typeface="Times New Roman" pitchFamily="18" charset="0"/>
              </a:rPr>
              <a:t>enterotoxigenic</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E. coli</a:t>
            </a:r>
            <a:r>
              <a:rPr lang="en-US" sz="2800" dirty="0">
                <a:latin typeface="Times New Roman" pitchFamily="18" charset="0"/>
                <a:cs typeface="Times New Roman" pitchFamily="18" charset="0"/>
              </a:rPr>
              <a:t> </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990600" y="152400"/>
            <a:ext cx="7498080" cy="639762"/>
          </a:xfrm>
        </p:spPr>
        <p:txBody>
          <a:bodyPr>
            <a:normAutofit/>
          </a:bodyPr>
          <a:lstStyle/>
          <a:p>
            <a:r>
              <a:rPr lang="en-US" sz="2800" b="1" dirty="0" smtClean="0"/>
              <a:t>Food borne intoxications</a:t>
            </a:r>
            <a:endParaRPr lang="en-US" sz="2800" b="1" dirty="0"/>
          </a:p>
        </p:txBody>
      </p:sp>
      <p:sp>
        <p:nvSpPr>
          <p:cNvPr id="1048626" name="Content Placeholder 2"/>
          <p:cNvSpPr>
            <a:spLocks noGrp="1"/>
          </p:cNvSpPr>
          <p:nvPr>
            <p:ph idx="1"/>
          </p:nvPr>
        </p:nvSpPr>
        <p:spPr>
          <a:xfrm>
            <a:off x="990600" y="1066800"/>
            <a:ext cx="8001000" cy="4724400"/>
          </a:xfrm>
        </p:spPr>
        <p:txBody>
          <a:bodyPr>
            <a:noAutofit/>
          </a:bodyPr>
          <a:lstStyle/>
          <a:p>
            <a:pPr algn="just">
              <a:buFont typeface="Wingdings" panose="05000000000000000000" pitchFamily="2" charset="2"/>
              <a:buChar char="v"/>
            </a:pPr>
            <a:r>
              <a:rPr lang="en-US" sz="2800" dirty="0"/>
              <a:t> </a:t>
            </a:r>
            <a:r>
              <a:rPr lang="en-US" sz="2800" dirty="0" smtClean="0"/>
              <a:t>These are caused by consumption of foods contaminated with:</a:t>
            </a:r>
          </a:p>
          <a:p>
            <a:pPr lvl="1" algn="just">
              <a:buFont typeface="Wingdings" panose="05000000000000000000" pitchFamily="2" charset="2"/>
              <a:buChar char="§"/>
            </a:pPr>
            <a:r>
              <a:rPr lang="en-US" dirty="0" smtClean="0"/>
              <a:t> </a:t>
            </a:r>
            <a:r>
              <a:rPr lang="en-US" b="1" dirty="0" smtClean="0">
                <a:solidFill>
                  <a:srgbClr val="002060"/>
                </a:solidFill>
                <a:latin typeface="Times New Roman" pitchFamily="18" charset="0"/>
                <a:cs typeface="Times New Roman" pitchFamily="18" charset="0"/>
              </a:rPr>
              <a:t>preformed </a:t>
            </a:r>
            <a:r>
              <a:rPr lang="en-US" b="1" dirty="0">
                <a:solidFill>
                  <a:srgbClr val="002060"/>
                </a:solidFill>
                <a:latin typeface="Times New Roman" pitchFamily="18" charset="0"/>
                <a:cs typeface="Times New Roman" pitchFamily="18" charset="0"/>
              </a:rPr>
              <a:t>toxins </a:t>
            </a:r>
            <a:r>
              <a:rPr lang="en-US" dirty="0" smtClean="0">
                <a:latin typeface="Times New Roman" pitchFamily="18" charset="0"/>
                <a:cs typeface="Times New Roman" pitchFamily="18" charset="0"/>
              </a:rPr>
              <a:t>of   microorganisms. </a:t>
            </a:r>
            <a:endParaRPr lang="en-US" dirty="0" smtClean="0"/>
          </a:p>
          <a:p>
            <a:pPr lvl="1" algn="just">
              <a:buFont typeface="Wingdings" panose="05000000000000000000" pitchFamily="2" charset="2"/>
              <a:buChar char="§"/>
            </a:pPr>
            <a:r>
              <a:rPr lang="en-US" b="1" dirty="0" err="1" smtClean="0">
                <a:solidFill>
                  <a:srgbClr val="002060"/>
                </a:solidFill>
              </a:rPr>
              <a:t>Biotoxicants</a:t>
            </a:r>
            <a:r>
              <a:rPr lang="en-US" dirty="0" smtClean="0"/>
              <a:t> which are found in tissues of certain plants and animals</a:t>
            </a:r>
          </a:p>
          <a:p>
            <a:pPr lvl="1" algn="just">
              <a:buFont typeface="Wingdings" panose="05000000000000000000" pitchFamily="2" charset="2"/>
              <a:buChar char="§"/>
            </a:pPr>
            <a:r>
              <a:rPr lang="en-US" b="1" dirty="0" smtClean="0"/>
              <a:t>Poisonous subst</a:t>
            </a:r>
            <a:r>
              <a:rPr lang="en-US" dirty="0" smtClean="0"/>
              <a:t>ances which may be intentionally or unintentionally added to food during production, processing, transportation or storage.</a:t>
            </a:r>
          </a:p>
          <a:p>
            <a:pPr algn="just">
              <a:buFont typeface="Wingdings" panose="05000000000000000000" pitchFamily="2" charset="2"/>
              <a:buChar char="v"/>
            </a:pPr>
            <a:r>
              <a:rPr lang="en-US" sz="2800" dirty="0" smtClean="0"/>
              <a:t> Have short incubation periods(minutes to hours) and characterized by </a:t>
            </a:r>
            <a:r>
              <a:rPr lang="en-US" sz="2800" b="1" dirty="0" smtClean="0">
                <a:solidFill>
                  <a:srgbClr val="0070C0"/>
                </a:solidFill>
              </a:rPr>
              <a:t>lack of fever</a:t>
            </a:r>
            <a:r>
              <a:rPr lang="en-US" sz="2800" dirty="0" smtClean="0"/>
              <a:t>. </a:t>
            </a:r>
            <a:endParaRPr lang="en-US"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a:xfrm>
            <a:off x="990600" y="274638"/>
            <a:ext cx="7943088" cy="944562"/>
          </a:xfrm>
        </p:spPr>
        <p:txBody>
          <a:bodyPr>
            <a:noAutofit/>
          </a:bodyPr>
          <a:lstStyle/>
          <a:p>
            <a:r>
              <a:rPr lang="en-US" sz="3200" dirty="0" smtClean="0"/>
              <a:t>Food borne intoxications can be classified into:</a:t>
            </a:r>
            <a:endParaRPr lang="en-US" sz="3200" dirty="0"/>
          </a:p>
        </p:txBody>
      </p:sp>
      <p:sp>
        <p:nvSpPr>
          <p:cNvPr id="1048628" name="Content Placeholder 2"/>
          <p:cNvSpPr>
            <a:spLocks noGrp="1"/>
          </p:cNvSpPr>
          <p:nvPr>
            <p:ph idx="1"/>
          </p:nvPr>
        </p:nvSpPr>
        <p:spPr>
          <a:xfrm>
            <a:off x="1219200" y="1219200"/>
            <a:ext cx="7269480" cy="5105400"/>
          </a:xfrm>
        </p:spPr>
        <p:txBody>
          <a:bodyPr>
            <a:normAutofit fontScale="92857" lnSpcReduction="10000"/>
          </a:bodyPr>
          <a:lstStyle/>
          <a:p>
            <a:pPr>
              <a:lnSpc>
                <a:spcPct val="150000"/>
              </a:lnSpc>
            </a:pPr>
            <a:r>
              <a:rPr lang="en-US" sz="2800" b="1" dirty="0" smtClean="0"/>
              <a:t>Bacterial intoxication</a:t>
            </a:r>
            <a:r>
              <a:rPr lang="en-US" sz="2800" dirty="0" smtClean="0"/>
              <a:t>: staphylococcus, bacillus, clostridium </a:t>
            </a:r>
            <a:r>
              <a:rPr lang="en-US" sz="2800" dirty="0" err="1" smtClean="0"/>
              <a:t>perfringens</a:t>
            </a:r>
            <a:r>
              <a:rPr lang="en-US" sz="2800" dirty="0" smtClean="0"/>
              <a:t> and botulism</a:t>
            </a:r>
          </a:p>
          <a:p>
            <a:pPr>
              <a:lnSpc>
                <a:spcPct val="150000"/>
              </a:lnSpc>
            </a:pPr>
            <a:r>
              <a:rPr lang="en-US" sz="2800" b="1" dirty="0" smtClean="0"/>
              <a:t>Fungal intoxication</a:t>
            </a:r>
            <a:r>
              <a:rPr lang="en-US" sz="2800" dirty="0" smtClean="0"/>
              <a:t>: </a:t>
            </a:r>
            <a:r>
              <a:rPr lang="en-US" sz="2800" dirty="0" err="1" smtClean="0"/>
              <a:t>aflatoxin</a:t>
            </a:r>
            <a:endParaRPr lang="en-US" sz="2800" dirty="0" smtClean="0"/>
          </a:p>
          <a:p>
            <a:pPr>
              <a:lnSpc>
                <a:spcPct val="150000"/>
              </a:lnSpc>
            </a:pPr>
            <a:r>
              <a:rPr lang="en-US" sz="2800" b="1" dirty="0" smtClean="0"/>
              <a:t>Chemical intoxication</a:t>
            </a:r>
            <a:r>
              <a:rPr lang="en-US" sz="2800" dirty="0" smtClean="0"/>
              <a:t>: heavy metals, pesticides and insecticides e.g. DDT</a:t>
            </a:r>
          </a:p>
          <a:p>
            <a:pPr>
              <a:lnSpc>
                <a:spcPct val="150000"/>
              </a:lnSpc>
            </a:pPr>
            <a:r>
              <a:rPr lang="en-US" sz="2800" b="1" dirty="0" smtClean="0"/>
              <a:t>Plant intoxication</a:t>
            </a:r>
            <a:r>
              <a:rPr lang="en-US" sz="2800" dirty="0" smtClean="0"/>
              <a:t>: toxic mushroom</a:t>
            </a:r>
          </a:p>
          <a:p>
            <a:pPr>
              <a:lnSpc>
                <a:spcPct val="150000"/>
              </a:lnSpc>
            </a:pPr>
            <a:r>
              <a:rPr lang="en-US" sz="2800" b="1" dirty="0" smtClean="0"/>
              <a:t>Poisonous animals</a:t>
            </a:r>
            <a:r>
              <a:rPr lang="en-US" sz="2800" dirty="0" smtClean="0"/>
              <a:t>: some toxic fishes e.g. puffer fish, tuna fish</a:t>
            </a:r>
            <a:endParaRPr lang="en-US"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Content Placeholder 2"/>
          <p:cNvSpPr>
            <a:spLocks noGrp="1"/>
          </p:cNvSpPr>
          <p:nvPr>
            <p:ph idx="1"/>
          </p:nvPr>
        </p:nvSpPr>
        <p:spPr>
          <a:xfrm>
            <a:off x="1143000" y="1447800"/>
            <a:ext cx="7790688" cy="4800600"/>
          </a:xfrm>
        </p:spPr>
        <p:txBody>
          <a:bodyPr/>
          <a:lstStyle/>
          <a:p>
            <a:pPr marL="82296" indent="0" algn="just">
              <a:buNone/>
            </a:pPr>
            <a:r>
              <a:rPr lang="en-US" sz="2800" dirty="0" smtClean="0"/>
              <a:t> </a:t>
            </a:r>
          </a:p>
          <a:p>
            <a:pPr marL="82296" indent="0">
              <a:buNone/>
            </a:pPr>
            <a:r>
              <a:rPr lang="en-US" b="1" dirty="0" smtClean="0">
                <a:solidFill>
                  <a:srgbClr val="0070C0"/>
                </a:solidFill>
                <a:latin typeface="Bernard MT Condensed" panose="02050806060905020404" pitchFamily="18" charset="0"/>
              </a:rPr>
              <a:t>              </a:t>
            </a:r>
          </a:p>
          <a:p>
            <a:pPr marL="82296" indent="0">
              <a:buNone/>
            </a:pPr>
            <a:r>
              <a:rPr lang="en-US" b="1" dirty="0">
                <a:solidFill>
                  <a:srgbClr val="0070C0"/>
                </a:solidFill>
                <a:latin typeface="Bernard MT Condensed" panose="02050806060905020404" pitchFamily="18" charset="0"/>
              </a:rPr>
              <a:t> </a:t>
            </a:r>
            <a:r>
              <a:rPr lang="en-US" b="1" dirty="0" smtClean="0">
                <a:solidFill>
                  <a:srgbClr val="0070C0"/>
                </a:solidFill>
                <a:latin typeface="Bernard MT Condensed" panose="02050806060905020404" pitchFamily="18" charset="0"/>
              </a:rPr>
              <a:t>               Food preservation</a:t>
            </a:r>
            <a:r>
              <a:rPr lang="en-US" dirty="0" smtClean="0">
                <a:solidFill>
                  <a:srgbClr val="0070C0"/>
                </a:solidFill>
                <a:latin typeface="Bernard MT Condensed" panose="02050806060905020404" pitchFamily="18" charset="0"/>
              </a:rPr>
              <a:t/>
            </a:r>
            <a:br>
              <a:rPr lang="en-US" dirty="0" smtClean="0">
                <a:solidFill>
                  <a:srgbClr val="0070C0"/>
                </a:solidFill>
                <a:latin typeface="Bernard MT Condensed" panose="02050806060905020404" pitchFamily="18" charset="0"/>
              </a:rPr>
            </a:br>
            <a:endParaRPr lang="en-US" dirty="0">
              <a:latin typeface="Bernard MT Condensed" panose="020508060609050204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990600" y="76200"/>
            <a:ext cx="7943088" cy="838200"/>
          </a:xfrm>
        </p:spPr>
        <p:txBody>
          <a:bodyPr>
            <a:noAutofit/>
          </a:bodyPr>
          <a:lstStyle/>
          <a:p>
            <a:r>
              <a:rPr lang="en-US" sz="2400" dirty="0" smtClean="0"/>
              <a:t/>
            </a:r>
            <a:br>
              <a:rPr lang="en-US" sz="2400" dirty="0" smtClean="0"/>
            </a:br>
            <a:endParaRPr lang="en-US" sz="2400" dirty="0">
              <a:solidFill>
                <a:srgbClr val="0070C0"/>
              </a:solidFill>
            </a:endParaRPr>
          </a:p>
        </p:txBody>
      </p:sp>
      <p:sp>
        <p:nvSpPr>
          <p:cNvPr id="1048631" name="Content Placeholder 2"/>
          <p:cNvSpPr>
            <a:spLocks noGrp="1"/>
          </p:cNvSpPr>
          <p:nvPr>
            <p:ph idx="1"/>
          </p:nvPr>
        </p:nvSpPr>
        <p:spPr>
          <a:xfrm>
            <a:off x="991736" y="457200"/>
            <a:ext cx="8152264" cy="6400800"/>
          </a:xfrm>
        </p:spPr>
        <p:txBody>
          <a:bodyPr>
            <a:normAutofit fontScale="96429" lnSpcReduction="10000"/>
          </a:bodyPr>
          <a:lstStyle/>
          <a:p>
            <a:pPr algn="just"/>
            <a:r>
              <a:rPr lang="en-US" sz="2800" dirty="0"/>
              <a:t>Food preservation is aimed at extending the shelf life of foods by reducing or preventing the growth of microorganisms that cause foods spoil.  </a:t>
            </a:r>
            <a:endParaRPr lang="en-US" sz="2800" dirty="0" smtClean="0"/>
          </a:p>
          <a:p>
            <a:pPr algn="just"/>
            <a:r>
              <a:rPr lang="en-US" sz="2800" dirty="0" smtClean="0"/>
              <a:t>We </a:t>
            </a:r>
            <a:r>
              <a:rPr lang="en-US" sz="2800" dirty="0"/>
              <a:t>consume a lot of processed and packaged food that lies on the retail shelves for quite a long time. </a:t>
            </a:r>
            <a:endParaRPr lang="en-US" sz="2800" dirty="0" smtClean="0"/>
          </a:p>
          <a:p>
            <a:pPr algn="just"/>
            <a:r>
              <a:rPr lang="en-US" sz="2800" dirty="0" smtClean="0"/>
              <a:t>To </a:t>
            </a:r>
            <a:r>
              <a:rPr lang="en-US" sz="2800" dirty="0"/>
              <a:t>ensure that this packaged food remains edible and safe for consumption, </a:t>
            </a:r>
            <a:r>
              <a:rPr lang="en-US" sz="2800" dirty="0" smtClean="0"/>
              <a:t>preservatives are added to it. </a:t>
            </a:r>
          </a:p>
          <a:p>
            <a:pPr algn="just"/>
            <a:r>
              <a:rPr lang="en-US" sz="2800" dirty="0" smtClean="0"/>
              <a:t>These food </a:t>
            </a:r>
            <a:r>
              <a:rPr lang="en-US" sz="2800" dirty="0"/>
              <a:t>preservatives are substances that can prevent or delay changes caused by the action of microorganisms, enzymes and/or physical agents once they are added to a given food. </a:t>
            </a:r>
            <a:endParaRPr lang="en-US" sz="2800" dirty="0" smtClean="0"/>
          </a:p>
          <a:p>
            <a:pPr algn="just"/>
            <a:r>
              <a:rPr lang="en-US" sz="2800" dirty="0"/>
              <a:t>Its high utilization by the food industry is due to the growing demand of chemically stable, safe and durable foods</a:t>
            </a:r>
            <a:r>
              <a:rPr lang="en-US" sz="2800" dirty="0" smtClean="0"/>
              <a:t>.</a:t>
            </a:r>
          </a:p>
          <a:p>
            <a:pPr marL="82296" indent="0" algn="just">
              <a:buNone/>
            </a:pPr>
            <a:endParaRPr lang="en-US" sz="2800" dirty="0"/>
          </a:p>
          <a:p>
            <a:pPr algn="just"/>
            <a:endParaRPr lang="en-US" sz="2800" dirty="0"/>
          </a:p>
          <a:p>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990600" y="274638"/>
            <a:ext cx="7943088" cy="715962"/>
          </a:xfrm>
        </p:spPr>
        <p:txBody>
          <a:bodyPr>
            <a:normAutofit/>
          </a:bodyPr>
          <a:lstStyle/>
          <a:p>
            <a:r>
              <a:rPr lang="en-US" dirty="0" smtClean="0"/>
              <a:t>Methods of food preservation</a:t>
            </a:r>
            <a:endParaRPr lang="en-US" dirty="0"/>
          </a:p>
        </p:txBody>
      </p:sp>
      <p:sp>
        <p:nvSpPr>
          <p:cNvPr id="1048633" name="Content Placeholder 2"/>
          <p:cNvSpPr>
            <a:spLocks noGrp="1"/>
          </p:cNvSpPr>
          <p:nvPr>
            <p:ph idx="1"/>
          </p:nvPr>
        </p:nvSpPr>
        <p:spPr>
          <a:xfrm>
            <a:off x="990600" y="1143000"/>
            <a:ext cx="7943088" cy="5410200"/>
          </a:xfrm>
        </p:spPr>
        <p:txBody>
          <a:bodyPr>
            <a:normAutofit/>
          </a:bodyPr>
          <a:lstStyle/>
          <a:p>
            <a:pPr algn="just">
              <a:buFont typeface="Wingdings" panose="05000000000000000000" pitchFamily="2" charset="2"/>
              <a:buChar char="v"/>
            </a:pPr>
            <a:r>
              <a:rPr lang="en-US" sz="2800" b="1" dirty="0" smtClean="0"/>
              <a:t>Traditional methods</a:t>
            </a:r>
          </a:p>
          <a:p>
            <a:pPr lvl="2" algn="just">
              <a:buFont typeface="Wingdings" panose="05000000000000000000" pitchFamily="2" charset="2"/>
              <a:buChar char="§"/>
            </a:pPr>
            <a:r>
              <a:rPr lang="en-US" b="1" dirty="0" smtClean="0"/>
              <a:t>Cooling</a:t>
            </a:r>
          </a:p>
          <a:p>
            <a:pPr lvl="2" algn="just">
              <a:buFont typeface="Wingdings" panose="05000000000000000000" pitchFamily="2" charset="2"/>
              <a:buChar char="§"/>
            </a:pPr>
            <a:r>
              <a:rPr lang="en-US" b="1" dirty="0" smtClean="0"/>
              <a:t>Freezing</a:t>
            </a:r>
          </a:p>
          <a:p>
            <a:pPr lvl="2" algn="just">
              <a:buFont typeface="Wingdings" panose="05000000000000000000" pitchFamily="2" charset="2"/>
              <a:buChar char="§"/>
            </a:pPr>
            <a:r>
              <a:rPr lang="en-US" b="1" dirty="0" smtClean="0"/>
              <a:t>Boiling</a:t>
            </a:r>
          </a:p>
          <a:p>
            <a:pPr lvl="2" algn="just">
              <a:buFont typeface="Wingdings" panose="05000000000000000000" pitchFamily="2" charset="2"/>
              <a:buChar char="§"/>
            </a:pPr>
            <a:r>
              <a:rPr lang="en-US" b="1" dirty="0" smtClean="0"/>
              <a:t>Smoking </a:t>
            </a:r>
          </a:p>
          <a:p>
            <a:pPr lvl="2" algn="just">
              <a:buFont typeface="Wingdings" panose="05000000000000000000" pitchFamily="2" charset="2"/>
              <a:buChar char="§"/>
            </a:pPr>
            <a:r>
              <a:rPr lang="en-US" b="1" dirty="0" smtClean="0"/>
              <a:t>Sugaring</a:t>
            </a:r>
          </a:p>
          <a:p>
            <a:pPr lvl="2" algn="just">
              <a:buFont typeface="Wingdings" panose="05000000000000000000" pitchFamily="2" charset="2"/>
              <a:buChar char="§"/>
            </a:pPr>
            <a:r>
              <a:rPr lang="en-US" b="1" dirty="0" smtClean="0"/>
              <a:t>Salting</a:t>
            </a:r>
          </a:p>
          <a:p>
            <a:pPr algn="just">
              <a:buFont typeface="Wingdings" panose="05000000000000000000" pitchFamily="2" charset="2"/>
              <a:buChar char="v"/>
            </a:pPr>
            <a:r>
              <a:rPr lang="en-US" sz="2400" b="1" dirty="0" smtClean="0"/>
              <a:t> </a:t>
            </a:r>
            <a:r>
              <a:rPr lang="en-US" sz="2800" b="1" dirty="0" smtClean="0"/>
              <a:t>Modern </a:t>
            </a:r>
            <a:r>
              <a:rPr lang="en-US" sz="2800" b="1" dirty="0"/>
              <a:t>industrial </a:t>
            </a:r>
            <a:r>
              <a:rPr lang="en-US" sz="2800" b="1" dirty="0" smtClean="0"/>
              <a:t>techniques</a:t>
            </a:r>
          </a:p>
          <a:p>
            <a:pPr lvl="2" algn="just">
              <a:buFont typeface="Wingdings" panose="05000000000000000000" pitchFamily="2" charset="2"/>
              <a:buChar char="v"/>
            </a:pPr>
            <a:r>
              <a:rPr lang="en-US" b="1" dirty="0" smtClean="0"/>
              <a:t> Pasteurization</a:t>
            </a:r>
          </a:p>
          <a:p>
            <a:pPr lvl="2" algn="just">
              <a:buFont typeface="Wingdings" panose="05000000000000000000" pitchFamily="2" charset="2"/>
              <a:buChar char="v"/>
            </a:pPr>
            <a:r>
              <a:rPr lang="en-US" b="1" dirty="0" smtClean="0"/>
              <a:t> Vacuum packing</a:t>
            </a:r>
          </a:p>
          <a:p>
            <a:pPr lvl="2" algn="just">
              <a:buFont typeface="Wingdings" panose="05000000000000000000" pitchFamily="2" charset="2"/>
              <a:buChar char="v"/>
            </a:pPr>
            <a:r>
              <a:rPr lang="en-US" b="1" dirty="0" smtClean="0"/>
              <a:t> Freeze drying</a:t>
            </a:r>
          </a:p>
          <a:p>
            <a:pPr lvl="2" algn="just">
              <a:buFont typeface="Wingdings" panose="05000000000000000000" pitchFamily="2" charset="2"/>
              <a:buChar char="v"/>
            </a:pPr>
            <a:r>
              <a:rPr lang="en-US" b="1" dirty="0" smtClean="0"/>
              <a:t> Irradiation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914400" y="274638"/>
            <a:ext cx="8019288" cy="487362"/>
          </a:xfrm>
        </p:spPr>
        <p:txBody>
          <a:bodyPr>
            <a:normAutofit fontScale="90000"/>
          </a:bodyPr>
          <a:lstStyle/>
          <a:p>
            <a:r>
              <a:rPr lang="en-US" sz="3100" dirty="0" smtClean="0"/>
              <a:t>Food</a:t>
            </a:r>
            <a:r>
              <a:rPr lang="en-US" sz="3200" dirty="0" smtClean="0"/>
              <a:t> additive and health implication</a:t>
            </a:r>
            <a:endParaRPr lang="en-US" sz="3200" dirty="0"/>
          </a:p>
        </p:txBody>
      </p:sp>
      <p:sp>
        <p:nvSpPr>
          <p:cNvPr id="1048635" name="Content Placeholder 2"/>
          <p:cNvSpPr>
            <a:spLocks noGrp="1"/>
          </p:cNvSpPr>
          <p:nvPr>
            <p:ph idx="1"/>
          </p:nvPr>
        </p:nvSpPr>
        <p:spPr>
          <a:xfrm>
            <a:off x="990600" y="914400"/>
            <a:ext cx="8153400" cy="5943600"/>
          </a:xfrm>
        </p:spPr>
        <p:txBody>
          <a:bodyPr>
            <a:noAutofit/>
          </a:bodyPr>
          <a:lstStyle/>
          <a:p>
            <a:pPr algn="just"/>
            <a:r>
              <a:rPr lang="en-US" sz="2800" dirty="0" smtClean="0"/>
              <a:t>Food additives are substances added to foods to maintain or improve safety, freshness, taste, texture, or appearance.</a:t>
            </a:r>
          </a:p>
          <a:p>
            <a:pPr algn="just"/>
            <a:r>
              <a:rPr lang="en-US" sz="2800" dirty="0"/>
              <a:t>Some additive also used for sweetening and </a:t>
            </a:r>
            <a:r>
              <a:rPr lang="en-US" sz="2800" dirty="0" smtClean="0"/>
              <a:t>coloring.</a:t>
            </a:r>
            <a:endParaRPr lang="en-US" sz="2800" dirty="0"/>
          </a:p>
          <a:p>
            <a:pPr algn="just"/>
            <a:r>
              <a:rPr lang="en-US" sz="2800" dirty="0" smtClean="0"/>
              <a:t> Food additives needed to be checked for potential harmful effects on human health before they can be used.</a:t>
            </a:r>
          </a:p>
          <a:p>
            <a:pPr algn="just"/>
            <a:r>
              <a:rPr lang="en-US" sz="2800" dirty="0" smtClean="0"/>
              <a:t>The Joint FAO/WHO Expert Committee on Food Additives(JECFA) is the international body responsible for evaluating  the safety of food additives.</a:t>
            </a:r>
          </a:p>
          <a:p>
            <a:pPr marL="82296" indent="0" algn="just">
              <a:lnSpc>
                <a:spcPct val="150000"/>
              </a:lnSpc>
              <a:buNone/>
            </a:pP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95488" cy="990600"/>
          </a:xfrm>
        </p:spPr>
        <p:txBody>
          <a:bodyPr>
            <a:normAutofit/>
          </a:bodyPr>
          <a:lstStyle/>
          <a:p>
            <a:r>
              <a:rPr lang="en-US" sz="3600" b="1" i="1" dirty="0" smtClean="0">
                <a:solidFill>
                  <a:schemeClr val="accent5"/>
                </a:solidFill>
              </a:rPr>
              <a:t>What is energy requirement?</a:t>
            </a:r>
            <a:endParaRPr lang="en-US" sz="3600" b="1" i="1" dirty="0">
              <a:solidFill>
                <a:schemeClr val="accent5"/>
              </a:solidFill>
            </a:endParaRPr>
          </a:p>
        </p:txBody>
      </p:sp>
      <p:sp>
        <p:nvSpPr>
          <p:cNvPr id="3" name="Content Placeholder 2"/>
          <p:cNvSpPr>
            <a:spLocks noGrp="1"/>
          </p:cNvSpPr>
          <p:nvPr>
            <p:ph idx="1"/>
          </p:nvPr>
        </p:nvSpPr>
        <p:spPr>
          <a:xfrm>
            <a:off x="838200" y="1219200"/>
            <a:ext cx="8095488" cy="5029200"/>
          </a:xfrm>
        </p:spPr>
        <p:txBody>
          <a:bodyPr>
            <a:normAutofit fontScale="92500" lnSpcReduction="10000"/>
          </a:bodyPr>
          <a:lstStyle/>
          <a:p>
            <a:r>
              <a:rPr lang="en-US" i="1" dirty="0" smtClean="0"/>
              <a:t>“…is the amount of food energy needed to balance energy expenditure in order to maintain body size, body composition and a level of necessary and desirable physical activity consistent with long-term good health.</a:t>
            </a:r>
          </a:p>
          <a:p>
            <a:pPr>
              <a:buNone/>
            </a:pPr>
            <a:endParaRPr lang="en-US" i="1" dirty="0" smtClean="0"/>
          </a:p>
          <a:p>
            <a:r>
              <a:rPr lang="en-US" i="1" dirty="0" smtClean="0"/>
              <a:t>This includes the energy needed for the optimal growth and development of children, for the deposition of tissues during pregnancy, and for the secretion of milk during lactation consistent with the good health of mother and child.” WHO, FAO, UNU</a:t>
            </a:r>
            <a:endParaRPr lang="en-US" i="1"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1435608" y="274638"/>
            <a:ext cx="7498080" cy="639762"/>
          </a:xfrm>
        </p:spPr>
        <p:txBody>
          <a:bodyPr>
            <a:noAutofit/>
          </a:bodyPr>
          <a:lstStyle/>
          <a:p>
            <a:r>
              <a:rPr lang="en-US" sz="2800" dirty="0" smtClean="0"/>
              <a:t>Evaluating health risks of food additives and preservatives</a:t>
            </a:r>
            <a:endParaRPr lang="en-US" sz="2800" dirty="0"/>
          </a:p>
        </p:txBody>
      </p:sp>
      <p:sp>
        <p:nvSpPr>
          <p:cNvPr id="1048637" name="Content Placeholder 2"/>
          <p:cNvSpPr>
            <a:spLocks noGrp="1"/>
          </p:cNvSpPr>
          <p:nvPr>
            <p:ph idx="1"/>
          </p:nvPr>
        </p:nvSpPr>
        <p:spPr>
          <a:xfrm>
            <a:off x="990600" y="1143000"/>
            <a:ext cx="8077200" cy="5715000"/>
          </a:xfrm>
        </p:spPr>
        <p:txBody>
          <a:bodyPr>
            <a:noAutofit/>
          </a:bodyPr>
          <a:lstStyle/>
          <a:p>
            <a:pPr algn="just">
              <a:lnSpc>
                <a:spcPct val="150000"/>
              </a:lnSpc>
            </a:pPr>
            <a:r>
              <a:rPr lang="en-US" sz="2400" dirty="0" smtClean="0"/>
              <a:t>Only food additive that have undergone a JECFA safety assessment and are found not to present an appreciable health risks to consumers, can be used.</a:t>
            </a:r>
          </a:p>
          <a:p>
            <a:pPr algn="just">
              <a:lnSpc>
                <a:spcPct val="150000"/>
              </a:lnSpc>
            </a:pPr>
            <a:r>
              <a:rPr lang="en-US" sz="2400" dirty="0" smtClean="0"/>
              <a:t>The starting point for determining whether a food additive can be used without having harmful effects is to establish the acceptable daily intake (ADI).</a:t>
            </a:r>
          </a:p>
          <a:p>
            <a:pPr algn="just">
              <a:lnSpc>
                <a:spcPct val="150000"/>
              </a:lnSpc>
            </a:pPr>
            <a:r>
              <a:rPr lang="en-US" sz="2400" dirty="0" smtClean="0"/>
              <a:t>ADI is an estimate of the amount of an additive in food or drinking water that can be safely consumed daily over a life time without adverse health effect.</a:t>
            </a:r>
            <a:endParaRPr lang="en-US" sz="2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a:xfrm>
            <a:off x="990600" y="274638"/>
            <a:ext cx="7943088" cy="1143000"/>
          </a:xfrm>
        </p:spPr>
        <p:txBody>
          <a:bodyPr>
            <a:normAutofit/>
          </a:bodyPr>
          <a:lstStyle/>
          <a:p>
            <a:r>
              <a:rPr lang="en-US" sz="3200" dirty="0" smtClean="0"/>
              <a:t>Some food additive can cause reactions</a:t>
            </a:r>
            <a:endParaRPr lang="en-US" sz="3200" dirty="0"/>
          </a:p>
        </p:txBody>
      </p:sp>
      <p:sp>
        <p:nvSpPr>
          <p:cNvPr id="1048639" name="Content Placeholder 2"/>
          <p:cNvSpPr>
            <a:spLocks noGrp="1"/>
          </p:cNvSpPr>
          <p:nvPr>
            <p:ph idx="1"/>
          </p:nvPr>
        </p:nvSpPr>
        <p:spPr>
          <a:xfrm>
            <a:off x="1143000" y="1447800"/>
            <a:ext cx="7790688" cy="4800600"/>
          </a:xfrm>
        </p:spPr>
        <p:txBody>
          <a:bodyPr>
            <a:normAutofit fontScale="92857"/>
          </a:bodyPr>
          <a:lstStyle/>
          <a:p>
            <a:pPr>
              <a:lnSpc>
                <a:spcPct val="150000"/>
              </a:lnSpc>
            </a:pPr>
            <a:r>
              <a:rPr lang="en-US" sz="2800" dirty="0" smtClean="0"/>
              <a:t>Digestive disorder such as diarrhea</a:t>
            </a:r>
          </a:p>
          <a:p>
            <a:pPr>
              <a:lnSpc>
                <a:spcPct val="150000"/>
              </a:lnSpc>
            </a:pPr>
            <a:r>
              <a:rPr lang="en-US" sz="2800" dirty="0" smtClean="0"/>
              <a:t>Nervous disorders- hyperactivity, irritability</a:t>
            </a:r>
          </a:p>
          <a:p>
            <a:pPr>
              <a:lnSpc>
                <a:spcPct val="150000"/>
              </a:lnSpc>
            </a:pPr>
            <a:r>
              <a:rPr lang="en-US" sz="2800" dirty="0" smtClean="0"/>
              <a:t>Respiratory problems- asthma, rhinitis, sinusitis</a:t>
            </a:r>
          </a:p>
          <a:p>
            <a:pPr>
              <a:lnSpc>
                <a:spcPct val="150000"/>
              </a:lnSpc>
            </a:pPr>
            <a:r>
              <a:rPr lang="en-US" sz="2800" dirty="0" smtClean="0"/>
              <a:t>Skin problems- hives. Itching, rashes, swelling</a:t>
            </a:r>
          </a:p>
          <a:p>
            <a:pPr>
              <a:lnSpc>
                <a:spcPct val="150000"/>
              </a:lnSpc>
              <a:buFont typeface="Wingdings" panose="05000000000000000000" pitchFamily="2" charset="2"/>
              <a:buChar char="Ø"/>
            </a:pPr>
            <a:r>
              <a:rPr lang="en-US" sz="2800" b="1" dirty="0" smtClean="0"/>
              <a:t>NB</a:t>
            </a:r>
            <a:r>
              <a:rPr lang="en-US" sz="2800" dirty="0" smtClean="0"/>
              <a:t>: these reactions occur when the amounts of additives in food or drinking are greater than ADI level. </a:t>
            </a:r>
            <a:endParaRPr lang="en-US"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dirty="0" smtClean="0"/>
              <a:t>Quiz-1</a:t>
            </a:r>
            <a:endParaRPr lang="en-US" dirty="0"/>
          </a:p>
        </p:txBody>
      </p:sp>
      <p:sp>
        <p:nvSpPr>
          <p:cNvPr id="1048641" name="Content Placeholder 2"/>
          <p:cNvSpPr>
            <a:spLocks noGrp="1"/>
          </p:cNvSpPr>
          <p:nvPr>
            <p:ph idx="1"/>
          </p:nvPr>
        </p:nvSpPr>
        <p:spPr/>
        <p:txBody>
          <a:bodyPr>
            <a:normAutofit/>
          </a:bodyPr>
          <a:lstStyle/>
          <a:p>
            <a:pPr marL="596646" indent="-514350">
              <a:lnSpc>
                <a:spcPct val="150000"/>
              </a:lnSpc>
              <a:buAutoNum type="arabicPeriod"/>
            </a:pPr>
            <a:r>
              <a:rPr lang="en-US" sz="2400" dirty="0" smtClean="0"/>
              <a:t>Differentiate the term food safety and food quality (2pt)?</a:t>
            </a:r>
          </a:p>
          <a:p>
            <a:pPr marL="596646" indent="-514350">
              <a:lnSpc>
                <a:spcPct val="150000"/>
              </a:lnSpc>
              <a:buAutoNum type="arabicPeriod"/>
            </a:pPr>
            <a:r>
              <a:rPr lang="en-US" sz="2400" dirty="0" smtClean="0"/>
              <a:t>Discuss the objectives of food control system(2pt).</a:t>
            </a:r>
          </a:p>
          <a:p>
            <a:pPr marL="596646" indent="-514350">
              <a:lnSpc>
                <a:spcPct val="150000"/>
              </a:lnSpc>
              <a:buAutoNum type="arabicPeriod"/>
            </a:pPr>
            <a:r>
              <a:rPr lang="en-US" sz="2400" dirty="0" smtClean="0"/>
              <a:t>What does mean by food borne intoxication (1pt)?</a:t>
            </a:r>
            <a:endParaRPr lang="en-US" sz="2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8077200" cy="1143000"/>
          </a:xfrm>
        </p:spPr>
        <p:txBody>
          <a:bodyPr>
            <a:normAutofit/>
          </a:bodyPr>
          <a:lstStyle/>
          <a:p>
            <a:r>
              <a:rPr lang="en-US" sz="3600" b="1" dirty="0"/>
              <a:t>Nutritional Surveillance</a:t>
            </a:r>
            <a:endParaRPr lang="en-US" sz="3600" dirty="0"/>
          </a:p>
        </p:txBody>
      </p:sp>
      <p:sp>
        <p:nvSpPr>
          <p:cNvPr id="3" name="Subtitle 2"/>
          <p:cNvSpPr>
            <a:spLocks noGrp="1"/>
          </p:cNvSpPr>
          <p:nvPr>
            <p:ph type="subTitle" idx="1"/>
          </p:nvPr>
        </p:nvSpPr>
        <p:spPr>
          <a:xfrm>
            <a:off x="914400" y="1752600"/>
            <a:ext cx="8077200" cy="4800600"/>
          </a:xfrm>
        </p:spPr>
        <p:txBody>
          <a:bodyPr>
            <a:normAutofit/>
          </a:bodyPr>
          <a:lstStyle/>
          <a:p>
            <a:pPr lvl="0"/>
            <a:r>
              <a:rPr lang="en-US" sz="2800" dirty="0" smtClean="0"/>
              <a:t>   </a:t>
            </a:r>
            <a:r>
              <a:rPr lang="en-US" sz="2800" b="1" dirty="0">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ontents</a:t>
            </a:r>
          </a:p>
          <a:p>
            <a:pPr lvl="0"/>
            <a:r>
              <a:rPr lang="en-US" sz="2800" dirty="0" smtClean="0"/>
              <a:t>       Food </a:t>
            </a:r>
            <a:r>
              <a:rPr lang="en-US" sz="2800" dirty="0"/>
              <a:t>&amp; nutrition security</a:t>
            </a:r>
          </a:p>
          <a:p>
            <a:pPr lvl="0"/>
            <a:r>
              <a:rPr lang="en-US" sz="2800" dirty="0" smtClean="0"/>
              <a:t>       Definition </a:t>
            </a:r>
            <a:r>
              <a:rPr lang="en-US" sz="2800" dirty="0"/>
              <a:t>and types of nutrition surveillance</a:t>
            </a:r>
          </a:p>
          <a:p>
            <a:pPr lvl="0"/>
            <a:r>
              <a:rPr lang="en-US" sz="2800" dirty="0" smtClean="0"/>
              <a:t>       Basic </a:t>
            </a:r>
            <a:r>
              <a:rPr lang="en-US" sz="2800" dirty="0"/>
              <a:t>steps in carrying out nutritional surveillance</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ED0563A-F828-4964-9046-49E74059FB32}"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Food &amp; nutrition security</a:t>
            </a:r>
          </a:p>
        </p:txBody>
      </p:sp>
      <p:sp>
        <p:nvSpPr>
          <p:cNvPr id="3" name="Content Placeholder 2"/>
          <p:cNvSpPr>
            <a:spLocks noGrp="1"/>
          </p:cNvSpPr>
          <p:nvPr>
            <p:ph idx="1"/>
          </p:nvPr>
        </p:nvSpPr>
        <p:spPr/>
        <p:txBody>
          <a:bodyPr>
            <a:normAutofit/>
          </a:bodyPr>
          <a:lstStyle/>
          <a:p>
            <a:pPr algn="just"/>
            <a:r>
              <a:rPr lang="en-US" sz="2800" b="1" dirty="0"/>
              <a:t>Food Security </a:t>
            </a:r>
            <a:r>
              <a:rPr lang="en-US" sz="2800" dirty="0"/>
              <a:t>is defined as when  “all people, at all times, have physical, social and economic access to sufficient, safe and nutritious food which meets their dietary needs and food preferences for an active and healthy life”. (FAO 2000)</a:t>
            </a:r>
          </a:p>
          <a:p>
            <a:pPr algn="just"/>
            <a:r>
              <a:rPr lang="en-US" sz="2800" dirty="0"/>
              <a:t>A household is food secure if it can reliably gain access to food of a sufficient quality in quantities that allow all its members to enjoy a healthy and active life.</a:t>
            </a:r>
          </a:p>
          <a:p>
            <a:endParaRPr lang="en-US"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114</a:t>
            </a:fld>
            <a:endParaRPr lang="en-US"/>
          </a:p>
        </p:txBody>
      </p:sp>
    </p:spTree>
    <p:extLst>
      <p:ext uri="{BB962C8B-B14F-4D97-AF65-F5344CB8AC3E}">
        <p14:creationId xmlns:p14="http://schemas.microsoft.com/office/powerpoint/2010/main" val="3668641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990600"/>
            <a:ext cx="7498080" cy="5257800"/>
          </a:xfrm>
        </p:spPr>
        <p:txBody>
          <a:bodyPr/>
          <a:lstStyle/>
          <a:p>
            <a:pPr algn="just"/>
            <a:r>
              <a:rPr lang="en-US" sz="2800" b="1" dirty="0"/>
              <a:t>Nutrition security </a:t>
            </a:r>
            <a:r>
              <a:rPr lang="en-US" sz="2800" dirty="0"/>
              <a:t>is defined as when secure access to food is coupled with a sanitary environment, adequate health services, and the knowledge and care needed to ensure the good health of all individuals in a household.</a:t>
            </a:r>
          </a:p>
          <a:p>
            <a:endParaRPr lang="en-US"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115</a:t>
            </a:fld>
            <a:endParaRPr lang="en-US"/>
          </a:p>
        </p:txBody>
      </p:sp>
    </p:spTree>
    <p:extLst>
      <p:ext uri="{BB962C8B-B14F-4D97-AF65-F5344CB8AC3E}">
        <p14:creationId xmlns:p14="http://schemas.microsoft.com/office/powerpoint/2010/main" val="607022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Nutritional Surveillanc</a:t>
            </a:r>
            <a:r>
              <a:rPr lang="en-US" sz="4400" b="1" dirty="0"/>
              <a:t>e</a:t>
            </a:r>
            <a:endParaRPr lang="en-US" dirty="0"/>
          </a:p>
        </p:txBody>
      </p:sp>
      <p:sp>
        <p:nvSpPr>
          <p:cNvPr id="3" name="Content Placeholder 2"/>
          <p:cNvSpPr>
            <a:spLocks noGrp="1"/>
          </p:cNvSpPr>
          <p:nvPr>
            <p:ph idx="1"/>
          </p:nvPr>
        </p:nvSpPr>
        <p:spPr>
          <a:xfrm>
            <a:off x="1066800" y="1447800"/>
            <a:ext cx="8004048" cy="4800600"/>
          </a:xfrm>
        </p:spPr>
        <p:txBody>
          <a:bodyPr>
            <a:normAutofit fontScale="85000" lnSpcReduction="10000"/>
          </a:bodyPr>
          <a:lstStyle/>
          <a:p>
            <a:pPr marL="82296" indent="0">
              <a:buNone/>
            </a:pPr>
            <a:r>
              <a:rPr lang="en-US" b="1" dirty="0"/>
              <a:t>Definition</a:t>
            </a:r>
          </a:p>
          <a:p>
            <a:pPr>
              <a:lnSpc>
                <a:spcPct val="150000"/>
              </a:lnSpc>
              <a:buFont typeface="Wingdings" pitchFamily="2" charset="2"/>
              <a:buChar char="Ø"/>
            </a:pPr>
            <a:r>
              <a:rPr lang="en-US" dirty="0"/>
              <a:t> It is defined as the measurement of the frequency and distribution of nutrition related diseases or problems using regularly collected and available information.</a:t>
            </a:r>
          </a:p>
          <a:p>
            <a:pPr>
              <a:lnSpc>
                <a:spcPct val="150000"/>
              </a:lnSpc>
              <a:buFont typeface="Wingdings" pitchFamily="2" charset="2"/>
              <a:buChar char="Ø"/>
            </a:pPr>
            <a:r>
              <a:rPr lang="en-US" dirty="0"/>
              <a:t>It comprises the compiling and analysis of nutrition information for decision making relative to national or regional polices or </a:t>
            </a:r>
            <a:r>
              <a:rPr lang="en-US" dirty="0" err="1"/>
              <a:t>programme</a:t>
            </a:r>
            <a:r>
              <a:rPr lang="en-US" dirty="0"/>
              <a:t> planning.</a:t>
            </a:r>
          </a:p>
          <a:p>
            <a:endParaRPr lang="en-US"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116</a:t>
            </a:fld>
            <a:endParaRPr lang="en-US"/>
          </a:p>
        </p:txBody>
      </p:sp>
    </p:spTree>
    <p:extLst>
      <p:ext uri="{BB962C8B-B14F-4D97-AF65-F5344CB8AC3E}">
        <p14:creationId xmlns:p14="http://schemas.microsoft.com/office/powerpoint/2010/main" val="5414027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1143000"/>
          </a:xfrm>
        </p:spPr>
        <p:txBody>
          <a:bodyPr>
            <a:noAutofit/>
          </a:bodyPr>
          <a:lstStyle/>
          <a:p>
            <a:r>
              <a:rPr lang="en-US" sz="3200" dirty="0" smtClean="0"/>
              <a:t>Methods of acquiring data in</a:t>
            </a:r>
            <a:br>
              <a:rPr lang="en-US" sz="3200" dirty="0" smtClean="0"/>
            </a:br>
            <a:r>
              <a:rPr lang="en-US" sz="3200" dirty="0" smtClean="0"/>
              <a:t>Nutritional Surveillance</a:t>
            </a:r>
            <a:endParaRPr lang="en-US" sz="3200" dirty="0"/>
          </a:p>
        </p:txBody>
      </p:sp>
      <p:sp>
        <p:nvSpPr>
          <p:cNvPr id="3" name="Content Placeholder 2"/>
          <p:cNvSpPr>
            <a:spLocks noGrp="1"/>
          </p:cNvSpPr>
          <p:nvPr>
            <p:ph idx="1"/>
          </p:nvPr>
        </p:nvSpPr>
        <p:spPr>
          <a:xfrm>
            <a:off x="838200" y="1447800"/>
            <a:ext cx="7943088" cy="5181600"/>
          </a:xfrm>
        </p:spPr>
        <p:txBody>
          <a:bodyPr>
            <a:normAutofit fontScale="92500" lnSpcReduction="10000"/>
          </a:bodyPr>
          <a:lstStyle/>
          <a:p>
            <a:pPr marL="82296" indent="0" algn="just">
              <a:buNone/>
            </a:pPr>
            <a:r>
              <a:rPr lang="en-US" b="1" dirty="0" smtClean="0"/>
              <a:t>1. </a:t>
            </a:r>
            <a:r>
              <a:rPr lang="en-US" b="1" dirty="0" smtClean="0">
                <a:solidFill>
                  <a:schemeClr val="accent6"/>
                </a:solidFill>
              </a:rPr>
              <a:t>Active surveillance: - </a:t>
            </a:r>
            <a:r>
              <a:rPr lang="en-US" sz="3000" dirty="0" smtClean="0"/>
              <a:t>the data are collected actively by the group /individuals running the program and hence it takes time and other resources. </a:t>
            </a:r>
            <a:r>
              <a:rPr lang="en-US" sz="2800" dirty="0">
                <a:solidFill>
                  <a:prstClr val="black"/>
                </a:solidFill>
                <a:cs typeface="FreesiaUPC" pitchFamily="34" charset="-34"/>
              </a:rPr>
              <a:t>Information collected is </a:t>
            </a:r>
            <a:r>
              <a:rPr lang="en-US" sz="2800" dirty="0">
                <a:solidFill>
                  <a:srgbClr val="0033CC"/>
                </a:solidFill>
                <a:cs typeface="FreesiaUPC" pitchFamily="34" charset="-34"/>
              </a:rPr>
              <a:t>timely </a:t>
            </a:r>
            <a:r>
              <a:rPr lang="en-US" sz="2800" dirty="0" smtClean="0">
                <a:cs typeface="FreesiaUPC" pitchFamily="34" charset="-34"/>
              </a:rPr>
              <a:t>and</a:t>
            </a:r>
            <a:r>
              <a:rPr lang="en-US" sz="2800" dirty="0" smtClean="0">
                <a:solidFill>
                  <a:srgbClr val="0033CC"/>
                </a:solidFill>
                <a:cs typeface="FreesiaUPC" pitchFamily="34" charset="-34"/>
              </a:rPr>
              <a:t> </a:t>
            </a:r>
            <a:r>
              <a:rPr lang="en-US" sz="3000" dirty="0"/>
              <a:t>g</a:t>
            </a:r>
            <a:r>
              <a:rPr lang="en-US" sz="3000" dirty="0" smtClean="0"/>
              <a:t>ive more reliable data.</a:t>
            </a:r>
          </a:p>
          <a:p>
            <a:pPr marL="82296" indent="0">
              <a:buNone/>
            </a:pPr>
            <a:r>
              <a:rPr lang="en-US" sz="3000" b="1" dirty="0" smtClean="0"/>
              <a:t>Disadvantages</a:t>
            </a:r>
            <a:endParaRPr lang="en-US" sz="2800" b="1" dirty="0" smtClean="0"/>
          </a:p>
          <a:p>
            <a:pPr marL="742950" lvl="1" indent="-285750">
              <a:lnSpc>
                <a:spcPct val="150000"/>
              </a:lnSpc>
              <a:spcBef>
                <a:spcPct val="20000"/>
              </a:spcBef>
              <a:buFont typeface="Arial" panose="020B0604020202020204" pitchFamily="34" charset="0"/>
              <a:buChar char="–"/>
              <a:defRPr/>
            </a:pPr>
            <a:r>
              <a:rPr lang="en-US" dirty="0">
                <a:solidFill>
                  <a:srgbClr val="0033CC"/>
                </a:solidFill>
                <a:cs typeface="FreesiaUPC" pitchFamily="34" charset="-34"/>
              </a:rPr>
              <a:t>it is expensive</a:t>
            </a:r>
          </a:p>
          <a:p>
            <a:pPr marL="742950" lvl="1" indent="-285750">
              <a:lnSpc>
                <a:spcPct val="150000"/>
              </a:lnSpc>
              <a:spcBef>
                <a:spcPct val="20000"/>
              </a:spcBef>
              <a:buFont typeface="Arial" panose="020B0604020202020204" pitchFamily="34" charset="0"/>
              <a:buChar char="–"/>
              <a:defRPr/>
            </a:pPr>
            <a:r>
              <a:rPr lang="en-US" dirty="0">
                <a:solidFill>
                  <a:prstClr val="black"/>
                </a:solidFill>
                <a:cs typeface="FreesiaUPC" pitchFamily="34" charset="-34"/>
              </a:rPr>
              <a:t> it requires </a:t>
            </a:r>
            <a:r>
              <a:rPr lang="en-US" dirty="0">
                <a:solidFill>
                  <a:srgbClr val="0033CC"/>
                </a:solidFill>
                <a:cs typeface="FreesiaUPC" pitchFamily="34" charset="-34"/>
              </a:rPr>
              <a:t>skilled human </a:t>
            </a:r>
            <a:r>
              <a:rPr lang="en-US" dirty="0" smtClean="0">
                <a:solidFill>
                  <a:srgbClr val="0033CC"/>
                </a:solidFill>
                <a:cs typeface="FreesiaUPC" pitchFamily="34" charset="-34"/>
              </a:rPr>
              <a:t>power</a:t>
            </a:r>
          </a:p>
          <a:p>
            <a:pPr marL="742950" lvl="1" indent="-285750">
              <a:lnSpc>
                <a:spcPct val="150000"/>
              </a:lnSpc>
              <a:spcBef>
                <a:spcPct val="20000"/>
              </a:spcBef>
              <a:buFont typeface="Arial" panose="020B0604020202020204" pitchFamily="34" charset="0"/>
              <a:buChar char="–"/>
              <a:defRPr/>
            </a:pPr>
            <a:r>
              <a:rPr lang="en-US" dirty="0" smtClean="0">
                <a:solidFill>
                  <a:prstClr val="black"/>
                </a:solidFill>
                <a:cs typeface="FreesiaUPC" pitchFamily="34" charset="-34"/>
              </a:rPr>
              <a:t>it </a:t>
            </a:r>
            <a:r>
              <a:rPr lang="en-US" dirty="0">
                <a:solidFill>
                  <a:prstClr val="black"/>
                </a:solidFill>
                <a:cs typeface="FreesiaUPC" pitchFamily="34" charset="-34"/>
              </a:rPr>
              <a:t>is </a:t>
            </a:r>
            <a:r>
              <a:rPr lang="en-US" dirty="0">
                <a:solidFill>
                  <a:srgbClr val="0033CC"/>
                </a:solidFill>
                <a:cs typeface="FreesiaUPC" pitchFamily="34" charset="-34"/>
              </a:rPr>
              <a:t>for short period of </a:t>
            </a:r>
            <a:r>
              <a:rPr lang="en-US" dirty="0" smtClean="0">
                <a:solidFill>
                  <a:srgbClr val="0033CC"/>
                </a:solidFill>
                <a:cs typeface="FreesiaUPC" pitchFamily="34" charset="-34"/>
              </a:rPr>
              <a:t>time</a:t>
            </a:r>
            <a:endParaRPr lang="en-US" dirty="0">
              <a:solidFill>
                <a:prstClr val="black"/>
              </a:solidFill>
              <a:cs typeface="FreesiaUPC" pitchFamily="34" charset="-34"/>
            </a:endParaRPr>
          </a:p>
          <a:p>
            <a:pPr marL="742950" lvl="1" indent="-285750">
              <a:lnSpc>
                <a:spcPct val="150000"/>
              </a:lnSpc>
              <a:spcBef>
                <a:spcPct val="20000"/>
              </a:spcBef>
              <a:buFont typeface="Arial" panose="020B0604020202020204" pitchFamily="34" charset="0"/>
              <a:buChar char="–"/>
              <a:defRPr/>
            </a:pPr>
            <a:r>
              <a:rPr lang="en-US" dirty="0">
                <a:solidFill>
                  <a:prstClr val="black"/>
                </a:solidFill>
                <a:cs typeface="FreesiaUPC" pitchFamily="34" charset="-34"/>
              </a:rPr>
              <a:t>it is </a:t>
            </a:r>
            <a:r>
              <a:rPr lang="en-US" dirty="0">
                <a:solidFill>
                  <a:srgbClr val="0033CC"/>
                </a:solidFill>
                <a:cs typeface="FreesiaUPC" pitchFamily="34" charset="-34"/>
              </a:rPr>
              <a:t>directed towards specific disease conditions</a:t>
            </a:r>
          </a:p>
          <a:p>
            <a:pPr marL="742950" lvl="1" indent="-285750">
              <a:lnSpc>
                <a:spcPct val="150000"/>
              </a:lnSpc>
              <a:spcBef>
                <a:spcPct val="20000"/>
              </a:spcBef>
              <a:buFont typeface="Arial" panose="020B0604020202020204" pitchFamily="34" charset="0"/>
              <a:buChar char="–"/>
              <a:defRPr/>
            </a:pPr>
            <a:endParaRPr lang="en-US" dirty="0">
              <a:solidFill>
                <a:srgbClr val="0033CC"/>
              </a:solidFill>
              <a:cs typeface="FreesiaUPC" pitchFamily="34" charset="-34"/>
            </a:endParaRPr>
          </a:p>
          <a:p>
            <a:pPr marL="457200" lvl="1" indent="0">
              <a:lnSpc>
                <a:spcPct val="150000"/>
              </a:lnSpc>
              <a:spcBef>
                <a:spcPct val="20000"/>
              </a:spcBef>
              <a:buNone/>
              <a:defRPr/>
            </a:pPr>
            <a:endParaRPr lang="en-US" dirty="0">
              <a:solidFill>
                <a:srgbClr val="0033CC"/>
              </a:solidFill>
              <a:cs typeface="FreesiaUPC" pitchFamily="34" charset="-34"/>
            </a:endParaRPr>
          </a:p>
          <a:p>
            <a:pPr>
              <a:buNone/>
            </a:pPr>
            <a:endParaRPr lang="en-US" dirty="0" smtClean="0"/>
          </a:p>
        </p:txBody>
      </p:sp>
      <p:sp>
        <p:nvSpPr>
          <p:cNvPr id="4" name="Slide Number Placeholder 3"/>
          <p:cNvSpPr>
            <a:spLocks noGrp="1"/>
          </p:cNvSpPr>
          <p:nvPr>
            <p:ph type="sldNum" sz="quarter" idx="12"/>
          </p:nvPr>
        </p:nvSpPr>
        <p:spPr/>
        <p:txBody>
          <a:bodyPr/>
          <a:lstStyle/>
          <a:p>
            <a:fld id="{DED0563A-F828-4964-9046-49E74059FB32}"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77922"/>
            <a:ext cx="7498080" cy="5470478"/>
          </a:xfrm>
        </p:spPr>
        <p:txBody>
          <a:bodyPr>
            <a:normAutofit/>
          </a:bodyPr>
          <a:lstStyle/>
          <a:p>
            <a:pPr marL="82296" indent="0" algn="just">
              <a:buNone/>
            </a:pPr>
            <a:r>
              <a:rPr lang="en-US" b="1" dirty="0" smtClean="0">
                <a:solidFill>
                  <a:schemeClr val="accent6"/>
                </a:solidFill>
              </a:rPr>
              <a:t>2. </a:t>
            </a:r>
            <a:r>
              <a:rPr lang="en-US" sz="2600" b="1" dirty="0" smtClean="0">
                <a:solidFill>
                  <a:schemeClr val="accent6"/>
                </a:solidFill>
              </a:rPr>
              <a:t>Passive surveillance</a:t>
            </a:r>
            <a:r>
              <a:rPr lang="en-US" sz="2600" b="1" dirty="0">
                <a:solidFill>
                  <a:schemeClr val="accent6"/>
                </a:solidFill>
              </a:rPr>
              <a:t>: </a:t>
            </a:r>
            <a:r>
              <a:rPr lang="en-US" sz="2600" dirty="0" smtClean="0"/>
              <a:t>in </a:t>
            </a:r>
            <a:r>
              <a:rPr lang="en-US" sz="2600" dirty="0"/>
              <a:t>this type of surveillance, data are obtained from the on going programs and it does not incur too much in terms of cost, time, personnel as compared to the active surveillance, </a:t>
            </a:r>
            <a:endParaRPr lang="en-US" sz="2600" dirty="0" smtClean="0"/>
          </a:p>
          <a:p>
            <a:pPr marL="82296" indent="0" algn="just">
              <a:buNone/>
            </a:pPr>
            <a:endParaRPr lang="en-US" sz="2600" dirty="0" smtClean="0"/>
          </a:p>
          <a:p>
            <a:pPr algn="just"/>
            <a:r>
              <a:rPr lang="en-US" sz="2600" dirty="0" smtClean="0"/>
              <a:t>but </a:t>
            </a:r>
            <a:r>
              <a:rPr lang="en-US" sz="2600" dirty="0" smtClean="0">
                <a:solidFill>
                  <a:prstClr val="black"/>
                </a:solidFill>
                <a:cs typeface="FreesiaUPC" panose="020B0604020202020204" pitchFamily="34" charset="-34"/>
              </a:rPr>
              <a:t>as </a:t>
            </a:r>
            <a:r>
              <a:rPr lang="en-US" sz="2600" dirty="0">
                <a:solidFill>
                  <a:prstClr val="black"/>
                </a:solidFill>
                <a:cs typeface="FreesiaUPC" panose="020B0604020202020204" pitchFamily="34" charset="-34"/>
              </a:rPr>
              <a:t>information generated is to a large </a:t>
            </a:r>
            <a:r>
              <a:rPr lang="en-US" sz="2600" dirty="0" smtClean="0">
                <a:solidFill>
                  <a:prstClr val="black"/>
                </a:solidFill>
                <a:cs typeface="FreesiaUPC" panose="020B0604020202020204" pitchFamily="34" charset="-34"/>
              </a:rPr>
              <a:t>extent; </a:t>
            </a:r>
            <a:r>
              <a:rPr lang="en-US" sz="2600" b="1" dirty="0" smtClean="0">
                <a:solidFill>
                  <a:srgbClr val="9900CC"/>
                </a:solidFill>
                <a:cs typeface="FreesiaUPC" panose="020B0604020202020204" pitchFamily="34" charset="-34"/>
              </a:rPr>
              <a:t>unreliable, incomplete </a:t>
            </a:r>
            <a:r>
              <a:rPr lang="en-US" sz="2600" b="1" dirty="0">
                <a:solidFill>
                  <a:srgbClr val="9900CC"/>
                </a:solidFill>
                <a:cs typeface="FreesiaUPC" panose="020B0604020202020204" pitchFamily="34" charset="-34"/>
              </a:rPr>
              <a:t>and inaccurate</a:t>
            </a:r>
          </a:p>
          <a:p>
            <a:pPr algn="just"/>
            <a:r>
              <a:rPr lang="en-US" sz="2600" dirty="0">
                <a:solidFill>
                  <a:prstClr val="black"/>
                </a:solidFill>
                <a:cs typeface="FreesiaUPC" panose="020B0604020202020204" pitchFamily="34" charset="-34"/>
              </a:rPr>
              <a:t>data is </a:t>
            </a:r>
            <a:r>
              <a:rPr lang="en-US" sz="2600" b="1" dirty="0">
                <a:solidFill>
                  <a:srgbClr val="9900CC"/>
                </a:solidFill>
                <a:cs typeface="FreesiaUPC" panose="020B0604020202020204" pitchFamily="34" charset="-34"/>
              </a:rPr>
              <a:t>not available on time</a:t>
            </a:r>
          </a:p>
          <a:p>
            <a:pPr algn="just"/>
            <a:r>
              <a:rPr lang="en-US" sz="2600" dirty="0">
                <a:cs typeface="FreesiaUPC" panose="020B0604020202020204" pitchFamily="34" charset="-34"/>
              </a:rPr>
              <a:t>you</a:t>
            </a:r>
            <a:r>
              <a:rPr lang="en-US" sz="2600" dirty="0">
                <a:solidFill>
                  <a:srgbClr val="9900CC"/>
                </a:solidFill>
                <a:cs typeface="FreesiaUPC" panose="020B0604020202020204" pitchFamily="34" charset="-34"/>
              </a:rPr>
              <a:t> </a:t>
            </a:r>
            <a:r>
              <a:rPr lang="en-US" sz="2600" b="1" dirty="0">
                <a:solidFill>
                  <a:srgbClr val="9900CC"/>
                </a:solidFill>
                <a:cs typeface="FreesiaUPC" panose="020B0604020202020204" pitchFamily="34" charset="-34"/>
              </a:rPr>
              <a:t>may not get </a:t>
            </a:r>
            <a:r>
              <a:rPr lang="en-US" sz="2600" dirty="0">
                <a:cs typeface="FreesiaUPC" panose="020B0604020202020204" pitchFamily="34" charset="-34"/>
              </a:rPr>
              <a:t>the kind of information you desire.</a:t>
            </a:r>
            <a:endParaRPr lang="en-US" sz="2600" b="1" dirty="0"/>
          </a:p>
          <a:p>
            <a:pPr marL="82296" indent="0">
              <a:buNone/>
            </a:pPr>
            <a:endParaRPr lang="en-US" sz="2600" b="1" dirty="0">
              <a:solidFill>
                <a:srgbClr val="002060"/>
              </a:solidFill>
            </a:endParaRPr>
          </a:p>
        </p:txBody>
      </p:sp>
      <p:sp>
        <p:nvSpPr>
          <p:cNvPr id="4" name="Slide Number Placeholder 3"/>
          <p:cNvSpPr>
            <a:spLocks noGrp="1"/>
          </p:cNvSpPr>
          <p:nvPr>
            <p:ph type="sldNum" sz="quarter" idx="12"/>
          </p:nvPr>
        </p:nvSpPr>
        <p:spPr/>
        <p:txBody>
          <a:bodyPr/>
          <a:lstStyle/>
          <a:p>
            <a:fld id="{DED0563A-F828-4964-9046-49E74059FB32}" type="slidenum">
              <a:rPr lang="en-US" smtClean="0"/>
              <a:pPr/>
              <a:t>118</a:t>
            </a:fld>
            <a:endParaRPr lang="en-US"/>
          </a:p>
        </p:txBody>
      </p:sp>
    </p:spTree>
    <p:extLst>
      <p:ext uri="{BB962C8B-B14F-4D97-AF65-F5344CB8AC3E}">
        <p14:creationId xmlns:p14="http://schemas.microsoft.com/office/powerpoint/2010/main" val="10811327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25462"/>
          </a:xfrm>
        </p:spPr>
        <p:txBody>
          <a:bodyPr>
            <a:normAutofit fontScale="90000"/>
          </a:bodyPr>
          <a:lstStyle/>
          <a:p>
            <a:r>
              <a:rPr lang="en-US" dirty="0" smtClean="0"/>
              <a:t> </a:t>
            </a:r>
            <a:r>
              <a:rPr lang="en-US" sz="4400" b="1" dirty="0">
                <a:solidFill>
                  <a:prstClr val="black"/>
                </a:solidFill>
                <a:latin typeface="Calibri" panose="020F0502020204030204"/>
              </a:rPr>
              <a:t>3.Sentinel site surveillance</a:t>
            </a:r>
            <a:endParaRPr lang="en-US" dirty="0"/>
          </a:p>
        </p:txBody>
      </p:sp>
      <p:sp>
        <p:nvSpPr>
          <p:cNvPr id="3" name="Content Placeholder 2"/>
          <p:cNvSpPr>
            <a:spLocks noGrp="1"/>
          </p:cNvSpPr>
          <p:nvPr>
            <p:ph idx="1"/>
          </p:nvPr>
        </p:nvSpPr>
        <p:spPr>
          <a:xfrm>
            <a:off x="990600" y="800100"/>
            <a:ext cx="7943088" cy="5505450"/>
          </a:xfrm>
        </p:spPr>
        <p:txBody>
          <a:bodyPr>
            <a:normAutofit fontScale="70000" lnSpcReduction="20000"/>
          </a:bodyPr>
          <a:lstStyle/>
          <a:p>
            <a:pPr algn="just">
              <a:lnSpc>
                <a:spcPct val="150000"/>
              </a:lnSpc>
              <a:buFont typeface="Wingdings" panose="05000000000000000000" pitchFamily="2" charset="2"/>
              <a:buChar char="ü"/>
            </a:pPr>
            <a:r>
              <a:rPr lang="en-US" sz="3400" dirty="0"/>
              <a:t>Sentinel site surveillance involves surveillance in a limited number of sites to detect trends in the overall well-being of the population. </a:t>
            </a:r>
          </a:p>
          <a:p>
            <a:pPr algn="just">
              <a:lnSpc>
                <a:spcPct val="150000"/>
              </a:lnSpc>
              <a:buFont typeface="Wingdings" panose="05000000000000000000" pitchFamily="2" charset="2"/>
              <a:buChar char="ü"/>
            </a:pPr>
            <a:r>
              <a:rPr lang="en-US" sz="3400" dirty="0"/>
              <a:t>The sites may be specific population groups or villages that cover populations at risk. </a:t>
            </a:r>
          </a:p>
          <a:p>
            <a:pPr algn="just">
              <a:lnSpc>
                <a:spcPct val="150000"/>
              </a:lnSpc>
              <a:buFont typeface="Wingdings" panose="05000000000000000000" pitchFamily="2" charset="2"/>
              <a:buChar char="ü"/>
            </a:pPr>
            <a:r>
              <a:rPr lang="en-US" sz="3400" dirty="0"/>
              <a:t>Trends are monitored for various indicators, including nutritional status, morbidity, dietary issues, coping strategies and food security. </a:t>
            </a:r>
            <a:r>
              <a:rPr lang="en-US" sz="3400" dirty="0" smtClean="0"/>
              <a:t>Data can be collated and analyzed centrally (centrally-based sentinel site surveillance) or by trained members of the community(community based sentinel </a:t>
            </a:r>
            <a:r>
              <a:rPr lang="en-US" sz="3400" dirty="0" err="1" smtClean="0"/>
              <a:t>survillance</a:t>
            </a:r>
            <a:endParaRPr lang="en-US" sz="3400" dirty="0"/>
          </a:p>
          <a:p>
            <a:pPr marL="0" lvl="0" indent="0" algn="just" fontAlgn="base">
              <a:lnSpc>
                <a:spcPct val="150000"/>
              </a:lnSpc>
              <a:spcBef>
                <a:spcPct val="20000"/>
              </a:spcBef>
              <a:spcAft>
                <a:spcPct val="0"/>
              </a:spcAft>
              <a:buNone/>
            </a:pPr>
            <a:endParaRPr lang="en-US" b="1"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119</a:t>
            </a:fld>
            <a:endParaRPr lang="en-US"/>
          </a:p>
        </p:txBody>
      </p:sp>
    </p:spTree>
    <p:extLst>
      <p:ext uri="{BB962C8B-B14F-4D97-AF65-F5344CB8AC3E}">
        <p14:creationId xmlns:p14="http://schemas.microsoft.com/office/powerpoint/2010/main" val="116974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19288" cy="762000"/>
          </a:xfrm>
        </p:spPr>
        <p:txBody>
          <a:bodyPr>
            <a:normAutofit/>
          </a:bodyPr>
          <a:lstStyle/>
          <a:p>
            <a:r>
              <a:rPr lang="en-US" sz="3200" i="1" dirty="0" smtClean="0"/>
              <a:t>Energy requirement...</a:t>
            </a:r>
            <a:endParaRPr lang="en-US" sz="3200" i="1" dirty="0"/>
          </a:p>
        </p:txBody>
      </p:sp>
      <p:sp>
        <p:nvSpPr>
          <p:cNvPr id="3" name="Content Placeholder 2"/>
          <p:cNvSpPr>
            <a:spLocks noGrp="1"/>
          </p:cNvSpPr>
          <p:nvPr>
            <p:ph idx="1"/>
          </p:nvPr>
        </p:nvSpPr>
        <p:spPr>
          <a:xfrm>
            <a:off x="838200" y="914400"/>
            <a:ext cx="8095488" cy="5791200"/>
          </a:xfrm>
        </p:spPr>
        <p:txBody>
          <a:bodyPr>
            <a:normAutofit fontScale="85000" lnSpcReduction="10000"/>
          </a:bodyPr>
          <a:lstStyle/>
          <a:p>
            <a:r>
              <a:rPr lang="en-US" dirty="0" smtClean="0"/>
              <a:t>Energy requirements are also based on the following factors:</a:t>
            </a:r>
          </a:p>
          <a:p>
            <a:pPr>
              <a:buNone/>
            </a:pPr>
            <a:r>
              <a:rPr lang="en-US" dirty="0" smtClean="0">
                <a:solidFill>
                  <a:srgbClr val="0070C0"/>
                </a:solidFill>
              </a:rPr>
              <a:t>1. </a:t>
            </a:r>
            <a:r>
              <a:rPr lang="en-US" b="1" i="1" dirty="0" smtClean="0">
                <a:solidFill>
                  <a:srgbClr val="0070C0"/>
                </a:solidFill>
              </a:rPr>
              <a:t>Basal metabolism</a:t>
            </a:r>
          </a:p>
          <a:p>
            <a:pPr>
              <a:buNone/>
            </a:pPr>
            <a:r>
              <a:rPr lang="en-US" dirty="0" smtClean="0"/>
              <a:t>   - Need to maintain vital functions</a:t>
            </a:r>
          </a:p>
          <a:p>
            <a:pPr>
              <a:buNone/>
            </a:pPr>
            <a:r>
              <a:rPr lang="en-US" dirty="0" smtClean="0"/>
              <a:t>   - Depends on age, sex, body composition ,etc  </a:t>
            </a:r>
          </a:p>
          <a:p>
            <a:pPr>
              <a:buNone/>
            </a:pPr>
            <a:r>
              <a:rPr lang="en-US" dirty="0" smtClean="0">
                <a:solidFill>
                  <a:srgbClr val="0070C0"/>
                </a:solidFill>
              </a:rPr>
              <a:t>2. </a:t>
            </a:r>
            <a:r>
              <a:rPr lang="en-US" b="1" i="1" dirty="0" smtClean="0">
                <a:solidFill>
                  <a:srgbClr val="0070C0"/>
                </a:solidFill>
              </a:rPr>
              <a:t>Metabolic response to food </a:t>
            </a:r>
          </a:p>
          <a:p>
            <a:pPr>
              <a:buNone/>
            </a:pPr>
            <a:r>
              <a:rPr lang="en-US" dirty="0" smtClean="0"/>
              <a:t>   - Needed for digestion , transport and metabolism       of nutrients </a:t>
            </a:r>
          </a:p>
          <a:p>
            <a:pPr>
              <a:buNone/>
            </a:pPr>
            <a:r>
              <a:rPr lang="en-US" dirty="0" smtClean="0">
                <a:solidFill>
                  <a:srgbClr val="0070C0"/>
                </a:solidFill>
              </a:rPr>
              <a:t>3. </a:t>
            </a:r>
            <a:r>
              <a:rPr lang="en-US" b="1" i="1" dirty="0" smtClean="0">
                <a:solidFill>
                  <a:srgbClr val="0070C0"/>
                </a:solidFill>
              </a:rPr>
              <a:t>Physical activity</a:t>
            </a:r>
          </a:p>
          <a:p>
            <a:pPr>
              <a:buNone/>
            </a:pPr>
            <a:r>
              <a:rPr lang="en-US" dirty="0" smtClean="0"/>
              <a:t> - all daily activities ranging from work to play to rest.</a:t>
            </a:r>
          </a:p>
          <a:p>
            <a:pPr>
              <a:buNone/>
            </a:pPr>
            <a:r>
              <a:rPr lang="en-US" dirty="0" smtClean="0"/>
              <a:t>These activities may be occupational, associated with</a:t>
            </a:r>
          </a:p>
          <a:p>
            <a:pPr>
              <a:buNone/>
            </a:pPr>
            <a:r>
              <a:rPr lang="en-US" dirty="0" smtClean="0"/>
              <a:t>work, or discretionary, associated with household and </a:t>
            </a:r>
          </a:p>
          <a:p>
            <a:pPr>
              <a:buNone/>
            </a:pPr>
            <a:r>
              <a:rPr lang="en-US" dirty="0" smtClean="0"/>
              <a:t>social tasks.</a:t>
            </a:r>
          </a:p>
          <a:p>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096000"/>
          </a:xfrm>
        </p:spPr>
        <p:txBody>
          <a:bodyPr>
            <a:normAutofit/>
          </a:bodyPr>
          <a:lstStyle/>
          <a:p>
            <a:pPr>
              <a:buNone/>
            </a:pPr>
            <a:r>
              <a:rPr lang="en-US" dirty="0">
                <a:solidFill>
                  <a:srgbClr val="00B050"/>
                </a:solidFill>
              </a:rPr>
              <a:t>What are potential uses and who are the users of nutritional surveillance information?</a:t>
            </a:r>
            <a:endParaRPr lang="en-US" b="1" dirty="0" smtClean="0"/>
          </a:p>
          <a:p>
            <a:pPr>
              <a:buNone/>
            </a:pPr>
            <a:r>
              <a:rPr lang="en-US" b="1" dirty="0" smtClean="0"/>
              <a:t>Users are:</a:t>
            </a:r>
          </a:p>
          <a:p>
            <a:r>
              <a:rPr lang="en-US" sz="2800" dirty="0" smtClean="0"/>
              <a:t>Ministry of Agriculture</a:t>
            </a:r>
          </a:p>
          <a:p>
            <a:r>
              <a:rPr lang="en-US" sz="2800" dirty="0" smtClean="0"/>
              <a:t> Ministry of Health</a:t>
            </a:r>
          </a:p>
          <a:p>
            <a:r>
              <a:rPr lang="en-US" sz="2800" dirty="0" smtClean="0"/>
              <a:t>Ministry of Economic Development</a:t>
            </a:r>
          </a:p>
          <a:p>
            <a:r>
              <a:rPr lang="en-US" sz="2800" dirty="0" smtClean="0"/>
              <a:t>Food and nutrition planning</a:t>
            </a:r>
          </a:p>
          <a:p>
            <a:r>
              <a:rPr lang="en-US" sz="2800" dirty="0" smtClean="0"/>
              <a:t>Interministerial Coordinating Committee on Food and Nutrition</a:t>
            </a:r>
            <a:endParaRPr lang="en-US" sz="2800"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19288" cy="1020762"/>
          </a:xfrm>
        </p:spPr>
        <p:txBody>
          <a:bodyPr>
            <a:normAutofit/>
          </a:bodyPr>
          <a:lstStyle/>
          <a:p>
            <a:r>
              <a:rPr lang="en-US" sz="3200" b="1" i="1" dirty="0" smtClean="0"/>
              <a:t>Types of nutritional surveillance</a:t>
            </a:r>
            <a:endParaRPr lang="en-US" sz="32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219200"/>
            <a:ext cx="7848600"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ED0563A-F828-4964-9046-49E74059FB32}"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095488" cy="6096000"/>
          </a:xfrm>
        </p:spPr>
        <p:txBody>
          <a:bodyPr>
            <a:normAutofit fontScale="92500"/>
          </a:bodyPr>
          <a:lstStyle/>
          <a:p>
            <a:pPr>
              <a:buNone/>
            </a:pPr>
            <a:r>
              <a:rPr lang="en-US" b="1" dirty="0" smtClean="0">
                <a:solidFill>
                  <a:srgbClr val="00B050"/>
                </a:solidFill>
              </a:rPr>
              <a:t>Use of </a:t>
            </a:r>
            <a:r>
              <a:rPr lang="en-US" b="1" dirty="0">
                <a:solidFill>
                  <a:srgbClr val="00B050"/>
                </a:solidFill>
              </a:rPr>
              <a:t>nutritional surveillance </a:t>
            </a:r>
            <a:r>
              <a:rPr lang="en-US" b="1" dirty="0" smtClean="0">
                <a:solidFill>
                  <a:srgbClr val="00B050"/>
                </a:solidFill>
              </a:rPr>
              <a:t>information?</a:t>
            </a:r>
            <a:endParaRPr lang="en-US" b="1" i="1" dirty="0" smtClean="0">
              <a:solidFill>
                <a:srgbClr val="00B050"/>
              </a:solidFill>
            </a:endParaRPr>
          </a:p>
          <a:p>
            <a:pPr>
              <a:buNone/>
            </a:pPr>
            <a:endParaRPr lang="en-US" b="1" i="1" dirty="0" smtClean="0">
              <a:solidFill>
                <a:srgbClr val="00B050"/>
              </a:solidFill>
            </a:endParaRPr>
          </a:p>
          <a:p>
            <a:pPr>
              <a:buNone/>
            </a:pPr>
            <a:r>
              <a:rPr lang="en-US" b="1" i="1" dirty="0" smtClean="0">
                <a:solidFill>
                  <a:srgbClr val="00B050"/>
                </a:solidFill>
              </a:rPr>
              <a:t>1. Timely warning and intervention</a:t>
            </a:r>
            <a:endParaRPr lang="en-US" sz="3500" b="1" i="1" dirty="0" smtClean="0">
              <a:solidFill>
                <a:srgbClr val="00B050"/>
              </a:solidFill>
            </a:endParaRPr>
          </a:p>
          <a:p>
            <a:r>
              <a:rPr lang="en-US" sz="2800" dirty="0" smtClean="0"/>
              <a:t>Nutritional surveillance was first established to warn governments of poor nations of imminent nutritional crises. It was in part modelled on health surveillance for important infectious diseases. </a:t>
            </a:r>
          </a:p>
          <a:p>
            <a:pPr>
              <a:buNone/>
            </a:pPr>
            <a:endParaRPr lang="en-US" sz="2800" dirty="0" smtClean="0"/>
          </a:p>
          <a:p>
            <a:r>
              <a:rPr lang="en-US" sz="2800" dirty="0" smtClean="0"/>
              <a:t>Certain infectious diseases such as plague and cholera are notifiable to WHO; countries</a:t>
            </a:r>
          </a:p>
          <a:p>
            <a:pPr>
              <a:buNone/>
            </a:pPr>
            <a:r>
              <a:rPr lang="en-US" sz="2800" dirty="0" smtClean="0"/>
              <a:t> require that each district or province notify the national ministry of health on a weekly basis  of the number of cases of notifiable diseases.</a:t>
            </a:r>
            <a:endParaRPr lang="en-US" sz="2800"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172200"/>
          </a:xfrm>
        </p:spPr>
        <p:txBody>
          <a:bodyPr>
            <a:normAutofit fontScale="92500" lnSpcReduction="10000"/>
          </a:bodyPr>
          <a:lstStyle/>
          <a:p>
            <a:pPr>
              <a:buNone/>
            </a:pPr>
            <a:r>
              <a:rPr lang="en-US" sz="3000" i="1" dirty="0" smtClean="0">
                <a:solidFill>
                  <a:srgbClr val="00B050"/>
                </a:solidFill>
              </a:rPr>
              <a:t>Cont’…</a:t>
            </a:r>
          </a:p>
          <a:p>
            <a:pPr>
              <a:buNone/>
            </a:pPr>
            <a:endParaRPr lang="en-US" sz="3300" i="1" dirty="0" smtClean="0">
              <a:solidFill>
                <a:srgbClr val="00B050"/>
              </a:solidFill>
            </a:endParaRPr>
          </a:p>
          <a:p>
            <a:r>
              <a:rPr lang="en-US" sz="3000" dirty="0" smtClean="0"/>
              <a:t>In famines or severe crises, data on famine deaths or serious famine-related malnutrition can be collected and reported.</a:t>
            </a:r>
          </a:p>
          <a:p>
            <a:r>
              <a:rPr lang="en-US" sz="3000" dirty="0" smtClean="0"/>
              <a:t>Unlike outbreaks of serious infectious diseases, famine brings with it many cases of serious malnutrition.</a:t>
            </a:r>
          </a:p>
          <a:p>
            <a:r>
              <a:rPr lang="en-US" sz="3000" dirty="0" smtClean="0"/>
              <a:t>Nutritional surveillance reports on indicators that would warn a government of an approaching nutrition disaster. </a:t>
            </a:r>
          </a:p>
          <a:p>
            <a:r>
              <a:rPr lang="en-US" sz="3000" dirty="0" smtClean="0"/>
              <a:t>As listed above, production patterns, market  prices, food stocks and fall in body weights are  possible indicators of food crises.</a:t>
            </a:r>
            <a:endParaRPr lang="en-US" sz="3000"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a:bodyPr>
          <a:lstStyle/>
          <a:p>
            <a:pPr>
              <a:buNone/>
            </a:pPr>
            <a:r>
              <a:rPr lang="fr-FR" b="1" i="1" dirty="0" smtClean="0">
                <a:solidFill>
                  <a:srgbClr val="00B050"/>
                </a:solidFill>
              </a:rPr>
              <a:t>2. Nutrition surveillance for Policy </a:t>
            </a:r>
            <a:r>
              <a:rPr lang="en-US" b="1" i="1" dirty="0" smtClean="0">
                <a:solidFill>
                  <a:srgbClr val="00B050"/>
                </a:solidFill>
              </a:rPr>
              <a:t>and programme planning</a:t>
            </a:r>
          </a:p>
          <a:p>
            <a:pPr>
              <a:buNone/>
            </a:pPr>
            <a:endParaRPr lang="en-US" b="1" i="1" dirty="0" smtClean="0">
              <a:solidFill>
                <a:srgbClr val="00B050"/>
              </a:solidFill>
            </a:endParaRPr>
          </a:p>
          <a:p>
            <a:r>
              <a:rPr lang="en-US" sz="2800" dirty="0" smtClean="0"/>
              <a:t>Many kinds of indicators, can be used by governments or local authorities for surveillance to influence policy and programme planning. </a:t>
            </a:r>
          </a:p>
          <a:p>
            <a:r>
              <a:rPr lang="en-US" sz="2800" dirty="0" smtClean="0"/>
              <a:t>For example, anthropometric data may be collected on a regular basis to describe PEM trends over time. </a:t>
            </a:r>
          </a:p>
          <a:p>
            <a:r>
              <a:rPr lang="en-US" sz="2800" dirty="0" smtClean="0"/>
              <a:t>The data may be analysed to discern groups of the population most severely affected.</a:t>
            </a:r>
          </a:p>
        </p:txBody>
      </p:sp>
      <p:sp>
        <p:nvSpPr>
          <p:cNvPr id="4" name="Slide Number Placeholder 3"/>
          <p:cNvSpPr>
            <a:spLocks noGrp="1"/>
          </p:cNvSpPr>
          <p:nvPr>
            <p:ph type="sldNum" sz="quarter" idx="12"/>
          </p:nvPr>
        </p:nvSpPr>
        <p:spPr/>
        <p:txBody>
          <a:bodyPr/>
          <a:lstStyle/>
          <a:p>
            <a:fld id="{DED0563A-F828-4964-9046-49E74059FB32}"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324600"/>
          </a:xfrm>
        </p:spPr>
        <p:txBody>
          <a:bodyPr>
            <a:normAutofit/>
          </a:bodyPr>
          <a:lstStyle/>
          <a:p>
            <a:pPr>
              <a:buNone/>
            </a:pPr>
            <a:r>
              <a:rPr lang="en-US" sz="2800" i="1" dirty="0" smtClean="0">
                <a:solidFill>
                  <a:srgbClr val="00B050"/>
                </a:solidFill>
              </a:rPr>
              <a:t>Cont’…</a:t>
            </a:r>
          </a:p>
          <a:p>
            <a:pPr algn="just">
              <a:lnSpc>
                <a:spcPct val="150000"/>
              </a:lnSpc>
              <a:buFont typeface="Wingdings" panose="05000000000000000000" pitchFamily="2" charset="2"/>
              <a:buChar char="§"/>
            </a:pPr>
            <a:r>
              <a:rPr lang="en-US" sz="2400" dirty="0" smtClean="0"/>
              <a:t>The next step might be to decide on direct interventions (perhaps supplementary feeding or nutrition education) for the most seriously affected groups and to suggest ways in which existing policies (for example, regarding credit for small farmers to improve agricultural productivity or subsidies for staple foods for the poor in urban areas) might be modified or strengthened to influence nutritional status.</a:t>
            </a:r>
          </a:p>
          <a:p>
            <a:pPr>
              <a:buNone/>
            </a:pP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DED0563A-F828-4964-9046-49E74059FB32}"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095488" cy="5791200"/>
          </a:xfrm>
        </p:spPr>
        <p:txBody>
          <a:bodyPr>
            <a:normAutofit/>
          </a:bodyPr>
          <a:lstStyle/>
          <a:p>
            <a:pPr>
              <a:buNone/>
            </a:pPr>
            <a:r>
              <a:rPr lang="en-US" b="1" i="1" dirty="0" smtClean="0">
                <a:solidFill>
                  <a:srgbClr val="00B050"/>
                </a:solidFill>
              </a:rPr>
              <a:t>3. Nutritional surveillance for management and evaluation</a:t>
            </a:r>
          </a:p>
          <a:p>
            <a:r>
              <a:rPr lang="en-US" sz="2800" dirty="0" smtClean="0"/>
              <a:t>Surveillance can be used to evaluate programmes aimed at improving nutrition and to assist in their management. </a:t>
            </a:r>
          </a:p>
          <a:p>
            <a:r>
              <a:rPr lang="en-US" sz="2800" dirty="0" smtClean="0"/>
              <a:t>For example, data from growth monitoring  over a period of five years might be used to evaluate whether an agricultural credit scheme has improved the nutritional status of children; or</a:t>
            </a:r>
          </a:p>
          <a:p>
            <a:pPr>
              <a:buFont typeface="Wingdings" pitchFamily="2" charset="2"/>
              <a:buChar char="§"/>
            </a:pPr>
            <a:r>
              <a:rPr lang="en-US" sz="2800" dirty="0"/>
              <a:t>Data on IDD might be used over time to evaluate whether salt iodization activities are influencing iodine nutritional status.</a:t>
            </a:r>
          </a:p>
          <a:p>
            <a:pPr>
              <a:buNone/>
            </a:pPr>
            <a:endParaRPr lang="en-US" sz="2800" i="1" dirty="0">
              <a:solidFill>
                <a:srgbClr val="00B050"/>
              </a:solidFill>
            </a:endParaRPr>
          </a:p>
          <a:p>
            <a:endParaRPr lang="en-US" sz="2800" dirty="0" smtClean="0"/>
          </a:p>
        </p:txBody>
      </p:sp>
      <p:sp>
        <p:nvSpPr>
          <p:cNvPr id="4" name="Slide Number Placeholder 3"/>
          <p:cNvSpPr>
            <a:spLocks noGrp="1"/>
          </p:cNvSpPr>
          <p:nvPr>
            <p:ph type="sldNum" sz="quarter" idx="12"/>
          </p:nvPr>
        </p:nvSpPr>
        <p:spPr/>
        <p:txBody>
          <a:bodyPr/>
          <a:lstStyle/>
          <a:p>
            <a:fld id="{DED0563A-F828-4964-9046-49E74059FB32}"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153400" cy="6096000"/>
          </a:xfrm>
        </p:spPr>
        <p:txBody>
          <a:bodyPr>
            <a:normAutofit lnSpcReduction="10000"/>
          </a:bodyPr>
          <a:lstStyle/>
          <a:p>
            <a:pPr>
              <a:buNone/>
            </a:pPr>
            <a:r>
              <a:rPr lang="en-US" b="1" i="1" dirty="0" smtClean="0">
                <a:solidFill>
                  <a:srgbClr val="00B050"/>
                </a:solidFill>
              </a:rPr>
              <a:t>4. Nutritional surveillance for problem identification and advocacy</a:t>
            </a:r>
          </a:p>
          <a:p>
            <a:pPr>
              <a:buNone/>
            </a:pPr>
            <a:endParaRPr lang="en-US" b="1" i="1" dirty="0" smtClean="0">
              <a:solidFill>
                <a:srgbClr val="00B050"/>
              </a:solidFill>
            </a:endParaRPr>
          </a:p>
          <a:p>
            <a:r>
              <a:rPr lang="en-US" sz="2800" dirty="0"/>
              <a:t>Conducting surveillance for advocacy mainly involves collecting data on the prevalence of PEM or micronutrient deficiencies or on related indicators and using these data to get support for action. </a:t>
            </a:r>
          </a:p>
          <a:p>
            <a:pPr>
              <a:buNone/>
            </a:pPr>
            <a:endParaRPr lang="en-US" sz="2800" dirty="0"/>
          </a:p>
          <a:p>
            <a:r>
              <a:rPr lang="en-US" sz="2800" dirty="0"/>
              <a:t>Support can be solicited in different ways including making the government aware of the problems found or embarrassing the  government into taking action by publicizing a  serious nutrition problem in the news media.</a:t>
            </a:r>
          </a:p>
          <a:p>
            <a:pPr marL="82296" indent="0">
              <a:buNone/>
            </a:pPr>
            <a:endParaRPr lang="en-US" sz="2800" b="1" i="1" dirty="0">
              <a:solidFill>
                <a:srgbClr val="00B050"/>
              </a:solidFill>
            </a:endParaRPr>
          </a:p>
        </p:txBody>
      </p:sp>
      <p:sp>
        <p:nvSpPr>
          <p:cNvPr id="4" name="Slide Number Placeholder 3"/>
          <p:cNvSpPr>
            <a:spLocks noGrp="1"/>
          </p:cNvSpPr>
          <p:nvPr>
            <p:ph type="sldNum" sz="quarter" idx="12"/>
          </p:nvPr>
        </p:nvSpPr>
        <p:spPr/>
        <p:txBody>
          <a:bodyPr/>
          <a:lstStyle/>
          <a:p>
            <a:fld id="{DED0563A-F828-4964-9046-49E74059FB32}"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2562"/>
          </a:xfrm>
        </p:spPr>
        <p:txBody>
          <a:bodyPr>
            <a:normAutofit fontScale="90000"/>
          </a:bodyPr>
          <a:lstStyle/>
          <a:p>
            <a:r>
              <a:rPr lang="en-US" sz="3200" dirty="0" smtClean="0"/>
              <a:t>Summary of use of NS</a:t>
            </a:r>
            <a:endParaRPr lang="en-US" sz="3200"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128</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990600" y="685800"/>
            <a:ext cx="8153400" cy="6172200"/>
          </a:xfrm>
          <a:prstGeom prst="rect">
            <a:avLst/>
          </a:prstGeom>
          <a:noFill/>
          <a:ln w="9525">
            <a:noFill/>
            <a:miter lim="800000"/>
            <a:headEnd/>
            <a:tailEnd/>
          </a:ln>
        </p:spPr>
      </p:pic>
    </p:spTree>
    <p:extLst>
      <p:ext uri="{BB962C8B-B14F-4D97-AF65-F5344CB8AC3E}">
        <p14:creationId xmlns:p14="http://schemas.microsoft.com/office/powerpoint/2010/main" val="1287736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265238"/>
          </a:xfrm>
        </p:spPr>
        <p:txBody>
          <a:bodyPr>
            <a:normAutofit/>
          </a:bodyPr>
          <a:lstStyle/>
          <a:p>
            <a:r>
              <a:rPr lang="en-US" sz="3200" b="1" dirty="0" smtClean="0"/>
              <a:t>Nutritional surveillance cycle</a:t>
            </a:r>
            <a:endParaRPr lang="en-US" sz="3200" dirty="0"/>
          </a:p>
        </p:txBody>
      </p:sp>
      <p:sp>
        <p:nvSpPr>
          <p:cNvPr id="3" name="Content Placeholder 2"/>
          <p:cNvSpPr>
            <a:spLocks noGrp="1"/>
          </p:cNvSpPr>
          <p:nvPr>
            <p:ph idx="1"/>
          </p:nvPr>
        </p:nvSpPr>
        <p:spPr>
          <a:xfrm>
            <a:off x="838200" y="1752600"/>
            <a:ext cx="8095488" cy="4800600"/>
          </a:xfrm>
        </p:spPr>
        <p:txBody>
          <a:bodyPr/>
          <a:lstStyle/>
          <a:p>
            <a:pPr>
              <a:buFont typeface="Wingdings" pitchFamily="2" charset="2"/>
              <a:buChar char="§"/>
            </a:pPr>
            <a:r>
              <a:rPr lang="en-US" dirty="0" smtClean="0"/>
              <a:t> </a:t>
            </a:r>
            <a:r>
              <a:rPr lang="en-US" sz="2800" dirty="0" smtClean="0"/>
              <a:t>The following table  illustrates basic steps in nutritional surveillance. </a:t>
            </a:r>
          </a:p>
          <a:p>
            <a:pPr>
              <a:buFont typeface="Wingdings" pitchFamily="2" charset="2"/>
              <a:buChar char="§"/>
            </a:pPr>
            <a:endParaRPr lang="en-US" sz="2800" dirty="0" smtClean="0"/>
          </a:p>
          <a:p>
            <a:pPr>
              <a:buFont typeface="Wingdings" pitchFamily="2" charset="2"/>
              <a:buChar char="§"/>
            </a:pPr>
            <a:r>
              <a:rPr lang="en-US" sz="2800" dirty="0" smtClean="0"/>
              <a:t>These steps involve assessment, data collection, analysis, decision-making and the enactment of interventions based on the decisions.</a:t>
            </a:r>
            <a:endParaRPr lang="en-US" sz="2800" dirty="0"/>
          </a:p>
        </p:txBody>
      </p:sp>
      <p:sp>
        <p:nvSpPr>
          <p:cNvPr id="4" name="Slide Number Placeholder 3"/>
          <p:cNvSpPr>
            <a:spLocks noGrp="1"/>
          </p:cNvSpPr>
          <p:nvPr>
            <p:ph type="sldNum" sz="quarter" idx="12"/>
          </p:nvPr>
        </p:nvSpPr>
        <p:spPr/>
        <p:txBody>
          <a:bodyPr/>
          <a:lstStyle/>
          <a:p>
            <a:fld id="{DED0563A-F828-4964-9046-49E74059FB32}"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19288" cy="715962"/>
          </a:xfrm>
        </p:spPr>
        <p:txBody>
          <a:bodyPr>
            <a:normAutofit/>
          </a:bodyPr>
          <a:lstStyle/>
          <a:p>
            <a:r>
              <a:rPr lang="en-US" sz="3200" i="1" dirty="0" smtClean="0"/>
              <a:t>Energy requirement...</a:t>
            </a:r>
            <a:endParaRPr lang="en-US" sz="3200" i="1" dirty="0"/>
          </a:p>
        </p:txBody>
      </p:sp>
      <p:sp>
        <p:nvSpPr>
          <p:cNvPr id="3" name="Content Placeholder 2"/>
          <p:cNvSpPr>
            <a:spLocks noGrp="1"/>
          </p:cNvSpPr>
          <p:nvPr>
            <p:ph idx="1"/>
          </p:nvPr>
        </p:nvSpPr>
        <p:spPr>
          <a:xfrm>
            <a:off x="838200" y="1447800"/>
            <a:ext cx="8095488" cy="4800600"/>
          </a:xfrm>
        </p:spPr>
        <p:txBody>
          <a:bodyPr>
            <a:normAutofit/>
          </a:bodyPr>
          <a:lstStyle/>
          <a:p>
            <a:pPr>
              <a:buNone/>
            </a:pPr>
            <a:r>
              <a:rPr lang="en-US" sz="3500" dirty="0" smtClean="0">
                <a:solidFill>
                  <a:srgbClr val="0070C0"/>
                </a:solidFill>
              </a:rPr>
              <a:t>4. </a:t>
            </a:r>
            <a:r>
              <a:rPr lang="en-US" sz="2800" b="1" i="1" dirty="0" smtClean="0">
                <a:solidFill>
                  <a:srgbClr val="0070C0"/>
                </a:solidFill>
              </a:rPr>
              <a:t>Growth</a:t>
            </a:r>
            <a:r>
              <a:rPr lang="en-US" sz="3500" dirty="0" smtClean="0">
                <a:solidFill>
                  <a:srgbClr val="0070C0"/>
                </a:solidFill>
              </a:rPr>
              <a:t> </a:t>
            </a:r>
          </a:p>
          <a:p>
            <a:pPr>
              <a:buNone/>
            </a:pPr>
            <a:r>
              <a:rPr lang="en-US" dirty="0" smtClean="0"/>
              <a:t>   - </a:t>
            </a:r>
            <a:r>
              <a:rPr lang="en-US" sz="2800" dirty="0" smtClean="0"/>
              <a:t>For forming new tissues ,and energy deposited in those tissues.  </a:t>
            </a:r>
            <a:endParaRPr lang="en-US" dirty="0" smtClean="0"/>
          </a:p>
          <a:p>
            <a:pPr>
              <a:buNone/>
            </a:pPr>
            <a:r>
              <a:rPr lang="en-US" sz="3500" dirty="0" smtClean="0">
                <a:solidFill>
                  <a:srgbClr val="0070C0"/>
                </a:solidFill>
              </a:rPr>
              <a:t>5. </a:t>
            </a:r>
            <a:r>
              <a:rPr lang="en-US" sz="2800" b="1" i="1" dirty="0" smtClean="0">
                <a:solidFill>
                  <a:srgbClr val="0070C0"/>
                </a:solidFill>
              </a:rPr>
              <a:t>Pregnancy </a:t>
            </a:r>
            <a:endParaRPr lang="en-US" sz="3500" b="1" i="1" dirty="0" smtClean="0">
              <a:solidFill>
                <a:srgbClr val="0070C0"/>
              </a:solidFill>
            </a:endParaRPr>
          </a:p>
          <a:p>
            <a:pPr>
              <a:buNone/>
            </a:pPr>
            <a:r>
              <a:rPr lang="en-US" dirty="0" smtClean="0"/>
              <a:t>   - </a:t>
            </a:r>
            <a:r>
              <a:rPr lang="en-US" sz="2800" dirty="0" smtClean="0"/>
              <a:t>Production of fetal and maternal tissues </a:t>
            </a:r>
            <a:endParaRPr lang="en-US" dirty="0" smtClean="0"/>
          </a:p>
          <a:p>
            <a:pPr>
              <a:buNone/>
            </a:pPr>
            <a:r>
              <a:rPr lang="en-US" sz="2800" b="1" i="1" dirty="0" smtClean="0">
                <a:solidFill>
                  <a:srgbClr val="0070C0"/>
                </a:solidFill>
              </a:rPr>
              <a:t>6. Lactation</a:t>
            </a:r>
            <a:r>
              <a:rPr lang="en-US" b="1" i="1" dirty="0" smtClean="0">
                <a:solidFill>
                  <a:srgbClr val="0070C0"/>
                </a:solidFill>
              </a:rPr>
              <a:t> </a:t>
            </a:r>
          </a:p>
          <a:p>
            <a:pPr>
              <a:buNone/>
            </a:pPr>
            <a:r>
              <a:rPr lang="en-US" dirty="0" smtClean="0"/>
              <a:t>  - </a:t>
            </a:r>
            <a:r>
              <a:rPr lang="en-US" sz="2800" dirty="0" smtClean="0"/>
              <a:t>For milk production( secretion) and energy stored in the milk </a:t>
            </a:r>
            <a:endParaRPr lang="en-US" dirty="0" smtClean="0"/>
          </a:p>
          <a:p>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43088" cy="914400"/>
          </a:xfrm>
        </p:spPr>
        <p:txBody>
          <a:bodyPr>
            <a:noAutofit/>
          </a:bodyPr>
          <a:lstStyle/>
          <a:p>
            <a:r>
              <a:rPr lang="en-US" sz="2800" i="1" dirty="0" smtClean="0">
                <a:solidFill>
                  <a:srgbClr val="00B050"/>
                </a:solidFill>
              </a:rPr>
              <a:t>BASIC STEPS IN NUTRITIONAL SURVEILLANCE</a:t>
            </a:r>
            <a:endParaRPr lang="en-US" sz="2800" i="1" dirty="0">
              <a:solidFill>
                <a:srgbClr val="00B05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1219200"/>
            <a:ext cx="8001000"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ED0563A-F828-4964-9046-49E74059FB32}"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8001000" cy="1143000"/>
          </a:xfrm>
        </p:spPr>
        <p:txBody>
          <a:bodyPr>
            <a:normAutofit/>
          </a:bodyPr>
          <a:lstStyle/>
          <a:p>
            <a:endParaRPr lang="en-US" sz="3600" b="1" i="1" dirty="0">
              <a:solidFill>
                <a:srgbClr val="00B050"/>
              </a:solidFill>
            </a:endParaRPr>
          </a:p>
        </p:txBody>
      </p:sp>
      <p:sp>
        <p:nvSpPr>
          <p:cNvPr id="3" name="Subtitle 2"/>
          <p:cNvSpPr>
            <a:spLocks noGrp="1"/>
          </p:cNvSpPr>
          <p:nvPr>
            <p:ph type="subTitle" idx="1"/>
          </p:nvPr>
        </p:nvSpPr>
        <p:spPr>
          <a:xfrm>
            <a:off x="914400" y="2133600"/>
            <a:ext cx="7924800" cy="4419600"/>
          </a:xfrm>
        </p:spPr>
        <p:txBody>
          <a:bodyPr/>
          <a:lstStyle/>
          <a:p>
            <a:pPr>
              <a:buFont typeface="Wingdings" pitchFamily="2" charset="2"/>
              <a:buChar char="v"/>
            </a:pPr>
            <a:r>
              <a:rPr lang="en-US" sz="2800" b="1" i="1" dirty="0">
                <a:solidFill>
                  <a:srgbClr val="00B050"/>
                </a:solidFill>
              </a:rPr>
              <a:t>Nutritional intervention </a:t>
            </a:r>
          </a:p>
          <a:p>
            <a:pPr>
              <a:buFont typeface="Wingdings" pitchFamily="2" charset="2"/>
              <a:buChar char="v"/>
            </a:pPr>
            <a:r>
              <a:rPr lang="en-US" sz="2800" b="1" dirty="0" smtClean="0"/>
              <a:t>Definition</a:t>
            </a:r>
            <a:r>
              <a:rPr lang="en-US" b="1" dirty="0" smtClean="0"/>
              <a:t>- </a:t>
            </a:r>
            <a:r>
              <a:rPr lang="en-US" sz="2800" dirty="0" smtClean="0"/>
              <a:t>It is a corrective measure that is undertaken to reduce correct avoid the occurrence of over all malnutrition or specific nutrient deficiency or excess. </a:t>
            </a:r>
          </a:p>
          <a:p>
            <a:endParaRPr lang="en-US" sz="2800" dirty="0" smtClean="0"/>
          </a:p>
          <a:p>
            <a:pPr>
              <a:buFont typeface="Wingdings" pitchFamily="2" charset="2"/>
              <a:buChar char="v"/>
            </a:pPr>
            <a:r>
              <a:rPr lang="en-US" sz="2800" dirty="0" smtClean="0"/>
              <a:t>Based on the underlying cause of the nutritional problem, the nutritional interventions can vary.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8171688" cy="6324600"/>
          </a:xfrm>
        </p:spPr>
        <p:txBody>
          <a:bodyPr>
            <a:normAutofit lnSpcReduction="10000"/>
          </a:bodyPr>
          <a:lstStyle/>
          <a:p>
            <a:pPr marL="596646" indent="-514350">
              <a:buNone/>
            </a:pPr>
            <a:r>
              <a:rPr lang="en-US" i="1" dirty="0" smtClean="0">
                <a:solidFill>
                  <a:srgbClr val="00B050"/>
                </a:solidFill>
              </a:rPr>
              <a:t>1. Nutrition education and promotion of  horticultural activities (dietary diversification)</a:t>
            </a:r>
          </a:p>
          <a:p>
            <a:pPr marL="596646" indent="-514350">
              <a:buNone/>
            </a:pPr>
            <a:endParaRPr lang="en-US" dirty="0" smtClean="0"/>
          </a:p>
          <a:p>
            <a:r>
              <a:rPr lang="en-US" sz="2800" dirty="0" smtClean="0"/>
              <a:t>It promotes consumption of different varieties of foods.</a:t>
            </a:r>
          </a:p>
          <a:p>
            <a:r>
              <a:rPr lang="en-US" sz="2800" dirty="0" smtClean="0"/>
              <a:t>Nutritional education needs to focus on the promotion of consumption of different diversities of foods.</a:t>
            </a:r>
          </a:p>
          <a:p>
            <a:r>
              <a:rPr lang="en-US" sz="2800" i="1" dirty="0" smtClean="0">
                <a:solidFill>
                  <a:srgbClr val="00B050"/>
                </a:solidFill>
              </a:rPr>
              <a:t>Problems that may face this approach </a:t>
            </a:r>
          </a:p>
          <a:p>
            <a:pPr>
              <a:buFont typeface="Wingdings" pitchFamily="2" charset="2"/>
              <a:buChar char="ü"/>
            </a:pPr>
            <a:r>
              <a:rPr lang="en-US" sz="2800" dirty="0" smtClean="0"/>
              <a:t>The food promoted must be </a:t>
            </a:r>
          </a:p>
          <a:p>
            <a:pPr>
              <a:buNone/>
            </a:pPr>
            <a:r>
              <a:rPr lang="en-US" sz="2800" dirty="0" smtClean="0"/>
              <a:t>            - Culturally accepted </a:t>
            </a:r>
          </a:p>
          <a:p>
            <a:pPr>
              <a:buNone/>
            </a:pPr>
            <a:r>
              <a:rPr lang="en-US" sz="2800" dirty="0" smtClean="0"/>
              <a:t>            - Consumed by the vulnerable </a:t>
            </a:r>
          </a:p>
          <a:p>
            <a:pPr>
              <a:buNone/>
            </a:pPr>
            <a:r>
              <a:rPr lang="en-US" sz="2800" dirty="0" smtClean="0"/>
              <a:t>            - Target nutrients must be absorbed from the food.</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400800"/>
          </a:xfrm>
        </p:spPr>
        <p:txBody>
          <a:bodyPr>
            <a:normAutofit lnSpcReduction="10000"/>
          </a:bodyPr>
          <a:lstStyle/>
          <a:p>
            <a:pPr>
              <a:buNone/>
            </a:pPr>
            <a:r>
              <a:rPr lang="en-US" i="1" dirty="0" smtClean="0">
                <a:solidFill>
                  <a:srgbClr val="00B050"/>
                </a:solidFill>
              </a:rPr>
              <a:t>Cont’…</a:t>
            </a:r>
          </a:p>
          <a:p>
            <a:pPr>
              <a:buNone/>
            </a:pPr>
            <a:endParaRPr lang="en-US" i="1" dirty="0" smtClean="0">
              <a:solidFill>
                <a:srgbClr val="00B050"/>
              </a:solidFill>
            </a:endParaRPr>
          </a:p>
          <a:p>
            <a:pPr>
              <a:buNone/>
            </a:pPr>
            <a:r>
              <a:rPr lang="en-US" dirty="0" smtClean="0"/>
              <a:t>   - </a:t>
            </a:r>
            <a:r>
              <a:rPr lang="en-US" sz="2800" dirty="0" smtClean="0"/>
              <a:t>Good agricultural extension support is needed </a:t>
            </a:r>
          </a:p>
          <a:p>
            <a:pPr>
              <a:buNone/>
            </a:pPr>
            <a:r>
              <a:rPr lang="en-US" sz="2800" dirty="0" smtClean="0"/>
              <a:t>    - The program must be location specific </a:t>
            </a:r>
          </a:p>
          <a:p>
            <a:pPr>
              <a:buNone/>
            </a:pPr>
            <a:r>
              <a:rPr lang="en-US" sz="2800" dirty="0" smtClean="0"/>
              <a:t>    - High level of commitment needed</a:t>
            </a:r>
          </a:p>
          <a:p>
            <a:pPr>
              <a:buNone/>
            </a:pPr>
            <a:r>
              <a:rPr lang="en-US" sz="2800" dirty="0" smtClean="0"/>
              <a:t>    - No immediate changes in nutritional status</a:t>
            </a:r>
          </a:p>
          <a:p>
            <a:pPr>
              <a:buNone/>
            </a:pPr>
            <a:endParaRPr lang="en-US" sz="2800" i="1" dirty="0" smtClean="0">
              <a:solidFill>
                <a:srgbClr val="00B050"/>
              </a:solidFill>
            </a:endParaRPr>
          </a:p>
          <a:p>
            <a:pPr>
              <a:buNone/>
            </a:pPr>
            <a:r>
              <a:rPr lang="en-US" sz="2800" b="1" i="1" dirty="0" smtClean="0">
                <a:solidFill>
                  <a:srgbClr val="00B050"/>
                </a:solidFill>
              </a:rPr>
              <a:t>Advantages</a:t>
            </a:r>
            <a:r>
              <a:rPr lang="en-US" sz="2800" i="1" dirty="0" smtClean="0">
                <a:solidFill>
                  <a:srgbClr val="00B050"/>
                </a:solidFill>
              </a:rPr>
              <a:t> </a:t>
            </a:r>
          </a:p>
          <a:p>
            <a:pPr>
              <a:buFont typeface="Wingdings" pitchFamily="2" charset="2"/>
              <a:buChar char="ü"/>
            </a:pPr>
            <a:r>
              <a:rPr lang="en-US" sz="2800" dirty="0" smtClean="0"/>
              <a:t>Long term Sustainability </a:t>
            </a:r>
          </a:p>
          <a:p>
            <a:pPr>
              <a:buFont typeface="Wingdings" pitchFamily="2" charset="2"/>
              <a:buChar char="ü"/>
            </a:pPr>
            <a:r>
              <a:rPr lang="en-US" sz="2800" dirty="0" smtClean="0"/>
              <a:t>It is preventive  </a:t>
            </a:r>
          </a:p>
          <a:p>
            <a:pPr>
              <a:buFont typeface="Wingdings" pitchFamily="2" charset="2"/>
              <a:buChar char="ü"/>
            </a:pPr>
            <a:r>
              <a:rPr lang="en-US" sz="2800" dirty="0" smtClean="0"/>
              <a:t>High community involvement </a:t>
            </a:r>
          </a:p>
          <a:p>
            <a:pPr>
              <a:buFont typeface="Wingdings" pitchFamily="2" charset="2"/>
              <a:buChar char="ü"/>
            </a:pPr>
            <a:r>
              <a:rPr lang="en-US" sz="2800" dirty="0" smtClean="0"/>
              <a:t>Seasonality can be offset </a:t>
            </a:r>
          </a:p>
          <a:p>
            <a:pPr>
              <a:buFont typeface="Wingdings" pitchFamily="2" charset="2"/>
              <a:buChar char="ü"/>
            </a:pPr>
            <a:r>
              <a:rPr lang="en-US" sz="2800" dirty="0" smtClean="0"/>
              <a:t>Good in areas of chronic malnutrition </a:t>
            </a:r>
            <a:endParaRPr lang="en-US" sz="2800" i="1" dirty="0" smtClean="0">
              <a:solidFill>
                <a:srgbClr val="00B050"/>
              </a:solidFill>
            </a:endParaRPr>
          </a:p>
          <a:p>
            <a:pPr>
              <a:buNone/>
            </a:pP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lnSpcReduction="10000"/>
          </a:bodyPr>
          <a:lstStyle/>
          <a:p>
            <a:pPr>
              <a:buNone/>
            </a:pPr>
            <a:r>
              <a:rPr lang="en-US" i="1" dirty="0" smtClean="0">
                <a:solidFill>
                  <a:srgbClr val="00B050"/>
                </a:solidFill>
              </a:rPr>
              <a:t>Cont’…</a:t>
            </a:r>
          </a:p>
          <a:p>
            <a:pPr>
              <a:buNone/>
            </a:pPr>
            <a:endParaRPr lang="en-US" i="1" dirty="0" smtClean="0">
              <a:solidFill>
                <a:srgbClr val="00B050"/>
              </a:solidFill>
            </a:endParaRPr>
          </a:p>
          <a:p>
            <a:pPr>
              <a:buNone/>
            </a:pPr>
            <a:r>
              <a:rPr lang="en-US" sz="2800" b="1" dirty="0" smtClean="0">
                <a:solidFill>
                  <a:schemeClr val="accent5"/>
                </a:solidFill>
              </a:rPr>
              <a:t>Nutritional education should focus on </a:t>
            </a:r>
          </a:p>
          <a:p>
            <a:pPr>
              <a:buNone/>
            </a:pPr>
            <a:endParaRPr lang="en-US" b="1" dirty="0" smtClean="0"/>
          </a:p>
          <a:p>
            <a:pPr>
              <a:buFont typeface="Wingdings" pitchFamily="2" charset="2"/>
              <a:buChar char="Ø"/>
            </a:pPr>
            <a:r>
              <a:rPr lang="en-US" sz="2800" dirty="0" smtClean="0"/>
              <a:t>Cultural malpractices and beliefs in child feeding and weaning.</a:t>
            </a:r>
          </a:p>
          <a:p>
            <a:pPr>
              <a:buNone/>
            </a:pPr>
            <a:endParaRPr lang="en-US" sz="2800" dirty="0" smtClean="0"/>
          </a:p>
          <a:p>
            <a:pPr>
              <a:buFont typeface="Wingdings" pitchFamily="2" charset="2"/>
              <a:buChar char="Ø"/>
            </a:pPr>
            <a:r>
              <a:rPr lang="en-US" sz="2800" dirty="0" smtClean="0"/>
              <a:t>House hold mal-distribution of food (age, sex  basis)</a:t>
            </a:r>
          </a:p>
          <a:p>
            <a:pPr>
              <a:buNone/>
            </a:pPr>
            <a:r>
              <a:rPr lang="en-US" sz="2800" dirty="0" smtClean="0"/>
              <a:t> </a:t>
            </a:r>
          </a:p>
          <a:p>
            <a:pPr>
              <a:buFont typeface="Wingdings" pitchFamily="2" charset="2"/>
              <a:buChar char="Ø"/>
            </a:pPr>
            <a:r>
              <a:rPr lang="en-US" sz="2800" dirty="0" smtClean="0"/>
              <a:t>Breast feeding and its benefits </a:t>
            </a:r>
          </a:p>
          <a:p>
            <a:pPr>
              <a:buNone/>
            </a:pPr>
            <a:endParaRPr lang="en-US" sz="2800" dirty="0" smtClean="0"/>
          </a:p>
          <a:p>
            <a:pPr>
              <a:buFont typeface="Wingdings" pitchFamily="2" charset="2"/>
              <a:buChar char="Ø"/>
            </a:pPr>
            <a:r>
              <a:rPr lang="en-US" sz="2800" dirty="0" smtClean="0"/>
              <a:t>Hygiene- in storage, preparation, ….)</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134</a:t>
            </a:fld>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fontScale="92500" lnSpcReduction="10000"/>
          </a:bodyPr>
          <a:lstStyle/>
          <a:p>
            <a:pPr>
              <a:buNone/>
            </a:pPr>
            <a:r>
              <a:rPr lang="en-US" sz="3500" i="1" dirty="0" smtClean="0">
                <a:solidFill>
                  <a:srgbClr val="00B050"/>
                </a:solidFill>
              </a:rPr>
              <a:t>2. Dietary modification</a:t>
            </a:r>
          </a:p>
          <a:p>
            <a:pPr>
              <a:buNone/>
            </a:pPr>
            <a:endParaRPr lang="en-US" i="1" dirty="0" smtClean="0">
              <a:solidFill>
                <a:srgbClr val="00B050"/>
              </a:solidFill>
            </a:endParaRPr>
          </a:p>
          <a:p>
            <a:pPr>
              <a:buFont typeface="Wingdings" pitchFamily="2" charset="2"/>
              <a:buChar char="§"/>
            </a:pPr>
            <a:r>
              <a:rPr lang="en-US" sz="3000" dirty="0" smtClean="0"/>
              <a:t>Aimed at modifying the energy, protein, and micronutrient content of foods especially weaning foods, and other infant formulas.</a:t>
            </a:r>
          </a:p>
          <a:p>
            <a:pPr>
              <a:buFont typeface="Wingdings" pitchFamily="2" charset="2"/>
              <a:buChar char="§"/>
            </a:pPr>
            <a:r>
              <a:rPr lang="en-US" sz="3000" dirty="0" smtClean="0"/>
              <a:t>e.g. – The energy and protein content of a food can be improved by fermenting or germinating  adding a power flour.</a:t>
            </a:r>
          </a:p>
          <a:p>
            <a:pPr>
              <a:buFont typeface="Wingdings" pitchFamily="2" charset="2"/>
              <a:buChar char="§"/>
            </a:pPr>
            <a:r>
              <a:rPr lang="en-US" sz="3000" dirty="0" smtClean="0"/>
              <a:t>Other methods employed to improve the micronutrient contents of a food include.</a:t>
            </a:r>
          </a:p>
          <a:p>
            <a:pPr>
              <a:buFont typeface="Wingdings" pitchFamily="2" charset="2"/>
              <a:buChar char="§"/>
            </a:pPr>
            <a:r>
              <a:rPr lang="en-US" sz="3000" b="1" dirty="0" smtClean="0">
                <a:solidFill>
                  <a:schemeClr val="accent5"/>
                </a:solidFill>
              </a:rPr>
              <a:t>Enrichment-</a:t>
            </a:r>
            <a:r>
              <a:rPr lang="en-US" sz="3000" b="1" dirty="0" smtClean="0"/>
              <a:t> </a:t>
            </a:r>
            <a:r>
              <a:rPr lang="en-US" sz="3000" dirty="0" smtClean="0"/>
              <a:t>addition of a nutrient, which is originally present in the food, above the level found naturally.</a:t>
            </a:r>
          </a:p>
          <a:p>
            <a:pPr>
              <a:buFont typeface="Wingdings" pitchFamily="2" charset="2"/>
              <a:buChar char="§"/>
            </a:pPr>
            <a:r>
              <a:rPr lang="en-US" sz="3000" b="1" dirty="0" smtClean="0">
                <a:solidFill>
                  <a:schemeClr val="accent5"/>
                </a:solidFill>
              </a:rPr>
              <a:t>Restoration-</a:t>
            </a:r>
            <a:r>
              <a:rPr lang="en-US" sz="3000" b="1" dirty="0" smtClean="0"/>
              <a:t> </a:t>
            </a:r>
            <a:r>
              <a:rPr lang="en-US" sz="3000" dirty="0" smtClean="0"/>
              <a:t>Replacement of a nutrient lost during harvest, storage or processing.</a:t>
            </a:r>
            <a:endParaRPr lang="en-US" sz="30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135</a:t>
            </a:fld>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a:bodyPr>
          <a:lstStyle/>
          <a:p>
            <a:pPr>
              <a:buNone/>
            </a:pPr>
            <a:r>
              <a:rPr lang="en-US" i="1" dirty="0" smtClean="0">
                <a:solidFill>
                  <a:srgbClr val="00B050"/>
                </a:solidFill>
              </a:rPr>
              <a:t>Cont’…</a:t>
            </a:r>
          </a:p>
          <a:p>
            <a:pPr>
              <a:buNone/>
            </a:pPr>
            <a:endParaRPr lang="en-US" i="1" dirty="0" smtClean="0">
              <a:solidFill>
                <a:srgbClr val="00B050"/>
              </a:solidFill>
            </a:endParaRPr>
          </a:p>
          <a:p>
            <a:pPr>
              <a:buFont typeface="Wingdings" pitchFamily="2" charset="2"/>
              <a:buChar char="§"/>
            </a:pPr>
            <a:r>
              <a:rPr lang="en-US" sz="2800" b="1" dirty="0" smtClean="0">
                <a:solidFill>
                  <a:schemeClr val="accent5"/>
                </a:solidFill>
              </a:rPr>
              <a:t>Standardization-</a:t>
            </a:r>
            <a:r>
              <a:rPr lang="en-US" sz="2800" b="1" dirty="0" smtClean="0"/>
              <a:t> </a:t>
            </a:r>
            <a:r>
              <a:rPr lang="en-US" sz="2800" dirty="0" smtClean="0"/>
              <a:t>to compensate for the natural variation of foods grown in different  geographic areas in their contents of a nutrient. </a:t>
            </a:r>
          </a:p>
          <a:p>
            <a:pPr>
              <a:buNone/>
            </a:pPr>
            <a:endParaRPr lang="en-US" sz="2800" dirty="0" smtClean="0"/>
          </a:p>
          <a:p>
            <a:pPr>
              <a:buFont typeface="Wingdings" pitchFamily="2" charset="2"/>
              <a:buChar char="§"/>
            </a:pPr>
            <a:r>
              <a:rPr lang="en-US" sz="2800" b="1" dirty="0" smtClean="0">
                <a:solidFill>
                  <a:schemeClr val="accent5"/>
                </a:solidFill>
              </a:rPr>
              <a:t>Fortification-</a:t>
            </a:r>
            <a:r>
              <a:rPr lang="en-US" sz="2800" b="1" dirty="0" smtClean="0"/>
              <a:t> </a:t>
            </a:r>
            <a:r>
              <a:rPr lang="en-US" sz="2800" dirty="0" smtClean="0"/>
              <a:t>an addition of a nutrient in a food that is not naturally present in order to enhance the consumption of the target nutrient.</a:t>
            </a:r>
          </a:p>
          <a:p>
            <a:pPr>
              <a:buNone/>
            </a:pPr>
            <a:endParaRPr lang="en-US" sz="2800" dirty="0" smtClean="0"/>
          </a:p>
          <a:p>
            <a:pPr>
              <a:buFont typeface="Wingdings" pitchFamily="2" charset="2"/>
              <a:buChar char="§"/>
            </a:pPr>
            <a:r>
              <a:rPr lang="en-US" sz="2800" b="1" dirty="0" smtClean="0">
                <a:solidFill>
                  <a:schemeClr val="accent5"/>
                </a:solidFill>
              </a:rPr>
              <a:t>Supplementation- </a:t>
            </a:r>
            <a:r>
              <a:rPr lang="en-US" sz="2800" dirty="0" smtClean="0"/>
              <a:t>administration of nutrients in the form of tablets, capsule, or injection.</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019800"/>
          </a:xfrm>
        </p:spPr>
        <p:txBody>
          <a:bodyPr>
            <a:normAutofit/>
          </a:bodyPr>
          <a:lstStyle/>
          <a:p>
            <a:pPr>
              <a:buNone/>
            </a:pPr>
            <a:r>
              <a:rPr lang="en-US" i="1" dirty="0" smtClean="0">
                <a:solidFill>
                  <a:srgbClr val="00B050"/>
                </a:solidFill>
              </a:rPr>
              <a:t>3. Economic approaches</a:t>
            </a:r>
          </a:p>
          <a:p>
            <a:pPr>
              <a:buNone/>
            </a:pPr>
            <a:endParaRPr lang="en-US" i="1" dirty="0" smtClean="0">
              <a:solidFill>
                <a:srgbClr val="00B050"/>
              </a:solidFill>
            </a:endParaRPr>
          </a:p>
          <a:p>
            <a:pPr marL="596646" indent="-514350">
              <a:buNone/>
            </a:pPr>
            <a:r>
              <a:rPr lang="en-US" b="1" dirty="0" smtClean="0"/>
              <a:t>A. Food-For-Work (FFW) Projects</a:t>
            </a:r>
          </a:p>
          <a:p>
            <a:r>
              <a:rPr lang="en-US" sz="2800" dirty="0" smtClean="0"/>
              <a:t>In these projects, food is given as full or partial payment of wages to people working in land improvement or community development projects. </a:t>
            </a:r>
          </a:p>
          <a:p>
            <a:pPr>
              <a:buNone/>
            </a:pPr>
            <a:endParaRPr lang="en-US" sz="2800" dirty="0" smtClean="0"/>
          </a:p>
          <a:p>
            <a:r>
              <a:rPr lang="en-US" sz="2800" dirty="0" smtClean="0"/>
              <a:t>This strategy is very effective during food  shortages, particularly when it targets the poor. </a:t>
            </a:r>
          </a:p>
          <a:p>
            <a:pPr>
              <a:buNone/>
            </a:pPr>
            <a:endParaRPr lang="en-US" sz="2800" dirty="0" smtClean="0"/>
          </a:p>
          <a:p>
            <a:r>
              <a:rPr lang="en-US" sz="2800" dirty="0" smtClean="0"/>
              <a:t>It allows able -bodied individuals to earn food rather than become reliant on food handouts.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137</a:t>
            </a:fld>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914400"/>
          </a:xfrm>
        </p:spPr>
        <p:txBody>
          <a:bodyPr>
            <a:noAutofit/>
          </a:bodyPr>
          <a:lstStyle/>
          <a:p>
            <a:r>
              <a:rPr lang="en-US" sz="2800" i="1" dirty="0" smtClean="0">
                <a:solidFill>
                  <a:srgbClr val="00B050"/>
                </a:solidFill>
              </a:rPr>
              <a:t>Table : Advantages and Disadvantages of Food-For-Work (FFW) Projects</a:t>
            </a:r>
            <a:endParaRPr lang="en-US" sz="2800" i="1" dirty="0">
              <a:solidFill>
                <a:srgbClr val="00B05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828799"/>
            <a:ext cx="8001000" cy="34290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248400"/>
          </a:xfrm>
        </p:spPr>
        <p:txBody>
          <a:bodyPr>
            <a:normAutofit/>
          </a:bodyPr>
          <a:lstStyle/>
          <a:p>
            <a:pPr>
              <a:buNone/>
            </a:pPr>
            <a:r>
              <a:rPr lang="en-US" b="1" dirty="0" smtClean="0"/>
              <a:t>B. Food stamps</a:t>
            </a:r>
          </a:p>
          <a:p>
            <a:pPr>
              <a:buNone/>
            </a:pPr>
            <a:endParaRPr lang="en-US" b="1" dirty="0" smtClean="0"/>
          </a:p>
          <a:p>
            <a:r>
              <a:rPr lang="en-US" sz="2800" dirty="0" smtClean="0"/>
              <a:t>A sort of officially stamped ticket will be given to the poor which they could use for buying food from restaurant etc and this will be paid later on by the government.</a:t>
            </a:r>
          </a:p>
          <a:p>
            <a:pPr>
              <a:buNone/>
            </a:pPr>
            <a:r>
              <a:rPr lang="en-US" sz="2800" i="1" dirty="0" smtClean="0">
                <a:solidFill>
                  <a:schemeClr val="accent6"/>
                </a:solidFill>
              </a:rPr>
              <a:t>Advantage</a:t>
            </a:r>
          </a:p>
          <a:p>
            <a:pPr>
              <a:buNone/>
            </a:pPr>
            <a:r>
              <a:rPr lang="en-US" sz="2800" dirty="0" smtClean="0"/>
              <a:t>             - They are preventive.</a:t>
            </a:r>
          </a:p>
          <a:p>
            <a:pPr>
              <a:buNone/>
            </a:pPr>
            <a:r>
              <a:rPr lang="en-US" sz="2800" i="1" dirty="0" smtClean="0">
                <a:solidFill>
                  <a:schemeClr val="accent6"/>
                </a:solidFill>
              </a:rPr>
              <a:t>Disadvantage</a:t>
            </a:r>
          </a:p>
          <a:p>
            <a:pPr>
              <a:buFont typeface="Wingdings" pitchFamily="2" charset="2"/>
              <a:buChar char="ü"/>
            </a:pPr>
            <a:r>
              <a:rPr lang="en-US" sz="2800" dirty="0" smtClean="0"/>
              <a:t>They are highly targeted to urban people.</a:t>
            </a:r>
          </a:p>
          <a:p>
            <a:pPr>
              <a:buFont typeface="Wingdings" pitchFamily="2" charset="2"/>
              <a:buChar char="ü"/>
            </a:pPr>
            <a:r>
              <a:rPr lang="en-US" sz="2800" dirty="0" smtClean="0"/>
              <a:t>They have high administrative cost.</a:t>
            </a:r>
          </a:p>
          <a:p>
            <a:pPr>
              <a:buFont typeface="Wingdings" pitchFamily="2" charset="2"/>
              <a:buChar char="ü"/>
            </a:pPr>
            <a:r>
              <a:rPr lang="en-US" sz="2800" dirty="0" smtClean="0"/>
              <a:t>The system can be abused.</a:t>
            </a:r>
          </a:p>
          <a:p>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19288" cy="1143000"/>
          </a:xfrm>
        </p:spPr>
        <p:txBody>
          <a:bodyPr>
            <a:noAutofit/>
          </a:bodyPr>
          <a:lstStyle/>
          <a:p>
            <a:r>
              <a:rPr lang="en-US" sz="3600" b="1" i="1" dirty="0" smtClean="0"/>
              <a:t>Nutritional Requirement during critical periods</a:t>
            </a:r>
            <a:endParaRPr lang="en-US" sz="3600" b="1" i="1" dirty="0"/>
          </a:p>
        </p:txBody>
      </p:sp>
      <p:sp>
        <p:nvSpPr>
          <p:cNvPr id="3" name="Content Placeholder 2"/>
          <p:cNvSpPr>
            <a:spLocks noGrp="1"/>
          </p:cNvSpPr>
          <p:nvPr>
            <p:ph idx="1"/>
          </p:nvPr>
        </p:nvSpPr>
        <p:spPr>
          <a:xfrm>
            <a:off x="838200" y="1905000"/>
            <a:ext cx="8095488" cy="4800600"/>
          </a:xfrm>
        </p:spPr>
        <p:txBody>
          <a:bodyPr/>
          <a:lstStyle/>
          <a:p>
            <a:pPr>
              <a:buNone/>
            </a:pPr>
            <a:r>
              <a:rPr lang="en-US" b="1" dirty="0" smtClean="0"/>
              <a:t>Contents</a:t>
            </a:r>
          </a:p>
          <a:p>
            <a:pPr>
              <a:buNone/>
            </a:pPr>
            <a:r>
              <a:rPr lang="en-US" dirty="0" smtClean="0"/>
              <a:t>Nutrient requirement during:</a:t>
            </a:r>
          </a:p>
          <a:p>
            <a:pPr>
              <a:buNone/>
            </a:pPr>
            <a:r>
              <a:rPr lang="en-US" dirty="0" smtClean="0"/>
              <a:t>        – Pregnancy</a:t>
            </a:r>
          </a:p>
          <a:p>
            <a:pPr>
              <a:buNone/>
            </a:pPr>
            <a:r>
              <a:rPr lang="en-US" dirty="0" smtClean="0"/>
              <a:t>        – Lactation </a:t>
            </a:r>
          </a:p>
          <a:p>
            <a:pPr>
              <a:buNone/>
            </a:pPr>
            <a:r>
              <a:rPr lang="en-US" dirty="0" smtClean="0"/>
              <a:t>        – Infancy</a:t>
            </a:r>
          </a:p>
          <a:p>
            <a:pPr>
              <a:buNone/>
            </a:pPr>
            <a:r>
              <a:rPr lang="en-US" dirty="0" smtClean="0"/>
              <a:t>        – Old age </a:t>
            </a: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8095488" cy="5334000"/>
          </a:xfrm>
        </p:spPr>
        <p:txBody>
          <a:bodyPr>
            <a:normAutofit/>
          </a:bodyPr>
          <a:lstStyle/>
          <a:p>
            <a:pPr>
              <a:buNone/>
            </a:pPr>
            <a:r>
              <a:rPr lang="en-US" b="1" dirty="0" smtClean="0"/>
              <a:t>C. Income-Generating Projects (IGP)</a:t>
            </a:r>
          </a:p>
          <a:p>
            <a:pPr>
              <a:buNone/>
            </a:pPr>
            <a:endParaRPr lang="en-US" b="1" dirty="0" smtClean="0"/>
          </a:p>
          <a:p>
            <a:r>
              <a:rPr lang="en-US" sz="2800" dirty="0" smtClean="0"/>
              <a:t>Relief agencies may issue small loans and training to the most affected families in order to provide them with alternative sources of income once food aid is phased out. </a:t>
            </a:r>
          </a:p>
          <a:p>
            <a:pPr>
              <a:buNone/>
            </a:pPr>
            <a:endParaRPr lang="en-US" sz="2800" dirty="0" smtClean="0"/>
          </a:p>
          <a:p>
            <a:r>
              <a:rPr lang="en-US" sz="2800" dirty="0" smtClean="0"/>
              <a:t>These projects should have a direct impact on improving food production, e.g., digging wells, raising poultry and small livestock, fishing or milling projects.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140</a:t>
            </a:fld>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5943600"/>
          </a:xfrm>
        </p:spPr>
        <p:txBody>
          <a:bodyPr>
            <a:normAutofit/>
          </a:bodyPr>
          <a:lstStyle/>
          <a:p>
            <a:pPr>
              <a:buNone/>
            </a:pPr>
            <a:r>
              <a:rPr lang="en-US" i="1" dirty="0" smtClean="0">
                <a:solidFill>
                  <a:srgbClr val="00B050"/>
                </a:solidFill>
              </a:rPr>
              <a:t>4. ENA (Essential Nutrition Actions) </a:t>
            </a:r>
          </a:p>
          <a:p>
            <a:pPr>
              <a:buNone/>
            </a:pPr>
            <a:endParaRPr lang="en-US" b="1" dirty="0" smtClean="0"/>
          </a:p>
          <a:p>
            <a:r>
              <a:rPr lang="en-US" sz="2800" dirty="0" smtClean="0"/>
              <a:t>Over past 30-40 years nutrition interventions were often…</a:t>
            </a:r>
          </a:p>
          <a:p>
            <a:pPr>
              <a:buFont typeface="Wingdings" pitchFamily="2" charset="2"/>
              <a:buChar char="§"/>
            </a:pPr>
            <a:r>
              <a:rPr lang="en-US" sz="2800" dirty="0" smtClean="0"/>
              <a:t>not integrated</a:t>
            </a:r>
          </a:p>
          <a:p>
            <a:pPr>
              <a:buFont typeface="Wingdings" pitchFamily="2" charset="2"/>
              <a:buChar char="§"/>
            </a:pPr>
            <a:r>
              <a:rPr lang="en-US" sz="2800" dirty="0" smtClean="0"/>
              <a:t>viewed as separate vertical programs </a:t>
            </a:r>
          </a:p>
          <a:p>
            <a:pPr>
              <a:buFont typeface="Wingdings" pitchFamily="2" charset="2"/>
              <a:buChar char="§"/>
            </a:pPr>
            <a:r>
              <a:rPr lang="en-US" sz="2800" dirty="0" smtClean="0"/>
              <a:t>in competition with one another </a:t>
            </a:r>
          </a:p>
          <a:p>
            <a:pPr>
              <a:buFont typeface="Wingdings" pitchFamily="2" charset="2"/>
              <a:buChar char="§"/>
            </a:pPr>
            <a:r>
              <a:rPr lang="en-US" sz="2800" dirty="0" smtClean="0"/>
              <a:t>not action oriented(non-specific)</a:t>
            </a:r>
          </a:p>
          <a:p>
            <a:pPr>
              <a:buFont typeface="Wingdings" pitchFamily="2" charset="2"/>
              <a:buChar char="§"/>
            </a:pPr>
            <a:r>
              <a:rPr lang="en-US" sz="2800" dirty="0" smtClean="0"/>
              <a:t>focused only on GM/P activities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141</a:t>
            </a:fld>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153400" cy="6477000"/>
          </a:xfrm>
        </p:spPr>
        <p:txBody>
          <a:bodyPr>
            <a:normAutofit lnSpcReduction="10000"/>
          </a:bodyPr>
          <a:lstStyle/>
          <a:p>
            <a:pPr>
              <a:buNone/>
            </a:pPr>
            <a:r>
              <a:rPr lang="en-US" i="1" dirty="0" smtClean="0">
                <a:solidFill>
                  <a:srgbClr val="00B050"/>
                </a:solidFill>
              </a:rPr>
              <a:t>ENA…</a:t>
            </a:r>
          </a:p>
          <a:p>
            <a:pPr>
              <a:buNone/>
            </a:pPr>
            <a:endParaRPr lang="en-US" b="1" dirty="0" smtClean="0"/>
          </a:p>
          <a:p>
            <a:r>
              <a:rPr lang="en-US" sz="2800" dirty="0" smtClean="0"/>
              <a:t>In the past 10 years growing consensus is that nutrition interventions need to be…</a:t>
            </a:r>
          </a:p>
          <a:p>
            <a:pPr>
              <a:buFont typeface="Wingdings" pitchFamily="2" charset="2"/>
              <a:buChar char="ü"/>
            </a:pPr>
            <a:r>
              <a:rPr lang="en-US" sz="2800" dirty="0" smtClean="0"/>
              <a:t>integrated conceptually&amp; programatically</a:t>
            </a:r>
          </a:p>
          <a:p>
            <a:pPr>
              <a:buNone/>
            </a:pPr>
            <a:r>
              <a:rPr lang="en-US" sz="2800" dirty="0" smtClean="0"/>
              <a:t>       - infant &amp; young child feeding</a:t>
            </a:r>
          </a:p>
          <a:p>
            <a:pPr>
              <a:buNone/>
            </a:pPr>
            <a:r>
              <a:rPr lang="en-US" sz="2800" dirty="0" smtClean="0"/>
              <a:t>       - maternal nutrition</a:t>
            </a:r>
          </a:p>
          <a:p>
            <a:pPr>
              <a:buNone/>
            </a:pPr>
            <a:r>
              <a:rPr lang="en-US" sz="2800" dirty="0" smtClean="0"/>
              <a:t>       - micronutrients </a:t>
            </a:r>
          </a:p>
          <a:p>
            <a:pPr>
              <a:buFont typeface="Wingdings" pitchFamily="2" charset="2"/>
              <a:buChar char="ü"/>
            </a:pPr>
            <a:r>
              <a:rPr lang="en-US" sz="2800" dirty="0" smtClean="0"/>
              <a:t>based on proven impact </a:t>
            </a:r>
          </a:p>
          <a:p>
            <a:pPr>
              <a:buFont typeface="Wingdings" pitchFamily="2" charset="2"/>
              <a:buChar char="ü"/>
            </a:pPr>
            <a:r>
              <a:rPr lang="en-US" sz="2800" dirty="0" smtClean="0"/>
              <a:t>action oriented with clear guidance « Who  should take what action when »</a:t>
            </a:r>
          </a:p>
          <a:p>
            <a:pPr>
              <a:buNone/>
            </a:pPr>
            <a:endParaRPr lang="en-US" sz="2800" dirty="0" smtClean="0"/>
          </a:p>
          <a:p>
            <a:pPr>
              <a:buFont typeface="Wingdings" pitchFamily="2" charset="2"/>
              <a:buChar char="ü"/>
            </a:pPr>
            <a:r>
              <a:rPr lang="en-US" sz="2800" dirty="0" smtClean="0"/>
              <a:t>7 action areas</a:t>
            </a:r>
          </a:p>
          <a:p>
            <a:pPr>
              <a:buNone/>
            </a:pP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142</a:t>
            </a:fld>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066800" y="152400"/>
            <a:ext cx="7772400" cy="609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143</a:t>
            </a:fld>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066800" y="533400"/>
            <a:ext cx="7543800" cy="571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8991DB8-89CC-453A-8683-E88383FF9E0F}" type="slidenum">
              <a:rPr lang="en-US" smtClean="0"/>
              <a:pPr/>
              <a:t>144</a:t>
            </a:fld>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990600" y="533400"/>
            <a:ext cx="7924800" cy="5791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145</a:t>
            </a:fld>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990600" y="457200"/>
            <a:ext cx="7924800" cy="571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146</a:t>
            </a:fld>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990600" y="609600"/>
            <a:ext cx="7848600" cy="58673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8991DB8-89CC-453A-8683-E88383FF9E0F}" type="slidenum">
              <a:rPr lang="en-US" smtClean="0"/>
              <a:pPr/>
              <a:t>147</a:t>
            </a:fld>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148</a:t>
            </a:fld>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90600" y="304800"/>
            <a:ext cx="7924800" cy="6096000"/>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149</a:t>
            </a:fld>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990600" y="381000"/>
            <a:ext cx="8001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792162"/>
          </a:xfrm>
        </p:spPr>
        <p:txBody>
          <a:bodyPr>
            <a:normAutofit/>
          </a:bodyPr>
          <a:lstStyle/>
          <a:p>
            <a:r>
              <a:rPr lang="en-US" sz="3200" b="1" dirty="0" smtClean="0"/>
              <a:t>Nutrient requirement during pregnancy</a:t>
            </a:r>
            <a:endParaRPr lang="en-US" sz="3200" b="1" dirty="0"/>
          </a:p>
        </p:txBody>
      </p:sp>
      <p:sp>
        <p:nvSpPr>
          <p:cNvPr id="3" name="Content Placeholder 2"/>
          <p:cNvSpPr>
            <a:spLocks noGrp="1"/>
          </p:cNvSpPr>
          <p:nvPr>
            <p:ph idx="1"/>
          </p:nvPr>
        </p:nvSpPr>
        <p:spPr>
          <a:xfrm>
            <a:off x="838200" y="1219200"/>
            <a:ext cx="8095488" cy="5410200"/>
          </a:xfrm>
        </p:spPr>
        <p:txBody>
          <a:bodyPr>
            <a:noAutofit/>
          </a:bodyPr>
          <a:lstStyle/>
          <a:p>
            <a:pPr algn="just"/>
            <a:r>
              <a:rPr lang="en-US" sz="2800" dirty="0" smtClean="0"/>
              <a:t>Women’s nutrient requirement substantially increase during pregnancy. </a:t>
            </a:r>
          </a:p>
          <a:p>
            <a:pPr algn="just"/>
            <a:r>
              <a:rPr lang="en-US" sz="2800" dirty="0" smtClean="0"/>
              <a:t>When energy and other nutrient intake do not increase, the body’s own reserves are used, leaving a pregnant women weakened. </a:t>
            </a:r>
          </a:p>
          <a:p>
            <a:pPr algn="just"/>
            <a:r>
              <a:rPr lang="en-US" sz="2800" dirty="0" smtClean="0"/>
              <a:t>Pregnant women also require more protein, iron, iodine, vitamin A, folate and other nutrients.  Deficiencies of certain nutrients are associated with maternal complication and death, fetal and newborn death, birth defect, decrease physical and mental potential of the child.</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150</a:t>
            </a:fld>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990600" y="228600"/>
            <a:ext cx="8001000" cy="6096000"/>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151</a:t>
            </a:fld>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990600" y="381000"/>
            <a:ext cx="8001000" cy="6172200"/>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152</a:t>
            </a:fld>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990600" y="304800"/>
            <a:ext cx="8001000" cy="6172200"/>
          </a:xfrm>
          <a:prstGeom prst="rect">
            <a:avLst/>
          </a:prstGeom>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153</a:t>
            </a:fld>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990600" y="304800"/>
            <a:ext cx="7924799" cy="6095999"/>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154</a:t>
            </a:fld>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990600" y="152400"/>
            <a:ext cx="8001000" cy="6172200"/>
          </a:xfrm>
          <a:prstGeom prst="rect">
            <a:avLst/>
          </a:prstGeom>
          <a:noFill/>
          <a:ln w="9525">
            <a:noFill/>
            <a:miter lim="800000"/>
            <a:headEnd/>
            <a:tailEnd/>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155</a:t>
            </a:fld>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990600" y="304800"/>
            <a:ext cx="8001000" cy="5943600"/>
          </a:xfrm>
          <a:prstGeom prst="rect">
            <a:avLst/>
          </a:prstGeom>
          <a:noFill/>
          <a:ln w="9525">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324600"/>
          </a:xfrm>
        </p:spPr>
        <p:txBody>
          <a:bodyPr>
            <a:normAutofit lnSpcReduction="10000"/>
          </a:bodyPr>
          <a:lstStyle/>
          <a:p>
            <a:pPr>
              <a:buNone/>
            </a:pPr>
            <a:r>
              <a:rPr lang="en-US" b="1" i="1" dirty="0" smtClean="0">
                <a:solidFill>
                  <a:srgbClr val="00B050"/>
                </a:solidFill>
              </a:rPr>
              <a:t>ENA</a:t>
            </a:r>
          </a:p>
          <a:p>
            <a:pPr>
              <a:buNone/>
            </a:pPr>
            <a:r>
              <a:rPr lang="en-US" b="1" i="1" dirty="0" smtClean="0">
                <a:solidFill>
                  <a:srgbClr val="00B050"/>
                </a:solidFill>
              </a:rPr>
              <a:t>3 key Program Components </a:t>
            </a:r>
          </a:p>
          <a:p>
            <a:pPr>
              <a:buNone/>
            </a:pPr>
            <a:endParaRPr lang="en-US" b="1" i="1" dirty="0" smtClean="0">
              <a:solidFill>
                <a:srgbClr val="00B050"/>
              </a:solidFill>
            </a:endParaRPr>
          </a:p>
          <a:p>
            <a:pPr marL="596646" indent="-514350">
              <a:buNone/>
            </a:pPr>
            <a:r>
              <a:rPr lang="en-US" sz="2800" b="1" dirty="0" smtClean="0"/>
              <a:t>1. Health facility level: </a:t>
            </a:r>
            <a:r>
              <a:rPr lang="en-US" sz="2800" dirty="0" smtClean="0"/>
              <a:t>integrate ENA actions into existing health contacts at all health services.</a:t>
            </a:r>
          </a:p>
          <a:p>
            <a:pPr marL="596646" indent="-514350">
              <a:buNone/>
            </a:pPr>
            <a:endParaRPr lang="en-US" sz="2800" dirty="0" smtClean="0"/>
          </a:p>
          <a:p>
            <a:pPr>
              <a:buNone/>
            </a:pPr>
            <a:r>
              <a:rPr lang="en-US" sz="2800" b="1" dirty="0" smtClean="0"/>
              <a:t>2. Community--</a:t>
            </a:r>
            <a:r>
              <a:rPr lang="en-US" sz="2800" b="1" i="1" dirty="0" smtClean="0"/>
              <a:t>level: </a:t>
            </a:r>
            <a:r>
              <a:rPr lang="en-US" sz="2800" dirty="0" smtClean="0"/>
              <a:t>work with community-based </a:t>
            </a:r>
            <a:r>
              <a:rPr lang="en-US" sz="2800" i="1" dirty="0" smtClean="0"/>
              <a:t>organizations &amp; networks from all sectors; and</a:t>
            </a:r>
          </a:p>
          <a:p>
            <a:pPr>
              <a:buNone/>
            </a:pPr>
            <a:endParaRPr lang="en-US" sz="2800" i="1" dirty="0" smtClean="0"/>
          </a:p>
          <a:p>
            <a:pPr>
              <a:buNone/>
            </a:pPr>
            <a:r>
              <a:rPr lang="en-US" sz="2800" b="1" dirty="0" smtClean="0"/>
              <a:t>3. Behavior change: </a:t>
            </a:r>
            <a:r>
              <a:rPr lang="en-US" sz="2800" dirty="0" smtClean="0"/>
              <a:t>re-inforce ENA actions  through behavior change communication at all  levels, including inter-personal communication, mass media and community mobilization.</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156</a:t>
            </a:fld>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157</a:t>
            </a:fld>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990600" y="304800"/>
            <a:ext cx="8001000" cy="6172200"/>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158</a:t>
            </a:fld>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990600" y="304800"/>
            <a:ext cx="7924800" cy="5943600"/>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524000"/>
          </a:xfrm>
        </p:spPr>
        <p:txBody>
          <a:bodyPr>
            <a:normAutofit/>
          </a:bodyPr>
          <a:lstStyle/>
          <a:p>
            <a:r>
              <a:rPr lang="en-US" sz="3200" b="1" i="1" dirty="0" smtClean="0">
                <a:solidFill>
                  <a:schemeClr val="accent5"/>
                </a:solidFill>
              </a:rPr>
              <a:t>Infant feeding options in the context of HIV/AIDS</a:t>
            </a:r>
            <a:endParaRPr lang="en-US" sz="3200" b="1" i="1" dirty="0">
              <a:solidFill>
                <a:schemeClr val="accent5"/>
              </a:solidFill>
            </a:endParaRPr>
          </a:p>
        </p:txBody>
      </p:sp>
      <p:sp>
        <p:nvSpPr>
          <p:cNvPr id="3" name="Content Placeholder 2"/>
          <p:cNvSpPr>
            <a:spLocks noGrp="1"/>
          </p:cNvSpPr>
          <p:nvPr>
            <p:ph idx="1"/>
          </p:nvPr>
        </p:nvSpPr>
        <p:spPr>
          <a:xfrm>
            <a:off x="838200" y="1828800"/>
            <a:ext cx="8153400" cy="4724400"/>
          </a:xfrm>
        </p:spPr>
        <p:txBody>
          <a:bodyPr/>
          <a:lstStyle/>
          <a:p>
            <a:pPr>
              <a:buNone/>
            </a:pPr>
            <a:r>
              <a:rPr lang="en-US" b="1" i="1" dirty="0" smtClean="0">
                <a:solidFill>
                  <a:srgbClr val="00B050"/>
                </a:solidFill>
              </a:rPr>
              <a:t>Group1:  </a:t>
            </a:r>
            <a:r>
              <a:rPr lang="en-US" i="1" dirty="0" smtClean="0">
                <a:solidFill>
                  <a:schemeClr val="accent6"/>
                </a:solidFill>
              </a:rPr>
              <a:t>Pregnant women whose HIV status is unknown or who have been tested and are HIV negative:</a:t>
            </a:r>
          </a:p>
          <a:p>
            <a:pPr>
              <a:buNone/>
            </a:pPr>
            <a:endParaRPr lang="en-US" b="1" dirty="0" smtClean="0"/>
          </a:p>
          <a:p>
            <a:r>
              <a:rPr lang="en-US" sz="2800" dirty="0" smtClean="0"/>
              <a:t>As before…</a:t>
            </a:r>
          </a:p>
          <a:p>
            <a:pPr>
              <a:buNone/>
            </a:pPr>
            <a:r>
              <a:rPr lang="en-US" sz="2800" dirty="0" smtClean="0"/>
              <a:t>    - Exclusive breastfeeding 0 to 6 months</a:t>
            </a:r>
          </a:p>
          <a:p>
            <a:pPr>
              <a:buNone/>
            </a:pPr>
            <a:r>
              <a:rPr lang="en-US" sz="2800" dirty="0" smtClean="0"/>
              <a:t>    - Introduction of Complementary Feeding at 6 months</a:t>
            </a:r>
          </a:p>
          <a:p>
            <a:pPr>
              <a:buNone/>
            </a:pPr>
            <a:r>
              <a:rPr lang="en-US" sz="2800" dirty="0" smtClean="0"/>
              <a:t>    - Continued breastfeeding to 24months+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159</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8095488" cy="5943600"/>
          </a:xfrm>
        </p:spPr>
        <p:txBody>
          <a:bodyPr>
            <a:normAutofit/>
          </a:bodyPr>
          <a:lstStyle/>
          <a:p>
            <a:pPr>
              <a:buNone/>
            </a:pPr>
            <a:r>
              <a:rPr lang="en-US" b="1" dirty="0" smtClean="0">
                <a:solidFill>
                  <a:schemeClr val="accent3"/>
                </a:solidFill>
              </a:rPr>
              <a:t>Energy requirement during pregnancy</a:t>
            </a:r>
          </a:p>
          <a:p>
            <a:pPr>
              <a:buNone/>
            </a:pPr>
            <a:endParaRPr lang="en-US" b="1" dirty="0" smtClean="0">
              <a:solidFill>
                <a:schemeClr val="accent3"/>
              </a:solidFill>
            </a:endParaRPr>
          </a:p>
          <a:p>
            <a:pPr>
              <a:buNone/>
            </a:pPr>
            <a:r>
              <a:rPr lang="en-US" dirty="0" smtClean="0"/>
              <a:t> –</a:t>
            </a:r>
            <a:r>
              <a:rPr lang="en-US" sz="2800" dirty="0" smtClean="0"/>
              <a:t>300 kcal/day extra amount of energy is required (14% more than non pregnant non lactating).</a:t>
            </a:r>
          </a:p>
          <a:p>
            <a:pPr>
              <a:buNone/>
            </a:pPr>
            <a:r>
              <a:rPr lang="en-US" sz="2800" b="1" dirty="0" smtClean="0">
                <a:solidFill>
                  <a:srgbClr val="FF0000"/>
                </a:solidFill>
              </a:rPr>
              <a:t>Protein</a:t>
            </a:r>
          </a:p>
          <a:p>
            <a:pPr>
              <a:buNone/>
            </a:pPr>
            <a:r>
              <a:rPr lang="en-US" sz="2800" dirty="0" smtClean="0"/>
              <a:t> </a:t>
            </a:r>
            <a:r>
              <a:rPr lang="en-US" sz="2800" dirty="0"/>
              <a:t>Needed for the development of new material</a:t>
            </a:r>
          </a:p>
          <a:p>
            <a:pPr>
              <a:buNone/>
            </a:pPr>
            <a:r>
              <a:rPr lang="en-US" sz="2800" dirty="0"/>
              <a:t>tissue as the placenta and the expansion of the uterus, breasts, and blood volume as well as the development of fetal tissue.</a:t>
            </a:r>
          </a:p>
          <a:p>
            <a:pPr>
              <a:buNone/>
            </a:pPr>
            <a:endParaRPr lang="en-US" sz="2800" dirty="0"/>
          </a:p>
          <a:p>
            <a:pPr>
              <a:buNone/>
            </a:pPr>
            <a:r>
              <a:rPr lang="en-US" sz="2800" dirty="0"/>
              <a:t>– 10 g/day more than RDA is need </a:t>
            </a:r>
          </a:p>
          <a:p>
            <a:pPr>
              <a:buNone/>
            </a:pPr>
            <a:endParaRPr lang="en-US" sz="2800" dirty="0" smtClean="0"/>
          </a:p>
          <a:p>
            <a:pPr>
              <a:buNone/>
            </a:pPr>
            <a:endParaRPr lang="en-US" sz="2800" dirty="0" smtClean="0"/>
          </a:p>
          <a:p>
            <a:pPr>
              <a:buNone/>
            </a:pP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8095488" cy="5867400"/>
          </a:xfrm>
        </p:spPr>
        <p:txBody>
          <a:bodyPr/>
          <a:lstStyle/>
          <a:p>
            <a:pPr>
              <a:buNone/>
            </a:pPr>
            <a:r>
              <a:rPr lang="en-US" b="1" i="1" dirty="0" smtClean="0">
                <a:solidFill>
                  <a:srgbClr val="00B050"/>
                </a:solidFill>
              </a:rPr>
              <a:t>Group 2: </a:t>
            </a:r>
            <a:r>
              <a:rPr lang="en-US" i="1" dirty="0" smtClean="0">
                <a:solidFill>
                  <a:srgbClr val="0070C0"/>
                </a:solidFill>
              </a:rPr>
              <a:t>Pregnant women who have been tested and are HIV positive:</a:t>
            </a:r>
          </a:p>
          <a:p>
            <a:pPr>
              <a:buNone/>
            </a:pPr>
            <a:endParaRPr lang="en-US" i="1" dirty="0" smtClean="0">
              <a:solidFill>
                <a:srgbClr val="0070C0"/>
              </a:solidFill>
            </a:endParaRPr>
          </a:p>
          <a:p>
            <a:r>
              <a:rPr lang="en-US" sz="2800" dirty="0" smtClean="0"/>
              <a:t>Ideally a woman should be supported  through counseling to make an informed  choice on how to feed her infant to reduce risk of HIV transmission. </a:t>
            </a:r>
          </a:p>
          <a:p>
            <a:pPr>
              <a:buNone/>
            </a:pPr>
            <a:endParaRPr lang="en-US" sz="2800" dirty="0" smtClean="0"/>
          </a:p>
          <a:p>
            <a:r>
              <a:rPr lang="en-US" sz="2800" dirty="0" smtClean="0"/>
              <a:t>Provision of ARVs to reduce transmission</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160</a:t>
            </a:fld>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91DB8-89CC-453A-8683-E88383FF9E0F}" type="slidenum">
              <a:rPr lang="en-US" smtClean="0"/>
              <a:pPr/>
              <a:t>161</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152400"/>
            <a:ext cx="8001000" cy="6096000"/>
          </a:xfrm>
          <a:prstGeom prst="rect">
            <a:avLst/>
          </a:prstGeom>
          <a:noFill/>
          <a:ln w="9525">
            <a:noFill/>
            <a:miter lim="800000"/>
            <a:headEnd/>
            <a:tailEnd/>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324600"/>
          </a:xfrm>
        </p:spPr>
        <p:txBody>
          <a:bodyPr>
            <a:normAutofit lnSpcReduction="10000"/>
          </a:bodyPr>
          <a:lstStyle/>
          <a:p>
            <a:pPr>
              <a:buNone/>
            </a:pPr>
            <a:r>
              <a:rPr lang="en-US" b="1" i="1" dirty="0" smtClean="0">
                <a:solidFill>
                  <a:srgbClr val="7030A0"/>
                </a:solidFill>
              </a:rPr>
              <a:t>Infant Feeding recommendations for HIV+ women</a:t>
            </a:r>
          </a:p>
          <a:p>
            <a:pPr>
              <a:buNone/>
            </a:pPr>
            <a:endParaRPr lang="en-US" b="1" i="1" dirty="0" smtClean="0">
              <a:solidFill>
                <a:srgbClr val="7030A0"/>
              </a:solidFill>
            </a:endParaRPr>
          </a:p>
          <a:p>
            <a:r>
              <a:rPr lang="en-US" sz="2800" dirty="0" smtClean="0"/>
              <a:t>When replacement feeding IS </a:t>
            </a:r>
            <a:r>
              <a:rPr lang="en-US" sz="2800" dirty="0" smtClean="0">
                <a:solidFill>
                  <a:schemeClr val="accent3"/>
                </a:solidFill>
              </a:rPr>
              <a:t>acceptable</a:t>
            </a:r>
            <a:r>
              <a:rPr lang="en-US" sz="2800" dirty="0" smtClean="0"/>
              <a:t>, </a:t>
            </a:r>
            <a:r>
              <a:rPr lang="en-US" sz="2800" i="1" dirty="0" smtClean="0">
                <a:solidFill>
                  <a:schemeClr val="accent3"/>
                </a:solidFill>
              </a:rPr>
              <a:t>feasible</a:t>
            </a:r>
            <a:r>
              <a:rPr lang="en-US" sz="2800" dirty="0" smtClean="0"/>
              <a:t>, </a:t>
            </a:r>
            <a:r>
              <a:rPr lang="en-US" sz="2800" i="1" dirty="0" smtClean="0">
                <a:solidFill>
                  <a:schemeClr val="accent3"/>
                </a:solidFill>
              </a:rPr>
              <a:t>affordable</a:t>
            </a:r>
            <a:r>
              <a:rPr lang="en-US" sz="2800" dirty="0" smtClean="0"/>
              <a:t>,  </a:t>
            </a:r>
            <a:r>
              <a:rPr lang="en-US" sz="2800" i="1" dirty="0" smtClean="0">
                <a:solidFill>
                  <a:schemeClr val="accent3"/>
                </a:solidFill>
              </a:rPr>
              <a:t>sustainable</a:t>
            </a:r>
            <a:r>
              <a:rPr lang="en-US" sz="2800" dirty="0" smtClean="0"/>
              <a:t> and </a:t>
            </a:r>
            <a:r>
              <a:rPr lang="en-US" sz="2800" i="1" dirty="0" smtClean="0">
                <a:solidFill>
                  <a:schemeClr val="accent3"/>
                </a:solidFill>
              </a:rPr>
              <a:t>safe</a:t>
            </a:r>
            <a:r>
              <a:rPr lang="en-US" sz="2800" dirty="0" smtClean="0"/>
              <a:t>, avoidance of all breastfeeding by HIV-infected mothers is recommended…”</a:t>
            </a:r>
          </a:p>
          <a:p>
            <a:pPr>
              <a:buNone/>
            </a:pPr>
            <a:endParaRPr lang="en-US" sz="2800" dirty="0" smtClean="0"/>
          </a:p>
          <a:p>
            <a:r>
              <a:rPr lang="en-US" sz="2800" dirty="0" smtClean="0"/>
              <a:t>Replacement feeding from birth with  breast milk substitutes (cup &amp; spoon).</a:t>
            </a:r>
          </a:p>
          <a:p>
            <a:pPr>
              <a:buNone/>
            </a:pPr>
            <a:endParaRPr lang="en-US" sz="2800" dirty="0" smtClean="0"/>
          </a:p>
          <a:p>
            <a:r>
              <a:rPr lang="en-US" sz="2800" dirty="0" smtClean="0"/>
              <a:t>Key words are </a:t>
            </a:r>
            <a:r>
              <a:rPr lang="en-US" sz="2800" i="1" dirty="0" smtClean="0">
                <a:solidFill>
                  <a:schemeClr val="accent5"/>
                </a:solidFill>
              </a:rPr>
              <a:t>affordable</a:t>
            </a:r>
            <a:r>
              <a:rPr lang="en-US" sz="2800" dirty="0" smtClean="0"/>
              <a:t> and </a:t>
            </a:r>
            <a:r>
              <a:rPr lang="en-US" sz="2800" i="1" dirty="0" smtClean="0">
                <a:solidFill>
                  <a:schemeClr val="accent5"/>
                </a:solidFill>
              </a:rPr>
              <a:t>safe</a:t>
            </a:r>
          </a:p>
          <a:p>
            <a:pPr>
              <a:buNone/>
            </a:pPr>
            <a:endParaRPr lang="en-US" sz="2800" dirty="0" smtClean="0"/>
          </a:p>
          <a:p>
            <a:r>
              <a:rPr lang="en-US" sz="2800" dirty="0" smtClean="0"/>
              <a:t>Exclusive replacement feeding (never mix-feed!)</a:t>
            </a:r>
            <a:endParaRPr lang="en-US" sz="2800" b="1" dirty="0">
              <a:solidFill>
                <a:srgbClr val="7030A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162</a:t>
            </a:fld>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248400"/>
          </a:xfrm>
        </p:spPr>
        <p:txBody>
          <a:bodyPr>
            <a:normAutofit/>
          </a:bodyPr>
          <a:lstStyle/>
          <a:p>
            <a:pPr>
              <a:buNone/>
            </a:pPr>
            <a:r>
              <a:rPr lang="en-US" b="1" i="1" dirty="0" smtClean="0">
                <a:solidFill>
                  <a:schemeClr val="accent5"/>
                </a:solidFill>
              </a:rPr>
              <a:t>How Can Families Decide? -1</a:t>
            </a:r>
          </a:p>
          <a:p>
            <a:pPr>
              <a:buNone/>
            </a:pPr>
            <a:endParaRPr lang="en-US" b="1" i="1" dirty="0" smtClean="0"/>
          </a:p>
          <a:p>
            <a:r>
              <a:rPr lang="en-US" sz="2800" dirty="0" smtClean="0"/>
              <a:t>What is meant by </a:t>
            </a:r>
            <a:r>
              <a:rPr lang="en-US" sz="2800" b="1" dirty="0" smtClean="0"/>
              <a:t>ACCEPTABLE?</a:t>
            </a:r>
          </a:p>
          <a:p>
            <a:pPr>
              <a:buNone/>
            </a:pPr>
            <a:r>
              <a:rPr lang="en-US" sz="2800" dirty="0" smtClean="0"/>
              <a:t>   - There are social and cultural norms about infant feeding.</a:t>
            </a:r>
          </a:p>
          <a:p>
            <a:pPr>
              <a:buNone/>
            </a:pPr>
            <a:r>
              <a:rPr lang="en-US" sz="2800" dirty="0" smtClean="0"/>
              <a:t>   - Concerns about stigma associated women who do not breastfeed, suspicion of HIV.</a:t>
            </a:r>
          </a:p>
          <a:p>
            <a:pPr>
              <a:buNone/>
            </a:pPr>
            <a:endParaRPr lang="en-US" sz="2800" dirty="0" smtClean="0"/>
          </a:p>
          <a:p>
            <a:r>
              <a:rPr lang="en-US" sz="2800" dirty="0" smtClean="0"/>
              <a:t>What is meant by </a:t>
            </a:r>
            <a:r>
              <a:rPr lang="en-US" sz="2800" b="1" dirty="0" smtClean="0"/>
              <a:t>FEASIBLE?</a:t>
            </a:r>
          </a:p>
          <a:p>
            <a:pPr>
              <a:buNone/>
            </a:pPr>
            <a:r>
              <a:rPr lang="en-US" sz="2800" dirty="0" smtClean="0"/>
              <a:t>   - There are economic, behavioral, psychosocial aspects for care-giver and infant.</a:t>
            </a:r>
          </a:p>
          <a:p>
            <a:pPr>
              <a:buNone/>
            </a:pPr>
            <a:r>
              <a:rPr lang="en-US" sz="2800" dirty="0" smtClean="0"/>
              <a:t>   - Resources and skills are required</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163</a:t>
            </a:fld>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248400"/>
          </a:xfrm>
        </p:spPr>
        <p:txBody>
          <a:bodyPr/>
          <a:lstStyle/>
          <a:p>
            <a:pPr>
              <a:buNone/>
            </a:pPr>
            <a:r>
              <a:rPr lang="en-US" b="1" i="1" dirty="0" smtClean="0">
                <a:solidFill>
                  <a:schemeClr val="accent5"/>
                </a:solidFill>
              </a:rPr>
              <a:t>How Can Families Decide? -2</a:t>
            </a:r>
          </a:p>
          <a:p>
            <a:pPr>
              <a:buNone/>
            </a:pPr>
            <a:endParaRPr lang="en-US" b="1" i="1" dirty="0" smtClean="0"/>
          </a:p>
          <a:p>
            <a:r>
              <a:rPr lang="en-US" sz="2800" dirty="0" smtClean="0"/>
              <a:t>What is meant by </a:t>
            </a:r>
            <a:r>
              <a:rPr lang="en-US" sz="2800" b="1" dirty="0" smtClean="0"/>
              <a:t>AFFORDABE?</a:t>
            </a:r>
          </a:p>
          <a:p>
            <a:pPr>
              <a:buNone/>
            </a:pPr>
            <a:endParaRPr lang="en-US" sz="2800" b="1" dirty="0" smtClean="0"/>
          </a:p>
          <a:p>
            <a:pPr>
              <a:buNone/>
            </a:pPr>
            <a:r>
              <a:rPr lang="en-US" sz="2800" dirty="0" smtClean="0"/>
              <a:t>    - Able to purchase adequate amount of the formula over the duration it is needed.</a:t>
            </a:r>
          </a:p>
          <a:p>
            <a:pPr>
              <a:buNone/>
            </a:pPr>
            <a:endParaRPr lang="en-US" sz="2800" dirty="0" smtClean="0"/>
          </a:p>
          <a:p>
            <a:pPr>
              <a:buNone/>
            </a:pPr>
            <a:r>
              <a:rPr lang="en-US" sz="2800" dirty="0" smtClean="0"/>
              <a:t>    - Able to purchase necessary fuel, equipment.</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164</a:t>
            </a:fld>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153400" cy="6019800"/>
          </a:xfrm>
        </p:spPr>
        <p:txBody>
          <a:bodyPr>
            <a:normAutofit lnSpcReduction="10000"/>
          </a:bodyPr>
          <a:lstStyle/>
          <a:p>
            <a:pPr>
              <a:buNone/>
            </a:pPr>
            <a:r>
              <a:rPr lang="en-US" b="1" i="1" dirty="0" smtClean="0">
                <a:solidFill>
                  <a:schemeClr val="accent5"/>
                </a:solidFill>
              </a:rPr>
              <a:t>How Can Families Decide? -3</a:t>
            </a:r>
          </a:p>
          <a:p>
            <a:pPr>
              <a:buNone/>
            </a:pPr>
            <a:endParaRPr lang="en-US" b="1" i="1" dirty="0" smtClean="0">
              <a:solidFill>
                <a:schemeClr val="accent5"/>
              </a:solidFill>
            </a:endParaRPr>
          </a:p>
          <a:p>
            <a:r>
              <a:rPr lang="en-US" sz="2800" dirty="0" smtClean="0"/>
              <a:t>What is meant by </a:t>
            </a:r>
            <a:r>
              <a:rPr lang="en-US" sz="2800" b="1" dirty="0" smtClean="0"/>
              <a:t>SUSTAINABLE?</a:t>
            </a:r>
          </a:p>
          <a:p>
            <a:pPr>
              <a:buNone/>
            </a:pPr>
            <a:r>
              <a:rPr lang="en-US" sz="2800" dirty="0" smtClean="0"/>
              <a:t>    - It must be practiced every day and night</a:t>
            </a:r>
          </a:p>
          <a:p>
            <a:pPr>
              <a:buNone/>
            </a:pPr>
            <a:r>
              <a:rPr lang="en-US" sz="2800" dirty="0" smtClean="0"/>
              <a:t>    - Resources must be available throughout</a:t>
            </a:r>
          </a:p>
          <a:p>
            <a:pPr>
              <a:buNone/>
            </a:pPr>
            <a:r>
              <a:rPr lang="en-US" sz="2800" dirty="0" smtClean="0"/>
              <a:t>    - It should be exclusive over first 6 months</a:t>
            </a:r>
          </a:p>
          <a:p>
            <a:pPr>
              <a:buNone/>
            </a:pPr>
            <a:endParaRPr lang="en-US" sz="2800" b="1" dirty="0" smtClean="0"/>
          </a:p>
          <a:p>
            <a:r>
              <a:rPr lang="en-US" sz="2800" dirty="0" smtClean="0"/>
              <a:t>What is meant by </a:t>
            </a:r>
            <a:r>
              <a:rPr lang="en-US" sz="2800" b="1" dirty="0" smtClean="0"/>
              <a:t>SAFE?</a:t>
            </a:r>
          </a:p>
          <a:p>
            <a:pPr>
              <a:buNone/>
            </a:pPr>
            <a:r>
              <a:rPr lang="en-US" sz="2800" dirty="0" smtClean="0"/>
              <a:t>   - Free from contamination</a:t>
            </a:r>
          </a:p>
          <a:p>
            <a:pPr>
              <a:buNone/>
            </a:pPr>
            <a:r>
              <a:rPr lang="en-US" sz="2800" dirty="0" smtClean="0"/>
              <a:t>   - Nutritious</a:t>
            </a:r>
          </a:p>
          <a:p>
            <a:pPr>
              <a:buNone/>
            </a:pPr>
            <a:r>
              <a:rPr lang="en-US" sz="2800" dirty="0" smtClean="0"/>
              <a:t>   - Free from stigma</a:t>
            </a:r>
          </a:p>
          <a:p>
            <a:pPr>
              <a:buNone/>
            </a:pPr>
            <a:r>
              <a:rPr lang="en-US" sz="2800" dirty="0" smtClean="0"/>
              <a:t>   - Does not spillover to general population</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165</a:t>
            </a:fld>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6096000"/>
          </a:xfrm>
        </p:spPr>
        <p:txBody>
          <a:bodyPr>
            <a:normAutofit/>
          </a:bodyPr>
          <a:lstStyle/>
          <a:p>
            <a:pPr>
              <a:buNone/>
            </a:pPr>
            <a:r>
              <a:rPr lang="en-US" b="1" i="1" dirty="0" smtClean="0">
                <a:solidFill>
                  <a:schemeClr val="accent5"/>
                </a:solidFill>
              </a:rPr>
              <a:t>Replacement Feeding Options for HIV+ mothers</a:t>
            </a:r>
          </a:p>
          <a:p>
            <a:pPr>
              <a:buNone/>
            </a:pPr>
            <a:endParaRPr lang="en-US" dirty="0" smtClean="0"/>
          </a:p>
          <a:p>
            <a:pPr>
              <a:buFont typeface="Wingdings" pitchFamily="2" charset="2"/>
              <a:buChar char="ü"/>
            </a:pPr>
            <a:r>
              <a:rPr lang="en-US" sz="2800" dirty="0" smtClean="0"/>
              <a:t>commercial infant formula</a:t>
            </a:r>
          </a:p>
          <a:p>
            <a:pPr>
              <a:buFont typeface="Wingdings" pitchFamily="2" charset="2"/>
              <a:buChar char="ü"/>
            </a:pPr>
            <a:r>
              <a:rPr lang="en-US" sz="2800" dirty="0" smtClean="0"/>
              <a:t>home prepared infant formula (modified, with  additional nutrients)</a:t>
            </a:r>
          </a:p>
          <a:p>
            <a:pPr>
              <a:buFont typeface="Wingdings" pitchFamily="2" charset="2"/>
              <a:buChar char="ü"/>
            </a:pPr>
            <a:r>
              <a:rPr lang="en-US" sz="2800" dirty="0" smtClean="0"/>
              <a:t>enriched family diet with BM/V supplements after 6 months</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166</a:t>
            </a:fld>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019800"/>
          </a:xfrm>
        </p:spPr>
        <p:txBody>
          <a:bodyPr>
            <a:normAutofit fontScale="92500" lnSpcReduction="10000"/>
          </a:bodyPr>
          <a:lstStyle/>
          <a:p>
            <a:pPr>
              <a:buNone/>
            </a:pPr>
            <a:r>
              <a:rPr lang="en-US" sz="3500" b="1" i="1" dirty="0" smtClean="0">
                <a:solidFill>
                  <a:srgbClr val="7030A0"/>
                </a:solidFill>
              </a:rPr>
              <a:t>What do we know about the feasibility of  commercial infant formula?</a:t>
            </a:r>
          </a:p>
          <a:p>
            <a:pPr>
              <a:buNone/>
            </a:pPr>
            <a:endParaRPr lang="en-US" sz="3500" b="1" i="1" dirty="0" smtClean="0">
              <a:solidFill>
                <a:srgbClr val="7030A0"/>
              </a:solidFill>
            </a:endParaRPr>
          </a:p>
          <a:p>
            <a:pPr>
              <a:buFont typeface="Wingdings" pitchFamily="2" charset="2"/>
              <a:buChar char="ü"/>
            </a:pPr>
            <a:r>
              <a:rPr lang="en-US" sz="3000" dirty="0" smtClean="0"/>
              <a:t>High acceptance/adherence in some countries with access to clean water, health care, subsidized cost.</a:t>
            </a:r>
          </a:p>
          <a:p>
            <a:pPr>
              <a:buFont typeface="Wingdings" pitchFamily="2" charset="2"/>
              <a:buChar char="ü"/>
            </a:pPr>
            <a:endParaRPr lang="en-US" sz="3000" dirty="0" smtClean="0"/>
          </a:p>
          <a:p>
            <a:pPr>
              <a:buFont typeface="Wingdings" pitchFamily="2" charset="2"/>
              <a:buChar char="ü"/>
            </a:pPr>
            <a:r>
              <a:rPr lang="en-US" sz="3000" dirty="0" smtClean="0"/>
              <a:t>Stigma associated with its use widely reported in Africa</a:t>
            </a:r>
          </a:p>
          <a:p>
            <a:pPr>
              <a:buFont typeface="Wingdings" pitchFamily="2" charset="2"/>
              <a:buChar char="ü"/>
            </a:pPr>
            <a:r>
              <a:rPr lang="en-US" sz="3000" dirty="0" smtClean="0"/>
              <a:t>Access to safe water, health care needed</a:t>
            </a:r>
          </a:p>
          <a:p>
            <a:pPr>
              <a:buFont typeface="Wingdings" pitchFamily="2" charset="2"/>
              <a:buChar char="ü"/>
            </a:pPr>
            <a:endParaRPr lang="en-US" sz="3000" dirty="0" smtClean="0"/>
          </a:p>
          <a:p>
            <a:pPr>
              <a:buFont typeface="Wingdings" pitchFamily="2" charset="2"/>
              <a:buChar char="ü"/>
            </a:pPr>
            <a:r>
              <a:rPr lang="en-US" sz="3000" dirty="0" smtClean="0"/>
              <a:t>Proper instruction on safe preparation, feeding</a:t>
            </a:r>
          </a:p>
          <a:p>
            <a:pPr>
              <a:buFont typeface="Wingdings" pitchFamily="2" charset="2"/>
              <a:buChar char="ü"/>
            </a:pPr>
            <a:endParaRPr lang="en-US" sz="3000" dirty="0" smtClean="0"/>
          </a:p>
          <a:p>
            <a:pPr>
              <a:buFont typeface="Wingdings" pitchFamily="2" charset="2"/>
              <a:buChar char="ü"/>
            </a:pPr>
            <a:r>
              <a:rPr lang="en-US" sz="3000" dirty="0" smtClean="0"/>
              <a:t>Costs are high </a:t>
            </a:r>
            <a:endParaRPr lang="en-US" sz="30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167</a:t>
            </a:fld>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171688" cy="6248400"/>
          </a:xfrm>
        </p:spPr>
        <p:txBody>
          <a:bodyPr>
            <a:normAutofit/>
          </a:bodyPr>
          <a:lstStyle/>
          <a:p>
            <a:pPr>
              <a:buNone/>
            </a:pPr>
            <a:r>
              <a:rPr lang="en-US" b="1" i="1" dirty="0" smtClean="0">
                <a:solidFill>
                  <a:schemeClr val="accent6"/>
                </a:solidFill>
              </a:rPr>
              <a:t>When replacement feeding IS NOT acceptable, feasible, affordable,  sustainable and safe…</a:t>
            </a:r>
          </a:p>
          <a:p>
            <a:pPr>
              <a:buNone/>
            </a:pPr>
            <a:endParaRPr lang="en-US" dirty="0" smtClean="0"/>
          </a:p>
          <a:p>
            <a:pPr>
              <a:buNone/>
            </a:pPr>
            <a:r>
              <a:rPr lang="en-US" sz="2800" b="1" dirty="0" smtClean="0">
                <a:solidFill>
                  <a:srgbClr val="00B050"/>
                </a:solidFill>
              </a:rPr>
              <a:t>Option 1: </a:t>
            </a:r>
            <a:r>
              <a:rPr lang="en-US" sz="2800" b="1" dirty="0" smtClean="0"/>
              <a:t>Safer breastfeeding</a:t>
            </a:r>
          </a:p>
          <a:p>
            <a:pPr>
              <a:buNone/>
            </a:pPr>
            <a:endParaRPr lang="en-US" sz="2800" b="1" dirty="0" smtClean="0"/>
          </a:p>
          <a:p>
            <a:pPr>
              <a:buNone/>
            </a:pPr>
            <a:r>
              <a:rPr lang="en-US" sz="2800" b="1" dirty="0" smtClean="0">
                <a:solidFill>
                  <a:srgbClr val="00B050"/>
                </a:solidFill>
              </a:rPr>
              <a:t>Option 2: </a:t>
            </a:r>
            <a:r>
              <a:rPr lang="en-US" sz="2800" b="1" dirty="0" smtClean="0"/>
              <a:t>Heat treating breast milk</a:t>
            </a:r>
          </a:p>
          <a:p>
            <a:pPr>
              <a:buNone/>
            </a:pPr>
            <a:endParaRPr lang="en-US" sz="2800" b="1" dirty="0" smtClean="0"/>
          </a:p>
          <a:p>
            <a:pPr>
              <a:buNone/>
            </a:pPr>
            <a:r>
              <a:rPr lang="en-US" sz="2800" b="1" dirty="0" smtClean="0">
                <a:solidFill>
                  <a:srgbClr val="00B050"/>
                </a:solidFill>
              </a:rPr>
              <a:t>Option 3: </a:t>
            </a:r>
            <a:r>
              <a:rPr lang="en-US" sz="2800" b="1" dirty="0" smtClean="0"/>
              <a:t>Wet nursing by HIV negative </a:t>
            </a:r>
            <a:r>
              <a:rPr lang="en-US" sz="2800" dirty="0" smtClean="0"/>
              <a:t>woman</a:t>
            </a:r>
          </a:p>
          <a:p>
            <a:pPr>
              <a:buNone/>
            </a:pPr>
            <a:r>
              <a:rPr lang="en-US" sz="2800" dirty="0" smtClean="0">
                <a:solidFill>
                  <a:srgbClr val="00B050"/>
                </a:solidFill>
              </a:rPr>
              <a:t> </a:t>
            </a:r>
          </a:p>
          <a:p>
            <a:pPr>
              <a:buNone/>
            </a:pPr>
            <a:r>
              <a:rPr lang="en-US" sz="2800" b="1" dirty="0" smtClean="0">
                <a:solidFill>
                  <a:srgbClr val="00B050"/>
                </a:solidFill>
              </a:rPr>
              <a:t>Option 4: </a:t>
            </a:r>
            <a:r>
              <a:rPr lang="en-US" sz="2800" b="1" dirty="0" smtClean="0"/>
              <a:t>Early cessation of </a:t>
            </a:r>
            <a:r>
              <a:rPr lang="en-US" sz="2800" dirty="0" smtClean="0"/>
              <a:t>breastfeeding</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168</a:t>
            </a:fld>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77200" cy="6019800"/>
          </a:xfrm>
        </p:spPr>
        <p:txBody>
          <a:bodyPr>
            <a:normAutofit fontScale="92500" lnSpcReduction="20000"/>
          </a:bodyPr>
          <a:lstStyle/>
          <a:p>
            <a:pPr>
              <a:buNone/>
            </a:pPr>
            <a:r>
              <a:rPr lang="en-US" sz="3500" b="1" i="1" dirty="0" smtClean="0">
                <a:solidFill>
                  <a:schemeClr val="accent5"/>
                </a:solidFill>
              </a:rPr>
              <a:t>Option 1: Safer breastfeeding</a:t>
            </a:r>
          </a:p>
          <a:p>
            <a:pPr>
              <a:buNone/>
            </a:pPr>
            <a:endParaRPr lang="en-US" b="1" i="1" dirty="0" smtClean="0">
              <a:solidFill>
                <a:schemeClr val="accent5"/>
              </a:solidFill>
            </a:endParaRPr>
          </a:p>
          <a:p>
            <a:pPr>
              <a:buFont typeface="Wingdings" pitchFamily="2" charset="2"/>
              <a:buChar char="§"/>
            </a:pPr>
            <a:r>
              <a:rPr lang="en-US" sz="3000" dirty="0" smtClean="0"/>
              <a:t>Exclusive breastfeeding…</a:t>
            </a:r>
          </a:p>
          <a:p>
            <a:pPr>
              <a:buNone/>
            </a:pPr>
            <a:endParaRPr lang="en-US" sz="3000" dirty="0" smtClean="0"/>
          </a:p>
          <a:p>
            <a:pPr>
              <a:buFont typeface="Wingdings" pitchFamily="2" charset="2"/>
              <a:buChar char="§"/>
            </a:pPr>
            <a:r>
              <a:rPr lang="en-US" sz="3000" dirty="0" smtClean="0"/>
              <a:t>Avoid mixed feeding, especially in early months, as irritates gut and may lead to virus transmission.</a:t>
            </a:r>
          </a:p>
          <a:p>
            <a:pPr>
              <a:buNone/>
            </a:pPr>
            <a:endParaRPr lang="en-US" sz="3000" dirty="0" smtClean="0"/>
          </a:p>
          <a:p>
            <a:pPr>
              <a:buFont typeface="Wingdings" pitchFamily="2" charset="2"/>
              <a:buChar char="§"/>
            </a:pPr>
            <a:r>
              <a:rPr lang="en-US" sz="3000" dirty="0" smtClean="0"/>
              <a:t>Maintain good breast health (higher transmission risk with mastitis or crack nipples…)</a:t>
            </a:r>
          </a:p>
          <a:p>
            <a:pPr>
              <a:buNone/>
            </a:pPr>
            <a:endParaRPr lang="en-US" sz="3000" dirty="0" smtClean="0"/>
          </a:p>
          <a:p>
            <a:pPr>
              <a:buFont typeface="Wingdings" pitchFamily="2" charset="2"/>
              <a:buChar char="§"/>
            </a:pPr>
            <a:r>
              <a:rPr lang="en-US" sz="3000" dirty="0" smtClean="0"/>
              <a:t>Mothers with full-blown AIDS should stop breastfeeding.</a:t>
            </a:r>
          </a:p>
          <a:p>
            <a:pPr>
              <a:buNone/>
            </a:pPr>
            <a:endParaRPr lang="en-US" sz="3000" dirty="0" smtClean="0"/>
          </a:p>
          <a:p>
            <a:pPr>
              <a:buFont typeface="Wingdings" pitchFamily="2" charset="2"/>
              <a:buChar char="§"/>
            </a:pPr>
            <a:r>
              <a:rPr lang="en-US" sz="3000" dirty="0" smtClean="0"/>
              <a:t>Cessation of breastfeeding when AFASS</a:t>
            </a:r>
            <a:endParaRPr lang="en-US" sz="30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169</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8095488" cy="5943600"/>
          </a:xfrm>
        </p:spPr>
        <p:txBody>
          <a:bodyPr>
            <a:normAutofit/>
          </a:bodyPr>
          <a:lstStyle/>
          <a:p>
            <a:pPr>
              <a:buNone/>
            </a:pPr>
            <a:r>
              <a:rPr lang="en-US" b="1" dirty="0" smtClean="0">
                <a:solidFill>
                  <a:schemeClr val="accent3"/>
                </a:solidFill>
              </a:rPr>
              <a:t>Energy requirement during pregnancy</a:t>
            </a:r>
          </a:p>
          <a:p>
            <a:pPr>
              <a:buNone/>
            </a:pPr>
            <a:endParaRPr lang="en-US" b="1" dirty="0" smtClean="0">
              <a:solidFill>
                <a:schemeClr val="accent3"/>
              </a:solidFill>
            </a:endParaRPr>
          </a:p>
          <a:p>
            <a:pPr>
              <a:buNone/>
            </a:pPr>
            <a:r>
              <a:rPr lang="en-US" dirty="0" smtClean="0"/>
              <a:t> –</a:t>
            </a:r>
            <a:r>
              <a:rPr lang="en-US" sz="2800" dirty="0" smtClean="0"/>
              <a:t>300 kcal/day extra amount of energy is required (14% more than non pregnant non lactating).</a:t>
            </a:r>
          </a:p>
          <a:p>
            <a:pPr>
              <a:buNone/>
            </a:pPr>
            <a:r>
              <a:rPr lang="en-US" sz="2800" b="1" dirty="0" smtClean="0">
                <a:solidFill>
                  <a:srgbClr val="FF0000"/>
                </a:solidFill>
              </a:rPr>
              <a:t>Protein</a:t>
            </a:r>
          </a:p>
          <a:p>
            <a:pPr>
              <a:buNone/>
            </a:pPr>
            <a:r>
              <a:rPr lang="en-US" sz="2800" dirty="0" smtClean="0"/>
              <a:t> </a:t>
            </a:r>
            <a:r>
              <a:rPr lang="en-US" sz="2800" dirty="0"/>
              <a:t>Needed for the development of new material</a:t>
            </a:r>
          </a:p>
          <a:p>
            <a:pPr>
              <a:buNone/>
            </a:pPr>
            <a:r>
              <a:rPr lang="en-US" sz="2800" dirty="0"/>
              <a:t>tissue as the placenta and the expansion of the uterus, breasts, and blood volume as well as the development of fetal tissue.</a:t>
            </a:r>
          </a:p>
          <a:p>
            <a:pPr>
              <a:buNone/>
            </a:pPr>
            <a:endParaRPr lang="en-US" sz="2800" dirty="0"/>
          </a:p>
          <a:p>
            <a:pPr>
              <a:buNone/>
            </a:pPr>
            <a:r>
              <a:rPr lang="en-US" sz="2800" dirty="0"/>
              <a:t>– 10 g/day more than RDA is need </a:t>
            </a:r>
          </a:p>
          <a:p>
            <a:pPr>
              <a:buNone/>
            </a:pPr>
            <a:endParaRPr lang="en-US" sz="2800" dirty="0" smtClean="0"/>
          </a:p>
          <a:p>
            <a:pPr>
              <a:buNone/>
            </a:pPr>
            <a:endParaRPr lang="en-US" sz="2800" dirty="0" smtClean="0"/>
          </a:p>
          <a:p>
            <a:pPr>
              <a:buNone/>
            </a:pP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172200"/>
          </a:xfrm>
        </p:spPr>
        <p:txBody>
          <a:bodyPr>
            <a:normAutofit/>
          </a:bodyPr>
          <a:lstStyle/>
          <a:p>
            <a:pPr>
              <a:buNone/>
            </a:pPr>
            <a:r>
              <a:rPr lang="en-US" b="1" i="1" dirty="0" smtClean="0">
                <a:solidFill>
                  <a:schemeClr val="accent5"/>
                </a:solidFill>
              </a:rPr>
              <a:t>Option 2: Heat Treating Breast milk</a:t>
            </a:r>
          </a:p>
          <a:p>
            <a:pPr>
              <a:buNone/>
            </a:pPr>
            <a:endParaRPr lang="en-US" b="1" i="1" dirty="0" smtClean="0">
              <a:solidFill>
                <a:schemeClr val="accent5"/>
              </a:solidFill>
            </a:endParaRPr>
          </a:p>
          <a:p>
            <a:pPr>
              <a:buFont typeface="Wingdings" pitchFamily="2" charset="2"/>
              <a:buChar char="ü"/>
            </a:pPr>
            <a:r>
              <a:rPr lang="en-US" sz="2800" dirty="0" smtClean="0"/>
              <a:t>Express breast milk</a:t>
            </a:r>
          </a:p>
          <a:p>
            <a:pPr>
              <a:buFont typeface="Wingdings" pitchFamily="2" charset="2"/>
              <a:buChar char="ü"/>
            </a:pPr>
            <a:r>
              <a:rPr lang="en-US" sz="2800" dirty="0" smtClean="0"/>
              <a:t>Heat treat breast milk (bring to boil, then cool)</a:t>
            </a:r>
          </a:p>
          <a:p>
            <a:pPr>
              <a:buFont typeface="Wingdings" pitchFamily="2" charset="2"/>
              <a:buChar char="ü"/>
            </a:pPr>
            <a:r>
              <a:rPr lang="en-US" sz="2800" dirty="0" smtClean="0"/>
              <a:t>Cup feed breast milk</a:t>
            </a:r>
          </a:p>
          <a:p>
            <a:pPr>
              <a:buNone/>
            </a:pPr>
            <a:endParaRPr lang="en-US" sz="2800" dirty="0" smtClean="0"/>
          </a:p>
          <a:p>
            <a:pPr>
              <a:buNone/>
            </a:pPr>
            <a:r>
              <a:rPr lang="en-US" b="1" i="1" dirty="0" smtClean="0">
                <a:solidFill>
                  <a:schemeClr val="accent5"/>
                </a:solidFill>
              </a:rPr>
              <a:t>Option 3: Wet Nursing</a:t>
            </a:r>
          </a:p>
          <a:p>
            <a:pPr>
              <a:buNone/>
            </a:pPr>
            <a:endParaRPr lang="en-US" b="1" i="1" dirty="0" smtClean="0">
              <a:solidFill>
                <a:schemeClr val="accent5"/>
              </a:solidFill>
            </a:endParaRPr>
          </a:p>
          <a:p>
            <a:r>
              <a:rPr lang="en-US" sz="2800" dirty="0" smtClean="0"/>
              <a:t>Ensure wet-nurse is HIV negative</a:t>
            </a:r>
          </a:p>
          <a:p>
            <a:r>
              <a:rPr lang="en-US" sz="2800" dirty="0" smtClean="0"/>
              <a:t>Exclusive breastfeeding</a:t>
            </a:r>
          </a:p>
          <a:p>
            <a:r>
              <a:rPr lang="en-US" sz="2800" dirty="0" smtClean="0"/>
              <a:t>Maintain breast health</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170</a:t>
            </a:fld>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096000"/>
          </a:xfrm>
        </p:spPr>
        <p:txBody>
          <a:bodyPr>
            <a:normAutofit/>
          </a:bodyPr>
          <a:lstStyle/>
          <a:p>
            <a:pPr>
              <a:buNone/>
            </a:pPr>
            <a:r>
              <a:rPr lang="en-US" sz="3500" b="1" i="1" dirty="0" smtClean="0"/>
              <a:t>Option 4: Early Cessation of Breastfeeding</a:t>
            </a:r>
          </a:p>
          <a:p>
            <a:pPr>
              <a:buNone/>
            </a:pPr>
            <a:endParaRPr lang="en-US" sz="3500" b="1" i="1" dirty="0" smtClean="0"/>
          </a:p>
          <a:p>
            <a:pPr>
              <a:buFont typeface="Courier New" pitchFamily="49" charset="0"/>
              <a:buChar char="o"/>
            </a:pPr>
            <a:r>
              <a:rPr lang="en-US" sz="2800" dirty="0" smtClean="0"/>
              <a:t>Shorten duration of exposure to HIV virus in breast milk</a:t>
            </a:r>
          </a:p>
          <a:p>
            <a:pPr>
              <a:buFont typeface="Courier New" pitchFamily="49" charset="0"/>
              <a:buChar char="o"/>
            </a:pPr>
            <a:r>
              <a:rPr lang="en-US" sz="2800" dirty="0" smtClean="0"/>
              <a:t>Stop breastfeeding as soon as replacement feeding is acceptable, feasible,  affordable, sustainable, and safe</a:t>
            </a:r>
          </a:p>
          <a:p>
            <a:pPr>
              <a:buFont typeface="Courier New" pitchFamily="49" charset="0"/>
              <a:buChar char="o"/>
            </a:pPr>
            <a:r>
              <a:rPr lang="en-US" sz="2800" dirty="0" smtClean="0"/>
              <a:t>Key words are affordable and safe</a:t>
            </a:r>
          </a:p>
          <a:p>
            <a:pPr>
              <a:buFont typeface="Courier New" pitchFamily="49" charset="0"/>
              <a:buChar char="o"/>
            </a:pPr>
            <a:r>
              <a:rPr lang="en-US" sz="2800" dirty="0" smtClean="0"/>
              <a:t>Experience suggests that breastfeeding should/could be stopped at 6 months, but this is dependant on circumstance of mother and family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171</a:t>
            </a:fld>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447800"/>
          </a:xfrm>
        </p:spPr>
        <p:txBody>
          <a:bodyPr>
            <a:normAutofit/>
          </a:bodyPr>
          <a:lstStyle/>
          <a:p>
            <a:r>
              <a:rPr lang="en-US" sz="3200" b="1" i="1" dirty="0" smtClean="0">
                <a:solidFill>
                  <a:srgbClr val="00B050"/>
                </a:solidFill>
              </a:rPr>
              <a:t>What do we know about the feasibility of</a:t>
            </a:r>
            <a:br>
              <a:rPr lang="en-US" sz="3200" b="1" i="1" dirty="0" smtClean="0">
                <a:solidFill>
                  <a:srgbClr val="00B050"/>
                </a:solidFill>
              </a:rPr>
            </a:br>
            <a:r>
              <a:rPr lang="en-US" sz="3200" b="1" i="1" dirty="0" smtClean="0">
                <a:solidFill>
                  <a:srgbClr val="00B050"/>
                </a:solidFill>
              </a:rPr>
              <a:t>early cessation of breastfeeding?</a:t>
            </a:r>
            <a:endParaRPr lang="en-US" sz="3200" b="1" i="1" dirty="0">
              <a:solidFill>
                <a:srgbClr val="00B05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172</a:t>
            </a:fld>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143000" y="1752600"/>
            <a:ext cx="7620000" cy="4495800"/>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095488" cy="5410200"/>
          </a:xfrm>
        </p:spPr>
        <p:txBody>
          <a:bodyPr/>
          <a:lstStyle/>
          <a:p>
            <a:pPr>
              <a:buNone/>
            </a:pPr>
            <a:r>
              <a:rPr lang="en-US" i="1" dirty="0" smtClean="0">
                <a:solidFill>
                  <a:srgbClr val="00B050"/>
                </a:solidFill>
              </a:rPr>
              <a:t>Cont’…</a:t>
            </a:r>
          </a:p>
          <a:p>
            <a:pPr>
              <a:buNone/>
            </a:pPr>
            <a:endParaRPr lang="en-US" dirty="0" smtClean="0"/>
          </a:p>
          <a:p>
            <a:r>
              <a:rPr lang="en-US" sz="2800" dirty="0" smtClean="0"/>
              <a:t>Breast milk contributes &gt; 50% of the nutrient intake of children &gt; 6 months in developing countries.</a:t>
            </a:r>
          </a:p>
          <a:p>
            <a:pPr>
              <a:buNone/>
            </a:pPr>
            <a:r>
              <a:rPr lang="en-US" sz="2800" dirty="0" smtClean="0"/>
              <a:t> </a:t>
            </a:r>
          </a:p>
          <a:p>
            <a:r>
              <a:rPr lang="en-US" sz="2800" dirty="0" smtClean="0"/>
              <a:t>Replacing breast milk nutrients and energy won’t be easy</a:t>
            </a:r>
            <a:endParaRPr lang="en-US" sz="2800" dirty="0"/>
          </a:p>
        </p:txBody>
      </p:sp>
      <p:sp>
        <p:nvSpPr>
          <p:cNvPr id="4" name="Slide Number Placeholder 3"/>
          <p:cNvSpPr>
            <a:spLocks noGrp="1"/>
          </p:cNvSpPr>
          <p:nvPr>
            <p:ph type="sldNum" sz="quarter" idx="12"/>
          </p:nvPr>
        </p:nvSpPr>
        <p:spPr/>
        <p:txBody>
          <a:bodyPr/>
          <a:lstStyle/>
          <a:p>
            <a:fld id="{E8991DB8-89CC-453A-8683-E88383FF9E0F}" type="slidenum">
              <a:rPr lang="en-US" smtClean="0"/>
              <a:pPr/>
              <a:t>173</a:t>
            </a:fld>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153400" cy="6172200"/>
          </a:xfrm>
        </p:spPr>
        <p:txBody>
          <a:bodyPr>
            <a:normAutofit fontScale="85000" lnSpcReduction="20000"/>
          </a:bodyPr>
          <a:lstStyle/>
          <a:p>
            <a:pPr>
              <a:buNone/>
            </a:pPr>
            <a:r>
              <a:rPr lang="en-US" sz="3500" b="1" i="1" dirty="0" smtClean="0">
                <a:solidFill>
                  <a:srgbClr val="7030A0"/>
                </a:solidFill>
              </a:rPr>
              <a:t>How to negotiate with women regarding their Nutrition</a:t>
            </a:r>
          </a:p>
          <a:p>
            <a:pPr>
              <a:buNone/>
            </a:pPr>
            <a:endParaRPr lang="en-US" sz="3500" b="1" i="1" dirty="0" smtClean="0">
              <a:solidFill>
                <a:srgbClr val="7030A0"/>
              </a:solidFill>
            </a:endParaRPr>
          </a:p>
          <a:p>
            <a:pPr>
              <a:buNone/>
            </a:pPr>
            <a:r>
              <a:rPr lang="en-US" sz="3300" dirty="0" smtClean="0"/>
              <a:t>Demonstration of Negotiation</a:t>
            </a:r>
          </a:p>
          <a:p>
            <a:pPr>
              <a:buFont typeface="Wingdings" pitchFamily="2" charset="2"/>
              <a:buChar char="Ø"/>
            </a:pPr>
            <a:r>
              <a:rPr lang="en-US" sz="3300" i="1" dirty="0" smtClean="0"/>
              <a:t>Steps of negotiation</a:t>
            </a:r>
          </a:p>
          <a:p>
            <a:pPr>
              <a:buNone/>
            </a:pPr>
            <a:r>
              <a:rPr lang="en-US" sz="3300" dirty="0" smtClean="0"/>
              <a:t>          </a:t>
            </a:r>
            <a:r>
              <a:rPr lang="en-US" sz="3300" dirty="0" smtClean="0">
                <a:solidFill>
                  <a:srgbClr val="0070C0"/>
                </a:solidFill>
              </a:rPr>
              <a:t>ALIDRAA</a:t>
            </a:r>
          </a:p>
          <a:p>
            <a:pPr>
              <a:buFont typeface="Wingdings" pitchFamily="2" charset="2"/>
              <a:buChar char="ü"/>
            </a:pPr>
            <a:r>
              <a:rPr lang="en-US" sz="3300" b="1" dirty="0" smtClean="0">
                <a:solidFill>
                  <a:schemeClr val="accent3"/>
                </a:solidFill>
              </a:rPr>
              <a:t>A</a:t>
            </a:r>
            <a:r>
              <a:rPr lang="en-US" sz="3300" dirty="0" smtClean="0"/>
              <a:t>sk woman if she is pregnant or lactating, and about her own feeding practices.</a:t>
            </a:r>
          </a:p>
          <a:p>
            <a:pPr>
              <a:buFont typeface="Wingdings" pitchFamily="2" charset="2"/>
              <a:buChar char="ü"/>
            </a:pPr>
            <a:r>
              <a:rPr lang="en-US" sz="3300" b="1" dirty="0" smtClean="0">
                <a:solidFill>
                  <a:schemeClr val="accent3"/>
                </a:solidFill>
              </a:rPr>
              <a:t>L</a:t>
            </a:r>
            <a:r>
              <a:rPr lang="en-US" sz="3300" dirty="0" smtClean="0"/>
              <a:t>isten to the woman </a:t>
            </a:r>
          </a:p>
          <a:p>
            <a:pPr>
              <a:buFont typeface="Wingdings" pitchFamily="2" charset="2"/>
              <a:buChar char="ü"/>
            </a:pPr>
            <a:r>
              <a:rPr lang="en-US" sz="3300" b="1" dirty="0" smtClean="0">
                <a:solidFill>
                  <a:schemeClr val="accent3"/>
                </a:solidFill>
              </a:rPr>
              <a:t>I</a:t>
            </a:r>
            <a:r>
              <a:rPr lang="en-US" sz="3300" dirty="0" smtClean="0"/>
              <a:t>dentify difficulty(ies) and causes of difficulty(ies)</a:t>
            </a:r>
          </a:p>
          <a:p>
            <a:pPr>
              <a:buFont typeface="Wingdings" pitchFamily="2" charset="2"/>
              <a:buChar char="ü"/>
            </a:pPr>
            <a:r>
              <a:rPr lang="en-US" sz="3300" dirty="0" smtClean="0">
                <a:solidFill>
                  <a:schemeClr val="accent3"/>
                </a:solidFill>
              </a:rPr>
              <a:t>D</a:t>
            </a:r>
            <a:r>
              <a:rPr lang="en-US" sz="3300" dirty="0" smtClean="0"/>
              <a:t>iscuss different feasible options with the mother</a:t>
            </a:r>
          </a:p>
          <a:p>
            <a:pPr>
              <a:buFont typeface="Wingdings" pitchFamily="2" charset="2"/>
              <a:buChar char="ü"/>
            </a:pPr>
            <a:r>
              <a:rPr lang="en-US" sz="3300" b="1" dirty="0" smtClean="0">
                <a:solidFill>
                  <a:schemeClr val="accent3"/>
                </a:solidFill>
              </a:rPr>
              <a:t>R</a:t>
            </a:r>
            <a:r>
              <a:rPr lang="en-US" sz="3300" dirty="0" smtClean="0"/>
              <a:t>ecommend and negotiate doable actions</a:t>
            </a:r>
          </a:p>
          <a:p>
            <a:pPr>
              <a:buFont typeface="Wingdings" pitchFamily="2" charset="2"/>
              <a:buChar char="ü"/>
            </a:pPr>
            <a:r>
              <a:rPr lang="en-US" sz="3300" b="1" dirty="0" smtClean="0">
                <a:solidFill>
                  <a:schemeClr val="accent3"/>
                </a:solidFill>
              </a:rPr>
              <a:t>A</a:t>
            </a:r>
            <a:r>
              <a:rPr lang="en-US" sz="3300" dirty="0" smtClean="0"/>
              <a:t>gree which practice will the mother try; mother  repeats agreed upon practice </a:t>
            </a:r>
          </a:p>
          <a:p>
            <a:pPr>
              <a:buFont typeface="Wingdings" pitchFamily="2" charset="2"/>
              <a:buChar char="ü"/>
            </a:pPr>
            <a:r>
              <a:rPr lang="en-US" sz="3300" b="1" dirty="0" smtClean="0">
                <a:solidFill>
                  <a:schemeClr val="accent3"/>
                </a:solidFill>
              </a:rPr>
              <a:t>A</a:t>
            </a:r>
            <a:r>
              <a:rPr lang="en-US" sz="3300" dirty="0" smtClean="0"/>
              <a:t>ppointment for follow-up </a:t>
            </a:r>
            <a:endParaRPr lang="en-US" sz="3300" i="1" dirty="0">
              <a:solidFill>
                <a:srgbClr val="7030A0"/>
              </a:solidFill>
            </a:endParaRPr>
          </a:p>
        </p:txBody>
      </p:sp>
      <p:sp>
        <p:nvSpPr>
          <p:cNvPr id="4" name="Slide Number Placeholder 3"/>
          <p:cNvSpPr>
            <a:spLocks noGrp="1"/>
          </p:cNvSpPr>
          <p:nvPr>
            <p:ph type="sldNum" sz="quarter" idx="12"/>
          </p:nvPr>
        </p:nvSpPr>
        <p:spPr/>
        <p:txBody>
          <a:bodyPr/>
          <a:lstStyle/>
          <a:p>
            <a:fld id="{E8991DB8-89CC-453A-8683-E88383FF9E0F}" type="slidenum">
              <a:rPr lang="en-US" smtClean="0"/>
              <a:pPr/>
              <a:t>174</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
            <a:ext cx="8095488" cy="685800"/>
          </a:xfrm>
        </p:spPr>
        <p:txBody>
          <a:bodyPr/>
          <a:lstStyle/>
          <a:p>
            <a:pPr>
              <a:buNone/>
            </a:pPr>
            <a:r>
              <a:rPr lang="en-US" b="1" u="sng" dirty="0" smtClean="0"/>
              <a:t>Vitamins and Minerals </a:t>
            </a:r>
            <a:endParaRPr lang="en-US" u="sng"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18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228600" y="659642"/>
            <a:ext cx="8915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228600"/>
            <a:ext cx="8991600" cy="6400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F061FC5-9CEF-44BB-8B54-33793D130BA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247888" cy="5791200"/>
          </a:xfrm>
        </p:spPr>
        <p:txBody>
          <a:bodyPr>
            <a:normAutofit fontScale="92500"/>
          </a:bodyPr>
          <a:lstStyle/>
          <a:p>
            <a:pPr>
              <a:buNone/>
            </a:pPr>
            <a:r>
              <a:rPr lang="en-US" b="1" dirty="0" smtClean="0"/>
              <a:t>Learning objectives:</a:t>
            </a:r>
          </a:p>
          <a:p>
            <a:pPr>
              <a:buNone/>
            </a:pPr>
            <a:endParaRPr lang="en-US" b="1" dirty="0" smtClean="0"/>
          </a:p>
          <a:p>
            <a:pPr>
              <a:buNone/>
            </a:pPr>
            <a:r>
              <a:rPr lang="en-US" dirty="0" smtClean="0"/>
              <a:t>At the end of the session students are expected to:</a:t>
            </a:r>
          </a:p>
          <a:p>
            <a:pPr>
              <a:buNone/>
            </a:pPr>
            <a:endParaRPr lang="en-US" dirty="0" smtClean="0"/>
          </a:p>
          <a:p>
            <a:pPr>
              <a:buNone/>
            </a:pPr>
            <a:r>
              <a:rPr lang="en-US" dirty="0" smtClean="0"/>
              <a:t>  - Rationale of knowing nutritional requirements</a:t>
            </a:r>
          </a:p>
          <a:p>
            <a:pPr>
              <a:buNone/>
            </a:pPr>
            <a:endParaRPr lang="en-US" dirty="0" smtClean="0"/>
          </a:p>
          <a:p>
            <a:pPr>
              <a:buNone/>
            </a:pPr>
            <a:r>
              <a:rPr lang="en-US" dirty="0" smtClean="0"/>
              <a:t>  - Describe the principle behind estimation of nutritional requirement</a:t>
            </a:r>
          </a:p>
          <a:p>
            <a:pPr>
              <a:buNone/>
            </a:pPr>
            <a:endParaRPr lang="en-US" dirty="0" smtClean="0"/>
          </a:p>
          <a:p>
            <a:pPr>
              <a:buNone/>
            </a:pPr>
            <a:r>
              <a:rPr lang="en-US" dirty="0" smtClean="0"/>
              <a:t>  - Know the different factors that affect  nutritional requirement</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8095488" cy="6019800"/>
          </a:xfrm>
        </p:spPr>
        <p:txBody>
          <a:bodyPr>
            <a:normAutofit/>
          </a:bodyPr>
          <a:lstStyle/>
          <a:p>
            <a:pPr>
              <a:buNone/>
            </a:pPr>
            <a:r>
              <a:rPr lang="en-US" b="1" u="sng" dirty="0" smtClean="0"/>
              <a:t>Energy demands of Lactation </a:t>
            </a:r>
          </a:p>
          <a:p>
            <a:pPr>
              <a:buNone/>
            </a:pPr>
            <a:endParaRPr lang="en-US" dirty="0" smtClean="0"/>
          </a:p>
          <a:p>
            <a:pPr>
              <a:buNone/>
            </a:pPr>
            <a:r>
              <a:rPr lang="en-US" dirty="0" smtClean="0"/>
              <a:t>◦ </a:t>
            </a:r>
            <a:r>
              <a:rPr lang="en-US" sz="2800" dirty="0" smtClean="0"/>
              <a:t>Much greater than that of pregnancy.</a:t>
            </a:r>
          </a:p>
          <a:p>
            <a:pPr>
              <a:buNone/>
            </a:pPr>
            <a:endParaRPr lang="en-US" sz="2800" dirty="0" smtClean="0"/>
          </a:p>
          <a:p>
            <a:pPr>
              <a:buNone/>
            </a:pPr>
            <a:r>
              <a:rPr lang="en-US" sz="2800" dirty="0" smtClean="0"/>
              <a:t>◦ Attributable to rapid growth of infants.</a:t>
            </a:r>
          </a:p>
          <a:p>
            <a:pPr>
              <a:buNone/>
            </a:pPr>
            <a:endParaRPr lang="en-US" sz="2800" dirty="0" smtClean="0"/>
          </a:p>
          <a:p>
            <a:pPr>
              <a:buNone/>
            </a:pPr>
            <a:r>
              <a:rPr lang="en-US" sz="2800" dirty="0" smtClean="0"/>
              <a:t>◦ Some of the energy is derived from maternal stores during pregnancy.</a:t>
            </a:r>
          </a:p>
          <a:p>
            <a:pPr>
              <a:buNone/>
            </a:pPr>
            <a:endParaRPr lang="en-US" sz="2800" dirty="0" smtClean="0"/>
          </a:p>
          <a:p>
            <a:pPr>
              <a:buNone/>
            </a:pPr>
            <a:r>
              <a:rPr lang="en-US" sz="2800" dirty="0" smtClean="0"/>
              <a:t>◦ 23% increase in energy demand over a non-pregnant , non lactating woman.</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a:t> </a:t>
            </a:r>
            <a:r>
              <a:rPr lang="en-US" sz="3600" b="1" dirty="0" smtClean="0"/>
              <a:t>Macro-nutrient </a:t>
            </a:r>
            <a:r>
              <a:rPr lang="en-US" sz="3600" b="1" dirty="0" smtClean="0"/>
              <a:t>need during </a:t>
            </a:r>
            <a:r>
              <a:rPr lang="en-US" sz="3600" b="1" dirty="0" smtClean="0"/>
              <a:t>lactation</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lnSpc>
                <a:spcPct val="150000"/>
              </a:lnSpc>
            </a:pPr>
            <a:r>
              <a:rPr lang="en-US" sz="2800" dirty="0"/>
              <a:t>Carbohydrate-RDA - </a:t>
            </a:r>
            <a:r>
              <a:rPr lang="en-US" sz="2800" dirty="0" smtClean="0"/>
              <a:t>210g/day    </a:t>
            </a:r>
            <a:r>
              <a:rPr lang="en-US" sz="2800" dirty="0">
                <a:solidFill>
                  <a:srgbClr val="C00000"/>
                </a:solidFill>
              </a:rPr>
              <a:t>( Extra 550-840 kcal.</a:t>
            </a:r>
            <a:endParaRPr lang="en-US" sz="2800" dirty="0" smtClean="0">
              <a:solidFill>
                <a:srgbClr val="C00000"/>
              </a:solidFill>
            </a:endParaRPr>
          </a:p>
          <a:p>
            <a:pPr>
              <a:lnSpc>
                <a:spcPct val="150000"/>
              </a:lnSpc>
            </a:pPr>
            <a:r>
              <a:rPr lang="en-US" sz="2800" dirty="0" smtClean="0">
                <a:solidFill>
                  <a:srgbClr val="C00000"/>
                </a:solidFill>
              </a:rPr>
              <a:t>Protein– RDA- </a:t>
            </a:r>
            <a:r>
              <a:rPr lang="en-US" sz="2800" dirty="0" smtClean="0"/>
              <a:t>71g/day (extra 284Kcal)</a:t>
            </a:r>
          </a:p>
          <a:p>
            <a:pPr>
              <a:lnSpc>
                <a:spcPct val="150000"/>
              </a:lnSpc>
            </a:pPr>
            <a:r>
              <a:rPr lang="en-US" sz="2800" dirty="0" smtClean="0"/>
              <a:t>Lipid-RDA- 30g/day</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21</a:t>
            </a:fld>
            <a:endParaRPr lang="en-US"/>
          </a:p>
        </p:txBody>
      </p:sp>
    </p:spTree>
    <p:extLst>
      <p:ext uri="{BB962C8B-B14F-4D97-AF65-F5344CB8AC3E}">
        <p14:creationId xmlns:p14="http://schemas.microsoft.com/office/powerpoint/2010/main" val="227053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061FC5-9CEF-44BB-8B54-33793D130BAD}" type="slidenum">
              <a:rPr lang="en-US" smtClean="0"/>
              <a:pPr/>
              <a:t>22</a:t>
            </a:fld>
            <a:endParaRPr 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1066800" y="457200"/>
            <a:ext cx="7867650" cy="6324600"/>
          </a:xfrm>
          <a:prstGeom prst="rect">
            <a:avLst/>
          </a:prstGeom>
          <a:noFill/>
          <a:ln w="9525">
            <a:noFill/>
            <a:miter lim="800000"/>
            <a:headEnd/>
            <a:tailEnd/>
          </a:ln>
          <a:effectLst>
            <a:glow rad="228600">
              <a:schemeClr val="accent6">
                <a:satMod val="175000"/>
                <a:alpha val="40000"/>
              </a:schemeClr>
            </a:glow>
          </a:effectLst>
        </p:spPr>
      </p:pic>
    </p:spTree>
    <p:extLst>
      <p:ext uri="{BB962C8B-B14F-4D97-AF65-F5344CB8AC3E}">
        <p14:creationId xmlns:p14="http://schemas.microsoft.com/office/powerpoint/2010/main" val="164699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143000"/>
          </a:xfrm>
        </p:spPr>
        <p:txBody>
          <a:bodyPr>
            <a:normAutofit/>
          </a:bodyPr>
          <a:lstStyle/>
          <a:p>
            <a:r>
              <a:rPr lang="en-US" sz="3600" b="1" dirty="0" smtClean="0"/>
              <a:t>Infancy</a:t>
            </a:r>
            <a:endParaRPr lang="en-US" sz="3600" b="1" dirty="0"/>
          </a:p>
        </p:txBody>
      </p:sp>
      <p:sp>
        <p:nvSpPr>
          <p:cNvPr id="3" name="Content Placeholder 2"/>
          <p:cNvSpPr>
            <a:spLocks noGrp="1"/>
          </p:cNvSpPr>
          <p:nvPr>
            <p:ph idx="1"/>
          </p:nvPr>
        </p:nvSpPr>
        <p:spPr>
          <a:xfrm>
            <a:off x="838200" y="1295400"/>
            <a:ext cx="8095488" cy="5181600"/>
          </a:xfrm>
        </p:spPr>
        <p:txBody>
          <a:bodyPr>
            <a:normAutofit/>
          </a:bodyPr>
          <a:lstStyle/>
          <a:p>
            <a:r>
              <a:rPr lang="en-US" sz="2800" dirty="0" smtClean="0"/>
              <a:t>Is a period from birth to the completion of first year. </a:t>
            </a:r>
          </a:p>
          <a:p>
            <a:pPr>
              <a:buNone/>
            </a:pPr>
            <a:endParaRPr lang="en-US" sz="2800" dirty="0" smtClean="0"/>
          </a:p>
          <a:p>
            <a:pPr>
              <a:buNone/>
            </a:pPr>
            <a:r>
              <a:rPr lang="en-US" sz="2800" dirty="0" smtClean="0"/>
              <a:t> – </a:t>
            </a:r>
            <a:r>
              <a:rPr lang="en-US" sz="2800" dirty="0" smtClean="0">
                <a:solidFill>
                  <a:srgbClr val="0070C0"/>
                </a:solidFill>
              </a:rPr>
              <a:t>Characterized by the most rapid growth in human life.</a:t>
            </a:r>
          </a:p>
          <a:p>
            <a:pPr>
              <a:buNone/>
            </a:pPr>
            <a:endParaRPr lang="en-US" sz="2800" dirty="0" smtClean="0">
              <a:solidFill>
                <a:srgbClr val="0070C0"/>
              </a:solidFill>
            </a:endParaRPr>
          </a:p>
          <a:p>
            <a:pPr>
              <a:buNone/>
            </a:pPr>
            <a:r>
              <a:rPr lang="en-US" sz="2800" dirty="0" smtClean="0"/>
              <a:t> – Length increases by about 40% and weight is tripled.</a:t>
            </a:r>
          </a:p>
          <a:p>
            <a:pPr>
              <a:buNone/>
            </a:pPr>
            <a:endParaRPr lang="en-US" sz="2800" dirty="0" smtClean="0"/>
          </a:p>
          <a:p>
            <a:pPr>
              <a:buNone/>
            </a:pPr>
            <a:r>
              <a:rPr lang="en-US" sz="2800" dirty="0" smtClean="0"/>
              <a:t> – Head circumference is also increased by about 30%.</a:t>
            </a: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153400" cy="6096000"/>
          </a:xfrm>
        </p:spPr>
        <p:txBody>
          <a:bodyPr>
            <a:normAutofit/>
          </a:bodyPr>
          <a:lstStyle/>
          <a:p>
            <a:pPr>
              <a:buNone/>
            </a:pPr>
            <a:r>
              <a:rPr lang="en-US" sz="3500" b="1" u="sng" dirty="0" smtClean="0"/>
              <a:t>Energy foods and energy nutrients</a:t>
            </a:r>
          </a:p>
          <a:p>
            <a:pPr>
              <a:buNone/>
            </a:pPr>
            <a:endParaRPr lang="en-US" sz="3500" b="1" u="sng" dirty="0" smtClean="0"/>
          </a:p>
          <a:p>
            <a:pPr>
              <a:buNone/>
            </a:pPr>
            <a:r>
              <a:rPr lang="en-US" sz="2800" dirty="0" smtClean="0"/>
              <a:t>– A  new born requires about 90-120 kcal/kg BW  versus an adult requirement of 30-40kcal/kg BW  for maintenance.</a:t>
            </a:r>
          </a:p>
          <a:p>
            <a:pPr>
              <a:buNone/>
            </a:pPr>
            <a:r>
              <a:rPr lang="en-US" sz="2800" dirty="0" smtClean="0"/>
              <a:t> – Most of the energy is required for BMR followed by for growth. </a:t>
            </a: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5867400"/>
          </a:xfrm>
        </p:spPr>
        <p:txBody>
          <a:bodyPr>
            <a:normAutofit/>
          </a:bodyPr>
          <a:lstStyle/>
          <a:p>
            <a:pPr>
              <a:buNone/>
            </a:pPr>
            <a:r>
              <a:rPr lang="en-US" b="1" u="sng" dirty="0" smtClean="0"/>
              <a:t>Protein</a:t>
            </a:r>
          </a:p>
          <a:p>
            <a:pPr>
              <a:buNone/>
            </a:pPr>
            <a:endParaRPr lang="en-US" b="1" u="sng" dirty="0" smtClean="0"/>
          </a:p>
          <a:p>
            <a:pPr>
              <a:buNone/>
            </a:pPr>
            <a:r>
              <a:rPr lang="en-US" dirty="0" smtClean="0"/>
              <a:t> </a:t>
            </a:r>
            <a:r>
              <a:rPr lang="en-US" sz="2800" dirty="0" smtClean="0"/>
              <a:t>– Still the highest period in human life in terms of protein requirement.</a:t>
            </a:r>
          </a:p>
          <a:p>
            <a:pPr>
              <a:buNone/>
            </a:pPr>
            <a:endParaRPr lang="en-US" sz="2800" dirty="0" smtClean="0"/>
          </a:p>
          <a:p>
            <a:pPr>
              <a:buNone/>
            </a:pPr>
            <a:r>
              <a:rPr lang="en-US" sz="2800" dirty="0" smtClean="0"/>
              <a:t> – 1.98g/kg of BW is required for proper growth to occur. </a:t>
            </a:r>
          </a:p>
          <a:p>
            <a:pPr>
              <a:buNone/>
            </a:pPr>
            <a:endParaRPr lang="en-US" sz="2800" dirty="0" smtClean="0"/>
          </a:p>
          <a:p>
            <a:pPr>
              <a:buNone/>
            </a:pPr>
            <a:r>
              <a:rPr lang="en-US" sz="2800" dirty="0" smtClean="0"/>
              <a:t> – RDA for infants is 2.2g/kg for the first 6 months and then reduced to 2g/kg in the second  6 months. </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5867400"/>
          </a:xfrm>
        </p:spPr>
        <p:txBody>
          <a:bodyPr>
            <a:normAutofit/>
          </a:bodyPr>
          <a:lstStyle/>
          <a:p>
            <a:pPr>
              <a:buNone/>
            </a:pPr>
            <a:r>
              <a:rPr lang="en-US" b="1" u="sng" dirty="0" smtClean="0"/>
              <a:t>Fat and fatty acids</a:t>
            </a:r>
          </a:p>
          <a:p>
            <a:pPr>
              <a:buNone/>
            </a:pPr>
            <a:endParaRPr lang="en-US" b="1" u="sng" dirty="0" smtClean="0"/>
          </a:p>
          <a:p>
            <a:pPr>
              <a:buNone/>
            </a:pPr>
            <a:r>
              <a:rPr lang="en-US" dirty="0" smtClean="0"/>
              <a:t> - </a:t>
            </a:r>
            <a:r>
              <a:rPr lang="en-US" sz="2800" dirty="0" smtClean="0"/>
              <a:t>More than half of the energy in BM is derived from fat. </a:t>
            </a:r>
          </a:p>
          <a:p>
            <a:pPr>
              <a:buNone/>
            </a:pPr>
            <a:endParaRPr lang="en-US" sz="2800" dirty="0" smtClean="0"/>
          </a:p>
          <a:p>
            <a:pPr>
              <a:buNone/>
            </a:pPr>
            <a:r>
              <a:rPr lang="en-US" sz="2800" dirty="0" smtClean="0"/>
              <a:t> - Essential fatty acids are required in larger amount  during infancy </a:t>
            </a:r>
            <a:r>
              <a:rPr lang="en-US" sz="2800" dirty="0" smtClean="0">
                <a:solidFill>
                  <a:srgbClr val="FF0000"/>
                </a:solidFill>
              </a:rPr>
              <a:t>(&gt;30% of the total energy).</a:t>
            </a:r>
          </a:p>
          <a:p>
            <a:pPr>
              <a:buNone/>
            </a:pPr>
            <a:endParaRPr lang="en-US" sz="2800" dirty="0" smtClean="0">
              <a:solidFill>
                <a:srgbClr val="FF0000"/>
              </a:solidFill>
            </a:endParaRPr>
          </a:p>
          <a:p>
            <a:pPr lvl="1">
              <a:buFont typeface="Wingdings" pitchFamily="2" charset="2"/>
              <a:buChar char="ü"/>
            </a:pPr>
            <a:r>
              <a:rPr lang="en-US" dirty="0" smtClean="0"/>
              <a:t>  Mainly for neurological development.</a:t>
            </a:r>
          </a:p>
          <a:p>
            <a:pPr lvl="1">
              <a:buFont typeface="Wingdings" pitchFamily="2" charset="2"/>
              <a:buChar char="ü"/>
            </a:pPr>
            <a:r>
              <a:rPr lang="en-US" dirty="0" smtClean="0"/>
              <a:t>Milk is a better source of both omega-3 and 6 PUFAs. </a:t>
            </a: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a:bodyPr>
          <a:lstStyle/>
          <a:p>
            <a:pPr>
              <a:buNone/>
            </a:pPr>
            <a:r>
              <a:rPr lang="en-US" sz="3500" b="1" u="sng" dirty="0" smtClean="0"/>
              <a:t>Vitamins and Minerals</a:t>
            </a:r>
          </a:p>
          <a:p>
            <a:pPr>
              <a:buNone/>
            </a:pPr>
            <a:r>
              <a:rPr lang="en-US" sz="3800" b="1" u="sng" dirty="0" smtClean="0"/>
              <a:t> </a:t>
            </a:r>
          </a:p>
          <a:p>
            <a:r>
              <a:rPr lang="en-US" sz="3000" dirty="0" smtClean="0"/>
              <a:t>Consumption of 700-800 ml of BM provides twice RDA of Vitamin A but </a:t>
            </a:r>
            <a:r>
              <a:rPr lang="en-US" sz="3000" dirty="0" smtClean="0">
                <a:solidFill>
                  <a:srgbClr val="C00000"/>
                </a:solidFill>
              </a:rPr>
              <a:t>same intake will not allow the acquisition of RDA of Vitamin D.</a:t>
            </a:r>
          </a:p>
          <a:p>
            <a:r>
              <a:rPr lang="en-US" sz="3000" dirty="0" smtClean="0"/>
              <a:t> BM is not also a good source of Vitamin K , it is recommended to be given routinely at birth. </a:t>
            </a:r>
          </a:p>
          <a:p>
            <a:r>
              <a:rPr lang="en-US" sz="3000" dirty="0" smtClean="0"/>
              <a:t>If the mother was taking enough Fe during pregnancy , the iron store in the infant is enough for the first 6 months of life.</a:t>
            </a:r>
          </a:p>
          <a:p>
            <a:r>
              <a:rPr lang="en-US" sz="3000" dirty="0" smtClean="0"/>
              <a:t>Fe supplementation is needed after 6 months of life. </a:t>
            </a:r>
            <a:endParaRPr lang="en-US" sz="30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715962"/>
          </a:xfrm>
        </p:spPr>
        <p:txBody>
          <a:bodyPr>
            <a:normAutofit/>
          </a:bodyPr>
          <a:lstStyle/>
          <a:p>
            <a:r>
              <a:rPr lang="en-US" sz="3200" b="1" dirty="0" smtClean="0"/>
              <a:t>Old age</a:t>
            </a:r>
            <a:endParaRPr lang="en-US" sz="3200" dirty="0"/>
          </a:p>
        </p:txBody>
      </p:sp>
      <p:sp>
        <p:nvSpPr>
          <p:cNvPr id="3" name="Content Placeholder 2"/>
          <p:cNvSpPr>
            <a:spLocks noGrp="1"/>
          </p:cNvSpPr>
          <p:nvPr>
            <p:ph idx="1"/>
          </p:nvPr>
        </p:nvSpPr>
        <p:spPr>
          <a:xfrm>
            <a:off x="762000" y="990600"/>
            <a:ext cx="8171688" cy="5867400"/>
          </a:xfrm>
        </p:spPr>
        <p:txBody>
          <a:bodyPr>
            <a:noAutofit/>
          </a:bodyPr>
          <a:lstStyle/>
          <a:p>
            <a:pPr>
              <a:lnSpc>
                <a:spcPct val="170000"/>
              </a:lnSpc>
            </a:pPr>
            <a:r>
              <a:rPr lang="en-US" sz="2400" dirty="0" smtClean="0"/>
              <a:t>An elderly person requires less energy than a younger individual due to reductions in muscle mass and physical activity. </a:t>
            </a:r>
          </a:p>
          <a:p>
            <a:pPr>
              <a:lnSpc>
                <a:spcPct val="170000"/>
              </a:lnSpc>
            </a:pPr>
            <a:r>
              <a:rPr lang="en-US" sz="2400" dirty="0" smtClean="0"/>
              <a:t>Some daily nutrients requirements for elderly people differ from those of younger adults. For example, in order to reduce the risk for age related bone loss and fracture, the requirement for vitamin D is increased from 200 IU/day to 400 IU/day in individuals of 51-70 years of age and to 600 IU/day for those over 70 years of age. </a:t>
            </a:r>
          </a:p>
        </p:txBody>
      </p:sp>
      <p:sp>
        <p:nvSpPr>
          <p:cNvPr id="4" name="Slide Number Placeholder 3"/>
          <p:cNvSpPr>
            <a:spLocks noGrp="1"/>
          </p:cNvSpPr>
          <p:nvPr>
            <p:ph type="sldNum" sz="quarter" idx="12"/>
          </p:nvPr>
        </p:nvSpPr>
        <p:spPr/>
        <p:txBody>
          <a:bodyPr/>
          <a:lstStyle/>
          <a:p>
            <a:fld id="{FF061FC5-9CEF-44BB-8B54-33793D130BA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866888"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914400" y="1295400"/>
            <a:ext cx="8019288" cy="5562600"/>
          </a:xfrm>
        </p:spPr>
        <p:txBody>
          <a:bodyPr>
            <a:normAutofit/>
          </a:bodyPr>
          <a:lstStyle/>
          <a:p>
            <a:pPr algn="just"/>
            <a:r>
              <a:rPr lang="en-US" sz="2800" dirty="0" smtClean="0"/>
              <a:t>However, iron requirement reduced from 18mg/day to 8 mg in elderly women due to better iron conservation and decreased losses in postmenopausal women compared with younger women. </a:t>
            </a:r>
          </a:p>
          <a:p>
            <a:pPr algn="just"/>
            <a:r>
              <a:rPr lang="en-US" sz="2800" dirty="0" smtClean="0"/>
              <a:t>Some elderly people have difficulty in achieving adequate nutrition because of age or disease related impairments in chewing, swallowing, digesting and absorbing nutrients</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095488" cy="6248400"/>
          </a:xfrm>
        </p:spPr>
        <p:txBody>
          <a:bodyPr/>
          <a:lstStyle/>
          <a:p>
            <a:pPr>
              <a:buNone/>
            </a:pPr>
            <a:r>
              <a:rPr lang="en-US" sz="3600" b="1" dirty="0" smtClean="0"/>
              <a:t>Introduction</a:t>
            </a:r>
          </a:p>
          <a:p>
            <a:pPr>
              <a:buNone/>
            </a:pPr>
            <a:endParaRPr lang="en-US" sz="3600" b="1" dirty="0" smtClean="0"/>
          </a:p>
          <a:p>
            <a:pPr>
              <a:buNone/>
            </a:pPr>
            <a:r>
              <a:rPr lang="en-US" dirty="0" smtClean="0"/>
              <a:t> </a:t>
            </a:r>
            <a:r>
              <a:rPr lang="en-US" sz="2800" dirty="0" smtClean="0"/>
              <a:t>What is nutritional requirement?</a:t>
            </a:r>
          </a:p>
          <a:p>
            <a:pPr>
              <a:buNone/>
            </a:pPr>
            <a:endParaRPr lang="en-US" sz="2800" dirty="0" smtClean="0"/>
          </a:p>
          <a:p>
            <a:pPr>
              <a:buFont typeface="Wingdings" pitchFamily="2" charset="2"/>
              <a:buChar char="ü"/>
            </a:pPr>
            <a:r>
              <a:rPr lang="en-US" sz="2800" dirty="0" smtClean="0"/>
              <a:t> A  nutritional requirement is defined as the </a:t>
            </a:r>
          </a:p>
          <a:p>
            <a:pPr>
              <a:buNone/>
            </a:pPr>
            <a:r>
              <a:rPr lang="en-US" sz="2800" dirty="0" smtClean="0"/>
              <a:t>   lowest continuing intake level of a nutrient that, </a:t>
            </a:r>
            <a:r>
              <a:rPr lang="en-US" sz="2800" b="1" dirty="0" smtClean="0"/>
              <a:t>for a specified indicator of adequacy, will maintain a defined level of </a:t>
            </a:r>
            <a:r>
              <a:rPr lang="en-US" sz="2800" dirty="0" smtClean="0"/>
              <a:t>nutriture in an individual. </a:t>
            </a:r>
          </a:p>
          <a:p>
            <a:pPr>
              <a:buFont typeface="Wingdings" pitchFamily="2" charset="2"/>
              <a:buChar char="ü"/>
            </a:pPr>
            <a:r>
              <a:rPr lang="en-US" sz="2800" dirty="0" smtClean="0"/>
              <a:t> </a:t>
            </a:r>
            <a:r>
              <a:rPr lang="en-US" sz="2800" b="1" dirty="0" smtClean="0"/>
              <a:t>Nutriture</a:t>
            </a:r>
            <a:r>
              <a:rPr lang="en-US" sz="2800" dirty="0" smtClean="0"/>
              <a:t>- bodily condition with respect to nutrition and especially with respect to a given nutrient.</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19288" cy="838200"/>
          </a:xfrm>
        </p:spPr>
        <p:txBody>
          <a:bodyPr>
            <a:normAutofit/>
          </a:bodyPr>
          <a:lstStyle/>
          <a:p>
            <a:r>
              <a:rPr lang="en-US" sz="2800" b="1" dirty="0" smtClean="0"/>
              <a:t> cont’…..</a:t>
            </a:r>
            <a:endParaRPr lang="en-US" sz="2800" b="1" dirty="0"/>
          </a:p>
        </p:txBody>
      </p:sp>
      <p:sp>
        <p:nvSpPr>
          <p:cNvPr id="3" name="Content Placeholder 2"/>
          <p:cNvSpPr>
            <a:spLocks noGrp="1"/>
          </p:cNvSpPr>
          <p:nvPr>
            <p:ph idx="1"/>
          </p:nvPr>
        </p:nvSpPr>
        <p:spPr>
          <a:xfrm>
            <a:off x="838200" y="1143000"/>
            <a:ext cx="8095488" cy="5715000"/>
          </a:xfrm>
        </p:spPr>
        <p:txBody>
          <a:bodyPr>
            <a:normAutofit/>
          </a:bodyPr>
          <a:lstStyle/>
          <a:p>
            <a:pPr>
              <a:buFont typeface="Wingdings" pitchFamily="2" charset="2"/>
              <a:buChar char="§"/>
            </a:pPr>
            <a:r>
              <a:rPr lang="en-US" dirty="0" smtClean="0"/>
              <a:t>Therefore, for  older people, as with younger adults,, the diet should follow the principles of a healthy balanced diet ( food guide). </a:t>
            </a:r>
          </a:p>
          <a:p>
            <a:pPr>
              <a:buFont typeface="Wingdings" pitchFamily="2" charset="2"/>
              <a:buChar char="ü"/>
            </a:pPr>
            <a:r>
              <a:rPr lang="en-US" dirty="0" smtClean="0"/>
              <a:t> Bread and other cereals and potatoes</a:t>
            </a:r>
          </a:p>
          <a:p>
            <a:pPr>
              <a:buFont typeface="Wingdings" pitchFamily="2" charset="2"/>
              <a:buChar char="ü"/>
            </a:pPr>
            <a:r>
              <a:rPr lang="en-US" dirty="0" smtClean="0"/>
              <a:t> Fruit and vegetables </a:t>
            </a:r>
          </a:p>
          <a:p>
            <a:pPr>
              <a:buFont typeface="Wingdings" pitchFamily="2" charset="2"/>
              <a:buChar char="ü"/>
            </a:pPr>
            <a:r>
              <a:rPr lang="en-US" dirty="0" smtClean="0"/>
              <a:t> Milk and dairy products</a:t>
            </a:r>
          </a:p>
          <a:p>
            <a:pPr>
              <a:buFont typeface="Wingdings" pitchFamily="2" charset="2"/>
              <a:buChar char="ü"/>
            </a:pPr>
            <a:r>
              <a:rPr lang="en-US" dirty="0" smtClean="0"/>
              <a:t> Meat, fish, and alternatives</a:t>
            </a:r>
          </a:p>
          <a:p>
            <a:pPr>
              <a:buFont typeface="Wingdings" pitchFamily="2" charset="2"/>
              <a:buChar char="ü"/>
            </a:pPr>
            <a:r>
              <a:rPr lang="en-US" dirty="0" smtClean="0"/>
              <a:t> Foods containing fat and sugar</a:t>
            </a: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
            <a:ext cx="7924800" cy="762000"/>
          </a:xfrm>
        </p:spPr>
        <p:txBody>
          <a:bodyPr>
            <a:normAutofit/>
          </a:bodyPr>
          <a:lstStyle/>
          <a:p>
            <a:r>
              <a:rPr lang="en-GB" sz="3600" b="1" i="1" dirty="0" smtClean="0"/>
              <a:t>Nutritional Assessment </a:t>
            </a:r>
            <a:endParaRPr lang="en-US" sz="3600" b="1" i="1" dirty="0"/>
          </a:p>
        </p:txBody>
      </p:sp>
      <p:sp>
        <p:nvSpPr>
          <p:cNvPr id="3" name="Subtitle 2"/>
          <p:cNvSpPr>
            <a:spLocks noGrp="1"/>
          </p:cNvSpPr>
          <p:nvPr>
            <p:ph type="subTitle" idx="1"/>
          </p:nvPr>
        </p:nvSpPr>
        <p:spPr>
          <a:xfrm>
            <a:off x="914400" y="990600"/>
            <a:ext cx="8077200" cy="5715000"/>
          </a:xfrm>
        </p:spPr>
        <p:txBody>
          <a:bodyPr>
            <a:noAutofit/>
          </a:bodyPr>
          <a:lstStyle/>
          <a:p>
            <a:r>
              <a:rPr lang="en-US" sz="2800" b="1" dirty="0" smtClean="0"/>
              <a:t>Learning Objectives</a:t>
            </a:r>
          </a:p>
          <a:p>
            <a:pPr>
              <a:lnSpc>
                <a:spcPct val="150000"/>
              </a:lnSpc>
              <a:buFont typeface="Wingdings" pitchFamily="2" charset="2"/>
              <a:buChar char="Ø"/>
            </a:pPr>
            <a:r>
              <a:rPr lang="en-US" sz="2800" dirty="0" smtClean="0"/>
              <a:t>At the end of this session you should be able to:</a:t>
            </a:r>
          </a:p>
          <a:p>
            <a:pPr>
              <a:lnSpc>
                <a:spcPct val="150000"/>
              </a:lnSpc>
              <a:buFont typeface="Courier New" pitchFamily="49" charset="0"/>
              <a:buChar char="o"/>
            </a:pPr>
            <a:r>
              <a:rPr lang="en-US" sz="2800" dirty="0" smtClean="0"/>
              <a:t> Define </a:t>
            </a:r>
            <a:r>
              <a:rPr lang="en-GB" sz="2800" dirty="0" smtClean="0">
                <a:solidFill>
                  <a:schemeClr val="tx1"/>
                </a:solidFill>
              </a:rPr>
              <a:t>nutritional assessment.</a:t>
            </a:r>
          </a:p>
          <a:p>
            <a:pPr>
              <a:lnSpc>
                <a:spcPct val="150000"/>
              </a:lnSpc>
              <a:buFont typeface="Courier New" pitchFamily="49" charset="0"/>
              <a:buChar char="o"/>
            </a:pPr>
            <a:r>
              <a:rPr lang="en-GB" sz="2800" dirty="0" smtClean="0">
                <a:solidFill>
                  <a:schemeClr val="tx1"/>
                </a:solidFill>
              </a:rPr>
              <a:t> Identify methods of nutritional assessment.</a:t>
            </a:r>
          </a:p>
          <a:p>
            <a:pPr>
              <a:lnSpc>
                <a:spcPct val="150000"/>
              </a:lnSpc>
              <a:buFont typeface="Courier New" pitchFamily="49" charset="0"/>
              <a:buChar char="o"/>
            </a:pPr>
            <a:r>
              <a:rPr lang="en-GB" sz="2800" dirty="0" smtClean="0">
                <a:solidFill>
                  <a:schemeClr val="tx1"/>
                </a:solidFill>
              </a:rPr>
              <a:t> Describe the advantages and disadvantages of each nutritional assessment method.</a:t>
            </a:r>
          </a:p>
          <a:p>
            <a:pPr>
              <a:buFont typeface="Courier New" pitchFamily="49" charset="0"/>
              <a:buChar char="o"/>
            </a:pPr>
            <a:endParaRPr lang="en-GB" sz="2800" dirty="0" smtClean="0">
              <a:solidFill>
                <a:schemeClr val="tx1"/>
              </a:solidFill>
            </a:endParaRPr>
          </a:p>
          <a:p>
            <a:pPr>
              <a:buFont typeface="Courier New" pitchFamily="49" charset="0"/>
              <a:buChar char="o"/>
            </a:pPr>
            <a:endParaRPr lang="en-GB" sz="2800" dirty="0" smtClean="0">
              <a:solidFill>
                <a:schemeClr val="tx1"/>
              </a:solidFill>
            </a:endParaRPr>
          </a:p>
          <a:p>
            <a:pPr>
              <a:buFont typeface="Courier New" pitchFamily="49" charset="0"/>
              <a:buChar char="o"/>
            </a:pPr>
            <a:endParaRPr lang="en-GB" sz="2800" dirty="0" smtClean="0">
              <a:solidFill>
                <a:schemeClr val="tx1"/>
              </a:solidFill>
            </a:endParaRPr>
          </a:p>
          <a:p>
            <a:pPr>
              <a:buFont typeface="Courier New" pitchFamily="49" charset="0"/>
              <a:buChar char="o"/>
            </a:pP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
            <a:ext cx="7924800" cy="609599"/>
          </a:xfrm>
        </p:spPr>
        <p:txBody>
          <a:bodyPr>
            <a:normAutofit fontScale="90000"/>
          </a:bodyPr>
          <a:lstStyle/>
          <a:p>
            <a:r>
              <a:rPr lang="en-GB" sz="3600" b="1" i="1" dirty="0" smtClean="0"/>
              <a:t>Introduction</a:t>
            </a:r>
          </a:p>
        </p:txBody>
      </p:sp>
      <p:sp>
        <p:nvSpPr>
          <p:cNvPr id="3" name="Subtitle 2"/>
          <p:cNvSpPr>
            <a:spLocks noGrp="1"/>
          </p:cNvSpPr>
          <p:nvPr>
            <p:ph type="subTitle" idx="1"/>
          </p:nvPr>
        </p:nvSpPr>
        <p:spPr>
          <a:xfrm>
            <a:off x="914400" y="609600"/>
            <a:ext cx="8077200" cy="6096000"/>
          </a:xfrm>
        </p:spPr>
        <p:txBody>
          <a:bodyPr>
            <a:noAutofit/>
          </a:bodyPr>
          <a:lstStyle/>
          <a:p>
            <a:pPr algn="just" fontAlgn="auto">
              <a:lnSpc>
                <a:spcPct val="150000"/>
              </a:lnSpc>
              <a:spcAft>
                <a:spcPts val="0"/>
              </a:spcAft>
              <a:defRPr/>
            </a:pPr>
            <a:r>
              <a:rPr lang="en-GB" sz="2400" dirty="0" smtClean="0">
                <a:solidFill>
                  <a:srgbClr val="C00000"/>
                </a:solidFill>
                <a:cs typeface="Times New Roman" panose="02020603050405020304" pitchFamily="18" charset="0"/>
              </a:rPr>
              <a:t>What is nutritional assessment? </a:t>
            </a:r>
            <a:endParaRPr lang="en-US" sz="2400" dirty="0" smtClean="0">
              <a:solidFill>
                <a:srgbClr val="C00000"/>
              </a:solidFill>
              <a:cs typeface="Times New Roman" panose="02020603050405020304" pitchFamily="18" charset="0"/>
            </a:endParaRPr>
          </a:p>
          <a:p>
            <a:pPr algn="just">
              <a:lnSpc>
                <a:spcPct val="150000"/>
              </a:lnSpc>
              <a:buFont typeface="Wingdings" pitchFamily="2" charset="2"/>
              <a:buChar char="§"/>
            </a:pPr>
            <a:r>
              <a:rPr lang="en-US" sz="2400" dirty="0" smtClean="0">
                <a:cs typeface="Times New Roman" panose="02020603050405020304" pitchFamily="18" charset="0"/>
              </a:rPr>
              <a:t>  </a:t>
            </a:r>
            <a:r>
              <a:rPr lang="en-US" sz="2800" dirty="0" smtClean="0">
                <a:cs typeface="Times New Roman" panose="02020603050405020304" pitchFamily="18" charset="0"/>
              </a:rPr>
              <a:t>Nutritional assessment is an interpretation of anthropometric, biochemical (laboratory), clinical and dietary survey data to tell whether a person/ group of people is well nourished or malnourished (Over nourished or under nourished). </a:t>
            </a:r>
          </a:p>
          <a:p>
            <a:pPr algn="just">
              <a:lnSpc>
                <a:spcPct val="150000"/>
              </a:lnSpc>
              <a:buFont typeface="Wingdings" pitchFamily="2" charset="2"/>
              <a:buChar char="§"/>
            </a:pPr>
            <a:r>
              <a:rPr lang="en-US" sz="2800" dirty="0" smtClean="0">
                <a:cs typeface="Times New Roman" panose="02020603050405020304" pitchFamily="18" charset="0"/>
              </a:rPr>
              <a:t> </a:t>
            </a:r>
            <a:r>
              <a:rPr lang="en-US" sz="2800" dirty="0" smtClean="0"/>
              <a:t>There are two methods of assessing Nutritional status: </a:t>
            </a:r>
          </a:p>
          <a:p>
            <a:r>
              <a:rPr lang="nl-NL" sz="2800" dirty="0" smtClean="0"/>
              <a:t>   1. Direct method</a:t>
            </a:r>
          </a:p>
          <a:p>
            <a:r>
              <a:rPr lang="en-US" sz="2800" dirty="0" smtClean="0"/>
              <a:t>   2. Indirect method</a:t>
            </a:r>
          </a:p>
          <a:p>
            <a:pPr algn="just" fontAlgn="auto">
              <a:lnSpc>
                <a:spcPct val="150000"/>
              </a:lnSpc>
              <a:spcAft>
                <a:spcPts val="0"/>
              </a:spcAft>
              <a:buFont typeface="Courier New" pitchFamily="49" charset="0"/>
              <a:buChar char="o"/>
              <a:defRPr/>
            </a:pPr>
            <a:endParaRPr lang="en-US" b="1"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BFD82C1-4C1B-49E4-9F0A-AFD77027E00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77000"/>
          </a:xfrm>
        </p:spPr>
        <p:txBody>
          <a:bodyPr>
            <a:normAutofit fontScale="92500" lnSpcReduction="20000"/>
          </a:bodyPr>
          <a:lstStyle/>
          <a:p>
            <a:pPr>
              <a:buNone/>
            </a:pPr>
            <a:endParaRPr lang="en-US" dirty="0" smtClean="0"/>
          </a:p>
          <a:p>
            <a:pPr>
              <a:buNone/>
            </a:pPr>
            <a:r>
              <a:rPr lang="en-US" sz="3800" b="1" dirty="0" smtClean="0">
                <a:solidFill>
                  <a:srgbClr val="C00000"/>
                </a:solidFill>
              </a:rPr>
              <a:t>Indirect methods</a:t>
            </a:r>
          </a:p>
          <a:p>
            <a:pPr>
              <a:buNone/>
            </a:pPr>
            <a:r>
              <a:rPr lang="en-US" sz="3300" b="1" dirty="0" smtClean="0"/>
              <a:t> - </a:t>
            </a:r>
            <a:r>
              <a:rPr lang="en-US" sz="3300" dirty="0" smtClean="0"/>
              <a:t>include assessment of indicators of the food and nutrition situations in the area/ region of interest by looking at certain data that are closely related to malnutrition or which are aggravated by malnutrition.</a:t>
            </a:r>
          </a:p>
          <a:p>
            <a:pPr>
              <a:buNone/>
            </a:pPr>
            <a:r>
              <a:rPr lang="en-US" sz="3300" dirty="0" smtClean="0"/>
              <a:t> - These include:</a:t>
            </a:r>
          </a:p>
          <a:p>
            <a:pPr>
              <a:buNone/>
            </a:pPr>
            <a:r>
              <a:rPr lang="en-US" sz="3300" dirty="0" smtClean="0"/>
              <a:t>                - Cause specific mortality rates</a:t>
            </a:r>
          </a:p>
          <a:p>
            <a:pPr>
              <a:buNone/>
            </a:pPr>
            <a:r>
              <a:rPr lang="en-US" sz="3300" dirty="0" smtClean="0"/>
              <a:t>                - Age specific mortality rates</a:t>
            </a:r>
          </a:p>
          <a:p>
            <a:pPr>
              <a:buNone/>
            </a:pPr>
            <a:r>
              <a:rPr lang="en-US" sz="3300" dirty="0"/>
              <a:t> </a:t>
            </a:r>
            <a:r>
              <a:rPr lang="en-US" sz="3300" dirty="0" smtClean="0"/>
              <a:t>               - </a:t>
            </a:r>
            <a:r>
              <a:rPr lang="en-US" sz="3600" dirty="0" smtClean="0"/>
              <a:t>Meteorological </a:t>
            </a:r>
            <a:r>
              <a:rPr lang="en-US" sz="3600" dirty="0"/>
              <a:t>data (rainfall data )</a:t>
            </a:r>
          </a:p>
          <a:p>
            <a:pPr>
              <a:buNone/>
            </a:pPr>
            <a:r>
              <a:rPr lang="en-US" sz="3600" dirty="0" smtClean="0"/>
              <a:t>               - Production </a:t>
            </a:r>
            <a:r>
              <a:rPr lang="en-US" sz="3600" dirty="0"/>
              <a:t>pattern and distribution </a:t>
            </a:r>
            <a:r>
              <a:rPr lang="en-US" sz="3600" dirty="0" smtClean="0"/>
              <a:t>pattern    </a:t>
            </a:r>
            <a:endParaRPr lang="en-US" sz="3300" dirty="0" smtClean="0"/>
          </a:p>
          <a:p>
            <a:pPr>
              <a:buNone/>
            </a:pPr>
            <a:r>
              <a:rPr lang="en-US" sz="3300" dirty="0" smtClean="0"/>
              <a:t>                - Market price of foods</a:t>
            </a:r>
            <a:endParaRPr lang="en-US" sz="33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143000"/>
          </a:xfrm>
        </p:spPr>
        <p:txBody>
          <a:bodyPr>
            <a:normAutofit/>
          </a:bodyPr>
          <a:lstStyle/>
          <a:p>
            <a:r>
              <a:rPr lang="en-US" sz="3200" b="1" dirty="0" smtClean="0">
                <a:solidFill>
                  <a:srgbClr val="C00000"/>
                </a:solidFill>
              </a:rPr>
              <a:t>Direct methods</a:t>
            </a:r>
            <a:endParaRPr lang="en-US" sz="3200" b="1" dirty="0">
              <a:solidFill>
                <a:srgbClr val="C00000"/>
              </a:solidFill>
            </a:endParaRPr>
          </a:p>
        </p:txBody>
      </p:sp>
      <p:sp>
        <p:nvSpPr>
          <p:cNvPr id="3" name="Content Placeholder 2"/>
          <p:cNvSpPr>
            <a:spLocks noGrp="1"/>
          </p:cNvSpPr>
          <p:nvPr>
            <p:ph idx="1"/>
          </p:nvPr>
        </p:nvSpPr>
        <p:spPr>
          <a:xfrm>
            <a:off x="838200" y="1143000"/>
            <a:ext cx="8095488" cy="5486400"/>
          </a:xfrm>
        </p:spPr>
        <p:txBody>
          <a:bodyPr>
            <a:normAutofit/>
          </a:bodyPr>
          <a:lstStyle/>
          <a:p>
            <a:r>
              <a:rPr lang="en-US" sz="2800" dirty="0" smtClean="0"/>
              <a:t>Involve the direct measurement of body dimensions and proportions, determination of tissue or body fluid concentrations of nutrients, dietary intake, appearance of the clinical symptoms and signs. </a:t>
            </a:r>
          </a:p>
          <a:p>
            <a:r>
              <a:rPr lang="en-US" sz="2800" dirty="0" smtClean="0"/>
              <a:t>They abbreviated  as the ABCDs</a:t>
            </a:r>
          </a:p>
          <a:p>
            <a:pPr>
              <a:buNone/>
            </a:pPr>
            <a:endParaRPr lang="en-US" sz="2800" dirty="0" smtClean="0"/>
          </a:p>
          <a:p>
            <a:pPr>
              <a:buFont typeface="Wingdings" pitchFamily="2" charset="2"/>
              <a:buChar char="Ø"/>
            </a:pPr>
            <a:r>
              <a:rPr lang="en-US" sz="2800" dirty="0" smtClean="0"/>
              <a:t>A=Anthropometry</a:t>
            </a:r>
          </a:p>
          <a:p>
            <a:pPr>
              <a:buFont typeface="Wingdings" pitchFamily="2" charset="2"/>
              <a:buChar char="Ø"/>
            </a:pPr>
            <a:r>
              <a:rPr lang="en-US" sz="2800" dirty="0" smtClean="0"/>
              <a:t>B= Biochemical/Biophysical,</a:t>
            </a:r>
          </a:p>
          <a:p>
            <a:pPr>
              <a:buFont typeface="Wingdings" pitchFamily="2" charset="2"/>
              <a:buChar char="Ø"/>
            </a:pPr>
            <a:r>
              <a:rPr lang="en-US" sz="2800" dirty="0" smtClean="0"/>
              <a:t>C= Clinical,</a:t>
            </a:r>
          </a:p>
          <a:p>
            <a:pPr>
              <a:buFont typeface="Wingdings" pitchFamily="2" charset="2"/>
              <a:buChar char="Ø"/>
            </a:pPr>
            <a:r>
              <a:rPr lang="en-US" sz="2800" dirty="0" smtClean="0"/>
              <a:t>D= Dietary</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943088" cy="990600"/>
          </a:xfrm>
        </p:spPr>
        <p:txBody>
          <a:bodyPr>
            <a:normAutofit/>
          </a:bodyPr>
          <a:lstStyle/>
          <a:p>
            <a:r>
              <a:rPr lang="en-US" sz="3200" b="1" dirty="0" smtClean="0"/>
              <a:t>A.  Anthropometric assessments</a:t>
            </a:r>
            <a:endParaRPr lang="en-US" sz="3200" dirty="0"/>
          </a:p>
        </p:txBody>
      </p:sp>
      <p:sp>
        <p:nvSpPr>
          <p:cNvPr id="3" name="Content Placeholder 2"/>
          <p:cNvSpPr>
            <a:spLocks noGrp="1"/>
          </p:cNvSpPr>
          <p:nvPr>
            <p:ph idx="1"/>
          </p:nvPr>
        </p:nvSpPr>
        <p:spPr>
          <a:xfrm>
            <a:off x="838200" y="1676400"/>
            <a:ext cx="8095488" cy="4953000"/>
          </a:xfrm>
        </p:spPr>
        <p:txBody>
          <a:bodyPr>
            <a:normAutofit/>
          </a:bodyPr>
          <a:lstStyle/>
          <a:p>
            <a:r>
              <a:rPr lang="en-US" sz="2800" dirty="0" smtClean="0"/>
              <a:t>Anthropometry comes from two words:</a:t>
            </a:r>
          </a:p>
          <a:p>
            <a:pPr>
              <a:buNone/>
            </a:pPr>
            <a:r>
              <a:rPr lang="en-US" sz="2800" dirty="0" smtClean="0"/>
              <a:t>   - Anthropo = Human, and </a:t>
            </a:r>
          </a:p>
          <a:p>
            <a:pPr>
              <a:buNone/>
            </a:pPr>
            <a:r>
              <a:rPr lang="en-US" sz="2800" dirty="0" smtClean="0"/>
              <a:t>   - Metry = measurement.</a:t>
            </a:r>
          </a:p>
          <a:p>
            <a:pPr>
              <a:buNone/>
            </a:pPr>
            <a:endParaRPr lang="en-US" sz="2800" dirty="0" smtClean="0"/>
          </a:p>
          <a:p>
            <a:r>
              <a:rPr lang="en-US" sz="2800" b="1" dirty="0" smtClean="0"/>
              <a:t>Definition: - </a:t>
            </a:r>
            <a:r>
              <a:rPr lang="en-US" sz="2800" dirty="0" smtClean="0"/>
              <a:t>Anthropometry refers to   measurement of variations of physical dimension and gross composition of human body at different levels and degrees of nutrition (Jelliff, 1966).</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6248400"/>
          </a:xfrm>
        </p:spPr>
        <p:txBody>
          <a:bodyPr>
            <a:normAutofit/>
          </a:bodyPr>
          <a:lstStyle/>
          <a:p>
            <a:pPr>
              <a:buNone/>
            </a:pPr>
            <a:r>
              <a:rPr lang="en-US" b="1" dirty="0" smtClean="0"/>
              <a:t>Cont’…</a:t>
            </a:r>
          </a:p>
          <a:p>
            <a:pPr>
              <a:buNone/>
            </a:pPr>
            <a:endParaRPr lang="en-US" b="1" dirty="0" smtClean="0"/>
          </a:p>
          <a:p>
            <a:r>
              <a:rPr lang="en-US" sz="3000" dirty="0" smtClean="0"/>
              <a:t>Anthropometric measurements could be used both in the clinical and field set-ups. </a:t>
            </a:r>
          </a:p>
          <a:p>
            <a:r>
              <a:rPr lang="en-US" sz="3000" dirty="0" smtClean="0"/>
              <a:t>In the clinical set-ups they are used to assess the nutritional status of: </a:t>
            </a:r>
          </a:p>
          <a:p>
            <a:pPr>
              <a:buNone/>
            </a:pPr>
            <a:r>
              <a:rPr lang="en-US" sz="3000" dirty="0" smtClean="0"/>
              <a:t>    – severely malnourished patient to assess the impact of nutritional intervention. </a:t>
            </a:r>
            <a:endParaRPr lang="en-US" sz="3000" b="1"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990600"/>
          </a:xfrm>
        </p:spPr>
        <p:txBody>
          <a:bodyPr>
            <a:noAutofit/>
          </a:bodyPr>
          <a:lstStyle/>
          <a:p>
            <a:r>
              <a:rPr lang="en-US" sz="3200" b="1" dirty="0" smtClean="0"/>
              <a:t>Purposes of Anthropometric measurements </a:t>
            </a:r>
            <a:endParaRPr lang="en-US" sz="3200" dirty="0"/>
          </a:p>
        </p:txBody>
      </p:sp>
      <p:sp>
        <p:nvSpPr>
          <p:cNvPr id="3" name="Content Placeholder 2"/>
          <p:cNvSpPr>
            <a:spLocks noGrp="1"/>
          </p:cNvSpPr>
          <p:nvPr>
            <p:ph idx="1"/>
          </p:nvPr>
        </p:nvSpPr>
        <p:spPr>
          <a:xfrm>
            <a:off x="838200" y="1447800"/>
            <a:ext cx="8095488" cy="5105400"/>
          </a:xfrm>
        </p:spPr>
        <p:txBody>
          <a:bodyPr>
            <a:normAutofit/>
          </a:bodyPr>
          <a:lstStyle/>
          <a:p>
            <a:r>
              <a:rPr lang="en-US" sz="2800" dirty="0" smtClean="0"/>
              <a:t>Anthropometric measurements are performed with two major purposes in mind:</a:t>
            </a:r>
          </a:p>
          <a:p>
            <a:pPr>
              <a:buFont typeface="Wingdings" pitchFamily="2" charset="2"/>
              <a:buChar char="ü"/>
            </a:pPr>
            <a:r>
              <a:rPr lang="en-US" sz="2800" b="1" dirty="0" smtClean="0"/>
              <a:t>IN CHILDREN: </a:t>
            </a:r>
            <a:r>
              <a:rPr lang="en-US" sz="2800" dirty="0" smtClean="0"/>
              <a:t>to assess physical growth</a:t>
            </a:r>
          </a:p>
          <a:p>
            <a:pPr>
              <a:buFont typeface="Wingdings" pitchFamily="2" charset="2"/>
              <a:buChar char="ü"/>
            </a:pPr>
            <a:r>
              <a:rPr lang="en-US" sz="2800" b="1" dirty="0" smtClean="0"/>
              <a:t>IN ADULTS: </a:t>
            </a:r>
            <a:r>
              <a:rPr lang="en-US" sz="2800" dirty="0" smtClean="0"/>
              <a:t>to assess changes in body  composition or weight.</a:t>
            </a:r>
          </a:p>
          <a:p>
            <a:endParaRPr lang="en-US" sz="2800" dirty="0" smtClean="0"/>
          </a:p>
          <a:p>
            <a:r>
              <a:rPr lang="en-US" sz="2800" dirty="0" smtClean="0"/>
              <a:t>The following body measurements are good indicators of growth performance of children at different ages when combined with the cut-off points</a:t>
            </a:r>
            <a:r>
              <a:rPr lang="en-US" sz="2800" b="1" dirty="0" smtClean="0"/>
              <a:t>.</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066800"/>
          </a:xfrm>
        </p:spPr>
        <p:txBody>
          <a:bodyPr>
            <a:noAutofit/>
          </a:bodyPr>
          <a:lstStyle/>
          <a:p>
            <a:r>
              <a:rPr lang="en-US" sz="3200" b="1" dirty="0"/>
              <a:t>Anthropometric </a:t>
            </a:r>
            <a:r>
              <a:rPr lang="en-US" sz="3200" b="1" dirty="0" smtClean="0"/>
              <a:t>measurements of growth</a:t>
            </a:r>
            <a:endParaRPr lang="en-US" sz="3200" dirty="0"/>
          </a:p>
        </p:txBody>
      </p:sp>
      <p:sp>
        <p:nvSpPr>
          <p:cNvPr id="3" name="Content Placeholder 2"/>
          <p:cNvSpPr>
            <a:spLocks noGrp="1"/>
          </p:cNvSpPr>
          <p:nvPr>
            <p:ph idx="1"/>
          </p:nvPr>
        </p:nvSpPr>
        <p:spPr>
          <a:xfrm>
            <a:off x="838200" y="1219200"/>
            <a:ext cx="8095488" cy="5410200"/>
          </a:xfrm>
        </p:spPr>
        <p:txBody>
          <a:bodyPr>
            <a:normAutofit/>
          </a:bodyPr>
          <a:lstStyle/>
          <a:p>
            <a:pPr marL="82296" indent="0">
              <a:buNone/>
            </a:pPr>
            <a:r>
              <a:rPr lang="en-US" sz="2800" b="1" dirty="0"/>
              <a:t>1. Head circumference (HC)</a:t>
            </a:r>
            <a:endParaRPr lang="en-US" sz="2800" dirty="0" smtClean="0"/>
          </a:p>
          <a:p>
            <a:r>
              <a:rPr lang="en-US" sz="2800" dirty="0" smtClean="0"/>
              <a:t>Measured using flexible measuring tape around 0.6cm wide to the nearest 1mm.</a:t>
            </a:r>
          </a:p>
          <a:p>
            <a:r>
              <a:rPr lang="en-US" sz="2800" dirty="0" smtClean="0"/>
              <a:t>It is the circumference of the head along the supra orbital ridge anteriorly and occipital prominence posteriorly.</a:t>
            </a:r>
          </a:p>
          <a:p>
            <a:r>
              <a:rPr lang="en-US" sz="2800" dirty="0" smtClean="0"/>
              <a:t>HC is useful in assessing chronic nutritional problems in under two children.</a:t>
            </a:r>
          </a:p>
          <a:p>
            <a:r>
              <a:rPr lang="en-US" sz="2800" dirty="0" smtClean="0"/>
              <a:t>But after 2 years as the growth of the brain is sluggish it is not useful.</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762000"/>
          </a:xfrm>
        </p:spPr>
        <p:txBody>
          <a:bodyPr>
            <a:normAutofit/>
          </a:bodyPr>
          <a:lstStyle/>
          <a:p>
            <a:r>
              <a:rPr lang="en-US" sz="3200" b="1" dirty="0" smtClean="0"/>
              <a:t>2. Length</a:t>
            </a:r>
            <a:endParaRPr lang="en-US" sz="3200" dirty="0"/>
          </a:p>
        </p:txBody>
      </p:sp>
      <p:sp>
        <p:nvSpPr>
          <p:cNvPr id="3" name="Content Placeholder 2"/>
          <p:cNvSpPr>
            <a:spLocks noGrp="1"/>
          </p:cNvSpPr>
          <p:nvPr>
            <p:ph idx="1"/>
          </p:nvPr>
        </p:nvSpPr>
        <p:spPr>
          <a:xfrm>
            <a:off x="838200" y="990600"/>
            <a:ext cx="8095488" cy="5562600"/>
          </a:xfrm>
        </p:spPr>
        <p:txBody>
          <a:bodyPr>
            <a:normAutofit/>
          </a:bodyPr>
          <a:lstStyle/>
          <a:p>
            <a:pPr>
              <a:buFont typeface="Courier New" pitchFamily="49" charset="0"/>
              <a:buChar char="o"/>
            </a:pPr>
            <a:r>
              <a:rPr lang="en-US" sz="2800" dirty="0" smtClean="0"/>
              <a:t>A wooden measuring board (also called sliding board) is used for measuring length.</a:t>
            </a:r>
          </a:p>
          <a:p>
            <a:pPr>
              <a:buFont typeface="Courier New" pitchFamily="49" charset="0"/>
              <a:buChar char="o"/>
            </a:pPr>
            <a:endParaRPr lang="en-US" sz="2800" dirty="0" smtClean="0"/>
          </a:p>
          <a:p>
            <a:pPr>
              <a:buFont typeface="Courier New" pitchFamily="49" charset="0"/>
              <a:buChar char="o"/>
            </a:pPr>
            <a:r>
              <a:rPr lang="en-US" sz="2800" dirty="0" smtClean="0"/>
              <a:t>It is measured in recumbent position in children &lt;2 yrs old to the nearest 1mm.</a:t>
            </a:r>
          </a:p>
          <a:p>
            <a:pPr>
              <a:buFont typeface="Courier New" pitchFamily="49" charset="0"/>
              <a:buChar char="o"/>
            </a:pPr>
            <a:endParaRPr lang="en-US" sz="2800" dirty="0" smtClean="0"/>
          </a:p>
          <a:p>
            <a:pPr>
              <a:buFont typeface="Courier New" pitchFamily="49" charset="0"/>
              <a:buChar char="o"/>
            </a:pPr>
            <a:r>
              <a:rPr lang="en-US" sz="2800" dirty="0" smtClean="0">
                <a:cs typeface="Tahoma" pitchFamily="34" charset="0"/>
              </a:rPr>
              <a:t>It is always &gt; height by 1-2cm.</a:t>
            </a:r>
          </a:p>
          <a:p>
            <a:pPr>
              <a:buFont typeface="Courier New" pitchFamily="49" charset="0"/>
              <a:buChar char="o"/>
            </a:pPr>
            <a:endParaRPr lang="en-US" sz="2800" dirty="0" smtClean="0"/>
          </a:p>
          <a:p>
            <a:pPr>
              <a:buFont typeface="Courier New" pitchFamily="49" charset="0"/>
              <a:buChar char="o"/>
            </a:pPr>
            <a:r>
              <a:rPr lang="en-US" sz="2800" dirty="0" smtClean="0"/>
              <a:t>An assistance of two people is needed in taking the measurement.</a:t>
            </a:r>
          </a:p>
          <a:p>
            <a:pPr>
              <a:buFont typeface="Courier New" pitchFamily="49" charset="0"/>
              <a:buChar char="o"/>
            </a:pPr>
            <a:endParaRPr lang="en-US" sz="2800" dirty="0" smtClean="0"/>
          </a:p>
          <a:p>
            <a:pPr>
              <a:buFont typeface="Courier New" pitchFamily="49" charset="0"/>
              <a:buChar char="o"/>
            </a:pP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8077200" cy="6019800"/>
          </a:xfrm>
        </p:spPr>
        <p:txBody>
          <a:bodyPr>
            <a:normAutofit/>
          </a:bodyPr>
          <a:lstStyle/>
          <a:p>
            <a:pPr>
              <a:buNone/>
            </a:pPr>
            <a:r>
              <a:rPr lang="en-US" b="1" dirty="0" smtClean="0"/>
              <a:t>Why do  we know nutritional requirements?</a:t>
            </a:r>
          </a:p>
          <a:p>
            <a:pPr>
              <a:buFont typeface="Wingdings" pitchFamily="2" charset="2"/>
              <a:buChar char="ü"/>
            </a:pPr>
            <a:r>
              <a:rPr lang="en-US" dirty="0" smtClean="0"/>
              <a:t>   </a:t>
            </a:r>
            <a:r>
              <a:rPr lang="en-US" sz="2800" dirty="0" smtClean="0"/>
              <a:t>Determining food and nutrition adequacy of population food intakes</a:t>
            </a:r>
          </a:p>
          <a:p>
            <a:pPr>
              <a:buNone/>
            </a:pPr>
            <a:endParaRPr lang="en-US" sz="2800" dirty="0" smtClean="0"/>
          </a:p>
          <a:p>
            <a:pPr>
              <a:buFont typeface="Wingdings" pitchFamily="2" charset="2"/>
              <a:buChar char="ü"/>
            </a:pPr>
            <a:r>
              <a:rPr lang="en-US" sz="2800" dirty="0" smtClean="0"/>
              <a:t>   Determining nutrient needs, and evaluating and  ensuring the adequacy of ration quality and quantity for vulnerable groups  (refugees, in times of conflict or famine ).</a:t>
            </a:r>
          </a:p>
          <a:p>
            <a:pPr>
              <a:buFont typeface="Wingdings" pitchFamily="2" charset="2"/>
              <a:buChar char="ü"/>
            </a:pPr>
            <a:r>
              <a:rPr lang="en-US" sz="2800" dirty="0" smtClean="0"/>
              <a:t>Providing information to manufacturers of infant formula and processed complementary foods</a:t>
            </a:r>
          </a:p>
          <a:p>
            <a:pPr>
              <a:buFont typeface="Wingdings" pitchFamily="2" charset="2"/>
              <a:buChar char="ü"/>
            </a:pPr>
            <a:endParaRPr lang="en-US" sz="2800" dirty="0" smtClean="0"/>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FD82C1-4C1B-49E4-9F0A-AFD77027E00F}" type="slidenum">
              <a:rPr lang="en-US" smtClean="0"/>
              <a:pPr/>
              <a:t>40</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3884"/>
            <a:ext cx="8148487" cy="6881884"/>
          </a:xfrm>
          <a:ln>
            <a:solidFill>
              <a:srgbClr val="FF0000"/>
            </a:solidFill>
            <a:miter lim="800000"/>
            <a:headEnd/>
            <a:tailEnd/>
          </a:ln>
        </p:spPr>
      </p:pic>
    </p:spTree>
    <p:extLst>
      <p:ext uri="{BB962C8B-B14F-4D97-AF65-F5344CB8AC3E}">
        <p14:creationId xmlns:p14="http://schemas.microsoft.com/office/powerpoint/2010/main" val="2309201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609600"/>
          </a:xfrm>
        </p:spPr>
        <p:txBody>
          <a:bodyPr>
            <a:normAutofit/>
          </a:bodyPr>
          <a:lstStyle/>
          <a:p>
            <a:r>
              <a:rPr lang="en-US" sz="3200" b="1" dirty="0" smtClean="0"/>
              <a:t>3. Height</a:t>
            </a:r>
            <a:endParaRPr lang="en-US" sz="3200" b="1" dirty="0"/>
          </a:p>
        </p:txBody>
      </p:sp>
      <p:sp>
        <p:nvSpPr>
          <p:cNvPr id="3" name="Content Placeholder 2"/>
          <p:cNvSpPr>
            <a:spLocks noGrp="1"/>
          </p:cNvSpPr>
          <p:nvPr>
            <p:ph idx="1"/>
          </p:nvPr>
        </p:nvSpPr>
        <p:spPr>
          <a:xfrm>
            <a:off x="838200" y="838200"/>
            <a:ext cx="8095488" cy="5791200"/>
          </a:xfrm>
        </p:spPr>
        <p:txBody>
          <a:bodyPr>
            <a:normAutofit lnSpcReduction="10000"/>
          </a:bodyPr>
          <a:lstStyle/>
          <a:p>
            <a:pPr>
              <a:buFont typeface="Wingdings" pitchFamily="2" charset="2"/>
              <a:buChar char="ü"/>
            </a:pPr>
            <a:r>
              <a:rPr lang="en-US" sz="2800" dirty="0" smtClean="0"/>
              <a:t>Is measured in children &gt; 2 yrs and adults in standing position to the nearest 0.1 cm.</a:t>
            </a:r>
          </a:p>
          <a:p>
            <a:pPr>
              <a:buFont typeface="Wingdings" pitchFamily="2" charset="2"/>
              <a:buChar char="ü"/>
            </a:pPr>
            <a:r>
              <a:rPr lang="en-US" sz="2800" dirty="0" smtClean="0"/>
              <a:t>The head should be in the Frankfurt plane during measurement, knees should be straight and the heels, buttocks and the shoulders blades, should touch the vertical surface of the stadiometer (anthropometer) or wall.</a:t>
            </a:r>
          </a:p>
          <a:p>
            <a:pPr>
              <a:buNone/>
            </a:pPr>
            <a:endParaRPr lang="en-US" sz="2800" dirty="0" smtClean="0"/>
          </a:p>
          <a:p>
            <a:pPr>
              <a:buFont typeface="Wingdings" pitchFamily="2" charset="2"/>
              <a:buChar char="ü"/>
            </a:pPr>
            <a:r>
              <a:rPr lang="en-US" sz="2800" dirty="0" smtClean="0"/>
              <a:t>Stadiometer or portable anthropometer can be used for measuring.</a:t>
            </a:r>
          </a:p>
          <a:p>
            <a:pPr>
              <a:buFont typeface="Wingdings" pitchFamily="2" charset="2"/>
              <a:buChar char="ü"/>
            </a:pPr>
            <a:r>
              <a:rPr lang="en-US" sz="2800" dirty="0" smtClean="0"/>
              <a:t>There is also a plastic instrument called acustat Stadiometer that is cheaper than the conventional Stadiometer.</a:t>
            </a:r>
          </a:p>
          <a:p>
            <a:pPr>
              <a:buNone/>
            </a:pP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FD82C1-4C1B-49E4-9F0A-AFD77027E00F}" type="slidenum">
              <a:rPr lang="en-US" smtClean="0"/>
              <a:pPr/>
              <a:t>42</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8153400" cy="6781800"/>
          </a:xfrm>
        </p:spPr>
      </p:pic>
    </p:spTree>
    <p:extLst>
      <p:ext uri="{BB962C8B-B14F-4D97-AF65-F5344CB8AC3E}">
        <p14:creationId xmlns:p14="http://schemas.microsoft.com/office/powerpoint/2010/main" val="3622958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066800"/>
          </a:xfrm>
        </p:spPr>
        <p:txBody>
          <a:bodyPr>
            <a:normAutofit/>
          </a:bodyPr>
          <a:lstStyle/>
          <a:p>
            <a:r>
              <a:rPr lang="en-US" sz="3200" b="1" dirty="0" smtClean="0"/>
              <a:t>4. Weight</a:t>
            </a:r>
            <a:endParaRPr lang="en-US" sz="3200" b="1" dirty="0"/>
          </a:p>
        </p:txBody>
      </p:sp>
      <p:sp>
        <p:nvSpPr>
          <p:cNvPr id="3" name="Content Placeholder 2"/>
          <p:cNvSpPr>
            <a:spLocks noGrp="1"/>
          </p:cNvSpPr>
          <p:nvPr>
            <p:ph idx="1"/>
          </p:nvPr>
        </p:nvSpPr>
        <p:spPr>
          <a:xfrm>
            <a:off x="838200" y="1066800"/>
            <a:ext cx="8095488" cy="5486400"/>
          </a:xfrm>
        </p:spPr>
        <p:txBody>
          <a:bodyPr>
            <a:normAutofit/>
          </a:bodyPr>
          <a:lstStyle/>
          <a:p>
            <a:pPr>
              <a:buFont typeface="Arial" panose="020B0604020202020204" pitchFamily="34" charset="0"/>
              <a:buChar char="•"/>
            </a:pPr>
            <a:r>
              <a:rPr lang="en-US" sz="2800" dirty="0" smtClean="0"/>
              <a:t>Most </a:t>
            </a:r>
            <a:r>
              <a:rPr lang="en-US" sz="2800" dirty="0"/>
              <a:t>accurate and sensitive method of measuring growth is weight </a:t>
            </a:r>
            <a:r>
              <a:rPr lang="en-US" sz="2800" dirty="0" smtClean="0"/>
              <a:t>gain.</a:t>
            </a:r>
          </a:p>
          <a:p>
            <a:r>
              <a:rPr lang="en-US" altLang="en-US" sz="2800" dirty="0" smtClean="0">
                <a:latin typeface="Times New Roman" panose="02020603050405020304" pitchFamily="18" charset="0"/>
                <a:ea typeface="Verdana" panose="020B0604030504040204" pitchFamily="34" charset="0"/>
                <a:cs typeface="Times New Roman" panose="02020603050405020304" pitchFamily="18" charset="0"/>
              </a:rPr>
              <a:t>Suspended </a:t>
            </a:r>
            <a:r>
              <a:rPr lang="en-US" altLang="en-US" sz="2800" dirty="0">
                <a:latin typeface="Times New Roman" panose="02020603050405020304" pitchFamily="18" charset="0"/>
                <a:ea typeface="Verdana" panose="020B0604030504040204" pitchFamily="34" charset="0"/>
                <a:cs typeface="Times New Roman" panose="02020603050405020304" pitchFamily="18" charset="0"/>
              </a:rPr>
              <a:t>scale &amp; weighing sling </a:t>
            </a:r>
            <a:r>
              <a:rPr lang="en-US" sz="2800" dirty="0"/>
              <a:t>is used for measurement of weight in children &lt; 2 years</a:t>
            </a:r>
            <a:r>
              <a:rPr lang="en-US" sz="2800" dirty="0" smtClean="0"/>
              <a:t>.</a:t>
            </a:r>
          </a:p>
          <a:p>
            <a:pPr>
              <a:buFont typeface="Arial" pitchFamily="34" charset="0"/>
              <a:buChar char="•"/>
            </a:pPr>
            <a:r>
              <a:rPr lang="en-US" sz="2800" dirty="0" smtClean="0"/>
              <a:t>In adults and children &gt;2 years, beam balance is used.</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4038600"/>
            <a:ext cx="6705600" cy="2743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FD82C1-4C1B-49E4-9F0A-AFD77027E00F}" type="slidenum">
              <a:rPr lang="en-US" smtClean="0"/>
              <a:pPr/>
              <a:t>44</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457200"/>
            <a:ext cx="8153400" cy="6324600"/>
          </a:xfrm>
        </p:spPr>
      </p:pic>
    </p:spTree>
    <p:extLst>
      <p:ext uri="{BB962C8B-B14F-4D97-AF65-F5344CB8AC3E}">
        <p14:creationId xmlns:p14="http://schemas.microsoft.com/office/powerpoint/2010/main" val="638914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1143000"/>
          </a:xfrm>
        </p:spPr>
        <p:txBody>
          <a:bodyPr>
            <a:noAutofit/>
          </a:bodyPr>
          <a:lstStyle/>
          <a:p>
            <a:r>
              <a:rPr lang="en-US" sz="3200" b="1" dirty="0" smtClean="0"/>
              <a:t>Indices derived from these measurements</a:t>
            </a:r>
            <a:endParaRPr lang="en-US" sz="3200" dirty="0"/>
          </a:p>
        </p:txBody>
      </p:sp>
      <p:sp>
        <p:nvSpPr>
          <p:cNvPr id="3" name="Content Placeholder 2"/>
          <p:cNvSpPr>
            <a:spLocks noGrp="1"/>
          </p:cNvSpPr>
          <p:nvPr>
            <p:ph idx="1"/>
          </p:nvPr>
        </p:nvSpPr>
        <p:spPr>
          <a:xfrm>
            <a:off x="838200" y="1828800"/>
            <a:ext cx="8095488" cy="4724400"/>
          </a:xfrm>
        </p:spPr>
        <p:txBody>
          <a:bodyPr>
            <a:normAutofit/>
          </a:bodyPr>
          <a:lstStyle/>
          <a:p>
            <a:pPr>
              <a:buFont typeface="Wingdings" pitchFamily="2" charset="2"/>
              <a:buChar char="Ø"/>
            </a:pPr>
            <a:r>
              <a:rPr lang="en-US" sz="2800" b="1" dirty="0" smtClean="0"/>
              <a:t>What is an index? </a:t>
            </a:r>
            <a:r>
              <a:rPr lang="en-US" sz="2800" dirty="0" smtClean="0"/>
              <a:t>It is a combination of two measurements or a measurement plus age.</a:t>
            </a:r>
          </a:p>
          <a:p>
            <a:pPr>
              <a:buNone/>
            </a:pPr>
            <a:endParaRPr lang="en-US" sz="2800" dirty="0" smtClean="0"/>
          </a:p>
          <a:p>
            <a:pPr>
              <a:buFont typeface="Wingdings" pitchFamily="2" charset="2"/>
              <a:buChar char="Ø"/>
            </a:pPr>
            <a:r>
              <a:rPr lang="en-US" sz="2800" dirty="0" smtClean="0"/>
              <a:t>The following are few of them: -</a:t>
            </a:r>
          </a:p>
          <a:p>
            <a:pPr>
              <a:buNone/>
            </a:pPr>
            <a:r>
              <a:rPr lang="en-US" sz="2800" dirty="0" smtClean="0"/>
              <a:t>           - Head circumference-for age</a:t>
            </a:r>
          </a:p>
          <a:p>
            <a:pPr>
              <a:buNone/>
            </a:pPr>
            <a:r>
              <a:rPr lang="en-US" sz="2800" dirty="0" smtClean="0"/>
              <a:t>           - Weight -for-age</a:t>
            </a:r>
          </a:p>
          <a:p>
            <a:pPr>
              <a:buNone/>
            </a:pPr>
            <a:r>
              <a:rPr lang="en-US" sz="2800" dirty="0" smtClean="0"/>
              <a:t>           - Height-for age</a:t>
            </a:r>
          </a:p>
          <a:p>
            <a:pPr>
              <a:buNone/>
            </a:pPr>
            <a:r>
              <a:rPr lang="en-US" sz="2800" dirty="0" smtClean="0"/>
              <a:t>           - Weight for height</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143000"/>
          </a:xfrm>
        </p:spPr>
        <p:txBody>
          <a:bodyPr>
            <a:noAutofit/>
          </a:bodyPr>
          <a:lstStyle/>
          <a:p>
            <a:r>
              <a:rPr lang="en-US" sz="2800" b="1" i="1" dirty="0" smtClean="0"/>
              <a:t>Meanings of the indices derived from growth </a:t>
            </a:r>
            <a:br>
              <a:rPr lang="en-US" sz="2800" b="1" i="1" dirty="0" smtClean="0"/>
            </a:br>
            <a:r>
              <a:rPr lang="en-US" sz="2800" b="1" i="1" dirty="0" smtClean="0"/>
              <a:t>measurements</a:t>
            </a:r>
            <a:endParaRPr lang="en-US" sz="2800" b="1" i="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90600" y="1447800"/>
            <a:ext cx="8001000" cy="5181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BFD82C1-4C1B-49E4-9F0A-AFD77027E00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8095488" cy="6019800"/>
          </a:xfrm>
        </p:spPr>
        <p:txBody>
          <a:bodyPr>
            <a:normAutofit/>
          </a:bodyPr>
          <a:lstStyle/>
          <a:p>
            <a:pPr>
              <a:buClr>
                <a:schemeClr val="tx1"/>
              </a:buClr>
              <a:buFont typeface="Wingdings" pitchFamily="2" charset="2"/>
              <a:buChar char="q"/>
            </a:pPr>
            <a:r>
              <a:rPr lang="en-US" sz="2800" dirty="0" smtClean="0">
                <a:cs typeface="Tahoma" pitchFamily="34" charset="0"/>
              </a:rPr>
              <a:t>Both weight for age and weight for height are indices sensitive to acute changes to nutritional status.</a:t>
            </a:r>
          </a:p>
          <a:p>
            <a:pPr>
              <a:buClr>
                <a:schemeClr val="tx1"/>
              </a:buClr>
              <a:buNone/>
            </a:pPr>
            <a:endParaRPr lang="en-US" sz="2800" dirty="0" smtClean="0">
              <a:cs typeface="Tahoma" pitchFamily="34" charset="0"/>
            </a:endParaRPr>
          </a:p>
          <a:p>
            <a:pPr>
              <a:buClr>
                <a:schemeClr val="tx1"/>
              </a:buClr>
              <a:buFont typeface="Wingdings" pitchFamily="2" charset="2"/>
              <a:buChar char="q"/>
            </a:pPr>
            <a:r>
              <a:rPr lang="en-US" sz="2800" dirty="0" smtClean="0">
                <a:cs typeface="Tahoma" pitchFamily="34" charset="0"/>
              </a:rPr>
              <a:t>Height for age of children in a given population indicates their nutritional status in the long run.</a:t>
            </a:r>
          </a:p>
          <a:p>
            <a:pPr>
              <a:buClr>
                <a:schemeClr val="tx1"/>
              </a:buClr>
              <a:buNone/>
            </a:pPr>
            <a:endParaRPr lang="en-US" sz="2800" dirty="0" smtClean="0">
              <a:cs typeface="Tahoma" pitchFamily="34" charset="0"/>
            </a:endParaRPr>
          </a:p>
          <a:p>
            <a:pPr marL="82296" indent="0">
              <a:buClr>
                <a:schemeClr val="tx1"/>
              </a:buClr>
              <a:buNone/>
            </a:pPr>
            <a:endParaRPr lang="en-US" sz="2800" dirty="0" smtClean="0"/>
          </a:p>
          <a:p>
            <a:pPr>
              <a:buNone/>
            </a:pP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8095488" cy="5715000"/>
          </a:xfrm>
        </p:spPr>
        <p:txBody>
          <a:bodyPr>
            <a:normAutofit/>
          </a:bodyPr>
          <a:lstStyle/>
          <a:p>
            <a:pPr>
              <a:buNone/>
            </a:pPr>
            <a:r>
              <a:rPr lang="en-US" b="1" dirty="0" smtClean="0">
                <a:solidFill>
                  <a:schemeClr val="accent3"/>
                </a:solidFill>
              </a:rPr>
              <a:t>Indicator </a:t>
            </a:r>
          </a:p>
          <a:p>
            <a:pPr>
              <a:buNone/>
            </a:pPr>
            <a:endParaRPr lang="en-US" b="1" dirty="0" smtClean="0">
              <a:solidFill>
                <a:schemeClr val="accent3"/>
              </a:solidFill>
            </a:endParaRPr>
          </a:p>
          <a:p>
            <a:r>
              <a:rPr lang="en-US" sz="2800" dirty="0" smtClean="0"/>
              <a:t>An indicator is an </a:t>
            </a:r>
            <a:r>
              <a:rPr lang="en-US" sz="2800" b="1" dirty="0" smtClean="0"/>
              <a:t>index + a cut-off point.</a:t>
            </a:r>
          </a:p>
          <a:p>
            <a:pPr>
              <a:buNone/>
            </a:pPr>
            <a:endParaRPr lang="en-US" sz="2800" b="1" dirty="0" smtClean="0"/>
          </a:p>
          <a:p>
            <a:pPr>
              <a:buNone/>
            </a:pPr>
            <a:r>
              <a:rPr lang="en-US" sz="2800" dirty="0" smtClean="0"/>
              <a:t>     E.g.</a:t>
            </a:r>
          </a:p>
          <a:p>
            <a:pPr>
              <a:buNone/>
            </a:pPr>
            <a:r>
              <a:rPr lang="en-US" sz="2800" dirty="0" smtClean="0"/>
              <a:t>    - W F A &lt; 60% = is indicator of severe malnutrition</a:t>
            </a:r>
          </a:p>
          <a:p>
            <a:pPr>
              <a:buNone/>
            </a:pPr>
            <a:r>
              <a:rPr lang="en-US" sz="2800" dirty="0" smtClean="0"/>
              <a:t>    - BMI &lt; 16 kg/m2 = indicator of severe chronic energy deficiency</a:t>
            </a:r>
          </a:p>
          <a:p>
            <a:pPr>
              <a:buNone/>
            </a:pPr>
            <a:r>
              <a:rPr lang="en-US" sz="2800" dirty="0" smtClean="0"/>
              <a:t>    - W F H &lt; 7o% = is indicator of severe wasting</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19288" cy="990600"/>
          </a:xfrm>
        </p:spPr>
        <p:txBody>
          <a:bodyPr>
            <a:noAutofit/>
          </a:bodyPr>
          <a:lstStyle/>
          <a:p>
            <a:r>
              <a:rPr lang="en-US" sz="3200" b="1" dirty="0" smtClean="0">
                <a:cs typeface="Tahoma" pitchFamily="34" charset="0"/>
              </a:rPr>
              <a:t>Assessment  of body composition</a:t>
            </a:r>
            <a:endParaRPr lang="en-US" sz="3200" dirty="0"/>
          </a:p>
        </p:txBody>
      </p:sp>
      <p:sp>
        <p:nvSpPr>
          <p:cNvPr id="3" name="Content Placeholder 2"/>
          <p:cNvSpPr>
            <a:spLocks noGrp="1"/>
          </p:cNvSpPr>
          <p:nvPr>
            <p:ph idx="1"/>
          </p:nvPr>
        </p:nvSpPr>
        <p:spPr>
          <a:xfrm>
            <a:off x="838200" y="1752600"/>
            <a:ext cx="8095488" cy="4800600"/>
          </a:xfrm>
        </p:spPr>
        <p:txBody>
          <a:bodyPr/>
          <a:lstStyle/>
          <a:p>
            <a:pPr>
              <a:buClr>
                <a:schemeClr val="tx1"/>
              </a:buClr>
              <a:buFont typeface="Wingdings" pitchFamily="2" charset="2"/>
              <a:buChar char="q"/>
            </a:pPr>
            <a:r>
              <a:rPr lang="en-US" sz="2800" dirty="0" smtClean="0">
                <a:cs typeface="Tahoma" pitchFamily="34" charset="0"/>
              </a:rPr>
              <a:t>Linear growth ceases at around the age of 25-30 years. </a:t>
            </a:r>
          </a:p>
          <a:p>
            <a:pPr>
              <a:buClr>
                <a:schemeClr val="tx1"/>
              </a:buClr>
              <a:buNone/>
            </a:pPr>
            <a:endParaRPr lang="en-US" sz="2800" dirty="0" smtClean="0">
              <a:cs typeface="Tahoma" pitchFamily="34" charset="0"/>
            </a:endParaRPr>
          </a:p>
          <a:p>
            <a:pPr>
              <a:buClr>
                <a:schemeClr val="tx1"/>
              </a:buClr>
              <a:buFont typeface="Wingdings" pitchFamily="2" charset="2"/>
              <a:buChar char="q"/>
            </a:pPr>
            <a:r>
              <a:rPr lang="en-US" sz="2800" dirty="0" smtClean="0">
                <a:cs typeface="Tahoma" pitchFamily="34" charset="0"/>
              </a:rPr>
              <a:t>Therefore, the main purpose of nutritional assessment of adults using anthropometry is determination of the changes of body weight and body composition. </a:t>
            </a: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324600"/>
          </a:xfrm>
        </p:spPr>
        <p:txBody>
          <a:bodyPr>
            <a:normAutofit lnSpcReduction="10000"/>
          </a:bodyPr>
          <a:lstStyle/>
          <a:p>
            <a:pPr>
              <a:buNone/>
            </a:pPr>
            <a:endParaRPr lang="en-US" b="1" i="1" dirty="0" smtClean="0">
              <a:solidFill>
                <a:schemeClr val="accent5"/>
              </a:solidFill>
            </a:endParaRPr>
          </a:p>
          <a:p>
            <a:pPr>
              <a:buNone/>
            </a:pPr>
            <a:r>
              <a:rPr lang="en-US" b="1" i="1" dirty="0" smtClean="0">
                <a:solidFill>
                  <a:schemeClr val="accent5"/>
                </a:solidFill>
              </a:rPr>
              <a:t>Dietary reference intakes (values)</a:t>
            </a:r>
          </a:p>
          <a:p>
            <a:pPr>
              <a:buNone/>
            </a:pPr>
            <a:endParaRPr lang="en-US" b="1" dirty="0" smtClean="0">
              <a:solidFill>
                <a:srgbClr val="FF0000"/>
              </a:solidFill>
            </a:endParaRPr>
          </a:p>
          <a:p>
            <a:pPr marL="12700" marR="5080" algn="just">
              <a:spcBef>
                <a:spcPts val="95"/>
              </a:spcBef>
              <a:buSzPct val="92857"/>
              <a:buFont typeface="Wingdings"/>
              <a:buChar char=""/>
              <a:tabLst>
                <a:tab pos="436245" algn="l"/>
                <a:tab pos="436880" algn="l"/>
                <a:tab pos="1667510" algn="l"/>
                <a:tab pos="6720205" algn="l"/>
              </a:tabLst>
            </a:pPr>
            <a:r>
              <a:rPr lang="en-US" sz="2800" dirty="0" smtClean="0"/>
              <a:t> </a:t>
            </a:r>
            <a:r>
              <a:rPr lang="en-US" sz="2800" spc="-130" dirty="0">
                <a:cs typeface="Times New Roman"/>
              </a:rPr>
              <a:t>A</a:t>
            </a:r>
            <a:r>
              <a:rPr lang="en-US" sz="2800" spc="10" dirty="0">
                <a:cs typeface="Times New Roman"/>
              </a:rPr>
              <a:t> </a:t>
            </a:r>
            <a:r>
              <a:rPr lang="en-US" sz="2800" spc="-40" dirty="0">
                <a:cs typeface="Times New Roman"/>
              </a:rPr>
              <a:t>set</a:t>
            </a:r>
            <a:r>
              <a:rPr lang="en-US" sz="2800" spc="5" dirty="0">
                <a:cs typeface="Times New Roman"/>
              </a:rPr>
              <a:t> </a:t>
            </a:r>
            <a:r>
              <a:rPr lang="en-US" sz="2800" spc="-5" dirty="0">
                <a:cs typeface="Times New Roman"/>
              </a:rPr>
              <a:t>of	</a:t>
            </a:r>
            <a:r>
              <a:rPr lang="en-US" sz="2800" spc="-35" dirty="0">
                <a:cs typeface="Times New Roman"/>
              </a:rPr>
              <a:t>standards </a:t>
            </a:r>
            <a:r>
              <a:rPr lang="en-US" sz="2800" spc="-5" dirty="0">
                <a:cs typeface="Times New Roman"/>
              </a:rPr>
              <a:t>that </a:t>
            </a:r>
            <a:r>
              <a:rPr lang="en-US" sz="2800" spc="-50" dirty="0">
                <a:cs typeface="Times New Roman"/>
              </a:rPr>
              <a:t>define </a:t>
            </a:r>
            <a:r>
              <a:rPr lang="en-US" sz="2800" spc="-5" dirty="0">
                <a:cs typeface="Times New Roman"/>
              </a:rPr>
              <a:t>the</a:t>
            </a:r>
            <a:r>
              <a:rPr lang="en-US" sz="2800" spc="65" dirty="0">
                <a:cs typeface="Times New Roman"/>
              </a:rPr>
              <a:t> </a:t>
            </a:r>
            <a:r>
              <a:rPr lang="en-US" sz="2800" spc="-15" dirty="0">
                <a:cs typeface="Times New Roman"/>
              </a:rPr>
              <a:t>amount</a:t>
            </a:r>
            <a:r>
              <a:rPr lang="en-US" sz="2800" dirty="0">
                <a:cs typeface="Times New Roman"/>
              </a:rPr>
              <a:t> </a:t>
            </a:r>
            <a:r>
              <a:rPr lang="en-US" sz="2800" spc="-5" dirty="0" smtClean="0">
                <a:cs typeface="Times New Roman"/>
              </a:rPr>
              <a:t>of </a:t>
            </a:r>
            <a:r>
              <a:rPr lang="en-US" sz="2800" spc="-5" dirty="0">
                <a:cs typeface="Times New Roman"/>
              </a:rPr>
              <a:t>	</a:t>
            </a:r>
            <a:r>
              <a:rPr lang="en-US" sz="2800" spc="-105" dirty="0">
                <a:cs typeface="Times New Roman"/>
              </a:rPr>
              <a:t>energy,  </a:t>
            </a:r>
            <a:r>
              <a:rPr lang="en-US" sz="2800" spc="-25" dirty="0">
                <a:cs typeface="Times New Roman"/>
              </a:rPr>
              <a:t>nutrients </a:t>
            </a:r>
            <a:r>
              <a:rPr lang="en-US" sz="2800" spc="-35" dirty="0">
                <a:cs typeface="Times New Roman"/>
              </a:rPr>
              <a:t>and </a:t>
            </a:r>
            <a:r>
              <a:rPr lang="en-US" sz="2800" spc="-5" dirty="0">
                <a:cs typeface="Times New Roman"/>
              </a:rPr>
              <a:t>other </a:t>
            </a:r>
            <a:r>
              <a:rPr lang="en-US" sz="2800" spc="-65" dirty="0">
                <a:cs typeface="Times New Roman"/>
              </a:rPr>
              <a:t>dietary </a:t>
            </a:r>
            <a:r>
              <a:rPr lang="en-US" sz="2800" spc="-10" dirty="0">
                <a:cs typeface="Times New Roman"/>
              </a:rPr>
              <a:t>components </a:t>
            </a:r>
            <a:r>
              <a:rPr lang="en-US" sz="2800" spc="-5" dirty="0">
                <a:cs typeface="Times New Roman"/>
              </a:rPr>
              <a:t>that </a:t>
            </a:r>
            <a:r>
              <a:rPr lang="en-US" sz="2800" spc="-25" dirty="0">
                <a:cs typeface="Times New Roman"/>
              </a:rPr>
              <a:t>best </a:t>
            </a:r>
            <a:r>
              <a:rPr lang="en-US" sz="2800" spc="10" dirty="0">
                <a:cs typeface="Times New Roman"/>
              </a:rPr>
              <a:t>support  </a:t>
            </a:r>
            <a:r>
              <a:rPr lang="en-US" sz="2800" spc="-50" dirty="0">
                <a:cs typeface="Times New Roman"/>
              </a:rPr>
              <a:t>health.</a:t>
            </a:r>
            <a:endParaRPr lang="en-US" sz="2800" dirty="0">
              <a:cs typeface="Times New Roman"/>
            </a:endParaRPr>
          </a:p>
          <a:p>
            <a:pPr algn="just">
              <a:spcBef>
                <a:spcPts val="10"/>
              </a:spcBef>
              <a:buChar char=""/>
            </a:pPr>
            <a:endParaRPr lang="en-US" sz="2800" dirty="0">
              <a:latin typeface="Times New Roman"/>
              <a:cs typeface="Times New Roman"/>
            </a:endParaRPr>
          </a:p>
          <a:p>
            <a:pPr marL="12700"/>
            <a:r>
              <a:rPr lang="en-US" sz="2800" spc="-45" dirty="0">
                <a:cs typeface="Times New Roman"/>
              </a:rPr>
              <a:t>Include</a:t>
            </a:r>
            <a:r>
              <a:rPr lang="en-US" sz="2800" spc="-45" dirty="0" smtClean="0">
                <a:cs typeface="Times New Roman"/>
              </a:rPr>
              <a:t>:</a:t>
            </a:r>
            <a:endParaRPr lang="en-US" sz="2800" dirty="0">
              <a:cs typeface="Times New Roman"/>
            </a:endParaRPr>
          </a:p>
          <a:p>
            <a:pPr marL="355600" indent="-342900">
              <a:buFont typeface="Wingdings"/>
              <a:buChar char=""/>
              <a:tabLst>
                <a:tab pos="356235" algn="l"/>
              </a:tabLst>
            </a:pPr>
            <a:r>
              <a:rPr lang="en-US" sz="2800" spc="-25" dirty="0">
                <a:cs typeface="Times New Roman"/>
              </a:rPr>
              <a:t>Estimated </a:t>
            </a:r>
            <a:r>
              <a:rPr lang="en-US" sz="2800" spc="-100" dirty="0">
                <a:cs typeface="Times New Roman"/>
              </a:rPr>
              <a:t>Average </a:t>
            </a:r>
            <a:r>
              <a:rPr lang="en-US" sz="2800" spc="-45" dirty="0">
                <a:cs typeface="Times New Roman"/>
              </a:rPr>
              <a:t>Requirement</a:t>
            </a:r>
            <a:r>
              <a:rPr lang="en-US" sz="2800" spc="120" dirty="0">
                <a:cs typeface="Times New Roman"/>
              </a:rPr>
              <a:t> </a:t>
            </a:r>
            <a:r>
              <a:rPr lang="en-US" sz="2800" spc="-65" dirty="0">
                <a:cs typeface="Times New Roman"/>
              </a:rPr>
              <a:t>(EAR)</a:t>
            </a:r>
            <a:endParaRPr lang="en-US" sz="2800" dirty="0">
              <a:cs typeface="Times New Roman"/>
            </a:endParaRPr>
          </a:p>
          <a:p>
            <a:pPr marL="355600" indent="-342900">
              <a:spcBef>
                <a:spcPts val="575"/>
              </a:spcBef>
              <a:buFont typeface="Wingdings"/>
              <a:buChar char=""/>
              <a:tabLst>
                <a:tab pos="356235" algn="l"/>
              </a:tabLst>
            </a:pPr>
            <a:r>
              <a:rPr lang="en-US" sz="2800" spc="-45" dirty="0">
                <a:cs typeface="Times New Roman"/>
              </a:rPr>
              <a:t>Recommended </a:t>
            </a:r>
            <a:r>
              <a:rPr lang="en-US" sz="2800" spc="-40" dirty="0">
                <a:cs typeface="Times New Roman"/>
              </a:rPr>
              <a:t>Dietary </a:t>
            </a:r>
            <a:r>
              <a:rPr lang="en-US" sz="2800" spc="-85" dirty="0">
                <a:cs typeface="Times New Roman"/>
              </a:rPr>
              <a:t>Allowance</a:t>
            </a:r>
            <a:r>
              <a:rPr lang="en-US" sz="2800" spc="110" dirty="0">
                <a:cs typeface="Times New Roman"/>
              </a:rPr>
              <a:t> </a:t>
            </a:r>
            <a:r>
              <a:rPr lang="en-US" sz="2800" spc="-90" dirty="0">
                <a:cs typeface="Times New Roman"/>
              </a:rPr>
              <a:t>(RDA</a:t>
            </a:r>
            <a:r>
              <a:rPr lang="en-US" sz="2800" spc="-90" dirty="0" smtClean="0">
                <a:cs typeface="Times New Roman"/>
              </a:rPr>
              <a:t>)</a:t>
            </a:r>
          </a:p>
          <a:p>
            <a:pPr marL="355600" indent="-342900">
              <a:spcBef>
                <a:spcPts val="575"/>
              </a:spcBef>
              <a:buFont typeface="Wingdings"/>
              <a:buChar char=""/>
              <a:tabLst>
                <a:tab pos="356235" algn="l"/>
              </a:tabLst>
            </a:pPr>
            <a:r>
              <a:rPr lang="en-US" sz="2800" spc="-90" dirty="0" smtClean="0">
                <a:cs typeface="Times New Roman"/>
              </a:rPr>
              <a:t>Lower reference nutrient intake (LRNI)</a:t>
            </a:r>
            <a:endParaRPr lang="en-US" sz="2800" dirty="0">
              <a:cs typeface="Times New Roman"/>
            </a:endParaRPr>
          </a:p>
          <a:p>
            <a:pPr marL="355600" indent="-342900">
              <a:spcBef>
                <a:spcPts val="580"/>
              </a:spcBef>
              <a:buFont typeface="Wingdings"/>
              <a:buChar char=""/>
              <a:tabLst>
                <a:tab pos="356235" algn="l"/>
              </a:tabLst>
            </a:pPr>
            <a:r>
              <a:rPr lang="en-US" sz="2800" spc="-50" dirty="0">
                <a:cs typeface="Times New Roman"/>
              </a:rPr>
              <a:t>Adequate </a:t>
            </a:r>
            <a:r>
              <a:rPr lang="en-US" sz="2800" spc="-30" dirty="0">
                <a:cs typeface="Times New Roman"/>
              </a:rPr>
              <a:t>Intake</a:t>
            </a:r>
            <a:r>
              <a:rPr lang="en-US" sz="2800" spc="45" dirty="0">
                <a:cs typeface="Times New Roman"/>
              </a:rPr>
              <a:t> </a:t>
            </a:r>
            <a:r>
              <a:rPr lang="en-US" sz="2800" spc="-65" dirty="0">
                <a:cs typeface="Times New Roman"/>
              </a:rPr>
              <a:t>(AI)</a:t>
            </a:r>
            <a:endParaRPr lang="en-US" sz="2800" dirty="0">
              <a:cs typeface="Times New Roman"/>
            </a:endParaRPr>
          </a:p>
          <a:p>
            <a:pPr marL="355600" indent="-342900">
              <a:spcBef>
                <a:spcPts val="645"/>
              </a:spcBef>
              <a:buFont typeface="Wingdings"/>
              <a:buChar char=""/>
              <a:tabLst>
                <a:tab pos="356235" algn="l"/>
              </a:tabLst>
            </a:pPr>
            <a:r>
              <a:rPr lang="en-US" sz="2800" spc="-70" dirty="0">
                <a:cs typeface="Times New Roman"/>
              </a:rPr>
              <a:t>Tolerable </a:t>
            </a:r>
            <a:r>
              <a:rPr lang="en-US" sz="2800" spc="-15" dirty="0">
                <a:cs typeface="Times New Roman"/>
              </a:rPr>
              <a:t>Upper </a:t>
            </a:r>
            <a:r>
              <a:rPr lang="en-US" sz="2800" spc="-30" dirty="0">
                <a:cs typeface="Times New Roman"/>
              </a:rPr>
              <a:t>Intake </a:t>
            </a:r>
            <a:r>
              <a:rPr lang="en-US" sz="2800" spc="-95" dirty="0">
                <a:cs typeface="Times New Roman"/>
              </a:rPr>
              <a:t>Level</a:t>
            </a:r>
            <a:r>
              <a:rPr lang="en-US" sz="2800" spc="100" dirty="0">
                <a:cs typeface="Times New Roman"/>
              </a:rPr>
              <a:t> </a:t>
            </a:r>
            <a:r>
              <a:rPr lang="en-US" sz="2800" spc="-65" dirty="0">
                <a:cs typeface="Times New Roman"/>
              </a:rPr>
              <a:t>(TUL)</a:t>
            </a:r>
            <a:endParaRPr lang="en-US" sz="2800" dirty="0">
              <a:cs typeface="Times New Roman"/>
            </a:endParaRPr>
          </a:p>
          <a:p>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1143000"/>
          </a:xfrm>
        </p:spPr>
        <p:txBody>
          <a:bodyPr>
            <a:noAutofit/>
          </a:bodyPr>
          <a:lstStyle/>
          <a:p>
            <a:r>
              <a:rPr lang="en-US" sz="3200" b="1" i="1" dirty="0" smtClean="0">
                <a:cs typeface="Tahoma" pitchFamily="34" charset="0"/>
              </a:rPr>
              <a:t>Assessment of body composition </a:t>
            </a:r>
            <a:r>
              <a:rPr lang="en-US" sz="3200" i="1" dirty="0" smtClean="0">
                <a:cs typeface="Times New Roman" pitchFamily="18" charset="0"/>
              </a:rPr>
              <a:t/>
            </a:r>
            <a:br>
              <a:rPr lang="en-US" sz="3200" i="1" dirty="0" smtClean="0">
                <a:cs typeface="Times New Roman" pitchFamily="18" charset="0"/>
              </a:rPr>
            </a:br>
            <a:r>
              <a:rPr lang="en-US" sz="3200" b="1" i="1" dirty="0" smtClean="0">
                <a:cs typeface="Times New Roman" pitchFamily="18" charset="0"/>
              </a:rPr>
              <a:t>using anthropometry</a:t>
            </a:r>
            <a:r>
              <a:rPr lang="en-US" sz="3200" b="1" i="1" dirty="0" smtClean="0">
                <a:cs typeface="Tahoma" pitchFamily="34" charset="0"/>
              </a:rPr>
              <a:t> </a:t>
            </a:r>
            <a:endParaRPr lang="en-US" sz="3200" i="1" dirty="0"/>
          </a:p>
        </p:txBody>
      </p:sp>
      <p:sp>
        <p:nvSpPr>
          <p:cNvPr id="3" name="Content Placeholder 2"/>
          <p:cNvSpPr>
            <a:spLocks noGrp="1"/>
          </p:cNvSpPr>
          <p:nvPr>
            <p:ph idx="1"/>
          </p:nvPr>
        </p:nvSpPr>
        <p:spPr>
          <a:xfrm>
            <a:off x="838200" y="1676400"/>
            <a:ext cx="8095488" cy="4876800"/>
          </a:xfrm>
        </p:spPr>
        <p:txBody>
          <a:bodyPr>
            <a:normAutofit/>
          </a:bodyPr>
          <a:lstStyle/>
          <a:p>
            <a:pPr algn="just">
              <a:buClr>
                <a:schemeClr val="tx1"/>
              </a:buClr>
              <a:buFont typeface="Wingdings" panose="05000000000000000000" pitchFamily="2" charset="2"/>
              <a:buChar char="q"/>
            </a:pPr>
            <a:r>
              <a:rPr lang="en-US" dirty="0">
                <a:cs typeface="Tahoma" pitchFamily="34" charset="0"/>
              </a:rPr>
              <a:t> </a:t>
            </a:r>
            <a:r>
              <a:rPr lang="en-US" dirty="0" smtClean="0">
                <a:cs typeface="Tahoma" pitchFamily="34" charset="0"/>
              </a:rPr>
              <a:t>In assessing body composition we consider the body to made up of two compartments: </a:t>
            </a:r>
          </a:p>
          <a:p>
            <a:pPr algn="just">
              <a:buClr>
                <a:schemeClr val="tx1"/>
              </a:buClr>
              <a:buFont typeface="Wingdings" pitchFamily="2" charset="2"/>
              <a:buNone/>
            </a:pPr>
            <a:endParaRPr lang="en-US" dirty="0" smtClean="0">
              <a:cs typeface="Tahoma" pitchFamily="34" charset="0"/>
            </a:endParaRPr>
          </a:p>
          <a:p>
            <a:pPr algn="just">
              <a:buClr>
                <a:schemeClr val="tx1"/>
              </a:buClr>
              <a:buFont typeface="Wingdings" pitchFamily="2" charset="2"/>
              <a:buChar char="q"/>
            </a:pPr>
            <a:r>
              <a:rPr lang="en-US" dirty="0" smtClean="0">
                <a:cs typeface="Tahoma" pitchFamily="34" charset="0"/>
              </a:rPr>
              <a:t> The fat mass and the fat free mass. </a:t>
            </a:r>
          </a:p>
          <a:p>
            <a:pPr algn="just">
              <a:buClr>
                <a:schemeClr val="tx1"/>
              </a:buClr>
              <a:buNone/>
            </a:pPr>
            <a:r>
              <a:rPr lang="en-US" dirty="0" smtClean="0">
                <a:cs typeface="Tahoma" pitchFamily="34" charset="0"/>
              </a:rPr>
              <a:t>   Total body mass= Fat mass + fat free Mass.</a:t>
            </a:r>
          </a:p>
          <a:p>
            <a:pPr algn="just">
              <a:buClr>
                <a:schemeClr val="tx1"/>
              </a:buClr>
              <a:buFont typeface="Wingdings" pitchFamily="2" charset="2"/>
              <a:buChar char="q"/>
            </a:pPr>
            <a:endParaRPr lang="en-US" dirty="0" smtClean="0">
              <a:cs typeface="Tahoma" pitchFamily="34" charset="0"/>
            </a:endParaRPr>
          </a:p>
          <a:p>
            <a:pPr algn="just">
              <a:buClr>
                <a:schemeClr val="tx1"/>
              </a:buClr>
              <a:buFont typeface="Wingdings" pitchFamily="2" charset="2"/>
              <a:buChar char="q"/>
            </a:pPr>
            <a:r>
              <a:rPr lang="en-US" dirty="0" smtClean="0">
                <a:cs typeface="Tahoma" pitchFamily="34" charset="0"/>
              </a:rPr>
              <a:t>Therefore different measurements are used to assess these two compartments</a:t>
            </a:r>
            <a:r>
              <a:rPr lang="en-US" sz="2800" dirty="0" smtClean="0">
                <a:cs typeface="Tahoma" pitchFamily="34" charset="0"/>
              </a:rPr>
              <a:t>:</a:t>
            </a:r>
          </a:p>
          <a:p>
            <a:pPr>
              <a:buNone/>
            </a:pP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943088" cy="1371600"/>
          </a:xfrm>
        </p:spPr>
        <p:txBody>
          <a:bodyPr>
            <a:noAutofit/>
          </a:bodyPr>
          <a:lstStyle/>
          <a:p>
            <a:r>
              <a:rPr lang="en-US" sz="3200" b="1" i="1" dirty="0" smtClean="0">
                <a:cs typeface="Tahoma" pitchFamily="34" charset="0"/>
              </a:rPr>
              <a:t>Measurements used for assessing fat free mass:</a:t>
            </a:r>
            <a:endParaRPr lang="en-US" sz="3200" i="1" dirty="0"/>
          </a:p>
        </p:txBody>
      </p:sp>
      <p:sp>
        <p:nvSpPr>
          <p:cNvPr id="3" name="Content Placeholder 2"/>
          <p:cNvSpPr>
            <a:spLocks noGrp="1"/>
          </p:cNvSpPr>
          <p:nvPr>
            <p:ph idx="1"/>
          </p:nvPr>
        </p:nvSpPr>
        <p:spPr>
          <a:xfrm>
            <a:off x="838200" y="1828800"/>
            <a:ext cx="8095488" cy="4800600"/>
          </a:xfrm>
        </p:spPr>
        <p:txBody>
          <a:bodyPr>
            <a:normAutofit/>
          </a:bodyPr>
          <a:lstStyle/>
          <a:p>
            <a:pPr algn="just">
              <a:lnSpc>
                <a:spcPct val="130000"/>
              </a:lnSpc>
              <a:buClr>
                <a:schemeClr val="tx1"/>
              </a:buClr>
              <a:buFont typeface="Wingdings" pitchFamily="2" charset="2"/>
              <a:buChar char="q"/>
            </a:pPr>
            <a:r>
              <a:rPr lang="en-US" sz="2800" dirty="0" smtClean="0">
                <a:cs typeface="Tahoma" pitchFamily="34" charset="0"/>
              </a:rPr>
              <a:t>Mid upper arm circumference***</a:t>
            </a:r>
            <a:endParaRPr lang="en-US" sz="2800" dirty="0" smtClean="0"/>
          </a:p>
          <a:p>
            <a:pPr algn="just">
              <a:lnSpc>
                <a:spcPct val="130000"/>
              </a:lnSpc>
              <a:buClr>
                <a:schemeClr val="tx1"/>
              </a:buClr>
              <a:buFont typeface="Wingdings" pitchFamily="2" charset="2"/>
              <a:buChar char="q"/>
            </a:pPr>
            <a:r>
              <a:rPr lang="en-US" sz="2800" dirty="0" smtClean="0"/>
              <a:t>Mid thigh circumference</a:t>
            </a:r>
          </a:p>
          <a:p>
            <a:pPr algn="just">
              <a:lnSpc>
                <a:spcPct val="130000"/>
              </a:lnSpc>
              <a:buClr>
                <a:schemeClr val="tx1"/>
              </a:buClr>
              <a:buFont typeface="Wingdings" pitchFamily="2" charset="2"/>
              <a:buChar char="q"/>
            </a:pPr>
            <a:r>
              <a:rPr lang="en-US" sz="2800" dirty="0" smtClean="0"/>
              <a:t>Mid calf circumference</a:t>
            </a:r>
          </a:p>
          <a:p>
            <a:pPr algn="just">
              <a:lnSpc>
                <a:spcPct val="130000"/>
              </a:lnSpc>
              <a:buClr>
                <a:schemeClr val="tx1"/>
              </a:buClr>
              <a:buNone/>
            </a:pP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248400"/>
          </a:xfrm>
        </p:spPr>
        <p:txBody>
          <a:bodyPr>
            <a:normAutofit lnSpcReduction="10000"/>
          </a:bodyPr>
          <a:lstStyle/>
          <a:p>
            <a:pPr marL="596646" indent="-514350">
              <a:buAutoNum type="arabicPeriod"/>
            </a:pPr>
            <a:r>
              <a:rPr lang="en-US" b="1" dirty="0" smtClean="0">
                <a:solidFill>
                  <a:schemeClr val="tx2"/>
                </a:solidFill>
              </a:rPr>
              <a:t>Mid upper arm circumference(MUAC)</a:t>
            </a:r>
          </a:p>
          <a:p>
            <a:pPr marL="596646" indent="-514350">
              <a:buNone/>
            </a:pPr>
            <a:endParaRPr lang="en-US" b="1" dirty="0" smtClean="0">
              <a:solidFill>
                <a:schemeClr val="tx2"/>
              </a:solidFill>
            </a:endParaRPr>
          </a:p>
          <a:p>
            <a:r>
              <a:rPr lang="en-US" sz="2800" dirty="0" smtClean="0"/>
              <a:t>Is used for screening purposes especially in emergency situations where there shortage of human resource, time and other resources as it is less sensitive as compared to the other indices.</a:t>
            </a:r>
          </a:p>
          <a:p>
            <a:r>
              <a:rPr lang="en-US" sz="2800" dirty="0" smtClean="0"/>
              <a:t>It is measured half way between the </a:t>
            </a:r>
            <a:r>
              <a:rPr lang="en-US" sz="2800" b="1" dirty="0" smtClean="0"/>
              <a:t>olecranon process and acromion process </a:t>
            </a:r>
            <a:r>
              <a:rPr lang="en-US" sz="2800" dirty="0" smtClean="0"/>
              <a:t>using non stretchable tap.</a:t>
            </a:r>
          </a:p>
          <a:p>
            <a:pPr>
              <a:buNone/>
            </a:pPr>
            <a:endParaRPr lang="en-US" sz="2800" dirty="0" smtClean="0"/>
          </a:p>
          <a:p>
            <a:r>
              <a:rPr lang="en-US" sz="2800" dirty="0" smtClean="0"/>
              <a:t>In children the cut-off points are:</a:t>
            </a:r>
          </a:p>
          <a:p>
            <a:pPr>
              <a:buNone/>
            </a:pPr>
            <a:r>
              <a:rPr lang="en-US" sz="2800" dirty="0" smtClean="0"/>
              <a:t>   - Normal &gt;12.5 cm</a:t>
            </a:r>
          </a:p>
          <a:p>
            <a:pPr>
              <a:buNone/>
            </a:pPr>
            <a:r>
              <a:rPr lang="en-US" sz="2800" dirty="0" smtClean="0"/>
              <a:t>   - Mild to moderate malnutrition 11.5-12.5cm</a:t>
            </a:r>
          </a:p>
          <a:p>
            <a:pPr>
              <a:buNone/>
            </a:pPr>
            <a:r>
              <a:rPr lang="en-US" sz="2800" dirty="0" smtClean="0"/>
              <a:t>   - Severe malnutrition &lt;11.5cm</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095488" cy="6400800"/>
          </a:xfrm>
        </p:spPr>
        <p:txBody>
          <a:bodyPr>
            <a:normAutofit/>
          </a:bodyPr>
          <a:lstStyle/>
          <a:p>
            <a:pPr>
              <a:buNone/>
            </a:pPr>
            <a:r>
              <a:rPr lang="en-US" b="1" dirty="0" smtClean="0"/>
              <a:t>MUAC…</a:t>
            </a:r>
          </a:p>
          <a:p>
            <a:pPr>
              <a:buNone/>
            </a:pPr>
            <a:endParaRPr lang="en-US" b="1" dirty="0" smtClean="0"/>
          </a:p>
          <a:p>
            <a:r>
              <a:rPr lang="en-US" sz="2800" dirty="0" smtClean="0"/>
              <a:t>It is a sensitive indicator of risk of mortality.</a:t>
            </a:r>
          </a:p>
          <a:p>
            <a:pPr>
              <a:buNone/>
            </a:pPr>
            <a:endParaRPr lang="en-US" sz="2800" dirty="0" smtClean="0"/>
          </a:p>
          <a:p>
            <a:r>
              <a:rPr lang="en-US" sz="2800" dirty="0" smtClean="0"/>
              <a:t>Useful for screening of children for community based nutrition interventions.</a:t>
            </a:r>
          </a:p>
          <a:p>
            <a:pPr>
              <a:buNone/>
            </a:pPr>
            <a:endParaRPr lang="en-US" sz="2800" dirty="0" smtClean="0"/>
          </a:p>
          <a:p>
            <a:r>
              <a:rPr lang="en-US" sz="2800" dirty="0" smtClean="0"/>
              <a:t>Useful for the assessment of nutritional status of pregnant and lactating women.</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FD82C1-4C1B-49E4-9F0A-AFD77027E00F}" type="slidenum">
              <a:rPr lang="en-US" smtClean="0"/>
              <a:pPr/>
              <a:t>54</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021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FD82C1-4C1B-49E4-9F0A-AFD77027E00F}" type="slidenum">
              <a:rPr lang="en-US" smtClean="0"/>
              <a:pPr/>
              <a:t>55</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3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Autofit/>
          </a:bodyPr>
          <a:lstStyle/>
          <a:p>
            <a:r>
              <a:rPr lang="en-US" sz="3200" b="1" i="1" dirty="0" smtClean="0">
                <a:cs typeface="Tahoma" pitchFamily="34" charset="0"/>
              </a:rPr>
              <a:t>Measurements used to assess fat mass:</a:t>
            </a:r>
            <a:endParaRPr lang="en-US" sz="3200" i="1" dirty="0"/>
          </a:p>
        </p:txBody>
      </p:sp>
      <p:sp>
        <p:nvSpPr>
          <p:cNvPr id="3" name="Content Placeholder 2"/>
          <p:cNvSpPr>
            <a:spLocks noGrp="1"/>
          </p:cNvSpPr>
          <p:nvPr>
            <p:ph idx="1"/>
          </p:nvPr>
        </p:nvSpPr>
        <p:spPr>
          <a:xfrm>
            <a:off x="838200" y="2133600"/>
            <a:ext cx="8095488" cy="4419600"/>
          </a:xfrm>
        </p:spPr>
        <p:txBody>
          <a:bodyPr/>
          <a:lstStyle/>
          <a:p>
            <a:pPr algn="just">
              <a:buClr>
                <a:schemeClr val="tx1"/>
              </a:buClr>
              <a:buFont typeface="Wingdings" pitchFamily="2" charset="2"/>
              <a:buChar char="q"/>
            </a:pPr>
            <a:r>
              <a:rPr lang="en-US" dirty="0" smtClean="0">
                <a:cs typeface="Tahoma" pitchFamily="34" charset="0"/>
              </a:rPr>
              <a:t>Body mass index</a:t>
            </a:r>
          </a:p>
          <a:p>
            <a:pPr algn="just">
              <a:buClr>
                <a:schemeClr val="tx1"/>
              </a:buClr>
              <a:buFont typeface="Wingdings" pitchFamily="2" charset="2"/>
              <a:buNone/>
            </a:pPr>
            <a:endParaRPr lang="en-US" dirty="0" smtClean="0">
              <a:cs typeface="Times New Roman" pitchFamily="18" charset="0"/>
            </a:endParaRPr>
          </a:p>
          <a:p>
            <a:pPr algn="just">
              <a:buClr>
                <a:schemeClr val="tx1"/>
              </a:buClr>
              <a:buFont typeface="Wingdings" pitchFamily="2" charset="2"/>
              <a:buChar char="q"/>
            </a:pPr>
            <a:r>
              <a:rPr lang="en-US" dirty="0" smtClean="0">
                <a:cs typeface="Times New Roman" pitchFamily="18" charset="0"/>
              </a:rPr>
              <a:t> </a:t>
            </a:r>
            <a:r>
              <a:rPr lang="en-US" dirty="0" smtClean="0">
                <a:cs typeface="Tahoma" pitchFamily="34" charset="0"/>
              </a:rPr>
              <a:t>Waist to Hip circumference ratio</a:t>
            </a:r>
          </a:p>
          <a:p>
            <a:pPr algn="just">
              <a:buClr>
                <a:schemeClr val="tx1"/>
              </a:buClr>
              <a:buFont typeface="Wingdings" pitchFamily="2" charset="2"/>
              <a:buNone/>
            </a:pPr>
            <a:endParaRPr lang="en-US" dirty="0" smtClean="0">
              <a:cs typeface="Times New Roman" pitchFamily="18" charset="0"/>
            </a:endParaRPr>
          </a:p>
          <a:p>
            <a:pPr algn="just">
              <a:buClr>
                <a:schemeClr val="tx1"/>
              </a:buClr>
              <a:buFont typeface="Wingdings" pitchFamily="2" charset="2"/>
              <a:buChar char="q"/>
            </a:pPr>
            <a:r>
              <a:rPr lang="en-US" dirty="0" smtClean="0">
                <a:cs typeface="Tahoma" pitchFamily="34" charset="0"/>
              </a:rPr>
              <a:t>Skin fold thickness </a:t>
            </a:r>
          </a:p>
          <a:p>
            <a:pPr lvl="1" algn="just">
              <a:buClr>
                <a:schemeClr val="tx1"/>
              </a:buClr>
              <a:buFont typeface="Wingdings" pitchFamily="2" charset="2"/>
              <a:buNone/>
            </a:pPr>
            <a:r>
              <a:rPr lang="en-US" dirty="0" smtClean="0">
                <a:cs typeface="Tahoma" pitchFamily="34" charset="0"/>
              </a:rPr>
              <a:t>          </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8171688" cy="5867400"/>
          </a:xfrm>
        </p:spPr>
        <p:txBody>
          <a:bodyPr/>
          <a:lstStyle/>
          <a:p>
            <a:pPr>
              <a:buNone/>
            </a:pPr>
            <a:r>
              <a:rPr lang="en-US" b="1" dirty="0" smtClean="0"/>
              <a:t> 1. Body mass Index(BMI)</a:t>
            </a:r>
          </a:p>
          <a:p>
            <a:pPr>
              <a:buNone/>
            </a:pPr>
            <a:endParaRPr lang="en-US" b="1" dirty="0" smtClean="0"/>
          </a:p>
          <a:p>
            <a:r>
              <a:rPr lang="en-US" dirty="0" smtClean="0"/>
              <a:t>Body mass index the best method for assessing adult nutritional status as the index is relatively independent the height of the person.</a:t>
            </a:r>
          </a:p>
          <a:p>
            <a:pPr>
              <a:buNone/>
            </a:pPr>
            <a:endParaRPr lang="en-US" dirty="0" smtClean="0"/>
          </a:p>
          <a:p>
            <a:r>
              <a:rPr lang="en-US" dirty="0" smtClean="0"/>
              <a:t>Therefore, it is most frequently used for assessing adult nutritional status.</a:t>
            </a: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8095488" cy="6019800"/>
          </a:xfrm>
        </p:spPr>
        <p:txBody>
          <a:bodyPr>
            <a:normAutofit/>
          </a:bodyPr>
          <a:lstStyle/>
          <a:p>
            <a:pPr>
              <a:buNone/>
            </a:pPr>
            <a:r>
              <a:rPr lang="en-US" b="1" dirty="0" smtClean="0"/>
              <a:t>Cut-off points for BMI</a:t>
            </a:r>
          </a:p>
          <a:p>
            <a:pPr>
              <a:buNone/>
            </a:pPr>
            <a:endParaRPr lang="en-US" b="1" dirty="0" smtClean="0"/>
          </a:p>
          <a:p>
            <a:pPr>
              <a:buFont typeface="Arial" pitchFamily="34" charset="0"/>
              <a:buChar char="•"/>
            </a:pPr>
            <a:r>
              <a:rPr lang="en-US" sz="2800" dirty="0" smtClean="0"/>
              <a:t>&gt; 40 kg/m2 = very obese</a:t>
            </a:r>
          </a:p>
          <a:p>
            <a:pPr>
              <a:buFont typeface="Arial" pitchFamily="34" charset="0"/>
              <a:buChar char="•"/>
            </a:pPr>
            <a:r>
              <a:rPr lang="en-US" sz="2800" dirty="0" smtClean="0"/>
              <a:t>30-40 kg/m2 = obese</a:t>
            </a:r>
          </a:p>
          <a:p>
            <a:pPr>
              <a:buFont typeface="Arial" pitchFamily="34" charset="0"/>
              <a:buChar char="•"/>
            </a:pPr>
            <a:r>
              <a:rPr lang="en-US" sz="2800" dirty="0" smtClean="0"/>
              <a:t>26-30 kg/m2  = overweight</a:t>
            </a:r>
          </a:p>
          <a:p>
            <a:pPr>
              <a:buFont typeface="Arial" pitchFamily="34" charset="0"/>
              <a:buChar char="•"/>
            </a:pPr>
            <a:r>
              <a:rPr lang="en-US" sz="2800" dirty="0" smtClean="0"/>
              <a:t>18.5-25kg/m2 = Normal</a:t>
            </a:r>
          </a:p>
          <a:p>
            <a:pPr>
              <a:buFont typeface="Arial" pitchFamily="34" charset="0"/>
              <a:buChar char="•"/>
            </a:pPr>
            <a:r>
              <a:rPr lang="en-US" sz="2800" dirty="0" smtClean="0"/>
              <a:t>17-17.9 kg/m2 = mild chronic energy deficiency</a:t>
            </a:r>
          </a:p>
          <a:p>
            <a:pPr>
              <a:buFont typeface="Arial" pitchFamily="34" charset="0"/>
              <a:buChar char="•"/>
            </a:pPr>
            <a:r>
              <a:rPr lang="en-US" sz="2800" dirty="0" smtClean="0"/>
              <a:t>16-16.9kg/m2 = Moderate chronic energy deficiency</a:t>
            </a:r>
          </a:p>
          <a:p>
            <a:pPr>
              <a:buFont typeface="Arial" pitchFamily="34" charset="0"/>
              <a:buChar char="•"/>
            </a:pPr>
            <a:r>
              <a:rPr lang="en-US" sz="2800" dirty="0" smtClean="0"/>
              <a:t>&lt; 16 kg/m2 = severe chronic energy deficiency </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152400"/>
            <a:ext cx="8020050" cy="1265238"/>
          </a:xfrm>
        </p:spPr>
        <p:txBody>
          <a:bodyPr>
            <a:noAutofit/>
          </a:bodyPr>
          <a:lstStyle/>
          <a:p>
            <a:r>
              <a:rPr lang="en-US" sz="2800" b="1" i="1" dirty="0"/>
              <a:t>This classification is based on the mortalities and morbidities associated with either extremities</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838200" y="1447800"/>
            <a:ext cx="8153399" cy="4881547"/>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BFD82C1-4C1B-49E4-9F0A-AFD77027E00F}"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019288" cy="914400"/>
          </a:xfrm>
        </p:spPr>
        <p:txBody>
          <a:bodyPr>
            <a:normAutofit/>
          </a:bodyPr>
          <a:lstStyle/>
          <a:p>
            <a:r>
              <a:rPr lang="en-US" sz="3200" b="1" dirty="0" smtClean="0"/>
              <a:t>Estimated average requirement (EAR)</a:t>
            </a:r>
            <a:endParaRPr lang="en-US" sz="3200" b="1" dirty="0"/>
          </a:p>
        </p:txBody>
      </p:sp>
      <p:sp>
        <p:nvSpPr>
          <p:cNvPr id="3" name="Content Placeholder 2"/>
          <p:cNvSpPr>
            <a:spLocks noGrp="1"/>
          </p:cNvSpPr>
          <p:nvPr>
            <p:ph idx="1"/>
          </p:nvPr>
        </p:nvSpPr>
        <p:spPr>
          <a:xfrm>
            <a:off x="838200" y="1447800"/>
            <a:ext cx="8095488" cy="5181600"/>
          </a:xfrm>
        </p:spPr>
        <p:txBody>
          <a:bodyPr>
            <a:normAutofit/>
          </a:bodyPr>
          <a:lstStyle/>
          <a:p>
            <a:pPr>
              <a:buNone/>
            </a:pPr>
            <a:endParaRPr lang="en-US" sz="2800" dirty="0" smtClean="0"/>
          </a:p>
          <a:p>
            <a:r>
              <a:rPr lang="en-US" sz="2800" dirty="0" smtClean="0"/>
              <a:t>It is the average daily nutrient intake level that meets the needs of 50% of the “healthy” individuals in a particular age and gender group.</a:t>
            </a:r>
          </a:p>
          <a:p>
            <a:pPr>
              <a:buNone/>
            </a:pPr>
            <a:endParaRPr lang="en-US" sz="2800" dirty="0" smtClean="0"/>
          </a:p>
          <a:p>
            <a:r>
              <a:rPr lang="en-US" sz="2800" dirty="0" smtClean="0"/>
              <a:t>50% of subjects would not have their needs met.</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19288" cy="381000"/>
          </a:xfrm>
        </p:spPr>
        <p:txBody>
          <a:bodyPr>
            <a:normAutofit fontScale="90000"/>
          </a:bodyPr>
          <a:lstStyle/>
          <a:p>
            <a:r>
              <a:rPr lang="en-US" sz="3200" b="1" dirty="0" smtClean="0"/>
              <a:t>2. Skin fold thicknesses</a:t>
            </a:r>
            <a:endParaRPr lang="en-US" sz="3200" b="1" dirty="0"/>
          </a:p>
        </p:txBody>
      </p:sp>
      <p:sp>
        <p:nvSpPr>
          <p:cNvPr id="3" name="Content Placeholder 2"/>
          <p:cNvSpPr>
            <a:spLocks noGrp="1"/>
          </p:cNvSpPr>
          <p:nvPr>
            <p:ph idx="1"/>
          </p:nvPr>
        </p:nvSpPr>
        <p:spPr>
          <a:xfrm>
            <a:off x="838200" y="990600"/>
            <a:ext cx="8095488" cy="5791200"/>
          </a:xfrm>
        </p:spPr>
        <p:txBody>
          <a:bodyPr>
            <a:normAutofit lnSpcReduction="10000"/>
          </a:bodyPr>
          <a:lstStyle/>
          <a:p>
            <a:pPr>
              <a:defRPr/>
            </a:pPr>
            <a:r>
              <a:rPr lang="en-US" sz="2800" dirty="0" smtClean="0"/>
              <a:t> </a:t>
            </a:r>
            <a:r>
              <a:rPr lang="en-US" dirty="0"/>
              <a:t>Provides an estimate of the size of subcutaneous fat depot </a:t>
            </a:r>
            <a:endParaRPr lang="en-GB" dirty="0"/>
          </a:p>
          <a:p>
            <a:pPr>
              <a:defRPr/>
            </a:pPr>
            <a:r>
              <a:rPr lang="en-US" dirty="0"/>
              <a:t>Assumptions:</a:t>
            </a:r>
            <a:endParaRPr lang="en-GB" dirty="0"/>
          </a:p>
          <a:p>
            <a:pPr lvl="1">
              <a:defRPr/>
            </a:pPr>
            <a:r>
              <a:rPr lang="en-US" dirty="0"/>
              <a:t>Thickness to the subcutaneous adipose tissue reflects a constant proportion of the total body fat </a:t>
            </a:r>
            <a:endParaRPr lang="en-GB" dirty="0"/>
          </a:p>
          <a:p>
            <a:pPr lvl="1">
              <a:defRPr/>
            </a:pPr>
            <a:r>
              <a:rPr lang="en-US" dirty="0"/>
              <a:t>The selected skin fold sites are representative </a:t>
            </a:r>
            <a:endParaRPr lang="en-GB" dirty="0"/>
          </a:p>
          <a:p>
            <a:pPr>
              <a:defRPr/>
            </a:pPr>
            <a:r>
              <a:rPr lang="en-US" dirty="0"/>
              <a:t>Selected sites : </a:t>
            </a:r>
            <a:endParaRPr lang="en-GB" dirty="0"/>
          </a:p>
          <a:p>
            <a:pPr lvl="1">
              <a:defRPr/>
            </a:pPr>
            <a:r>
              <a:rPr lang="en-US" dirty="0"/>
              <a:t>Biceps and Triceps (  mid point of the arm), </a:t>
            </a:r>
            <a:endParaRPr lang="en-GB" dirty="0"/>
          </a:p>
          <a:p>
            <a:pPr lvl="1">
              <a:defRPr/>
            </a:pPr>
            <a:r>
              <a:rPr lang="en-US" dirty="0"/>
              <a:t>Sub-scapular ( left arm and shoulder relaxed )  </a:t>
            </a:r>
          </a:p>
          <a:p>
            <a:pPr>
              <a:defRPr/>
            </a:pPr>
            <a:r>
              <a:rPr lang="en-US" dirty="0"/>
              <a:t>Best measured by </a:t>
            </a:r>
            <a:r>
              <a:rPr lang="en-US" dirty="0">
                <a:solidFill>
                  <a:srgbClr val="FF0000"/>
                </a:solidFill>
              </a:rPr>
              <a:t>precision skin fold thickness calipers </a:t>
            </a:r>
            <a:endParaRPr lang="en-GB" dirty="0">
              <a:solidFill>
                <a:srgbClr val="FF0000"/>
              </a:solidFill>
            </a:endParaRPr>
          </a:p>
          <a:p>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a:bodyPr>
          <a:lstStyle/>
          <a:p>
            <a:pPr>
              <a:buNone/>
            </a:pPr>
            <a:r>
              <a:rPr lang="en-US" b="1" dirty="0" smtClean="0"/>
              <a:t>Cont’…</a:t>
            </a:r>
          </a:p>
          <a:p>
            <a:pPr>
              <a:lnSpc>
                <a:spcPct val="90000"/>
              </a:lnSpc>
            </a:pPr>
            <a:r>
              <a:rPr lang="en-US" sz="2800" u="sng" dirty="0" smtClean="0">
                <a:cs typeface="Tahoma" pitchFamily="34" charset="0"/>
              </a:rPr>
              <a:t>which </a:t>
            </a:r>
            <a:r>
              <a:rPr lang="en-US" sz="2800" dirty="0" smtClean="0">
                <a:cs typeface="Tahoma" pitchFamily="34" charset="0"/>
              </a:rPr>
              <a:t>have a constant and defined pressure of 10g/sq.mm through out the range of measured skin folds.</a:t>
            </a:r>
            <a:r>
              <a:rPr lang="en-US" sz="2800" dirty="0" smtClean="0"/>
              <a:t> </a:t>
            </a:r>
          </a:p>
          <a:p>
            <a:pPr>
              <a:lnSpc>
                <a:spcPct val="90000"/>
              </a:lnSpc>
              <a:buNone/>
            </a:pPr>
            <a:endParaRPr lang="en-US" sz="2800" dirty="0" smtClean="0"/>
          </a:p>
          <a:p>
            <a:pPr>
              <a:lnSpc>
                <a:spcPct val="90000"/>
              </a:lnSpc>
            </a:pPr>
            <a:r>
              <a:rPr lang="en-US" sz="2800" dirty="0" smtClean="0">
                <a:cs typeface="Tahoma" pitchFamily="34" charset="0"/>
              </a:rPr>
              <a:t> </a:t>
            </a:r>
            <a:r>
              <a:rPr lang="en-US" sz="2800" dirty="0" smtClean="0"/>
              <a:t>Measurements are made in triplicate until readings agree within </a:t>
            </a:r>
            <a:r>
              <a:rPr lang="en-US" sz="2800" dirty="0" smtClean="0">
                <a:cs typeface="Times New Roman" pitchFamily="18" charset="0"/>
              </a:rPr>
              <a:t>± 1.0 mm</a:t>
            </a:r>
          </a:p>
          <a:p>
            <a:pPr>
              <a:lnSpc>
                <a:spcPct val="90000"/>
              </a:lnSpc>
            </a:pPr>
            <a:r>
              <a:rPr lang="en-US" sz="2800" dirty="0" smtClean="0">
                <a:cs typeface="Times New Roman" pitchFamily="18" charset="0"/>
              </a:rPr>
              <a:t>All the measurements should be made on the left side</a:t>
            </a:r>
            <a:endParaRPr lang="en-US" sz="2800" dirty="0" smtClean="0"/>
          </a:p>
          <a:p>
            <a:pPr>
              <a:lnSpc>
                <a:spcPct val="90000"/>
              </a:lnSpc>
            </a:pPr>
            <a:endParaRPr lang="en-US" sz="2800" dirty="0" smtClean="0">
              <a:cs typeface="Tahoma" pitchFamily="34" charset="0"/>
            </a:endParaRPr>
          </a:p>
          <a:p>
            <a:pPr>
              <a:buNone/>
            </a:pPr>
            <a:endParaRPr lang="en-US" b="1"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678" y="275775"/>
            <a:ext cx="7498080" cy="1143000"/>
          </a:xfrm>
        </p:spPr>
        <p:txBody>
          <a:bodyPr>
            <a:normAutofit/>
          </a:bodyPr>
          <a:lstStyle/>
          <a:p>
            <a:r>
              <a:rPr lang="en-US" sz="2700" dirty="0" smtClean="0">
                <a:solidFill>
                  <a:schemeClr val="tx1"/>
                </a:solidFill>
              </a:rPr>
              <a:t>Measuring </a:t>
            </a:r>
            <a:r>
              <a:rPr lang="en-US" sz="2700" dirty="0">
                <a:solidFill>
                  <a:schemeClr val="tx1"/>
                </a:solidFill>
              </a:rPr>
              <a:t>Skinfold Fat Thickness at the Triceps Skinfold Site</a:t>
            </a:r>
          </a:p>
        </p:txBody>
      </p:sp>
      <p:pic>
        <p:nvPicPr>
          <p:cNvPr id="5" name="Content Placeholder 4"/>
          <p:cNvPicPr>
            <a:picLocks noGrp="1" noChangeAspect="1"/>
          </p:cNvPicPr>
          <p:nvPr>
            <p:ph idx="1"/>
          </p:nvPr>
        </p:nvPicPr>
        <p:blipFill>
          <a:blip r:embed="rId2"/>
          <a:stretch>
            <a:fillRect/>
          </a:stretch>
        </p:blipFill>
        <p:spPr>
          <a:xfrm>
            <a:off x="2286000" y="1414226"/>
            <a:ext cx="4953000" cy="5443774"/>
          </a:xfrm>
          <a:prstGeom prst="rect">
            <a:avLst/>
          </a:prstGeom>
        </p:spPr>
      </p:pic>
      <p:sp>
        <p:nvSpPr>
          <p:cNvPr id="4" name="Slide Number Placeholder 3"/>
          <p:cNvSpPr>
            <a:spLocks noGrp="1"/>
          </p:cNvSpPr>
          <p:nvPr>
            <p:ph type="sldNum" sz="quarter" idx="12"/>
          </p:nvPr>
        </p:nvSpPr>
        <p:spPr/>
        <p:txBody>
          <a:bodyPr/>
          <a:lstStyle/>
          <a:p>
            <a:fld id="{6BFD82C1-4C1B-49E4-9F0A-AFD77027E00F}" type="slidenum">
              <a:rPr lang="en-US" smtClean="0"/>
              <a:pPr/>
              <a:t>62</a:t>
            </a:fld>
            <a:endParaRPr lang="en-US"/>
          </a:p>
        </p:txBody>
      </p:sp>
    </p:spTree>
    <p:extLst>
      <p:ext uri="{BB962C8B-B14F-4D97-AF65-F5344CB8AC3E}">
        <p14:creationId xmlns:p14="http://schemas.microsoft.com/office/powerpoint/2010/main" val="3031119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943088" cy="1219200"/>
          </a:xfrm>
        </p:spPr>
        <p:txBody>
          <a:bodyPr>
            <a:noAutofit/>
          </a:bodyPr>
          <a:lstStyle/>
          <a:p>
            <a:r>
              <a:rPr lang="en-US" sz="3200" b="1" dirty="0" smtClean="0">
                <a:cs typeface="Tahoma" pitchFamily="34" charset="0"/>
              </a:rPr>
              <a:t>3. Waist to hip circumference ratio</a:t>
            </a:r>
            <a:r>
              <a:rPr lang="en-US" sz="3200" dirty="0" smtClean="0"/>
              <a:t> </a:t>
            </a:r>
            <a:endParaRPr lang="en-US" sz="3200" dirty="0"/>
          </a:p>
        </p:txBody>
      </p:sp>
      <p:sp>
        <p:nvSpPr>
          <p:cNvPr id="3" name="Content Placeholder 2"/>
          <p:cNvSpPr>
            <a:spLocks noGrp="1"/>
          </p:cNvSpPr>
          <p:nvPr>
            <p:ph idx="1"/>
          </p:nvPr>
        </p:nvSpPr>
        <p:spPr>
          <a:xfrm>
            <a:off x="838200" y="1676400"/>
            <a:ext cx="8095488" cy="4876800"/>
          </a:xfrm>
        </p:spPr>
        <p:txBody>
          <a:bodyPr/>
          <a:lstStyle/>
          <a:p>
            <a:pPr algn="just">
              <a:buClr>
                <a:schemeClr val="tx1"/>
              </a:buClr>
              <a:buFont typeface="Wingdings" pitchFamily="2" charset="2"/>
              <a:buChar char="q"/>
            </a:pPr>
            <a:r>
              <a:rPr lang="en-US" sz="2800" dirty="0" smtClean="0">
                <a:cs typeface="Tahoma" pitchFamily="34" charset="0"/>
              </a:rPr>
              <a:t>It is the circumference of the waist measured mid-way between the lowest rib cage and anterior superior iliac spine divided by the circumference of  the hip measured at the level of the greater trochantor off the femur( both are measured to the nearest 0.5 cm)</a:t>
            </a:r>
          </a:p>
          <a:p>
            <a:pPr algn="just">
              <a:buClr>
                <a:schemeClr val="tx1"/>
              </a:buClr>
              <a:buFont typeface="Wingdings" pitchFamily="2" charset="2"/>
              <a:buNone/>
            </a:pPr>
            <a:endParaRPr lang="en-US" sz="2800" dirty="0" smtClean="0">
              <a:cs typeface="Times New Roman" pitchFamily="18" charset="0"/>
            </a:endParaRPr>
          </a:p>
          <a:p>
            <a:pPr algn="just">
              <a:buClr>
                <a:schemeClr val="tx1"/>
              </a:buClr>
              <a:buFont typeface="Wingdings" pitchFamily="2" charset="2"/>
              <a:buChar char="q"/>
            </a:pPr>
            <a:r>
              <a:rPr lang="en-US" sz="2800" dirty="0" smtClean="0">
                <a:cs typeface="Tahoma" pitchFamily="34" charset="0"/>
              </a:rPr>
              <a:t>If the ratio is &gt; 1 in male, and &gt; 0.87 in female there is high risk of coronary heart disease.</a:t>
            </a:r>
            <a:endParaRPr lang="en-US" sz="2800" dirty="0" smtClean="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a:t>
            </a:r>
            <a:r>
              <a:rPr lang="en-US" sz="3200" b="1" dirty="0" smtClean="0"/>
              <a:t>aist-to-hip </a:t>
            </a:r>
            <a:r>
              <a:rPr lang="en-US" sz="3200" b="1" dirty="0"/>
              <a:t>ratio </a:t>
            </a:r>
            <a:r>
              <a:rPr lang="en-US" sz="3200" dirty="0"/>
              <a:t>(</a:t>
            </a:r>
            <a:r>
              <a:rPr lang="en-US" sz="3200" b="1" dirty="0"/>
              <a:t>WHR</a:t>
            </a:r>
            <a:r>
              <a:rPr lang="en-US" sz="3200" dirty="0"/>
              <a:t>)</a:t>
            </a:r>
          </a:p>
        </p:txBody>
      </p:sp>
      <p:pic>
        <p:nvPicPr>
          <p:cNvPr id="5" name="Content Placeholder 4"/>
          <p:cNvPicPr>
            <a:picLocks noGrp="1" noChangeAspect="1"/>
          </p:cNvPicPr>
          <p:nvPr>
            <p:ph idx="1"/>
          </p:nvPr>
        </p:nvPicPr>
        <p:blipFill>
          <a:blip r:embed="rId2"/>
          <a:stretch>
            <a:fillRect/>
          </a:stretch>
        </p:blipFill>
        <p:spPr>
          <a:xfrm>
            <a:off x="1752600" y="1828800"/>
            <a:ext cx="6629400" cy="4648200"/>
          </a:xfrm>
          <a:prstGeom prst="rect">
            <a:avLst/>
          </a:prstGeom>
        </p:spPr>
      </p:pic>
      <p:sp>
        <p:nvSpPr>
          <p:cNvPr id="4" name="Slide Number Placeholder 3"/>
          <p:cNvSpPr>
            <a:spLocks noGrp="1"/>
          </p:cNvSpPr>
          <p:nvPr>
            <p:ph type="sldNum" sz="quarter" idx="12"/>
          </p:nvPr>
        </p:nvSpPr>
        <p:spPr/>
        <p:txBody>
          <a:bodyPr/>
          <a:lstStyle/>
          <a:p>
            <a:fld id="{6BFD82C1-4C1B-49E4-9F0A-AFD77027E00F}" type="slidenum">
              <a:rPr lang="en-US" smtClean="0"/>
              <a:pPr/>
              <a:t>64</a:t>
            </a:fld>
            <a:endParaRPr lang="en-US"/>
          </a:p>
        </p:txBody>
      </p:sp>
    </p:spTree>
    <p:extLst>
      <p:ext uri="{BB962C8B-B14F-4D97-AF65-F5344CB8AC3E}">
        <p14:creationId xmlns:p14="http://schemas.microsoft.com/office/powerpoint/2010/main" val="3762002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Autofit/>
          </a:bodyPr>
          <a:lstStyle/>
          <a:p>
            <a:r>
              <a:rPr lang="en-US" sz="2800" b="1" dirty="0">
                <a:latin typeface="Times New Roman" panose="02020603050405020304" pitchFamily="18" charset="0"/>
                <a:cs typeface="Times New Roman" panose="02020603050405020304" pitchFamily="18" charset="0"/>
              </a:rPr>
              <a:t>Expressing anthropometric measurements</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4195" y="1219200"/>
                <a:ext cx="7498080" cy="4942718"/>
              </a:xfrm>
            </p:spPr>
            <p:txBody>
              <a:bodyPr>
                <a:normAutofit fontScale="25000" lnSpcReduction="20000"/>
              </a:bodyPr>
              <a:lstStyle/>
              <a:p>
                <a:pPr marL="82296" indent="0">
                  <a:lnSpc>
                    <a:spcPct val="170000"/>
                  </a:lnSpc>
                  <a:buNone/>
                </a:pPr>
                <a:r>
                  <a:rPr lang="en-US" altLang="en-US" sz="11200" b="1" dirty="0" smtClean="0"/>
                  <a:t>1</a:t>
                </a:r>
                <a:r>
                  <a:rPr lang="en-US" altLang="en-US" sz="11200" b="1" dirty="0"/>
                  <a:t>.  </a:t>
                </a:r>
                <a:r>
                  <a:rPr lang="en-US" altLang="en-US" sz="9600" b="1" dirty="0">
                    <a:latin typeface="Times New Roman" panose="02020603050405020304" pitchFamily="18" charset="0"/>
                    <a:ea typeface="Verdana" panose="020B0604030504040204" pitchFamily="34" charset="0"/>
                    <a:cs typeface="Times New Roman" panose="02020603050405020304" pitchFamily="18" charset="0"/>
                  </a:rPr>
                  <a:t>The Z-score or standard deviation (SD)</a:t>
                </a:r>
                <a:endParaRPr lang="en-US" altLang="en-US" sz="9600" dirty="0">
                  <a:latin typeface="Times New Roman" panose="02020603050405020304" pitchFamily="18" charset="0"/>
                  <a:ea typeface="Verdana" panose="020B0604030504040204" pitchFamily="34" charset="0"/>
                  <a:cs typeface="Times New Roman" panose="02020603050405020304" pitchFamily="18" charset="0"/>
                </a:endParaRPr>
              </a:p>
              <a:p>
                <a:pPr algn="just">
                  <a:lnSpc>
                    <a:spcPct val="170000"/>
                  </a:lnSpc>
                </a:pPr>
                <a:r>
                  <a:rPr lang="en-US" altLang="en-US" sz="9600" dirty="0">
                    <a:latin typeface="Times New Roman" panose="02020603050405020304" pitchFamily="18" charset="0"/>
                    <a:ea typeface="Verdana" panose="020B0604030504040204" pitchFamily="34" charset="0"/>
                    <a:cs typeface="Times New Roman" panose="02020603050405020304" pitchFamily="18" charset="0"/>
                  </a:rPr>
                  <a:t>Is the difference b/n the value for an individual &amp; the median value of the reference population for the same age or height, divided by the SD of the reference population.</a:t>
                </a:r>
                <a:endParaRPr lang="en-US" altLang="en-US" sz="9600" dirty="0" smtClean="0">
                  <a:latin typeface="Times New Roman" panose="02020603050405020304" pitchFamily="18" charset="0"/>
                  <a:ea typeface="Verdana" panose="020B0604030504040204" pitchFamily="34" charset="0"/>
                  <a:cs typeface="Times New Roman" panose="02020603050405020304" pitchFamily="18" charset="0"/>
                </a:endParaRPr>
              </a:p>
              <a:p>
                <a:pPr algn="just">
                  <a:lnSpc>
                    <a:spcPct val="170000"/>
                  </a:lnSpc>
                </a:pPr>
                <a14:m>
                  <m:oMath xmlns:m="http://schemas.openxmlformats.org/officeDocument/2006/math">
                    <m:r>
                      <m:rPr>
                        <m:sty m:val="p"/>
                      </m:rPr>
                      <a:rPr lang="en-US" sz="11200">
                        <a:latin typeface="Cambria Math" panose="02040503050406030204" pitchFamily="18" charset="0"/>
                      </a:rPr>
                      <m:t>Z</m:t>
                    </m:r>
                    <m:r>
                      <a:rPr lang="en-US" sz="11200" i="1">
                        <a:latin typeface="Cambria Math" panose="02040503050406030204" pitchFamily="18" charset="0"/>
                      </a:rPr>
                      <m:t>−</m:t>
                    </m:r>
                    <m:r>
                      <m:rPr>
                        <m:sty m:val="p"/>
                      </m:rPr>
                      <a:rPr lang="en-US" sz="11200">
                        <a:latin typeface="Cambria Math" panose="02040503050406030204" pitchFamily="18" charset="0"/>
                      </a:rPr>
                      <m:t>score</m:t>
                    </m:r>
                    <m:r>
                      <a:rPr lang="en-US" sz="11200" i="1">
                        <a:latin typeface="Cambria Math" panose="02040503050406030204" pitchFamily="18" charset="0"/>
                      </a:rPr>
                      <m:t>=</m:t>
                    </m:r>
                    <m:f>
                      <m:fPr>
                        <m:ctrlPr>
                          <a:rPr lang="en-US" sz="11200" i="1">
                            <a:latin typeface="Cambria Math"/>
                          </a:rPr>
                        </m:ctrlPr>
                      </m:fPr>
                      <m:num>
                        <m:r>
                          <m:rPr>
                            <m:sty m:val="p"/>
                          </m:rPr>
                          <a:rPr lang="en-US" sz="11200">
                            <a:latin typeface="Cambria Math" panose="02040503050406030204" pitchFamily="18" charset="0"/>
                          </a:rPr>
                          <m:t>observed</m:t>
                        </m:r>
                        <m:r>
                          <a:rPr lang="en-US" sz="11200">
                            <a:latin typeface="Cambria Math" panose="02040503050406030204" pitchFamily="18" charset="0"/>
                          </a:rPr>
                          <m:t> </m:t>
                        </m:r>
                        <m:r>
                          <m:rPr>
                            <m:sty m:val="p"/>
                          </m:rPr>
                          <a:rPr lang="en-US" sz="11200">
                            <a:latin typeface="Cambria Math" panose="02040503050406030204" pitchFamily="18" charset="0"/>
                          </a:rPr>
                          <m:t>value</m:t>
                        </m:r>
                        <m:r>
                          <a:rPr lang="en-US" sz="11200" i="1">
                            <a:latin typeface="Cambria Math" panose="02040503050406030204" pitchFamily="18" charset="0"/>
                          </a:rPr>
                          <m:t>−</m:t>
                        </m:r>
                        <m:r>
                          <m:rPr>
                            <m:sty m:val="p"/>
                          </m:rPr>
                          <a:rPr lang="en-US" sz="11200">
                            <a:latin typeface="Cambria Math" panose="02040503050406030204" pitchFamily="18" charset="0"/>
                          </a:rPr>
                          <m:t>median</m:t>
                        </m:r>
                        <m:r>
                          <a:rPr lang="en-US" sz="11200">
                            <a:latin typeface="Cambria Math" panose="02040503050406030204" pitchFamily="18" charset="0"/>
                          </a:rPr>
                          <m:t> </m:t>
                        </m:r>
                        <m:r>
                          <m:rPr>
                            <m:sty m:val="p"/>
                          </m:rPr>
                          <a:rPr lang="en-US" sz="11200">
                            <a:latin typeface="Cambria Math" panose="02040503050406030204" pitchFamily="18" charset="0"/>
                          </a:rPr>
                          <m:t>reference</m:t>
                        </m:r>
                        <m:r>
                          <a:rPr lang="en-US" sz="11200">
                            <a:latin typeface="Cambria Math" panose="02040503050406030204" pitchFamily="18" charset="0"/>
                          </a:rPr>
                          <m:t> </m:t>
                        </m:r>
                        <m:r>
                          <m:rPr>
                            <m:sty m:val="p"/>
                          </m:rPr>
                          <a:rPr lang="en-US" sz="11200">
                            <a:latin typeface="Cambria Math" panose="02040503050406030204" pitchFamily="18" charset="0"/>
                          </a:rPr>
                          <m:t>value</m:t>
                        </m:r>
                      </m:num>
                      <m:den>
                        <m:r>
                          <m:rPr>
                            <m:sty m:val="p"/>
                          </m:rPr>
                          <a:rPr lang="en-US" sz="11200">
                            <a:latin typeface="Cambria Math" panose="02040503050406030204" pitchFamily="18" charset="0"/>
                          </a:rPr>
                          <m:t>SD</m:t>
                        </m:r>
                        <m:r>
                          <a:rPr lang="en-US" sz="11200">
                            <a:latin typeface="Cambria Math" panose="02040503050406030204" pitchFamily="18" charset="0"/>
                          </a:rPr>
                          <m:t> </m:t>
                        </m:r>
                        <m:r>
                          <m:rPr>
                            <m:sty m:val="p"/>
                          </m:rPr>
                          <a:rPr lang="en-US" sz="11200">
                            <a:latin typeface="Cambria Math" panose="02040503050406030204" pitchFamily="18" charset="0"/>
                          </a:rPr>
                          <m:t>of</m:t>
                        </m:r>
                        <m:r>
                          <a:rPr lang="en-US" sz="11200">
                            <a:latin typeface="Cambria Math" panose="02040503050406030204" pitchFamily="18" charset="0"/>
                          </a:rPr>
                          <m:t> </m:t>
                        </m:r>
                        <m:r>
                          <m:rPr>
                            <m:sty m:val="p"/>
                          </m:rPr>
                          <a:rPr lang="en-US" sz="11200">
                            <a:latin typeface="Cambria Math" panose="02040503050406030204" pitchFamily="18" charset="0"/>
                          </a:rPr>
                          <m:t>reference</m:t>
                        </m:r>
                        <m:r>
                          <a:rPr lang="en-US" sz="11200">
                            <a:latin typeface="Cambria Math" panose="02040503050406030204" pitchFamily="18" charset="0"/>
                          </a:rPr>
                          <m:t> </m:t>
                        </m:r>
                        <m:r>
                          <m:rPr>
                            <m:sty m:val="p"/>
                          </m:rPr>
                          <a:rPr lang="en-US" sz="11200">
                            <a:latin typeface="Cambria Math" panose="02040503050406030204" pitchFamily="18" charset="0"/>
                          </a:rPr>
                          <m:t>population</m:t>
                        </m:r>
                        <m:r>
                          <a:rPr lang="en-US" sz="11200">
                            <a:latin typeface="Cambria Math" panose="02040503050406030204" pitchFamily="18" charset="0"/>
                          </a:rPr>
                          <m:t>   </m:t>
                        </m:r>
                      </m:den>
                    </m:f>
                  </m:oMath>
                </a14:m>
                <a:endParaRPr lang="en-US" sz="11200" dirty="0"/>
              </a:p>
              <a:p>
                <a:pPr>
                  <a:lnSpc>
                    <a:spcPct val="170000"/>
                  </a:lnSpc>
                </a:pPr>
                <a:endParaRPr lang="en-US" altLang="en-US" sz="3100"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en-US" altLang="en-US" sz="2200" dirty="0">
                  <a:latin typeface="Times New Roman" panose="02020603050405020304" pitchFamily="18" charset="0"/>
                  <a:ea typeface="Verdana" panose="020B0604030504040204" pitchFamily="34" charset="0"/>
                  <a:cs typeface="Times New Roman" panose="02020603050405020304" pitchFamily="18" charset="0"/>
                </a:endParaRPr>
              </a:p>
              <a:p>
                <a:pPr>
                  <a:buFont typeface="Wingdings 2" panose="05020102010507070707" pitchFamily="18" charset="2"/>
                  <a:buNone/>
                </a:pPr>
                <a:endParaRPr lang="en-US"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4195" y="1219200"/>
                <a:ext cx="7498080" cy="4942718"/>
              </a:xfrm>
              <a:blipFill rotWithShape="0">
                <a:blip r:embed="rId2"/>
                <a:stretch>
                  <a:fillRect l="-488" r="-13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BFD82C1-4C1B-49E4-9F0A-AFD77027E00F}" type="slidenum">
              <a:rPr lang="en-US" smtClean="0"/>
              <a:pPr/>
              <a:t>65</a:t>
            </a:fld>
            <a:endParaRPr lang="en-US"/>
          </a:p>
        </p:txBody>
      </p:sp>
    </p:spTree>
    <p:extLst>
      <p:ext uri="{BB962C8B-B14F-4D97-AF65-F5344CB8AC3E}">
        <p14:creationId xmlns:p14="http://schemas.microsoft.com/office/powerpoint/2010/main" val="3921617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r>
              <a:rPr lang="en-US" altLang="en-US" sz="3200" dirty="0"/>
              <a:t>Class activity</a:t>
            </a:r>
            <a:endParaRPr lang="en-US" sz="3200" dirty="0"/>
          </a:p>
        </p:txBody>
      </p:sp>
      <p:sp>
        <p:nvSpPr>
          <p:cNvPr id="3" name="Content Placeholder 2"/>
          <p:cNvSpPr>
            <a:spLocks noGrp="1"/>
          </p:cNvSpPr>
          <p:nvPr>
            <p:ph idx="1"/>
          </p:nvPr>
        </p:nvSpPr>
        <p:spPr>
          <a:xfrm>
            <a:off x="1435608" y="1219200"/>
            <a:ext cx="7498080" cy="5029200"/>
          </a:xfrm>
        </p:spPr>
        <p:txBody>
          <a:bodyPr>
            <a:normAutofit fontScale="92500" lnSpcReduction="10000"/>
          </a:bodyPr>
          <a:lstStyle/>
          <a:p>
            <a:pPr>
              <a:defRPr/>
            </a:pPr>
            <a:r>
              <a:rPr lang="en-US" dirty="0"/>
              <a:t>If  a 6 years old child  has:-</a:t>
            </a:r>
          </a:p>
          <a:p>
            <a:pPr lvl="1">
              <a:buFont typeface="Arial" pitchFamily="34" charset="0"/>
              <a:buChar char="•"/>
              <a:defRPr/>
            </a:pPr>
            <a:r>
              <a:rPr lang="en-US" dirty="0"/>
              <a:t>Weight 13.3 , height 107.5 and</a:t>
            </a:r>
          </a:p>
          <a:p>
            <a:pPr>
              <a:defRPr/>
            </a:pPr>
            <a:r>
              <a:rPr lang="en-US" dirty="0"/>
              <a:t> median values are:- </a:t>
            </a:r>
          </a:p>
          <a:p>
            <a:pPr lvl="1">
              <a:buFont typeface="Arial" pitchFamily="34" charset="0"/>
              <a:buChar char="•"/>
              <a:defRPr/>
            </a:pPr>
            <a:r>
              <a:rPr lang="en-US" dirty="0"/>
              <a:t>H/A = 118.5</a:t>
            </a:r>
          </a:p>
          <a:p>
            <a:pPr lvl="1">
              <a:buFont typeface="Arial" pitchFamily="34" charset="0"/>
              <a:buChar char="•"/>
              <a:defRPr/>
            </a:pPr>
            <a:r>
              <a:rPr lang="en-US" dirty="0"/>
              <a:t>W/A = 21.6</a:t>
            </a:r>
          </a:p>
          <a:p>
            <a:pPr lvl="1">
              <a:buFont typeface="Arial" pitchFamily="34" charset="0"/>
              <a:buChar char="•"/>
              <a:defRPr/>
            </a:pPr>
            <a:r>
              <a:rPr lang="en-US" dirty="0"/>
              <a:t> W/H = 17.6 and standard deviation are  4.9, 3.2, 1.6 respectively.</a:t>
            </a:r>
          </a:p>
          <a:p>
            <a:pPr>
              <a:defRPr/>
            </a:pPr>
            <a:r>
              <a:rPr lang="en-US" dirty="0"/>
              <a:t>Calculate </a:t>
            </a:r>
          </a:p>
          <a:p>
            <a:pPr marL="776288" lvl="1" indent="-457200">
              <a:buFont typeface="Wingdings 2" panose="05020102010507070707" pitchFamily="18" charset="2"/>
              <a:buAutoNum type="alphaLcPeriod"/>
              <a:defRPr/>
            </a:pPr>
            <a:r>
              <a:rPr lang="en-US" dirty="0"/>
              <a:t>HFA Z score </a:t>
            </a:r>
          </a:p>
          <a:p>
            <a:pPr marL="776288" lvl="1" indent="-457200">
              <a:buFont typeface="Wingdings 2" panose="05020102010507070707" pitchFamily="18" charset="2"/>
              <a:buAutoNum type="alphaLcPeriod"/>
              <a:defRPr/>
            </a:pPr>
            <a:r>
              <a:rPr lang="en-US" dirty="0"/>
              <a:t>WFH  Z score </a:t>
            </a:r>
          </a:p>
          <a:p>
            <a:pPr marL="776288" lvl="1" indent="-457200">
              <a:buFont typeface="Wingdings 2" panose="05020102010507070707" pitchFamily="18" charset="2"/>
              <a:buAutoNum type="alphaLcPeriod"/>
              <a:defRPr/>
            </a:pPr>
            <a:r>
              <a:rPr lang="en-US" dirty="0"/>
              <a:t> WFA Z score</a:t>
            </a: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66</a:t>
            </a:fld>
            <a:endParaRPr lang="en-US"/>
          </a:p>
        </p:txBody>
      </p:sp>
    </p:spTree>
    <p:extLst>
      <p:ext uri="{BB962C8B-B14F-4D97-AF65-F5344CB8AC3E}">
        <p14:creationId xmlns:p14="http://schemas.microsoft.com/office/powerpoint/2010/main" val="2357203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718439"/>
          </a:xfrm>
        </p:spPr>
        <p:txBody>
          <a:bodyPr>
            <a:normAutofit fontScale="90000"/>
          </a:bodyPr>
          <a:lstStyle/>
          <a:p>
            <a:r>
              <a:rPr lang="en-US" altLang="en-US" sz="2800" b="1" dirty="0">
                <a:latin typeface="Times New Roman" panose="02020603050405020304" pitchFamily="18" charset="0"/>
                <a:cs typeface="Times New Roman" panose="02020603050405020304" pitchFamily="18" charset="0"/>
              </a:rPr>
              <a:t>2. </a:t>
            </a:r>
            <a:r>
              <a:rPr lang="en-US" altLang="en-US" sz="2800" b="1" dirty="0">
                <a:latin typeface="Times New Roman" panose="02020603050405020304" pitchFamily="18" charset="0"/>
                <a:ea typeface="Verdana" panose="020B0604030504040204" pitchFamily="34" charset="0"/>
                <a:cs typeface="Times New Roman" panose="02020603050405020304" pitchFamily="18" charset="0"/>
              </a:rPr>
              <a:t>Percentage of the Median</a:t>
            </a:r>
            <a:br>
              <a:rPr lang="en-US" altLang="en-US" sz="2800" b="1" dirty="0">
                <a:latin typeface="Times New Roman" panose="02020603050405020304" pitchFamily="18" charset="0"/>
                <a:ea typeface="Verdana" panose="020B0604030504040204" pitchFamily="3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BFD82C1-4C1B-49E4-9F0A-AFD77027E00F}" type="slidenum">
              <a:rPr lang="en-US" smtClean="0"/>
              <a:pPr/>
              <a:t>67</a:t>
            </a:fld>
            <a:endParaRPr lang="en-US"/>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4005322"/>
            <a:ext cx="5298410" cy="23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6492" y="1143000"/>
            <a:ext cx="7327392"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altLang="en-US" sz="2400" dirty="0">
                <a:latin typeface="Times New Roman" panose="02020603050405020304" pitchFamily="18" charset="0"/>
                <a:ea typeface="Verdana" panose="020B0604030504040204" pitchFamily="34" charset="0"/>
                <a:cs typeface="Times New Roman" panose="02020603050405020304" pitchFamily="18" charset="0"/>
              </a:rPr>
              <a:t>The median is the value at exactly the midpoint b/n the largest &amp; </a:t>
            </a:r>
            <a:r>
              <a:rPr lang="en-US" altLang="en-US" sz="2400" dirty="0" smtClean="0">
                <a:latin typeface="Times New Roman" panose="02020603050405020304" pitchFamily="18" charset="0"/>
                <a:ea typeface="Verdana" panose="020B0604030504040204" pitchFamily="34" charset="0"/>
                <a:cs typeface="Times New Roman" panose="02020603050405020304" pitchFamily="18" charset="0"/>
              </a:rPr>
              <a:t>smallest.</a:t>
            </a:r>
            <a:endParaRPr lang="en-US" altLang="en-US" sz="2400" dirty="0">
              <a:latin typeface="Times New Roman" panose="02020603050405020304" pitchFamily="18" charset="0"/>
              <a:ea typeface="Verdana" panose="020B060403050404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altLang="en-US" sz="2400" dirty="0">
                <a:latin typeface="Times New Roman" panose="02020603050405020304" pitchFamily="18" charset="0"/>
                <a:ea typeface="Verdana" panose="020B0604030504040204" pitchFamily="34" charset="0"/>
                <a:cs typeface="Times New Roman" panose="02020603050405020304" pitchFamily="18" charset="0"/>
              </a:rPr>
              <a:t>If a child’s measurement is exactly the same as the median of the reference population we say that they are “100% of the median”</a:t>
            </a:r>
          </a:p>
        </p:txBody>
      </p:sp>
    </p:spTree>
    <p:extLst>
      <p:ext uri="{BB962C8B-B14F-4D97-AF65-F5344CB8AC3E}">
        <p14:creationId xmlns:p14="http://schemas.microsoft.com/office/powerpoint/2010/main" val="33302816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r>
              <a:rPr lang="en-US" altLang="en-US" sz="2400" dirty="0" smtClean="0"/>
              <a:t/>
            </a:r>
            <a:br>
              <a:rPr lang="en-US" altLang="en-US" sz="2400" dirty="0" smtClean="0"/>
            </a:br>
            <a:r>
              <a:rPr lang="en-US" sz="2400" b="1" i="1" dirty="0">
                <a:solidFill>
                  <a:schemeClr val="tx1"/>
                </a:solidFill>
                <a:latin typeface="Times New Roman" panose="02020603050405020304" pitchFamily="18" charset="0"/>
                <a:cs typeface="Times New Roman" panose="02020603050405020304" pitchFamily="18" charset="0"/>
              </a:rPr>
              <a:t>Cut off points for acute malnutrition (weight for height)</a:t>
            </a:r>
            <a:r>
              <a:rPr lang="en-US" altLang="en-US" sz="2400" b="1" dirty="0">
                <a:solidFill>
                  <a:schemeClr val="tx1"/>
                </a:solidFill>
                <a:latin typeface="Times New Roman" panose="02020603050405020304" pitchFamily="18" charset="0"/>
                <a:cs typeface="Times New Roman" panose="02020603050405020304" pitchFamily="18" charset="0"/>
              </a:rPr>
              <a:t/>
            </a:r>
            <a:br>
              <a:rPr lang="en-US" altLang="en-US" sz="2400" b="1" dirty="0">
                <a:solidFill>
                  <a:schemeClr val="tx1"/>
                </a:solidFill>
                <a:latin typeface="Times New Roman" panose="02020603050405020304" pitchFamily="18" charset="0"/>
                <a:cs typeface="Times New Roman" panose="02020603050405020304" pitchFamily="18" charset="0"/>
              </a:rPr>
            </a:br>
            <a:r>
              <a:rPr lang="en-US" altLang="en-US" sz="2400" b="1" dirty="0">
                <a:solidFill>
                  <a:schemeClr val="tx1"/>
                </a:solidFill>
                <a:latin typeface="Times New Roman" panose="02020603050405020304" pitchFamily="18" charset="0"/>
                <a:cs typeface="Times New Roman" panose="02020603050405020304" pitchFamily="18" charset="0"/>
              </a:rPr>
              <a:t/>
            </a:r>
            <a:br>
              <a:rPr lang="en-US" altLang="en-US" sz="2400" b="1" dirty="0">
                <a:solidFill>
                  <a:schemeClr val="tx1"/>
                </a:solidFill>
                <a:latin typeface="Times New Roman" panose="02020603050405020304" pitchFamily="18" charset="0"/>
                <a:cs typeface="Times New Roman" panose="02020603050405020304" pitchFamily="18" charset="0"/>
              </a:rPr>
            </a:br>
            <a:r>
              <a:rPr lang="en-US" altLang="en-US" sz="2400" dirty="0" smtClean="0">
                <a:solidFill>
                  <a:schemeClr val="tx1"/>
                </a:solidFill>
                <a:latin typeface="Times New Roman" panose="02020603050405020304" pitchFamily="18" charset="0"/>
                <a:cs typeface="Times New Roman" panose="02020603050405020304" pitchFamily="18" charset="0"/>
              </a:rPr>
              <a:t>Acute </a:t>
            </a:r>
            <a:r>
              <a:rPr lang="en-US" altLang="en-US" sz="2400" dirty="0">
                <a:solidFill>
                  <a:schemeClr val="tx1"/>
                </a:solidFill>
                <a:latin typeface="Times New Roman" panose="02020603050405020304" pitchFamily="18" charset="0"/>
                <a:cs typeface="Times New Roman" panose="02020603050405020304" pitchFamily="18" charset="0"/>
              </a:rPr>
              <a:t>malnutrition based on weight-for-Height in z-scores and percentage of the median</a:t>
            </a:r>
            <a:br>
              <a:rPr lang="en-US" alt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BFD82C1-4C1B-49E4-9F0A-AFD77027E00F}" type="slidenum">
              <a:rPr lang="en-US" smtClean="0"/>
              <a:pPr/>
              <a:t>68</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723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Times New Roman" panose="02020603050405020304" pitchFamily="18" charset="0"/>
                <a:cs typeface="Times New Roman" panose="02020603050405020304" pitchFamily="18" charset="0"/>
              </a:rPr>
              <a:t>Cut off points for chronic malnutrition (height for age)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Chronic malnutrition based on Height-for-Age in z-scores and percentage of the median</a:t>
            </a: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69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808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305800" cy="1066800"/>
          </a:xfrm>
        </p:spPr>
        <p:txBody>
          <a:bodyPr>
            <a:normAutofit fontScale="90000"/>
          </a:bodyPr>
          <a:lstStyle/>
          <a:p>
            <a:r>
              <a:rPr lang="en-US" sz="3600" b="1" dirty="0" smtClean="0"/>
              <a:t>Reference Nutrient intake ( RNI) or Recommended  Dietary Allowance (RDA)</a:t>
            </a:r>
            <a:r>
              <a:rPr lang="en-US" dirty="0" smtClean="0"/>
              <a:t/>
            </a:r>
            <a:br>
              <a:rPr lang="en-US" dirty="0" smtClean="0"/>
            </a:br>
            <a:endParaRPr lang="en-US" dirty="0"/>
          </a:p>
        </p:txBody>
      </p:sp>
      <p:sp>
        <p:nvSpPr>
          <p:cNvPr id="3" name="Content Placeholder 2"/>
          <p:cNvSpPr>
            <a:spLocks noGrp="1"/>
          </p:cNvSpPr>
          <p:nvPr>
            <p:ph idx="1"/>
          </p:nvPr>
        </p:nvSpPr>
        <p:spPr>
          <a:xfrm>
            <a:off x="838200" y="2133600"/>
            <a:ext cx="8153400" cy="4419600"/>
          </a:xfrm>
        </p:spPr>
        <p:txBody>
          <a:bodyPr>
            <a:normAutofit/>
          </a:bodyPr>
          <a:lstStyle/>
          <a:p>
            <a:r>
              <a:rPr lang="en-US" sz="2800" spc="-5" dirty="0" smtClean="0">
                <a:latin typeface="Times New Roman"/>
                <a:cs typeface="Times New Roman"/>
              </a:rPr>
              <a:t>The </a:t>
            </a:r>
            <a:r>
              <a:rPr lang="en-US" sz="2800" spc="-114" dirty="0" smtClean="0">
                <a:latin typeface="Times New Roman"/>
                <a:cs typeface="Times New Roman"/>
              </a:rPr>
              <a:t>daily </a:t>
            </a:r>
            <a:r>
              <a:rPr lang="en-US" sz="2800" spc="-15" dirty="0">
                <a:latin typeface="Times New Roman"/>
                <a:cs typeface="Times New Roman"/>
              </a:rPr>
              <a:t>amount </a:t>
            </a:r>
            <a:r>
              <a:rPr lang="en-US" sz="2800" spc="-5" dirty="0">
                <a:latin typeface="Times New Roman"/>
                <a:cs typeface="Times New Roman"/>
              </a:rPr>
              <a:t>of </a:t>
            </a:r>
            <a:r>
              <a:rPr lang="en-US" sz="2800" spc="-100" dirty="0">
                <a:latin typeface="Times New Roman"/>
                <a:cs typeface="Times New Roman"/>
              </a:rPr>
              <a:t>a </a:t>
            </a:r>
            <a:r>
              <a:rPr lang="en-US" sz="2800" spc="-20" dirty="0">
                <a:latin typeface="Times New Roman"/>
                <a:cs typeface="Times New Roman"/>
              </a:rPr>
              <a:t>nutrient </a:t>
            </a:r>
            <a:r>
              <a:rPr lang="en-US" sz="2800" spc="-35" dirty="0">
                <a:latin typeface="Times New Roman"/>
                <a:cs typeface="Times New Roman"/>
              </a:rPr>
              <a:t>considered </a:t>
            </a:r>
            <a:r>
              <a:rPr lang="en-US" sz="2800" spc="-50" dirty="0">
                <a:latin typeface="Times New Roman"/>
                <a:cs typeface="Times New Roman"/>
              </a:rPr>
              <a:t>adequate  </a:t>
            </a:r>
            <a:r>
              <a:rPr lang="en-US" sz="2800" spc="30" dirty="0">
                <a:latin typeface="Times New Roman"/>
                <a:cs typeface="Times New Roman"/>
              </a:rPr>
              <a:t>to </a:t>
            </a:r>
            <a:r>
              <a:rPr lang="en-US" sz="2800" spc="-35" dirty="0">
                <a:latin typeface="Times New Roman"/>
                <a:cs typeface="Times New Roman"/>
              </a:rPr>
              <a:t>meet </a:t>
            </a:r>
            <a:r>
              <a:rPr lang="en-US" sz="2800" spc="-5" dirty="0">
                <a:latin typeface="Times New Roman"/>
                <a:cs typeface="Times New Roman"/>
              </a:rPr>
              <a:t>the </a:t>
            </a:r>
            <a:r>
              <a:rPr lang="en-US" sz="2800" spc="-35" dirty="0">
                <a:latin typeface="Times New Roman"/>
                <a:cs typeface="Times New Roman"/>
              </a:rPr>
              <a:t>known </a:t>
            </a:r>
            <a:r>
              <a:rPr lang="en-US" sz="2800" spc="-20" dirty="0">
                <a:latin typeface="Times New Roman"/>
                <a:cs typeface="Times New Roman"/>
              </a:rPr>
              <a:t>nutrient </a:t>
            </a:r>
            <a:r>
              <a:rPr lang="en-US" sz="2800" spc="-40" dirty="0">
                <a:latin typeface="Times New Roman"/>
                <a:cs typeface="Times New Roman"/>
              </a:rPr>
              <a:t>needs </a:t>
            </a:r>
            <a:r>
              <a:rPr lang="en-US" sz="2800" dirty="0"/>
              <a:t>almost all (</a:t>
            </a:r>
            <a:r>
              <a:rPr lang="en-US" sz="2800" dirty="0" smtClean="0"/>
              <a:t>97.5 percent</a:t>
            </a:r>
            <a:r>
              <a:rPr lang="en-US" sz="2800" dirty="0"/>
              <a:t>) apparently healthy individuals in an age and sex-specific population group. </a:t>
            </a:r>
          </a:p>
          <a:p>
            <a:endParaRPr lang="en-US" sz="2800" dirty="0" smtClean="0"/>
          </a:p>
          <a:p>
            <a:pPr algn="just"/>
            <a:r>
              <a:rPr lang="en-US" sz="2800" dirty="0" smtClean="0"/>
              <a:t> </a:t>
            </a:r>
            <a:r>
              <a:rPr lang="en-US" sz="2800" spc="-10" dirty="0" smtClean="0">
                <a:cs typeface="Times New Roman"/>
              </a:rPr>
              <a:t>Note: </a:t>
            </a:r>
            <a:r>
              <a:rPr lang="en-US" sz="2800" spc="-40" dirty="0" smtClean="0">
                <a:cs typeface="Times New Roman"/>
              </a:rPr>
              <a:t>Recommendations </a:t>
            </a:r>
            <a:r>
              <a:rPr lang="en-US" sz="2800" spc="-55" dirty="0">
                <a:cs typeface="Times New Roman"/>
              </a:rPr>
              <a:t>are </a:t>
            </a:r>
            <a:r>
              <a:rPr lang="en-US" sz="2800" spc="-35" dirty="0">
                <a:cs typeface="Times New Roman"/>
              </a:rPr>
              <a:t>set </a:t>
            </a:r>
            <a:r>
              <a:rPr lang="en-US" sz="2800" spc="-50" dirty="0">
                <a:cs typeface="Times New Roman"/>
              </a:rPr>
              <a:t>high </a:t>
            </a:r>
            <a:r>
              <a:rPr lang="en-US" sz="2800" spc="-30" dirty="0">
                <a:cs typeface="Times New Roman"/>
              </a:rPr>
              <a:t>enough </a:t>
            </a:r>
            <a:r>
              <a:rPr lang="en-US" sz="2800" spc="-55" dirty="0">
                <a:cs typeface="Times New Roman"/>
              </a:rPr>
              <a:t>above </a:t>
            </a:r>
            <a:r>
              <a:rPr lang="en-US" sz="2800" spc="-5" dirty="0">
                <a:cs typeface="Times New Roman"/>
              </a:rPr>
              <a:t>the </a:t>
            </a:r>
            <a:r>
              <a:rPr lang="en-US" sz="2800" spc="-45" dirty="0">
                <a:cs typeface="Times New Roman"/>
              </a:rPr>
              <a:t>estimated  </a:t>
            </a:r>
            <a:r>
              <a:rPr lang="en-US" sz="2800" spc="-85" dirty="0">
                <a:cs typeface="Times New Roman"/>
              </a:rPr>
              <a:t>average </a:t>
            </a:r>
            <a:r>
              <a:rPr lang="en-US" sz="2800" spc="-30" dirty="0">
                <a:cs typeface="Times New Roman"/>
              </a:rPr>
              <a:t>requirement </a:t>
            </a:r>
            <a:r>
              <a:rPr lang="en-US" sz="2800" spc="20" dirty="0">
                <a:cs typeface="Times New Roman"/>
              </a:rPr>
              <a:t>to </a:t>
            </a:r>
            <a:r>
              <a:rPr lang="en-US" sz="2800" spc="-35" dirty="0">
                <a:cs typeface="Times New Roman"/>
              </a:rPr>
              <a:t>meet </a:t>
            </a:r>
            <a:r>
              <a:rPr lang="en-US" sz="2800" spc="-5" dirty="0">
                <a:cs typeface="Times New Roman"/>
              </a:rPr>
              <a:t>the </a:t>
            </a:r>
            <a:r>
              <a:rPr lang="en-US" sz="2800" spc="-40" dirty="0">
                <a:cs typeface="Times New Roman"/>
              </a:rPr>
              <a:t>needs </a:t>
            </a:r>
            <a:r>
              <a:rPr lang="en-US" sz="2800" spc="-5" dirty="0">
                <a:cs typeface="Times New Roman"/>
              </a:rPr>
              <a:t>of most </a:t>
            </a:r>
            <a:r>
              <a:rPr lang="en-US" sz="2800" spc="-70" dirty="0">
                <a:cs typeface="Times New Roman"/>
              </a:rPr>
              <a:t>healthy</a:t>
            </a:r>
            <a:r>
              <a:rPr lang="en-US" sz="2800" spc="-105" dirty="0">
                <a:cs typeface="Times New Roman"/>
              </a:rPr>
              <a:t> </a:t>
            </a:r>
            <a:r>
              <a:rPr lang="en-US" sz="2800" spc="-35" dirty="0">
                <a:cs typeface="Times New Roman"/>
              </a:rPr>
              <a:t>people</a:t>
            </a:r>
            <a:endParaRPr lang="en-US" sz="2800" dirty="0">
              <a:cs typeface="Times New Roman"/>
            </a:endParaRPr>
          </a:p>
          <a:p>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r>
              <a:rPr lang="en-US" altLang="en-US" sz="3200" i="1" dirty="0">
                <a:latin typeface="Times New Roman" panose="02020603050405020304" pitchFamily="18" charset="0"/>
                <a:cs typeface="Times New Roman" panose="02020603050405020304" pitchFamily="18" charset="0"/>
              </a:rPr>
              <a:t>Cut off points for Underweight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5608" y="1295400"/>
            <a:ext cx="7498080" cy="4953000"/>
          </a:xfrm>
        </p:spPr>
        <p:txBody>
          <a:bodyPr/>
          <a:lstStyle/>
          <a:p>
            <a:pPr>
              <a:lnSpc>
                <a:spcPct val="150000"/>
              </a:lnSpc>
            </a:pPr>
            <a:r>
              <a:rPr lang="en-US" altLang="en-US" sz="2400" dirty="0">
                <a:latin typeface="Times New Roman" panose="02020603050405020304" pitchFamily="18" charset="0"/>
                <a:cs typeface="Times New Roman" panose="02020603050405020304" pitchFamily="18" charset="0"/>
              </a:rPr>
              <a:t>Underweight based on Weight-for-Age in z-scores and percentage of the </a:t>
            </a:r>
            <a:r>
              <a:rPr lang="en-US" altLang="en-US" sz="2400" dirty="0" smtClean="0">
                <a:latin typeface="Times New Roman" panose="02020603050405020304" pitchFamily="18" charset="0"/>
                <a:cs typeface="Times New Roman" panose="02020603050405020304" pitchFamily="18" charset="0"/>
              </a:rPr>
              <a:t>median.</a:t>
            </a:r>
            <a:endParaRPr lang="en-US" alt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3361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a:bodyPr>
          <a:lstStyle/>
          <a:p>
            <a:r>
              <a:rPr lang="en-US" altLang="en-US" sz="2800" b="1" dirty="0">
                <a:latin typeface="Times New Roman" panose="02020603050405020304" pitchFamily="18" charset="0"/>
                <a:cs typeface="Times New Roman" panose="02020603050405020304" pitchFamily="18" charset="0"/>
              </a:rPr>
              <a:t>3. </a:t>
            </a:r>
            <a:r>
              <a:rPr lang="en-US" altLang="en-US" sz="2800" b="1" dirty="0">
                <a:latin typeface="Times New Roman" panose="02020603050405020304" pitchFamily="18" charset="0"/>
                <a:ea typeface="Verdana" panose="020B0604030504040204" pitchFamily="34" charset="0"/>
                <a:cs typeface="Times New Roman" panose="02020603050405020304" pitchFamily="18" charset="0"/>
              </a:rPr>
              <a:t>Percentiles</a:t>
            </a:r>
            <a:endParaRPr lang="en-US" sz="2800" dirty="0"/>
          </a:p>
        </p:txBody>
      </p:sp>
      <p:sp>
        <p:nvSpPr>
          <p:cNvPr id="3" name="Content Placeholder 2"/>
          <p:cNvSpPr>
            <a:spLocks noGrp="1"/>
          </p:cNvSpPr>
          <p:nvPr>
            <p:ph idx="1"/>
          </p:nvPr>
        </p:nvSpPr>
        <p:spPr>
          <a:xfrm>
            <a:off x="1435608" y="990600"/>
            <a:ext cx="7498080" cy="5257800"/>
          </a:xfrm>
        </p:spPr>
        <p:txBody>
          <a:bodyPr>
            <a:normAutofit fontScale="25000" lnSpcReduction="20000"/>
          </a:bodyPr>
          <a:lstStyle/>
          <a:p>
            <a:pPr algn="just">
              <a:lnSpc>
                <a:spcPct val="150000"/>
              </a:lnSpc>
            </a:pPr>
            <a:r>
              <a:rPr lang="en-US" altLang="en-US" sz="9600" dirty="0">
                <a:latin typeface="Times New Roman" panose="02020603050405020304" pitchFamily="18" charset="0"/>
                <a:ea typeface="Verdana" panose="020B0604030504040204" pitchFamily="34" charset="0"/>
                <a:cs typeface="Times New Roman" panose="02020603050405020304" pitchFamily="18" charset="0"/>
              </a:rPr>
              <a:t>The percentile is the rank position of an individual on a given reference distribution arranged in order of magnitude</a:t>
            </a:r>
          </a:p>
          <a:p>
            <a:pPr algn="just">
              <a:lnSpc>
                <a:spcPct val="150000"/>
              </a:lnSpc>
            </a:pPr>
            <a:r>
              <a:rPr lang="en-US" altLang="en-US" sz="9600" dirty="0">
                <a:latin typeface="Times New Roman" panose="02020603050405020304" pitchFamily="18" charset="0"/>
                <a:ea typeface="Verdana" panose="020B0604030504040204" pitchFamily="34" charset="0"/>
                <a:cs typeface="Times New Roman" panose="02020603050405020304" pitchFamily="18" charset="0"/>
              </a:rPr>
              <a:t>Percentiles are stated in terms of what percentage of the group the individual equals or exceeds</a:t>
            </a:r>
          </a:p>
          <a:p>
            <a:pPr algn="just">
              <a:lnSpc>
                <a:spcPct val="150000"/>
              </a:lnSpc>
            </a:pPr>
            <a:r>
              <a:rPr lang="en-US" altLang="en-US" sz="9600" dirty="0">
                <a:latin typeface="Times New Roman" panose="02020603050405020304" pitchFamily="18" charset="0"/>
                <a:ea typeface="Verdana" panose="020B0604030504040204" pitchFamily="34" charset="0"/>
                <a:cs typeface="Times New Roman" panose="02020603050405020304" pitchFamily="18" charset="0"/>
              </a:rPr>
              <a:t>E.g., the child's height-for-age being at the 80th percentile means that 80% of children of his age in the reference population have a height lower than him</a:t>
            </a:r>
          </a:p>
          <a:p>
            <a:pPr algn="just">
              <a:lnSpc>
                <a:spcPct val="150000"/>
              </a:lnSpc>
            </a:pPr>
            <a:r>
              <a:rPr lang="en-US" altLang="en-US" sz="9600" dirty="0">
                <a:latin typeface="Times New Roman" panose="02020603050405020304" pitchFamily="18" charset="0"/>
                <a:ea typeface="Verdana" panose="020B0604030504040204" pitchFamily="34" charset="0"/>
                <a:cs typeface="Times New Roman" panose="02020603050405020304" pitchFamily="18" charset="0"/>
              </a:rPr>
              <a:t>If a boy’s height is 141.8 cm and he is  at the 10th percentile, it   means 10 percent of boys have a height below 141.8 cm</a:t>
            </a: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71</a:t>
            </a:fld>
            <a:endParaRPr lang="en-US"/>
          </a:p>
        </p:txBody>
      </p:sp>
    </p:spTree>
    <p:extLst>
      <p:ext uri="{BB962C8B-B14F-4D97-AF65-F5344CB8AC3E}">
        <p14:creationId xmlns:p14="http://schemas.microsoft.com/office/powerpoint/2010/main" val="9628280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1265238"/>
          </a:xfrm>
        </p:spPr>
        <p:txBody>
          <a:bodyPr>
            <a:normAutofit/>
          </a:bodyPr>
          <a:lstStyle/>
          <a:p>
            <a:r>
              <a:rPr lang="en-US" sz="3200" b="1" dirty="0" smtClean="0">
                <a:cs typeface="Tahoma" pitchFamily="34" charset="0"/>
              </a:rPr>
              <a:t>Quality control measures in anthropometric surveys</a:t>
            </a:r>
            <a:endParaRPr lang="en-US" sz="3200" b="1" dirty="0"/>
          </a:p>
        </p:txBody>
      </p:sp>
      <p:sp>
        <p:nvSpPr>
          <p:cNvPr id="3" name="Content Placeholder 2"/>
          <p:cNvSpPr>
            <a:spLocks noGrp="1"/>
          </p:cNvSpPr>
          <p:nvPr>
            <p:ph idx="1"/>
          </p:nvPr>
        </p:nvSpPr>
        <p:spPr>
          <a:xfrm>
            <a:off x="762000" y="1600200"/>
            <a:ext cx="8171688" cy="5029200"/>
          </a:xfrm>
        </p:spPr>
        <p:txBody>
          <a:bodyPr>
            <a:normAutofit lnSpcReduction="10000"/>
          </a:bodyPr>
          <a:lstStyle/>
          <a:p>
            <a:pPr>
              <a:lnSpc>
                <a:spcPct val="90000"/>
              </a:lnSpc>
              <a:buClr>
                <a:schemeClr val="tx1"/>
              </a:buClr>
              <a:buFont typeface="Wingdings" pitchFamily="2" charset="2"/>
              <a:buNone/>
            </a:pPr>
            <a:r>
              <a:rPr lang="en-US" sz="3000" dirty="0" smtClean="0">
                <a:cs typeface="Tahoma" pitchFamily="34" charset="0"/>
              </a:rPr>
              <a:t>The following issues need to be considered in carrying out anthropometric surveys to ensure the quality of data:</a:t>
            </a:r>
          </a:p>
          <a:p>
            <a:pPr>
              <a:lnSpc>
                <a:spcPct val="90000"/>
              </a:lnSpc>
              <a:buClr>
                <a:schemeClr val="tx1"/>
              </a:buClr>
              <a:buFont typeface="Wingdings" pitchFamily="2" charset="2"/>
              <a:buNone/>
            </a:pPr>
            <a:endParaRPr lang="en-US" sz="3000" dirty="0" smtClean="0">
              <a:cs typeface="Times New Roman" pitchFamily="18" charset="0"/>
            </a:endParaRPr>
          </a:p>
          <a:p>
            <a:pPr>
              <a:lnSpc>
                <a:spcPct val="90000"/>
              </a:lnSpc>
              <a:buClr>
                <a:schemeClr val="tx1"/>
              </a:buClr>
              <a:buFont typeface="Wingdings" pitchFamily="2" charset="2"/>
              <a:buChar char="q"/>
            </a:pPr>
            <a:r>
              <a:rPr lang="en-US" sz="3000" dirty="0" smtClean="0">
                <a:cs typeface="Tahoma" pitchFamily="34" charset="0"/>
              </a:rPr>
              <a:t>Calibration of the instrument after each measurement and after moving the instrument from one room to another.</a:t>
            </a:r>
          </a:p>
          <a:p>
            <a:pPr>
              <a:lnSpc>
                <a:spcPct val="90000"/>
              </a:lnSpc>
              <a:buClr>
                <a:schemeClr val="tx1"/>
              </a:buClr>
              <a:buFont typeface="Wingdings" pitchFamily="2" charset="2"/>
              <a:buNone/>
            </a:pPr>
            <a:endParaRPr lang="en-US" sz="3000" dirty="0" smtClean="0">
              <a:cs typeface="Tahoma" pitchFamily="34" charset="0"/>
            </a:endParaRPr>
          </a:p>
          <a:p>
            <a:pPr>
              <a:lnSpc>
                <a:spcPct val="90000"/>
              </a:lnSpc>
              <a:buClr>
                <a:schemeClr val="tx1"/>
              </a:buClr>
              <a:buFont typeface="Wingdings" pitchFamily="2" charset="2"/>
              <a:buChar char="q"/>
            </a:pPr>
            <a:r>
              <a:rPr lang="en-US" sz="3000" dirty="0" smtClean="0">
                <a:cs typeface="Tahoma" pitchFamily="34" charset="0"/>
              </a:rPr>
              <a:t>Standardization of procedures</a:t>
            </a:r>
          </a:p>
          <a:p>
            <a:pPr>
              <a:lnSpc>
                <a:spcPct val="90000"/>
              </a:lnSpc>
              <a:buClr>
                <a:schemeClr val="tx1"/>
              </a:buClr>
              <a:buFont typeface="Wingdings" pitchFamily="2" charset="2"/>
              <a:buNone/>
            </a:pPr>
            <a:endParaRPr lang="en-US" sz="3000" dirty="0" smtClean="0">
              <a:cs typeface="Times New Roman" pitchFamily="18" charset="0"/>
            </a:endParaRPr>
          </a:p>
          <a:p>
            <a:pPr>
              <a:lnSpc>
                <a:spcPct val="90000"/>
              </a:lnSpc>
              <a:buClr>
                <a:schemeClr val="tx1"/>
              </a:buClr>
              <a:buFont typeface="Wingdings" pitchFamily="2" charset="2"/>
              <a:buChar char="q"/>
            </a:pPr>
            <a:r>
              <a:rPr lang="en-US" sz="3000" dirty="0">
                <a:cs typeface="Tahoma" pitchFamily="34" charset="0"/>
              </a:rPr>
              <a:t> Verification of at least 10 % of the data by the main investigator.</a:t>
            </a:r>
          </a:p>
          <a:p>
            <a:pPr>
              <a:lnSpc>
                <a:spcPct val="90000"/>
              </a:lnSpc>
              <a:buClr>
                <a:schemeClr val="tx1"/>
              </a:buClr>
              <a:buFont typeface="Wingdings" pitchFamily="2" charset="2"/>
              <a:buChar char="q"/>
            </a:pPr>
            <a:endParaRPr lang="en-US" sz="3000" dirty="0" smtClean="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95488" cy="685800"/>
          </a:xfrm>
        </p:spPr>
        <p:txBody>
          <a:bodyPr>
            <a:normAutofit/>
          </a:bodyPr>
          <a:lstStyle/>
          <a:p>
            <a:r>
              <a:rPr lang="en-US" sz="3200" b="1" dirty="0" smtClean="0"/>
              <a:t>Cont’…</a:t>
            </a:r>
            <a:endParaRPr lang="en-US" sz="3200" b="1" dirty="0"/>
          </a:p>
        </p:txBody>
      </p:sp>
      <p:sp>
        <p:nvSpPr>
          <p:cNvPr id="3" name="Content Placeholder 2"/>
          <p:cNvSpPr>
            <a:spLocks noGrp="1"/>
          </p:cNvSpPr>
          <p:nvPr>
            <p:ph idx="1"/>
          </p:nvPr>
        </p:nvSpPr>
        <p:spPr>
          <a:xfrm>
            <a:off x="762000" y="838200"/>
            <a:ext cx="8171688" cy="5715000"/>
          </a:xfrm>
        </p:spPr>
        <p:txBody>
          <a:bodyPr>
            <a:normAutofit lnSpcReduction="10000"/>
          </a:bodyPr>
          <a:lstStyle/>
          <a:p>
            <a:pPr>
              <a:lnSpc>
                <a:spcPct val="150000"/>
              </a:lnSpc>
              <a:buClr>
                <a:schemeClr val="tx1"/>
              </a:buClr>
              <a:buFont typeface="Wingdings" pitchFamily="2" charset="2"/>
              <a:buChar char="q"/>
            </a:pPr>
            <a:r>
              <a:rPr lang="en-US" sz="3000" dirty="0" smtClean="0">
                <a:cs typeface="Tahoma" pitchFamily="34" charset="0"/>
              </a:rPr>
              <a:t>Training of the data collectors and limiting the coefficient of variation to be less than 3%(CV = standard /</a:t>
            </a:r>
            <a:r>
              <a:rPr lang="en-US" sz="3000" baseline="-30000" dirty="0" smtClean="0">
                <a:cs typeface="Tahoma" pitchFamily="34" charset="0"/>
              </a:rPr>
              <a:t> </a:t>
            </a:r>
            <a:r>
              <a:rPr lang="en-US" sz="3000" dirty="0" smtClean="0">
                <a:cs typeface="Tahoma" pitchFamily="34" charset="0"/>
              </a:rPr>
              <a:t>mean X 100)</a:t>
            </a:r>
          </a:p>
          <a:p>
            <a:pPr>
              <a:lnSpc>
                <a:spcPct val="150000"/>
              </a:lnSpc>
              <a:buClr>
                <a:schemeClr val="tx1"/>
              </a:buClr>
              <a:buFont typeface="Wingdings" pitchFamily="2" charset="2"/>
              <a:buChar char="q"/>
            </a:pPr>
            <a:r>
              <a:rPr lang="en-US" sz="3000" dirty="0" smtClean="0"/>
              <a:t>Use one rather than multiple observer for the same subject over time.</a:t>
            </a:r>
          </a:p>
          <a:p>
            <a:pPr>
              <a:lnSpc>
                <a:spcPct val="150000"/>
              </a:lnSpc>
              <a:buClr>
                <a:schemeClr val="tx1"/>
              </a:buClr>
              <a:buFont typeface="Wingdings" pitchFamily="2" charset="2"/>
              <a:buChar char="q"/>
            </a:pPr>
            <a:r>
              <a:rPr lang="en-US" sz="3000" dirty="0" smtClean="0"/>
              <a:t>Mark anatomic sites of measurement with indelible ink when repeatedly measuring the same subject over a short time span.</a:t>
            </a:r>
          </a:p>
          <a:p>
            <a:pPr marL="82296" indent="0">
              <a:lnSpc>
                <a:spcPct val="90000"/>
              </a:lnSpc>
              <a:buClr>
                <a:schemeClr val="tx1"/>
              </a:buClr>
              <a:buNone/>
            </a:pPr>
            <a:endParaRPr lang="en-US" sz="3000" dirty="0" smtClean="0"/>
          </a:p>
          <a:p>
            <a:pPr>
              <a:buClr>
                <a:schemeClr val="tx1"/>
              </a:buClr>
              <a:buFont typeface="Wingdings" pitchFamily="2" charset="2"/>
              <a:buChar char="q"/>
            </a:pPr>
            <a:endParaRPr lang="en-US" dirty="0" smtClean="0">
              <a:cs typeface="Tahoma" pitchFamily="34" charset="0"/>
            </a:endParaRP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095488" cy="1143000"/>
          </a:xfrm>
        </p:spPr>
        <p:txBody>
          <a:bodyPr>
            <a:noAutofit/>
          </a:bodyPr>
          <a:lstStyle/>
          <a:p>
            <a:r>
              <a:rPr lang="en-US" sz="3200" b="1" i="1" dirty="0" smtClean="0"/>
              <a:t>Advantages and disadvantages of Anthropometric measurements</a:t>
            </a:r>
            <a:endParaRPr lang="en-US" sz="3200" i="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752600"/>
            <a:ext cx="8001000" cy="4876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BFD82C1-4C1B-49E4-9F0A-AFD77027E00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019288" cy="1066800"/>
          </a:xfrm>
        </p:spPr>
        <p:txBody>
          <a:bodyPr>
            <a:noAutofit/>
          </a:bodyPr>
          <a:lstStyle/>
          <a:p>
            <a:r>
              <a:rPr lang="en-US" sz="3200" b="1" dirty="0" smtClean="0"/>
              <a:t>B. Biochemical(laboratory) </a:t>
            </a:r>
            <a:br>
              <a:rPr lang="en-US" sz="3200" b="1" dirty="0" smtClean="0"/>
            </a:br>
            <a:r>
              <a:rPr lang="en-US" sz="3200" b="1" dirty="0" smtClean="0"/>
              <a:t>methods</a:t>
            </a:r>
            <a:endParaRPr lang="en-US" sz="3200" dirty="0"/>
          </a:p>
        </p:txBody>
      </p:sp>
      <p:sp>
        <p:nvSpPr>
          <p:cNvPr id="3" name="Content Placeholder 2"/>
          <p:cNvSpPr>
            <a:spLocks noGrp="1"/>
          </p:cNvSpPr>
          <p:nvPr>
            <p:ph idx="1"/>
          </p:nvPr>
        </p:nvSpPr>
        <p:spPr>
          <a:xfrm>
            <a:off x="838200" y="1828800"/>
            <a:ext cx="8095488" cy="4724400"/>
          </a:xfrm>
        </p:spPr>
        <p:txBody>
          <a:bodyPr>
            <a:normAutofit/>
          </a:bodyPr>
          <a:lstStyle/>
          <a:p>
            <a:pPr algn="just">
              <a:lnSpc>
                <a:spcPct val="90000"/>
              </a:lnSpc>
            </a:pPr>
            <a:r>
              <a:rPr lang="en-US" sz="3000" dirty="0" smtClean="0">
                <a:cs typeface="Tahoma" pitchFamily="34" charset="0"/>
              </a:rPr>
              <a:t>This involves measurement of the amount of  nutrient in a particular storage site in the body fluids (blood, urine, saliva) and tissues (hair and nail).</a:t>
            </a:r>
          </a:p>
          <a:p>
            <a:pPr algn="just">
              <a:lnSpc>
                <a:spcPct val="90000"/>
              </a:lnSpc>
            </a:pPr>
            <a:r>
              <a:rPr lang="en-US" sz="3000" dirty="0" smtClean="0">
                <a:cs typeface="Tahoma" pitchFamily="34" charset="0"/>
              </a:rPr>
              <a:t>For example, serum retinol levels to assess vitamin A status. This is generally expensive, time consuming, need highly well trained personnel and sophisticated instrument</a:t>
            </a:r>
          </a:p>
        </p:txBody>
      </p:sp>
      <p:sp>
        <p:nvSpPr>
          <p:cNvPr id="4" name="Slide Number Placeholder 3"/>
          <p:cNvSpPr>
            <a:spLocks noGrp="1"/>
          </p:cNvSpPr>
          <p:nvPr>
            <p:ph type="sldNum" sz="quarter" idx="12"/>
          </p:nvPr>
        </p:nvSpPr>
        <p:spPr/>
        <p:txBody>
          <a:bodyPr/>
          <a:lstStyle/>
          <a:p>
            <a:fld id="{6BFD82C1-4C1B-49E4-9F0A-AFD77027E00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685800"/>
          </a:xfrm>
        </p:spPr>
        <p:txBody>
          <a:bodyPr>
            <a:normAutofit/>
          </a:bodyPr>
          <a:lstStyle/>
          <a:p>
            <a:r>
              <a:rPr lang="en-US" sz="3200" b="1" dirty="0" smtClean="0">
                <a:cs typeface="Tahoma" pitchFamily="34" charset="0"/>
              </a:rPr>
              <a:t>C. Clinical methods</a:t>
            </a:r>
            <a:endParaRPr lang="en-US" sz="3200" dirty="0"/>
          </a:p>
        </p:txBody>
      </p:sp>
      <p:sp>
        <p:nvSpPr>
          <p:cNvPr id="3" name="Content Placeholder 2"/>
          <p:cNvSpPr>
            <a:spLocks noGrp="1"/>
          </p:cNvSpPr>
          <p:nvPr>
            <p:ph idx="1"/>
          </p:nvPr>
        </p:nvSpPr>
        <p:spPr>
          <a:xfrm>
            <a:off x="838200" y="685800"/>
            <a:ext cx="8095488" cy="6019800"/>
          </a:xfrm>
        </p:spPr>
        <p:txBody>
          <a:bodyPr/>
          <a:lstStyle/>
          <a:p>
            <a:r>
              <a:rPr lang="en-US" sz="2800" dirty="0" smtClean="0">
                <a:cs typeface="Tahoma" pitchFamily="34" charset="0"/>
              </a:rPr>
              <a:t>This are detection of deviations from the normal state of nutrition just by observing and interpreting clinical  signs and symptoms of deficiency or under intake, for instance, see the following.</a:t>
            </a:r>
          </a:p>
          <a:p>
            <a:endParaRPr lang="en-US" sz="2800" dirty="0" smtClean="0">
              <a:cs typeface="Tahoma" pitchFamily="34" charset="0"/>
            </a:endParaRPr>
          </a:p>
          <a:p>
            <a:endParaRPr lang="en-US" sz="2800" dirty="0" smtClean="0">
              <a:cs typeface="Times New Roman" pitchFamily="18" charset="0"/>
            </a:endParaRPr>
          </a:p>
          <a:p>
            <a:endParaRPr lang="en-US" dirty="0"/>
          </a:p>
        </p:txBody>
      </p:sp>
      <p:pic>
        <p:nvPicPr>
          <p:cNvPr id="6" name="Picture 5"/>
          <p:cNvPicPr>
            <a:picLocks noChangeAspect="1" noChangeArrowheads="1"/>
          </p:cNvPicPr>
          <p:nvPr/>
        </p:nvPicPr>
        <p:blipFill>
          <a:blip r:embed="rId2" cstate="print"/>
          <a:srcRect/>
          <a:stretch>
            <a:fillRect/>
          </a:stretch>
        </p:blipFill>
        <p:spPr bwMode="auto">
          <a:xfrm>
            <a:off x="990600" y="2438400"/>
            <a:ext cx="8153400" cy="44196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BFD82C1-4C1B-49E4-9F0A-AFD77027E00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324600"/>
          </a:xfrm>
        </p:spPr>
        <p:txBody>
          <a:bodyPr>
            <a:normAutofit/>
          </a:bodyPr>
          <a:lstStyle/>
          <a:p>
            <a:pPr>
              <a:buNone/>
            </a:pPr>
            <a:r>
              <a:rPr lang="en-US" b="1" dirty="0" smtClean="0"/>
              <a:t>Cont’…</a:t>
            </a:r>
          </a:p>
          <a:p>
            <a:pPr>
              <a:buNone/>
            </a:pPr>
            <a:endParaRPr lang="en-US" b="1" dirty="0" smtClean="0"/>
          </a:p>
          <a:p>
            <a:pPr>
              <a:buNone/>
            </a:pPr>
            <a:r>
              <a:rPr lang="en-US" sz="2800" b="1" dirty="0" smtClean="0"/>
              <a:t>Advantages</a:t>
            </a:r>
          </a:p>
          <a:p>
            <a:pPr>
              <a:buNone/>
            </a:pPr>
            <a:r>
              <a:rPr lang="en-US" sz="2800" dirty="0" smtClean="0"/>
              <a:t>– Fast &amp; Easy to perform</a:t>
            </a:r>
          </a:p>
          <a:p>
            <a:pPr>
              <a:buNone/>
            </a:pPr>
            <a:r>
              <a:rPr lang="en-US" sz="2800" dirty="0" smtClean="0"/>
              <a:t>– Inexpensive</a:t>
            </a:r>
          </a:p>
          <a:p>
            <a:pPr>
              <a:buNone/>
            </a:pPr>
            <a:r>
              <a:rPr lang="en-US" sz="2800" dirty="0" smtClean="0"/>
              <a:t>– Non-invasive</a:t>
            </a:r>
          </a:p>
          <a:p>
            <a:pPr>
              <a:buNone/>
            </a:pPr>
            <a:endParaRPr lang="en-US" sz="2800" dirty="0" smtClean="0"/>
          </a:p>
          <a:p>
            <a:pPr>
              <a:buNone/>
            </a:pPr>
            <a:r>
              <a:rPr lang="en-US" sz="2800" b="1" dirty="0" smtClean="0"/>
              <a:t>Limitations</a:t>
            </a:r>
          </a:p>
          <a:p>
            <a:pPr>
              <a:buNone/>
            </a:pPr>
            <a:r>
              <a:rPr lang="en-US" sz="2800" dirty="0" smtClean="0"/>
              <a:t>– Did not detect early cases</a:t>
            </a:r>
          </a:p>
          <a:p>
            <a:pPr>
              <a:buNone/>
            </a:pPr>
            <a:r>
              <a:rPr lang="en-US" sz="2800" dirty="0" smtClean="0"/>
              <a:t>– Trained staff needed</a:t>
            </a:r>
            <a:endParaRPr lang="en-US" sz="28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8095488" cy="5638800"/>
          </a:xfrm>
        </p:spPr>
        <p:txBody>
          <a:bodyPr>
            <a:normAutofit/>
          </a:bodyPr>
          <a:lstStyle/>
          <a:p>
            <a:pPr>
              <a:lnSpc>
                <a:spcPct val="90000"/>
              </a:lnSpc>
              <a:buNone/>
            </a:pPr>
            <a:endParaRPr lang="en-US" sz="3000" dirty="0" smtClean="0">
              <a:cs typeface="Times New Roman" pitchFamily="18" charset="0"/>
            </a:endParaRPr>
          </a:p>
          <a:p>
            <a:pPr>
              <a:buNone/>
            </a:pPr>
            <a:r>
              <a:rPr lang="en-US" b="1" dirty="0" smtClean="0"/>
              <a:t> </a:t>
            </a:r>
          </a:p>
          <a:p>
            <a:pPr>
              <a:buNone/>
            </a:pPr>
            <a:endParaRPr lang="en-US" b="1" dirty="0" smtClean="0"/>
          </a:p>
          <a:p>
            <a:pPr>
              <a:buNone/>
            </a:pPr>
            <a:r>
              <a:rPr lang="en-US" b="1" dirty="0" smtClean="0"/>
              <a:t>              D. Dietary methods</a:t>
            </a:r>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990600"/>
          </a:xfrm>
        </p:spPr>
        <p:txBody>
          <a:bodyPr>
            <a:normAutofit fontScale="90000"/>
          </a:bodyPr>
          <a:lstStyle/>
          <a:p>
            <a:r>
              <a:rPr lang="en-US" sz="3600" b="1" dirty="0" smtClean="0">
                <a:cs typeface="Tahoma" pitchFamily="34" charset="0"/>
              </a:rPr>
              <a:t>Methods used to assess current intake</a:t>
            </a:r>
            <a:r>
              <a:rPr lang="en-US" sz="4400" dirty="0" smtClean="0">
                <a:cs typeface="Times New Roman" pitchFamily="18" charset="0"/>
              </a:rPr>
              <a:t/>
            </a:r>
            <a:br>
              <a:rPr lang="en-US" sz="4400" dirty="0" smtClean="0">
                <a:cs typeface="Times New Roman" pitchFamily="18" charset="0"/>
              </a:rPr>
            </a:br>
            <a:r>
              <a:rPr lang="en-US" sz="3600" dirty="0" smtClean="0">
                <a:cs typeface="Times New Roman" pitchFamily="18" charset="0"/>
              </a:rPr>
              <a:t>(at a group or individual level)</a:t>
            </a:r>
            <a:endParaRPr lang="en-US" dirty="0"/>
          </a:p>
        </p:txBody>
      </p:sp>
      <p:sp>
        <p:nvSpPr>
          <p:cNvPr id="3" name="Content Placeholder 2"/>
          <p:cNvSpPr>
            <a:spLocks noGrp="1"/>
          </p:cNvSpPr>
          <p:nvPr>
            <p:ph idx="1"/>
          </p:nvPr>
        </p:nvSpPr>
        <p:spPr>
          <a:xfrm>
            <a:off x="838200" y="1600200"/>
            <a:ext cx="8095488" cy="5105400"/>
          </a:xfrm>
        </p:spPr>
        <p:txBody>
          <a:bodyPr>
            <a:normAutofit fontScale="92500" lnSpcReduction="20000"/>
          </a:bodyPr>
          <a:lstStyle/>
          <a:p>
            <a:pPr algn="just">
              <a:lnSpc>
                <a:spcPct val="90000"/>
              </a:lnSpc>
              <a:buFont typeface="Wingdings" pitchFamily="2" charset="2"/>
              <a:buNone/>
            </a:pPr>
            <a:r>
              <a:rPr lang="en-US" sz="3500" b="1" dirty="0" smtClean="0">
                <a:cs typeface="Tahoma" pitchFamily="34" charset="0"/>
              </a:rPr>
              <a:t>I. Weighed record method</a:t>
            </a:r>
            <a:r>
              <a:rPr lang="en-US" sz="3500" dirty="0" smtClean="0">
                <a:cs typeface="Tahoma" pitchFamily="34" charset="0"/>
              </a:rPr>
              <a:t>:  </a:t>
            </a:r>
            <a:r>
              <a:rPr lang="en-US" sz="3000" dirty="0" smtClean="0">
                <a:cs typeface="Tahoma" pitchFamily="34" charset="0"/>
              </a:rPr>
              <a:t>In this method the subject will be asked to weigh whatever he/she consumes including drinks both before cooking and after cooking and the portion sizes he consumed and the left over.</a:t>
            </a:r>
            <a:endParaRPr lang="en-US" sz="3000" dirty="0" smtClean="0">
              <a:cs typeface="Times New Roman" pitchFamily="18" charset="0"/>
            </a:endParaRPr>
          </a:p>
          <a:p>
            <a:pPr algn="just">
              <a:lnSpc>
                <a:spcPct val="90000"/>
              </a:lnSpc>
              <a:buFont typeface="Wingdings" pitchFamily="2" charset="2"/>
              <a:buNone/>
            </a:pPr>
            <a:r>
              <a:rPr lang="en-US" sz="3000" b="1" dirty="0" smtClean="0">
                <a:cs typeface="Tahoma" pitchFamily="34" charset="0"/>
              </a:rPr>
              <a:t>Advantages: </a:t>
            </a:r>
            <a:endParaRPr lang="en-US" sz="3000" dirty="0" smtClean="0">
              <a:cs typeface="Times New Roman" pitchFamily="18" charset="0"/>
            </a:endParaRPr>
          </a:p>
          <a:p>
            <a:pPr algn="just">
              <a:lnSpc>
                <a:spcPct val="90000"/>
              </a:lnSpc>
              <a:buFont typeface="Courier New" pitchFamily="49" charset="0"/>
              <a:buChar char="o"/>
            </a:pPr>
            <a:r>
              <a:rPr lang="en-US" sz="3000" dirty="0" smtClean="0">
                <a:cs typeface="Tahoma" pitchFamily="34" charset="0"/>
              </a:rPr>
              <a:t>It is more accurate</a:t>
            </a:r>
            <a:endParaRPr lang="en-US" sz="3000" dirty="0" smtClean="0">
              <a:cs typeface="Times New Roman" pitchFamily="18" charset="0"/>
            </a:endParaRPr>
          </a:p>
          <a:p>
            <a:pPr algn="just">
              <a:lnSpc>
                <a:spcPct val="90000"/>
              </a:lnSpc>
              <a:buFont typeface="Courier New" pitchFamily="49" charset="0"/>
              <a:buChar char="o"/>
            </a:pPr>
            <a:r>
              <a:rPr lang="en-US" sz="3000" dirty="0" smtClean="0">
                <a:cs typeface="Tahoma" pitchFamily="34" charset="0"/>
              </a:rPr>
              <a:t>There is no respondent memory loss</a:t>
            </a:r>
            <a:endParaRPr lang="en-US" sz="3000" dirty="0" smtClean="0">
              <a:cs typeface="Times New Roman" pitchFamily="18" charset="0"/>
            </a:endParaRPr>
          </a:p>
          <a:p>
            <a:pPr algn="just">
              <a:lnSpc>
                <a:spcPct val="90000"/>
              </a:lnSpc>
              <a:buFont typeface="Wingdings" pitchFamily="2" charset="2"/>
              <a:buNone/>
            </a:pPr>
            <a:r>
              <a:rPr lang="en-US" sz="3000" b="1" dirty="0" smtClean="0">
                <a:cs typeface="Tahoma" pitchFamily="34" charset="0"/>
              </a:rPr>
              <a:t>Disadvantages</a:t>
            </a:r>
            <a:endParaRPr lang="en-US" sz="3000" dirty="0" smtClean="0">
              <a:cs typeface="Times New Roman" pitchFamily="18" charset="0"/>
            </a:endParaRPr>
          </a:p>
          <a:p>
            <a:pPr algn="just">
              <a:lnSpc>
                <a:spcPct val="90000"/>
              </a:lnSpc>
              <a:buFont typeface="Wingdings" pitchFamily="2" charset="2"/>
              <a:buChar char="ü"/>
            </a:pPr>
            <a:r>
              <a:rPr lang="en-US" sz="3000" dirty="0" smtClean="0">
                <a:cs typeface="Tahoma" pitchFamily="34" charset="0"/>
              </a:rPr>
              <a:t>High respondent burden</a:t>
            </a:r>
            <a:endParaRPr lang="en-US" sz="3000" dirty="0" smtClean="0">
              <a:cs typeface="Times New Roman" pitchFamily="18" charset="0"/>
            </a:endParaRPr>
          </a:p>
          <a:p>
            <a:pPr algn="just">
              <a:lnSpc>
                <a:spcPct val="90000"/>
              </a:lnSpc>
              <a:buFont typeface="Wingdings" pitchFamily="2" charset="2"/>
              <a:buChar char="ü"/>
            </a:pPr>
            <a:r>
              <a:rPr lang="en-US" sz="3000" dirty="0" smtClean="0">
                <a:cs typeface="Tahoma" pitchFamily="34" charset="0"/>
              </a:rPr>
              <a:t>Change of the dietary habit during the survey due fear of burden</a:t>
            </a:r>
          </a:p>
          <a:p>
            <a:pPr algn="just">
              <a:lnSpc>
                <a:spcPct val="90000"/>
              </a:lnSpc>
              <a:buFont typeface="Wingdings" pitchFamily="2" charset="2"/>
              <a:buChar char="ü"/>
            </a:pPr>
            <a:r>
              <a:rPr lang="en-US" sz="3000" b="1" dirty="0" smtClean="0">
                <a:latin typeface="Times New Roman" pitchFamily="18" charset="0"/>
                <a:cs typeface="Times New Roman" pitchFamily="18" charset="0"/>
              </a:rPr>
              <a:t> </a:t>
            </a:r>
            <a:r>
              <a:rPr lang="en-US" sz="3000" dirty="0" smtClean="0">
                <a:cs typeface="Tahoma" pitchFamily="34" charset="0"/>
              </a:rPr>
              <a:t>Needs literate and numerate respondents</a:t>
            </a:r>
            <a:endParaRPr lang="en-US" sz="3000" dirty="0" smtClean="0">
              <a:cs typeface="Times New Roman" pitchFamily="18" charset="0"/>
            </a:endParaRPr>
          </a:p>
          <a:p>
            <a:pPr algn="just">
              <a:lnSpc>
                <a:spcPct val="90000"/>
              </a:lnSpc>
              <a:buFont typeface="Wingdings" pitchFamily="2" charset="2"/>
              <a:buChar char="ü"/>
            </a:pPr>
            <a:r>
              <a:rPr lang="en-US" sz="3500" b="1" dirty="0" smtClean="0">
                <a:latin typeface="Times New Roman" pitchFamily="18" charset="0"/>
                <a:cs typeface="Times New Roman" pitchFamily="18" charset="0"/>
              </a:rPr>
              <a:t> </a:t>
            </a:r>
            <a:r>
              <a:rPr lang="en-US" sz="3000" dirty="0" smtClean="0">
                <a:cs typeface="Tahoma" pitchFamily="34" charset="0"/>
              </a:rPr>
              <a:t>Costly</a:t>
            </a:r>
            <a:endParaRPr lang="en-US" sz="3000" dirty="0" smtClean="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noAutofit/>
          </a:bodyPr>
          <a:lstStyle/>
          <a:p>
            <a:r>
              <a:rPr lang="en-US" sz="3200" b="1" dirty="0" smtClean="0"/>
              <a:t>Lower Reference Nutrient Intake </a:t>
            </a:r>
            <a:br>
              <a:rPr lang="en-US" sz="3200" b="1" dirty="0" smtClean="0"/>
            </a:br>
            <a:r>
              <a:rPr lang="en-US" sz="3200" b="1" dirty="0" smtClean="0"/>
              <a:t>(LRNI)</a:t>
            </a:r>
            <a:endParaRPr lang="en-US" sz="3200" dirty="0"/>
          </a:p>
        </p:txBody>
      </p:sp>
      <p:sp>
        <p:nvSpPr>
          <p:cNvPr id="3" name="Content Placeholder 2"/>
          <p:cNvSpPr>
            <a:spLocks noGrp="1"/>
          </p:cNvSpPr>
          <p:nvPr>
            <p:ph idx="1"/>
          </p:nvPr>
        </p:nvSpPr>
        <p:spPr>
          <a:xfrm>
            <a:off x="838200" y="2133600"/>
            <a:ext cx="8077200" cy="4495800"/>
          </a:xfrm>
        </p:spPr>
        <p:txBody>
          <a:bodyPr/>
          <a:lstStyle/>
          <a:p>
            <a:r>
              <a:rPr lang="en-US" sz="2800" dirty="0" smtClean="0"/>
              <a:t>The minimum amount of a nutrient that is enough for only the small number of people who have low requirements (2.5%)</a:t>
            </a:r>
          </a:p>
          <a:p>
            <a:pPr>
              <a:buNone/>
            </a:pPr>
            <a:endParaRPr lang="en-US" sz="2800" dirty="0" smtClean="0"/>
          </a:p>
          <a:p>
            <a:r>
              <a:rPr lang="en-US" sz="2800" dirty="0" smtClean="0"/>
              <a:t>The majority of the population need more</a:t>
            </a:r>
          </a:p>
          <a:p>
            <a:pPr>
              <a:buNone/>
            </a:pPr>
            <a:endParaRPr lang="en-US"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172200"/>
          </a:xfrm>
        </p:spPr>
        <p:txBody>
          <a:bodyPr>
            <a:normAutofit fontScale="92500" lnSpcReduction="20000"/>
          </a:bodyPr>
          <a:lstStyle/>
          <a:p>
            <a:pPr>
              <a:buNone/>
            </a:pPr>
            <a:r>
              <a:rPr lang="en-US" sz="3500" b="1" dirty="0" smtClean="0"/>
              <a:t>Cont’…</a:t>
            </a:r>
          </a:p>
          <a:p>
            <a:pPr>
              <a:buNone/>
            </a:pPr>
            <a:endParaRPr lang="en-US" b="1" dirty="0" smtClean="0"/>
          </a:p>
          <a:p>
            <a:pPr>
              <a:buNone/>
            </a:pPr>
            <a:r>
              <a:rPr lang="en-US" sz="3500" b="1" dirty="0" smtClean="0"/>
              <a:t>2. Observed weighed method</a:t>
            </a:r>
          </a:p>
          <a:p>
            <a:pPr>
              <a:buNone/>
            </a:pPr>
            <a:endParaRPr lang="en-US" sz="3800" b="1" dirty="0" smtClean="0"/>
          </a:p>
          <a:p>
            <a:pPr algn="just">
              <a:lnSpc>
                <a:spcPct val="90000"/>
              </a:lnSpc>
              <a:buFont typeface="Wingdings" pitchFamily="2" charset="2"/>
              <a:buChar char="q"/>
            </a:pPr>
            <a:r>
              <a:rPr lang="en-US" sz="3000" dirty="0" smtClean="0">
                <a:cs typeface="Tahoma" pitchFamily="34" charset="0"/>
              </a:rPr>
              <a:t>In this method the investigator him/herself records the amount and type of food consumed by the study subjects over specified period of time. </a:t>
            </a:r>
          </a:p>
          <a:p>
            <a:pPr algn="just">
              <a:lnSpc>
                <a:spcPct val="90000"/>
              </a:lnSpc>
              <a:buNone/>
            </a:pPr>
            <a:endParaRPr lang="en-US" sz="3000" dirty="0" smtClean="0">
              <a:cs typeface="Tahoma" pitchFamily="34" charset="0"/>
            </a:endParaRPr>
          </a:p>
          <a:p>
            <a:pPr algn="just">
              <a:lnSpc>
                <a:spcPct val="90000"/>
              </a:lnSpc>
              <a:buFont typeface="Wingdings" pitchFamily="2" charset="2"/>
              <a:buChar char="q"/>
            </a:pPr>
            <a:r>
              <a:rPr lang="en-US" sz="3000" dirty="0" smtClean="0">
                <a:cs typeface="Tahoma" pitchFamily="34" charset="0"/>
              </a:rPr>
              <a:t>This method is usually applied for disabled people, infants and small children, mentally ill people or institutionalized elderly people or patients admitted to a hospital.</a:t>
            </a:r>
          </a:p>
          <a:p>
            <a:pPr algn="just">
              <a:lnSpc>
                <a:spcPct val="90000"/>
              </a:lnSpc>
              <a:buNone/>
            </a:pPr>
            <a:endParaRPr lang="en-US" sz="3000" dirty="0" smtClean="0">
              <a:cs typeface="Times New Roman" pitchFamily="18" charset="0"/>
            </a:endParaRPr>
          </a:p>
          <a:p>
            <a:pPr algn="just">
              <a:lnSpc>
                <a:spcPct val="90000"/>
              </a:lnSpc>
              <a:buFont typeface="Wingdings" pitchFamily="2" charset="2"/>
              <a:buNone/>
            </a:pPr>
            <a:r>
              <a:rPr lang="en-US" sz="3000" b="1" dirty="0" smtClean="0">
                <a:cs typeface="Tahoma" pitchFamily="34" charset="0"/>
              </a:rPr>
              <a:t>Advantage VS disadvantages</a:t>
            </a:r>
          </a:p>
          <a:p>
            <a:pPr algn="just">
              <a:lnSpc>
                <a:spcPct val="90000"/>
              </a:lnSpc>
              <a:buFont typeface="Wingdings" pitchFamily="2" charset="2"/>
              <a:buNone/>
            </a:pPr>
            <a:endParaRPr lang="en-US" sz="3000" dirty="0" smtClean="0">
              <a:cs typeface="Times New Roman" pitchFamily="18" charset="0"/>
            </a:endParaRPr>
          </a:p>
          <a:p>
            <a:pPr>
              <a:lnSpc>
                <a:spcPct val="90000"/>
              </a:lnSpc>
              <a:buFont typeface="Wingdings" pitchFamily="2" charset="2"/>
              <a:buChar char="q"/>
            </a:pPr>
            <a:r>
              <a:rPr lang="en-US" sz="3000" dirty="0" smtClean="0">
                <a:cs typeface="Times New Roman" pitchFamily="18" charset="0"/>
              </a:rPr>
              <a:t>The same as the observed weighed </a:t>
            </a:r>
          </a:p>
          <a:p>
            <a:pPr>
              <a:buNone/>
            </a:pPr>
            <a:endParaRPr lang="en-US" dirty="0" smtClean="0"/>
          </a:p>
        </p:txBody>
      </p:sp>
      <p:sp>
        <p:nvSpPr>
          <p:cNvPr id="4" name="Slide Number Placeholder 3"/>
          <p:cNvSpPr>
            <a:spLocks noGrp="1"/>
          </p:cNvSpPr>
          <p:nvPr>
            <p:ph type="sldNum" sz="quarter" idx="12"/>
          </p:nvPr>
        </p:nvSpPr>
        <p:spPr/>
        <p:txBody>
          <a:bodyPr/>
          <a:lstStyle/>
          <a:p>
            <a:fld id="{6BFD82C1-4C1B-49E4-9F0A-AFD77027E00F}"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400800"/>
          </a:xfrm>
        </p:spPr>
        <p:txBody>
          <a:bodyPr>
            <a:normAutofit lnSpcReduction="10000"/>
          </a:bodyPr>
          <a:lstStyle/>
          <a:p>
            <a:pPr>
              <a:buNone/>
            </a:pPr>
            <a:r>
              <a:rPr lang="en-US" b="1" dirty="0" smtClean="0"/>
              <a:t>Cont’…</a:t>
            </a:r>
            <a:endParaRPr lang="en-US" b="1" dirty="0"/>
          </a:p>
          <a:p>
            <a:pPr>
              <a:buNone/>
            </a:pPr>
            <a:r>
              <a:rPr lang="en-US" b="1" dirty="0" smtClean="0"/>
              <a:t>3. Food Diary method</a:t>
            </a:r>
          </a:p>
          <a:p>
            <a:pPr>
              <a:buNone/>
            </a:pPr>
            <a:endParaRPr lang="en-US" b="1" dirty="0" smtClean="0"/>
          </a:p>
          <a:p>
            <a:pPr algn="just">
              <a:lnSpc>
                <a:spcPct val="90000"/>
              </a:lnSpc>
            </a:pPr>
            <a:r>
              <a:rPr lang="en-US" sz="2800" dirty="0" smtClean="0">
                <a:cs typeface="Tahoma" pitchFamily="34" charset="0"/>
              </a:rPr>
              <a:t>In this method the subject/s are asked to record what ever they eat including beverages for specified period of time with estimation of the portion sizes consumed.</a:t>
            </a:r>
            <a:endParaRPr lang="en-US" sz="2800" dirty="0" smtClean="0">
              <a:cs typeface="Times New Roman" pitchFamily="18" charset="0"/>
            </a:endParaRPr>
          </a:p>
          <a:p>
            <a:pPr algn="just">
              <a:lnSpc>
                <a:spcPct val="90000"/>
              </a:lnSpc>
            </a:pPr>
            <a:r>
              <a:rPr lang="en-US" sz="2800" b="1" dirty="0" smtClean="0">
                <a:cs typeface="Tahoma" pitchFamily="34" charset="0"/>
              </a:rPr>
              <a:t>Advantage</a:t>
            </a:r>
            <a:endParaRPr lang="en-US" sz="2800" dirty="0" smtClean="0">
              <a:cs typeface="Times New Roman" pitchFamily="18" charset="0"/>
            </a:endParaRPr>
          </a:p>
          <a:p>
            <a:pPr lvl="1" algn="just">
              <a:lnSpc>
                <a:spcPct val="90000"/>
              </a:lnSpc>
            </a:pPr>
            <a:r>
              <a:rPr lang="en-US" dirty="0" smtClean="0">
                <a:cs typeface="Tahoma" pitchFamily="34" charset="0"/>
              </a:rPr>
              <a:t>May give relatively accurate estimate of the nutrient intake if done properly.</a:t>
            </a:r>
            <a:endParaRPr lang="en-US" dirty="0" smtClean="0">
              <a:cs typeface="Times New Roman" pitchFamily="18" charset="0"/>
            </a:endParaRPr>
          </a:p>
          <a:p>
            <a:pPr algn="just">
              <a:lnSpc>
                <a:spcPct val="90000"/>
              </a:lnSpc>
            </a:pPr>
            <a:r>
              <a:rPr lang="en-US" sz="2800" b="1" dirty="0" smtClean="0">
                <a:cs typeface="Tahoma" pitchFamily="34" charset="0"/>
              </a:rPr>
              <a:t>Disadvantage</a:t>
            </a:r>
            <a:endParaRPr lang="en-US" sz="2800" dirty="0" smtClean="0">
              <a:cs typeface="Times New Roman" pitchFamily="18" charset="0"/>
            </a:endParaRPr>
          </a:p>
          <a:p>
            <a:pPr lvl="1" algn="just">
              <a:lnSpc>
                <a:spcPct val="90000"/>
              </a:lnSpc>
            </a:pPr>
            <a:r>
              <a:rPr lang="en-US" dirty="0" smtClean="0">
                <a:cs typeface="Tahoma" pitchFamily="34" charset="0"/>
              </a:rPr>
              <a:t>High respondent burden</a:t>
            </a:r>
            <a:endParaRPr lang="en-US" dirty="0" smtClean="0">
              <a:cs typeface="Times New Roman" pitchFamily="18" charset="0"/>
            </a:endParaRPr>
          </a:p>
          <a:p>
            <a:pPr lvl="1" algn="just">
              <a:lnSpc>
                <a:spcPct val="90000"/>
              </a:lnSpc>
            </a:pPr>
            <a:r>
              <a:rPr lang="en-US" dirty="0" smtClean="0">
                <a:cs typeface="Tahoma" pitchFamily="34" charset="0"/>
              </a:rPr>
              <a:t>Literacy and numeracy of subjects needed</a:t>
            </a:r>
          </a:p>
          <a:p>
            <a:pPr lvl="1" algn="just">
              <a:lnSpc>
                <a:spcPct val="90000"/>
              </a:lnSpc>
            </a:pPr>
            <a:r>
              <a:rPr lang="en-US" dirty="0" smtClean="0">
                <a:cs typeface="Times New Roman" pitchFamily="18" charset="0"/>
              </a:rPr>
              <a:t>High coding burden</a:t>
            </a:r>
          </a:p>
          <a:p>
            <a:pPr>
              <a:buNone/>
            </a:pPr>
            <a:endParaRPr lang="en-US" b="1" dirty="0" smtClean="0"/>
          </a:p>
          <a:p>
            <a:pPr>
              <a:buNone/>
            </a:pPr>
            <a:endParaRPr lang="en-US" b="1" dirty="0" smtClean="0"/>
          </a:p>
        </p:txBody>
      </p:sp>
      <p:sp>
        <p:nvSpPr>
          <p:cNvPr id="4" name="Slide Number Placeholder 3"/>
          <p:cNvSpPr>
            <a:spLocks noGrp="1"/>
          </p:cNvSpPr>
          <p:nvPr>
            <p:ph type="sldNum" sz="quarter" idx="12"/>
          </p:nvPr>
        </p:nvSpPr>
        <p:spPr/>
        <p:txBody>
          <a:bodyPr/>
          <a:lstStyle/>
          <a:p>
            <a:fld id="{6BFD82C1-4C1B-49E4-9F0A-AFD77027E00F}"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95488" cy="838200"/>
          </a:xfrm>
        </p:spPr>
        <p:txBody>
          <a:bodyPr>
            <a:normAutofit/>
          </a:bodyPr>
          <a:lstStyle/>
          <a:p>
            <a:r>
              <a:rPr lang="en-US" sz="3200" b="1" dirty="0" smtClean="0"/>
              <a:t>Methods Used to assess past intake</a:t>
            </a:r>
            <a:endParaRPr lang="en-US" sz="3200" dirty="0"/>
          </a:p>
        </p:txBody>
      </p:sp>
      <p:sp>
        <p:nvSpPr>
          <p:cNvPr id="3" name="Content Placeholder 2"/>
          <p:cNvSpPr>
            <a:spLocks noGrp="1"/>
          </p:cNvSpPr>
          <p:nvPr>
            <p:ph idx="1"/>
          </p:nvPr>
        </p:nvSpPr>
        <p:spPr>
          <a:xfrm>
            <a:off x="762000" y="1066800"/>
            <a:ext cx="8171688" cy="5486400"/>
          </a:xfrm>
        </p:spPr>
        <p:txBody>
          <a:bodyPr>
            <a:normAutofit fontScale="92500" lnSpcReduction="10000"/>
          </a:bodyPr>
          <a:lstStyle/>
          <a:p>
            <a:pPr>
              <a:buNone/>
            </a:pPr>
            <a:r>
              <a:rPr lang="en-US" b="1" dirty="0" smtClean="0"/>
              <a:t>1. 24 hours dietary recall</a:t>
            </a:r>
          </a:p>
          <a:p>
            <a:pPr>
              <a:buNone/>
            </a:pPr>
            <a:endParaRPr lang="en-US" b="1" dirty="0" smtClean="0"/>
          </a:p>
          <a:p>
            <a:r>
              <a:rPr lang="en-US" sz="2800" dirty="0" smtClean="0"/>
              <a:t> </a:t>
            </a:r>
            <a:r>
              <a:rPr lang="en-US" sz="3000" dirty="0" smtClean="0"/>
              <a:t>In this method, the subjects are requested to remember whatever they consumed within the last 24 hours.</a:t>
            </a:r>
          </a:p>
          <a:p>
            <a:r>
              <a:rPr lang="en-US" sz="3000" dirty="0" smtClean="0"/>
              <a:t>This involves all beverages, snacks deserts etc. That have been ingested from x time yesterday to x time today.</a:t>
            </a:r>
          </a:p>
          <a:p>
            <a:r>
              <a:rPr lang="en-US" sz="3000" dirty="0" smtClean="0"/>
              <a:t>The portion sizes consumed during this time should also be determined by the respondents by assessing them to use either photographs or the common food being consumed at different sizes or by using a line graph etc.</a:t>
            </a:r>
            <a:endParaRPr lang="en-US" sz="30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477000"/>
          </a:xfrm>
        </p:spPr>
        <p:txBody>
          <a:bodyPr/>
          <a:lstStyle/>
          <a:p>
            <a:pPr>
              <a:buNone/>
            </a:pPr>
            <a:r>
              <a:rPr lang="en-US" b="1" i="1" dirty="0" smtClean="0"/>
              <a:t>Advantages and disadvantages of 24 hrs dietary recall method </a:t>
            </a:r>
          </a:p>
          <a:p>
            <a:pPr>
              <a:buNone/>
            </a:pPr>
            <a:endParaRPr lang="en-US" b="1" dirty="0" smtClean="0"/>
          </a:p>
          <a:p>
            <a:pPr>
              <a:buNone/>
            </a:pPr>
            <a:endParaRPr lang="en-US" b="1" dirty="0"/>
          </a:p>
        </p:txBody>
      </p:sp>
      <p:sp>
        <p:nvSpPr>
          <p:cNvPr id="4" name="Rectangle 3"/>
          <p:cNvSpPr txBox="1">
            <a:spLocks noChangeArrowheads="1"/>
          </p:cNvSpPr>
          <p:nvPr/>
        </p:nvSpPr>
        <p:spPr>
          <a:xfrm>
            <a:off x="838200" y="2017713"/>
            <a:ext cx="3810000" cy="4114800"/>
          </a:xfrm>
          <a:prstGeom prst="rect">
            <a:avLst/>
          </a:prstGeom>
        </p:spPr>
        <p:txBody>
          <a:bodyPr>
            <a:normAutofit/>
          </a:bodyPr>
          <a:lstStyle/>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Tahoma" pitchFamily="34" charset="0"/>
              </a:rPr>
              <a:t>Advantages</a:t>
            </a:r>
            <a:endParaRPr kumimoji="0" lang="en-US" sz="32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Relatively cheap</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Quick</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Less respondent burden</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No chance for the respondents to change their dietary habit</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The usual intake of a group can be determined from a single 24 hrs recall</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txBox="1">
            <a:spLocks noChangeArrowheads="1"/>
          </p:cNvSpPr>
          <p:nvPr/>
        </p:nvSpPr>
        <p:spPr>
          <a:xfrm>
            <a:off x="4800600" y="2017713"/>
            <a:ext cx="4154488" cy="4459287"/>
          </a:xfrm>
          <a:prstGeom prst="rect">
            <a:avLst/>
          </a:prstGeom>
        </p:spPr>
        <p:txBody>
          <a:bodyPr/>
          <a:lstStyle/>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mn-lt"/>
                <a:ea typeface="+mn-ea"/>
                <a:cs typeface="Tahoma" pitchFamily="34" charset="0"/>
              </a:rPr>
              <a:t>Disadvantages</a:t>
            </a:r>
            <a:endParaRPr kumimoji="0" lang="en-US" sz="3200" b="1"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A single day 24 hrs recall  does not indicate the usual intake of individuals</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Respondent memory laps</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Social desirability bias (the flat slop syndrome)</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Has less precision</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rPr>
              <a:t>Accuracy depends on the respondent’s ability to estimate portion sizes</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6BFD82C1-4C1B-49E4-9F0A-AFD77027E00F}"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8095488" cy="5867400"/>
          </a:xfrm>
        </p:spPr>
        <p:txBody>
          <a:bodyPr>
            <a:normAutofit lnSpcReduction="10000"/>
          </a:bodyPr>
          <a:lstStyle/>
          <a:p>
            <a:pPr>
              <a:buNone/>
            </a:pPr>
            <a:r>
              <a:rPr lang="en-US" b="1" dirty="0" smtClean="0"/>
              <a:t>Reasons why a single day assessment does not give the true mean intake</a:t>
            </a:r>
          </a:p>
          <a:p>
            <a:pPr>
              <a:buNone/>
            </a:pPr>
            <a:endParaRPr lang="en-US" b="1" dirty="0" smtClean="0"/>
          </a:p>
          <a:p>
            <a:r>
              <a:rPr lang="en-US" sz="2800" dirty="0" smtClean="0"/>
              <a:t>Day of the week effect</a:t>
            </a:r>
          </a:p>
          <a:p>
            <a:pPr>
              <a:buNone/>
            </a:pPr>
            <a:endParaRPr lang="en-US" sz="2800" dirty="0" smtClean="0"/>
          </a:p>
          <a:p>
            <a:r>
              <a:rPr lang="en-US" sz="2800" dirty="0" smtClean="0"/>
              <a:t>Seasonal effects</a:t>
            </a:r>
          </a:p>
          <a:p>
            <a:pPr>
              <a:buNone/>
            </a:pPr>
            <a:endParaRPr lang="en-US" sz="2800" dirty="0" smtClean="0"/>
          </a:p>
          <a:p>
            <a:r>
              <a:rPr lang="en-US" sz="2800" dirty="0" smtClean="0"/>
              <a:t>Consecutive /nonconsecutive days</a:t>
            </a:r>
          </a:p>
          <a:p>
            <a:pPr>
              <a:buNone/>
            </a:pPr>
            <a:endParaRPr lang="en-US" sz="2800" dirty="0" smtClean="0"/>
          </a:p>
          <a:p>
            <a:r>
              <a:rPr lang="en-US" sz="2800" dirty="0" smtClean="0"/>
              <a:t>Random within person variance</a:t>
            </a:r>
          </a:p>
          <a:p>
            <a:pPr>
              <a:buNone/>
            </a:pPr>
            <a:endParaRPr lang="en-US" sz="2800" dirty="0" smtClean="0"/>
          </a:p>
          <a:p>
            <a:r>
              <a:rPr lang="en-US" sz="2800" dirty="0" smtClean="0"/>
              <a:t>Holiday effects(feasts and fasts)</a:t>
            </a:r>
          </a:p>
          <a:p>
            <a:pPr>
              <a:buNone/>
            </a:pPr>
            <a:endParaRPr lang="en-US" b="1"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8095488" cy="6324600"/>
          </a:xfrm>
        </p:spPr>
        <p:txBody>
          <a:bodyPr/>
          <a:lstStyle/>
          <a:p>
            <a:pPr>
              <a:buNone/>
            </a:pPr>
            <a:r>
              <a:rPr lang="en-US" b="1" dirty="0" smtClean="0"/>
              <a:t>2. Dietary history</a:t>
            </a:r>
            <a:endParaRPr lang="en-US" dirty="0" smtClean="0"/>
          </a:p>
          <a:p>
            <a:r>
              <a:rPr lang="en-US" sz="2800" dirty="0" smtClean="0"/>
              <a:t>This method is used to assess the nutrient intake of an individual or a group from food over a longer period of time, usually to see the association between diet and disease.</a:t>
            </a:r>
          </a:p>
        </p:txBody>
      </p:sp>
      <p:sp>
        <p:nvSpPr>
          <p:cNvPr id="4" name="Rectangle 3"/>
          <p:cNvSpPr txBox="1">
            <a:spLocks noChangeArrowheads="1"/>
          </p:cNvSpPr>
          <p:nvPr/>
        </p:nvSpPr>
        <p:spPr>
          <a:xfrm>
            <a:off x="838200" y="2514600"/>
            <a:ext cx="4191000" cy="4038600"/>
          </a:xfrm>
          <a:prstGeom prst="rect">
            <a:avLst/>
          </a:prstGeom>
        </p:spPr>
        <p:txBody>
          <a:bodyPr>
            <a:norm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Tahoma" pitchFamily="34" charset="0"/>
              </a:rPr>
              <a:t>Advantages</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It gives the dietary habits of an individual or a group of people over a longer periods of time</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Less respondent burden</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txBox="1">
            <a:spLocks noChangeArrowheads="1"/>
          </p:cNvSpPr>
          <p:nvPr/>
        </p:nvSpPr>
        <p:spPr>
          <a:xfrm>
            <a:off x="5029200" y="2438400"/>
            <a:ext cx="3925888" cy="4191000"/>
          </a:xfrm>
          <a:prstGeom prst="rect">
            <a:avLst/>
          </a:prstGeom>
        </p:spPr>
        <p:txBody>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Tahoma" pitchFamily="34" charset="0"/>
              </a:rPr>
              <a:t>Disadvantages</a:t>
            </a:r>
            <a:endPar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It is very difficult to validate</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It needs a very highly trained interviewer</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ahoma" pitchFamily="34" charset="0"/>
              </a:rPr>
              <a:t>It gives just a relative if not an absolute information</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6BFD82C1-4C1B-49E4-9F0A-AFD77027E00F}"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924800" cy="6096000"/>
          </a:xfrm>
        </p:spPr>
        <p:txBody>
          <a:bodyPr>
            <a:normAutofit fontScale="92500" lnSpcReduction="10000"/>
          </a:bodyPr>
          <a:lstStyle/>
          <a:p>
            <a:pPr>
              <a:buNone/>
            </a:pPr>
            <a:r>
              <a:rPr lang="en-US" sz="3500" b="1" dirty="0" smtClean="0"/>
              <a:t>3. Food frequency questionnaire</a:t>
            </a:r>
          </a:p>
          <a:p>
            <a:pPr>
              <a:buNone/>
            </a:pPr>
            <a:endParaRPr lang="en-US" sz="3800" b="1" dirty="0" smtClean="0"/>
          </a:p>
          <a:p>
            <a:pPr>
              <a:buNone/>
            </a:pPr>
            <a:r>
              <a:rPr lang="en-US" dirty="0" smtClean="0"/>
              <a:t>• </a:t>
            </a:r>
            <a:r>
              <a:rPr lang="en-US" sz="3000" dirty="0" smtClean="0"/>
              <a:t>This method is based on the preparation of a food frequency questionnaire, which is based on the local staple diet to determine the frequency of consumption of a particular nutrient.</a:t>
            </a:r>
          </a:p>
          <a:p>
            <a:pPr>
              <a:buNone/>
            </a:pPr>
            <a:r>
              <a:rPr lang="en-US" sz="3000" dirty="0" smtClean="0"/>
              <a:t>• This could be achieved through self or interviewer administration of the questionnaire.</a:t>
            </a:r>
          </a:p>
          <a:p>
            <a:pPr>
              <a:buNone/>
            </a:pPr>
            <a:r>
              <a:rPr lang="en-US" sz="3000" dirty="0" smtClean="0"/>
              <a:t>• Sometimes the quantities consumed could be included, in such circumstances, the FFQ is called semi quantitative FFQ.</a:t>
            </a:r>
          </a:p>
          <a:p>
            <a:pPr>
              <a:buNone/>
            </a:pPr>
            <a:r>
              <a:rPr lang="en-US" sz="3000" dirty="0" smtClean="0"/>
              <a:t>• The following table indicates the frame of a food frequency questionnaire.</a:t>
            </a:r>
            <a:endParaRPr lang="en-US" sz="3000" dirty="0"/>
          </a:p>
        </p:txBody>
      </p:sp>
      <p:sp>
        <p:nvSpPr>
          <p:cNvPr id="4" name="Slide Number Placeholder 3"/>
          <p:cNvSpPr>
            <a:spLocks noGrp="1"/>
          </p:cNvSpPr>
          <p:nvPr>
            <p:ph type="sldNum" sz="quarter" idx="12"/>
          </p:nvPr>
        </p:nvSpPr>
        <p:spPr/>
        <p:txBody>
          <a:bodyPr/>
          <a:lstStyle/>
          <a:p>
            <a:fld id="{6BFD82C1-4C1B-49E4-9F0A-AFD77027E00F}"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866888" cy="1219200"/>
          </a:xfrm>
        </p:spPr>
        <p:txBody>
          <a:bodyPr>
            <a:noAutofit/>
          </a:bodyPr>
          <a:lstStyle/>
          <a:p>
            <a:r>
              <a:rPr lang="en-US" sz="3200" b="1" dirty="0" smtClean="0">
                <a:solidFill>
                  <a:schemeClr val="tx1"/>
                </a:solidFill>
                <a:cs typeface="Times New Roman" pitchFamily="18" charset="0"/>
              </a:rPr>
              <a:t>Example of semi quantitative FFQ for Vitamin A friendly foods</a:t>
            </a:r>
            <a:r>
              <a:rPr lang="en-US" sz="3200" dirty="0" smtClean="0">
                <a:solidFill>
                  <a:schemeClr val="tx1"/>
                </a:solidFill>
              </a:rPr>
              <a:t> </a:t>
            </a:r>
            <a:endParaRPr lang="en-US" sz="3200" dirty="0">
              <a:solidFill>
                <a:schemeClr val="tx1"/>
              </a:solidFill>
            </a:endParaRPr>
          </a:p>
        </p:txBody>
      </p:sp>
      <p:pic>
        <p:nvPicPr>
          <p:cNvPr id="3076" name="Picture 4"/>
          <p:cNvPicPr>
            <a:picLocks noGrp="1" noChangeAspect="1" noChangeArrowheads="1"/>
          </p:cNvPicPr>
          <p:nvPr>
            <p:ph idx="1"/>
          </p:nvPr>
        </p:nvPicPr>
        <p:blipFill>
          <a:blip r:embed="rId2" cstate="print"/>
          <a:srcRect/>
          <a:stretch>
            <a:fillRect/>
          </a:stretch>
        </p:blipFill>
        <p:spPr bwMode="auto">
          <a:xfrm>
            <a:off x="940350" y="1974925"/>
            <a:ext cx="7815749" cy="4127350"/>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6BFD82C1-4C1B-49E4-9F0A-AFD77027E00F}"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8095488" cy="6324600"/>
          </a:xfrm>
        </p:spPr>
        <p:txBody>
          <a:bodyPr/>
          <a:lstStyle/>
          <a:p>
            <a:pPr>
              <a:buNone/>
            </a:pPr>
            <a:r>
              <a:rPr lang="en-US" b="1" dirty="0" smtClean="0"/>
              <a:t>Advantages and Disadvantages of FFQ</a:t>
            </a:r>
          </a:p>
          <a:p>
            <a:pPr>
              <a:buNone/>
            </a:pPr>
            <a:endParaRPr lang="en-US" b="1" dirty="0" smtClean="0"/>
          </a:p>
          <a:p>
            <a:pPr>
              <a:buNone/>
            </a:pPr>
            <a:endParaRPr lang="en-US" b="1" dirty="0"/>
          </a:p>
        </p:txBody>
      </p:sp>
      <p:sp>
        <p:nvSpPr>
          <p:cNvPr id="4" name="Rectangle 3"/>
          <p:cNvSpPr txBox="1">
            <a:spLocks noChangeArrowheads="1"/>
          </p:cNvSpPr>
          <p:nvPr/>
        </p:nvSpPr>
        <p:spPr>
          <a:xfrm>
            <a:off x="838200" y="1600200"/>
            <a:ext cx="4267200" cy="4532313"/>
          </a:xfrm>
          <a:prstGeom prst="rect">
            <a:avLst/>
          </a:prstGeom>
        </p:spPr>
        <p:txBody>
          <a:bodyPr>
            <a:normAutofit/>
          </a:bodyPr>
          <a:lstStyle/>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mn-lt"/>
                <a:ea typeface="+mn-ea"/>
                <a:cs typeface="Tahoma" pitchFamily="34" charset="0"/>
              </a:rPr>
              <a:t>Advantages</a:t>
            </a: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It is usually used for areas where there is a geographically widely scattered study</a:t>
            </a:r>
            <a:r>
              <a:rPr kumimoji="0" lang="en-US" sz="2400" b="1" i="0" u="none" strike="noStrike" kern="1200" cap="none" spc="0" normalizeH="0" baseline="0" noProof="0" smtClean="0">
                <a:ln>
                  <a:noFill/>
                </a:ln>
                <a:solidFill>
                  <a:schemeClr val="tx1"/>
                </a:solidFill>
                <a:effectLst/>
                <a:uLnTx/>
                <a:uFillTx/>
                <a:latin typeface="+mn-lt"/>
                <a:ea typeface="+mn-ea"/>
                <a:cs typeface="Tahoma" pitchFamily="34" charset="0"/>
              </a:rPr>
              <a:t> </a:t>
            </a: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population</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It is less costly especially if self administered</a:t>
            </a: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endParaRPr>
          </a:p>
          <a:p>
            <a:pPr marL="365760" marR="0" lvl="0" indent="-283464" algn="just"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Less respondent burden</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txBox="1">
            <a:spLocks noChangeArrowheads="1"/>
          </p:cNvSpPr>
          <p:nvPr/>
        </p:nvSpPr>
        <p:spPr>
          <a:xfrm>
            <a:off x="5181600" y="1524000"/>
            <a:ext cx="3773488" cy="4608513"/>
          </a:xfrm>
          <a:prstGeom prst="rect">
            <a:avLst/>
          </a:prstGeom>
        </p:spPr>
        <p:txBody>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mn-lt"/>
                <a:ea typeface="+mn-ea"/>
                <a:cs typeface="Tahoma" pitchFamily="34" charset="0"/>
              </a:rPr>
              <a:t>Disadvantages</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It is very difficult to develop especially in multi-cultural society where different staple foods are consumed</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pitchFamily="2" charset="2"/>
              <a:buChar char="q"/>
              <a:tabLst/>
              <a:defRPr/>
            </a:pPr>
            <a:r>
              <a:rPr kumimoji="0" lang="en-US" sz="2400" b="0" i="0" u="none" strike="noStrike" kern="1200" cap="none" spc="0" normalizeH="0" baseline="0" noProof="0" smtClean="0">
                <a:ln>
                  <a:noFill/>
                </a:ln>
                <a:solidFill>
                  <a:schemeClr val="tx1"/>
                </a:solidFill>
                <a:effectLst/>
                <a:uLnTx/>
                <a:uFillTx/>
                <a:latin typeface="+mn-lt"/>
                <a:ea typeface="+mn-ea"/>
                <a:cs typeface="Tahoma" pitchFamily="34" charset="0"/>
              </a:rPr>
              <a:t>It needs literate and numerate subjects</a:t>
            </a:r>
            <a:endParaRPr kumimoji="0" lang="en-US" sz="2400" b="0" i="0" u="none" strike="noStrike" kern="1200" cap="none" spc="0" normalizeH="0" baseline="0" noProof="0" smtClean="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6BFD82C1-4C1B-49E4-9F0A-AFD77027E00F}"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82296" indent="0">
              <a:buNone/>
            </a:pPr>
            <a:r>
              <a:rPr lang="en-US" sz="7200" dirty="0" smtClean="0">
                <a:latin typeface="Algerian" panose="04020705040A02060702" pitchFamily="82" charset="0"/>
              </a:rPr>
              <a:t>   </a:t>
            </a:r>
            <a:r>
              <a:rPr lang="en-US" sz="7200" dirty="0" smtClean="0">
                <a:solidFill>
                  <a:srgbClr val="00B050"/>
                </a:solidFill>
                <a:latin typeface="Algerian" panose="04020705040A02060702" pitchFamily="82" charset="0"/>
              </a:rPr>
              <a:t>Thank </a:t>
            </a:r>
            <a:r>
              <a:rPr lang="en-US" sz="7200" dirty="0">
                <a:solidFill>
                  <a:srgbClr val="00B050"/>
                </a:solidFill>
                <a:latin typeface="Algerian" panose="04020705040A02060702" pitchFamily="82" charset="0"/>
              </a:rPr>
              <a:t>you</a:t>
            </a:r>
          </a:p>
        </p:txBody>
      </p:sp>
      <p:sp>
        <p:nvSpPr>
          <p:cNvPr id="4" name="Slide Number Placeholder 3"/>
          <p:cNvSpPr>
            <a:spLocks noGrp="1"/>
          </p:cNvSpPr>
          <p:nvPr>
            <p:ph type="sldNum" sz="quarter" idx="12"/>
          </p:nvPr>
        </p:nvSpPr>
        <p:spPr/>
        <p:txBody>
          <a:bodyPr/>
          <a:lstStyle/>
          <a:p>
            <a:fld id="{6BFD82C1-4C1B-49E4-9F0A-AFD77027E00F}" type="slidenum">
              <a:rPr lang="en-US" smtClean="0"/>
              <a:pPr/>
              <a:t>89</a:t>
            </a:fld>
            <a:endParaRPr lang="en-US"/>
          </a:p>
        </p:txBody>
      </p:sp>
    </p:spTree>
    <p:extLst>
      <p:ext uri="{BB962C8B-B14F-4D97-AF65-F5344CB8AC3E}">
        <p14:creationId xmlns:p14="http://schemas.microsoft.com/office/powerpoint/2010/main" val="142870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19288" cy="1066800"/>
          </a:xfrm>
        </p:spPr>
        <p:txBody>
          <a:bodyPr>
            <a:normAutofit/>
          </a:bodyPr>
          <a:lstStyle/>
          <a:p>
            <a:r>
              <a:rPr lang="en-US" sz="3200" b="1" dirty="0" smtClean="0"/>
              <a:t>Adequate intake ( Safe intake)</a:t>
            </a:r>
            <a:endParaRPr lang="en-US" sz="3200" b="1" dirty="0"/>
          </a:p>
        </p:txBody>
      </p:sp>
      <p:sp>
        <p:nvSpPr>
          <p:cNvPr id="3" name="Content Placeholder 2"/>
          <p:cNvSpPr>
            <a:spLocks noGrp="1"/>
          </p:cNvSpPr>
          <p:nvPr>
            <p:ph idx="1"/>
          </p:nvPr>
        </p:nvSpPr>
        <p:spPr>
          <a:xfrm>
            <a:off x="838200" y="1447800"/>
            <a:ext cx="8095488" cy="5181600"/>
          </a:xfrm>
        </p:spPr>
        <p:txBody>
          <a:bodyPr>
            <a:normAutofit/>
          </a:bodyPr>
          <a:lstStyle/>
          <a:p>
            <a:r>
              <a:rPr lang="en-US" sz="2800" spc="-5" dirty="0">
                <a:cs typeface="Times New Roman"/>
              </a:rPr>
              <a:t>The </a:t>
            </a:r>
            <a:r>
              <a:rPr lang="en-US" sz="2800" spc="-95" dirty="0">
                <a:cs typeface="Times New Roman"/>
              </a:rPr>
              <a:t>average </a:t>
            </a:r>
            <a:r>
              <a:rPr lang="en-US" sz="2800" spc="-125" dirty="0">
                <a:cs typeface="Times New Roman"/>
              </a:rPr>
              <a:t>daily</a:t>
            </a:r>
            <a:r>
              <a:rPr lang="en-US" sz="2800" spc="120" dirty="0">
                <a:cs typeface="Times New Roman"/>
              </a:rPr>
              <a:t> </a:t>
            </a:r>
            <a:r>
              <a:rPr lang="en-US" sz="2800" spc="-20" dirty="0">
                <a:cs typeface="Times New Roman"/>
              </a:rPr>
              <a:t>amount</a:t>
            </a:r>
            <a:r>
              <a:rPr lang="en-US" sz="2800" spc="5" dirty="0">
                <a:cs typeface="Times New Roman"/>
              </a:rPr>
              <a:t> </a:t>
            </a:r>
            <a:r>
              <a:rPr lang="en-US" sz="2800" spc="-5" dirty="0">
                <a:cs typeface="Times New Roman"/>
              </a:rPr>
              <a:t>of	</a:t>
            </a:r>
            <a:r>
              <a:rPr lang="en-US" sz="2800" spc="-110" dirty="0">
                <a:cs typeface="Times New Roman"/>
              </a:rPr>
              <a:t>a </a:t>
            </a:r>
            <a:r>
              <a:rPr lang="en-US" sz="2800" spc="-20" dirty="0">
                <a:cs typeface="Times New Roman"/>
              </a:rPr>
              <a:t>nutrient </a:t>
            </a:r>
            <a:r>
              <a:rPr lang="en-US" sz="2800" spc="-5" dirty="0">
                <a:cs typeface="Times New Roman"/>
              </a:rPr>
              <a:t>that </a:t>
            </a:r>
            <a:r>
              <a:rPr lang="en-US" sz="2800" spc="-50" dirty="0">
                <a:cs typeface="Times New Roman"/>
              </a:rPr>
              <a:t>appears  </a:t>
            </a:r>
            <a:r>
              <a:rPr lang="en-US" sz="2800" spc="-60" dirty="0">
                <a:cs typeface="Times New Roman"/>
              </a:rPr>
              <a:t>sufficient </a:t>
            </a:r>
            <a:r>
              <a:rPr lang="en-US" sz="2800" spc="30" dirty="0">
                <a:cs typeface="Times New Roman"/>
              </a:rPr>
              <a:t>to </a:t>
            </a:r>
            <a:r>
              <a:rPr lang="en-US" sz="2800" spc="-55" dirty="0">
                <a:cs typeface="Times New Roman"/>
              </a:rPr>
              <a:t>maintain </a:t>
            </a:r>
            <a:r>
              <a:rPr lang="en-US" sz="2800" spc="-110" dirty="0">
                <a:cs typeface="Times New Roman"/>
              </a:rPr>
              <a:t>a </a:t>
            </a:r>
            <a:r>
              <a:rPr lang="en-US" sz="2800" spc="-70" dirty="0">
                <a:cs typeface="Times New Roman"/>
              </a:rPr>
              <a:t>specified</a:t>
            </a:r>
            <a:r>
              <a:rPr lang="en-US" sz="2800" spc="180" dirty="0">
                <a:cs typeface="Times New Roman"/>
              </a:rPr>
              <a:t> </a:t>
            </a:r>
            <a:r>
              <a:rPr lang="en-US" sz="2800" spc="-45" dirty="0">
                <a:cs typeface="Times New Roman"/>
              </a:rPr>
              <a:t>criterion.</a:t>
            </a:r>
            <a:endParaRPr lang="en-US" sz="2800" dirty="0">
              <a:cs typeface="Times New Roman"/>
            </a:endParaRPr>
          </a:p>
          <a:p>
            <a:r>
              <a:rPr lang="en-US" sz="2800" dirty="0" smtClean="0"/>
              <a:t>. These values are based on observed or experimentally determined estimates of nutrient intake by a group (s) of healthy individuals.</a:t>
            </a:r>
          </a:p>
          <a:p>
            <a:pPr>
              <a:buNone/>
            </a:pPr>
            <a:endParaRPr lang="en-US" sz="2800" dirty="0" smtClean="0"/>
          </a:p>
          <a:p>
            <a:r>
              <a:rPr lang="en-US" sz="2800" dirty="0" smtClean="0"/>
              <a:t>At this level there is no risk of deficiency and is below the level where there is a risk of undesirable effects.</a:t>
            </a:r>
            <a:endParaRPr lang="en-US" sz="2800" dirty="0"/>
          </a:p>
        </p:txBody>
      </p:sp>
      <p:sp>
        <p:nvSpPr>
          <p:cNvPr id="4" name="Slide Number Placeholder 3"/>
          <p:cNvSpPr>
            <a:spLocks noGrp="1"/>
          </p:cNvSpPr>
          <p:nvPr>
            <p:ph type="sldNum" sz="quarter" idx="12"/>
          </p:nvPr>
        </p:nvSpPr>
        <p:spPr/>
        <p:txBody>
          <a:bodyPr/>
          <a:lstStyle/>
          <a:p>
            <a:fld id="{FF061FC5-9CEF-44BB-8B54-33793D130BAD}"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ctrTitle"/>
          </p:nvPr>
        </p:nvSpPr>
        <p:spPr>
          <a:xfrm>
            <a:off x="990600" y="533401"/>
            <a:ext cx="8153400" cy="838199"/>
          </a:xfrm>
        </p:spPr>
        <p:style>
          <a:lnRef idx="2">
            <a:schemeClr val="accent2"/>
          </a:lnRef>
          <a:fillRef idx="1">
            <a:schemeClr val="lt1"/>
          </a:fillRef>
          <a:effectRef idx="0">
            <a:schemeClr val="accent2"/>
          </a:effectRef>
          <a:fontRef idx="minor">
            <a:schemeClr val="dk1"/>
          </a:fontRef>
        </p:style>
        <p:txBody>
          <a:bodyPr>
            <a:normAutofit/>
          </a:bodyPr>
          <a:lstStyle/>
          <a:p>
            <a:pPr algn="l"/>
            <a:r>
              <a:rPr lang="en-US" sz="3600" dirty="0" smtClean="0">
                <a:solidFill>
                  <a:srgbClr val="002060"/>
                </a:solidFill>
              </a:rPr>
              <a:t>Food safety and quality</a:t>
            </a:r>
            <a:endParaRPr lang="en-US" sz="3600" dirty="0">
              <a:solidFill>
                <a:srgbClr val="002060"/>
              </a:solidFill>
            </a:endParaRPr>
          </a:p>
        </p:txBody>
      </p:sp>
      <p:sp>
        <p:nvSpPr>
          <p:cNvPr id="1048594" name="Subtitle 2"/>
          <p:cNvSpPr>
            <a:spLocks noGrp="1"/>
          </p:cNvSpPr>
          <p:nvPr>
            <p:ph type="subTitle" idx="1"/>
          </p:nvPr>
        </p:nvSpPr>
        <p:spPr>
          <a:xfrm>
            <a:off x="457200" y="1676400"/>
            <a:ext cx="7315200" cy="3962400"/>
          </a:xfrm>
        </p:spPr>
        <p:txBody>
          <a:bodyPr>
            <a:normAutofit/>
          </a:bodyPr>
          <a:lstStyle/>
          <a:p>
            <a:pPr lvl="2" algn="l">
              <a:lnSpc>
                <a:spcPct val="150000"/>
              </a:lnSpc>
              <a:buFont typeface="Wingdings" pitchFamily="2" charset="2"/>
              <a:buChar char="§"/>
            </a:pPr>
            <a:r>
              <a:rPr lang="en-US" dirty="0" smtClean="0">
                <a:solidFill>
                  <a:srgbClr val="002060"/>
                </a:solidFill>
                <a:latin typeface="Times New Roman" pitchFamily="18" charset="0"/>
                <a:cs typeface="Times New Roman" pitchFamily="18" charset="0"/>
              </a:rPr>
              <a:t> Food </a:t>
            </a:r>
            <a:r>
              <a:rPr lang="en-US" dirty="0">
                <a:solidFill>
                  <a:srgbClr val="002060"/>
                </a:solidFill>
                <a:latin typeface="Times New Roman" pitchFamily="18" charset="0"/>
                <a:cs typeface="Times New Roman" pitchFamily="18" charset="0"/>
              </a:rPr>
              <a:t>borne diseases </a:t>
            </a:r>
            <a:r>
              <a:rPr lang="en-US" dirty="0" smtClean="0">
                <a:solidFill>
                  <a:srgbClr val="002060"/>
                </a:solidFill>
                <a:latin typeface="Times New Roman" pitchFamily="18" charset="0"/>
                <a:cs typeface="Times New Roman" pitchFamily="18" charset="0"/>
              </a:rPr>
              <a:t> </a:t>
            </a:r>
          </a:p>
          <a:p>
            <a:pPr lvl="2" algn="l">
              <a:lnSpc>
                <a:spcPct val="150000"/>
              </a:lnSpc>
              <a:buFont typeface="Wingdings" pitchFamily="2" charset="2"/>
              <a:buChar char="§"/>
            </a:pPr>
            <a:r>
              <a:rPr lang="en-US" dirty="0" smtClean="0">
                <a:solidFill>
                  <a:srgbClr val="002060"/>
                </a:solidFill>
                <a:latin typeface="Times New Roman" pitchFamily="18" charset="0"/>
                <a:cs typeface="Times New Roman" pitchFamily="18" charset="0"/>
              </a:rPr>
              <a:t> Methods </a:t>
            </a:r>
            <a:r>
              <a:rPr lang="en-US" dirty="0">
                <a:solidFill>
                  <a:srgbClr val="002060"/>
                </a:solidFill>
                <a:latin typeface="Times New Roman" pitchFamily="18" charset="0"/>
                <a:cs typeface="Times New Roman" pitchFamily="18" charset="0"/>
              </a:rPr>
              <a:t>of food preservation </a:t>
            </a:r>
            <a:endParaRPr lang="en-US" dirty="0" smtClean="0">
              <a:solidFill>
                <a:srgbClr val="002060"/>
              </a:solidFill>
              <a:latin typeface="Times New Roman" pitchFamily="18" charset="0"/>
              <a:cs typeface="Times New Roman" pitchFamily="18" charset="0"/>
            </a:endParaRPr>
          </a:p>
          <a:p>
            <a:pPr lvl="2" algn="l">
              <a:lnSpc>
                <a:spcPct val="150000"/>
              </a:lnSpc>
              <a:buFont typeface="Wingdings" pitchFamily="2" charset="2"/>
              <a:buChar char="§"/>
            </a:pPr>
            <a:r>
              <a:rPr lang="en-US" dirty="0" smtClean="0">
                <a:solidFill>
                  <a:srgbClr val="002060"/>
                </a:solidFill>
                <a:latin typeface="Times New Roman" pitchFamily="18" charset="0"/>
                <a:cs typeface="Times New Roman" pitchFamily="18" charset="0"/>
              </a:rPr>
              <a:t> Food </a:t>
            </a:r>
            <a:r>
              <a:rPr lang="en-US" dirty="0">
                <a:solidFill>
                  <a:srgbClr val="002060"/>
                </a:solidFill>
                <a:latin typeface="Times New Roman" pitchFamily="18" charset="0"/>
                <a:cs typeface="Times New Roman" pitchFamily="18" charset="0"/>
              </a:rPr>
              <a:t>additives and preservatives &amp; health implications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1435608" y="274638"/>
            <a:ext cx="7498080" cy="715962"/>
          </a:xfrm>
        </p:spPr>
        <p:txBody>
          <a:bodyPr>
            <a:normAutofit/>
          </a:bodyPr>
          <a:lstStyle/>
          <a:p>
            <a:r>
              <a:rPr lang="en-US" sz="3200" dirty="0"/>
              <a:t>Introduction</a:t>
            </a:r>
          </a:p>
        </p:txBody>
      </p:sp>
      <p:sp>
        <p:nvSpPr>
          <p:cNvPr id="1048601" name="Content Placeholder 2"/>
          <p:cNvSpPr>
            <a:spLocks noGrp="1"/>
          </p:cNvSpPr>
          <p:nvPr>
            <p:ph idx="1"/>
          </p:nvPr>
        </p:nvSpPr>
        <p:spPr>
          <a:xfrm>
            <a:off x="1435608" y="990600"/>
            <a:ext cx="7498080" cy="5257800"/>
          </a:xfrm>
        </p:spPr>
        <p:txBody>
          <a:bodyPr>
            <a:normAutofit fontScale="25000" lnSpcReduction="20000"/>
          </a:bodyPr>
          <a:lstStyle/>
          <a:p>
            <a:pPr algn="just">
              <a:lnSpc>
                <a:spcPct val="150000"/>
              </a:lnSpc>
              <a:buFont typeface="Wingdings" panose="05000000000000000000" pitchFamily="2" charset="2"/>
              <a:buChar char="v"/>
            </a:pPr>
            <a:r>
              <a:rPr lang="en-US" sz="11200" b="1" dirty="0" smtClean="0">
                <a:solidFill>
                  <a:srgbClr val="002060"/>
                </a:solidFill>
              </a:rPr>
              <a:t> Food safety: </a:t>
            </a:r>
            <a:r>
              <a:rPr lang="en-US" sz="11200" dirty="0" smtClean="0"/>
              <a:t> refers to free from all those hazards, whether chronic or acute, that make food injurious to the health of the consumer.</a:t>
            </a:r>
          </a:p>
          <a:p>
            <a:pPr algn="just">
              <a:lnSpc>
                <a:spcPct val="150000"/>
              </a:lnSpc>
              <a:buFont typeface="Wingdings" panose="05000000000000000000" pitchFamily="2" charset="2"/>
              <a:buChar char="v"/>
            </a:pPr>
            <a:r>
              <a:rPr lang="en-US" sz="11200" dirty="0" smtClean="0"/>
              <a:t> Area of food safety:</a:t>
            </a:r>
          </a:p>
          <a:p>
            <a:pPr lvl="1" algn="just">
              <a:lnSpc>
                <a:spcPct val="150000"/>
              </a:lnSpc>
              <a:buFont typeface="Wingdings" panose="05000000000000000000" pitchFamily="2" charset="2"/>
              <a:buChar char="ü"/>
            </a:pPr>
            <a:r>
              <a:rPr lang="en-US" sz="11200" dirty="0" smtClean="0"/>
              <a:t> Food hygiene</a:t>
            </a:r>
          </a:p>
          <a:p>
            <a:pPr lvl="1" algn="just">
              <a:lnSpc>
                <a:spcPct val="150000"/>
              </a:lnSpc>
              <a:buFont typeface="Wingdings" panose="05000000000000000000" pitchFamily="2" charset="2"/>
              <a:buChar char="ü"/>
            </a:pPr>
            <a:r>
              <a:rPr lang="en-US" sz="11200" dirty="0" smtClean="0"/>
              <a:t> Pest control</a:t>
            </a:r>
          </a:p>
          <a:p>
            <a:pPr lvl="1" algn="just">
              <a:lnSpc>
                <a:spcPct val="150000"/>
              </a:lnSpc>
              <a:buFont typeface="Wingdings" panose="05000000000000000000" pitchFamily="2" charset="2"/>
              <a:buChar char="ü"/>
            </a:pPr>
            <a:r>
              <a:rPr lang="en-US" sz="11200" dirty="0" smtClean="0"/>
              <a:t> Waste management</a:t>
            </a:r>
          </a:p>
          <a:p>
            <a:pPr lvl="1" algn="just">
              <a:lnSpc>
                <a:spcPct val="150000"/>
              </a:lnSpc>
              <a:buFont typeface="Wingdings" panose="05000000000000000000" pitchFamily="2" charset="2"/>
              <a:buChar char="ü"/>
            </a:pPr>
            <a:r>
              <a:rPr lang="en-US" sz="11200" dirty="0" smtClean="0"/>
              <a:t> </a:t>
            </a:r>
            <a:r>
              <a:rPr lang="en-US" sz="11200" dirty="0" err="1" smtClean="0"/>
              <a:t>Cleaniing</a:t>
            </a:r>
            <a:r>
              <a:rPr lang="en-US" sz="11200" dirty="0" smtClean="0"/>
              <a:t> and sanitizing</a:t>
            </a:r>
          </a:p>
          <a:p>
            <a:pPr lvl="1" algn="just">
              <a:lnSpc>
                <a:spcPct val="150000"/>
              </a:lnSpc>
              <a:buFont typeface="Wingdings" panose="05000000000000000000" pitchFamily="2" charset="2"/>
              <a:buChar char="ü"/>
            </a:pPr>
            <a:r>
              <a:rPr lang="en-US" sz="11200" dirty="0" smtClean="0"/>
              <a:t> Hazard identification</a:t>
            </a:r>
            <a:endParaRPr lang="en-US" sz="11200" dirty="0"/>
          </a:p>
          <a:p>
            <a:pPr>
              <a:buFont typeface="Wingdings" panose="05000000000000000000" pitchFamily="2" charset="2"/>
              <a:buChar char="v"/>
            </a:pPr>
            <a:endParaRPr lang="en-US" sz="2800" b="1" dirty="0">
              <a:solidFill>
                <a:srgbClr val="00206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1435608" y="274638"/>
            <a:ext cx="7498080" cy="563562"/>
          </a:xfrm>
        </p:spPr>
        <p:txBody>
          <a:bodyPr>
            <a:normAutofit fontScale="90000"/>
          </a:bodyPr>
          <a:lstStyle/>
          <a:p>
            <a:r>
              <a:rPr lang="en-US" sz="3200" dirty="0" err="1" smtClean="0"/>
              <a:t>Con’t</a:t>
            </a:r>
            <a:r>
              <a:rPr lang="en-US" sz="3200" dirty="0" smtClean="0"/>
              <a:t>….</a:t>
            </a:r>
            <a:endParaRPr lang="en-US" sz="3200" dirty="0"/>
          </a:p>
        </p:txBody>
      </p:sp>
      <p:sp>
        <p:nvSpPr>
          <p:cNvPr id="1048603" name="Content Placeholder 2"/>
          <p:cNvSpPr>
            <a:spLocks noGrp="1"/>
          </p:cNvSpPr>
          <p:nvPr>
            <p:ph idx="1"/>
          </p:nvPr>
        </p:nvSpPr>
        <p:spPr>
          <a:xfrm>
            <a:off x="1435608" y="838200"/>
            <a:ext cx="7498080" cy="5410200"/>
          </a:xfrm>
        </p:spPr>
        <p:txBody>
          <a:bodyPr>
            <a:normAutofit fontScale="25000" lnSpcReduction="20000"/>
          </a:bodyPr>
          <a:lstStyle/>
          <a:p>
            <a:pPr>
              <a:lnSpc>
                <a:spcPct val="150000"/>
              </a:lnSpc>
              <a:buFont typeface="Wingdings" panose="05000000000000000000" pitchFamily="2" charset="2"/>
              <a:buChar char="v"/>
            </a:pPr>
            <a:r>
              <a:rPr lang="en-US" sz="11200" dirty="0" smtClean="0"/>
              <a:t> </a:t>
            </a:r>
            <a:r>
              <a:rPr lang="en-US" sz="11200" b="1" dirty="0" smtClean="0">
                <a:solidFill>
                  <a:srgbClr val="002060"/>
                </a:solidFill>
              </a:rPr>
              <a:t>Food quality </a:t>
            </a:r>
            <a:r>
              <a:rPr lang="en-US" sz="11200" dirty="0" smtClean="0"/>
              <a:t>is defined as feature and characteristics that influence product’s value to  consumers such as:</a:t>
            </a:r>
          </a:p>
          <a:p>
            <a:pPr>
              <a:lnSpc>
                <a:spcPct val="150000"/>
              </a:lnSpc>
              <a:buFont typeface="Wingdings" panose="05000000000000000000" pitchFamily="2" charset="2"/>
              <a:buChar char="ü"/>
            </a:pPr>
            <a:r>
              <a:rPr lang="en-US" sz="11600" dirty="0"/>
              <a:t> </a:t>
            </a:r>
            <a:r>
              <a:rPr lang="en-US" sz="11600" dirty="0" smtClean="0"/>
              <a:t>appearance(size, color, shape and consistency)</a:t>
            </a:r>
          </a:p>
          <a:p>
            <a:pPr>
              <a:lnSpc>
                <a:spcPct val="150000"/>
              </a:lnSpc>
              <a:buFont typeface="Wingdings" panose="05000000000000000000" pitchFamily="2" charset="2"/>
              <a:buChar char="ü"/>
            </a:pPr>
            <a:r>
              <a:rPr lang="en-US" sz="11600" dirty="0" smtClean="0"/>
              <a:t> Texture</a:t>
            </a:r>
            <a:endParaRPr lang="en-US" sz="11600" dirty="0"/>
          </a:p>
          <a:p>
            <a:pPr>
              <a:lnSpc>
                <a:spcPct val="150000"/>
              </a:lnSpc>
              <a:buFont typeface="Wingdings" panose="05000000000000000000" pitchFamily="2" charset="2"/>
              <a:buChar char="ü"/>
            </a:pPr>
            <a:r>
              <a:rPr lang="en-US" sz="11600" dirty="0" smtClean="0"/>
              <a:t> Flavor(</a:t>
            </a:r>
            <a:r>
              <a:rPr lang="en-US" sz="11600" dirty="0" err="1" smtClean="0"/>
              <a:t>odour</a:t>
            </a:r>
            <a:r>
              <a:rPr lang="en-US" sz="11600" dirty="0" smtClean="0"/>
              <a:t> and taste), adulteration</a:t>
            </a:r>
          </a:p>
          <a:p>
            <a:pPr>
              <a:lnSpc>
                <a:spcPct val="150000"/>
              </a:lnSpc>
              <a:buFont typeface="Wingdings" panose="05000000000000000000" pitchFamily="2" charset="2"/>
              <a:buChar char="ü"/>
            </a:pPr>
            <a:r>
              <a:rPr lang="en-US" sz="11600" dirty="0" smtClean="0"/>
              <a:t> Correct labelling with the ingredients, nutritional information,</a:t>
            </a:r>
          </a:p>
          <a:p>
            <a:pPr>
              <a:lnSpc>
                <a:spcPct val="150000"/>
              </a:lnSpc>
              <a:buFont typeface="Wingdings" panose="05000000000000000000" pitchFamily="2" charset="2"/>
              <a:buChar char="ü"/>
            </a:pPr>
            <a:r>
              <a:rPr lang="en-US" sz="11600" dirty="0"/>
              <a:t> </a:t>
            </a:r>
            <a:r>
              <a:rPr lang="en-US" sz="11600" dirty="0" smtClean="0"/>
              <a:t>Packaging,</a:t>
            </a:r>
          </a:p>
          <a:p>
            <a:endParaRPr lang="en-US"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1435608" y="274638"/>
            <a:ext cx="7498080" cy="563562"/>
          </a:xfrm>
        </p:spPr>
        <p:txBody>
          <a:bodyPr>
            <a:normAutofit fontScale="90000"/>
          </a:bodyPr>
          <a:lstStyle/>
          <a:p>
            <a:r>
              <a:rPr lang="en-US" dirty="0" smtClean="0"/>
              <a:t> </a:t>
            </a:r>
            <a:endParaRPr lang="en-US" dirty="0"/>
          </a:p>
        </p:txBody>
      </p:sp>
      <p:sp>
        <p:nvSpPr>
          <p:cNvPr id="1048605" name="Content Placeholder 2"/>
          <p:cNvSpPr>
            <a:spLocks noGrp="1"/>
          </p:cNvSpPr>
          <p:nvPr>
            <p:ph idx="1"/>
          </p:nvPr>
        </p:nvSpPr>
        <p:spPr>
          <a:xfrm>
            <a:off x="990600" y="685800"/>
            <a:ext cx="7943088" cy="6019800"/>
          </a:xfrm>
        </p:spPr>
        <p:txBody>
          <a:bodyPr>
            <a:normAutofit fontScale="95833" lnSpcReduction="10000"/>
          </a:bodyPr>
          <a:lstStyle/>
          <a:p>
            <a:pPr>
              <a:buNone/>
            </a:pPr>
            <a:r>
              <a:rPr lang="en-US" b="1" dirty="0" smtClean="0">
                <a:solidFill>
                  <a:srgbClr val="002060"/>
                </a:solidFill>
              </a:rPr>
              <a:t>Food control is defined as</a:t>
            </a:r>
            <a:r>
              <a:rPr lang="en-US" b="1" dirty="0" smtClean="0"/>
              <a:t>:</a:t>
            </a:r>
          </a:p>
          <a:p>
            <a:pPr algn="just">
              <a:lnSpc>
                <a:spcPct val="160000"/>
              </a:lnSpc>
              <a:buFont typeface="Wingdings" panose="05000000000000000000" pitchFamily="2" charset="2"/>
              <a:buChar char="v"/>
            </a:pPr>
            <a:r>
              <a:rPr lang="en-US" dirty="0" smtClean="0">
                <a:latin typeface="Times New Roman" pitchFamily="18" charset="0"/>
                <a:cs typeface="Times New Roman" pitchFamily="18" charset="0"/>
              </a:rPr>
              <a:t>a mandatory regulatory activity of enforcement by national or local authorities </a:t>
            </a:r>
          </a:p>
          <a:p>
            <a:pPr lvl="1" algn="just">
              <a:lnSpc>
                <a:spcPct val="160000"/>
              </a:lnSpc>
              <a:buFont typeface="Wingdings" panose="05000000000000000000" pitchFamily="2" charset="2"/>
              <a:buChar char="§"/>
            </a:pPr>
            <a:r>
              <a:rPr lang="en-US" dirty="0" smtClean="0">
                <a:latin typeface="Times New Roman" pitchFamily="18" charset="0"/>
                <a:cs typeface="Times New Roman" pitchFamily="18" charset="0"/>
              </a:rPr>
              <a:t>to provide consumer protection and </a:t>
            </a:r>
          </a:p>
          <a:p>
            <a:pPr lvl="1" algn="just">
              <a:lnSpc>
                <a:spcPct val="160000"/>
              </a:lnSpc>
              <a:buFont typeface="Wingdings" panose="05000000000000000000" pitchFamily="2" charset="2"/>
              <a:buChar char="§"/>
            </a:pPr>
            <a:r>
              <a:rPr lang="en-US" dirty="0" smtClean="0">
                <a:latin typeface="Times New Roman" pitchFamily="18" charset="0"/>
                <a:cs typeface="Times New Roman" pitchFamily="18" charset="0"/>
              </a:rPr>
              <a:t>ensure that all foods during production, handling, storage, processing, and distribution are </a:t>
            </a:r>
          </a:p>
          <a:p>
            <a:pPr lvl="2" algn="just">
              <a:lnSpc>
                <a:spcPct val="160000"/>
              </a:lnSpc>
            </a:pPr>
            <a:r>
              <a:rPr lang="en-US" dirty="0" smtClean="0">
                <a:latin typeface="Times New Roman" pitchFamily="18" charset="0"/>
                <a:cs typeface="Times New Roman" pitchFamily="18" charset="0"/>
              </a:rPr>
              <a:t>safe, wholesome and fit for human consumption; </a:t>
            </a:r>
          </a:p>
          <a:p>
            <a:pPr lvl="2" algn="just">
              <a:lnSpc>
                <a:spcPct val="160000"/>
              </a:lnSpc>
            </a:pPr>
            <a:r>
              <a:rPr lang="en-US" dirty="0" smtClean="0">
                <a:latin typeface="Times New Roman" pitchFamily="18" charset="0"/>
                <a:cs typeface="Times New Roman" pitchFamily="18" charset="0"/>
              </a:rPr>
              <a:t>conform to safety and quality requirements; and are honestly and accurately </a:t>
            </a:r>
            <a:r>
              <a:rPr lang="en-US" dirty="0" err="1" smtClean="0">
                <a:latin typeface="Times New Roman" pitchFamily="18" charset="0"/>
                <a:cs typeface="Times New Roman" pitchFamily="18" charset="0"/>
              </a:rPr>
              <a:t>labelled</a:t>
            </a:r>
            <a:r>
              <a:rPr lang="en-US" dirty="0" smtClean="0">
                <a:latin typeface="Times New Roman" pitchFamily="18" charset="0"/>
                <a:cs typeface="Times New Roman" pitchFamily="18" charset="0"/>
              </a:rPr>
              <a:t> as prescribed by law.</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1435608" y="274638"/>
            <a:ext cx="7498080" cy="868362"/>
          </a:xfrm>
        </p:spPr>
        <p:txBody>
          <a:bodyPr/>
          <a:lstStyle/>
          <a:p>
            <a:r>
              <a:rPr lang="en-US" dirty="0" smtClean="0">
                <a:solidFill>
                  <a:srgbClr val="002060"/>
                </a:solidFill>
              </a:rPr>
              <a:t> </a:t>
            </a:r>
            <a:r>
              <a:rPr lang="en-US" dirty="0" err="1" smtClean="0">
                <a:solidFill>
                  <a:srgbClr val="002060"/>
                </a:solidFill>
              </a:rPr>
              <a:t>con’t</a:t>
            </a:r>
            <a:r>
              <a:rPr lang="en-US" dirty="0" smtClean="0">
                <a:solidFill>
                  <a:srgbClr val="002060"/>
                </a:solidFill>
              </a:rPr>
              <a:t>….</a:t>
            </a:r>
            <a:endParaRPr lang="en-US" dirty="0"/>
          </a:p>
        </p:txBody>
      </p:sp>
      <p:sp>
        <p:nvSpPr>
          <p:cNvPr id="1048607" name="Content Placeholder 2"/>
          <p:cNvSpPr>
            <a:spLocks noGrp="1"/>
          </p:cNvSpPr>
          <p:nvPr>
            <p:ph idx="1"/>
          </p:nvPr>
        </p:nvSpPr>
        <p:spPr>
          <a:xfrm>
            <a:off x="1435608" y="1219200"/>
            <a:ext cx="7498080" cy="5029200"/>
          </a:xfrm>
        </p:spPr>
        <p:txBody>
          <a:bodyPr>
            <a:noAutofit/>
          </a:bodyPr>
          <a:lstStyle/>
          <a:p>
            <a:pPr algn="just">
              <a:lnSpc>
                <a:spcPct val="150000"/>
              </a:lnSpc>
            </a:pPr>
            <a:r>
              <a:rPr lang="en-US" sz="2400" dirty="0">
                <a:latin typeface="Times New Roman" pitchFamily="18" charset="0"/>
                <a:cs typeface="Times New Roman" pitchFamily="18" charset="0"/>
              </a:rPr>
              <a:t>Effective national food control systems are essential to protect the </a:t>
            </a:r>
            <a:r>
              <a:rPr lang="en-US" sz="2400" dirty="0" smtClean="0">
                <a:latin typeface="Times New Roman" pitchFamily="18" charset="0"/>
                <a:cs typeface="Times New Roman" pitchFamily="18" charset="0"/>
              </a:rPr>
              <a:t>health </a:t>
            </a:r>
            <a:r>
              <a:rPr lang="en-US" sz="2400" dirty="0">
                <a:latin typeface="Times New Roman" pitchFamily="18" charset="0"/>
                <a:cs typeface="Times New Roman" pitchFamily="18" charset="0"/>
              </a:rPr>
              <a:t>and safety </a:t>
            </a:r>
            <a:r>
              <a:rPr lang="en-US" sz="2400" dirty="0" smtClean="0">
                <a:latin typeface="Times New Roman" pitchFamily="18" charset="0"/>
                <a:cs typeface="Times New Roman" pitchFamily="18" charset="0"/>
              </a:rPr>
              <a:t>of domestic consumers.</a:t>
            </a:r>
          </a:p>
          <a:p>
            <a:pPr algn="just">
              <a:lnSpc>
                <a:spcPct val="160000"/>
              </a:lnSpc>
            </a:pPr>
            <a:r>
              <a:rPr lang="en-US" sz="2400" dirty="0" smtClean="0">
                <a:latin typeface="Times New Roman" pitchFamily="18" charset="0"/>
                <a:cs typeface="Times New Roman" pitchFamily="18" charset="0"/>
              </a:rPr>
              <a:t>Responsibility for food control in most countries is shared between different agencies or ministries.</a:t>
            </a:r>
          </a:p>
          <a:p>
            <a:pPr algn="just">
              <a:lnSpc>
                <a:spcPct val="150000"/>
              </a:lnSpc>
            </a:pPr>
            <a:r>
              <a:rPr lang="en-US" sz="2400" dirty="0" smtClean="0">
                <a:latin typeface="Times New Roman" pitchFamily="18" charset="0"/>
                <a:cs typeface="Times New Roman" pitchFamily="18" charset="0"/>
              </a:rPr>
              <a:t>For instance; FAO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WHO have </a:t>
            </a:r>
            <a:r>
              <a:rPr lang="en-US" sz="2400" dirty="0">
                <a:latin typeface="Times New Roman" pitchFamily="18" charset="0"/>
                <a:cs typeface="Times New Roman" pitchFamily="18" charset="0"/>
              </a:rPr>
              <a:t>a strong interest in promoting national food control </a:t>
            </a:r>
            <a:r>
              <a:rPr lang="en-US" sz="2400" dirty="0" smtClean="0">
                <a:latin typeface="Times New Roman" pitchFamily="18" charset="0"/>
                <a:cs typeface="Times New Roman" pitchFamily="18" charset="0"/>
              </a:rPr>
              <a:t>systems.</a:t>
            </a:r>
          </a:p>
          <a:p>
            <a:pPr algn="just">
              <a:lnSpc>
                <a:spcPct val="150000"/>
              </a:lnSpc>
            </a:pP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is particularly important for developing countries as they seek to achieve improved </a:t>
            </a:r>
            <a:r>
              <a:rPr lang="en-US" sz="2400" dirty="0" smtClean="0">
                <a:latin typeface="Times New Roman" pitchFamily="18" charset="0"/>
                <a:cs typeface="Times New Roman" pitchFamily="18" charset="0"/>
              </a:rPr>
              <a:t>food safety</a:t>
            </a:r>
            <a:r>
              <a:rPr lang="en-US" sz="2400" dirty="0">
                <a:latin typeface="Times New Roman" pitchFamily="18" charset="0"/>
                <a:cs typeface="Times New Roman" pitchFamily="18" charset="0"/>
              </a:rPr>
              <a:t>, quality and </a:t>
            </a:r>
            <a:r>
              <a:rPr lang="en-US" sz="2400" dirty="0" smtClean="0">
                <a:latin typeface="Times New Roman" pitchFamily="18" charset="0"/>
                <a:cs typeface="Times New Roman" pitchFamily="18" charset="0"/>
              </a:rPr>
              <a:t>nutrition.</a:t>
            </a:r>
            <a:endParaRPr lang="en-US" sz="24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1435608" y="838200"/>
            <a:ext cx="7498080" cy="579438"/>
          </a:xfrm>
        </p:spPr>
        <p:txBody>
          <a:bodyPr>
            <a:normAutofit fontScale="90000"/>
          </a:bodyPr>
          <a:lstStyle/>
          <a:p>
            <a:r>
              <a:rPr lang="en-US" sz="3600" dirty="0" smtClean="0">
                <a:solidFill>
                  <a:srgbClr val="002060"/>
                </a:solidFill>
              </a:rPr>
              <a:t>The principal objectives of national food control systems are:</a:t>
            </a:r>
            <a:r>
              <a:rPr lang="en-US" dirty="0" smtClean="0"/>
              <a:t/>
            </a:r>
            <a:br>
              <a:rPr lang="en-US" dirty="0" smtClean="0"/>
            </a:br>
            <a:endParaRPr lang="en-US" dirty="0"/>
          </a:p>
        </p:txBody>
      </p:sp>
      <p:sp>
        <p:nvSpPr>
          <p:cNvPr id="1048609" name="Content Placeholder 2"/>
          <p:cNvSpPr>
            <a:spLocks noGrp="1"/>
          </p:cNvSpPr>
          <p:nvPr>
            <p:ph idx="1"/>
          </p:nvPr>
        </p:nvSpPr>
        <p:spPr>
          <a:xfrm>
            <a:off x="1219200" y="1447800"/>
            <a:ext cx="7714488" cy="4800600"/>
          </a:xfrm>
        </p:spPr>
        <p:txBody>
          <a:bodyPr>
            <a:normAutofit fontScale="82500" lnSpcReduction="20000"/>
          </a:bodyPr>
          <a:lstStyle/>
          <a:p>
            <a:pPr algn="just">
              <a:lnSpc>
                <a:spcPct val="160000"/>
              </a:lnSpc>
            </a:pPr>
            <a:r>
              <a:rPr lang="en-US" dirty="0" smtClean="0">
                <a:latin typeface="Times New Roman" pitchFamily="18" charset="0"/>
                <a:cs typeface="Times New Roman" pitchFamily="18" charset="0"/>
              </a:rPr>
              <a:t>Protecting public health by reducing the risk of </a:t>
            </a:r>
            <a:r>
              <a:rPr lang="en-US" dirty="0" err="1" smtClean="0">
                <a:latin typeface="Times New Roman" pitchFamily="18" charset="0"/>
                <a:cs typeface="Times New Roman" pitchFamily="18" charset="0"/>
              </a:rPr>
              <a:t>foodborne</a:t>
            </a:r>
            <a:r>
              <a:rPr lang="en-US" dirty="0" smtClean="0">
                <a:latin typeface="Times New Roman" pitchFamily="18" charset="0"/>
                <a:cs typeface="Times New Roman" pitchFamily="18" charset="0"/>
              </a:rPr>
              <a:t> illness;</a:t>
            </a:r>
          </a:p>
          <a:p>
            <a:pPr algn="just">
              <a:lnSpc>
                <a:spcPct val="160000"/>
              </a:lnSpc>
            </a:pPr>
            <a:r>
              <a:rPr lang="en-US" dirty="0" smtClean="0">
                <a:latin typeface="Times New Roman" pitchFamily="18" charset="0"/>
                <a:cs typeface="Times New Roman" pitchFamily="18" charset="0"/>
              </a:rPr>
              <a:t>Protecting consumers from unsanitary, unwholesome, </a:t>
            </a:r>
            <a:r>
              <a:rPr lang="en-US" dirty="0" err="1" smtClean="0">
                <a:latin typeface="Times New Roman" pitchFamily="18" charset="0"/>
                <a:cs typeface="Times New Roman" pitchFamily="18" charset="0"/>
              </a:rPr>
              <a:t>mislabelled</a:t>
            </a:r>
            <a:r>
              <a:rPr lang="en-US" dirty="0" smtClean="0">
                <a:latin typeface="Times New Roman" pitchFamily="18" charset="0"/>
                <a:cs typeface="Times New Roman" pitchFamily="18" charset="0"/>
              </a:rPr>
              <a:t> or adulterated food; and</a:t>
            </a:r>
          </a:p>
          <a:p>
            <a:pPr algn="just">
              <a:lnSpc>
                <a:spcPct val="160000"/>
              </a:lnSpc>
            </a:pPr>
            <a:r>
              <a:rPr lang="en-US" dirty="0" smtClean="0">
                <a:latin typeface="Times New Roman" pitchFamily="18" charset="0"/>
                <a:cs typeface="Times New Roman" pitchFamily="18" charset="0"/>
              </a:rPr>
              <a:t>Contributing to economic development by maintaining consumer confidence in the food system and providing a sound regulatory foundation for domestic and international trade in food.</a:t>
            </a:r>
            <a:endParaRPr lang="en-US"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2"/>
          <p:cNvSpPr>
            <a:spLocks noGrp="1"/>
          </p:cNvSpPr>
          <p:nvPr>
            <p:ph idx="1"/>
          </p:nvPr>
        </p:nvSpPr>
        <p:spPr>
          <a:xfrm>
            <a:off x="1435608" y="2438400"/>
            <a:ext cx="7498080" cy="990600"/>
          </a:xfrm>
        </p:spPr>
        <p:txBody>
          <a:bodyPr/>
          <a:lstStyle/>
          <a:p>
            <a:pPr marL="82296" indent="0">
              <a:buNone/>
            </a:pPr>
            <a:r>
              <a:rPr lang="en-US" dirty="0" smtClean="0">
                <a:solidFill>
                  <a:srgbClr val="7030A0"/>
                </a:solidFill>
              </a:rPr>
              <a:t>           </a:t>
            </a:r>
            <a:r>
              <a:rPr lang="en-US" dirty="0" smtClean="0">
                <a:solidFill>
                  <a:srgbClr val="7030A0"/>
                </a:solidFill>
                <a:latin typeface="Algerian" panose="04020705040A02060702" pitchFamily="82" charset="0"/>
              </a:rPr>
              <a:t>Food </a:t>
            </a:r>
            <a:r>
              <a:rPr lang="en-US" dirty="0">
                <a:solidFill>
                  <a:srgbClr val="7030A0"/>
                </a:solidFill>
                <a:latin typeface="Algerian" panose="04020705040A02060702" pitchFamily="82" charset="0"/>
              </a:rPr>
              <a:t>borne disease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1435608" y="274638"/>
            <a:ext cx="7498080" cy="868362"/>
          </a:xfrm>
        </p:spPr>
        <p:txBody>
          <a:bodyPr>
            <a:normAutofit/>
          </a:bodyPr>
          <a:lstStyle/>
          <a:p>
            <a:pPr algn="ctr"/>
            <a:r>
              <a:rPr lang="en-US" sz="3200" dirty="0" smtClean="0">
                <a:solidFill>
                  <a:srgbClr val="7030A0"/>
                </a:solidFill>
              </a:rPr>
              <a:t>Introduction </a:t>
            </a:r>
            <a:endParaRPr lang="en-US" sz="3200" dirty="0">
              <a:solidFill>
                <a:srgbClr val="7030A0"/>
              </a:solidFill>
            </a:endParaRPr>
          </a:p>
        </p:txBody>
      </p:sp>
      <p:sp>
        <p:nvSpPr>
          <p:cNvPr id="1048612" name="Content Placeholder 2"/>
          <p:cNvSpPr>
            <a:spLocks noGrp="1"/>
          </p:cNvSpPr>
          <p:nvPr>
            <p:ph idx="1"/>
          </p:nvPr>
        </p:nvSpPr>
        <p:spPr>
          <a:xfrm>
            <a:off x="1435608" y="1295400"/>
            <a:ext cx="7498080" cy="5410200"/>
          </a:xfrm>
        </p:spPr>
        <p:txBody>
          <a:bodyPr>
            <a:normAutofit fontScale="29167" lnSpcReduction="20000"/>
          </a:bodyPr>
          <a:lstStyle/>
          <a:p>
            <a:pPr algn="just">
              <a:lnSpc>
                <a:spcPct val="170000"/>
              </a:lnSpc>
            </a:pPr>
            <a:r>
              <a:rPr lang="en-US" sz="9600" dirty="0">
                <a:latin typeface="Times New Roman" pitchFamily="18" charset="0"/>
                <a:cs typeface="Times New Roman" pitchFamily="18" charset="0"/>
              </a:rPr>
              <a:t>Although food is crucial to the maintenance of life, it can also be responsible for ill health. </a:t>
            </a:r>
          </a:p>
          <a:p>
            <a:pPr algn="just">
              <a:lnSpc>
                <a:spcPct val="170000"/>
              </a:lnSpc>
            </a:pPr>
            <a:r>
              <a:rPr lang="en-US" sz="9600" dirty="0">
                <a:latin typeface="Times New Roman" pitchFamily="18" charset="0"/>
                <a:cs typeface="Times New Roman" pitchFamily="18" charset="0"/>
              </a:rPr>
              <a:t>In addition to the hazards posed by natural toxins, foods may also act as the vehicle for food borne </a:t>
            </a:r>
            <a:r>
              <a:rPr lang="en-US" sz="9600" dirty="0" smtClean="0">
                <a:latin typeface="Times New Roman" pitchFamily="18" charset="0"/>
                <a:cs typeface="Times New Roman" pitchFamily="18" charset="0"/>
              </a:rPr>
              <a:t>diseases as </a:t>
            </a:r>
            <a:r>
              <a:rPr lang="en-US" sz="9600" dirty="0">
                <a:latin typeface="Times New Roman" pitchFamily="18" charset="0"/>
                <a:cs typeface="Times New Roman" pitchFamily="18" charset="0"/>
              </a:rPr>
              <a:t>microorganisms can cause spoilage of food products, (which affects food quality, and cause food poisoning).</a:t>
            </a:r>
          </a:p>
          <a:p>
            <a:pPr marL="82296" indent="0" algn="just">
              <a:lnSpc>
                <a:spcPct val="170000"/>
              </a:lnSpc>
              <a:buNone/>
            </a:pPr>
            <a:endParaRPr lang="en-US" sz="96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1435608" y="381000"/>
            <a:ext cx="7498080" cy="609600"/>
          </a:xfrm>
        </p:spPr>
        <p:txBody>
          <a:bodyPr>
            <a:normAutofit/>
          </a:bodyPr>
          <a:lstStyle/>
          <a:p>
            <a:r>
              <a:rPr lang="en-US" sz="2800" dirty="0" err="1" smtClean="0">
                <a:latin typeface="Times New Roman" panose="02020603050405020304" pitchFamily="18" charset="0"/>
                <a:cs typeface="Times New Roman" panose="02020603050405020304" pitchFamily="18" charset="0"/>
              </a:rPr>
              <a:t>Con’t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48614" name="Content Placeholder 2"/>
          <p:cNvSpPr>
            <a:spLocks noGrp="1"/>
          </p:cNvSpPr>
          <p:nvPr>
            <p:ph idx="1"/>
          </p:nvPr>
        </p:nvSpPr>
        <p:spPr>
          <a:xfrm>
            <a:off x="1435608" y="1143000"/>
            <a:ext cx="7498080" cy="5105400"/>
          </a:xfrm>
        </p:spPr>
        <p:txBody>
          <a:bodyPr>
            <a:noAutofit/>
          </a:bodyPr>
          <a:lstStyle/>
          <a:p>
            <a:pPr algn="just">
              <a:lnSpc>
                <a:spcPct val="150000"/>
              </a:lnSpc>
            </a:pPr>
            <a:r>
              <a:rPr lang="en-US" sz="2400" b="1" dirty="0">
                <a:latin typeface="Times New Roman" pitchFamily="18" charset="0"/>
                <a:cs typeface="Times New Roman" pitchFamily="18" charset="0"/>
              </a:rPr>
              <a:t>Foodborne illness</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disease) </a:t>
            </a:r>
            <a:r>
              <a:rPr lang="en-US" sz="2400" dirty="0" smtClean="0">
                <a:latin typeface="Times New Roman" pitchFamily="18" charset="0"/>
                <a:cs typeface="Times New Roman" pitchFamily="18" charset="0"/>
              </a:rPr>
              <a:t>occur</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a person gets sick by eating food that has been contaminated with </a:t>
            </a:r>
            <a:r>
              <a:rPr lang="en-US" sz="2400" dirty="0" smtClean="0">
                <a:latin typeface="Times New Roman" pitchFamily="18" charset="0"/>
                <a:cs typeface="Times New Roman" pitchFamily="18" charset="0"/>
              </a:rPr>
              <a:t>microorganism, chemical </a:t>
            </a:r>
            <a:r>
              <a:rPr lang="en-US" sz="2400" dirty="0">
                <a:latin typeface="Times New Roman" pitchFamily="18" charset="0"/>
                <a:cs typeface="Times New Roman" pitchFamily="18" charset="0"/>
              </a:rPr>
              <a:t>or natural toxins such as poisonous mushrooms.</a:t>
            </a:r>
          </a:p>
          <a:p>
            <a:pPr algn="just">
              <a:lnSpc>
                <a:spcPct val="160000"/>
              </a:lnSpc>
            </a:pPr>
            <a:r>
              <a:rPr lang="en-US" sz="2400" dirty="0">
                <a:solidFill>
                  <a:srgbClr val="FF0000"/>
                </a:solidFill>
                <a:latin typeface="Times New Roman" pitchFamily="18" charset="0"/>
                <a:cs typeface="Times New Roman" pitchFamily="18" charset="0"/>
              </a:rPr>
              <a:t>The risks of food-borne diseases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becoming increasingly </a:t>
            </a:r>
            <a:r>
              <a:rPr lang="en-US" sz="2400" dirty="0">
                <a:latin typeface="Times New Roman" pitchFamily="18" charset="0"/>
                <a:cs typeface="Times New Roman" pitchFamily="18" charset="0"/>
              </a:rPr>
              <a:t>important; in areas where </a:t>
            </a:r>
            <a:r>
              <a:rPr lang="en-US" sz="2400" dirty="0">
                <a:solidFill>
                  <a:srgbClr val="7030A0"/>
                </a:solidFill>
                <a:latin typeface="Times New Roman" pitchFamily="18" charset="0"/>
                <a:cs typeface="Times New Roman" pitchFamily="18" charset="0"/>
              </a:rPr>
              <a:t>food storage and preparation safety measures are far below the </a:t>
            </a:r>
            <a:r>
              <a:rPr lang="en-US" sz="2400" dirty="0" smtClean="0">
                <a:solidFill>
                  <a:srgbClr val="7030A0"/>
                </a:solidFill>
                <a:latin typeface="Times New Roman" pitchFamily="18" charset="0"/>
                <a:cs typeface="Times New Roman" pitchFamily="18" charset="0"/>
              </a:rPr>
              <a:t>optimum.</a:t>
            </a:r>
            <a:endParaRPr lang="en-US" sz="2400" dirty="0">
              <a:latin typeface="Times New Roman" pitchFamily="18" charset="0"/>
              <a:cs typeface="Times New Roman" pitchFamily="18" charset="0"/>
            </a:endParaRPr>
          </a:p>
          <a:p>
            <a:endParaRPr lang="en-US"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1435608" y="274638"/>
            <a:ext cx="7498080" cy="792162"/>
          </a:xfrm>
        </p:spPr>
        <p:txBody>
          <a:bodyPr>
            <a:normAutofit/>
          </a:bodyPr>
          <a:lstStyle/>
          <a:p>
            <a:r>
              <a:rPr lang="en-US" sz="2800" dirty="0" err="1" smtClean="0"/>
              <a:t>Con’t</a:t>
            </a:r>
            <a:r>
              <a:rPr lang="en-US" sz="2800" dirty="0" smtClean="0"/>
              <a:t>….</a:t>
            </a:r>
            <a:endParaRPr lang="en-US" sz="2800" dirty="0"/>
          </a:p>
        </p:txBody>
      </p:sp>
      <p:sp>
        <p:nvSpPr>
          <p:cNvPr id="1048616" name="Content Placeholder 2"/>
          <p:cNvSpPr>
            <a:spLocks noGrp="1"/>
          </p:cNvSpPr>
          <p:nvPr>
            <p:ph idx="1"/>
          </p:nvPr>
        </p:nvSpPr>
        <p:spPr>
          <a:xfrm>
            <a:off x="1219200" y="1066800"/>
            <a:ext cx="7714488" cy="5181600"/>
          </a:xfrm>
        </p:spPr>
        <p:txBody>
          <a:bodyPr>
            <a:normAutofit/>
          </a:bodyPr>
          <a:lstStyle/>
          <a:p>
            <a:pPr algn="just">
              <a:lnSpc>
                <a:spcPct val="150000"/>
              </a:lnSpc>
            </a:pPr>
            <a:r>
              <a:rPr lang="en-US" sz="2400" dirty="0" smtClean="0">
                <a:latin typeface="Times New Roman" pitchFamily="18" charset="0"/>
                <a:cs typeface="Times New Roman" pitchFamily="18" charset="0"/>
              </a:rPr>
              <a:t>In Ethiopia</a:t>
            </a:r>
            <a:r>
              <a:rPr lang="en-US" sz="2400" dirty="0">
                <a:latin typeface="Times New Roman" pitchFamily="18" charset="0"/>
                <a:cs typeface="Times New Roman" pitchFamily="18" charset="0"/>
              </a:rPr>
              <a:t>, the problem is high due to many reasons;  like poverty and lack of public health awareness, poor water supply, poor personal hygiene and environmental sanitation, etc.</a:t>
            </a:r>
          </a:p>
          <a:p>
            <a:pPr algn="just">
              <a:lnSpc>
                <a:spcPct val="150000"/>
              </a:lnSpc>
            </a:pPr>
            <a:r>
              <a:rPr lang="en-US" sz="2400" dirty="0">
                <a:latin typeface="Times New Roman" pitchFamily="18" charset="0"/>
                <a:cs typeface="Times New Roman" pitchFamily="18" charset="0"/>
              </a:rPr>
              <a:t>Most food-borne diseases manifest with </a:t>
            </a:r>
            <a:r>
              <a:rPr lang="en-US" sz="2400" dirty="0">
                <a:solidFill>
                  <a:schemeClr val="tx2"/>
                </a:solidFill>
                <a:latin typeface="Times New Roman" pitchFamily="18" charset="0"/>
                <a:cs typeface="Times New Roman" pitchFamily="18" charset="0"/>
              </a:rPr>
              <a:t>gastrointestinal signs and symptoms</a:t>
            </a:r>
            <a:r>
              <a:rPr lang="en-US" sz="2400" dirty="0">
                <a:latin typeface="Times New Roman" pitchFamily="18" charset="0"/>
                <a:cs typeface="Times New Roman" pitchFamily="18" charset="0"/>
              </a:rPr>
              <a:t> characterized by </a:t>
            </a:r>
            <a:r>
              <a:rPr lang="en-US" sz="2400" dirty="0">
                <a:solidFill>
                  <a:srgbClr val="C00000"/>
                </a:solidFill>
                <a:latin typeface="Times New Roman" pitchFamily="18" charset="0"/>
                <a:cs typeface="Times New Roman" pitchFamily="18" charset="0"/>
              </a:rPr>
              <a:t>diarrhea and vomiting </a:t>
            </a:r>
            <a:r>
              <a:rPr lang="en-US" sz="2400" dirty="0">
                <a:latin typeface="Times New Roman" pitchFamily="18" charset="0"/>
                <a:cs typeface="Times New Roman" pitchFamily="18" charset="0"/>
              </a:rPr>
              <a:t>but in the cases of botulism and </a:t>
            </a:r>
            <a:r>
              <a:rPr lang="en-US" sz="2400" dirty="0" err="1">
                <a:latin typeface="Times New Roman" pitchFamily="18" charset="0"/>
                <a:cs typeface="Times New Roman" pitchFamily="18" charset="0"/>
              </a:rPr>
              <a:t>listeriosis</a:t>
            </a:r>
            <a:r>
              <a:rPr lang="en-US" sz="2400" dirty="0">
                <a:latin typeface="Times New Roman" pitchFamily="18" charset="0"/>
                <a:cs typeface="Times New Roman" pitchFamily="18" charset="0"/>
              </a:rPr>
              <a:t>, the main symptoms are caused by effects on other ‘extra-intestinal’ parts of the body.</a:t>
            </a:r>
          </a:p>
          <a:p>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858</TotalTime>
  <Words>7814</Words>
  <Application>Microsoft Office PowerPoint</Application>
  <PresentationFormat>On-screen Show (4:3)</PresentationFormat>
  <Paragraphs>1060</Paragraphs>
  <Slides>174</Slides>
  <Notes>2</Notes>
  <HiddenSlides>0</HiddenSlides>
  <MMClips>0</MMClips>
  <ScaleCrop>false</ScaleCrop>
  <HeadingPairs>
    <vt:vector size="4" baseType="variant">
      <vt:variant>
        <vt:lpstr>Theme</vt:lpstr>
      </vt:variant>
      <vt:variant>
        <vt:i4>1</vt:i4>
      </vt:variant>
      <vt:variant>
        <vt:lpstr>Slide Titles</vt:lpstr>
      </vt:variant>
      <vt:variant>
        <vt:i4>174</vt:i4>
      </vt:variant>
    </vt:vector>
  </HeadingPairs>
  <TitlesOfParts>
    <vt:vector size="175" baseType="lpstr">
      <vt:lpstr>Solstice</vt:lpstr>
      <vt:lpstr>Nutritional Requirement</vt:lpstr>
      <vt:lpstr>PowerPoint Presentation</vt:lpstr>
      <vt:lpstr>PowerPoint Presentation</vt:lpstr>
      <vt:lpstr>PowerPoint Presentation</vt:lpstr>
      <vt:lpstr>PowerPoint Presentation</vt:lpstr>
      <vt:lpstr>Estimated average requirement (EAR)</vt:lpstr>
      <vt:lpstr>Reference Nutrient intake ( RNI) or Recommended  Dietary Allowance (RDA) </vt:lpstr>
      <vt:lpstr>Lower Reference Nutrient Intake  (LRNI)</vt:lpstr>
      <vt:lpstr>Adequate intake ( Safe intake)</vt:lpstr>
      <vt:lpstr>Upper tolerable nutrient intake level</vt:lpstr>
      <vt:lpstr>What is energy requirement?</vt:lpstr>
      <vt:lpstr>Energy requirement...</vt:lpstr>
      <vt:lpstr>Energy requirement...</vt:lpstr>
      <vt:lpstr>Nutritional Requirement during critical periods</vt:lpstr>
      <vt:lpstr>Nutrient requirement during pregnancy</vt:lpstr>
      <vt:lpstr>PowerPoint Presentation</vt:lpstr>
      <vt:lpstr>PowerPoint Presentation</vt:lpstr>
      <vt:lpstr>PowerPoint Presentation</vt:lpstr>
      <vt:lpstr>PowerPoint Presentation</vt:lpstr>
      <vt:lpstr>PowerPoint Presentation</vt:lpstr>
      <vt:lpstr>  Macro-nutrient need during lactation </vt:lpstr>
      <vt:lpstr>PowerPoint Presentation</vt:lpstr>
      <vt:lpstr>Infancy</vt:lpstr>
      <vt:lpstr>PowerPoint Presentation</vt:lpstr>
      <vt:lpstr>PowerPoint Presentation</vt:lpstr>
      <vt:lpstr>PowerPoint Presentation</vt:lpstr>
      <vt:lpstr>PowerPoint Presentation</vt:lpstr>
      <vt:lpstr>Old age</vt:lpstr>
      <vt:lpstr>Cont’….</vt:lpstr>
      <vt:lpstr> cont’…..</vt:lpstr>
      <vt:lpstr>Nutritional Assessment </vt:lpstr>
      <vt:lpstr>Introduction</vt:lpstr>
      <vt:lpstr>PowerPoint Presentation</vt:lpstr>
      <vt:lpstr>Direct methods</vt:lpstr>
      <vt:lpstr>A.  Anthropometric assessments</vt:lpstr>
      <vt:lpstr>PowerPoint Presentation</vt:lpstr>
      <vt:lpstr>Purposes of Anthropometric measurements </vt:lpstr>
      <vt:lpstr>Anthropometric measurements of growth</vt:lpstr>
      <vt:lpstr>2. Length</vt:lpstr>
      <vt:lpstr>PowerPoint Presentation</vt:lpstr>
      <vt:lpstr>3. Height</vt:lpstr>
      <vt:lpstr>PowerPoint Presentation</vt:lpstr>
      <vt:lpstr>4. Weight</vt:lpstr>
      <vt:lpstr>PowerPoint Presentation</vt:lpstr>
      <vt:lpstr>Indices derived from these measurements</vt:lpstr>
      <vt:lpstr>Meanings of the indices derived from growth  measurements</vt:lpstr>
      <vt:lpstr>PowerPoint Presentation</vt:lpstr>
      <vt:lpstr>PowerPoint Presentation</vt:lpstr>
      <vt:lpstr>Assessment  of body composition</vt:lpstr>
      <vt:lpstr>Assessment of body composition  using anthropometry </vt:lpstr>
      <vt:lpstr>Measurements used for assessing fat free mass:</vt:lpstr>
      <vt:lpstr>PowerPoint Presentation</vt:lpstr>
      <vt:lpstr>PowerPoint Presentation</vt:lpstr>
      <vt:lpstr>PowerPoint Presentation</vt:lpstr>
      <vt:lpstr>PowerPoint Presentation</vt:lpstr>
      <vt:lpstr>Measurements used to assess fat mass:</vt:lpstr>
      <vt:lpstr>PowerPoint Presentation</vt:lpstr>
      <vt:lpstr>PowerPoint Presentation</vt:lpstr>
      <vt:lpstr>This classification is based on the mortalities and morbidities associated with either extremities</vt:lpstr>
      <vt:lpstr>2. Skin fold thicknesses</vt:lpstr>
      <vt:lpstr>PowerPoint Presentation</vt:lpstr>
      <vt:lpstr>Measuring Skinfold Fat Thickness at the Triceps Skinfold Site</vt:lpstr>
      <vt:lpstr>3. Waist to hip circumference ratio </vt:lpstr>
      <vt:lpstr>Waist-to-hip ratio (WHR)</vt:lpstr>
      <vt:lpstr>Expressing anthropometric measurements</vt:lpstr>
      <vt:lpstr>Class activity</vt:lpstr>
      <vt:lpstr>2. Percentage of the Median </vt:lpstr>
      <vt:lpstr> Cut off points for acute malnutrition (weight for height)  Acute malnutrition based on weight-for-Height in z-scores and percentage of the median </vt:lpstr>
      <vt:lpstr>Cut off points for chronic malnutrition (height for age)</vt:lpstr>
      <vt:lpstr>Cut off points for Underweight</vt:lpstr>
      <vt:lpstr>3. Percentiles</vt:lpstr>
      <vt:lpstr>Quality control measures in anthropometric surveys</vt:lpstr>
      <vt:lpstr>Cont’…</vt:lpstr>
      <vt:lpstr>Advantages and disadvantages of Anthropometric measurements</vt:lpstr>
      <vt:lpstr>B. Biochemical(laboratory)  methods</vt:lpstr>
      <vt:lpstr>C. Clinical methods</vt:lpstr>
      <vt:lpstr>PowerPoint Presentation</vt:lpstr>
      <vt:lpstr>PowerPoint Presentation</vt:lpstr>
      <vt:lpstr>Methods used to assess current intake (at a group or individual level)</vt:lpstr>
      <vt:lpstr>PowerPoint Presentation</vt:lpstr>
      <vt:lpstr>PowerPoint Presentation</vt:lpstr>
      <vt:lpstr>Methods Used to assess past intake</vt:lpstr>
      <vt:lpstr>PowerPoint Presentation</vt:lpstr>
      <vt:lpstr>PowerPoint Presentation</vt:lpstr>
      <vt:lpstr>PowerPoint Presentation</vt:lpstr>
      <vt:lpstr>PowerPoint Presentation</vt:lpstr>
      <vt:lpstr>Example of semi quantitative FFQ for Vitamin A friendly foods </vt:lpstr>
      <vt:lpstr>PowerPoint Presentation</vt:lpstr>
      <vt:lpstr>PowerPoint Presentation</vt:lpstr>
      <vt:lpstr>Food safety and quality</vt:lpstr>
      <vt:lpstr>Introduction</vt:lpstr>
      <vt:lpstr>Con’t….</vt:lpstr>
      <vt:lpstr> </vt:lpstr>
      <vt:lpstr> con’t….</vt:lpstr>
      <vt:lpstr>The principal objectives of national food control systems are: </vt:lpstr>
      <vt:lpstr>PowerPoint Presentation</vt:lpstr>
      <vt:lpstr>Introduction </vt:lpstr>
      <vt:lpstr>Con’t….</vt:lpstr>
      <vt:lpstr>Con’t….</vt:lpstr>
      <vt:lpstr>Con’t…</vt:lpstr>
      <vt:lpstr>Classification of Food borne diseases</vt:lpstr>
      <vt:lpstr>Food borne infections</vt:lpstr>
      <vt:lpstr>2. Non-invasive infections / Toxicoinfections</vt:lpstr>
      <vt:lpstr>Food borne intoxications</vt:lpstr>
      <vt:lpstr>Food borne intoxications can be classified into:</vt:lpstr>
      <vt:lpstr>PowerPoint Presentation</vt:lpstr>
      <vt:lpstr> </vt:lpstr>
      <vt:lpstr>Methods of food preservation</vt:lpstr>
      <vt:lpstr>Food additive and health implication</vt:lpstr>
      <vt:lpstr>Evaluating health risks of food additives and preservatives</vt:lpstr>
      <vt:lpstr>Some food additive can cause reactions</vt:lpstr>
      <vt:lpstr>Quiz-1</vt:lpstr>
      <vt:lpstr>Nutritional Surveillance</vt:lpstr>
      <vt:lpstr>Food &amp; nutrition security</vt:lpstr>
      <vt:lpstr>PowerPoint Presentation</vt:lpstr>
      <vt:lpstr>Nutritional Surveillance</vt:lpstr>
      <vt:lpstr>Methods of acquiring data in Nutritional Surveillance</vt:lpstr>
      <vt:lpstr>PowerPoint Presentation</vt:lpstr>
      <vt:lpstr> 3.Sentinel site surveillance</vt:lpstr>
      <vt:lpstr>PowerPoint Presentation</vt:lpstr>
      <vt:lpstr>Types of nutritional surveillance</vt:lpstr>
      <vt:lpstr>PowerPoint Presentation</vt:lpstr>
      <vt:lpstr>PowerPoint Presentation</vt:lpstr>
      <vt:lpstr>PowerPoint Presentation</vt:lpstr>
      <vt:lpstr>PowerPoint Presentation</vt:lpstr>
      <vt:lpstr>PowerPoint Presentation</vt:lpstr>
      <vt:lpstr>PowerPoint Presentation</vt:lpstr>
      <vt:lpstr>Summary of use of NS</vt:lpstr>
      <vt:lpstr>Nutritional surveillance cycle</vt:lpstr>
      <vt:lpstr>BASIC STEPS IN NUTRITIONAL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 Advantages and Disadvantages of Food-For-Work (FFW)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Infant feeding options in the context of HIV/AIDS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we know about the feasibility of early cessation of breastfeeding?</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Requirement</dc:title>
  <dc:creator>owner</dc:creator>
  <cp:lastModifiedBy>Windows User</cp:lastModifiedBy>
  <cp:revision>133</cp:revision>
  <dcterms:created xsi:type="dcterms:W3CDTF">2013-08-15T07:06:12Z</dcterms:created>
  <dcterms:modified xsi:type="dcterms:W3CDTF">2019-12-31T17:32:53Z</dcterms:modified>
</cp:coreProperties>
</file>