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9"/>
  </p:notesMasterIdLst>
  <p:sldIdLst>
    <p:sldId id="256" r:id="rId2"/>
    <p:sldId id="278" r:id="rId3"/>
    <p:sldId id="257" r:id="rId4"/>
    <p:sldId id="258" r:id="rId5"/>
    <p:sldId id="259" r:id="rId6"/>
    <p:sldId id="260" r:id="rId7"/>
    <p:sldId id="45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5" r:id="rId40"/>
    <p:sldId id="306" r:id="rId41"/>
    <p:sldId id="307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9" r:id="rId76"/>
    <p:sldId id="350" r:id="rId77"/>
    <p:sldId id="351" r:id="rId78"/>
    <p:sldId id="352" r:id="rId79"/>
    <p:sldId id="353" r:id="rId80"/>
    <p:sldId id="354" r:id="rId81"/>
    <p:sldId id="355" r:id="rId82"/>
    <p:sldId id="356" r:id="rId83"/>
    <p:sldId id="357" r:id="rId84"/>
    <p:sldId id="358" r:id="rId85"/>
    <p:sldId id="359" r:id="rId86"/>
    <p:sldId id="360" r:id="rId87"/>
    <p:sldId id="361" r:id="rId88"/>
    <p:sldId id="362" r:id="rId89"/>
    <p:sldId id="363" r:id="rId90"/>
    <p:sldId id="364" r:id="rId91"/>
    <p:sldId id="365" r:id="rId92"/>
    <p:sldId id="367" r:id="rId93"/>
    <p:sldId id="368" r:id="rId94"/>
    <p:sldId id="370" r:id="rId95"/>
    <p:sldId id="371" r:id="rId96"/>
    <p:sldId id="372" r:id="rId97"/>
    <p:sldId id="373" r:id="rId98"/>
    <p:sldId id="374" r:id="rId99"/>
    <p:sldId id="375" r:id="rId100"/>
    <p:sldId id="376" r:id="rId101"/>
    <p:sldId id="377" r:id="rId102"/>
    <p:sldId id="378" r:id="rId103"/>
    <p:sldId id="380" r:id="rId104"/>
    <p:sldId id="381" r:id="rId105"/>
    <p:sldId id="382" r:id="rId106"/>
    <p:sldId id="383" r:id="rId107"/>
    <p:sldId id="384" r:id="rId108"/>
    <p:sldId id="385" r:id="rId109"/>
    <p:sldId id="386" r:id="rId110"/>
    <p:sldId id="387" r:id="rId111"/>
    <p:sldId id="388" r:id="rId112"/>
    <p:sldId id="389" r:id="rId113"/>
    <p:sldId id="390" r:id="rId114"/>
    <p:sldId id="391" r:id="rId115"/>
    <p:sldId id="392" r:id="rId116"/>
    <p:sldId id="393" r:id="rId117"/>
    <p:sldId id="394" r:id="rId118"/>
    <p:sldId id="395" r:id="rId119"/>
    <p:sldId id="396" r:id="rId120"/>
    <p:sldId id="397" r:id="rId121"/>
    <p:sldId id="398" r:id="rId122"/>
    <p:sldId id="399" r:id="rId123"/>
    <p:sldId id="400" r:id="rId124"/>
    <p:sldId id="401" r:id="rId125"/>
    <p:sldId id="402" r:id="rId126"/>
    <p:sldId id="403" r:id="rId127"/>
    <p:sldId id="404" r:id="rId128"/>
    <p:sldId id="405" r:id="rId129"/>
    <p:sldId id="406" r:id="rId130"/>
    <p:sldId id="407" r:id="rId131"/>
    <p:sldId id="408" r:id="rId132"/>
    <p:sldId id="409" r:id="rId133"/>
    <p:sldId id="410" r:id="rId134"/>
    <p:sldId id="411" r:id="rId135"/>
    <p:sldId id="412" r:id="rId136"/>
    <p:sldId id="413" r:id="rId137"/>
    <p:sldId id="414" r:id="rId138"/>
    <p:sldId id="415" r:id="rId139"/>
    <p:sldId id="416" r:id="rId140"/>
    <p:sldId id="417" r:id="rId141"/>
    <p:sldId id="418" r:id="rId142"/>
    <p:sldId id="419" r:id="rId143"/>
    <p:sldId id="420" r:id="rId144"/>
    <p:sldId id="421" r:id="rId145"/>
    <p:sldId id="422" r:id="rId146"/>
    <p:sldId id="423" r:id="rId147"/>
    <p:sldId id="425" r:id="rId148"/>
    <p:sldId id="426" r:id="rId149"/>
    <p:sldId id="427" r:id="rId150"/>
    <p:sldId id="428" r:id="rId151"/>
    <p:sldId id="429" r:id="rId152"/>
    <p:sldId id="430" r:id="rId153"/>
    <p:sldId id="431" r:id="rId154"/>
    <p:sldId id="432" r:id="rId155"/>
    <p:sldId id="433" r:id="rId156"/>
    <p:sldId id="434" r:id="rId157"/>
    <p:sldId id="435" r:id="rId158"/>
    <p:sldId id="436" r:id="rId159"/>
    <p:sldId id="437" r:id="rId160"/>
    <p:sldId id="438" r:id="rId161"/>
    <p:sldId id="439" r:id="rId162"/>
    <p:sldId id="440" r:id="rId163"/>
    <p:sldId id="441" r:id="rId164"/>
    <p:sldId id="442" r:id="rId165"/>
    <p:sldId id="443" r:id="rId166"/>
    <p:sldId id="444" r:id="rId167"/>
    <p:sldId id="445" r:id="rId168"/>
    <p:sldId id="446" r:id="rId169"/>
    <p:sldId id="447" r:id="rId170"/>
    <p:sldId id="448" r:id="rId171"/>
    <p:sldId id="449" r:id="rId172"/>
    <p:sldId id="450" r:id="rId173"/>
    <p:sldId id="451" r:id="rId174"/>
    <p:sldId id="452" r:id="rId175"/>
    <p:sldId id="453" r:id="rId176"/>
    <p:sldId id="454" r:id="rId177"/>
    <p:sldId id="455" r:id="rId1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DEA0A-1C80-4C7B-9890-94D866C10CB5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0F9EF-9B51-4FFB-BDCF-4A726CF47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1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6B23E9-5B18-4786-B201-0342A70851F9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7689C-49E3-4C62-8F1E-FE97A0735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7B84EC-0A63-48D2-9603-F916EDCDD6F6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7689C-49E3-4C62-8F1E-FE97A0735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2FC8B-BF79-44EB-857E-AAB18FA8EC38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7689C-49E3-4C62-8F1E-FE97A0735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DF491-F614-4140-951A-B552FE67F226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7689C-49E3-4C62-8F1E-FE97A0735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DAE4F-52F6-409A-B373-66250442D1F9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7689C-49E3-4C62-8F1E-FE97A0735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99E81-FD42-4C06-A287-EE372D4C1B48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7689C-49E3-4C62-8F1E-FE97A0735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B5B03-4C3D-48A4-8EA4-03C49888A0C2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7689C-49E3-4C62-8F1E-FE97A0735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3D51A7-C97C-4D79-81E1-A01B8B7C43C9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7689C-49E3-4C62-8F1E-FE97A0735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39F646-551B-4748-823D-324469757647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7689C-49E3-4C62-8F1E-FE97A0735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6A37-8E2C-41A0-970B-8F1948837027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7689C-49E3-4C62-8F1E-FE97A0735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DDA46C-1E6D-4AAB-86E8-F167B988ADCD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7689C-49E3-4C62-8F1E-FE97A0735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BC1EA09-CE50-419C-BAF3-DA94F533B610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97689C-49E3-4C62-8F1E-FE97A0735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0"/>
            <a:ext cx="7924800" cy="2590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Debre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Markos University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College of  Medicine and Health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Sciences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of  Human nutrition &amp;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Food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cience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48000"/>
            <a:ext cx="7848600" cy="33528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 to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Human nutrition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Nursing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By</a:t>
            </a:r>
          </a:p>
          <a:p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Zelalem 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(Bsc, Msc in Applied Human Nutrition)</a:t>
            </a:r>
            <a:endParaRPr lang="en-US" sz="3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689C-49E3-4C62-8F1E-FE97A0735B1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Classifying Nutrients</a:t>
            </a:r>
            <a:r>
              <a:rPr lang="en-US" sz="4900" dirty="0" smtClean="0">
                <a:latin typeface="+mn-lt"/>
              </a:rPr>
              <a:t/>
            </a:r>
            <a:br>
              <a:rPr lang="en-US" sz="4900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cs typeface="Times New Roman" pitchFamily="18" charset="0"/>
              </a:rPr>
              <a:t>Essential nutrients – </a:t>
            </a:r>
            <a:r>
              <a:rPr lang="en-US" sz="2800" dirty="0" smtClean="0">
                <a:cs typeface="Times New Roman" pitchFamily="18" charset="0"/>
              </a:rPr>
              <a:t>nutrients the body either cannot make or cannot make enough of to meet its needs.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-These nutrients must be obtained from foods (ingested in some manner).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-Examples: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   • Vitamins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   • Calcium, iron, and other minerals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   • Some of the amino acids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689C-49E3-4C62-8F1E-FE97A0735B1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1" name="object 2"/>
          <p:cNvSpPr txBox="1"/>
          <p:nvPr/>
        </p:nvSpPr>
        <p:spPr>
          <a:xfrm>
            <a:off x="535940" y="386537"/>
            <a:ext cx="8071484" cy="2927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latin typeface="Times New Roman"/>
                <a:cs typeface="Times New Roman"/>
              </a:rPr>
              <a:t>Monounsaturated </a:t>
            </a:r>
            <a:r>
              <a:rPr sz="2800" b="1" spc="-70" dirty="0">
                <a:latin typeface="Times New Roman"/>
                <a:cs typeface="Times New Roman"/>
              </a:rPr>
              <a:t>fatty </a:t>
            </a:r>
            <a:r>
              <a:rPr sz="2800" b="1" spc="20" dirty="0">
                <a:latin typeface="Times New Roman"/>
                <a:cs typeface="Times New Roman"/>
              </a:rPr>
              <a:t>acids(</a:t>
            </a:r>
            <a:r>
              <a:rPr sz="2800" b="1" spc="114" dirty="0">
                <a:latin typeface="Times New Roman"/>
                <a:cs typeface="Times New Roman"/>
              </a:rPr>
              <a:t> </a:t>
            </a:r>
            <a:r>
              <a:rPr sz="2800" b="1" spc="-65" dirty="0">
                <a:latin typeface="Times New Roman"/>
                <a:cs typeface="Times New Roman"/>
              </a:rPr>
              <a:t>MUFA)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tabLst>
                <a:tab pos="878205" algn="l"/>
                <a:tab pos="1707514" algn="l"/>
                <a:tab pos="2388870" algn="l"/>
                <a:tab pos="3557904" algn="l"/>
                <a:tab pos="4297045" algn="l"/>
                <a:tab pos="4955540" algn="l"/>
                <a:tab pos="6047105" algn="l"/>
                <a:tab pos="6917055" algn="l"/>
              </a:tabLst>
            </a:pPr>
            <a:r>
              <a:rPr sz="2800" b="1" dirty="0">
                <a:latin typeface="Times New Roman"/>
                <a:cs typeface="Times New Roman"/>
              </a:rPr>
              <a:t>F</a:t>
            </a:r>
            <a:r>
              <a:rPr sz="2800" spc="-65" dirty="0">
                <a:latin typeface="Times New Roman"/>
                <a:cs typeface="Times New Roman"/>
              </a:rPr>
              <a:t>att</a:t>
            </a:r>
            <a:r>
              <a:rPr sz="2800" spc="-90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85" dirty="0">
                <a:latin typeface="Times New Roman"/>
                <a:cs typeface="Times New Roman"/>
              </a:rPr>
              <a:t>acid</a:t>
            </a:r>
            <a:r>
              <a:rPr sz="2800" spc="-7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that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Times New Roman"/>
                <a:cs typeface="Times New Roman"/>
              </a:rPr>
              <a:t>contain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85" dirty="0">
                <a:latin typeface="Times New Roman"/>
                <a:cs typeface="Times New Roman"/>
              </a:rPr>
              <a:t>onl</a:t>
            </a:r>
            <a:r>
              <a:rPr sz="2800" spc="-90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one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5" dirty="0">
                <a:latin typeface="Times New Roman"/>
                <a:cs typeface="Times New Roman"/>
              </a:rPr>
              <a:t>double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15" dirty="0">
                <a:latin typeface="Times New Roman"/>
                <a:cs typeface="Times New Roman"/>
              </a:rPr>
              <a:t>bond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45" dirty="0">
                <a:latin typeface="Times New Roman"/>
                <a:cs typeface="Times New Roman"/>
              </a:rPr>
              <a:t>bet</a:t>
            </a:r>
            <a:r>
              <a:rPr sz="2800" spc="-110" dirty="0">
                <a:latin typeface="Times New Roman"/>
                <a:cs typeface="Times New Roman"/>
              </a:rPr>
              <a:t>w</a:t>
            </a:r>
            <a:r>
              <a:rPr sz="2800" spc="-40" dirty="0">
                <a:latin typeface="Times New Roman"/>
                <a:cs typeface="Times New Roman"/>
              </a:rPr>
              <a:t>een  </a:t>
            </a:r>
            <a:r>
              <a:rPr sz="2800" spc="-20" dirty="0">
                <a:latin typeface="Times New Roman"/>
                <a:cs typeface="Times New Roman"/>
              </a:rPr>
              <a:t>carbon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atoms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most common </a:t>
            </a:r>
            <a:r>
              <a:rPr sz="2800" spc="-130" dirty="0">
                <a:latin typeface="Times New Roman"/>
                <a:cs typeface="Times New Roman"/>
              </a:rPr>
              <a:t>MUFA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0" dirty="0">
                <a:latin typeface="Times New Roman"/>
                <a:cs typeface="Times New Roman"/>
              </a:rPr>
              <a:t>diet </a:t>
            </a:r>
            <a:r>
              <a:rPr sz="2800" spc="-110" dirty="0">
                <a:latin typeface="Times New Roman"/>
                <a:cs typeface="Times New Roman"/>
              </a:rPr>
              <a:t>is </a:t>
            </a:r>
            <a:r>
              <a:rPr sz="2800" b="1" spc="30" dirty="0">
                <a:latin typeface="Times New Roman"/>
                <a:cs typeface="Times New Roman"/>
              </a:rPr>
              <a:t>oleic</a:t>
            </a:r>
            <a:r>
              <a:rPr sz="2800" b="1" spc="41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acid</a:t>
            </a:r>
            <a:r>
              <a:rPr sz="2800" spc="-2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842" name="object 3"/>
          <p:cNvSpPr/>
          <p:nvPr/>
        </p:nvSpPr>
        <p:spPr>
          <a:xfrm>
            <a:off x="533400" y="4191000"/>
            <a:ext cx="8153400" cy="110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object 2"/>
          <p:cNvSpPr txBox="1">
            <a:spLocks noGrp="1"/>
          </p:cNvSpPr>
          <p:nvPr>
            <p:ph type="title"/>
          </p:nvPr>
        </p:nvSpPr>
        <p:spPr>
          <a:xfrm>
            <a:off x="535940" y="462737"/>
            <a:ext cx="5266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Polyunsaturated </a:t>
            </a:r>
            <a:r>
              <a:rPr sz="2800" spc="-70" dirty="0"/>
              <a:t>fatty</a:t>
            </a:r>
            <a:r>
              <a:rPr sz="2800" spc="75" dirty="0"/>
              <a:t> </a:t>
            </a:r>
            <a:r>
              <a:rPr sz="2800" spc="-10" dirty="0"/>
              <a:t>acids(PUFA)</a:t>
            </a:r>
            <a:endParaRPr sz="2800"/>
          </a:p>
        </p:txBody>
      </p:sp>
      <p:sp>
        <p:nvSpPr>
          <p:cNvPr id="1048844" name="object 3"/>
          <p:cNvSpPr txBox="1"/>
          <p:nvPr/>
        </p:nvSpPr>
        <p:spPr>
          <a:xfrm>
            <a:off x="535940" y="1560322"/>
            <a:ext cx="80733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tabLst>
                <a:tab pos="939165" algn="l"/>
                <a:tab pos="1856739" algn="l"/>
                <a:tab pos="2917825" algn="l"/>
                <a:tab pos="3783329" algn="l"/>
                <a:tab pos="4531995" algn="l"/>
                <a:tab pos="5068570" algn="l"/>
                <a:tab pos="6028690" algn="l"/>
                <a:tab pos="7209790" algn="l"/>
              </a:tabLst>
            </a:pPr>
            <a:r>
              <a:rPr sz="2800" spc="-60" dirty="0">
                <a:latin typeface="Times New Roman"/>
                <a:cs typeface="Times New Roman"/>
              </a:rPr>
              <a:t>F</a:t>
            </a:r>
            <a:r>
              <a:rPr sz="2800" spc="-65" dirty="0">
                <a:latin typeface="Times New Roman"/>
                <a:cs typeface="Times New Roman"/>
              </a:rPr>
              <a:t>att</a:t>
            </a:r>
            <a:r>
              <a:rPr sz="2800" spc="-90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85" dirty="0">
                <a:latin typeface="Times New Roman"/>
                <a:cs typeface="Times New Roman"/>
              </a:rPr>
              <a:t>acid</a:t>
            </a:r>
            <a:r>
              <a:rPr sz="2800" spc="-7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90" dirty="0">
                <a:latin typeface="Times New Roman"/>
                <a:cs typeface="Times New Roman"/>
              </a:rPr>
              <a:t>whi</a:t>
            </a:r>
            <a:r>
              <a:rPr sz="2800" spc="-125" dirty="0">
                <a:latin typeface="Times New Roman"/>
                <a:cs typeface="Times New Roman"/>
              </a:rPr>
              <a:t>c</a:t>
            </a:r>
            <a:r>
              <a:rPr sz="2800" spc="2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a</a:t>
            </a:r>
            <a:r>
              <a:rPr sz="2800" spc="-140" dirty="0">
                <a:latin typeface="Times New Roman"/>
                <a:cs typeface="Times New Roman"/>
              </a:rPr>
              <a:t>v</a:t>
            </a:r>
            <a:r>
              <a:rPr sz="2800" spc="-8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5" dirty="0">
                <a:latin typeface="Times New Roman"/>
                <a:cs typeface="Times New Roman"/>
              </a:rPr>
              <a:t>t</a:t>
            </a:r>
            <a:r>
              <a:rPr sz="2800" spc="-170" dirty="0">
                <a:latin typeface="Times New Roman"/>
                <a:cs typeface="Times New Roman"/>
              </a:rPr>
              <a:t>w</a:t>
            </a:r>
            <a:r>
              <a:rPr sz="2800" spc="2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10" dirty="0">
                <a:latin typeface="Times New Roman"/>
                <a:cs typeface="Times New Roman"/>
              </a:rPr>
              <a:t>or</a:t>
            </a:r>
            <a:r>
              <a:rPr sz="2800" dirty="0">
                <a:latin typeface="Times New Roman"/>
                <a:cs typeface="Times New Roman"/>
              </a:rPr>
              <a:t>	mo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8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5" dirty="0">
                <a:latin typeface="Times New Roman"/>
                <a:cs typeface="Times New Roman"/>
              </a:rPr>
              <a:t>double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bonds  </a:t>
            </a:r>
            <a:r>
              <a:rPr sz="2800" spc="-55" dirty="0">
                <a:latin typeface="Times New Roman"/>
                <a:cs typeface="Times New Roman"/>
              </a:rPr>
              <a:t>between </a:t>
            </a:r>
            <a:r>
              <a:rPr sz="2800" spc="-20" dirty="0">
                <a:latin typeface="Times New Roman"/>
                <a:cs typeface="Times New Roman"/>
              </a:rPr>
              <a:t>carbon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atoms.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845" name="object 4"/>
          <p:cNvSpPr/>
          <p:nvPr/>
        </p:nvSpPr>
        <p:spPr>
          <a:xfrm>
            <a:off x="381000" y="3276600"/>
            <a:ext cx="8077200" cy="1128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6" name="object 5"/>
          <p:cNvSpPr txBox="1"/>
          <p:nvPr/>
        </p:nvSpPr>
        <p:spPr>
          <a:xfrm>
            <a:off x="1669160" y="4811725"/>
            <a:ext cx="5882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5" dirty="0">
                <a:latin typeface="Times New Roman"/>
                <a:cs typeface="Times New Roman"/>
              </a:rPr>
              <a:t>Linoleic </a:t>
            </a:r>
            <a:r>
              <a:rPr sz="2800" spc="-90" dirty="0">
                <a:latin typeface="Times New Roman"/>
                <a:cs typeface="Times New Roman"/>
              </a:rPr>
              <a:t>acid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spc="-45" dirty="0">
                <a:latin typeface="Times New Roman"/>
                <a:cs typeface="Times New Roman"/>
              </a:rPr>
              <a:t>18-carbon,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polyunsaturated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7" name="object 2"/>
          <p:cNvSpPr txBox="1"/>
          <p:nvPr/>
        </p:nvSpPr>
        <p:spPr>
          <a:xfrm>
            <a:off x="535940" y="423113"/>
            <a:ext cx="7859395" cy="61283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3535">
              <a:lnSpc>
                <a:spcPts val="3020"/>
              </a:lnSpc>
              <a:spcBef>
                <a:spcPts val="480"/>
              </a:spcBef>
            </a:pPr>
            <a:r>
              <a:rPr sz="2800" b="1" spc="-70" dirty="0">
                <a:latin typeface="Times New Roman"/>
                <a:cs typeface="Times New Roman"/>
              </a:rPr>
              <a:t>Saturated </a:t>
            </a:r>
            <a:r>
              <a:rPr sz="2800" b="1" spc="-65" dirty="0">
                <a:latin typeface="Times New Roman"/>
                <a:cs typeface="Times New Roman"/>
              </a:rPr>
              <a:t>fat </a:t>
            </a:r>
            <a:r>
              <a:rPr sz="2800" b="1" spc="-204" dirty="0">
                <a:latin typeface="Times New Roman"/>
                <a:cs typeface="Times New Roman"/>
              </a:rPr>
              <a:t>: </a:t>
            </a:r>
            <a:r>
              <a:rPr sz="2800" spc="-105" dirty="0">
                <a:latin typeface="Times New Roman"/>
                <a:cs typeface="Times New Roman"/>
              </a:rPr>
              <a:t>Triglyceride </a:t>
            </a:r>
            <a:r>
              <a:rPr sz="2800" spc="-50" dirty="0">
                <a:latin typeface="Times New Roman"/>
                <a:cs typeface="Times New Roman"/>
              </a:rPr>
              <a:t>containing </a:t>
            </a:r>
            <a:r>
              <a:rPr sz="2800" spc="-90" dirty="0">
                <a:latin typeface="Times New Roman"/>
                <a:cs typeface="Times New Roman"/>
              </a:rPr>
              <a:t>3 </a:t>
            </a:r>
            <a:r>
              <a:rPr sz="2800" spc="-35" dirty="0">
                <a:latin typeface="Times New Roman"/>
                <a:cs typeface="Times New Roman"/>
              </a:rPr>
              <a:t>saturated </a:t>
            </a:r>
            <a:r>
              <a:rPr sz="2800" spc="-60" dirty="0">
                <a:latin typeface="Times New Roman"/>
                <a:cs typeface="Times New Roman"/>
              </a:rPr>
              <a:t>fatty  </a:t>
            </a:r>
            <a:r>
              <a:rPr sz="2800" spc="-100" dirty="0">
                <a:latin typeface="Times New Roman"/>
                <a:cs typeface="Times New Roman"/>
              </a:rPr>
              <a:t>acids, </a:t>
            </a:r>
            <a:r>
              <a:rPr sz="2800" spc="-50" dirty="0">
                <a:latin typeface="Times New Roman"/>
                <a:cs typeface="Times New Roman"/>
              </a:rPr>
              <a:t>such </a:t>
            </a:r>
            <a:r>
              <a:rPr sz="2800" spc="-95" dirty="0">
                <a:latin typeface="Times New Roman"/>
                <a:cs typeface="Times New Roman"/>
              </a:rPr>
              <a:t>as </a:t>
            </a:r>
            <a:r>
              <a:rPr sz="2800" spc="-85" dirty="0">
                <a:latin typeface="Times New Roman"/>
                <a:cs typeface="Times New Roman"/>
              </a:rPr>
              <a:t>animal </a:t>
            </a:r>
            <a:r>
              <a:rPr sz="2800" spc="-50" dirty="0">
                <a:latin typeface="Times New Roman"/>
                <a:cs typeface="Times New Roman"/>
              </a:rPr>
              <a:t>fats </a:t>
            </a:r>
            <a:r>
              <a:rPr sz="2800" spc="-40" dirty="0">
                <a:latin typeface="Times New Roman"/>
                <a:cs typeface="Times New Roman"/>
              </a:rPr>
              <a:t>(butter, </a:t>
            </a:r>
            <a:r>
              <a:rPr sz="2800" spc="-75" dirty="0">
                <a:latin typeface="Times New Roman"/>
                <a:cs typeface="Times New Roman"/>
              </a:rPr>
              <a:t>lard)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50" dirty="0">
                <a:latin typeface="Times New Roman"/>
                <a:cs typeface="Times New Roman"/>
              </a:rPr>
              <a:t>tropical </a:t>
            </a:r>
            <a:r>
              <a:rPr sz="2800" spc="-85" dirty="0">
                <a:latin typeface="Times New Roman"/>
                <a:cs typeface="Times New Roman"/>
              </a:rPr>
              <a:t>oils  </a:t>
            </a:r>
            <a:r>
              <a:rPr sz="2800" spc="-75" dirty="0">
                <a:latin typeface="Times New Roman"/>
                <a:cs typeface="Times New Roman"/>
              </a:rPr>
              <a:t>(palm,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coconut)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>
              <a:latin typeface="Times New Roman"/>
              <a:cs typeface="Times New Roman"/>
            </a:endParaRPr>
          </a:p>
          <a:p>
            <a:pPr marL="457834">
              <a:lnSpc>
                <a:spcPct val="100000"/>
              </a:lnSpc>
              <a:spcBef>
                <a:spcPts val="5"/>
              </a:spcBef>
            </a:pPr>
            <a:r>
              <a:rPr sz="2800" spc="-50" dirty="0">
                <a:latin typeface="Times New Roman"/>
                <a:cs typeface="Times New Roman"/>
              </a:rPr>
              <a:t>Appear </a:t>
            </a:r>
            <a:r>
              <a:rPr sz="2800" spc="-65" dirty="0">
                <a:latin typeface="Times New Roman"/>
                <a:cs typeface="Times New Roman"/>
              </a:rPr>
              <a:t>solid </a:t>
            </a:r>
            <a:r>
              <a:rPr sz="2800" spc="-40" dirty="0">
                <a:latin typeface="Times New Roman"/>
                <a:cs typeface="Times New Roman"/>
              </a:rPr>
              <a:t>at </a:t>
            </a:r>
            <a:r>
              <a:rPr sz="2800" spc="5" dirty="0">
                <a:latin typeface="Times New Roman"/>
                <a:cs typeface="Times New Roman"/>
              </a:rPr>
              <a:t>room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temperature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00">
              <a:latin typeface="Times New Roman"/>
              <a:cs typeface="Times New Roman"/>
            </a:endParaRPr>
          </a:p>
          <a:p>
            <a:pPr marL="355600" marR="384175" indent="-343535">
              <a:lnSpc>
                <a:spcPts val="3030"/>
              </a:lnSpc>
              <a:tabLst>
                <a:tab pos="3533140" algn="l"/>
                <a:tab pos="5320030" algn="l"/>
              </a:tabLst>
            </a:pPr>
            <a:r>
              <a:rPr sz="2800" b="1" spc="-30" dirty="0">
                <a:latin typeface="Times New Roman"/>
                <a:cs typeface="Times New Roman"/>
              </a:rPr>
              <a:t>Monounsaturated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-65" dirty="0">
                <a:latin typeface="Times New Roman"/>
                <a:cs typeface="Times New Roman"/>
              </a:rPr>
              <a:t>fat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204" dirty="0">
                <a:latin typeface="Times New Roman"/>
                <a:cs typeface="Times New Roman"/>
              </a:rPr>
              <a:t>:	</a:t>
            </a:r>
            <a:r>
              <a:rPr sz="2800" spc="-105" dirty="0">
                <a:latin typeface="Times New Roman"/>
                <a:cs typeface="Times New Roman"/>
              </a:rPr>
              <a:t>Triglyceride	</a:t>
            </a:r>
            <a:r>
              <a:rPr sz="2800" spc="-50" dirty="0">
                <a:latin typeface="Times New Roman"/>
                <a:cs typeface="Times New Roman"/>
              </a:rPr>
              <a:t>containing </a:t>
            </a:r>
            <a:r>
              <a:rPr sz="2800" spc="-60" dirty="0">
                <a:latin typeface="Times New Roman"/>
                <a:cs typeface="Times New Roman"/>
              </a:rPr>
              <a:t>fatty  </a:t>
            </a:r>
            <a:r>
              <a:rPr sz="2800" spc="-85" dirty="0">
                <a:latin typeface="Times New Roman"/>
                <a:cs typeface="Times New Roman"/>
              </a:rPr>
              <a:t>acids </a:t>
            </a:r>
            <a:r>
              <a:rPr sz="2800" spc="-60" dirty="0">
                <a:latin typeface="Times New Roman"/>
                <a:cs typeface="Times New Roman"/>
              </a:rPr>
              <a:t>with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one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double	</a:t>
            </a:r>
            <a:r>
              <a:rPr sz="2800" spc="-25" dirty="0">
                <a:latin typeface="Times New Roman"/>
                <a:cs typeface="Times New Roman"/>
              </a:rPr>
              <a:t>bond; </a:t>
            </a:r>
            <a:r>
              <a:rPr sz="2800" spc="-114" dirty="0">
                <a:latin typeface="Times New Roman"/>
                <a:cs typeface="Times New Roman"/>
              </a:rPr>
              <a:t>i.e. </a:t>
            </a:r>
            <a:r>
              <a:rPr sz="2800" spc="-65" dirty="0">
                <a:latin typeface="Times New Roman"/>
                <a:cs typeface="Times New Roman"/>
              </a:rPr>
              <a:t>canola </a:t>
            </a:r>
            <a:r>
              <a:rPr sz="2800" spc="-140" dirty="0">
                <a:latin typeface="Times New Roman"/>
                <a:cs typeface="Times New Roman"/>
              </a:rPr>
              <a:t>&amp; </a:t>
            </a:r>
            <a:r>
              <a:rPr sz="2800" spc="-110" dirty="0">
                <a:latin typeface="Times New Roman"/>
                <a:cs typeface="Times New Roman"/>
              </a:rPr>
              <a:t>olive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oil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355600" marR="63500" indent="-255270">
              <a:lnSpc>
                <a:spcPct val="90000"/>
              </a:lnSpc>
              <a:tabLst>
                <a:tab pos="786765" algn="l"/>
                <a:tab pos="3035300" algn="l"/>
              </a:tabLst>
            </a:pPr>
            <a:r>
              <a:rPr sz="2800" b="1" spc="-35" dirty="0">
                <a:latin typeface="Times New Roman"/>
                <a:cs typeface="Times New Roman"/>
              </a:rPr>
              <a:t>Polyunsaturated </a:t>
            </a:r>
            <a:r>
              <a:rPr sz="2800" b="1" spc="-100" dirty="0">
                <a:latin typeface="Times New Roman"/>
                <a:cs typeface="Times New Roman"/>
              </a:rPr>
              <a:t>fat: </a:t>
            </a:r>
            <a:r>
              <a:rPr sz="2800" spc="-100" dirty="0">
                <a:latin typeface="Times New Roman"/>
                <a:cs typeface="Times New Roman"/>
              </a:rPr>
              <a:t>Triglycerides </a:t>
            </a:r>
            <a:r>
              <a:rPr sz="2800" spc="-50" dirty="0">
                <a:latin typeface="Times New Roman"/>
                <a:cs typeface="Times New Roman"/>
              </a:rPr>
              <a:t>containing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65" dirty="0">
                <a:latin typeface="Times New Roman"/>
                <a:cs typeface="Times New Roman"/>
              </a:rPr>
              <a:t>high </a:t>
            </a:r>
            <a:r>
              <a:rPr sz="2800" spc="-35" dirty="0">
                <a:latin typeface="Times New Roman"/>
                <a:cs typeface="Times New Roman"/>
              </a:rPr>
              <a:t>% 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60" dirty="0">
                <a:latin typeface="Times New Roman"/>
                <a:cs typeface="Times New Roman"/>
              </a:rPr>
              <a:t>fatty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acids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with	</a:t>
            </a:r>
            <a:r>
              <a:rPr sz="2800" spc="-20" dirty="0">
                <a:latin typeface="Times New Roman"/>
                <a:cs typeface="Times New Roman"/>
              </a:rPr>
              <a:t>more </a:t>
            </a:r>
            <a:r>
              <a:rPr sz="2800" spc="-5" dirty="0">
                <a:latin typeface="Times New Roman"/>
                <a:cs typeface="Times New Roman"/>
              </a:rPr>
              <a:t>than </a:t>
            </a:r>
            <a:r>
              <a:rPr sz="2800" spc="-60" dirty="0">
                <a:latin typeface="Times New Roman"/>
                <a:cs typeface="Times New Roman"/>
              </a:rPr>
              <a:t>two </a:t>
            </a:r>
            <a:r>
              <a:rPr sz="2800" spc="-35" dirty="0">
                <a:latin typeface="Times New Roman"/>
                <a:cs typeface="Times New Roman"/>
              </a:rPr>
              <a:t>double </a:t>
            </a:r>
            <a:r>
              <a:rPr sz="2800" spc="-30" dirty="0">
                <a:latin typeface="Times New Roman"/>
                <a:cs typeface="Times New Roman"/>
              </a:rPr>
              <a:t>bonds; </a:t>
            </a:r>
            <a:r>
              <a:rPr sz="2800" spc="-114" dirty="0">
                <a:latin typeface="Times New Roman"/>
                <a:cs typeface="Times New Roman"/>
              </a:rPr>
              <a:t>i.e.  </a:t>
            </a:r>
            <a:r>
              <a:rPr sz="2800" spc="-15" dirty="0">
                <a:latin typeface="Times New Roman"/>
                <a:cs typeface="Times New Roman"/>
              </a:rPr>
              <a:t>corn, </a:t>
            </a:r>
            <a:r>
              <a:rPr sz="2800" spc="-80" dirty="0">
                <a:latin typeface="Times New Roman"/>
                <a:cs typeface="Times New Roman"/>
              </a:rPr>
              <a:t>safflower, </a:t>
            </a:r>
            <a:r>
              <a:rPr sz="2800" spc="-70" dirty="0">
                <a:latin typeface="Times New Roman"/>
                <a:cs typeface="Times New Roman"/>
              </a:rPr>
              <a:t>soybean, </a:t>
            </a:r>
            <a:r>
              <a:rPr sz="2800" spc="-60" dirty="0">
                <a:latin typeface="Times New Roman"/>
                <a:cs typeface="Times New Roman"/>
              </a:rPr>
              <a:t>sunflower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60" dirty="0">
                <a:latin typeface="Times New Roman"/>
                <a:cs typeface="Times New Roman"/>
              </a:rPr>
              <a:t>fish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oils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R="2308860" algn="ctr">
              <a:lnSpc>
                <a:spcPct val="100000"/>
              </a:lnSpc>
            </a:pPr>
            <a:r>
              <a:rPr sz="2800" spc="-50" dirty="0">
                <a:latin typeface="Times New Roman"/>
                <a:cs typeface="Times New Roman"/>
              </a:rPr>
              <a:t>Appear </a:t>
            </a:r>
            <a:r>
              <a:rPr sz="2800" spc="-85" dirty="0">
                <a:latin typeface="Times New Roman"/>
                <a:cs typeface="Times New Roman"/>
              </a:rPr>
              <a:t>liquid </a:t>
            </a:r>
            <a:r>
              <a:rPr sz="2800" spc="-40" dirty="0">
                <a:latin typeface="Times New Roman"/>
                <a:cs typeface="Times New Roman"/>
              </a:rPr>
              <a:t>at </a:t>
            </a:r>
            <a:r>
              <a:rPr sz="2800" spc="5" dirty="0">
                <a:latin typeface="Times New Roman"/>
                <a:cs typeface="Times New Roman"/>
              </a:rPr>
              <a:t>room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temperature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object 2"/>
          <p:cNvSpPr txBox="1">
            <a:spLocks noGrp="1"/>
          </p:cNvSpPr>
          <p:nvPr>
            <p:ph type="title"/>
          </p:nvPr>
        </p:nvSpPr>
        <p:spPr>
          <a:xfrm>
            <a:off x="535940" y="194563"/>
            <a:ext cx="3036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0" dirty="0"/>
              <a:t>Essential </a:t>
            </a:r>
            <a:r>
              <a:rPr sz="2800" spc="-70" dirty="0"/>
              <a:t>fatty</a:t>
            </a:r>
            <a:r>
              <a:rPr sz="2800" spc="-60" dirty="0"/>
              <a:t> </a:t>
            </a:r>
            <a:r>
              <a:rPr sz="2800" spc="15" dirty="0"/>
              <a:t>acids</a:t>
            </a:r>
            <a:endParaRPr sz="2800"/>
          </a:p>
        </p:txBody>
      </p:sp>
      <p:sp>
        <p:nvSpPr>
          <p:cNvPr id="1048850" name="object 3"/>
          <p:cNvSpPr txBox="1"/>
          <p:nvPr/>
        </p:nvSpPr>
        <p:spPr>
          <a:xfrm>
            <a:off x="535940" y="1133602"/>
            <a:ext cx="7795895" cy="52749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330835" indent="-342900">
              <a:lnSpc>
                <a:spcPts val="3020"/>
              </a:lnSpc>
              <a:spcBef>
                <a:spcPts val="480"/>
              </a:spcBef>
              <a:buFont typeface="Wingdings"/>
              <a:buChar char=""/>
              <a:tabLst>
                <a:tab pos="355600" algn="l"/>
                <a:tab pos="356235" algn="l"/>
                <a:tab pos="1085215" algn="l"/>
                <a:tab pos="1213485" algn="l"/>
                <a:tab pos="6841490" algn="l"/>
              </a:tabLst>
            </a:pPr>
            <a:r>
              <a:rPr sz="2800" spc="45" dirty="0">
                <a:latin typeface="Times New Roman"/>
                <a:cs typeface="Times New Roman"/>
              </a:rPr>
              <a:t>T</a:t>
            </a:r>
            <a:r>
              <a:rPr sz="2800" spc="-35" dirty="0">
                <a:latin typeface="Times New Roman"/>
                <a:cs typeface="Times New Roman"/>
              </a:rPr>
              <a:t>h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hu</a:t>
            </a:r>
            <a:r>
              <a:rPr sz="2800" spc="-10" dirty="0">
                <a:latin typeface="Times New Roman"/>
                <a:cs typeface="Times New Roman"/>
              </a:rPr>
              <a:t>m</a:t>
            </a:r>
            <a:r>
              <a:rPr sz="2800" spc="-45" dirty="0">
                <a:latin typeface="Times New Roman"/>
                <a:cs typeface="Times New Roman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bo</a:t>
            </a:r>
            <a:r>
              <a:rPr sz="2800" spc="25" dirty="0">
                <a:latin typeface="Times New Roman"/>
                <a:cs typeface="Times New Roman"/>
              </a:rPr>
              <a:t>d</a:t>
            </a:r>
            <a:r>
              <a:rPr sz="2800" spc="-240" dirty="0">
                <a:latin typeface="Times New Roman"/>
                <a:cs typeface="Times New Roman"/>
              </a:rPr>
              <a:t>y</a:t>
            </a:r>
            <a:r>
              <a:rPr sz="2800" spc="-15" dirty="0">
                <a:latin typeface="Times New Roman"/>
                <a:cs typeface="Times New Roman"/>
              </a:rPr>
              <a:t> kn</a:t>
            </a:r>
            <a:r>
              <a:rPr sz="2800" spc="-55" dirty="0">
                <a:latin typeface="Times New Roman"/>
                <a:cs typeface="Times New Roman"/>
              </a:rPr>
              <a:t>o</a:t>
            </a:r>
            <a:r>
              <a:rPr sz="2800" spc="-114" dirty="0">
                <a:latin typeface="Times New Roman"/>
                <a:cs typeface="Times New Roman"/>
              </a:rPr>
              <a:t>ws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60" dirty="0">
                <a:latin typeface="Times New Roman"/>
                <a:cs typeface="Times New Roman"/>
              </a:rPr>
              <a:t>w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m</a:t>
            </a:r>
            <a:r>
              <a:rPr sz="2800" spc="-4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40" dirty="0">
                <a:latin typeface="Times New Roman"/>
                <a:cs typeface="Times New Roman"/>
              </a:rPr>
              <a:t>ufacture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5" dirty="0">
                <a:latin typeface="Times New Roman"/>
                <a:cs typeface="Times New Roman"/>
              </a:rPr>
              <a:t>fatty  </a:t>
            </a:r>
            <a:r>
              <a:rPr sz="2800" spc="-85" dirty="0">
                <a:latin typeface="Times New Roman"/>
                <a:cs typeface="Times New Roman"/>
              </a:rPr>
              <a:t>acids		</a:t>
            </a:r>
            <a:r>
              <a:rPr sz="2800" spc="-55" dirty="0">
                <a:latin typeface="Times New Roman"/>
                <a:cs typeface="Times New Roman"/>
              </a:rPr>
              <a:t>it </a:t>
            </a:r>
            <a:r>
              <a:rPr sz="2800" spc="-45" dirty="0">
                <a:latin typeface="Times New Roman"/>
                <a:cs typeface="Times New Roman"/>
              </a:rPr>
              <a:t>needs </a:t>
            </a:r>
            <a:r>
              <a:rPr sz="2800" spc="-60" dirty="0">
                <a:latin typeface="Times New Roman"/>
                <a:cs typeface="Times New Roman"/>
              </a:rPr>
              <a:t>except </a:t>
            </a:r>
            <a:r>
              <a:rPr sz="2800" b="1" spc="5" dirty="0">
                <a:latin typeface="Times New Roman"/>
                <a:cs typeface="Times New Roman"/>
              </a:rPr>
              <a:t>linoleic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b="1" spc="5" dirty="0">
                <a:latin typeface="Times New Roman"/>
                <a:cs typeface="Times New Roman"/>
              </a:rPr>
              <a:t>linolenic</a:t>
            </a:r>
            <a:r>
              <a:rPr sz="2800" b="1" spc="210" dirty="0">
                <a:latin typeface="Times New Roman"/>
                <a:cs typeface="Times New Roman"/>
              </a:rPr>
              <a:t> </a:t>
            </a:r>
            <a:r>
              <a:rPr sz="2800" b="1" spc="15" dirty="0">
                <a:latin typeface="Times New Roman"/>
                <a:cs typeface="Times New Roman"/>
              </a:rPr>
              <a:t>acids.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3450">
              <a:latin typeface="Times New Roman"/>
              <a:cs typeface="Times New Roman"/>
            </a:endParaRPr>
          </a:p>
          <a:p>
            <a:pPr marL="355600" indent="-342900">
              <a:lnSpc>
                <a:spcPts val="3190"/>
              </a:lnSpc>
              <a:buFont typeface="Wingdings"/>
              <a:buChar char=""/>
              <a:tabLst>
                <a:tab pos="355600" algn="l"/>
                <a:tab pos="356235" algn="l"/>
                <a:tab pos="1362710" algn="l"/>
                <a:tab pos="2052320" algn="l"/>
                <a:tab pos="4418965" algn="l"/>
                <a:tab pos="5979160" algn="l"/>
              </a:tabLst>
            </a:pPr>
            <a:r>
              <a:rPr sz="2800" spc="-35" dirty="0">
                <a:latin typeface="Times New Roman"/>
                <a:cs typeface="Times New Roman"/>
              </a:rPr>
              <a:t>These	</a:t>
            </a:r>
            <a:r>
              <a:rPr sz="2800" spc="-60" dirty="0">
                <a:latin typeface="Times New Roman"/>
                <a:cs typeface="Times New Roman"/>
              </a:rPr>
              <a:t>two	</a:t>
            </a:r>
            <a:r>
              <a:rPr sz="2800" spc="-50" dirty="0">
                <a:latin typeface="Times New Roman"/>
                <a:cs typeface="Times New Roman"/>
              </a:rPr>
              <a:t>polyunsaturated	</a:t>
            </a:r>
            <a:r>
              <a:rPr sz="2800" spc="-60" dirty="0">
                <a:latin typeface="Times New Roman"/>
                <a:cs typeface="Times New Roman"/>
              </a:rPr>
              <a:t>fatty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acids	</a:t>
            </a:r>
            <a:r>
              <a:rPr sz="2800" spc="-65" dirty="0">
                <a:latin typeface="Times New Roman"/>
                <a:cs typeface="Times New Roman"/>
              </a:rPr>
              <a:t>are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essential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ts val="3190"/>
              </a:lnSpc>
              <a:tabLst>
                <a:tab pos="1036955" algn="l"/>
              </a:tabLst>
            </a:pPr>
            <a:r>
              <a:rPr sz="2800" spc="-35" dirty="0">
                <a:latin typeface="Times New Roman"/>
                <a:cs typeface="Times New Roman"/>
              </a:rPr>
              <a:t>and	</a:t>
            </a:r>
            <a:r>
              <a:rPr sz="2800" spc="-20" dirty="0">
                <a:latin typeface="Times New Roman"/>
                <a:cs typeface="Times New Roman"/>
              </a:rPr>
              <a:t>therefore </a:t>
            </a:r>
            <a:r>
              <a:rPr sz="2800" b="1" spc="5" dirty="0">
                <a:latin typeface="Times New Roman"/>
                <a:cs typeface="Times New Roman"/>
              </a:rPr>
              <a:t>must </a:t>
            </a:r>
            <a:r>
              <a:rPr sz="2800" b="1" spc="20" dirty="0">
                <a:latin typeface="Times New Roman"/>
                <a:cs typeface="Times New Roman"/>
              </a:rPr>
              <a:t>be </a:t>
            </a:r>
            <a:r>
              <a:rPr sz="2800" b="1" spc="-45" dirty="0">
                <a:latin typeface="Times New Roman"/>
                <a:cs typeface="Times New Roman"/>
              </a:rPr>
              <a:t>provided </a:t>
            </a:r>
            <a:r>
              <a:rPr sz="2800" b="1" spc="-5" dirty="0">
                <a:latin typeface="Times New Roman"/>
                <a:cs typeface="Times New Roman"/>
              </a:rPr>
              <a:t>in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diet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457834" marR="2618740" indent="-13970">
              <a:lnSpc>
                <a:spcPct val="110000"/>
              </a:lnSpc>
              <a:tabLst>
                <a:tab pos="2634615" algn="l"/>
              </a:tabLst>
            </a:pPr>
            <a:r>
              <a:rPr sz="2800" spc="-85" dirty="0">
                <a:latin typeface="Times New Roman"/>
                <a:cs typeface="Times New Roman"/>
              </a:rPr>
              <a:t>Linoleic acid </a:t>
            </a:r>
            <a:r>
              <a:rPr sz="2800" spc="-170" dirty="0">
                <a:latin typeface="Times New Roman"/>
                <a:cs typeface="Times New Roman"/>
              </a:rPr>
              <a:t>: </a:t>
            </a:r>
            <a:r>
              <a:rPr sz="2800" spc="-60" dirty="0">
                <a:latin typeface="Times New Roman"/>
                <a:cs typeface="Times New Roman"/>
              </a:rPr>
              <a:t>omega-6 </a:t>
            </a:r>
            <a:r>
              <a:rPr sz="2800" spc="-65" dirty="0">
                <a:latin typeface="Times New Roman"/>
                <a:cs typeface="Times New Roman"/>
              </a:rPr>
              <a:t>fatty </a:t>
            </a:r>
            <a:r>
              <a:rPr sz="2800" spc="-90" dirty="0">
                <a:latin typeface="Times New Roman"/>
                <a:cs typeface="Times New Roman"/>
              </a:rPr>
              <a:t>acid  </a:t>
            </a:r>
            <a:r>
              <a:rPr sz="2800" spc="-75" dirty="0">
                <a:latin typeface="Times New Roman"/>
                <a:cs typeface="Times New Roman"/>
              </a:rPr>
              <a:t>Linolenic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acid:	</a:t>
            </a:r>
            <a:r>
              <a:rPr sz="2800" spc="-60" dirty="0">
                <a:latin typeface="Times New Roman"/>
                <a:cs typeface="Times New Roman"/>
              </a:rPr>
              <a:t>omega-3 </a:t>
            </a:r>
            <a:r>
              <a:rPr sz="2800" spc="-65" dirty="0">
                <a:latin typeface="Times New Roman"/>
                <a:cs typeface="Times New Roman"/>
              </a:rPr>
              <a:t>fatty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acid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00">
              <a:latin typeface="Times New Roman"/>
              <a:cs typeface="Times New Roman"/>
            </a:endParaRPr>
          </a:p>
          <a:p>
            <a:pPr marL="355600" marR="198755" indent="33020">
              <a:lnSpc>
                <a:spcPct val="89800"/>
              </a:lnSpc>
              <a:tabLst>
                <a:tab pos="3611879" algn="l"/>
                <a:tab pos="7008495" algn="l"/>
                <a:tab pos="7154545" algn="l"/>
              </a:tabLst>
            </a:pPr>
            <a:r>
              <a:rPr sz="2800" spc="-10" dirty="0">
                <a:latin typeface="Times New Roman"/>
                <a:cs typeface="Times New Roman"/>
              </a:rPr>
              <a:t>Note: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Omega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number	</a:t>
            </a:r>
            <a:r>
              <a:rPr sz="2800" spc="-50" dirty="0">
                <a:latin typeface="Times New Roman"/>
                <a:cs typeface="Times New Roman"/>
              </a:rPr>
              <a:t>refers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position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the  </a:t>
            </a:r>
            <a:r>
              <a:rPr sz="2800" spc="-35" dirty="0">
                <a:latin typeface="Times New Roman"/>
                <a:cs typeface="Times New Roman"/>
              </a:rPr>
              <a:t>double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bon</a:t>
            </a:r>
            <a:r>
              <a:rPr sz="2800" spc="15" dirty="0">
                <a:latin typeface="Times New Roman"/>
                <a:cs typeface="Times New Roman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nea</a:t>
            </a:r>
            <a:r>
              <a:rPr sz="2800" spc="-30" dirty="0">
                <a:latin typeface="Times New Roman"/>
                <a:cs typeface="Times New Roman"/>
              </a:rPr>
              <a:t>r</a:t>
            </a:r>
            <a:r>
              <a:rPr sz="2800" spc="-40" dirty="0">
                <a:latin typeface="Times New Roman"/>
                <a:cs typeface="Times New Roman"/>
              </a:rPr>
              <a:t>est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met</a:t>
            </a:r>
            <a:r>
              <a:rPr sz="2800" spc="-55" dirty="0">
                <a:latin typeface="Times New Roman"/>
                <a:cs typeface="Times New Roman"/>
              </a:rPr>
              <a:t>h</a:t>
            </a:r>
            <a:r>
              <a:rPr sz="2800" spc="-190" dirty="0">
                <a:latin typeface="Times New Roman"/>
                <a:cs typeface="Times New Roman"/>
              </a:rPr>
              <a:t>yl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(CH3)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spc="1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the  </a:t>
            </a:r>
            <a:r>
              <a:rPr sz="2800" spc="-20" dirty="0">
                <a:latin typeface="Times New Roman"/>
                <a:cs typeface="Times New Roman"/>
              </a:rPr>
              <a:t>carbon </a:t>
            </a:r>
            <a:r>
              <a:rPr sz="2800" spc="-70" dirty="0">
                <a:latin typeface="Times New Roman"/>
                <a:cs typeface="Times New Roman"/>
              </a:rPr>
              <a:t>chain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object 2"/>
          <p:cNvSpPr/>
          <p:nvPr/>
        </p:nvSpPr>
        <p:spPr>
          <a:xfrm>
            <a:off x="465385" y="745154"/>
            <a:ext cx="8373814" cy="5411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object 2"/>
          <p:cNvSpPr txBox="1"/>
          <p:nvPr/>
        </p:nvSpPr>
        <p:spPr>
          <a:xfrm>
            <a:off x="535940" y="615137"/>
            <a:ext cx="8286750" cy="5061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40" dirty="0">
                <a:latin typeface="Times New Roman"/>
                <a:cs typeface="Times New Roman"/>
              </a:rPr>
              <a:t>Note: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216535" indent="-342900">
              <a:lnSpc>
                <a:spcPct val="100000"/>
              </a:lnSpc>
              <a:buFont typeface="Wingdings"/>
              <a:buChar char=""/>
              <a:tabLst>
                <a:tab pos="443865" algn="l"/>
                <a:tab pos="444500" algn="l"/>
                <a:tab pos="2245360" algn="l"/>
                <a:tab pos="7627620" algn="l"/>
              </a:tabLst>
            </a:pPr>
            <a:r>
              <a:rPr sz="2800" spc="-130" dirty="0">
                <a:latin typeface="Times New Roman"/>
                <a:cs typeface="Times New Roman"/>
              </a:rPr>
              <a:t>Cel</a:t>
            </a:r>
            <a:r>
              <a:rPr sz="2800" spc="-90" dirty="0">
                <a:latin typeface="Times New Roman"/>
                <a:cs typeface="Times New Roman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b="1" spc="15" dirty="0">
                <a:latin typeface="Times New Roman"/>
                <a:cs typeface="Times New Roman"/>
              </a:rPr>
              <a:t>d</a:t>
            </a:r>
            <a:r>
              <a:rPr sz="2800" b="1" spc="20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no</a:t>
            </a:r>
            <a:r>
              <a:rPr sz="2800" b="1" spc="-5" dirty="0">
                <a:latin typeface="Times New Roman"/>
                <a:cs typeface="Times New Roman"/>
              </a:rPr>
              <a:t>t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50" dirty="0">
                <a:latin typeface="Times New Roman"/>
                <a:cs typeface="Times New Roman"/>
              </a:rPr>
              <a:t>posse</a:t>
            </a:r>
            <a:r>
              <a:rPr sz="2800" b="1" spc="35" dirty="0">
                <a:latin typeface="Times New Roman"/>
                <a:cs typeface="Times New Roman"/>
              </a:rPr>
              <a:t>s</a:t>
            </a:r>
            <a:r>
              <a:rPr sz="2800" b="1" spc="70" dirty="0">
                <a:latin typeface="Times New Roman"/>
                <a:cs typeface="Times New Roman"/>
              </a:rPr>
              <a:t>s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t</a:t>
            </a:r>
            <a:r>
              <a:rPr sz="2800" b="1" spc="-40" dirty="0">
                <a:latin typeface="Times New Roman"/>
                <a:cs typeface="Times New Roman"/>
              </a:rPr>
              <a:t>h</a:t>
            </a:r>
            <a:r>
              <a:rPr sz="2800" b="1" spc="65" dirty="0">
                <a:latin typeface="Times New Roman"/>
                <a:cs typeface="Times New Roman"/>
              </a:rPr>
              <a:t>e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25" dirty="0">
                <a:latin typeface="Times New Roman"/>
                <a:cs typeface="Times New Roman"/>
              </a:rPr>
              <a:t>enzymes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m</a:t>
            </a:r>
            <a:r>
              <a:rPr sz="2800" spc="-45" dirty="0">
                <a:latin typeface="Times New Roman"/>
                <a:cs typeface="Times New Roman"/>
              </a:rPr>
              <a:t>a</a:t>
            </a:r>
            <a:r>
              <a:rPr sz="2800" spc="-130" dirty="0">
                <a:latin typeface="Times New Roman"/>
                <a:cs typeface="Times New Roman"/>
              </a:rPr>
              <a:t>k</a:t>
            </a:r>
            <a:r>
              <a:rPr sz="2800" spc="-8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a</a:t>
            </a:r>
            <a:r>
              <a:rPr sz="2800" spc="-110" dirty="0">
                <a:latin typeface="Times New Roman"/>
                <a:cs typeface="Times New Roman"/>
              </a:rPr>
              <a:t>n</a:t>
            </a:r>
            <a:r>
              <a:rPr sz="2800" spc="-105" dirty="0">
                <a:latin typeface="Times New Roman"/>
                <a:cs typeface="Times New Roman"/>
              </a:rPr>
              <a:t>y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the  </a:t>
            </a:r>
            <a:r>
              <a:rPr sz="2800" spc="-60" dirty="0">
                <a:latin typeface="Times New Roman"/>
                <a:cs typeface="Times New Roman"/>
              </a:rPr>
              <a:t>omega </a:t>
            </a:r>
            <a:r>
              <a:rPr sz="2800" spc="-75" dirty="0">
                <a:latin typeface="Times New Roman"/>
                <a:cs typeface="Times New Roman"/>
              </a:rPr>
              <a:t>-6 </a:t>
            </a:r>
            <a:r>
              <a:rPr sz="2800" spc="10" dirty="0">
                <a:latin typeface="Times New Roman"/>
                <a:cs typeface="Times New Roman"/>
              </a:rPr>
              <a:t>or </a:t>
            </a:r>
            <a:r>
              <a:rPr sz="2800" spc="-60" dirty="0">
                <a:latin typeface="Times New Roman"/>
                <a:cs typeface="Times New Roman"/>
              </a:rPr>
              <a:t>omega </a:t>
            </a:r>
            <a:r>
              <a:rPr sz="2800" spc="-90" dirty="0">
                <a:latin typeface="Times New Roman"/>
                <a:cs typeface="Times New Roman"/>
              </a:rPr>
              <a:t>3 </a:t>
            </a:r>
            <a:r>
              <a:rPr sz="2800" spc="-60" dirty="0">
                <a:latin typeface="Times New Roman"/>
                <a:cs typeface="Times New Roman"/>
              </a:rPr>
              <a:t>fatty </a:t>
            </a:r>
            <a:r>
              <a:rPr sz="2800" spc="-85" dirty="0">
                <a:latin typeface="Times New Roman"/>
                <a:cs typeface="Times New Roman"/>
              </a:rPr>
              <a:t>acids </a:t>
            </a:r>
            <a:r>
              <a:rPr sz="2800" spc="-10" dirty="0">
                <a:latin typeface="Times New Roman"/>
                <a:cs typeface="Times New Roman"/>
              </a:rPr>
              <a:t>from </a:t>
            </a:r>
            <a:r>
              <a:rPr sz="2800" spc="-50" dirty="0">
                <a:latin typeface="Times New Roman"/>
                <a:cs typeface="Times New Roman"/>
              </a:rPr>
              <a:t>scratch, </a:t>
            </a:r>
            <a:r>
              <a:rPr sz="2800" spc="15" dirty="0">
                <a:latin typeface="Times New Roman"/>
                <a:cs typeface="Times New Roman"/>
              </a:rPr>
              <a:t>nor </a:t>
            </a:r>
            <a:r>
              <a:rPr sz="2800" spc="-55" dirty="0">
                <a:latin typeface="Times New Roman"/>
                <a:cs typeface="Times New Roman"/>
              </a:rPr>
              <a:t>can  </a:t>
            </a:r>
            <a:r>
              <a:rPr sz="2800" spc="-65" dirty="0">
                <a:latin typeface="Times New Roman"/>
                <a:cs typeface="Times New Roman"/>
              </a:rPr>
              <a:t>they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convert	</a:t>
            </a:r>
            <a:r>
              <a:rPr sz="2800" spc="-45" dirty="0">
                <a:latin typeface="Times New Roman"/>
                <a:cs typeface="Times New Roman"/>
              </a:rPr>
              <a:t>an </a:t>
            </a:r>
            <a:r>
              <a:rPr sz="2800" spc="-60" dirty="0">
                <a:latin typeface="Times New Roman"/>
                <a:cs typeface="Times New Roman"/>
              </a:rPr>
              <a:t>omega </a:t>
            </a:r>
            <a:r>
              <a:rPr sz="2800" spc="-75" dirty="0">
                <a:latin typeface="Times New Roman"/>
                <a:cs typeface="Times New Roman"/>
              </a:rPr>
              <a:t>-6 </a:t>
            </a:r>
            <a:r>
              <a:rPr sz="2800" spc="-60" dirty="0">
                <a:latin typeface="Times New Roman"/>
                <a:cs typeface="Times New Roman"/>
              </a:rPr>
              <a:t>fatty </a:t>
            </a:r>
            <a:r>
              <a:rPr sz="2800" spc="-85" dirty="0">
                <a:latin typeface="Times New Roman"/>
                <a:cs typeface="Times New Roman"/>
              </a:rPr>
              <a:t>acid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45" dirty="0">
                <a:latin typeface="Times New Roman"/>
                <a:cs typeface="Times New Roman"/>
              </a:rPr>
              <a:t>an </a:t>
            </a:r>
            <a:r>
              <a:rPr sz="2800" spc="-60" dirty="0">
                <a:latin typeface="Times New Roman"/>
                <a:cs typeface="Times New Roman"/>
              </a:rPr>
              <a:t>omega </a:t>
            </a:r>
            <a:r>
              <a:rPr sz="2800" spc="-90" dirty="0">
                <a:latin typeface="Times New Roman"/>
                <a:cs typeface="Times New Roman"/>
              </a:rPr>
              <a:t>3 </a:t>
            </a:r>
            <a:r>
              <a:rPr sz="2800" spc="-60" dirty="0">
                <a:latin typeface="Times New Roman"/>
                <a:cs typeface="Times New Roman"/>
              </a:rPr>
              <a:t>fatty  </a:t>
            </a:r>
            <a:r>
              <a:rPr sz="2800" spc="-85" dirty="0">
                <a:latin typeface="Times New Roman"/>
                <a:cs typeface="Times New Roman"/>
              </a:rPr>
              <a:t>acid </a:t>
            </a:r>
            <a:r>
              <a:rPr sz="2800" spc="10" dirty="0">
                <a:latin typeface="Times New Roman"/>
                <a:cs typeface="Times New Roman"/>
              </a:rPr>
              <a:t>or </a:t>
            </a:r>
            <a:r>
              <a:rPr sz="2800" spc="-100" dirty="0">
                <a:latin typeface="Times New Roman"/>
                <a:cs typeface="Times New Roman"/>
              </a:rPr>
              <a:t>vice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versa.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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"/>
              <a:tabLst>
                <a:tab pos="356235" algn="l"/>
                <a:tab pos="7499350" algn="l"/>
              </a:tabLst>
            </a:pPr>
            <a:r>
              <a:rPr sz="2800" spc="-110" dirty="0">
                <a:latin typeface="Times New Roman"/>
                <a:cs typeface="Times New Roman"/>
              </a:rPr>
              <a:t>Cells </a:t>
            </a:r>
            <a:r>
              <a:rPr sz="2800" spc="-65" dirty="0">
                <a:latin typeface="Times New Roman"/>
                <a:cs typeface="Times New Roman"/>
              </a:rPr>
              <a:t>can, </a:t>
            </a:r>
            <a:r>
              <a:rPr sz="2800" spc="-85" dirty="0">
                <a:latin typeface="Times New Roman"/>
                <a:cs typeface="Times New Roman"/>
              </a:rPr>
              <a:t>however, </a:t>
            </a:r>
            <a:r>
              <a:rPr sz="2800" spc="-10" dirty="0">
                <a:latin typeface="Times New Roman"/>
                <a:cs typeface="Times New Roman"/>
              </a:rPr>
              <a:t>start </a:t>
            </a:r>
            <a:r>
              <a:rPr sz="2800" spc="-65" dirty="0">
                <a:latin typeface="Times New Roman"/>
                <a:cs typeface="Times New Roman"/>
              </a:rPr>
              <a:t>with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45" dirty="0">
                <a:latin typeface="Times New Roman"/>
                <a:cs typeface="Times New Roman"/>
              </a:rPr>
              <a:t>18-carbon </a:t>
            </a:r>
            <a:r>
              <a:rPr sz="2800" spc="-30" dirty="0">
                <a:latin typeface="Times New Roman"/>
                <a:cs typeface="Times New Roman"/>
              </a:rPr>
              <a:t>member </a:t>
            </a:r>
            <a:r>
              <a:rPr sz="2800" spc="-10" dirty="0">
                <a:latin typeface="Times New Roman"/>
                <a:cs typeface="Times New Roman"/>
              </a:rPr>
              <a:t>of  </a:t>
            </a:r>
            <a:r>
              <a:rPr sz="2800" spc="-45" dirty="0">
                <a:latin typeface="Times New Roman"/>
                <a:cs typeface="Times New Roman"/>
              </a:rPr>
              <a:t>an </a:t>
            </a:r>
            <a:r>
              <a:rPr sz="2800" spc="-60" dirty="0">
                <a:latin typeface="Times New Roman"/>
                <a:cs typeface="Times New Roman"/>
              </a:rPr>
              <a:t>omega </a:t>
            </a:r>
            <a:r>
              <a:rPr sz="2800" spc="-114" dirty="0">
                <a:latin typeface="Times New Roman"/>
                <a:cs typeface="Times New Roman"/>
              </a:rPr>
              <a:t>family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85" dirty="0">
                <a:latin typeface="Times New Roman"/>
                <a:cs typeface="Times New Roman"/>
              </a:rPr>
              <a:t>make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0" dirty="0">
                <a:latin typeface="Times New Roman"/>
                <a:cs typeface="Times New Roman"/>
              </a:rPr>
              <a:t>longer </a:t>
            </a:r>
            <a:r>
              <a:rPr sz="2800" spc="-60" dirty="0">
                <a:latin typeface="Times New Roman"/>
                <a:cs typeface="Times New Roman"/>
              </a:rPr>
              <a:t>fatty</a:t>
            </a:r>
            <a:r>
              <a:rPr sz="2800" spc="42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acids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that  </a:t>
            </a:r>
            <a:r>
              <a:rPr sz="2800" spc="-114" dirty="0">
                <a:latin typeface="Times New Roman"/>
                <a:cs typeface="Times New Roman"/>
              </a:rPr>
              <a:t>family </a:t>
            </a:r>
            <a:r>
              <a:rPr sz="2800" spc="-125" dirty="0">
                <a:latin typeface="Times New Roman"/>
                <a:cs typeface="Times New Roman"/>
              </a:rPr>
              <a:t>by </a:t>
            </a:r>
            <a:r>
              <a:rPr sz="2800" spc="-30" dirty="0">
                <a:latin typeface="Times New Roman"/>
                <a:cs typeface="Times New Roman"/>
              </a:rPr>
              <a:t>forming </a:t>
            </a:r>
            <a:r>
              <a:rPr sz="2800" spc="-35" dirty="0">
                <a:latin typeface="Times New Roman"/>
                <a:cs typeface="Times New Roman"/>
              </a:rPr>
              <a:t>double </a:t>
            </a:r>
            <a:r>
              <a:rPr sz="2800" spc="-25" dirty="0">
                <a:latin typeface="Times New Roman"/>
                <a:cs typeface="Times New Roman"/>
              </a:rPr>
              <a:t>bonds</a:t>
            </a:r>
            <a:r>
              <a:rPr sz="2800" b="1" spc="-25" dirty="0">
                <a:latin typeface="Times New Roman"/>
                <a:cs typeface="Times New Roman"/>
              </a:rPr>
              <a:t>(desaturation</a:t>
            </a:r>
            <a:r>
              <a:rPr sz="2800" spc="-25" dirty="0">
                <a:latin typeface="Times New Roman"/>
                <a:cs typeface="Times New Roman"/>
              </a:rPr>
              <a:t>) </a:t>
            </a:r>
            <a:r>
              <a:rPr sz="2800" spc="-35" dirty="0">
                <a:latin typeface="Times New Roman"/>
                <a:cs typeface="Times New Roman"/>
              </a:rPr>
              <a:t>and  </a:t>
            </a:r>
            <a:r>
              <a:rPr sz="2800" spc="-55" dirty="0">
                <a:latin typeface="Times New Roman"/>
                <a:cs typeface="Times New Roman"/>
              </a:rPr>
              <a:t>lengthening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70" dirty="0">
                <a:latin typeface="Times New Roman"/>
                <a:cs typeface="Times New Roman"/>
              </a:rPr>
              <a:t>chain </a:t>
            </a:r>
            <a:r>
              <a:rPr sz="2800" spc="-60" dirty="0">
                <a:latin typeface="Times New Roman"/>
                <a:cs typeface="Times New Roman"/>
              </a:rPr>
              <a:t>two </a:t>
            </a:r>
            <a:r>
              <a:rPr sz="2800" spc="-30" dirty="0">
                <a:latin typeface="Times New Roman"/>
                <a:cs typeface="Times New Roman"/>
              </a:rPr>
              <a:t>carbons </a:t>
            </a:r>
            <a:r>
              <a:rPr sz="2800" spc="-40" dirty="0">
                <a:latin typeface="Times New Roman"/>
                <a:cs typeface="Times New Roman"/>
              </a:rPr>
              <a:t>at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35" dirty="0">
                <a:latin typeface="Times New Roman"/>
                <a:cs typeface="Times New Roman"/>
              </a:rPr>
              <a:t>time</a:t>
            </a:r>
            <a:r>
              <a:rPr sz="2800" b="1" spc="-35" dirty="0">
                <a:latin typeface="Times New Roman"/>
                <a:cs typeface="Times New Roman"/>
              </a:rPr>
              <a:t>(</a:t>
            </a:r>
            <a:r>
              <a:rPr sz="2800" b="1" spc="320" dirty="0">
                <a:latin typeface="Times New Roman"/>
                <a:cs typeface="Times New Roman"/>
              </a:rPr>
              <a:t> </a:t>
            </a:r>
            <a:r>
              <a:rPr sz="2800" b="1" spc="15" dirty="0">
                <a:latin typeface="Times New Roman"/>
                <a:cs typeface="Times New Roman"/>
              </a:rPr>
              <a:t>elongation)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3" name="object 2"/>
          <p:cNvSpPr txBox="1">
            <a:spLocks noGrp="1"/>
          </p:cNvSpPr>
          <p:nvPr>
            <p:ph type="title"/>
          </p:nvPr>
        </p:nvSpPr>
        <p:spPr>
          <a:xfrm>
            <a:off x="535940" y="556082"/>
            <a:ext cx="60909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Linoleic </a:t>
            </a:r>
            <a:r>
              <a:rPr dirty="0"/>
              <a:t>acid </a:t>
            </a:r>
            <a:r>
              <a:rPr spc="-30" dirty="0"/>
              <a:t>and </a:t>
            </a:r>
            <a:r>
              <a:rPr spc="45" dirty="0"/>
              <a:t>Omega </a:t>
            </a:r>
            <a:r>
              <a:rPr dirty="0"/>
              <a:t>- </a:t>
            </a:r>
            <a:r>
              <a:rPr spc="-100" dirty="0"/>
              <a:t>6</a:t>
            </a:r>
            <a:r>
              <a:rPr spc="-114" dirty="0"/>
              <a:t> </a:t>
            </a:r>
            <a:r>
              <a:rPr spc="-35" dirty="0"/>
              <a:t>family</a:t>
            </a:r>
          </a:p>
        </p:txBody>
      </p:sp>
      <p:sp>
        <p:nvSpPr>
          <p:cNvPr id="1048854" name="object 3"/>
          <p:cNvSpPr/>
          <p:nvPr/>
        </p:nvSpPr>
        <p:spPr>
          <a:xfrm>
            <a:off x="762000" y="1676400"/>
            <a:ext cx="66294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object 2"/>
          <p:cNvSpPr txBox="1">
            <a:spLocks noGrp="1"/>
          </p:cNvSpPr>
          <p:nvPr>
            <p:ph type="title"/>
          </p:nvPr>
        </p:nvSpPr>
        <p:spPr>
          <a:xfrm>
            <a:off x="578002" y="592962"/>
            <a:ext cx="79870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Linolenic </a:t>
            </a:r>
            <a:r>
              <a:rPr sz="2800" spc="-25" dirty="0"/>
              <a:t>(alpha </a:t>
            </a:r>
            <a:r>
              <a:rPr sz="2800" spc="5" dirty="0"/>
              <a:t>linolenic </a:t>
            </a:r>
            <a:r>
              <a:rPr sz="2800" spc="10" dirty="0"/>
              <a:t>acid) </a:t>
            </a:r>
            <a:r>
              <a:rPr sz="2800" spc="-30" dirty="0"/>
              <a:t>and </a:t>
            </a:r>
            <a:r>
              <a:rPr sz="2800" spc="30" dirty="0"/>
              <a:t>Omega </a:t>
            </a:r>
            <a:r>
              <a:rPr sz="2800" spc="-45" dirty="0"/>
              <a:t>-3</a:t>
            </a:r>
            <a:r>
              <a:rPr sz="2800" spc="40" dirty="0"/>
              <a:t> </a:t>
            </a:r>
            <a:r>
              <a:rPr sz="2800" spc="-35" dirty="0"/>
              <a:t>family</a:t>
            </a:r>
            <a:endParaRPr sz="2800"/>
          </a:p>
        </p:txBody>
      </p:sp>
      <p:sp>
        <p:nvSpPr>
          <p:cNvPr id="1048856" name="object 3"/>
          <p:cNvSpPr/>
          <p:nvPr/>
        </p:nvSpPr>
        <p:spPr>
          <a:xfrm>
            <a:off x="457200" y="1371600"/>
            <a:ext cx="55626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7" name="object 2"/>
          <p:cNvSpPr/>
          <p:nvPr/>
        </p:nvSpPr>
        <p:spPr>
          <a:xfrm>
            <a:off x="381000" y="457200"/>
            <a:ext cx="8144518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8" name="object 2"/>
          <p:cNvSpPr txBox="1"/>
          <p:nvPr/>
        </p:nvSpPr>
        <p:spPr>
          <a:xfrm>
            <a:off x="535940" y="575513"/>
            <a:ext cx="8071484" cy="3165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61210" algn="l"/>
              </a:tabLst>
            </a:pPr>
            <a:r>
              <a:rPr sz="2800" b="1" spc="10" dirty="0">
                <a:latin typeface="Times New Roman"/>
                <a:cs typeface="Times New Roman"/>
              </a:rPr>
              <a:t>Functions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of	</a:t>
            </a:r>
            <a:r>
              <a:rPr sz="2800" b="1" spc="10" dirty="0">
                <a:latin typeface="Times New Roman"/>
                <a:cs typeface="Times New Roman"/>
              </a:rPr>
              <a:t>essential </a:t>
            </a:r>
            <a:r>
              <a:rPr sz="2800" b="1" spc="-70" dirty="0">
                <a:latin typeface="Times New Roman"/>
                <a:cs typeface="Times New Roman"/>
              </a:rPr>
              <a:t>fatty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acids: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30"/>
              </a:lnSpc>
              <a:buFont typeface="Wingdings"/>
              <a:buChar char=""/>
              <a:tabLst>
                <a:tab pos="534035" algn="l"/>
                <a:tab pos="534670" algn="l"/>
              </a:tabLst>
            </a:pPr>
            <a:r>
              <a:rPr sz="2800" spc="-125" dirty="0">
                <a:latin typeface="Times New Roman"/>
                <a:cs typeface="Times New Roman"/>
              </a:rPr>
              <a:t>Play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55" dirty="0">
                <a:latin typeface="Times New Roman"/>
                <a:cs typeface="Times New Roman"/>
              </a:rPr>
              <a:t>role </a:t>
            </a:r>
            <a:r>
              <a:rPr sz="2800" spc="-65" dirty="0">
                <a:latin typeface="Times New Roman"/>
                <a:cs typeface="Times New Roman"/>
              </a:rPr>
              <a:t>in </a:t>
            </a:r>
            <a:r>
              <a:rPr sz="2800" spc="-20" dirty="0">
                <a:latin typeface="Times New Roman"/>
                <a:cs typeface="Times New Roman"/>
              </a:rPr>
              <a:t>normal </a:t>
            </a:r>
            <a:r>
              <a:rPr sz="2800" spc="-35" dirty="0">
                <a:latin typeface="Times New Roman"/>
                <a:cs typeface="Times New Roman"/>
              </a:rPr>
              <a:t>growth </a:t>
            </a:r>
            <a:r>
              <a:rPr sz="2800" spc="-140" dirty="0">
                <a:latin typeface="Times New Roman"/>
                <a:cs typeface="Times New Roman"/>
              </a:rPr>
              <a:t>&amp; </a:t>
            </a:r>
            <a:r>
              <a:rPr sz="2800" spc="-40" dirty="0">
                <a:latin typeface="Times New Roman"/>
                <a:cs typeface="Times New Roman"/>
              </a:rPr>
              <a:t>development </a:t>
            </a:r>
            <a:r>
              <a:rPr sz="2800" spc="-110" dirty="0">
                <a:latin typeface="Times New Roman"/>
                <a:cs typeface="Times New Roman"/>
              </a:rPr>
              <a:t>especially  </a:t>
            </a:r>
            <a:r>
              <a:rPr sz="2800" spc="-55" dirty="0">
                <a:latin typeface="Times New Roman"/>
                <a:cs typeface="Times New Roman"/>
              </a:rPr>
              <a:t>in </a:t>
            </a:r>
            <a:r>
              <a:rPr sz="2800" spc="-10" dirty="0">
                <a:latin typeface="Times New Roman"/>
                <a:cs typeface="Times New Roman"/>
              </a:rPr>
              <a:t>the </a:t>
            </a:r>
            <a:r>
              <a:rPr sz="2800" b="1" spc="15" dirty="0">
                <a:latin typeface="Times New Roman"/>
                <a:cs typeface="Times New Roman"/>
              </a:rPr>
              <a:t>eyes </a:t>
            </a:r>
            <a:r>
              <a:rPr sz="2800" spc="-30" dirty="0">
                <a:latin typeface="Times New Roman"/>
                <a:cs typeface="Times New Roman"/>
              </a:rPr>
              <a:t>and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b="1" spc="-75" dirty="0">
                <a:latin typeface="Times New Roman"/>
                <a:cs typeface="Times New Roman"/>
              </a:rPr>
              <a:t>brain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"/>
            </a:pPr>
            <a:endParaRPr sz="3750">
              <a:latin typeface="Times New Roman"/>
              <a:cs typeface="Times New Roman"/>
            </a:endParaRPr>
          </a:p>
          <a:p>
            <a:pPr marL="355600" marR="1099820" indent="-342900">
              <a:lnSpc>
                <a:spcPts val="3030"/>
              </a:lnSpc>
              <a:spcBef>
                <a:spcPts val="5"/>
              </a:spcBef>
              <a:buFont typeface="Wingdings"/>
              <a:buChar char=""/>
              <a:tabLst>
                <a:tab pos="534035" algn="l"/>
                <a:tab pos="534670" algn="l"/>
              </a:tabLst>
            </a:pPr>
            <a:r>
              <a:rPr sz="2800" spc="-35" dirty="0">
                <a:latin typeface="Times New Roman"/>
                <a:cs typeface="Times New Roman"/>
              </a:rPr>
              <a:t>Prevent </a:t>
            </a:r>
            <a:r>
              <a:rPr sz="2800" spc="-15" dirty="0">
                <a:latin typeface="Times New Roman"/>
                <a:cs typeface="Times New Roman"/>
              </a:rPr>
              <a:t>heart </a:t>
            </a:r>
            <a:r>
              <a:rPr sz="2800" spc="-85" dirty="0">
                <a:latin typeface="Times New Roman"/>
                <a:cs typeface="Times New Roman"/>
              </a:rPr>
              <a:t>disease, </a:t>
            </a:r>
            <a:r>
              <a:rPr sz="2800" spc="-40" dirty="0">
                <a:latin typeface="Times New Roman"/>
                <a:cs typeface="Times New Roman"/>
              </a:rPr>
              <a:t>hypertension, </a:t>
            </a:r>
            <a:r>
              <a:rPr sz="2800" spc="-35" dirty="0">
                <a:latin typeface="Times New Roman"/>
                <a:cs typeface="Times New Roman"/>
              </a:rPr>
              <a:t>arthritis </a:t>
            </a:r>
            <a:r>
              <a:rPr sz="2800" spc="-140" dirty="0">
                <a:latin typeface="Times New Roman"/>
                <a:cs typeface="Times New Roman"/>
              </a:rPr>
              <a:t>&amp;  </a:t>
            </a:r>
            <a:r>
              <a:rPr sz="2800" spc="-55" dirty="0">
                <a:latin typeface="Times New Roman"/>
                <a:cs typeface="Times New Roman"/>
              </a:rPr>
              <a:t>cancer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1219200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Cont’…</a:t>
            </a:r>
            <a:endParaRPr lang="en-US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80772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cs typeface="Times New Roman" pitchFamily="18" charset="0"/>
              </a:rPr>
              <a:t>Nonessential nutrients </a:t>
            </a:r>
          </a:p>
          <a:p>
            <a:pPr>
              <a:buNone/>
            </a:pPr>
            <a:r>
              <a:rPr lang="en-US" sz="2800" b="1" dirty="0" smtClean="0">
                <a:cs typeface="Times New Roman" pitchFamily="18" charset="0"/>
              </a:rPr>
              <a:t>– </a:t>
            </a:r>
            <a:r>
              <a:rPr lang="en-US" sz="2800" dirty="0" smtClean="0">
                <a:cs typeface="Times New Roman" pitchFamily="18" charset="0"/>
              </a:rPr>
              <a:t>body can make from other nutrients ingested.</a:t>
            </a:r>
          </a:p>
          <a:p>
            <a:pPr>
              <a:buNone/>
            </a:pPr>
            <a:endParaRPr lang="en-US" sz="28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Examples</a:t>
            </a:r>
            <a:r>
              <a:rPr lang="en-US" sz="2800" dirty="0" smtClean="0"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  • Cholesterol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  • Some amino </a:t>
            </a:r>
            <a:r>
              <a:rPr lang="en-US" sz="2800" dirty="0" smtClean="0">
                <a:cs typeface="Times New Roman" pitchFamily="18" charset="0"/>
              </a:rPr>
              <a:t>acids</a:t>
            </a:r>
            <a:endParaRPr lang="en-US" sz="2800" dirty="0" smtClean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689C-49E3-4C62-8F1E-FE97A0735B1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object 2"/>
          <p:cNvSpPr txBox="1"/>
          <p:nvPr/>
        </p:nvSpPr>
        <p:spPr>
          <a:xfrm>
            <a:off x="535940" y="605688"/>
            <a:ext cx="7853680" cy="57448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10" dirty="0">
                <a:latin typeface="Times New Roman"/>
                <a:cs typeface="Times New Roman"/>
              </a:rPr>
              <a:t>Hydrogenation</a:t>
            </a:r>
            <a:endParaRPr sz="2800">
              <a:latin typeface="Times New Roman"/>
              <a:cs typeface="Times New Roman"/>
            </a:endParaRPr>
          </a:p>
          <a:p>
            <a:pPr marL="355600" marR="21844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30" dirty="0">
                <a:latin typeface="Times New Roman"/>
                <a:cs typeface="Times New Roman"/>
              </a:rPr>
              <a:t>A </a:t>
            </a:r>
            <a:r>
              <a:rPr sz="2800" spc="-90" dirty="0">
                <a:latin typeface="Times New Roman"/>
                <a:cs typeface="Times New Roman"/>
              </a:rPr>
              <a:t>chemical </a:t>
            </a:r>
            <a:r>
              <a:rPr sz="2800" spc="-40" dirty="0">
                <a:latin typeface="Times New Roman"/>
                <a:cs typeface="Times New Roman"/>
              </a:rPr>
              <a:t>process </a:t>
            </a:r>
            <a:r>
              <a:rPr sz="2800" spc="-125" dirty="0">
                <a:latin typeface="Times New Roman"/>
                <a:cs typeface="Times New Roman"/>
              </a:rPr>
              <a:t>by </a:t>
            </a:r>
            <a:r>
              <a:rPr sz="2800" spc="-80" dirty="0">
                <a:latin typeface="Times New Roman"/>
                <a:cs typeface="Times New Roman"/>
              </a:rPr>
              <a:t>which </a:t>
            </a:r>
            <a:r>
              <a:rPr sz="2800" spc="-60" dirty="0">
                <a:latin typeface="Times New Roman"/>
                <a:cs typeface="Times New Roman"/>
              </a:rPr>
              <a:t>hydrogens </a:t>
            </a:r>
            <a:r>
              <a:rPr sz="2800" spc="-65" dirty="0">
                <a:latin typeface="Times New Roman"/>
                <a:cs typeface="Times New Roman"/>
              </a:rPr>
              <a:t>are </a:t>
            </a:r>
            <a:r>
              <a:rPr sz="2800" spc="-40" dirty="0">
                <a:latin typeface="Times New Roman"/>
                <a:cs typeface="Times New Roman"/>
              </a:rPr>
              <a:t>added </a:t>
            </a:r>
            <a:r>
              <a:rPr sz="2800" spc="30" dirty="0">
                <a:latin typeface="Times New Roman"/>
                <a:cs typeface="Times New Roman"/>
              </a:rPr>
              <a:t>to  </a:t>
            </a:r>
            <a:r>
              <a:rPr sz="2800" spc="-20" dirty="0">
                <a:latin typeface="Times New Roman"/>
                <a:cs typeface="Times New Roman"/>
              </a:rPr>
              <a:t>monounsaturated </a:t>
            </a:r>
            <a:r>
              <a:rPr sz="2800" spc="10" dirty="0">
                <a:latin typeface="Times New Roman"/>
                <a:cs typeface="Times New Roman"/>
              </a:rPr>
              <a:t>or </a:t>
            </a:r>
            <a:r>
              <a:rPr sz="2800" spc="-45" dirty="0">
                <a:latin typeface="Times New Roman"/>
                <a:cs typeface="Times New Roman"/>
              </a:rPr>
              <a:t>polyunsaturated </a:t>
            </a:r>
            <a:r>
              <a:rPr sz="2800" spc="-60" dirty="0">
                <a:latin typeface="Times New Roman"/>
                <a:cs typeface="Times New Roman"/>
              </a:rPr>
              <a:t>fatty </a:t>
            </a:r>
            <a:r>
              <a:rPr sz="2800" spc="-85" dirty="0">
                <a:latin typeface="Times New Roman"/>
                <a:cs typeface="Times New Roman"/>
              </a:rPr>
              <a:t>acids </a:t>
            </a:r>
            <a:r>
              <a:rPr sz="2800" spc="30" dirty="0">
                <a:latin typeface="Times New Roman"/>
                <a:cs typeface="Times New Roman"/>
              </a:rPr>
              <a:t>to  </a:t>
            </a:r>
            <a:r>
              <a:rPr sz="2800" spc="-50" dirty="0">
                <a:latin typeface="Times New Roman"/>
                <a:cs typeface="Times New Roman"/>
              </a:rPr>
              <a:t>reduce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20" dirty="0">
                <a:latin typeface="Times New Roman"/>
                <a:cs typeface="Times New Roman"/>
              </a:rPr>
              <a:t>number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35" dirty="0">
                <a:latin typeface="Times New Roman"/>
                <a:cs typeface="Times New Roman"/>
              </a:rPr>
              <a:t>double bonds, </a:t>
            </a:r>
            <a:r>
              <a:rPr sz="2800" spc="-80" dirty="0">
                <a:latin typeface="Times New Roman"/>
                <a:cs typeface="Times New Roman"/>
              </a:rPr>
              <a:t>making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45" dirty="0">
                <a:latin typeface="Times New Roman"/>
                <a:cs typeface="Times New Roman"/>
              </a:rPr>
              <a:t>fats  </a:t>
            </a:r>
            <a:r>
              <a:rPr sz="2800" spc="-20" dirty="0">
                <a:latin typeface="Times New Roman"/>
                <a:cs typeface="Times New Roman"/>
              </a:rPr>
              <a:t>more </a:t>
            </a:r>
            <a:r>
              <a:rPr sz="2800" b="1" spc="-45" dirty="0">
                <a:latin typeface="Times New Roman"/>
                <a:cs typeface="Times New Roman"/>
              </a:rPr>
              <a:t>saturated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25" dirty="0">
                <a:latin typeface="Times New Roman"/>
                <a:cs typeface="Times New Roman"/>
              </a:rPr>
              <a:t>(solid).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100965">
              <a:lnSpc>
                <a:spcPct val="100000"/>
              </a:lnSpc>
            </a:pPr>
            <a:r>
              <a:rPr sz="2800" b="1" spc="-40" dirty="0">
                <a:latin typeface="Times New Roman"/>
                <a:cs typeface="Times New Roman"/>
              </a:rPr>
              <a:t>Offers </a:t>
            </a:r>
            <a:r>
              <a:rPr sz="2800" b="1" spc="-35" dirty="0">
                <a:latin typeface="Times New Roman"/>
                <a:cs typeface="Times New Roman"/>
              </a:rPr>
              <a:t>two </a:t>
            </a:r>
            <a:r>
              <a:rPr sz="2800" b="1" spc="-15" dirty="0">
                <a:latin typeface="Times New Roman"/>
                <a:cs typeface="Times New Roman"/>
              </a:rPr>
              <a:t>advantages</a:t>
            </a:r>
            <a:r>
              <a:rPr sz="2800" b="1" spc="110" dirty="0">
                <a:latin typeface="Times New Roman"/>
                <a:cs typeface="Times New Roman"/>
              </a:rPr>
              <a:t> </a:t>
            </a:r>
            <a:r>
              <a:rPr sz="2800" b="1" spc="-204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45" dirty="0">
                <a:latin typeface="Times New Roman"/>
                <a:cs typeface="Times New Roman"/>
              </a:rPr>
              <a:t>It </a:t>
            </a:r>
            <a:r>
              <a:rPr sz="2800" spc="-15" dirty="0">
                <a:latin typeface="Times New Roman"/>
                <a:cs typeface="Times New Roman"/>
              </a:rPr>
              <a:t>protects </a:t>
            </a:r>
            <a:r>
              <a:rPr sz="2800" spc="-70" dirty="0">
                <a:latin typeface="Times New Roman"/>
                <a:cs typeface="Times New Roman"/>
              </a:rPr>
              <a:t>against </a:t>
            </a:r>
            <a:r>
              <a:rPr sz="2800" spc="-50" dirty="0">
                <a:latin typeface="Times New Roman"/>
                <a:cs typeface="Times New Roman"/>
              </a:rPr>
              <a:t>oxidation </a:t>
            </a:r>
            <a:r>
              <a:rPr sz="2800" spc="-120" dirty="0">
                <a:latin typeface="Times New Roman"/>
                <a:cs typeface="Times New Roman"/>
              </a:rPr>
              <a:t>( </a:t>
            </a:r>
            <a:r>
              <a:rPr sz="2800" spc="-50" dirty="0">
                <a:latin typeface="Times New Roman"/>
                <a:cs typeface="Times New Roman"/>
              </a:rPr>
              <a:t>thereby prolonging </a:t>
            </a:r>
            <a:r>
              <a:rPr sz="2800" spc="-65" dirty="0">
                <a:latin typeface="Times New Roman"/>
                <a:cs typeface="Times New Roman"/>
              </a:rPr>
              <a:t>shelf  </a:t>
            </a:r>
            <a:r>
              <a:rPr sz="2800" spc="-105" dirty="0">
                <a:latin typeface="Times New Roman"/>
                <a:cs typeface="Times New Roman"/>
              </a:rPr>
              <a:t>life) </a:t>
            </a:r>
            <a:r>
              <a:rPr sz="2800" spc="-125" dirty="0">
                <a:latin typeface="Times New Roman"/>
                <a:cs typeface="Times New Roman"/>
              </a:rPr>
              <a:t>by </a:t>
            </a:r>
            <a:r>
              <a:rPr sz="2800" spc="-85" dirty="0">
                <a:latin typeface="Times New Roman"/>
                <a:cs typeface="Times New Roman"/>
              </a:rPr>
              <a:t>making </a:t>
            </a:r>
            <a:r>
              <a:rPr sz="2800" spc="-50" dirty="0">
                <a:latin typeface="Times New Roman"/>
                <a:cs typeface="Times New Roman"/>
              </a:rPr>
              <a:t>polyunsaturated </a:t>
            </a:r>
            <a:r>
              <a:rPr sz="2800" spc="-45" dirty="0">
                <a:latin typeface="Times New Roman"/>
                <a:cs typeface="Times New Roman"/>
              </a:rPr>
              <a:t>fats </a:t>
            </a:r>
            <a:r>
              <a:rPr sz="2800" spc="-20" dirty="0">
                <a:latin typeface="Times New Roman"/>
                <a:cs typeface="Times New Roman"/>
              </a:rPr>
              <a:t>more</a:t>
            </a:r>
            <a:r>
              <a:rPr sz="2800" spc="409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saturated</a:t>
            </a:r>
            <a:endParaRPr sz="2800">
              <a:latin typeface="Times New Roman"/>
              <a:cs typeface="Times New Roman"/>
            </a:endParaRPr>
          </a:p>
          <a:p>
            <a:pPr marL="355600" marR="558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  <a:tab pos="3267710" algn="l"/>
              </a:tabLst>
            </a:pPr>
            <a:r>
              <a:rPr sz="2800" spc="-70" dirty="0">
                <a:latin typeface="Times New Roman"/>
                <a:cs typeface="Times New Roman"/>
              </a:rPr>
              <a:t>Alters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texture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10" dirty="0">
                <a:latin typeface="Times New Roman"/>
                <a:cs typeface="Times New Roman"/>
              </a:rPr>
              <a:t>foods </a:t>
            </a:r>
            <a:r>
              <a:rPr sz="2800" spc="-125" dirty="0">
                <a:latin typeface="Times New Roman"/>
                <a:cs typeface="Times New Roman"/>
              </a:rPr>
              <a:t>by </a:t>
            </a:r>
            <a:r>
              <a:rPr sz="2800" spc="-80" dirty="0">
                <a:latin typeface="Times New Roman"/>
                <a:cs typeface="Times New Roman"/>
              </a:rPr>
              <a:t>making </a:t>
            </a:r>
            <a:r>
              <a:rPr sz="2800" spc="-85" dirty="0">
                <a:latin typeface="Times New Roman"/>
                <a:cs typeface="Times New Roman"/>
              </a:rPr>
              <a:t>liquid </a:t>
            </a:r>
            <a:r>
              <a:rPr sz="2800" spc="-75" dirty="0">
                <a:latin typeface="Times New Roman"/>
                <a:cs typeface="Times New Roman"/>
              </a:rPr>
              <a:t>vegetable  </a:t>
            </a:r>
            <a:r>
              <a:rPr sz="2800" spc="-85" dirty="0">
                <a:latin typeface="Times New Roman"/>
                <a:cs typeface="Times New Roman"/>
              </a:rPr>
              <a:t>oils </a:t>
            </a:r>
            <a:r>
              <a:rPr sz="2800" spc="-20" dirty="0">
                <a:latin typeface="Times New Roman"/>
                <a:cs typeface="Times New Roman"/>
              </a:rPr>
              <a:t>more </a:t>
            </a:r>
            <a:r>
              <a:rPr sz="2800" spc="-70" dirty="0">
                <a:latin typeface="Times New Roman"/>
                <a:cs typeface="Times New Roman"/>
              </a:rPr>
              <a:t>solid </a:t>
            </a:r>
            <a:r>
              <a:rPr sz="2800" spc="-120" dirty="0">
                <a:latin typeface="Times New Roman"/>
                <a:cs typeface="Times New Roman"/>
              </a:rPr>
              <a:t>( </a:t>
            </a:r>
            <a:r>
              <a:rPr sz="2800" spc="-125" dirty="0">
                <a:latin typeface="Times New Roman"/>
                <a:cs typeface="Times New Roman"/>
              </a:rPr>
              <a:t>e.g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margarine)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object 2"/>
          <p:cNvSpPr txBox="1"/>
          <p:nvPr/>
        </p:nvSpPr>
        <p:spPr>
          <a:xfrm>
            <a:off x="535940" y="386537"/>
            <a:ext cx="7787005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  <a:tab pos="2297430" algn="l"/>
                <a:tab pos="5751195" algn="l"/>
              </a:tabLst>
            </a:pPr>
            <a:r>
              <a:rPr sz="2700" spc="-35" dirty="0">
                <a:latin typeface="Times New Roman"/>
                <a:cs typeface="Times New Roman"/>
              </a:rPr>
              <a:t>Hydrogenation </a:t>
            </a:r>
            <a:r>
              <a:rPr sz="2700" spc="-10" dirty="0">
                <a:latin typeface="Times New Roman"/>
                <a:cs typeface="Times New Roman"/>
              </a:rPr>
              <a:t>transforms </a:t>
            </a:r>
            <a:r>
              <a:rPr sz="2700" spc="-5" dirty="0">
                <a:latin typeface="Times New Roman"/>
                <a:cs typeface="Times New Roman"/>
              </a:rPr>
              <a:t>the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-40" dirty="0">
                <a:latin typeface="Times New Roman"/>
                <a:cs typeface="Times New Roman"/>
              </a:rPr>
              <a:t>shape</a:t>
            </a:r>
            <a:r>
              <a:rPr sz="2700" spc="2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of	</a:t>
            </a:r>
            <a:r>
              <a:rPr sz="2700" spc="-105" dirty="0">
                <a:latin typeface="Times New Roman"/>
                <a:cs typeface="Times New Roman"/>
              </a:rPr>
              <a:t>a </a:t>
            </a:r>
            <a:r>
              <a:rPr sz="2700" spc="-60" dirty="0">
                <a:latin typeface="Times New Roman"/>
                <a:cs typeface="Times New Roman"/>
              </a:rPr>
              <a:t>fatty </a:t>
            </a:r>
            <a:r>
              <a:rPr sz="2700" spc="-80" dirty="0">
                <a:latin typeface="Times New Roman"/>
                <a:cs typeface="Times New Roman"/>
              </a:rPr>
              <a:t>acid </a:t>
            </a:r>
            <a:r>
              <a:rPr sz="2700" spc="30" dirty="0">
                <a:latin typeface="Times New Roman"/>
                <a:cs typeface="Times New Roman"/>
              </a:rPr>
              <a:t>to </a:t>
            </a:r>
            <a:r>
              <a:rPr sz="2700" spc="-105" dirty="0">
                <a:latin typeface="Times New Roman"/>
                <a:cs typeface="Times New Roman"/>
              </a:rPr>
              <a:t>a  </a:t>
            </a:r>
            <a:r>
              <a:rPr sz="2700" spc="-25" dirty="0">
                <a:latin typeface="Times New Roman"/>
                <a:cs typeface="Times New Roman"/>
              </a:rPr>
              <a:t>"trans"</a:t>
            </a:r>
            <a:r>
              <a:rPr sz="2700" spc="6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form.	</a:t>
            </a:r>
            <a:r>
              <a:rPr sz="2700" spc="-114" dirty="0">
                <a:latin typeface="Times New Roman"/>
                <a:cs typeface="Times New Roman"/>
              </a:rPr>
              <a:t>( </a:t>
            </a:r>
            <a:r>
              <a:rPr sz="2700" spc="-20" dirty="0">
                <a:latin typeface="Times New Roman"/>
                <a:cs typeface="Times New Roman"/>
              </a:rPr>
              <a:t>there </a:t>
            </a:r>
            <a:r>
              <a:rPr sz="2700" spc="-100" dirty="0">
                <a:latin typeface="Times New Roman"/>
                <a:cs typeface="Times New Roman"/>
              </a:rPr>
              <a:t>is </a:t>
            </a:r>
            <a:r>
              <a:rPr sz="2700" spc="-105" dirty="0">
                <a:latin typeface="Times New Roman"/>
                <a:cs typeface="Times New Roman"/>
              </a:rPr>
              <a:t>usually </a:t>
            </a:r>
            <a:r>
              <a:rPr sz="2700" spc="-55" dirty="0">
                <a:latin typeface="Times New Roman"/>
                <a:cs typeface="Times New Roman"/>
              </a:rPr>
              <a:t>partial</a:t>
            </a:r>
            <a:r>
              <a:rPr sz="2700" spc="305" dirty="0">
                <a:latin typeface="Times New Roman"/>
                <a:cs typeface="Times New Roman"/>
              </a:rPr>
              <a:t> </a:t>
            </a:r>
            <a:r>
              <a:rPr sz="2700" spc="-50" dirty="0">
                <a:latin typeface="Times New Roman"/>
                <a:cs typeface="Times New Roman"/>
              </a:rPr>
              <a:t>hydrogenation)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900">
              <a:latin typeface="Times New Roman"/>
              <a:cs typeface="Times New Roman"/>
            </a:endParaRPr>
          </a:p>
          <a:p>
            <a:pPr marL="355600" marR="294005" indent="-342900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700" spc="40" dirty="0">
                <a:latin typeface="Times New Roman"/>
                <a:cs typeface="Times New Roman"/>
              </a:rPr>
              <a:t>In </a:t>
            </a:r>
            <a:r>
              <a:rPr sz="2700" spc="-40" dirty="0">
                <a:latin typeface="Times New Roman"/>
                <a:cs typeface="Times New Roman"/>
              </a:rPr>
              <a:t>nature, </a:t>
            </a:r>
            <a:r>
              <a:rPr sz="2700" spc="-15" dirty="0">
                <a:latin typeface="Times New Roman"/>
                <a:cs typeface="Times New Roman"/>
              </a:rPr>
              <a:t>most </a:t>
            </a:r>
            <a:r>
              <a:rPr sz="2700" spc="-30" dirty="0">
                <a:latin typeface="Times New Roman"/>
                <a:cs typeface="Times New Roman"/>
              </a:rPr>
              <a:t>double </a:t>
            </a:r>
            <a:r>
              <a:rPr sz="2700" dirty="0">
                <a:latin typeface="Times New Roman"/>
                <a:cs typeface="Times New Roman"/>
              </a:rPr>
              <a:t>bonds </a:t>
            </a:r>
            <a:r>
              <a:rPr sz="2700" spc="-65" dirty="0">
                <a:latin typeface="Times New Roman"/>
                <a:cs typeface="Times New Roman"/>
              </a:rPr>
              <a:t>are </a:t>
            </a:r>
            <a:r>
              <a:rPr sz="2700" spc="-180" dirty="0">
                <a:latin typeface="Times New Roman"/>
                <a:cs typeface="Times New Roman"/>
              </a:rPr>
              <a:t>‘cis’ </a:t>
            </a:r>
            <a:r>
              <a:rPr sz="2700" spc="-160" dirty="0">
                <a:latin typeface="Times New Roman"/>
                <a:cs typeface="Times New Roman"/>
              </a:rPr>
              <a:t>: </a:t>
            </a:r>
            <a:r>
              <a:rPr sz="2700" spc="-5" dirty="0">
                <a:latin typeface="Times New Roman"/>
                <a:cs typeface="Times New Roman"/>
              </a:rPr>
              <a:t>the </a:t>
            </a:r>
            <a:r>
              <a:rPr sz="2700" spc="-55" dirty="0">
                <a:latin typeface="Times New Roman"/>
                <a:cs typeface="Times New Roman"/>
              </a:rPr>
              <a:t>hydrogens  </a:t>
            </a:r>
            <a:r>
              <a:rPr sz="2700" spc="-35" dirty="0">
                <a:latin typeface="Times New Roman"/>
                <a:cs typeface="Times New Roman"/>
              </a:rPr>
              <a:t>next </a:t>
            </a:r>
            <a:r>
              <a:rPr sz="2700" spc="30" dirty="0">
                <a:latin typeface="Times New Roman"/>
                <a:cs typeface="Times New Roman"/>
              </a:rPr>
              <a:t>to </a:t>
            </a:r>
            <a:r>
              <a:rPr sz="2700" spc="-5" dirty="0">
                <a:latin typeface="Times New Roman"/>
                <a:cs typeface="Times New Roman"/>
              </a:rPr>
              <a:t>the </a:t>
            </a:r>
            <a:r>
              <a:rPr sz="2700" spc="-30" dirty="0">
                <a:latin typeface="Times New Roman"/>
                <a:cs typeface="Times New Roman"/>
              </a:rPr>
              <a:t>double </a:t>
            </a:r>
            <a:r>
              <a:rPr sz="2700" dirty="0">
                <a:latin typeface="Times New Roman"/>
                <a:cs typeface="Times New Roman"/>
              </a:rPr>
              <a:t>bonds </a:t>
            </a:r>
            <a:r>
              <a:rPr sz="2700" spc="-65" dirty="0">
                <a:latin typeface="Times New Roman"/>
                <a:cs typeface="Times New Roman"/>
              </a:rPr>
              <a:t>are </a:t>
            </a:r>
            <a:r>
              <a:rPr sz="2700" spc="30" dirty="0">
                <a:latin typeface="Times New Roman"/>
                <a:cs typeface="Times New Roman"/>
              </a:rPr>
              <a:t>on </a:t>
            </a:r>
            <a:r>
              <a:rPr sz="2700" spc="-5" dirty="0">
                <a:latin typeface="Times New Roman"/>
                <a:cs typeface="Times New Roman"/>
              </a:rPr>
              <a:t>the </a:t>
            </a:r>
            <a:r>
              <a:rPr sz="2700" spc="-70" dirty="0">
                <a:latin typeface="Times New Roman"/>
                <a:cs typeface="Times New Roman"/>
              </a:rPr>
              <a:t>same side </a:t>
            </a:r>
            <a:r>
              <a:rPr sz="2700" spc="-5" dirty="0">
                <a:latin typeface="Times New Roman"/>
                <a:cs typeface="Times New Roman"/>
              </a:rPr>
              <a:t>of the  </a:t>
            </a:r>
            <a:r>
              <a:rPr sz="2700" spc="-20" dirty="0">
                <a:latin typeface="Times New Roman"/>
                <a:cs typeface="Times New Roman"/>
              </a:rPr>
              <a:t>carbon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spc="-65" dirty="0">
                <a:latin typeface="Times New Roman"/>
                <a:cs typeface="Times New Roman"/>
              </a:rPr>
              <a:t>chain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48861" name="object 3"/>
          <p:cNvSpPr txBox="1"/>
          <p:nvPr/>
        </p:nvSpPr>
        <p:spPr>
          <a:xfrm>
            <a:off x="535940" y="5136641"/>
            <a:ext cx="8029575" cy="130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80" dirty="0">
                <a:latin typeface="Times New Roman"/>
                <a:cs typeface="Times New Roman"/>
              </a:rPr>
              <a:t>Trans </a:t>
            </a:r>
            <a:r>
              <a:rPr sz="2800" b="1" spc="-70" dirty="0">
                <a:latin typeface="Times New Roman"/>
                <a:cs typeface="Times New Roman"/>
              </a:rPr>
              <a:t>fatty </a:t>
            </a:r>
            <a:r>
              <a:rPr sz="2800" b="1" dirty="0">
                <a:latin typeface="Times New Roman"/>
                <a:cs typeface="Times New Roman"/>
              </a:rPr>
              <a:t>acid </a:t>
            </a:r>
            <a:r>
              <a:rPr sz="2800" spc="-35" dirty="0">
                <a:latin typeface="Times New Roman"/>
                <a:cs typeface="Times New Roman"/>
              </a:rPr>
              <a:t>does </a:t>
            </a:r>
            <a:r>
              <a:rPr sz="2800" spc="25" dirty="0">
                <a:latin typeface="Times New Roman"/>
                <a:cs typeface="Times New Roman"/>
              </a:rPr>
              <a:t>not </a:t>
            </a:r>
            <a:r>
              <a:rPr sz="2800" spc="-40" dirty="0">
                <a:latin typeface="Times New Roman"/>
                <a:cs typeface="Times New Roman"/>
              </a:rPr>
              <a:t>occur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45" dirty="0">
                <a:latin typeface="Times New Roman"/>
                <a:cs typeface="Times New Roman"/>
              </a:rPr>
              <a:t>nature(occur </a:t>
            </a:r>
            <a:r>
              <a:rPr sz="2800" spc="-60" dirty="0">
                <a:latin typeface="Times New Roman"/>
                <a:cs typeface="Times New Roman"/>
              </a:rPr>
              <a:t>in  </a:t>
            </a:r>
            <a:r>
              <a:rPr sz="2800" spc="-95" dirty="0">
                <a:latin typeface="Times New Roman"/>
                <a:cs typeface="Times New Roman"/>
              </a:rPr>
              <a:t>small </a:t>
            </a:r>
            <a:r>
              <a:rPr sz="2800" spc="-25" dirty="0">
                <a:latin typeface="Times New Roman"/>
                <a:cs typeface="Times New Roman"/>
              </a:rPr>
              <a:t>amounts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85" dirty="0">
                <a:latin typeface="Times New Roman"/>
                <a:cs typeface="Times New Roman"/>
              </a:rPr>
              <a:t>animal </a:t>
            </a:r>
            <a:r>
              <a:rPr sz="2800" spc="5" dirty="0">
                <a:latin typeface="Times New Roman"/>
                <a:cs typeface="Times New Roman"/>
              </a:rPr>
              <a:t>food </a:t>
            </a:r>
            <a:r>
              <a:rPr sz="2800" spc="-60" dirty="0">
                <a:latin typeface="Times New Roman"/>
                <a:cs typeface="Times New Roman"/>
              </a:rPr>
              <a:t>sources, </a:t>
            </a:r>
            <a:r>
              <a:rPr sz="2800" spc="-70" dirty="0">
                <a:latin typeface="Times New Roman"/>
                <a:cs typeface="Times New Roman"/>
              </a:rPr>
              <a:t>including </a:t>
            </a:r>
            <a:r>
              <a:rPr sz="2800" spc="-30" dirty="0">
                <a:latin typeface="Times New Roman"/>
                <a:cs typeface="Times New Roman"/>
              </a:rPr>
              <a:t>human  </a:t>
            </a:r>
            <a:r>
              <a:rPr sz="2800" spc="-105" dirty="0">
                <a:latin typeface="Times New Roman"/>
                <a:cs typeface="Times New Roman"/>
              </a:rPr>
              <a:t>milk)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0" dirty="0">
                <a:latin typeface="Times New Roman"/>
                <a:cs typeface="Times New Roman"/>
              </a:rPr>
              <a:t>body </a:t>
            </a:r>
            <a:r>
              <a:rPr sz="2800" b="1" spc="-5" dirty="0">
                <a:latin typeface="Times New Roman"/>
                <a:cs typeface="Times New Roman"/>
              </a:rPr>
              <a:t>has </a:t>
            </a:r>
            <a:r>
              <a:rPr sz="2800" b="1" spc="-35" dirty="0">
                <a:latin typeface="Times New Roman"/>
                <a:cs typeface="Times New Roman"/>
              </a:rPr>
              <a:t>difficulty </a:t>
            </a:r>
            <a:r>
              <a:rPr sz="2800" b="1" spc="30" dirty="0">
                <a:latin typeface="Times New Roman"/>
                <a:cs typeface="Times New Roman"/>
              </a:rPr>
              <a:t>digesting</a:t>
            </a:r>
            <a:r>
              <a:rPr sz="2800" b="1" spc="25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it.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862" name="object 4"/>
          <p:cNvSpPr/>
          <p:nvPr/>
        </p:nvSpPr>
        <p:spPr>
          <a:xfrm>
            <a:off x="2819400" y="2819400"/>
            <a:ext cx="48006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object 2"/>
          <p:cNvSpPr txBox="1"/>
          <p:nvPr/>
        </p:nvSpPr>
        <p:spPr>
          <a:xfrm>
            <a:off x="535940" y="746505"/>
            <a:ext cx="8047990" cy="5080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0005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  <a:tab pos="2940050" algn="l"/>
              </a:tabLst>
            </a:pPr>
            <a:r>
              <a:rPr sz="2800" spc="-40" dirty="0">
                <a:latin typeface="Times New Roman"/>
                <a:cs typeface="Times New Roman"/>
              </a:rPr>
              <a:t>Hydrogenated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fat	</a:t>
            </a:r>
            <a:r>
              <a:rPr sz="2800" spc="-110" dirty="0">
                <a:latin typeface="Times New Roman"/>
                <a:cs typeface="Times New Roman"/>
              </a:rPr>
              <a:t>is </a:t>
            </a:r>
            <a:r>
              <a:rPr sz="2800" spc="-55" dirty="0">
                <a:latin typeface="Times New Roman"/>
                <a:cs typeface="Times New Roman"/>
              </a:rPr>
              <a:t>commonly </a:t>
            </a:r>
            <a:r>
              <a:rPr sz="2800" spc="-65" dirty="0">
                <a:latin typeface="Times New Roman"/>
                <a:cs typeface="Times New Roman"/>
              </a:rPr>
              <a:t>associated with </a:t>
            </a:r>
            <a:r>
              <a:rPr sz="2800" b="1" spc="-80" dirty="0">
                <a:latin typeface="Times New Roman"/>
                <a:cs typeface="Times New Roman"/>
              </a:rPr>
              <a:t>junk  </a:t>
            </a:r>
            <a:r>
              <a:rPr sz="2800" b="1" spc="-30" dirty="0">
                <a:latin typeface="Times New Roman"/>
                <a:cs typeface="Times New Roman"/>
              </a:rPr>
              <a:t>food</a:t>
            </a:r>
            <a:r>
              <a:rPr sz="2800" spc="-30" dirty="0">
                <a:latin typeface="Times New Roman"/>
                <a:cs typeface="Times New Roman"/>
              </a:rPr>
              <a:t>: </a:t>
            </a:r>
            <a:r>
              <a:rPr sz="2800" spc="5" dirty="0">
                <a:latin typeface="Times New Roman"/>
                <a:cs typeface="Times New Roman"/>
              </a:rPr>
              <a:t>potato </a:t>
            </a:r>
            <a:r>
              <a:rPr sz="2800" spc="-80" dirty="0">
                <a:latin typeface="Times New Roman"/>
                <a:cs typeface="Times New Roman"/>
              </a:rPr>
              <a:t>chips, </a:t>
            </a:r>
            <a:r>
              <a:rPr sz="2800" spc="-75" dirty="0">
                <a:latin typeface="Times New Roman"/>
                <a:cs typeface="Times New Roman"/>
              </a:rPr>
              <a:t>cookies, </a:t>
            </a:r>
            <a:r>
              <a:rPr sz="2800" spc="-70" dirty="0">
                <a:latin typeface="Times New Roman"/>
                <a:cs typeface="Times New Roman"/>
              </a:rPr>
              <a:t>margarine,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75" dirty="0">
                <a:latin typeface="Times New Roman"/>
                <a:cs typeface="Times New Roman"/>
              </a:rPr>
              <a:t>Studies </a:t>
            </a:r>
            <a:r>
              <a:rPr sz="2800" spc="-60" dirty="0">
                <a:latin typeface="Times New Roman"/>
                <a:cs typeface="Times New Roman"/>
              </a:rPr>
              <a:t>showed </a:t>
            </a:r>
            <a:r>
              <a:rPr sz="2800" spc="-5" dirty="0">
                <a:latin typeface="Times New Roman"/>
                <a:cs typeface="Times New Roman"/>
              </a:rPr>
              <a:t>that </a:t>
            </a:r>
            <a:r>
              <a:rPr sz="2800" b="1" spc="-70" dirty="0">
                <a:latin typeface="Times New Roman"/>
                <a:cs typeface="Times New Roman"/>
              </a:rPr>
              <a:t>trans fatty </a:t>
            </a:r>
            <a:r>
              <a:rPr sz="2800" b="1" spc="15" dirty="0">
                <a:latin typeface="Times New Roman"/>
                <a:cs typeface="Times New Roman"/>
              </a:rPr>
              <a:t>acids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30" dirty="0">
                <a:latin typeface="Times New Roman"/>
                <a:cs typeface="Times New Roman"/>
              </a:rPr>
              <a:t>be </a:t>
            </a:r>
            <a:r>
              <a:rPr sz="2800" spc="-20" dirty="0">
                <a:latin typeface="Times New Roman"/>
                <a:cs typeface="Times New Roman"/>
              </a:rPr>
              <a:t>more  </a:t>
            </a:r>
            <a:r>
              <a:rPr sz="2800" spc="-65" dirty="0">
                <a:latin typeface="Times New Roman"/>
                <a:cs typeface="Times New Roman"/>
              </a:rPr>
              <a:t>associated </a:t>
            </a:r>
            <a:r>
              <a:rPr sz="2800" spc="-60" dirty="0">
                <a:latin typeface="Times New Roman"/>
                <a:cs typeface="Times New Roman"/>
              </a:rPr>
              <a:t>with </a:t>
            </a:r>
            <a:r>
              <a:rPr sz="2800" spc="-20" dirty="0">
                <a:latin typeface="Times New Roman"/>
                <a:cs typeface="Times New Roman"/>
              </a:rPr>
              <a:t>heart </a:t>
            </a:r>
            <a:r>
              <a:rPr sz="2800" spc="-80" dirty="0">
                <a:latin typeface="Times New Roman"/>
                <a:cs typeface="Times New Roman"/>
              </a:rPr>
              <a:t>disease </a:t>
            </a:r>
            <a:r>
              <a:rPr sz="2800" spc="-5" dirty="0">
                <a:latin typeface="Times New Roman"/>
                <a:cs typeface="Times New Roman"/>
              </a:rPr>
              <a:t>than the </a:t>
            </a:r>
            <a:r>
              <a:rPr sz="2800" spc="-40" dirty="0">
                <a:latin typeface="Times New Roman"/>
                <a:cs typeface="Times New Roman"/>
              </a:rPr>
              <a:t>saturated ("hard")  </a:t>
            </a:r>
            <a:r>
              <a:rPr sz="2800" spc="-35" dirty="0">
                <a:latin typeface="Times New Roman"/>
                <a:cs typeface="Times New Roman"/>
              </a:rPr>
              <a:t>fat </a:t>
            </a:r>
            <a:r>
              <a:rPr sz="2800" spc="-5" dirty="0">
                <a:latin typeface="Times New Roman"/>
                <a:cs typeface="Times New Roman"/>
              </a:rPr>
              <a:t>found </a:t>
            </a:r>
            <a:r>
              <a:rPr sz="2800" spc="-60" dirty="0">
                <a:latin typeface="Times New Roman"/>
                <a:cs typeface="Times New Roman"/>
              </a:rPr>
              <a:t>in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butter.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00" b="1" spc="35" dirty="0">
                <a:latin typeface="Times New Roman"/>
                <a:cs typeface="Times New Roman"/>
              </a:rPr>
              <a:t>Note:</a:t>
            </a:r>
            <a:endParaRPr sz="2700">
              <a:latin typeface="Times New Roman"/>
              <a:cs typeface="Times New Roman"/>
            </a:endParaRPr>
          </a:p>
          <a:p>
            <a:pPr marL="355600" marR="404495">
              <a:lnSpc>
                <a:spcPct val="100000"/>
              </a:lnSpc>
              <a:spcBef>
                <a:spcPts val="645"/>
              </a:spcBef>
              <a:tabLst>
                <a:tab pos="4715510" algn="l"/>
              </a:tabLst>
            </a:pPr>
            <a:r>
              <a:rPr sz="2700" spc="-90" dirty="0">
                <a:latin typeface="Times New Roman"/>
                <a:cs typeface="Times New Roman"/>
              </a:rPr>
              <a:t>Replacing </a:t>
            </a:r>
            <a:r>
              <a:rPr sz="2700" spc="-35" dirty="0">
                <a:latin typeface="Times New Roman"/>
                <a:cs typeface="Times New Roman"/>
              </a:rPr>
              <a:t>saturated </a:t>
            </a:r>
            <a:r>
              <a:rPr sz="2700" spc="-30" dirty="0">
                <a:latin typeface="Times New Roman"/>
                <a:cs typeface="Times New Roman"/>
              </a:rPr>
              <a:t>and </a:t>
            </a:r>
            <a:r>
              <a:rPr sz="2700" spc="-25" dirty="0">
                <a:latin typeface="Times New Roman"/>
                <a:cs typeface="Times New Roman"/>
              </a:rPr>
              <a:t>trans </a:t>
            </a:r>
            <a:r>
              <a:rPr sz="2700" spc="-35" dirty="0">
                <a:latin typeface="Times New Roman"/>
                <a:cs typeface="Times New Roman"/>
              </a:rPr>
              <a:t>fat </a:t>
            </a:r>
            <a:r>
              <a:rPr sz="2700" spc="-55" dirty="0">
                <a:latin typeface="Times New Roman"/>
                <a:cs typeface="Times New Roman"/>
              </a:rPr>
              <a:t>in </a:t>
            </a:r>
            <a:r>
              <a:rPr sz="2700" spc="-5" dirty="0">
                <a:latin typeface="Times New Roman"/>
                <a:cs typeface="Times New Roman"/>
              </a:rPr>
              <a:t>the </a:t>
            </a:r>
            <a:r>
              <a:rPr sz="2700" spc="-45" dirty="0">
                <a:latin typeface="Times New Roman"/>
                <a:cs typeface="Times New Roman"/>
              </a:rPr>
              <a:t>diet </a:t>
            </a:r>
            <a:r>
              <a:rPr sz="2700" spc="-55" dirty="0">
                <a:latin typeface="Times New Roman"/>
                <a:cs typeface="Times New Roman"/>
              </a:rPr>
              <a:t>with  </a:t>
            </a:r>
            <a:r>
              <a:rPr sz="2700" spc="-30" dirty="0">
                <a:latin typeface="Times New Roman"/>
                <a:cs typeface="Times New Roman"/>
              </a:rPr>
              <a:t>unsaturated fat </a:t>
            </a:r>
            <a:r>
              <a:rPr sz="2700" spc="-50" dirty="0">
                <a:latin typeface="Times New Roman"/>
                <a:cs typeface="Times New Roman"/>
              </a:rPr>
              <a:t>has</a:t>
            </a:r>
            <a:r>
              <a:rPr sz="2700" spc="95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Times New Roman"/>
                <a:cs typeface="Times New Roman"/>
              </a:rPr>
              <a:t>been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spc="-35" dirty="0">
                <a:latin typeface="Times New Roman"/>
                <a:cs typeface="Times New Roman"/>
              </a:rPr>
              <a:t>shown	</a:t>
            </a:r>
            <a:r>
              <a:rPr sz="2700" spc="30" dirty="0">
                <a:latin typeface="Times New Roman"/>
                <a:cs typeface="Times New Roman"/>
              </a:rPr>
              <a:t>to </a:t>
            </a:r>
            <a:r>
              <a:rPr sz="2700" spc="-60" dirty="0">
                <a:latin typeface="Times New Roman"/>
                <a:cs typeface="Times New Roman"/>
              </a:rPr>
              <a:t>decrease </a:t>
            </a:r>
            <a:r>
              <a:rPr sz="2700" spc="-5" dirty="0">
                <a:latin typeface="Times New Roman"/>
                <a:cs typeface="Times New Roman"/>
              </a:rPr>
              <a:t>the </a:t>
            </a:r>
            <a:r>
              <a:rPr sz="2700" spc="-75" dirty="0">
                <a:latin typeface="Times New Roman"/>
                <a:cs typeface="Times New Roman"/>
              </a:rPr>
              <a:t>risk </a:t>
            </a:r>
            <a:r>
              <a:rPr sz="2700" spc="-5" dirty="0">
                <a:latin typeface="Times New Roman"/>
                <a:cs typeface="Times New Roman"/>
              </a:rPr>
              <a:t>of  </a:t>
            </a:r>
            <a:r>
              <a:rPr sz="2700" spc="-65" dirty="0">
                <a:latin typeface="Times New Roman"/>
                <a:cs typeface="Times New Roman"/>
              </a:rPr>
              <a:t>developing </a:t>
            </a:r>
            <a:r>
              <a:rPr sz="2700" spc="-20" dirty="0">
                <a:latin typeface="Times New Roman"/>
                <a:cs typeface="Times New Roman"/>
              </a:rPr>
              <a:t>heart</a:t>
            </a:r>
            <a:r>
              <a:rPr sz="2700" spc="20" dirty="0">
                <a:latin typeface="Times New Roman"/>
                <a:cs typeface="Times New Roman"/>
              </a:rPr>
              <a:t> </a:t>
            </a:r>
            <a:r>
              <a:rPr sz="2700" spc="-85" dirty="0">
                <a:latin typeface="Times New Roman"/>
                <a:cs typeface="Times New Roman"/>
              </a:rPr>
              <a:t>disease.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4" name="object 2"/>
          <p:cNvSpPr txBox="1"/>
          <p:nvPr/>
        </p:nvSpPr>
        <p:spPr>
          <a:xfrm>
            <a:off x="535940" y="310387"/>
            <a:ext cx="7526020" cy="2927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0" dirty="0">
                <a:latin typeface="Times New Roman"/>
                <a:cs typeface="Times New Roman"/>
              </a:rPr>
              <a:t>Phospholipids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25" dirty="0">
                <a:latin typeface="Times New Roman"/>
                <a:cs typeface="Times New Roman"/>
              </a:rPr>
              <a:t>best </a:t>
            </a:r>
            <a:r>
              <a:rPr sz="2800" spc="-45" dirty="0">
                <a:latin typeface="Times New Roman"/>
                <a:cs typeface="Times New Roman"/>
              </a:rPr>
              <a:t>known </a:t>
            </a:r>
            <a:r>
              <a:rPr sz="2800" spc="-30" dirty="0">
                <a:latin typeface="Times New Roman"/>
                <a:cs typeface="Times New Roman"/>
              </a:rPr>
              <a:t>phospholipid </a:t>
            </a:r>
            <a:r>
              <a:rPr sz="2800" spc="-105" dirty="0">
                <a:latin typeface="Times New Roman"/>
                <a:cs typeface="Times New Roman"/>
              </a:rPr>
              <a:t>is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lecithin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800" spc="-45" dirty="0">
                <a:latin typeface="Times New Roman"/>
                <a:cs typeface="Times New Roman"/>
              </a:rPr>
              <a:t>Structure: </a:t>
            </a:r>
            <a:r>
              <a:rPr sz="2800" spc="-90" dirty="0">
                <a:latin typeface="Times New Roman"/>
                <a:cs typeface="Times New Roman"/>
              </a:rPr>
              <a:t>similar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85" dirty="0">
                <a:latin typeface="Times New Roman"/>
                <a:cs typeface="Times New Roman"/>
              </a:rPr>
              <a:t>triglycerides </a:t>
            </a:r>
            <a:r>
              <a:rPr sz="2800" spc="-60" dirty="0">
                <a:latin typeface="Times New Roman"/>
                <a:cs typeface="Times New Roman"/>
              </a:rPr>
              <a:t>except </a:t>
            </a:r>
            <a:r>
              <a:rPr sz="2800" spc="-85" dirty="0">
                <a:latin typeface="Times New Roman"/>
                <a:cs typeface="Times New Roman"/>
              </a:rPr>
              <a:t>only </a:t>
            </a:r>
            <a:r>
              <a:rPr sz="2800" spc="-90" dirty="0">
                <a:latin typeface="Times New Roman"/>
                <a:cs typeface="Times New Roman"/>
              </a:rPr>
              <a:t>2 </a:t>
            </a:r>
            <a:r>
              <a:rPr sz="2800" spc="-60" dirty="0">
                <a:latin typeface="Times New Roman"/>
                <a:cs typeface="Times New Roman"/>
              </a:rPr>
              <a:t>fatty  </a:t>
            </a:r>
            <a:r>
              <a:rPr sz="2800" spc="-85" dirty="0">
                <a:latin typeface="Times New Roman"/>
                <a:cs typeface="Times New Roman"/>
              </a:rPr>
              <a:t>acids </a:t>
            </a:r>
            <a:r>
              <a:rPr sz="2800" spc="280" dirty="0">
                <a:latin typeface="Times New Roman"/>
                <a:cs typeface="Times New Roman"/>
              </a:rPr>
              <a:t>+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choline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865" name="object 3"/>
          <p:cNvSpPr/>
          <p:nvPr/>
        </p:nvSpPr>
        <p:spPr>
          <a:xfrm>
            <a:off x="990600" y="3429000"/>
            <a:ext cx="6394549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6" name="object 2"/>
          <p:cNvSpPr txBox="1"/>
          <p:nvPr/>
        </p:nvSpPr>
        <p:spPr>
          <a:xfrm>
            <a:off x="535940" y="310387"/>
            <a:ext cx="7426959" cy="5915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0" dirty="0">
                <a:latin typeface="Times New Roman"/>
                <a:cs typeface="Times New Roman"/>
              </a:rPr>
              <a:t>Phospholipids </a:t>
            </a:r>
            <a:r>
              <a:rPr sz="2800" b="1" spc="-5" dirty="0">
                <a:latin typeface="Times New Roman"/>
                <a:cs typeface="Times New Roman"/>
              </a:rPr>
              <a:t>in </a:t>
            </a:r>
            <a:r>
              <a:rPr sz="2800" b="1" spc="-25" dirty="0">
                <a:latin typeface="Times New Roman"/>
                <a:cs typeface="Times New Roman"/>
              </a:rPr>
              <a:t>foods:</a:t>
            </a:r>
            <a:r>
              <a:rPr sz="2800" b="1" spc="6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Lecithin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16510" indent="-343535">
              <a:lnSpc>
                <a:spcPct val="100000"/>
              </a:lnSpc>
              <a:spcBef>
                <a:spcPts val="5"/>
              </a:spcBef>
              <a:tabLst>
                <a:tab pos="2884805" algn="l"/>
              </a:tabLst>
            </a:pPr>
            <a:r>
              <a:rPr sz="2800" spc="-60" dirty="0">
                <a:latin typeface="Times New Roman"/>
                <a:cs typeface="Times New Roman"/>
              </a:rPr>
              <a:t>Lecithin </a:t>
            </a:r>
            <a:r>
              <a:rPr sz="2800" spc="-114" dirty="0">
                <a:latin typeface="Times New Roman"/>
                <a:cs typeface="Times New Roman"/>
              </a:rPr>
              <a:t>is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found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in	</a:t>
            </a:r>
            <a:r>
              <a:rPr sz="2800" spc="-95" dirty="0">
                <a:latin typeface="Times New Roman"/>
                <a:cs typeface="Times New Roman"/>
              </a:rPr>
              <a:t>egg </a:t>
            </a:r>
            <a:r>
              <a:rPr sz="2800" spc="-125" dirty="0">
                <a:latin typeface="Times New Roman"/>
                <a:cs typeface="Times New Roman"/>
              </a:rPr>
              <a:t>yolks, </a:t>
            </a:r>
            <a:r>
              <a:rPr sz="2800" spc="-80" dirty="0">
                <a:latin typeface="Times New Roman"/>
                <a:cs typeface="Times New Roman"/>
              </a:rPr>
              <a:t>soybeans, </a:t>
            </a:r>
            <a:r>
              <a:rPr sz="2800" spc="-60" dirty="0">
                <a:latin typeface="Times New Roman"/>
                <a:cs typeface="Times New Roman"/>
              </a:rPr>
              <a:t>wheat </a:t>
            </a:r>
            <a:r>
              <a:rPr sz="2800" spc="-40" dirty="0">
                <a:latin typeface="Times New Roman"/>
                <a:cs typeface="Times New Roman"/>
              </a:rPr>
              <a:t>germ,  </a:t>
            </a:r>
            <a:r>
              <a:rPr sz="2800" spc="-35" dirty="0">
                <a:latin typeface="Times New Roman"/>
                <a:cs typeface="Times New Roman"/>
              </a:rPr>
              <a:t>peanuts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latin typeface="Times New Roman"/>
                <a:cs typeface="Times New Roman"/>
              </a:rPr>
              <a:t>Functions: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3578225" algn="l"/>
              </a:tabLst>
            </a:pPr>
            <a:r>
              <a:rPr sz="2800" spc="15" dirty="0">
                <a:latin typeface="Times New Roman"/>
                <a:cs typeface="Times New Roman"/>
              </a:rPr>
              <a:t>Important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constituent</a:t>
            </a:r>
            <a:r>
              <a:rPr sz="2800" spc="-5" dirty="0">
                <a:latin typeface="Times New Roman"/>
                <a:cs typeface="Times New Roman"/>
              </a:rPr>
              <a:t> of	</a:t>
            </a:r>
            <a:r>
              <a:rPr sz="2800" spc="-110" dirty="0">
                <a:latin typeface="Times New Roman"/>
                <a:cs typeface="Times New Roman"/>
              </a:rPr>
              <a:t>cell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membranes</a:t>
            </a:r>
            <a:endParaRPr sz="2800">
              <a:latin typeface="Times New Roman"/>
              <a:cs typeface="Times New Roman"/>
            </a:endParaRPr>
          </a:p>
          <a:p>
            <a:pPr marL="622300" marR="5080" indent="-521970">
              <a:lnSpc>
                <a:spcPct val="100000"/>
              </a:lnSpc>
              <a:spcBef>
                <a:spcPts val="675"/>
              </a:spcBef>
              <a:tabLst>
                <a:tab pos="7151370" algn="l"/>
              </a:tabLst>
            </a:pPr>
            <a:r>
              <a:rPr sz="2800" spc="-55" dirty="0">
                <a:latin typeface="Times New Roman"/>
                <a:cs typeface="Times New Roman"/>
              </a:rPr>
              <a:t>Use</a:t>
            </a:r>
            <a:r>
              <a:rPr sz="2800" spc="-50" dirty="0">
                <a:latin typeface="Times New Roman"/>
                <a:cs typeface="Times New Roman"/>
              </a:rPr>
              <a:t>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Times New Roman"/>
                <a:cs typeface="Times New Roman"/>
              </a:rPr>
              <a:t>a</a:t>
            </a:r>
            <a:r>
              <a:rPr sz="2800" spc="-85" dirty="0">
                <a:latin typeface="Times New Roman"/>
                <a:cs typeface="Times New Roman"/>
              </a:rPr>
              <a:t>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e</a:t>
            </a:r>
            <a:r>
              <a:rPr sz="2800" spc="-100" dirty="0">
                <a:latin typeface="Times New Roman"/>
                <a:cs typeface="Times New Roman"/>
              </a:rPr>
              <a:t>m</a:t>
            </a:r>
            <a:r>
              <a:rPr sz="2800" spc="-105" dirty="0">
                <a:latin typeface="Times New Roman"/>
                <a:cs typeface="Times New Roman"/>
              </a:rPr>
              <a:t>uls</a:t>
            </a:r>
            <a:r>
              <a:rPr sz="2800" spc="-90" dirty="0">
                <a:latin typeface="Times New Roman"/>
                <a:cs typeface="Times New Roman"/>
              </a:rPr>
              <a:t>i</a:t>
            </a:r>
            <a:r>
              <a:rPr sz="2800" spc="-75" dirty="0">
                <a:latin typeface="Times New Roman"/>
                <a:cs typeface="Times New Roman"/>
              </a:rPr>
              <a:t>fi</a:t>
            </a:r>
            <a:r>
              <a:rPr sz="2800" spc="-114" dirty="0">
                <a:latin typeface="Times New Roman"/>
                <a:cs typeface="Times New Roman"/>
              </a:rPr>
              <a:t>e</a:t>
            </a:r>
            <a:r>
              <a:rPr sz="2800" spc="-40" dirty="0">
                <a:latin typeface="Times New Roman"/>
                <a:cs typeface="Times New Roman"/>
              </a:rPr>
              <a:t>rs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(helps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k</a:t>
            </a:r>
            <a:r>
              <a:rPr sz="2800" spc="-80" dirty="0">
                <a:latin typeface="Times New Roman"/>
                <a:cs typeface="Times New Roman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e</a:t>
            </a:r>
            <a:r>
              <a:rPr sz="2800" spc="2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fats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in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solut</a:t>
            </a:r>
            <a:r>
              <a:rPr sz="2800" spc="-50" dirty="0">
                <a:latin typeface="Times New Roman"/>
                <a:cs typeface="Times New Roman"/>
              </a:rPr>
              <a:t>i</a:t>
            </a:r>
            <a:r>
              <a:rPr sz="2800" spc="-20" dirty="0">
                <a:latin typeface="Times New Roman"/>
                <a:cs typeface="Times New Roman"/>
              </a:rPr>
              <a:t>on)</a:t>
            </a:r>
            <a:r>
              <a:rPr sz="2800" spc="-30" dirty="0">
                <a:latin typeface="Times New Roman"/>
                <a:cs typeface="Times New Roman"/>
              </a:rPr>
              <a:t>…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in  </a:t>
            </a:r>
            <a:r>
              <a:rPr sz="2800" spc="5" dirty="0">
                <a:latin typeface="Times New Roman"/>
                <a:cs typeface="Times New Roman"/>
              </a:rPr>
              <a:t>food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industries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991235" marR="1654810" indent="-979169">
              <a:lnSpc>
                <a:spcPct val="120000"/>
              </a:lnSpc>
            </a:pPr>
            <a:r>
              <a:rPr sz="2800" b="1" spc="35" dirty="0">
                <a:latin typeface="Times New Roman"/>
                <a:cs typeface="Times New Roman"/>
              </a:rPr>
              <a:t>Note: </a:t>
            </a:r>
            <a:r>
              <a:rPr sz="2800" spc="-60" dirty="0">
                <a:latin typeface="Times New Roman"/>
                <a:cs typeface="Times New Roman"/>
              </a:rPr>
              <a:t>Lecithin </a:t>
            </a:r>
            <a:r>
              <a:rPr sz="2800" spc="-114" dirty="0">
                <a:latin typeface="Times New Roman"/>
                <a:cs typeface="Times New Roman"/>
              </a:rPr>
              <a:t>is </a:t>
            </a:r>
            <a:r>
              <a:rPr sz="2800" spc="25" dirty="0">
                <a:latin typeface="Times New Roman"/>
                <a:cs typeface="Times New Roman"/>
              </a:rPr>
              <a:t>not </a:t>
            </a:r>
            <a:r>
              <a:rPr sz="2800" spc="-45" dirty="0">
                <a:latin typeface="Times New Roman"/>
                <a:cs typeface="Times New Roman"/>
              </a:rPr>
              <a:t>an </a:t>
            </a:r>
            <a:r>
              <a:rPr sz="2800" spc="-70" dirty="0">
                <a:latin typeface="Times New Roman"/>
                <a:cs typeface="Times New Roman"/>
              </a:rPr>
              <a:t>essential </a:t>
            </a:r>
            <a:r>
              <a:rPr sz="2800" spc="-20" dirty="0">
                <a:latin typeface="Times New Roman"/>
                <a:cs typeface="Times New Roman"/>
              </a:rPr>
              <a:t>nutrient  </a:t>
            </a:r>
            <a:r>
              <a:rPr sz="2800" spc="45" dirty="0">
                <a:latin typeface="Times New Roman"/>
                <a:cs typeface="Times New Roman"/>
              </a:rPr>
              <a:t>It </a:t>
            </a:r>
            <a:r>
              <a:rPr sz="2800" spc="-55" dirty="0">
                <a:latin typeface="Times New Roman"/>
                <a:cs typeface="Times New Roman"/>
              </a:rPr>
              <a:t>can </a:t>
            </a:r>
            <a:r>
              <a:rPr sz="2800" spc="-30" dirty="0">
                <a:latin typeface="Times New Roman"/>
                <a:cs typeface="Times New Roman"/>
              </a:rPr>
              <a:t>be </a:t>
            </a:r>
            <a:r>
              <a:rPr sz="2800" spc="-60" dirty="0">
                <a:latin typeface="Times New Roman"/>
                <a:cs typeface="Times New Roman"/>
              </a:rPr>
              <a:t>synthesized </a:t>
            </a:r>
            <a:r>
              <a:rPr sz="2800" spc="-125" dirty="0">
                <a:latin typeface="Times New Roman"/>
                <a:cs typeface="Times New Roman"/>
              </a:rPr>
              <a:t>by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liver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object 2"/>
          <p:cNvSpPr txBox="1">
            <a:spLocks noGrp="1"/>
          </p:cNvSpPr>
          <p:nvPr>
            <p:ph type="title"/>
          </p:nvPr>
        </p:nvSpPr>
        <p:spPr>
          <a:xfrm>
            <a:off x="535940" y="428748"/>
            <a:ext cx="5897880" cy="113538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pc="-50" dirty="0"/>
              <a:t>Sterols</a:t>
            </a: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2586990" algn="l"/>
              </a:tabLst>
            </a:pPr>
            <a:r>
              <a:rPr sz="2800" b="0" spc="-20" dirty="0">
                <a:latin typeface="Times New Roman"/>
                <a:cs typeface="Times New Roman"/>
              </a:rPr>
              <a:t>Compounds</a:t>
            </a:r>
            <a:r>
              <a:rPr sz="2800" b="0" spc="5" dirty="0">
                <a:latin typeface="Times New Roman"/>
                <a:cs typeface="Times New Roman"/>
              </a:rPr>
              <a:t> </a:t>
            </a:r>
            <a:r>
              <a:rPr sz="2800" b="0" spc="-60" dirty="0">
                <a:latin typeface="Times New Roman"/>
                <a:cs typeface="Times New Roman"/>
              </a:rPr>
              <a:t>with	</a:t>
            </a:r>
            <a:r>
              <a:rPr sz="2800" b="0" spc="-110" dirty="0">
                <a:latin typeface="Times New Roman"/>
                <a:cs typeface="Times New Roman"/>
              </a:rPr>
              <a:t>a </a:t>
            </a:r>
            <a:r>
              <a:rPr sz="2800" b="0" spc="-70" dirty="0">
                <a:latin typeface="Times New Roman"/>
                <a:cs typeface="Times New Roman"/>
              </a:rPr>
              <a:t>multiple ring</a:t>
            </a:r>
            <a:r>
              <a:rPr sz="2800" b="0" spc="100" dirty="0">
                <a:latin typeface="Times New Roman"/>
                <a:cs typeface="Times New Roman"/>
              </a:rPr>
              <a:t> </a:t>
            </a:r>
            <a:r>
              <a:rPr sz="2800" b="0" spc="-15" dirty="0">
                <a:latin typeface="Times New Roman"/>
                <a:cs typeface="Times New Roman"/>
              </a:rPr>
              <a:t>structure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868" name="object 3"/>
          <p:cNvSpPr txBox="1"/>
          <p:nvPr/>
        </p:nvSpPr>
        <p:spPr>
          <a:xfrm>
            <a:off x="535940" y="2136470"/>
            <a:ext cx="5387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latin typeface="Times New Roman"/>
                <a:cs typeface="Times New Roman"/>
              </a:rPr>
              <a:t>Cholesterol </a:t>
            </a:r>
            <a:r>
              <a:rPr sz="2800" spc="-114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most common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sterol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869" name="object 4"/>
          <p:cNvSpPr txBox="1"/>
          <p:nvPr/>
        </p:nvSpPr>
        <p:spPr>
          <a:xfrm>
            <a:off x="535940" y="5209794"/>
            <a:ext cx="7458709" cy="130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tabLst>
                <a:tab pos="4665345" algn="l"/>
              </a:tabLst>
            </a:pPr>
            <a:r>
              <a:rPr sz="2800" spc="-65" dirty="0">
                <a:latin typeface="Times New Roman"/>
                <a:cs typeface="Times New Roman"/>
              </a:rPr>
              <a:t>Sterols in </a:t>
            </a:r>
            <a:r>
              <a:rPr sz="2800" spc="-40" dirty="0">
                <a:latin typeface="Times New Roman"/>
                <a:cs typeface="Times New Roman"/>
              </a:rPr>
              <a:t>foods: </a:t>
            </a:r>
            <a:r>
              <a:rPr sz="2800" spc="5" dirty="0">
                <a:latin typeface="Times New Roman"/>
                <a:cs typeface="Times New Roman"/>
              </a:rPr>
              <a:t>food </a:t>
            </a:r>
            <a:r>
              <a:rPr sz="2800" spc="-70" dirty="0">
                <a:latin typeface="Times New Roman"/>
                <a:cs typeface="Times New Roman"/>
              </a:rPr>
              <a:t>derived </a:t>
            </a:r>
            <a:r>
              <a:rPr sz="2800" spc="-10" dirty="0">
                <a:latin typeface="Times New Roman"/>
                <a:cs typeface="Times New Roman"/>
              </a:rPr>
              <a:t>from </a:t>
            </a:r>
            <a:r>
              <a:rPr sz="2800" spc="25" dirty="0">
                <a:latin typeface="Times New Roman"/>
                <a:cs typeface="Times New Roman"/>
              </a:rPr>
              <a:t>both </a:t>
            </a:r>
            <a:r>
              <a:rPr sz="2800" spc="-45" dirty="0">
                <a:latin typeface="Times New Roman"/>
                <a:cs typeface="Times New Roman"/>
              </a:rPr>
              <a:t>plants </a:t>
            </a:r>
            <a:r>
              <a:rPr sz="2800" spc="-35" dirty="0">
                <a:latin typeface="Times New Roman"/>
                <a:cs typeface="Times New Roman"/>
              </a:rPr>
              <a:t>and  </a:t>
            </a:r>
            <a:r>
              <a:rPr sz="2800" spc="-85" dirty="0">
                <a:latin typeface="Times New Roman"/>
                <a:cs typeface="Times New Roman"/>
              </a:rPr>
              <a:t>animals </a:t>
            </a:r>
            <a:r>
              <a:rPr sz="2800" spc="-30" dirty="0">
                <a:latin typeface="Times New Roman"/>
                <a:cs typeface="Times New Roman"/>
              </a:rPr>
              <a:t>contain </a:t>
            </a:r>
            <a:r>
              <a:rPr sz="2800" spc="-45" dirty="0">
                <a:latin typeface="Times New Roman"/>
                <a:cs typeface="Times New Roman"/>
              </a:rPr>
              <a:t>sterols </a:t>
            </a:r>
            <a:r>
              <a:rPr sz="2800" spc="5" dirty="0">
                <a:latin typeface="Times New Roman"/>
                <a:cs typeface="Times New Roman"/>
              </a:rPr>
              <a:t>but </a:t>
            </a:r>
            <a:r>
              <a:rPr sz="2800" spc="-85" dirty="0">
                <a:latin typeface="Times New Roman"/>
                <a:cs typeface="Times New Roman"/>
              </a:rPr>
              <a:t>only </a:t>
            </a:r>
            <a:r>
              <a:rPr sz="2800" spc="-15" dirty="0">
                <a:latin typeface="Times New Roman"/>
                <a:cs typeface="Times New Roman"/>
              </a:rPr>
              <a:t>those </a:t>
            </a:r>
            <a:r>
              <a:rPr sz="2800" spc="-10" dirty="0">
                <a:latin typeface="Times New Roman"/>
                <a:cs typeface="Times New Roman"/>
              </a:rPr>
              <a:t>from </a:t>
            </a:r>
            <a:r>
              <a:rPr sz="2800" spc="-85" dirty="0">
                <a:latin typeface="Times New Roman"/>
                <a:cs typeface="Times New Roman"/>
              </a:rPr>
              <a:t>animals  </a:t>
            </a:r>
            <a:r>
              <a:rPr sz="2800" spc="-30" dirty="0">
                <a:latin typeface="Times New Roman"/>
                <a:cs typeface="Times New Roman"/>
              </a:rPr>
              <a:t>contain </a:t>
            </a:r>
            <a:r>
              <a:rPr sz="2800" spc="-75" dirty="0">
                <a:latin typeface="Times New Roman"/>
                <a:cs typeface="Times New Roman"/>
              </a:rPr>
              <a:t>significant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amounts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55" dirty="0">
                <a:latin typeface="Times New Roman"/>
                <a:cs typeface="Times New Roman"/>
              </a:rPr>
              <a:t>cholesterol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870" name="object 5"/>
          <p:cNvSpPr/>
          <p:nvPr/>
        </p:nvSpPr>
        <p:spPr>
          <a:xfrm>
            <a:off x="1905000" y="2819400"/>
            <a:ext cx="3705225" cy="2505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1" name="object 2"/>
          <p:cNvSpPr txBox="1">
            <a:spLocks noGrp="1"/>
          </p:cNvSpPr>
          <p:nvPr>
            <p:ph type="title"/>
          </p:nvPr>
        </p:nvSpPr>
        <p:spPr>
          <a:xfrm>
            <a:off x="688340" y="456641"/>
            <a:ext cx="4950460" cy="675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9720" algn="l"/>
              </a:tabLst>
            </a:pPr>
            <a:r>
              <a:rPr spc="-114"/>
              <a:t>R</a:t>
            </a:r>
            <a:r>
              <a:rPr spc="30"/>
              <a:t>ol</a:t>
            </a:r>
            <a:r>
              <a:rPr spc="20"/>
              <a:t>e</a:t>
            </a:r>
            <a:r>
              <a:rPr spc="90"/>
              <a:t>s</a:t>
            </a:r>
            <a:r>
              <a:rPr/>
              <a:t> </a:t>
            </a:r>
            <a:r>
              <a:rPr spc="-15" smtClean="0"/>
              <a:t>of</a:t>
            </a:r>
            <a:r>
              <a:rPr lang="en-US" spc="-15" dirty="0" smtClean="0"/>
              <a:t> </a:t>
            </a:r>
            <a:r>
              <a:rPr spc="10" smtClean="0"/>
              <a:t>s</a:t>
            </a:r>
            <a:r>
              <a:rPr spc="-5" smtClean="0"/>
              <a:t>t</a:t>
            </a:r>
            <a:r>
              <a:rPr spc="-120" smtClean="0"/>
              <a:t>e</a:t>
            </a:r>
            <a:r>
              <a:rPr spc="-95" smtClean="0"/>
              <a:t>r</a:t>
            </a:r>
            <a:r>
              <a:rPr spc="35" smtClean="0"/>
              <a:t>ols</a:t>
            </a:r>
            <a:endParaRPr spc="35" dirty="0"/>
          </a:p>
        </p:txBody>
      </p:sp>
      <p:sp>
        <p:nvSpPr>
          <p:cNvPr id="1048872" name="object 3"/>
          <p:cNvSpPr txBox="1"/>
          <p:nvPr/>
        </p:nvSpPr>
        <p:spPr>
          <a:xfrm>
            <a:off x="688340" y="1615186"/>
            <a:ext cx="67176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93444" algn="l"/>
              </a:tabLst>
            </a:pPr>
            <a:r>
              <a:rPr sz="2600" spc="-110" dirty="0">
                <a:latin typeface="Times New Roman"/>
                <a:cs typeface="Times New Roman"/>
              </a:rPr>
              <a:t>Many	</a:t>
            </a:r>
            <a:r>
              <a:rPr sz="2600" spc="-105" dirty="0">
                <a:latin typeface="Times New Roman"/>
                <a:cs typeface="Times New Roman"/>
              </a:rPr>
              <a:t>vitally </a:t>
            </a:r>
            <a:r>
              <a:rPr sz="2600" spc="-5" dirty="0">
                <a:latin typeface="Times New Roman"/>
                <a:cs typeface="Times New Roman"/>
              </a:rPr>
              <a:t>important </a:t>
            </a:r>
            <a:r>
              <a:rPr sz="2600" spc="-45" dirty="0">
                <a:latin typeface="Times New Roman"/>
                <a:cs typeface="Times New Roman"/>
              </a:rPr>
              <a:t>body </a:t>
            </a:r>
            <a:r>
              <a:rPr sz="2600" spc="-10" dirty="0">
                <a:latin typeface="Times New Roman"/>
                <a:cs typeface="Times New Roman"/>
              </a:rPr>
              <a:t>compounds </a:t>
            </a:r>
            <a:r>
              <a:rPr sz="2600" spc="-60" dirty="0">
                <a:latin typeface="Times New Roman"/>
                <a:cs typeface="Times New Roman"/>
              </a:rPr>
              <a:t>are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sterols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48873" name="object 4"/>
          <p:cNvSpPr txBox="1"/>
          <p:nvPr/>
        </p:nvSpPr>
        <p:spPr>
          <a:xfrm>
            <a:off x="5379028" y="3042031"/>
            <a:ext cx="291338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0" dirty="0">
                <a:latin typeface="Times New Roman"/>
                <a:cs typeface="Times New Roman"/>
              </a:rPr>
              <a:t>made </a:t>
            </a:r>
            <a:r>
              <a:rPr sz="2600" spc="-5" dirty="0">
                <a:latin typeface="Times New Roman"/>
                <a:cs typeface="Times New Roman"/>
              </a:rPr>
              <a:t>from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cholesterol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48874" name="object 5"/>
          <p:cNvSpPr txBox="1"/>
          <p:nvPr/>
        </p:nvSpPr>
        <p:spPr>
          <a:xfrm>
            <a:off x="688340" y="2012100"/>
            <a:ext cx="4259580" cy="240347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520065" indent="-507365">
              <a:lnSpc>
                <a:spcPct val="100000"/>
              </a:lnSpc>
              <a:spcBef>
                <a:spcPts val="725"/>
              </a:spcBef>
              <a:buFont typeface="Wingdings"/>
              <a:buChar char=""/>
              <a:tabLst>
                <a:tab pos="520065" algn="l"/>
                <a:tab pos="520700" algn="l"/>
              </a:tabLst>
            </a:pPr>
            <a:r>
              <a:rPr sz="2600" spc="-125" dirty="0">
                <a:latin typeface="Times New Roman"/>
                <a:cs typeface="Times New Roman"/>
              </a:rPr>
              <a:t>Sex </a:t>
            </a:r>
            <a:r>
              <a:rPr sz="2600" spc="5" dirty="0">
                <a:latin typeface="Times New Roman"/>
                <a:cs typeface="Times New Roman"/>
              </a:rPr>
              <a:t>hormones </a:t>
            </a:r>
            <a:r>
              <a:rPr sz="2600" dirty="0">
                <a:latin typeface="Times New Roman"/>
                <a:cs typeface="Times New Roman"/>
              </a:rPr>
              <a:t>–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testosterone</a:t>
            </a:r>
            <a:endParaRPr sz="2600">
              <a:latin typeface="Times New Roman"/>
              <a:cs typeface="Times New Roman"/>
            </a:endParaRPr>
          </a:p>
          <a:p>
            <a:pPr marL="520065" indent="-507365">
              <a:lnSpc>
                <a:spcPct val="100000"/>
              </a:lnSpc>
              <a:spcBef>
                <a:spcPts val="625"/>
              </a:spcBef>
              <a:buFont typeface="Wingdings"/>
              <a:buChar char=""/>
              <a:tabLst>
                <a:tab pos="520065" algn="l"/>
                <a:tab pos="520700" algn="l"/>
              </a:tabLst>
            </a:pPr>
            <a:r>
              <a:rPr sz="2600" spc="-65" dirty="0">
                <a:latin typeface="Times New Roman"/>
                <a:cs typeface="Times New Roman"/>
              </a:rPr>
              <a:t>Vitamin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  <a:p>
            <a:pPr marL="520065" indent="-507365">
              <a:lnSpc>
                <a:spcPct val="100000"/>
              </a:lnSpc>
              <a:spcBef>
                <a:spcPts val="620"/>
              </a:spcBef>
              <a:buFont typeface="Wingdings"/>
              <a:buChar char=""/>
              <a:tabLst>
                <a:tab pos="520065" algn="l"/>
                <a:tab pos="520700" algn="l"/>
              </a:tabLst>
            </a:pPr>
            <a:r>
              <a:rPr sz="2600" spc="-114" dirty="0">
                <a:latin typeface="Times New Roman"/>
                <a:cs typeface="Times New Roman"/>
              </a:rPr>
              <a:t>Bile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acids</a:t>
            </a:r>
            <a:endParaRPr sz="2600">
              <a:latin typeface="Times New Roman"/>
              <a:cs typeface="Times New Roman"/>
            </a:endParaRPr>
          </a:p>
          <a:p>
            <a:pPr marL="520065" indent="-507365">
              <a:lnSpc>
                <a:spcPct val="100000"/>
              </a:lnSpc>
              <a:spcBef>
                <a:spcPts val="630"/>
              </a:spcBef>
              <a:buFont typeface="Wingdings"/>
              <a:buChar char=""/>
              <a:tabLst>
                <a:tab pos="520065" algn="l"/>
                <a:tab pos="520700" algn="l"/>
              </a:tabLst>
            </a:pPr>
            <a:r>
              <a:rPr sz="2600" spc="-60" dirty="0">
                <a:latin typeface="Times New Roman"/>
                <a:cs typeface="Times New Roman"/>
              </a:rPr>
              <a:t>Adrenal </a:t>
            </a:r>
            <a:r>
              <a:rPr sz="2600" spc="5" dirty="0">
                <a:latin typeface="Times New Roman"/>
                <a:cs typeface="Times New Roman"/>
              </a:rPr>
              <a:t>hormones 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cortisol</a:t>
            </a:r>
            <a:endParaRPr sz="2600">
              <a:latin typeface="Times New Roman"/>
              <a:cs typeface="Times New Roman"/>
            </a:endParaRPr>
          </a:p>
          <a:p>
            <a:pPr marL="520065" indent="-507365">
              <a:lnSpc>
                <a:spcPct val="100000"/>
              </a:lnSpc>
              <a:spcBef>
                <a:spcPts val="620"/>
              </a:spcBef>
              <a:buFont typeface="Wingdings"/>
              <a:buChar char=""/>
              <a:tabLst>
                <a:tab pos="520065" algn="l"/>
                <a:tab pos="520700" algn="l"/>
              </a:tabLst>
            </a:pPr>
            <a:r>
              <a:rPr sz="2600" spc="-45" dirty="0">
                <a:latin typeface="Times New Roman"/>
                <a:cs typeface="Times New Roman"/>
              </a:rPr>
              <a:t>Cholesterol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48875" name="object 6"/>
          <p:cNvSpPr/>
          <p:nvPr/>
        </p:nvSpPr>
        <p:spPr>
          <a:xfrm>
            <a:off x="4953000" y="2209800"/>
            <a:ext cx="304800" cy="1371600"/>
          </a:xfrm>
          <a:custGeom>
            <a:avLst/>
            <a:gdLst/>
            <a:ahLst/>
            <a:cxnLst/>
            <a:rect l="l" t="t" r="r" b="b"/>
            <a:pathLst>
              <a:path w="304800" h="1371600">
                <a:moveTo>
                  <a:pt x="0" y="0"/>
                </a:moveTo>
                <a:lnTo>
                  <a:pt x="59334" y="2004"/>
                </a:lnTo>
                <a:lnTo>
                  <a:pt x="107775" y="7461"/>
                </a:lnTo>
                <a:lnTo>
                  <a:pt x="140428" y="15537"/>
                </a:lnTo>
                <a:lnTo>
                  <a:pt x="152400" y="25400"/>
                </a:lnTo>
                <a:lnTo>
                  <a:pt x="152400" y="660400"/>
                </a:lnTo>
                <a:lnTo>
                  <a:pt x="164371" y="670262"/>
                </a:lnTo>
                <a:lnTo>
                  <a:pt x="197024" y="678338"/>
                </a:lnTo>
                <a:lnTo>
                  <a:pt x="245465" y="683795"/>
                </a:lnTo>
                <a:lnTo>
                  <a:pt x="304800" y="685800"/>
                </a:lnTo>
                <a:lnTo>
                  <a:pt x="245465" y="687804"/>
                </a:lnTo>
                <a:lnTo>
                  <a:pt x="197024" y="693261"/>
                </a:lnTo>
                <a:lnTo>
                  <a:pt x="164371" y="701337"/>
                </a:lnTo>
                <a:lnTo>
                  <a:pt x="152400" y="711200"/>
                </a:lnTo>
                <a:lnTo>
                  <a:pt x="152400" y="1346200"/>
                </a:lnTo>
                <a:lnTo>
                  <a:pt x="140428" y="1356062"/>
                </a:lnTo>
                <a:lnTo>
                  <a:pt x="107775" y="1364138"/>
                </a:lnTo>
                <a:lnTo>
                  <a:pt x="59334" y="1369595"/>
                </a:lnTo>
                <a:lnTo>
                  <a:pt x="0" y="137160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6" name="object 2"/>
          <p:cNvSpPr txBox="1">
            <a:spLocks noGrp="1"/>
          </p:cNvSpPr>
          <p:nvPr>
            <p:ph type="title"/>
          </p:nvPr>
        </p:nvSpPr>
        <p:spPr>
          <a:xfrm>
            <a:off x="535940" y="462737"/>
            <a:ext cx="19977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75" dirty="0"/>
              <a:t>Fat</a:t>
            </a:r>
            <a:r>
              <a:rPr sz="2800" spc="-65" dirty="0"/>
              <a:t> </a:t>
            </a:r>
            <a:r>
              <a:rPr sz="2800" spc="25" dirty="0"/>
              <a:t>digestion</a:t>
            </a:r>
            <a:endParaRPr sz="2800"/>
          </a:p>
        </p:txBody>
      </p:sp>
      <p:sp>
        <p:nvSpPr>
          <p:cNvPr id="1048877" name="object 3"/>
          <p:cNvSpPr txBox="1"/>
          <p:nvPr/>
        </p:nvSpPr>
        <p:spPr>
          <a:xfrm>
            <a:off x="535940" y="1487169"/>
            <a:ext cx="7909559" cy="19075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tabLst>
                <a:tab pos="174688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80" dirty="0">
                <a:latin typeface="Times New Roman"/>
                <a:cs typeface="Times New Roman"/>
              </a:rPr>
              <a:t>goal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35" dirty="0">
                <a:latin typeface="Times New Roman"/>
                <a:cs typeface="Times New Roman"/>
              </a:rPr>
              <a:t>fat </a:t>
            </a:r>
            <a:r>
              <a:rPr sz="2800" spc="-50" dirty="0">
                <a:latin typeface="Times New Roman"/>
                <a:cs typeface="Times New Roman"/>
              </a:rPr>
              <a:t>digestion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55" dirty="0">
                <a:latin typeface="Times New Roman"/>
                <a:cs typeface="Times New Roman"/>
              </a:rPr>
              <a:t>dismantle </a:t>
            </a:r>
            <a:r>
              <a:rPr sz="2800" spc="-85" dirty="0">
                <a:latin typeface="Times New Roman"/>
                <a:cs typeface="Times New Roman"/>
              </a:rPr>
              <a:t>triglycerides </a:t>
            </a:r>
            <a:r>
              <a:rPr sz="2800" spc="-20" dirty="0">
                <a:latin typeface="Times New Roman"/>
                <a:cs typeface="Times New Roman"/>
              </a:rPr>
              <a:t>into  </a:t>
            </a:r>
            <a:r>
              <a:rPr sz="2800" spc="-95" dirty="0">
                <a:latin typeface="Times New Roman"/>
                <a:cs typeface="Times New Roman"/>
              </a:rPr>
              <a:t>small </a:t>
            </a:r>
            <a:r>
              <a:rPr sz="2800" spc="-70" dirty="0">
                <a:latin typeface="Times New Roman"/>
                <a:cs typeface="Times New Roman"/>
              </a:rPr>
              <a:t>molecules </a:t>
            </a:r>
            <a:r>
              <a:rPr sz="2800" spc="-5" dirty="0">
                <a:latin typeface="Times New Roman"/>
                <a:cs typeface="Times New Roman"/>
              </a:rPr>
              <a:t>that the </a:t>
            </a:r>
            <a:r>
              <a:rPr sz="2800" spc="-50" dirty="0">
                <a:latin typeface="Times New Roman"/>
                <a:cs typeface="Times New Roman"/>
              </a:rPr>
              <a:t>body </a:t>
            </a:r>
            <a:r>
              <a:rPr sz="2800" spc="-60" dirty="0">
                <a:latin typeface="Times New Roman"/>
                <a:cs typeface="Times New Roman"/>
              </a:rPr>
              <a:t>can </a:t>
            </a:r>
            <a:r>
              <a:rPr sz="2800" spc="-20" dirty="0">
                <a:latin typeface="Times New Roman"/>
                <a:cs typeface="Times New Roman"/>
              </a:rPr>
              <a:t>absorb </a:t>
            </a:r>
            <a:r>
              <a:rPr sz="2800" spc="-30" dirty="0">
                <a:latin typeface="Times New Roman"/>
                <a:cs typeface="Times New Roman"/>
              </a:rPr>
              <a:t>and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use.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800" spc="-100" dirty="0">
                <a:latin typeface="Times New Roman"/>
                <a:cs typeface="Times New Roman"/>
              </a:rPr>
              <a:t>Triglycerides </a:t>
            </a:r>
            <a:r>
              <a:rPr sz="2800" spc="-5" dirty="0">
                <a:latin typeface="Symbol"/>
                <a:cs typeface="Symbol"/>
              </a:rPr>
              <a:t>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monoglycerides, </a:t>
            </a:r>
            <a:r>
              <a:rPr sz="2800" spc="-60" dirty="0">
                <a:latin typeface="Times New Roman"/>
                <a:cs typeface="Times New Roman"/>
              </a:rPr>
              <a:t>fatty </a:t>
            </a:r>
            <a:r>
              <a:rPr sz="2800" spc="-100" dirty="0">
                <a:latin typeface="Times New Roman"/>
                <a:cs typeface="Times New Roman"/>
              </a:rPr>
              <a:t>acids,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glycerol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8" name="object 2"/>
          <p:cNvSpPr txBox="1">
            <a:spLocks noGrp="1"/>
          </p:cNvSpPr>
          <p:nvPr>
            <p:ph type="title"/>
          </p:nvPr>
        </p:nvSpPr>
        <p:spPr>
          <a:xfrm>
            <a:off x="535940" y="456641"/>
            <a:ext cx="5331460" cy="675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Fat</a:t>
            </a:r>
            <a:r>
              <a:rPr spc="-60" dirty="0"/>
              <a:t> </a:t>
            </a:r>
            <a:r>
              <a:rPr spc="25" dirty="0"/>
              <a:t>digestion</a:t>
            </a:r>
          </a:p>
        </p:txBody>
      </p:sp>
      <p:sp>
        <p:nvSpPr>
          <p:cNvPr id="1048879" name="object 3"/>
          <p:cNvSpPr txBox="1"/>
          <p:nvPr/>
        </p:nvSpPr>
        <p:spPr>
          <a:xfrm>
            <a:off x="535940" y="1548129"/>
            <a:ext cx="7997190" cy="4805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In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mouth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756285" marR="914400" indent="-287020">
              <a:lnSpc>
                <a:spcPct val="100000"/>
              </a:lnSpc>
            </a:pPr>
            <a:r>
              <a:rPr sz="2800" spc="-75" dirty="0">
                <a:latin typeface="Times New Roman"/>
                <a:cs typeface="Times New Roman"/>
              </a:rPr>
              <a:t>Some </a:t>
            </a:r>
            <a:r>
              <a:rPr sz="2800" spc="-25" dirty="0">
                <a:latin typeface="Times New Roman"/>
                <a:cs typeface="Times New Roman"/>
              </a:rPr>
              <a:t>hard </a:t>
            </a:r>
            <a:r>
              <a:rPr sz="2800" spc="-45" dirty="0">
                <a:latin typeface="Times New Roman"/>
                <a:cs typeface="Times New Roman"/>
              </a:rPr>
              <a:t>fats </a:t>
            </a:r>
            <a:r>
              <a:rPr sz="2800" spc="-70" dirty="0">
                <a:latin typeface="Times New Roman"/>
                <a:cs typeface="Times New Roman"/>
              </a:rPr>
              <a:t>begin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55" dirty="0">
                <a:latin typeface="Times New Roman"/>
                <a:cs typeface="Times New Roman"/>
              </a:rPr>
              <a:t>melt </a:t>
            </a:r>
            <a:r>
              <a:rPr sz="2800" spc="-90" dirty="0">
                <a:latin typeface="Times New Roman"/>
                <a:cs typeface="Times New Roman"/>
              </a:rPr>
              <a:t>as </a:t>
            </a:r>
            <a:r>
              <a:rPr sz="2800" spc="-65" dirty="0">
                <a:latin typeface="Times New Roman"/>
                <a:cs typeface="Times New Roman"/>
              </a:rPr>
              <a:t>they </a:t>
            </a:r>
            <a:r>
              <a:rPr sz="2800" spc="-60" dirty="0">
                <a:latin typeface="Times New Roman"/>
                <a:cs typeface="Times New Roman"/>
              </a:rPr>
              <a:t>reach </a:t>
            </a:r>
            <a:r>
              <a:rPr sz="2800" spc="-50" dirty="0">
                <a:latin typeface="Times New Roman"/>
                <a:cs typeface="Times New Roman"/>
              </a:rPr>
              <a:t>body  </a:t>
            </a:r>
            <a:r>
              <a:rPr sz="2800" spc="-40" dirty="0">
                <a:latin typeface="Times New Roman"/>
                <a:cs typeface="Times New Roman"/>
              </a:rPr>
              <a:t>temperature.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  <a:spcBef>
                <a:spcPts val="5"/>
              </a:spcBef>
              <a:tabLst>
                <a:tab pos="65151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80" dirty="0">
                <a:latin typeface="Times New Roman"/>
                <a:cs typeface="Times New Roman"/>
              </a:rPr>
              <a:t>sublingual </a:t>
            </a:r>
            <a:r>
              <a:rPr sz="2800" spc="-114" dirty="0">
                <a:latin typeface="Times New Roman"/>
                <a:cs typeface="Times New Roman"/>
              </a:rPr>
              <a:t>salivary </a:t>
            </a:r>
            <a:r>
              <a:rPr sz="2800" spc="-80" dirty="0">
                <a:latin typeface="Times New Roman"/>
                <a:cs typeface="Times New Roman"/>
              </a:rPr>
              <a:t>gland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10" dirty="0">
                <a:latin typeface="Times New Roman"/>
                <a:cs typeface="Times New Roman"/>
              </a:rPr>
              <a:t>the</a:t>
            </a:r>
            <a:r>
              <a:rPr sz="2800" spc="40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base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the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tongue  </a:t>
            </a:r>
            <a:r>
              <a:rPr sz="2800" spc="-50" dirty="0">
                <a:latin typeface="Times New Roman"/>
                <a:cs typeface="Times New Roman"/>
              </a:rPr>
              <a:t>secrets </a:t>
            </a:r>
            <a:r>
              <a:rPr sz="2800" b="1" spc="-15" dirty="0">
                <a:latin typeface="Times New Roman"/>
                <a:cs typeface="Times New Roman"/>
              </a:rPr>
              <a:t>lingual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lipase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756285" marR="205104" indent="-287020">
              <a:lnSpc>
                <a:spcPct val="100000"/>
              </a:lnSpc>
              <a:spcBef>
                <a:spcPts val="5"/>
              </a:spcBef>
              <a:tabLst>
                <a:tab pos="253682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5" dirty="0">
                <a:latin typeface="Times New Roman"/>
                <a:cs typeface="Times New Roman"/>
              </a:rPr>
              <a:t>degree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100" dirty="0">
                <a:latin typeface="Times New Roman"/>
                <a:cs typeface="Times New Roman"/>
              </a:rPr>
              <a:t>hydrolysis </a:t>
            </a:r>
            <a:r>
              <a:rPr sz="2800" spc="-125" dirty="0">
                <a:latin typeface="Times New Roman"/>
                <a:cs typeface="Times New Roman"/>
              </a:rPr>
              <a:t>by </a:t>
            </a:r>
            <a:r>
              <a:rPr sz="2800" spc="-105" dirty="0">
                <a:latin typeface="Times New Roman"/>
                <a:cs typeface="Times New Roman"/>
              </a:rPr>
              <a:t>lingual </a:t>
            </a:r>
            <a:r>
              <a:rPr sz="2800" spc="-85" dirty="0">
                <a:latin typeface="Times New Roman"/>
                <a:cs typeface="Times New Roman"/>
              </a:rPr>
              <a:t>lipase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75" dirty="0">
                <a:latin typeface="Times New Roman"/>
                <a:cs typeface="Times New Roman"/>
              </a:rPr>
              <a:t>slight </a:t>
            </a:r>
            <a:r>
              <a:rPr sz="2800" spc="-5" dirty="0">
                <a:latin typeface="Times New Roman"/>
                <a:cs typeface="Times New Roman"/>
              </a:rPr>
              <a:t>for  </a:t>
            </a:r>
            <a:r>
              <a:rPr sz="2800" spc="-10" dirty="0">
                <a:latin typeface="Times New Roman"/>
                <a:cs typeface="Times New Roman"/>
              </a:rPr>
              <a:t>most </a:t>
            </a:r>
            <a:r>
              <a:rPr sz="2800" spc="-45" dirty="0">
                <a:latin typeface="Times New Roman"/>
                <a:cs typeface="Times New Roman"/>
              </a:rPr>
              <a:t>fats </a:t>
            </a:r>
            <a:r>
              <a:rPr sz="2800" spc="5" dirty="0">
                <a:latin typeface="Times New Roman"/>
                <a:cs typeface="Times New Roman"/>
              </a:rPr>
              <a:t>but </a:t>
            </a:r>
            <a:r>
              <a:rPr sz="2800" spc="-135" dirty="0">
                <a:latin typeface="Times New Roman"/>
                <a:cs typeface="Times New Roman"/>
              </a:rPr>
              <a:t>may </a:t>
            </a:r>
            <a:r>
              <a:rPr sz="2800" spc="-30" dirty="0">
                <a:latin typeface="Times New Roman"/>
                <a:cs typeface="Times New Roman"/>
              </a:rPr>
              <a:t>be </a:t>
            </a:r>
            <a:r>
              <a:rPr sz="2800" spc="-65" dirty="0">
                <a:latin typeface="Times New Roman"/>
                <a:cs typeface="Times New Roman"/>
              </a:rPr>
              <a:t>appreciable 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spc="-100" dirty="0">
                <a:latin typeface="Times New Roman"/>
                <a:cs typeface="Times New Roman"/>
              </a:rPr>
              <a:t>milk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fats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0" name="object 2"/>
          <p:cNvSpPr txBox="1">
            <a:spLocks noGrp="1"/>
          </p:cNvSpPr>
          <p:nvPr>
            <p:ph type="title"/>
          </p:nvPr>
        </p:nvSpPr>
        <p:spPr>
          <a:xfrm>
            <a:off x="535940" y="304241"/>
            <a:ext cx="5407660" cy="675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In </a:t>
            </a:r>
            <a:r>
              <a:rPr spc="-5" dirty="0"/>
              <a:t>the</a:t>
            </a:r>
            <a:r>
              <a:rPr spc="-85" dirty="0"/>
              <a:t> </a:t>
            </a:r>
            <a:r>
              <a:rPr spc="15" dirty="0"/>
              <a:t>stomach</a:t>
            </a:r>
          </a:p>
        </p:txBody>
      </p:sp>
      <p:sp>
        <p:nvSpPr>
          <p:cNvPr id="1048881" name="object 3"/>
          <p:cNvSpPr txBox="1"/>
          <p:nvPr/>
        </p:nvSpPr>
        <p:spPr>
          <a:xfrm>
            <a:off x="535940" y="1395729"/>
            <a:ext cx="8037195" cy="420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8034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  <a:tab pos="3878579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85" dirty="0">
                <a:latin typeface="Times New Roman"/>
                <a:cs typeface="Times New Roman"/>
              </a:rPr>
              <a:t>acid </a:t>
            </a:r>
            <a:r>
              <a:rPr sz="2800" spc="-55" dirty="0">
                <a:latin typeface="Times New Roman"/>
                <a:cs typeface="Times New Roman"/>
              </a:rPr>
              <a:t>stable </a:t>
            </a:r>
            <a:r>
              <a:rPr sz="2800" spc="-100" dirty="0">
                <a:latin typeface="Times New Roman"/>
                <a:cs typeface="Times New Roman"/>
              </a:rPr>
              <a:t>lingual </a:t>
            </a:r>
            <a:r>
              <a:rPr sz="2800" spc="-90" dirty="0">
                <a:latin typeface="Times New Roman"/>
                <a:cs typeface="Times New Roman"/>
              </a:rPr>
              <a:t>lipase </a:t>
            </a:r>
            <a:r>
              <a:rPr sz="2800" spc="-70" dirty="0">
                <a:latin typeface="Times New Roman"/>
                <a:cs typeface="Times New Roman"/>
              </a:rPr>
              <a:t>initiates </a:t>
            </a:r>
            <a:r>
              <a:rPr sz="2800" spc="-85" dirty="0">
                <a:latin typeface="Times New Roman"/>
                <a:cs typeface="Times New Roman"/>
              </a:rPr>
              <a:t>lipid </a:t>
            </a:r>
            <a:r>
              <a:rPr sz="2800" spc="-50" dirty="0">
                <a:latin typeface="Times New Roman"/>
                <a:cs typeface="Times New Roman"/>
              </a:rPr>
              <a:t>digestion </a:t>
            </a:r>
            <a:r>
              <a:rPr sz="2800" spc="-125" dirty="0">
                <a:latin typeface="Times New Roman"/>
                <a:cs typeface="Times New Roman"/>
              </a:rPr>
              <a:t>by  </a:t>
            </a:r>
            <a:r>
              <a:rPr sz="2800" spc="-90" dirty="0">
                <a:latin typeface="Times New Roman"/>
                <a:cs typeface="Times New Roman"/>
              </a:rPr>
              <a:t>hydrolyzing </a:t>
            </a:r>
            <a:r>
              <a:rPr sz="2800" spc="-15" dirty="0">
                <a:latin typeface="Times New Roman"/>
                <a:cs typeface="Times New Roman"/>
              </a:rPr>
              <a:t>one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bond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85" dirty="0">
                <a:latin typeface="Times New Roman"/>
                <a:cs typeface="Times New Roman"/>
              </a:rPr>
              <a:t>triglycerides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20" dirty="0">
                <a:latin typeface="Times New Roman"/>
                <a:cs typeface="Times New Roman"/>
              </a:rPr>
              <a:t>produce  </a:t>
            </a:r>
            <a:r>
              <a:rPr sz="2800" b="1" spc="-10" dirty="0">
                <a:latin typeface="Times New Roman"/>
                <a:cs typeface="Times New Roman"/>
              </a:rPr>
              <a:t>diglycerides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b="1" spc="-70" dirty="0">
                <a:latin typeface="Times New Roman"/>
                <a:cs typeface="Times New Roman"/>
              </a:rPr>
              <a:t>fatty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b="1" spc="15" dirty="0">
                <a:latin typeface="Times New Roman"/>
                <a:cs typeface="Times New Roman"/>
              </a:rPr>
              <a:t>acids.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95" dirty="0">
                <a:latin typeface="Times New Roman"/>
                <a:cs typeface="Times New Roman"/>
              </a:rPr>
              <a:t>stomach’s </a:t>
            </a:r>
            <a:r>
              <a:rPr sz="2800" spc="-40" dirty="0">
                <a:latin typeface="Times New Roman"/>
                <a:cs typeface="Times New Roman"/>
              </a:rPr>
              <a:t>churning </a:t>
            </a:r>
            <a:r>
              <a:rPr sz="2800" spc="-45" dirty="0">
                <a:latin typeface="Times New Roman"/>
                <a:cs typeface="Times New Roman"/>
              </a:rPr>
              <a:t>action </a:t>
            </a:r>
            <a:r>
              <a:rPr sz="2800" spc="-95" dirty="0">
                <a:latin typeface="Times New Roman"/>
                <a:cs typeface="Times New Roman"/>
              </a:rPr>
              <a:t>mixes </a:t>
            </a:r>
            <a:r>
              <a:rPr sz="2800" spc="-35" dirty="0">
                <a:latin typeface="Times New Roman"/>
                <a:cs typeface="Times New Roman"/>
              </a:rPr>
              <a:t>fat </a:t>
            </a:r>
            <a:r>
              <a:rPr sz="2800" spc="-60" dirty="0">
                <a:latin typeface="Times New Roman"/>
                <a:cs typeface="Times New Roman"/>
              </a:rPr>
              <a:t>with </a:t>
            </a:r>
            <a:r>
              <a:rPr sz="2800" spc="-75" dirty="0">
                <a:latin typeface="Times New Roman"/>
                <a:cs typeface="Times New Roman"/>
              </a:rPr>
              <a:t>water </a:t>
            </a:r>
            <a:r>
              <a:rPr sz="2800" spc="-35" dirty="0">
                <a:latin typeface="Times New Roman"/>
                <a:cs typeface="Times New Roman"/>
              </a:rPr>
              <a:t>and  </a:t>
            </a:r>
            <a:r>
              <a:rPr sz="2800" spc="-90" dirty="0">
                <a:latin typeface="Times New Roman"/>
                <a:cs typeface="Times New Roman"/>
              </a:rPr>
              <a:t>acid.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342265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90" dirty="0">
                <a:latin typeface="Times New Roman"/>
                <a:cs typeface="Times New Roman"/>
              </a:rPr>
              <a:t>A </a:t>
            </a:r>
            <a:r>
              <a:rPr sz="2800" b="1" spc="-20" dirty="0">
                <a:latin typeface="Times New Roman"/>
                <a:cs typeface="Times New Roman"/>
              </a:rPr>
              <a:t>gastric </a:t>
            </a:r>
            <a:r>
              <a:rPr sz="2800" b="1" dirty="0">
                <a:latin typeface="Times New Roman"/>
                <a:cs typeface="Times New Roman"/>
              </a:rPr>
              <a:t>lipase </a:t>
            </a:r>
            <a:r>
              <a:rPr sz="2800" spc="-85" dirty="0">
                <a:latin typeface="Times New Roman"/>
                <a:cs typeface="Times New Roman"/>
              </a:rPr>
              <a:t>accesses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90" dirty="0">
                <a:latin typeface="Times New Roman"/>
                <a:cs typeface="Times New Roman"/>
              </a:rPr>
              <a:t>hydrolyzes (only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95" dirty="0">
                <a:latin typeface="Times New Roman"/>
                <a:cs typeface="Times New Roman"/>
              </a:rPr>
              <a:t>very  small </a:t>
            </a:r>
            <a:r>
              <a:rPr sz="2800" spc="-15" dirty="0">
                <a:latin typeface="Times New Roman"/>
                <a:cs typeface="Times New Roman"/>
              </a:rPr>
              <a:t>amount </a:t>
            </a:r>
            <a:r>
              <a:rPr sz="2800" spc="-45" dirty="0">
                <a:latin typeface="Times New Roman"/>
                <a:cs typeface="Times New Roman"/>
              </a:rPr>
              <a:t>of)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fat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52400"/>
            <a:ext cx="8001000" cy="12192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Classifying Nutrients by Composition</a:t>
            </a:r>
            <a:endParaRPr lang="en-US" sz="3200" b="1" i="1" dirty="0">
              <a:solidFill>
                <a:srgbClr val="7030A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80772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cs typeface="Times New Roman" pitchFamily="18" charset="0"/>
              </a:rPr>
              <a:t>Organic nutrients - </a:t>
            </a:r>
            <a:r>
              <a:rPr lang="en-US" sz="2800" dirty="0" smtClean="0">
                <a:cs typeface="Times New Roman" pitchFamily="18" charset="0"/>
              </a:rPr>
              <a:t>contain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carbon</a:t>
            </a:r>
          </a:p>
          <a:p>
            <a:pPr>
              <a:buFontTx/>
              <a:buChar char="-"/>
            </a:pPr>
            <a:r>
              <a:rPr lang="en-US" sz="2800" dirty="0" smtClean="0">
                <a:cs typeface="Times New Roman" pitchFamily="18" charset="0"/>
              </a:rPr>
              <a:t>Examples;     - Carbohydrates,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          - Lipids,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          - Proteins,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          - Vitamins</a:t>
            </a:r>
          </a:p>
          <a:p>
            <a:pPr>
              <a:buNone/>
            </a:pPr>
            <a:endParaRPr lang="en-US" sz="2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cs typeface="Times New Roman" pitchFamily="18" charset="0"/>
              </a:rPr>
              <a:t>Inorganic nutrients- </a:t>
            </a:r>
            <a:r>
              <a:rPr lang="en-US" sz="2800" dirty="0" smtClean="0">
                <a:cs typeface="Times New Roman" pitchFamily="18" charset="0"/>
              </a:rPr>
              <a:t>do not contain carbon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Examples; Minerals &amp; water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689C-49E3-4C62-8F1E-FE97A0735B1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object 2"/>
          <p:cNvSpPr txBox="1">
            <a:spLocks noGrp="1"/>
          </p:cNvSpPr>
          <p:nvPr>
            <p:ph type="title"/>
          </p:nvPr>
        </p:nvSpPr>
        <p:spPr>
          <a:xfrm>
            <a:off x="535940" y="462737"/>
            <a:ext cx="3204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In the </a:t>
            </a:r>
            <a:r>
              <a:rPr sz="2800" spc="-10" dirty="0"/>
              <a:t>small</a:t>
            </a:r>
            <a:r>
              <a:rPr sz="2800" spc="-75" dirty="0"/>
              <a:t> </a:t>
            </a:r>
            <a:r>
              <a:rPr sz="2800" spc="5" dirty="0"/>
              <a:t>intestine</a:t>
            </a:r>
            <a:endParaRPr sz="2800"/>
          </a:p>
        </p:txBody>
      </p:sp>
      <p:sp>
        <p:nvSpPr>
          <p:cNvPr id="1048883" name="object 3"/>
          <p:cNvSpPr/>
          <p:nvPr/>
        </p:nvSpPr>
        <p:spPr>
          <a:xfrm>
            <a:off x="609600" y="1496121"/>
            <a:ext cx="7696200" cy="4980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4" name="object 2"/>
          <p:cNvSpPr txBox="1">
            <a:spLocks noGrp="1"/>
          </p:cNvSpPr>
          <p:nvPr>
            <p:ph type="title"/>
          </p:nvPr>
        </p:nvSpPr>
        <p:spPr>
          <a:xfrm>
            <a:off x="383540" y="332689"/>
            <a:ext cx="2308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/>
              <a:t>Lipid</a:t>
            </a:r>
            <a:r>
              <a:rPr sz="2800" spc="-70" dirty="0"/>
              <a:t> </a:t>
            </a:r>
            <a:r>
              <a:rPr sz="2800" spc="-60" dirty="0"/>
              <a:t>transport</a:t>
            </a:r>
            <a:endParaRPr sz="2800"/>
          </a:p>
        </p:txBody>
      </p:sp>
      <p:sp>
        <p:nvSpPr>
          <p:cNvPr id="1048885" name="object 3"/>
          <p:cNvSpPr txBox="1"/>
          <p:nvPr/>
        </p:nvSpPr>
        <p:spPr>
          <a:xfrm>
            <a:off x="383540" y="1271778"/>
            <a:ext cx="7534275" cy="318325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  <a:tabLst>
                <a:tab pos="2311400" algn="l"/>
                <a:tab pos="3865245" algn="l"/>
              </a:tabLst>
            </a:pPr>
            <a:r>
              <a:rPr sz="2800" b="1" spc="-20" dirty="0">
                <a:latin typeface="Times New Roman"/>
                <a:cs typeface="Times New Roman"/>
              </a:rPr>
              <a:t>Lipoproteins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-204" dirty="0">
                <a:latin typeface="Times New Roman"/>
                <a:cs typeface="Times New Roman"/>
              </a:rPr>
              <a:t>:	</a:t>
            </a:r>
            <a:r>
              <a:rPr sz="2800" spc="-55" dirty="0">
                <a:latin typeface="Times New Roman"/>
                <a:cs typeface="Times New Roman"/>
              </a:rPr>
              <a:t>clusters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85" dirty="0">
                <a:latin typeface="Times New Roman"/>
                <a:cs typeface="Times New Roman"/>
              </a:rPr>
              <a:t>lipids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30" dirty="0">
                <a:latin typeface="Times New Roman"/>
                <a:cs typeface="Times New Roman"/>
              </a:rPr>
              <a:t>proteins </a:t>
            </a:r>
            <a:r>
              <a:rPr sz="2800" spc="-5" dirty="0">
                <a:latin typeface="Times New Roman"/>
                <a:cs typeface="Times New Roman"/>
              </a:rPr>
              <a:t>that </a:t>
            </a:r>
            <a:r>
              <a:rPr sz="2800" spc="-65" dirty="0">
                <a:latin typeface="Times New Roman"/>
                <a:cs typeface="Times New Roman"/>
              </a:rPr>
              <a:t>are  </a:t>
            </a:r>
            <a:r>
              <a:rPr sz="2800" spc="-45" dirty="0">
                <a:latin typeface="Times New Roman"/>
                <a:cs typeface="Times New Roman"/>
              </a:rPr>
              <a:t>used </a:t>
            </a:r>
            <a:r>
              <a:rPr sz="2800" spc="-90" dirty="0">
                <a:latin typeface="Times New Roman"/>
                <a:cs typeface="Times New Roman"/>
              </a:rPr>
              <a:t>as </a:t>
            </a:r>
            <a:r>
              <a:rPr sz="2800" spc="5" dirty="0">
                <a:latin typeface="Times New Roman"/>
                <a:cs typeface="Times New Roman"/>
              </a:rPr>
              <a:t>transport </a:t>
            </a:r>
            <a:r>
              <a:rPr sz="2800" spc="-90" dirty="0">
                <a:latin typeface="Times New Roman"/>
                <a:cs typeface="Times New Roman"/>
              </a:rPr>
              <a:t>vehicles </a:t>
            </a:r>
            <a:r>
              <a:rPr sz="2800" spc="-5" dirty="0">
                <a:latin typeface="Times New Roman"/>
                <a:cs typeface="Times New Roman"/>
              </a:rPr>
              <a:t>for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fat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50">
              <a:latin typeface="Times New Roman"/>
              <a:cs typeface="Times New Roman"/>
            </a:endParaRPr>
          </a:p>
          <a:p>
            <a:pPr marL="563880" indent="-93980">
              <a:lnSpc>
                <a:spcPct val="100000"/>
              </a:lnSpc>
              <a:buClr>
                <a:srgbClr val="EDEBE0"/>
              </a:buClr>
              <a:buSzPct val="71428"/>
              <a:buFont typeface="Arial"/>
              <a:buChar char="•"/>
              <a:tabLst>
                <a:tab pos="564515" algn="l"/>
              </a:tabLst>
            </a:pPr>
            <a:r>
              <a:rPr sz="2800" b="1" spc="-30" dirty="0">
                <a:latin typeface="Times New Roman"/>
                <a:cs typeface="Times New Roman"/>
              </a:rPr>
              <a:t>Chylomicrons</a:t>
            </a:r>
            <a:endParaRPr sz="2800">
              <a:latin typeface="Times New Roman"/>
              <a:cs typeface="Times New Roman"/>
            </a:endParaRPr>
          </a:p>
          <a:p>
            <a:pPr marL="563880" indent="-93980">
              <a:lnSpc>
                <a:spcPct val="100000"/>
              </a:lnSpc>
              <a:spcBef>
                <a:spcPts val="340"/>
              </a:spcBef>
              <a:buClr>
                <a:srgbClr val="EDEBE0"/>
              </a:buClr>
              <a:buSzPct val="71428"/>
              <a:buFont typeface="Arial"/>
              <a:buChar char="•"/>
              <a:tabLst>
                <a:tab pos="564515" algn="l"/>
              </a:tabLst>
            </a:pPr>
            <a:r>
              <a:rPr sz="2800" b="1" spc="-45" dirty="0">
                <a:latin typeface="Times New Roman"/>
                <a:cs typeface="Times New Roman"/>
              </a:rPr>
              <a:t>VLDL </a:t>
            </a:r>
            <a:r>
              <a:rPr sz="2800" b="1" spc="265" dirty="0">
                <a:latin typeface="Times New Roman"/>
                <a:cs typeface="Times New Roman"/>
              </a:rPr>
              <a:t>= </a:t>
            </a:r>
            <a:r>
              <a:rPr sz="2800" spc="-80" dirty="0">
                <a:latin typeface="Times New Roman"/>
                <a:cs typeface="Times New Roman"/>
              </a:rPr>
              <a:t>very-low-density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lipoproteins</a:t>
            </a:r>
            <a:endParaRPr sz="2800">
              <a:latin typeface="Times New Roman"/>
              <a:cs typeface="Times New Roman"/>
            </a:endParaRPr>
          </a:p>
          <a:p>
            <a:pPr marL="563880" indent="-93980">
              <a:lnSpc>
                <a:spcPct val="100000"/>
              </a:lnSpc>
              <a:spcBef>
                <a:spcPts val="335"/>
              </a:spcBef>
              <a:buClr>
                <a:srgbClr val="EDEBE0"/>
              </a:buClr>
              <a:buSzPct val="71428"/>
              <a:buFont typeface="Arial"/>
              <a:buChar char="•"/>
              <a:tabLst>
                <a:tab pos="564515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LDL </a:t>
            </a:r>
            <a:r>
              <a:rPr sz="2800" b="1" spc="265" dirty="0">
                <a:latin typeface="Times New Roman"/>
                <a:cs typeface="Times New Roman"/>
              </a:rPr>
              <a:t>= </a:t>
            </a:r>
            <a:r>
              <a:rPr sz="2800" spc="-80" dirty="0">
                <a:latin typeface="Times New Roman"/>
                <a:cs typeface="Times New Roman"/>
              </a:rPr>
              <a:t>low-density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lipoproteins</a:t>
            </a:r>
            <a:endParaRPr sz="2800">
              <a:latin typeface="Times New Roman"/>
              <a:cs typeface="Times New Roman"/>
            </a:endParaRPr>
          </a:p>
          <a:p>
            <a:pPr marL="563880" indent="-93980">
              <a:lnSpc>
                <a:spcPct val="100000"/>
              </a:lnSpc>
              <a:spcBef>
                <a:spcPts val="335"/>
              </a:spcBef>
              <a:buClr>
                <a:srgbClr val="EDEBE0"/>
              </a:buClr>
              <a:buSzPct val="71428"/>
              <a:buFont typeface="Arial"/>
              <a:buChar char="•"/>
              <a:tabLst>
                <a:tab pos="564515" algn="l"/>
              </a:tabLst>
            </a:pPr>
            <a:r>
              <a:rPr sz="2800" b="1" spc="100" dirty="0">
                <a:latin typeface="Times New Roman"/>
                <a:cs typeface="Times New Roman"/>
              </a:rPr>
              <a:t>HDL </a:t>
            </a:r>
            <a:r>
              <a:rPr sz="2800" b="1" spc="265" dirty="0">
                <a:latin typeface="Times New Roman"/>
                <a:cs typeface="Times New Roman"/>
              </a:rPr>
              <a:t>= </a:t>
            </a:r>
            <a:r>
              <a:rPr sz="2800" spc="-65" dirty="0">
                <a:latin typeface="Times New Roman"/>
                <a:cs typeface="Times New Roman"/>
              </a:rPr>
              <a:t>high-density</a:t>
            </a:r>
            <a:r>
              <a:rPr sz="2800" spc="-37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lipoproteins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6" name="object 2"/>
          <p:cNvSpPr/>
          <p:nvPr/>
        </p:nvSpPr>
        <p:spPr>
          <a:xfrm>
            <a:off x="304800" y="228598"/>
            <a:ext cx="6466063" cy="6095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7" name="object 2"/>
          <p:cNvSpPr txBox="1">
            <a:spLocks noGrp="1"/>
          </p:cNvSpPr>
          <p:nvPr>
            <p:ph type="title"/>
          </p:nvPr>
        </p:nvSpPr>
        <p:spPr>
          <a:xfrm>
            <a:off x="535940" y="228091"/>
            <a:ext cx="4798060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Chylomicrons</a:t>
            </a:r>
            <a:r>
              <a:rPr spc="-75" dirty="0"/>
              <a:t> </a:t>
            </a:r>
            <a:r>
              <a:rPr spc="-235" dirty="0"/>
              <a:t>:</a:t>
            </a:r>
          </a:p>
        </p:txBody>
      </p:sp>
      <p:sp>
        <p:nvSpPr>
          <p:cNvPr id="1048888" name="object 3"/>
          <p:cNvSpPr txBox="1"/>
          <p:nvPr/>
        </p:nvSpPr>
        <p:spPr>
          <a:xfrm>
            <a:off x="535940" y="721512"/>
            <a:ext cx="7965440" cy="42081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"/>
              <a:tabLst>
                <a:tab pos="356235" algn="l"/>
                <a:tab pos="456628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70" dirty="0">
                <a:latin typeface="Times New Roman"/>
                <a:cs typeface="Times New Roman"/>
              </a:rPr>
              <a:t>largest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75" dirty="0">
                <a:latin typeface="Times New Roman"/>
                <a:cs typeface="Times New Roman"/>
              </a:rPr>
              <a:t>least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dense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lipoproteins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6235" algn="l"/>
              </a:tabLst>
            </a:pPr>
            <a:r>
              <a:rPr sz="2800" spc="-20" dirty="0">
                <a:latin typeface="Times New Roman"/>
                <a:cs typeface="Times New Roman"/>
              </a:rPr>
              <a:t>Transport </a:t>
            </a:r>
            <a:r>
              <a:rPr sz="2800" b="1" dirty="0">
                <a:latin typeface="Times New Roman"/>
                <a:cs typeface="Times New Roman"/>
              </a:rPr>
              <a:t>diet </a:t>
            </a:r>
            <a:r>
              <a:rPr sz="2800" b="1" spc="-60" dirty="0">
                <a:latin typeface="Times New Roman"/>
                <a:cs typeface="Times New Roman"/>
              </a:rPr>
              <a:t>derived </a:t>
            </a:r>
            <a:r>
              <a:rPr sz="2800" b="1" dirty="0">
                <a:latin typeface="Times New Roman"/>
                <a:cs typeface="Times New Roman"/>
              </a:rPr>
              <a:t>lipids </a:t>
            </a:r>
            <a:r>
              <a:rPr sz="2800" spc="-75" dirty="0">
                <a:latin typeface="Times New Roman"/>
                <a:cs typeface="Times New Roman"/>
              </a:rPr>
              <a:t>(mostly </a:t>
            </a:r>
            <a:r>
              <a:rPr sz="2800" spc="-90" dirty="0">
                <a:latin typeface="Times New Roman"/>
                <a:cs typeface="Times New Roman"/>
              </a:rPr>
              <a:t>triglycerides)  </a:t>
            </a:r>
            <a:r>
              <a:rPr sz="2800" spc="-10" dirty="0">
                <a:latin typeface="Times New Roman"/>
                <a:cs typeface="Times New Roman"/>
              </a:rPr>
              <a:t>from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45" dirty="0">
                <a:latin typeface="Times New Roman"/>
                <a:cs typeface="Times New Roman"/>
              </a:rPr>
              <a:t>intestine </a:t>
            </a:r>
            <a:r>
              <a:rPr sz="2800" spc="-120" dirty="0">
                <a:latin typeface="Times New Roman"/>
                <a:cs typeface="Times New Roman"/>
              </a:rPr>
              <a:t>( via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70" dirty="0">
                <a:latin typeface="Times New Roman"/>
                <a:cs typeface="Times New Roman"/>
              </a:rPr>
              <a:t>lymph </a:t>
            </a:r>
            <a:r>
              <a:rPr sz="2800" spc="-80" dirty="0">
                <a:latin typeface="Times New Roman"/>
                <a:cs typeface="Times New Roman"/>
              </a:rPr>
              <a:t>system)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10" dirty="0">
                <a:latin typeface="Times New Roman"/>
                <a:cs typeface="Times New Roman"/>
              </a:rPr>
              <a:t>the </a:t>
            </a:r>
            <a:r>
              <a:rPr sz="2800" spc="-35" dirty="0">
                <a:latin typeface="Times New Roman"/>
                <a:cs typeface="Times New Roman"/>
              </a:rPr>
              <a:t>rest </a:t>
            </a:r>
            <a:r>
              <a:rPr sz="2800" dirty="0">
                <a:latin typeface="Times New Roman"/>
                <a:cs typeface="Times New Roman"/>
              </a:rPr>
              <a:t>of 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5" dirty="0">
                <a:latin typeface="Times New Roman"/>
                <a:cs typeface="Times New Roman"/>
              </a:rPr>
              <a:t>body</a:t>
            </a:r>
            <a:endParaRPr sz="2800">
              <a:latin typeface="Times New Roman"/>
              <a:cs typeface="Times New Roman"/>
            </a:endParaRPr>
          </a:p>
          <a:p>
            <a:pPr marL="355600" marR="234315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6235" algn="l"/>
              </a:tabLst>
            </a:pPr>
            <a:r>
              <a:rPr sz="2800" spc="-110" dirty="0">
                <a:latin typeface="Times New Roman"/>
                <a:cs typeface="Times New Roman"/>
              </a:rPr>
              <a:t>Cells </a:t>
            </a:r>
            <a:r>
              <a:rPr sz="2800" spc="-135" dirty="0">
                <a:latin typeface="Times New Roman"/>
                <a:cs typeface="Times New Roman"/>
              </a:rPr>
              <a:t>all </a:t>
            </a:r>
            <a:r>
              <a:rPr sz="2800" spc="-60" dirty="0">
                <a:latin typeface="Times New Roman"/>
                <a:cs typeface="Times New Roman"/>
              </a:rPr>
              <a:t>over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0" dirty="0">
                <a:latin typeface="Times New Roman"/>
                <a:cs typeface="Times New Roman"/>
              </a:rPr>
              <a:t>body </a:t>
            </a:r>
            <a:r>
              <a:rPr sz="2800" spc="-60" dirty="0">
                <a:latin typeface="Times New Roman"/>
                <a:cs typeface="Times New Roman"/>
              </a:rPr>
              <a:t>remove </a:t>
            </a:r>
            <a:r>
              <a:rPr sz="2800" spc="-90" dirty="0">
                <a:latin typeface="Times New Roman"/>
                <a:cs typeface="Times New Roman"/>
              </a:rPr>
              <a:t>triglycerides </a:t>
            </a:r>
            <a:r>
              <a:rPr sz="2800" spc="-10" dirty="0">
                <a:latin typeface="Times New Roman"/>
                <a:cs typeface="Times New Roman"/>
              </a:rPr>
              <a:t>from </a:t>
            </a:r>
            <a:r>
              <a:rPr sz="2800" spc="-5" dirty="0">
                <a:latin typeface="Times New Roman"/>
                <a:cs typeface="Times New Roman"/>
              </a:rPr>
              <a:t>the  </a:t>
            </a:r>
            <a:r>
              <a:rPr sz="2800" spc="-65" dirty="0">
                <a:latin typeface="Times New Roman"/>
                <a:cs typeface="Times New Roman"/>
              </a:rPr>
              <a:t>chylomicrons </a:t>
            </a:r>
            <a:r>
              <a:rPr sz="2800" spc="-95" dirty="0">
                <a:latin typeface="Times New Roman"/>
                <a:cs typeface="Times New Roman"/>
              </a:rPr>
              <a:t>as </a:t>
            </a:r>
            <a:r>
              <a:rPr sz="2800" spc="-65" dirty="0">
                <a:latin typeface="Times New Roman"/>
                <a:cs typeface="Times New Roman"/>
              </a:rPr>
              <a:t>they </a:t>
            </a:r>
            <a:r>
              <a:rPr sz="2800" spc="-60" dirty="0">
                <a:latin typeface="Times New Roman"/>
                <a:cs typeface="Times New Roman"/>
              </a:rPr>
              <a:t>pass </a:t>
            </a:r>
            <a:r>
              <a:rPr sz="2800" spc="-190" dirty="0">
                <a:latin typeface="Times New Roman"/>
                <a:cs typeface="Times New Roman"/>
              </a:rPr>
              <a:t>by, </a:t>
            </a:r>
            <a:r>
              <a:rPr sz="2800" spc="-25" dirty="0">
                <a:latin typeface="Times New Roman"/>
                <a:cs typeface="Times New Roman"/>
              </a:rPr>
              <a:t>so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65" dirty="0">
                <a:latin typeface="Times New Roman"/>
                <a:cs typeface="Times New Roman"/>
              </a:rPr>
              <a:t>chylomicrons </a:t>
            </a:r>
            <a:r>
              <a:rPr sz="2800" spc="-50" dirty="0">
                <a:latin typeface="Times New Roman"/>
                <a:cs typeface="Times New Roman"/>
              </a:rPr>
              <a:t>get  </a:t>
            </a:r>
            <a:r>
              <a:rPr sz="2800" spc="-80" dirty="0">
                <a:latin typeface="Times New Roman"/>
                <a:cs typeface="Times New Roman"/>
              </a:rPr>
              <a:t>smaller </a:t>
            </a:r>
            <a:r>
              <a:rPr sz="2800" spc="-30" dirty="0">
                <a:latin typeface="Times New Roman"/>
                <a:cs typeface="Times New Roman"/>
              </a:rPr>
              <a:t>and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smaller</a:t>
            </a:r>
            <a:endParaRPr sz="2800">
              <a:latin typeface="Times New Roman"/>
              <a:cs typeface="Times New Roman"/>
            </a:endParaRPr>
          </a:p>
          <a:p>
            <a:pPr marL="355600" marR="41402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6235" algn="l"/>
                <a:tab pos="2251710" algn="l"/>
              </a:tabLst>
            </a:pPr>
            <a:r>
              <a:rPr sz="2800" spc="-50" dirty="0">
                <a:latin typeface="Times New Roman"/>
                <a:cs typeface="Times New Roman"/>
              </a:rPr>
              <a:t>Remnants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75" dirty="0">
                <a:latin typeface="Times New Roman"/>
                <a:cs typeface="Times New Roman"/>
              </a:rPr>
              <a:t>chylomicrons: </a:t>
            </a:r>
            <a:r>
              <a:rPr sz="2800" spc="-50" dirty="0">
                <a:latin typeface="Times New Roman"/>
                <a:cs typeface="Times New Roman"/>
              </a:rPr>
              <a:t>removed </a:t>
            </a:r>
            <a:r>
              <a:rPr sz="2800" spc="-10" dirty="0">
                <a:latin typeface="Times New Roman"/>
                <a:cs typeface="Times New Roman"/>
              </a:rPr>
              <a:t>from </a:t>
            </a:r>
            <a:r>
              <a:rPr sz="2800" spc="-20" dirty="0">
                <a:latin typeface="Times New Roman"/>
                <a:cs typeface="Times New Roman"/>
              </a:rPr>
              <a:t>blood </a:t>
            </a:r>
            <a:r>
              <a:rPr sz="2800" spc="-125" dirty="0">
                <a:latin typeface="Times New Roman"/>
                <a:cs typeface="Times New Roman"/>
              </a:rPr>
              <a:t>by  </a:t>
            </a:r>
            <a:r>
              <a:rPr sz="2800" spc="-85" dirty="0">
                <a:latin typeface="Times New Roman"/>
                <a:cs typeface="Times New Roman"/>
              </a:rPr>
              <a:t>special </a:t>
            </a:r>
            <a:r>
              <a:rPr sz="2800" spc="-20" dirty="0">
                <a:latin typeface="Times New Roman"/>
                <a:cs typeface="Times New Roman"/>
              </a:rPr>
              <a:t>protein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receptors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9" name="object 2"/>
          <p:cNvSpPr txBox="1"/>
          <p:nvPr/>
        </p:nvSpPr>
        <p:spPr>
          <a:xfrm>
            <a:off x="535940" y="975105"/>
            <a:ext cx="7669530" cy="2329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latin typeface="Times New Roman"/>
                <a:cs typeface="Times New Roman"/>
              </a:rPr>
              <a:t>VLDL </a:t>
            </a:r>
            <a:r>
              <a:rPr sz="2800" b="1" spc="-110" dirty="0">
                <a:latin typeface="Times New Roman"/>
                <a:cs typeface="Times New Roman"/>
              </a:rPr>
              <a:t>(Very </a:t>
            </a:r>
            <a:r>
              <a:rPr sz="2800" b="1" spc="-20" dirty="0">
                <a:latin typeface="Times New Roman"/>
                <a:cs typeface="Times New Roman"/>
              </a:rPr>
              <a:t>low </a:t>
            </a:r>
            <a:r>
              <a:rPr sz="2800" b="1" spc="-10" dirty="0">
                <a:latin typeface="Times New Roman"/>
                <a:cs typeface="Times New Roman"/>
              </a:rPr>
              <a:t>density</a:t>
            </a:r>
            <a:r>
              <a:rPr sz="2800" b="1" spc="17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Lipoprotein)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5080" indent="12065" algn="just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Lipids </a:t>
            </a:r>
            <a:r>
              <a:rPr sz="2800" b="1" spc="5" dirty="0">
                <a:latin typeface="Times New Roman"/>
                <a:cs typeface="Times New Roman"/>
              </a:rPr>
              <a:t>made </a:t>
            </a:r>
            <a:r>
              <a:rPr sz="2800" b="1" spc="-5" dirty="0">
                <a:latin typeface="Times New Roman"/>
                <a:cs typeface="Times New Roman"/>
              </a:rPr>
              <a:t>in the </a:t>
            </a:r>
            <a:r>
              <a:rPr sz="2800" b="1" spc="-95" dirty="0">
                <a:latin typeface="Times New Roman"/>
                <a:cs typeface="Times New Roman"/>
              </a:rPr>
              <a:t>liver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b="1" spc="25" dirty="0">
                <a:latin typeface="Times New Roman"/>
                <a:cs typeface="Times New Roman"/>
              </a:rPr>
              <a:t>those </a:t>
            </a:r>
            <a:r>
              <a:rPr sz="2800" b="1" spc="15" dirty="0">
                <a:latin typeface="Times New Roman"/>
                <a:cs typeface="Times New Roman"/>
              </a:rPr>
              <a:t>collected </a:t>
            </a:r>
            <a:r>
              <a:rPr sz="2800" b="1" spc="-70" dirty="0">
                <a:latin typeface="Times New Roman"/>
                <a:cs typeface="Times New Roman"/>
              </a:rPr>
              <a:t>from  </a:t>
            </a:r>
            <a:r>
              <a:rPr sz="2800" b="1" spc="-20" dirty="0">
                <a:latin typeface="Times New Roman"/>
                <a:cs typeface="Times New Roman"/>
              </a:rPr>
              <a:t>chylomicron </a:t>
            </a:r>
            <a:r>
              <a:rPr sz="2800" b="1" spc="-35" dirty="0">
                <a:latin typeface="Times New Roman"/>
                <a:cs typeface="Times New Roman"/>
              </a:rPr>
              <a:t>remnants </a:t>
            </a:r>
            <a:r>
              <a:rPr sz="2800" spc="-65" dirty="0">
                <a:latin typeface="Times New Roman"/>
                <a:cs typeface="Times New Roman"/>
              </a:rPr>
              <a:t>are </a:t>
            </a:r>
            <a:r>
              <a:rPr sz="2800" spc="-75" dirty="0">
                <a:latin typeface="Times New Roman"/>
                <a:cs typeface="Times New Roman"/>
              </a:rPr>
              <a:t>packaged </a:t>
            </a:r>
            <a:r>
              <a:rPr sz="2800" spc="-95" dirty="0">
                <a:latin typeface="Times New Roman"/>
                <a:cs typeface="Times New Roman"/>
              </a:rPr>
              <a:t>as </a:t>
            </a:r>
            <a:r>
              <a:rPr sz="2800" spc="-60" dirty="0">
                <a:latin typeface="Times New Roman"/>
                <a:cs typeface="Times New Roman"/>
              </a:rPr>
              <a:t>VLDL </a:t>
            </a:r>
            <a:r>
              <a:rPr sz="2800" spc="-35" dirty="0">
                <a:latin typeface="Times New Roman"/>
                <a:cs typeface="Times New Roman"/>
              </a:rPr>
              <a:t>and  </a:t>
            </a:r>
            <a:r>
              <a:rPr sz="2800" spc="-30" dirty="0">
                <a:latin typeface="Times New Roman"/>
                <a:cs typeface="Times New Roman"/>
              </a:rPr>
              <a:t>shipped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other </a:t>
            </a:r>
            <a:r>
              <a:rPr sz="2800" spc="-15" dirty="0">
                <a:latin typeface="Times New Roman"/>
                <a:cs typeface="Times New Roman"/>
              </a:rPr>
              <a:t>parts </a:t>
            </a:r>
            <a:r>
              <a:rPr sz="2800" spc="-5" dirty="0">
                <a:latin typeface="Times New Roman"/>
                <a:cs typeface="Times New Roman"/>
              </a:rPr>
              <a:t>of the</a:t>
            </a:r>
            <a:r>
              <a:rPr sz="2800" spc="-35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body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0" name="object 2"/>
          <p:cNvSpPr txBox="1">
            <a:spLocks noGrp="1"/>
          </p:cNvSpPr>
          <p:nvPr>
            <p:ph type="title"/>
          </p:nvPr>
        </p:nvSpPr>
        <p:spPr>
          <a:xfrm>
            <a:off x="535940" y="609041"/>
            <a:ext cx="6855460" cy="675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LDL(Low </a:t>
            </a:r>
            <a:r>
              <a:rPr spc="20" dirty="0"/>
              <a:t>Density</a:t>
            </a:r>
            <a:r>
              <a:rPr spc="-70" dirty="0"/>
              <a:t> </a:t>
            </a:r>
            <a:r>
              <a:rPr spc="-20" dirty="0"/>
              <a:t>Lipoprotein)</a:t>
            </a:r>
          </a:p>
        </p:txBody>
      </p:sp>
      <p:sp>
        <p:nvSpPr>
          <p:cNvPr id="1048891" name="object 3"/>
          <p:cNvSpPr txBox="1"/>
          <p:nvPr/>
        </p:nvSpPr>
        <p:spPr>
          <a:xfrm>
            <a:off x="535940" y="1831974"/>
            <a:ext cx="7818755" cy="354012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55600" marR="5080" indent="-342900">
              <a:lnSpc>
                <a:spcPct val="100699"/>
              </a:lnSpc>
              <a:spcBef>
                <a:spcPts val="70"/>
              </a:spcBef>
              <a:buSzPct val="114285"/>
              <a:buFont typeface="Arial"/>
              <a:buChar char="•"/>
              <a:tabLst>
                <a:tab pos="457834" algn="l"/>
                <a:tab pos="458470" algn="l"/>
                <a:tab pos="5470525" algn="l"/>
              </a:tabLst>
            </a:pPr>
            <a:r>
              <a:rPr sz="2800" spc="-105" dirty="0">
                <a:latin typeface="Times New Roman"/>
                <a:cs typeface="Times New Roman"/>
              </a:rPr>
              <a:t>As </a:t>
            </a:r>
            <a:r>
              <a:rPr sz="2800" spc="-60" dirty="0">
                <a:latin typeface="Times New Roman"/>
                <a:cs typeface="Times New Roman"/>
              </a:rPr>
              <a:t>VLDL </a:t>
            </a:r>
            <a:r>
              <a:rPr sz="2800" spc="-75" dirty="0">
                <a:latin typeface="Times New Roman"/>
                <a:cs typeface="Times New Roman"/>
              </a:rPr>
              <a:t>travels </a:t>
            </a:r>
            <a:r>
              <a:rPr sz="2800" spc="-15" dirty="0">
                <a:latin typeface="Times New Roman"/>
                <a:cs typeface="Times New Roman"/>
              </a:rPr>
              <a:t>through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05" dirty="0">
                <a:latin typeface="Times New Roman"/>
                <a:cs typeface="Times New Roman"/>
              </a:rPr>
              <a:t>body, cells </a:t>
            </a:r>
            <a:r>
              <a:rPr sz="2800" spc="-60" dirty="0">
                <a:latin typeface="Times New Roman"/>
                <a:cs typeface="Times New Roman"/>
              </a:rPr>
              <a:t>remove  </a:t>
            </a:r>
            <a:r>
              <a:rPr sz="2800" spc="-90" dirty="0">
                <a:latin typeface="Times New Roman"/>
                <a:cs typeface="Times New Roman"/>
              </a:rPr>
              <a:t>triglycerides, </a:t>
            </a:r>
            <a:r>
              <a:rPr sz="2800" spc="-80" dirty="0">
                <a:latin typeface="Times New Roman"/>
                <a:cs typeface="Times New Roman"/>
              </a:rPr>
              <a:t>causing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60" dirty="0">
                <a:latin typeface="Times New Roman"/>
                <a:cs typeface="Times New Roman"/>
              </a:rPr>
              <a:t>VLDL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50" dirty="0">
                <a:latin typeface="Times New Roman"/>
                <a:cs typeface="Times New Roman"/>
              </a:rPr>
              <a:t>shrink. </a:t>
            </a:r>
            <a:r>
              <a:rPr sz="2800" spc="-105" dirty="0">
                <a:latin typeface="Times New Roman"/>
                <a:cs typeface="Times New Roman"/>
              </a:rPr>
              <a:t>As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60" dirty="0">
                <a:latin typeface="Times New Roman"/>
                <a:cs typeface="Times New Roman"/>
              </a:rPr>
              <a:t>VLDL  </a:t>
            </a:r>
            <a:r>
              <a:rPr sz="2800" spc="-70" dirty="0">
                <a:latin typeface="Times New Roman"/>
                <a:cs typeface="Times New Roman"/>
              </a:rPr>
              <a:t>loses </a:t>
            </a:r>
            <a:r>
              <a:rPr sz="2800" spc="-90" dirty="0">
                <a:latin typeface="Times New Roman"/>
                <a:cs typeface="Times New Roman"/>
              </a:rPr>
              <a:t>triglycerides,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proportion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85" dirty="0">
                <a:latin typeface="Times New Roman"/>
                <a:cs typeface="Times New Roman"/>
              </a:rPr>
              <a:t>lipids </a:t>
            </a:r>
            <a:r>
              <a:rPr sz="2800" spc="-65" dirty="0">
                <a:latin typeface="Times New Roman"/>
                <a:cs typeface="Times New Roman"/>
              </a:rPr>
              <a:t>shifts, </a:t>
            </a:r>
            <a:r>
              <a:rPr sz="2800" spc="-35" dirty="0">
                <a:latin typeface="Times New Roman"/>
                <a:cs typeface="Times New Roman"/>
              </a:rPr>
              <a:t>and 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35" dirty="0">
                <a:latin typeface="Times New Roman"/>
                <a:cs typeface="Times New Roman"/>
              </a:rPr>
              <a:t>lipoprotein </a:t>
            </a:r>
            <a:r>
              <a:rPr sz="2800" spc="-70" dirty="0">
                <a:latin typeface="Times New Roman"/>
                <a:cs typeface="Times New Roman"/>
              </a:rPr>
              <a:t>density </a:t>
            </a:r>
            <a:r>
              <a:rPr sz="2800" spc="-80" dirty="0">
                <a:latin typeface="Times New Roman"/>
                <a:cs typeface="Times New Roman"/>
              </a:rPr>
              <a:t>increases.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70" dirty="0">
                <a:latin typeface="Times New Roman"/>
                <a:cs typeface="Times New Roman"/>
              </a:rPr>
              <a:t>remaining  </a:t>
            </a:r>
            <a:r>
              <a:rPr sz="2800" b="1" spc="-5" dirty="0">
                <a:latin typeface="Times New Roman"/>
                <a:cs typeface="Times New Roman"/>
              </a:rPr>
              <a:t>cholesterol </a:t>
            </a:r>
            <a:r>
              <a:rPr sz="2800" b="1" spc="-45" dirty="0">
                <a:latin typeface="Times New Roman"/>
                <a:cs typeface="Times New Roman"/>
              </a:rPr>
              <a:t>–rich </a:t>
            </a:r>
            <a:r>
              <a:rPr sz="2800" b="1" spc="-25" dirty="0">
                <a:latin typeface="Times New Roman"/>
                <a:cs typeface="Times New Roman"/>
              </a:rPr>
              <a:t>lipoprotein </a:t>
            </a:r>
            <a:r>
              <a:rPr sz="2800" spc="-90" dirty="0">
                <a:latin typeface="Times New Roman"/>
                <a:cs typeface="Times New Roman"/>
              </a:rPr>
              <a:t>eventually </a:t>
            </a:r>
            <a:r>
              <a:rPr sz="2800" spc="-45" dirty="0">
                <a:latin typeface="Times New Roman"/>
                <a:cs typeface="Times New Roman"/>
              </a:rPr>
              <a:t>becomes </a:t>
            </a:r>
            <a:r>
              <a:rPr sz="2800" spc="-50" dirty="0">
                <a:latin typeface="Times New Roman"/>
                <a:cs typeface="Times New Roman"/>
              </a:rPr>
              <a:t>an  </a:t>
            </a:r>
            <a:r>
              <a:rPr sz="2800" b="1" spc="-5" dirty="0">
                <a:latin typeface="Times New Roman"/>
                <a:cs typeface="Times New Roman"/>
              </a:rPr>
              <a:t>LDL.</a:t>
            </a:r>
            <a:endParaRPr sz="2800">
              <a:latin typeface="Times New Roman"/>
              <a:cs typeface="Times New Roman"/>
            </a:endParaRPr>
          </a:p>
          <a:p>
            <a:pPr marL="355600" marR="9271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  <a:tab pos="4871720" algn="l"/>
              </a:tabLst>
            </a:pPr>
            <a:r>
              <a:rPr sz="2800" spc="-30" dirty="0">
                <a:latin typeface="Times New Roman"/>
                <a:cs typeface="Times New Roman"/>
              </a:rPr>
              <a:t>LDL </a:t>
            </a:r>
            <a:r>
              <a:rPr sz="2800" dirty="0">
                <a:latin typeface="Times New Roman"/>
                <a:cs typeface="Times New Roman"/>
              </a:rPr>
              <a:t>then </a:t>
            </a:r>
            <a:r>
              <a:rPr sz="2800" spc="-75" dirty="0">
                <a:latin typeface="Times New Roman"/>
                <a:cs typeface="Times New Roman"/>
              </a:rPr>
              <a:t>circulates </a:t>
            </a:r>
            <a:r>
              <a:rPr sz="2800" spc="-5" dirty="0">
                <a:latin typeface="Times New Roman"/>
                <a:cs typeface="Times New Roman"/>
              </a:rPr>
              <a:t>throughout the </a:t>
            </a:r>
            <a:r>
              <a:rPr sz="2800" spc="-50" dirty="0">
                <a:latin typeface="Times New Roman"/>
                <a:cs typeface="Times New Roman"/>
              </a:rPr>
              <a:t>body </a:t>
            </a:r>
            <a:r>
              <a:rPr sz="2800" spc="-90" dirty="0">
                <a:latin typeface="Times New Roman"/>
                <a:cs typeface="Times New Roman"/>
              </a:rPr>
              <a:t>, </a:t>
            </a:r>
            <a:r>
              <a:rPr sz="2800" spc="-80" dirty="0">
                <a:latin typeface="Times New Roman"/>
                <a:cs typeface="Times New Roman"/>
              </a:rPr>
              <a:t>making </a:t>
            </a:r>
            <a:r>
              <a:rPr sz="2800" spc="-60" dirty="0">
                <a:latin typeface="Times New Roman"/>
                <a:cs typeface="Times New Roman"/>
              </a:rPr>
              <a:t>its  </a:t>
            </a:r>
            <a:r>
              <a:rPr sz="2800" spc="-10" dirty="0">
                <a:latin typeface="Times New Roman"/>
                <a:cs typeface="Times New Roman"/>
              </a:rPr>
              <a:t>contents </a:t>
            </a:r>
            <a:r>
              <a:rPr sz="2800" spc="-110" dirty="0">
                <a:latin typeface="Times New Roman"/>
                <a:cs typeface="Times New Roman"/>
              </a:rPr>
              <a:t>available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10" dirty="0">
                <a:latin typeface="Times New Roman"/>
                <a:cs typeface="Times New Roman"/>
              </a:rPr>
              <a:t>the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cells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130" dirty="0">
                <a:latin typeface="Times New Roman"/>
                <a:cs typeface="Times New Roman"/>
              </a:rPr>
              <a:t>all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tissues</a:t>
            </a:r>
            <a:r>
              <a:rPr sz="2800" spc="-6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2" name="object 2"/>
          <p:cNvSpPr txBox="1">
            <a:spLocks noGrp="1"/>
          </p:cNvSpPr>
          <p:nvPr>
            <p:ph type="title"/>
          </p:nvPr>
        </p:nvSpPr>
        <p:spPr>
          <a:xfrm>
            <a:off x="535940" y="1147318"/>
            <a:ext cx="475551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100" dirty="0"/>
              <a:t>HDL </a:t>
            </a:r>
            <a:r>
              <a:rPr sz="2600" spc="80" dirty="0"/>
              <a:t>(High </a:t>
            </a:r>
            <a:r>
              <a:rPr sz="2600" spc="20" dirty="0"/>
              <a:t>Density</a:t>
            </a:r>
            <a:r>
              <a:rPr sz="2600" spc="-235" dirty="0"/>
              <a:t> </a:t>
            </a:r>
            <a:r>
              <a:rPr sz="2600" spc="-15" dirty="0"/>
              <a:t>Lipoprotein)</a:t>
            </a:r>
            <a:endParaRPr sz="2600"/>
          </a:p>
        </p:txBody>
      </p:sp>
      <p:sp>
        <p:nvSpPr>
          <p:cNvPr id="1048893" name="object 3"/>
          <p:cNvSpPr txBox="1"/>
          <p:nvPr/>
        </p:nvSpPr>
        <p:spPr>
          <a:xfrm>
            <a:off x="877620" y="2019122"/>
            <a:ext cx="7731759" cy="154876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3970" marR="5080" indent="-1905" algn="just">
              <a:lnSpc>
                <a:spcPts val="2920"/>
              </a:lnSpc>
              <a:spcBef>
                <a:spcPts val="465"/>
              </a:spcBef>
            </a:pPr>
            <a:r>
              <a:rPr sz="2700" spc="-40" dirty="0">
                <a:latin typeface="Times New Roman"/>
                <a:cs typeface="Times New Roman"/>
              </a:rPr>
              <a:t>Fat </a:t>
            </a:r>
            <a:r>
              <a:rPr sz="2700" spc="-95" dirty="0">
                <a:latin typeface="Times New Roman"/>
                <a:cs typeface="Times New Roman"/>
              </a:rPr>
              <a:t>cells </a:t>
            </a:r>
            <a:r>
              <a:rPr sz="2700" spc="-135" dirty="0">
                <a:latin typeface="Times New Roman"/>
                <a:cs typeface="Times New Roman"/>
              </a:rPr>
              <a:t>may </a:t>
            </a:r>
            <a:r>
              <a:rPr sz="2700" spc="-80" dirty="0">
                <a:latin typeface="Times New Roman"/>
                <a:cs typeface="Times New Roman"/>
              </a:rPr>
              <a:t>release </a:t>
            </a:r>
            <a:r>
              <a:rPr sz="2700" spc="-95" dirty="0">
                <a:latin typeface="Times New Roman"/>
                <a:cs typeface="Times New Roman"/>
              </a:rPr>
              <a:t>glycerol, </a:t>
            </a:r>
            <a:r>
              <a:rPr sz="2700" spc="-60" dirty="0">
                <a:latin typeface="Times New Roman"/>
                <a:cs typeface="Times New Roman"/>
              </a:rPr>
              <a:t>fatty </a:t>
            </a:r>
            <a:r>
              <a:rPr sz="2700" spc="-95" dirty="0">
                <a:latin typeface="Times New Roman"/>
                <a:cs typeface="Times New Roman"/>
              </a:rPr>
              <a:t>acids, </a:t>
            </a:r>
            <a:r>
              <a:rPr sz="2700" spc="-50" dirty="0">
                <a:latin typeface="Times New Roman"/>
                <a:cs typeface="Times New Roman"/>
              </a:rPr>
              <a:t>cholesterol, </a:t>
            </a:r>
            <a:r>
              <a:rPr sz="2700" spc="-40" dirty="0">
                <a:latin typeface="Times New Roman"/>
                <a:cs typeface="Times New Roman"/>
              </a:rPr>
              <a:t>etc  </a:t>
            </a:r>
            <a:r>
              <a:rPr sz="2700" spc="30" dirty="0">
                <a:latin typeface="Times New Roman"/>
                <a:cs typeface="Times New Roman"/>
              </a:rPr>
              <a:t>to </a:t>
            </a:r>
            <a:r>
              <a:rPr sz="2700" spc="-10" dirty="0">
                <a:latin typeface="Times New Roman"/>
                <a:cs typeface="Times New Roman"/>
              </a:rPr>
              <a:t>the </a:t>
            </a:r>
            <a:r>
              <a:rPr sz="2700" spc="-25" dirty="0">
                <a:latin typeface="Times New Roman"/>
                <a:cs typeface="Times New Roman"/>
              </a:rPr>
              <a:t>blood. </a:t>
            </a:r>
            <a:r>
              <a:rPr sz="2700" spc="-5" dirty="0">
                <a:latin typeface="Times New Roman"/>
                <a:cs typeface="Times New Roman"/>
              </a:rPr>
              <a:t>The </a:t>
            </a:r>
            <a:r>
              <a:rPr sz="2700" spc="-110" dirty="0">
                <a:latin typeface="Times New Roman"/>
                <a:cs typeface="Times New Roman"/>
              </a:rPr>
              <a:t>liver </a:t>
            </a:r>
            <a:r>
              <a:rPr sz="2700" spc="-85" dirty="0">
                <a:latin typeface="Times New Roman"/>
                <a:cs typeface="Times New Roman"/>
              </a:rPr>
              <a:t>makes </a:t>
            </a:r>
            <a:r>
              <a:rPr sz="2700" spc="40" dirty="0">
                <a:latin typeface="Times New Roman"/>
                <a:cs typeface="Times New Roman"/>
              </a:rPr>
              <a:t>HDL </a:t>
            </a:r>
            <a:r>
              <a:rPr sz="2700" spc="30" dirty="0">
                <a:latin typeface="Times New Roman"/>
                <a:cs typeface="Times New Roman"/>
              </a:rPr>
              <a:t>to </a:t>
            </a:r>
            <a:r>
              <a:rPr sz="2700" spc="-55" dirty="0">
                <a:latin typeface="Times New Roman"/>
                <a:cs typeface="Times New Roman"/>
              </a:rPr>
              <a:t>carry </a:t>
            </a:r>
            <a:r>
              <a:rPr sz="2700" spc="-50" dirty="0">
                <a:latin typeface="Times New Roman"/>
                <a:cs typeface="Times New Roman"/>
              </a:rPr>
              <a:t>cholesterol  </a:t>
            </a:r>
            <a:r>
              <a:rPr sz="2700" spc="-5" dirty="0">
                <a:latin typeface="Times New Roman"/>
                <a:cs typeface="Times New Roman"/>
              </a:rPr>
              <a:t>from the </a:t>
            </a:r>
            <a:r>
              <a:rPr sz="2700" spc="-100" dirty="0">
                <a:latin typeface="Times New Roman"/>
                <a:cs typeface="Times New Roman"/>
              </a:rPr>
              <a:t>cells </a:t>
            </a:r>
            <a:r>
              <a:rPr sz="2700" b="1" spc="-25" dirty="0">
                <a:latin typeface="Times New Roman"/>
                <a:cs typeface="Times New Roman"/>
              </a:rPr>
              <a:t>back </a:t>
            </a:r>
            <a:r>
              <a:rPr sz="2700" b="1" spc="-5" dirty="0">
                <a:latin typeface="Times New Roman"/>
                <a:cs typeface="Times New Roman"/>
              </a:rPr>
              <a:t>to </a:t>
            </a:r>
            <a:r>
              <a:rPr sz="2700" b="1" dirty="0">
                <a:latin typeface="Times New Roman"/>
                <a:cs typeface="Times New Roman"/>
              </a:rPr>
              <a:t>the </a:t>
            </a:r>
            <a:r>
              <a:rPr sz="2700" b="1" spc="-95" dirty="0">
                <a:latin typeface="Times New Roman"/>
                <a:cs typeface="Times New Roman"/>
              </a:rPr>
              <a:t>liver </a:t>
            </a:r>
            <a:r>
              <a:rPr sz="2700" b="1" spc="-90" dirty="0">
                <a:latin typeface="Times New Roman"/>
                <a:cs typeface="Times New Roman"/>
              </a:rPr>
              <a:t>for</a:t>
            </a:r>
            <a:r>
              <a:rPr sz="2700" b="1" spc="495" dirty="0">
                <a:latin typeface="Times New Roman"/>
                <a:cs typeface="Times New Roman"/>
              </a:rPr>
              <a:t> </a:t>
            </a:r>
            <a:r>
              <a:rPr sz="2700" b="1" spc="-15" dirty="0">
                <a:latin typeface="Times New Roman"/>
                <a:cs typeface="Times New Roman"/>
              </a:rPr>
              <a:t>recycling </a:t>
            </a:r>
            <a:r>
              <a:rPr sz="2700" b="1" spc="-114" dirty="0">
                <a:latin typeface="Times New Roman"/>
                <a:cs typeface="Times New Roman"/>
              </a:rPr>
              <a:t>or  </a:t>
            </a:r>
            <a:r>
              <a:rPr sz="2700" b="1" spc="10" dirty="0">
                <a:latin typeface="Times New Roman"/>
                <a:cs typeface="Times New Roman"/>
              </a:rPr>
              <a:t>disposal.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4" name="object 2"/>
          <p:cNvSpPr txBox="1">
            <a:spLocks noGrp="1"/>
          </p:cNvSpPr>
          <p:nvPr>
            <p:ph type="title"/>
          </p:nvPr>
        </p:nvSpPr>
        <p:spPr>
          <a:xfrm>
            <a:off x="535940" y="564845"/>
            <a:ext cx="2740660" cy="675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55" dirty="0"/>
              <a:t>No</a:t>
            </a:r>
            <a:r>
              <a:rPr spc="70" dirty="0"/>
              <a:t>t</a:t>
            </a:r>
            <a:r>
              <a:rPr spc="75" dirty="0"/>
              <a:t>e</a:t>
            </a:r>
            <a:r>
              <a:rPr spc="-235" dirty="0"/>
              <a:t>:</a:t>
            </a:r>
          </a:p>
        </p:txBody>
      </p:sp>
      <p:sp>
        <p:nvSpPr>
          <p:cNvPr id="1048895" name="object 3"/>
          <p:cNvSpPr txBox="1"/>
          <p:nvPr/>
        </p:nvSpPr>
        <p:spPr>
          <a:xfrm>
            <a:off x="535940" y="1636522"/>
            <a:ext cx="7989570" cy="433578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30"/>
              </a:spcBef>
              <a:buFont typeface="Wingdings"/>
              <a:buChar char=""/>
              <a:tabLst>
                <a:tab pos="356235" algn="l"/>
                <a:tab pos="792480" algn="l"/>
              </a:tabLst>
            </a:pPr>
            <a:r>
              <a:rPr sz="2800" b="1" spc="100" dirty="0">
                <a:latin typeface="Times New Roman"/>
                <a:cs typeface="Times New Roman"/>
              </a:rPr>
              <a:t>HDL </a:t>
            </a:r>
            <a:r>
              <a:rPr sz="2800" spc="-5" dirty="0">
                <a:latin typeface="Times New Roman"/>
                <a:cs typeface="Times New Roman"/>
              </a:rPr>
              <a:t>transports </a:t>
            </a:r>
            <a:r>
              <a:rPr sz="2800" spc="-50" dirty="0">
                <a:latin typeface="Times New Roman"/>
                <a:cs typeface="Times New Roman"/>
              </a:rPr>
              <a:t>cholesterol </a:t>
            </a:r>
            <a:r>
              <a:rPr sz="2800" spc="-15" dirty="0">
                <a:latin typeface="Times New Roman"/>
                <a:cs typeface="Times New Roman"/>
              </a:rPr>
              <a:t>from </a:t>
            </a:r>
            <a:r>
              <a:rPr sz="2800" b="1" spc="30" dirty="0">
                <a:latin typeface="Times New Roman"/>
                <a:cs typeface="Times New Roman"/>
              </a:rPr>
              <a:t>tissues </a:t>
            </a:r>
            <a:r>
              <a:rPr sz="2800" b="1" spc="-5" dirty="0">
                <a:latin typeface="Times New Roman"/>
                <a:cs typeface="Times New Roman"/>
              </a:rPr>
              <a:t>to </a:t>
            </a:r>
            <a:r>
              <a:rPr sz="2800" b="1" dirty="0">
                <a:latin typeface="Times New Roman"/>
                <a:cs typeface="Times New Roman"/>
              </a:rPr>
              <a:t>the </a:t>
            </a:r>
            <a:r>
              <a:rPr sz="2800" b="1" spc="-95" dirty="0">
                <a:latin typeface="Times New Roman"/>
                <a:cs typeface="Times New Roman"/>
              </a:rPr>
              <a:t>liver  </a:t>
            </a:r>
            <a:r>
              <a:rPr sz="2800" spc="-120" dirty="0">
                <a:latin typeface="Times New Roman"/>
                <a:cs typeface="Times New Roman"/>
              </a:rPr>
              <a:t>( </a:t>
            </a:r>
            <a:r>
              <a:rPr sz="2800" spc="-10" dirty="0">
                <a:latin typeface="Times New Roman"/>
                <a:cs typeface="Times New Roman"/>
              </a:rPr>
              <a:t>for </a:t>
            </a:r>
            <a:r>
              <a:rPr sz="2800" spc="-55" dirty="0">
                <a:latin typeface="Times New Roman"/>
                <a:cs typeface="Times New Roman"/>
              </a:rPr>
              <a:t>break </a:t>
            </a:r>
            <a:r>
              <a:rPr sz="2800" spc="-35" dirty="0">
                <a:latin typeface="Times New Roman"/>
                <a:cs typeface="Times New Roman"/>
              </a:rPr>
              <a:t>down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55" dirty="0">
                <a:latin typeface="Times New Roman"/>
                <a:cs typeface="Times New Roman"/>
              </a:rPr>
              <a:t>excretion)and </a:t>
            </a:r>
            <a:r>
              <a:rPr sz="2800" b="1" spc="5" dirty="0">
                <a:latin typeface="Times New Roman"/>
                <a:cs typeface="Times New Roman"/>
              </a:rPr>
              <a:t>decreases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-70" dirty="0">
                <a:latin typeface="Times New Roman"/>
                <a:cs typeface="Times New Roman"/>
              </a:rPr>
              <a:t>risk 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15" dirty="0">
                <a:latin typeface="Times New Roman"/>
                <a:cs typeface="Times New Roman"/>
              </a:rPr>
              <a:t>chronic </a:t>
            </a:r>
            <a:r>
              <a:rPr sz="2800" b="1" spc="-25" dirty="0">
                <a:latin typeface="Times New Roman"/>
                <a:cs typeface="Times New Roman"/>
              </a:rPr>
              <a:t>degenerative</a:t>
            </a:r>
            <a:r>
              <a:rPr sz="2800" b="1" spc="50" dirty="0">
                <a:latin typeface="Times New Roman"/>
                <a:cs typeface="Times New Roman"/>
              </a:rPr>
              <a:t> </a:t>
            </a:r>
            <a:r>
              <a:rPr sz="2800" b="1" spc="35" dirty="0">
                <a:latin typeface="Times New Roman"/>
                <a:cs typeface="Times New Roman"/>
              </a:rPr>
              <a:t>diseases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6235" algn="l"/>
              </a:tabLst>
            </a:pPr>
            <a:r>
              <a:rPr sz="2800" spc="40" dirty="0">
                <a:latin typeface="Times New Roman"/>
                <a:cs typeface="Times New Roman"/>
              </a:rPr>
              <a:t>HDL </a:t>
            </a:r>
            <a:r>
              <a:rPr sz="2800" spc="-60" dirty="0">
                <a:latin typeface="Times New Roman"/>
                <a:cs typeface="Times New Roman"/>
              </a:rPr>
              <a:t>cholesterol.... </a:t>
            </a:r>
            <a:r>
              <a:rPr sz="2800" spc="45" dirty="0">
                <a:latin typeface="Times New Roman"/>
                <a:cs typeface="Times New Roman"/>
              </a:rPr>
              <a:t>Good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cholesterol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"/>
            </a:pPr>
            <a:endParaRPr sz="3750">
              <a:latin typeface="Times New Roman"/>
              <a:cs typeface="Times New Roman"/>
            </a:endParaRPr>
          </a:p>
          <a:p>
            <a:pPr marL="355600" marR="854710" indent="-342900">
              <a:lnSpc>
                <a:spcPct val="90000"/>
              </a:lnSpc>
              <a:buFont typeface="Wingdings"/>
              <a:buChar char=""/>
              <a:tabLst>
                <a:tab pos="356235" algn="l"/>
                <a:tab pos="1550035" algn="l"/>
                <a:tab pos="5269230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LDL </a:t>
            </a:r>
            <a:r>
              <a:rPr sz="2800" spc="-5" dirty="0">
                <a:latin typeface="Times New Roman"/>
                <a:cs typeface="Times New Roman"/>
              </a:rPr>
              <a:t>transports </a:t>
            </a:r>
            <a:r>
              <a:rPr sz="2800" spc="-55" dirty="0">
                <a:latin typeface="Times New Roman"/>
                <a:cs typeface="Times New Roman"/>
              </a:rPr>
              <a:t>cholesterol </a:t>
            </a:r>
            <a:r>
              <a:rPr sz="2800" spc="-15" dirty="0">
                <a:latin typeface="Times New Roman"/>
                <a:cs typeface="Times New Roman"/>
              </a:rPr>
              <a:t>from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b="1" spc="-95" dirty="0">
                <a:latin typeface="Times New Roman"/>
                <a:cs typeface="Times New Roman"/>
              </a:rPr>
              <a:t>liver </a:t>
            </a:r>
            <a:r>
              <a:rPr sz="2800" b="1" spc="-5" dirty="0">
                <a:latin typeface="Times New Roman"/>
                <a:cs typeface="Times New Roman"/>
              </a:rPr>
              <a:t>to the  </a:t>
            </a:r>
            <a:r>
              <a:rPr sz="2800" b="1" spc="30" dirty="0">
                <a:latin typeface="Times New Roman"/>
                <a:cs typeface="Times New Roman"/>
              </a:rPr>
              <a:t>tissues	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b="1" dirty="0">
                <a:latin typeface="Times New Roman"/>
                <a:cs typeface="Times New Roman"/>
              </a:rPr>
              <a:t>increases the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70" dirty="0">
                <a:latin typeface="Times New Roman"/>
                <a:cs typeface="Times New Roman"/>
              </a:rPr>
              <a:t>risk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15" dirty="0">
                <a:latin typeface="Times New Roman"/>
                <a:cs typeface="Times New Roman"/>
              </a:rPr>
              <a:t>chronic  </a:t>
            </a:r>
            <a:r>
              <a:rPr sz="2800" b="1" spc="-25" dirty="0">
                <a:latin typeface="Times New Roman"/>
                <a:cs typeface="Times New Roman"/>
              </a:rPr>
              <a:t>degenerative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35" dirty="0">
                <a:latin typeface="Times New Roman"/>
                <a:cs typeface="Times New Roman"/>
              </a:rPr>
              <a:t>diseases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Wingdings"/>
              <a:buChar char=""/>
              <a:tabLst>
                <a:tab pos="356235" algn="l"/>
              </a:tabLst>
            </a:pPr>
            <a:r>
              <a:rPr sz="2800" spc="-30" dirty="0">
                <a:latin typeface="Times New Roman"/>
                <a:cs typeface="Times New Roman"/>
              </a:rPr>
              <a:t>LDL </a:t>
            </a:r>
            <a:r>
              <a:rPr sz="2800" spc="-65" dirty="0">
                <a:latin typeface="Times New Roman"/>
                <a:cs typeface="Times New Roman"/>
              </a:rPr>
              <a:t>cholesterol..... </a:t>
            </a:r>
            <a:r>
              <a:rPr sz="2800" spc="-95" dirty="0">
                <a:latin typeface="Times New Roman"/>
                <a:cs typeface="Times New Roman"/>
              </a:rPr>
              <a:t>Bad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cholesterol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6" name="object 2"/>
          <p:cNvSpPr txBox="1"/>
          <p:nvPr/>
        </p:nvSpPr>
        <p:spPr>
          <a:xfrm>
            <a:off x="535940" y="615137"/>
            <a:ext cx="7976234" cy="5061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7876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Note: </a:t>
            </a:r>
            <a:r>
              <a:rPr sz="2800" spc="-50" dirty="0">
                <a:latin typeface="Times New Roman"/>
                <a:cs typeface="Times New Roman"/>
              </a:rPr>
              <a:t>Cholesterol's </a:t>
            </a:r>
            <a:r>
              <a:rPr sz="2800" spc="-30" dirty="0">
                <a:latin typeface="Times New Roman"/>
                <a:cs typeface="Times New Roman"/>
              </a:rPr>
              <a:t>harmful </a:t>
            </a:r>
            <a:r>
              <a:rPr sz="2800" spc="-50" dirty="0">
                <a:latin typeface="Times New Roman"/>
                <a:cs typeface="Times New Roman"/>
              </a:rPr>
              <a:t>effects </a:t>
            </a:r>
            <a:r>
              <a:rPr sz="2800" spc="-65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0" dirty="0">
                <a:latin typeface="Times New Roman"/>
                <a:cs typeface="Times New Roman"/>
              </a:rPr>
              <a:t>body </a:t>
            </a:r>
            <a:r>
              <a:rPr sz="2800" spc="-40" dirty="0">
                <a:latin typeface="Times New Roman"/>
                <a:cs typeface="Times New Roman"/>
              </a:rPr>
              <a:t>occur  </a:t>
            </a:r>
            <a:r>
              <a:rPr sz="2800" spc="-50" dirty="0">
                <a:latin typeface="Times New Roman"/>
                <a:cs typeface="Times New Roman"/>
              </a:rPr>
              <a:t>when </a:t>
            </a:r>
            <a:r>
              <a:rPr sz="2800" spc="-60" dirty="0">
                <a:latin typeface="Times New Roman"/>
                <a:cs typeface="Times New Roman"/>
              </a:rPr>
              <a:t>it </a:t>
            </a:r>
            <a:r>
              <a:rPr sz="2800" dirty="0">
                <a:latin typeface="Times New Roman"/>
                <a:cs typeface="Times New Roman"/>
              </a:rPr>
              <a:t>forms </a:t>
            </a:r>
            <a:r>
              <a:rPr sz="2800" spc="-35" dirty="0">
                <a:latin typeface="Times New Roman"/>
                <a:cs typeface="Times New Roman"/>
              </a:rPr>
              <a:t>deposits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40" dirty="0">
                <a:latin typeface="Times New Roman"/>
                <a:cs typeface="Times New Roman"/>
              </a:rPr>
              <a:t>artery </a:t>
            </a:r>
            <a:r>
              <a:rPr sz="2800" spc="-150" dirty="0">
                <a:latin typeface="Times New Roman"/>
                <a:cs typeface="Times New Roman"/>
              </a:rPr>
              <a:t>walls. </a:t>
            </a:r>
            <a:r>
              <a:rPr sz="2800" spc="-35" dirty="0">
                <a:latin typeface="Times New Roman"/>
                <a:cs typeface="Times New Roman"/>
              </a:rPr>
              <a:t>These  deposits </a:t>
            </a:r>
            <a:r>
              <a:rPr sz="2800" spc="-85" dirty="0">
                <a:latin typeface="Times New Roman"/>
                <a:cs typeface="Times New Roman"/>
              </a:rPr>
              <a:t>lead </a:t>
            </a:r>
            <a:r>
              <a:rPr sz="2800" spc="30" dirty="0">
                <a:latin typeface="Times New Roman"/>
                <a:cs typeface="Times New Roman"/>
              </a:rPr>
              <a:t>to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atherosclerosis.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41402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2767330" algn="l"/>
              </a:tabLst>
            </a:pPr>
            <a:r>
              <a:rPr sz="2800" spc="-25" dirty="0">
                <a:latin typeface="Times New Roman"/>
                <a:cs typeface="Times New Roman"/>
              </a:rPr>
              <a:t>Consumption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35" dirty="0">
                <a:latin typeface="Times New Roman"/>
                <a:cs typeface="Times New Roman"/>
              </a:rPr>
              <a:t>saturated </a:t>
            </a:r>
            <a:r>
              <a:rPr sz="2800" spc="-45" dirty="0">
                <a:latin typeface="Times New Roman"/>
                <a:cs typeface="Times New Roman"/>
              </a:rPr>
              <a:t>fats </a:t>
            </a:r>
            <a:r>
              <a:rPr sz="2800" spc="-70" dirty="0">
                <a:latin typeface="Times New Roman"/>
                <a:cs typeface="Times New Roman"/>
              </a:rPr>
              <a:t>increases </a:t>
            </a:r>
            <a:r>
              <a:rPr sz="2800" spc="-30" dirty="0">
                <a:latin typeface="Times New Roman"/>
                <a:cs typeface="Times New Roman"/>
              </a:rPr>
              <a:t>LDL </a:t>
            </a:r>
            <a:r>
              <a:rPr sz="2800" spc="-120" dirty="0">
                <a:latin typeface="Times New Roman"/>
                <a:cs typeface="Times New Roman"/>
              </a:rPr>
              <a:t>level </a:t>
            </a:r>
            <a:r>
              <a:rPr sz="2800" spc="-170" dirty="0">
                <a:latin typeface="Times New Roman"/>
                <a:cs typeface="Times New Roman"/>
              </a:rPr>
              <a:t>:  </a:t>
            </a:r>
            <a:r>
              <a:rPr sz="2800" spc="-70" dirty="0">
                <a:latin typeface="Times New Roman"/>
                <a:cs typeface="Times New Roman"/>
              </a:rPr>
              <a:t>increases </a:t>
            </a:r>
            <a:r>
              <a:rPr sz="2800" spc="-80" dirty="0">
                <a:latin typeface="Times New Roman"/>
                <a:cs typeface="Times New Roman"/>
              </a:rPr>
              <a:t>risk </a:t>
            </a:r>
            <a:r>
              <a:rPr sz="2800" spc="-30" dirty="0">
                <a:latin typeface="Times New Roman"/>
                <a:cs typeface="Times New Roman"/>
              </a:rPr>
              <a:t>factor 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spc="-35" dirty="0">
                <a:latin typeface="Times New Roman"/>
                <a:cs typeface="Times New Roman"/>
              </a:rPr>
              <a:t>coronary </a:t>
            </a:r>
            <a:r>
              <a:rPr sz="2800" spc="-15" dirty="0">
                <a:latin typeface="Times New Roman"/>
                <a:cs typeface="Times New Roman"/>
              </a:rPr>
              <a:t>heart </a:t>
            </a:r>
            <a:r>
              <a:rPr sz="2800" spc="-80" dirty="0">
                <a:latin typeface="Times New Roman"/>
                <a:cs typeface="Times New Roman"/>
              </a:rPr>
              <a:t>disease </a:t>
            </a:r>
            <a:r>
              <a:rPr sz="2800" spc="-35" dirty="0">
                <a:latin typeface="Times New Roman"/>
                <a:cs typeface="Times New Roman"/>
              </a:rPr>
              <a:t>and  </a:t>
            </a:r>
            <a:r>
              <a:rPr sz="2800" spc="-5" dirty="0">
                <a:latin typeface="Times New Roman"/>
                <a:cs typeface="Times New Roman"/>
              </a:rPr>
              <a:t>other </a:t>
            </a:r>
            <a:r>
              <a:rPr sz="2800" spc="-40" dirty="0">
                <a:latin typeface="Times New Roman"/>
                <a:cs typeface="Times New Roman"/>
              </a:rPr>
              <a:t>chronic non-communicable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diseases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786765" algn="l"/>
                <a:tab pos="2767330" algn="l"/>
              </a:tabLst>
            </a:pPr>
            <a:r>
              <a:rPr sz="2800" spc="-25" dirty="0">
                <a:latin typeface="Times New Roman"/>
                <a:cs typeface="Times New Roman"/>
              </a:rPr>
              <a:t>Consumption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85" dirty="0">
                <a:latin typeface="Times New Roman"/>
                <a:cs typeface="Times New Roman"/>
              </a:rPr>
              <a:t>PUFAs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120" dirty="0">
                <a:latin typeface="Times New Roman"/>
                <a:cs typeface="Times New Roman"/>
              </a:rPr>
              <a:t>MUFAs </a:t>
            </a:r>
            <a:r>
              <a:rPr sz="2800" spc="-70" dirty="0">
                <a:latin typeface="Times New Roman"/>
                <a:cs typeface="Times New Roman"/>
              </a:rPr>
              <a:t>increase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20" dirty="0">
                <a:latin typeface="Times New Roman"/>
                <a:cs typeface="Times New Roman"/>
              </a:rPr>
              <a:t>level 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15" dirty="0">
                <a:latin typeface="Times New Roman"/>
                <a:cs typeface="Times New Roman"/>
              </a:rPr>
              <a:t>HDL: </a:t>
            </a:r>
            <a:r>
              <a:rPr sz="2800" spc="-50" dirty="0">
                <a:latin typeface="Times New Roman"/>
                <a:cs typeface="Times New Roman"/>
              </a:rPr>
              <a:t>has protective </a:t>
            </a:r>
            <a:r>
              <a:rPr sz="2800" spc="-45" dirty="0">
                <a:latin typeface="Times New Roman"/>
                <a:cs typeface="Times New Roman"/>
              </a:rPr>
              <a:t>effect </a:t>
            </a:r>
            <a:r>
              <a:rPr sz="2800" spc="-10" dirty="0">
                <a:latin typeface="Times New Roman"/>
                <a:cs typeface="Times New Roman"/>
              </a:rPr>
              <a:t>from </a:t>
            </a:r>
            <a:r>
              <a:rPr sz="2800" spc="-35" dirty="0">
                <a:latin typeface="Times New Roman"/>
                <a:cs typeface="Times New Roman"/>
              </a:rPr>
              <a:t>coronary </a:t>
            </a:r>
            <a:r>
              <a:rPr sz="2800" spc="-15" dirty="0">
                <a:latin typeface="Times New Roman"/>
                <a:cs typeface="Times New Roman"/>
              </a:rPr>
              <a:t>heart  </a:t>
            </a:r>
            <a:r>
              <a:rPr sz="2800" spc="-80" dirty="0">
                <a:latin typeface="Times New Roman"/>
                <a:cs typeface="Times New Roman"/>
              </a:rPr>
              <a:t>disease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other </a:t>
            </a:r>
            <a:r>
              <a:rPr sz="2800" spc="-40" dirty="0">
                <a:latin typeface="Times New Roman"/>
                <a:cs typeface="Times New Roman"/>
              </a:rPr>
              <a:t>chronic </a:t>
            </a:r>
            <a:r>
              <a:rPr sz="2800" spc="20" dirty="0">
                <a:latin typeface="Times New Roman"/>
                <a:cs typeface="Times New Roman"/>
              </a:rPr>
              <a:t>non </a:t>
            </a:r>
            <a:r>
              <a:rPr sz="2800" spc="-55" dirty="0">
                <a:latin typeface="Times New Roman"/>
                <a:cs typeface="Times New Roman"/>
              </a:rPr>
              <a:t>communicable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diseases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object 2"/>
          <p:cNvSpPr txBox="1">
            <a:spLocks noGrp="1"/>
          </p:cNvSpPr>
          <p:nvPr>
            <p:ph type="title"/>
          </p:nvPr>
        </p:nvSpPr>
        <p:spPr>
          <a:xfrm>
            <a:off x="2984119" y="615137"/>
            <a:ext cx="3173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26005" algn="l"/>
              </a:tabLst>
            </a:pPr>
            <a:r>
              <a:rPr sz="2800" spc="-35" dirty="0"/>
              <a:t>Met</a:t>
            </a:r>
            <a:r>
              <a:rPr sz="2800" spc="-75" dirty="0"/>
              <a:t>a</a:t>
            </a:r>
            <a:r>
              <a:rPr sz="2800" spc="10" dirty="0"/>
              <a:t>bolis</a:t>
            </a:r>
            <a:r>
              <a:rPr sz="2800" spc="30" dirty="0"/>
              <a:t>m</a:t>
            </a:r>
            <a:r>
              <a:rPr sz="2800" spc="-15" dirty="0"/>
              <a:t> of</a:t>
            </a:r>
            <a:r>
              <a:rPr sz="2800" dirty="0"/>
              <a:t>	</a:t>
            </a:r>
            <a:r>
              <a:rPr sz="2800" spc="-30" dirty="0"/>
              <a:t>l</a:t>
            </a:r>
            <a:r>
              <a:rPr sz="2800" spc="-20" dirty="0"/>
              <a:t>i</a:t>
            </a:r>
            <a:r>
              <a:rPr sz="2800" spc="-10" dirty="0"/>
              <a:t>p</a:t>
            </a:r>
            <a:r>
              <a:rPr sz="2800" spc="-5" dirty="0"/>
              <a:t>i</a:t>
            </a:r>
            <a:r>
              <a:rPr sz="2800" spc="25" dirty="0"/>
              <a:t>ds</a:t>
            </a:r>
            <a:endParaRPr sz="2800"/>
          </a:p>
        </p:txBody>
      </p:sp>
      <p:sp>
        <p:nvSpPr>
          <p:cNvPr id="1048898" name="object 3"/>
          <p:cNvSpPr txBox="1"/>
          <p:nvPr/>
        </p:nvSpPr>
        <p:spPr>
          <a:xfrm>
            <a:off x="535940" y="1553714"/>
            <a:ext cx="7893684" cy="18554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50" dirty="0">
                <a:latin typeface="Times New Roman"/>
                <a:cs typeface="Times New Roman"/>
              </a:rPr>
              <a:t>Using </a:t>
            </a:r>
            <a:r>
              <a:rPr sz="2800" b="1" spc="-65" dirty="0">
                <a:latin typeface="Times New Roman"/>
                <a:cs typeface="Times New Roman"/>
              </a:rPr>
              <a:t>fat </a:t>
            </a:r>
            <a:r>
              <a:rPr sz="2800" b="1" spc="-100" dirty="0">
                <a:latin typeface="Times New Roman"/>
                <a:cs typeface="Times New Roman"/>
              </a:rPr>
              <a:t>for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spc="-40" dirty="0">
                <a:latin typeface="Times New Roman"/>
                <a:cs typeface="Times New Roman"/>
              </a:rPr>
              <a:t>energy: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355600" algn="l"/>
                <a:tab pos="356235" algn="l"/>
                <a:tab pos="5846445" algn="l"/>
              </a:tabLst>
            </a:pPr>
            <a:r>
              <a:rPr sz="2700" spc="5" dirty="0">
                <a:latin typeface="Times New Roman"/>
                <a:cs typeface="Times New Roman"/>
              </a:rPr>
              <a:t>Once </a:t>
            </a:r>
            <a:r>
              <a:rPr sz="2700" spc="-5" dirty="0">
                <a:latin typeface="Times New Roman"/>
                <a:cs typeface="Times New Roman"/>
              </a:rPr>
              <a:t>the </a:t>
            </a:r>
            <a:r>
              <a:rPr sz="2700" spc="-80" dirty="0">
                <a:latin typeface="Times New Roman"/>
                <a:cs typeface="Times New Roman"/>
              </a:rPr>
              <a:t>triglycerides </a:t>
            </a:r>
            <a:r>
              <a:rPr sz="2700" spc="-65" dirty="0">
                <a:latin typeface="Times New Roman"/>
                <a:cs typeface="Times New Roman"/>
              </a:rPr>
              <a:t>are </a:t>
            </a:r>
            <a:r>
              <a:rPr sz="2700" spc="-75" dirty="0">
                <a:latin typeface="Times New Roman"/>
                <a:cs typeface="Times New Roman"/>
              </a:rPr>
              <a:t>hydrolyzed </a:t>
            </a:r>
            <a:r>
              <a:rPr sz="2700" spc="-10" dirty="0">
                <a:latin typeface="Times New Roman"/>
                <a:cs typeface="Times New Roman"/>
              </a:rPr>
              <a:t>into </a:t>
            </a:r>
            <a:r>
              <a:rPr sz="2700" spc="-60" dirty="0">
                <a:latin typeface="Times New Roman"/>
                <a:cs typeface="Times New Roman"/>
              </a:rPr>
              <a:t>fatty </a:t>
            </a:r>
            <a:r>
              <a:rPr sz="2700" spc="-80" dirty="0">
                <a:latin typeface="Times New Roman"/>
                <a:cs typeface="Times New Roman"/>
              </a:rPr>
              <a:t>acids </a:t>
            </a:r>
            <a:r>
              <a:rPr sz="2700" spc="-30" dirty="0">
                <a:latin typeface="Times New Roman"/>
                <a:cs typeface="Times New Roman"/>
              </a:rPr>
              <a:t>and  </a:t>
            </a:r>
            <a:r>
              <a:rPr sz="2700" spc="-95" dirty="0">
                <a:latin typeface="Times New Roman"/>
                <a:cs typeface="Times New Roman"/>
              </a:rPr>
              <a:t>glycerol, </a:t>
            </a:r>
            <a:r>
              <a:rPr sz="2700" spc="-60" dirty="0">
                <a:latin typeface="Times New Roman"/>
                <a:cs typeface="Times New Roman"/>
              </a:rPr>
              <a:t>they </a:t>
            </a:r>
            <a:r>
              <a:rPr sz="2700" spc="-140" dirty="0">
                <a:latin typeface="Times New Roman"/>
                <a:cs typeface="Times New Roman"/>
              </a:rPr>
              <a:t>will </a:t>
            </a:r>
            <a:r>
              <a:rPr sz="2700" spc="-55" dirty="0">
                <a:latin typeface="Times New Roman"/>
                <a:cs typeface="Times New Roman"/>
              </a:rPr>
              <a:t>join</a:t>
            </a:r>
            <a:r>
              <a:rPr sz="2700" spc="235" dirty="0">
                <a:latin typeface="Times New Roman"/>
                <a:cs typeface="Times New Roman"/>
              </a:rPr>
              <a:t> </a:t>
            </a:r>
            <a:r>
              <a:rPr sz="2700" spc="-65" dirty="0">
                <a:latin typeface="Times New Roman"/>
                <a:cs typeface="Times New Roman"/>
              </a:rPr>
              <a:t>energy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5" dirty="0">
                <a:latin typeface="Times New Roman"/>
                <a:cs typeface="Times New Roman"/>
              </a:rPr>
              <a:t>generating	</a:t>
            </a:r>
            <a:r>
              <a:rPr sz="2700" spc="-85" dirty="0">
                <a:latin typeface="Times New Roman"/>
                <a:cs typeface="Times New Roman"/>
              </a:rPr>
              <a:t>pathways </a:t>
            </a:r>
            <a:r>
              <a:rPr sz="2700" spc="30" dirty="0">
                <a:latin typeface="Times New Roman"/>
                <a:cs typeface="Times New Roman"/>
              </a:rPr>
              <a:t>to  </a:t>
            </a:r>
            <a:r>
              <a:rPr sz="2700" spc="-80" dirty="0">
                <a:latin typeface="Times New Roman"/>
                <a:cs typeface="Times New Roman"/>
              </a:rPr>
              <a:t>release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100" dirty="0">
                <a:latin typeface="Times New Roman"/>
                <a:cs typeface="Times New Roman"/>
              </a:rPr>
              <a:t>energy.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906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Classifying Nutrients </a:t>
            </a:r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8153400" cy="49530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b="1" dirty="0" smtClean="0">
                <a:cs typeface="Times New Roman" pitchFamily="18" charset="0"/>
              </a:rPr>
              <a:t>Energy-yielding nutrients (3):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cs typeface="Times New Roman" pitchFamily="18" charset="0"/>
              </a:rPr>
              <a:t>Carbohydrates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cs typeface="Times New Roman" pitchFamily="18" charset="0"/>
              </a:rPr>
              <a:t>Fats (lipids)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cs typeface="Times New Roman" pitchFamily="18" charset="0"/>
              </a:rPr>
              <a:t>Proteins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800" b="1" dirty="0" smtClean="0">
                <a:cs typeface="Times New Roman" pitchFamily="18" charset="0"/>
              </a:rPr>
              <a:t>Not energy-yielding nutrients (3):</a:t>
            </a:r>
          </a:p>
          <a:p>
            <a:pPr>
              <a:buNone/>
            </a:pPr>
            <a:r>
              <a:rPr lang="en-US" sz="2800" dirty="0" smtClean="0"/>
              <a:t>- Vitamins, </a:t>
            </a:r>
          </a:p>
          <a:p>
            <a:pPr>
              <a:buNone/>
            </a:pPr>
            <a:r>
              <a:rPr lang="en-US" sz="2800" dirty="0" smtClean="0"/>
              <a:t>- Minerals, and</a:t>
            </a:r>
          </a:p>
          <a:p>
            <a:pPr>
              <a:buNone/>
            </a:pPr>
            <a:r>
              <a:rPr lang="en-US" sz="2800" dirty="0" smtClean="0"/>
              <a:t> - Water</a:t>
            </a:r>
            <a:endParaRPr lang="en-US" sz="2800" b="1" dirty="0" smtClean="0"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689C-49E3-4C62-8F1E-FE97A0735B1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9" name="object 2"/>
          <p:cNvSpPr txBox="1">
            <a:spLocks noGrp="1"/>
          </p:cNvSpPr>
          <p:nvPr>
            <p:ph type="title"/>
          </p:nvPr>
        </p:nvSpPr>
        <p:spPr>
          <a:xfrm>
            <a:off x="535940" y="342645"/>
            <a:ext cx="46964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9305" algn="l"/>
              </a:tabLst>
            </a:pPr>
            <a:r>
              <a:rPr b="0" spc="-110" dirty="0">
                <a:latin typeface="Times New Roman"/>
                <a:cs typeface="Times New Roman"/>
              </a:rPr>
              <a:t>Pathways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of	</a:t>
            </a:r>
            <a:r>
              <a:rPr b="0" spc="-90" dirty="0">
                <a:latin typeface="Times New Roman"/>
                <a:cs typeface="Times New Roman"/>
              </a:rPr>
              <a:t>lipid</a:t>
            </a:r>
            <a:r>
              <a:rPr b="0" spc="-40" dirty="0">
                <a:latin typeface="Times New Roman"/>
                <a:cs typeface="Times New Roman"/>
              </a:rPr>
              <a:t> </a:t>
            </a:r>
            <a:r>
              <a:rPr b="0" spc="-55" dirty="0">
                <a:latin typeface="Times New Roman"/>
                <a:cs typeface="Times New Roman"/>
              </a:rPr>
              <a:t>metabolism</a:t>
            </a:r>
          </a:p>
        </p:txBody>
      </p:sp>
      <p:sp>
        <p:nvSpPr>
          <p:cNvPr id="1048900" name="object 3"/>
          <p:cNvSpPr/>
          <p:nvPr/>
        </p:nvSpPr>
        <p:spPr>
          <a:xfrm>
            <a:off x="609600" y="1143000"/>
            <a:ext cx="80010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1" name="object 2"/>
          <p:cNvSpPr txBox="1"/>
          <p:nvPr/>
        </p:nvSpPr>
        <p:spPr>
          <a:xfrm>
            <a:off x="535940" y="1153413"/>
            <a:ext cx="7520940" cy="2073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latin typeface="Times New Roman"/>
                <a:cs typeface="Times New Roman"/>
              </a:rPr>
              <a:t>Storing </a:t>
            </a:r>
            <a:r>
              <a:rPr sz="2800" b="1" spc="-65" dirty="0">
                <a:latin typeface="Times New Roman"/>
                <a:cs typeface="Times New Roman"/>
              </a:rPr>
              <a:t>fat </a:t>
            </a:r>
            <a:r>
              <a:rPr sz="2800" b="1" spc="5" dirty="0">
                <a:latin typeface="Times New Roman"/>
                <a:cs typeface="Times New Roman"/>
              </a:rPr>
              <a:t>as</a:t>
            </a:r>
            <a:r>
              <a:rPr sz="2800" b="1" spc="110" dirty="0">
                <a:latin typeface="Times New Roman"/>
                <a:cs typeface="Times New Roman"/>
              </a:rPr>
              <a:t> </a:t>
            </a:r>
            <a:r>
              <a:rPr sz="2800" b="1" spc="-100" dirty="0">
                <a:latin typeface="Times New Roman"/>
                <a:cs typeface="Times New Roman"/>
              </a:rPr>
              <a:t>fat:</a:t>
            </a:r>
            <a:endParaRPr sz="2800">
              <a:latin typeface="Times New Roman"/>
              <a:cs typeface="Times New Roman"/>
            </a:endParaRPr>
          </a:p>
          <a:p>
            <a:pPr marL="12700" marR="119380">
              <a:lnSpc>
                <a:spcPts val="2690"/>
              </a:lnSpc>
              <a:spcBef>
                <a:spcPts val="650"/>
              </a:spcBef>
              <a:buClr>
                <a:srgbClr val="EDEBE0"/>
              </a:buClr>
              <a:buSzPct val="71428"/>
              <a:buFont typeface="Wingdings"/>
              <a:buChar char=""/>
              <a:tabLst>
                <a:tab pos="212725" algn="l"/>
                <a:tab pos="1967864" algn="l"/>
              </a:tabLst>
            </a:pPr>
            <a:r>
              <a:rPr sz="2800" b="1" spc="-110" dirty="0">
                <a:latin typeface="Times New Roman"/>
                <a:cs typeface="Times New Roman"/>
              </a:rPr>
              <a:t>Fat: </a:t>
            </a:r>
            <a:r>
              <a:rPr sz="2800" spc="-60" dirty="0">
                <a:latin typeface="Times New Roman"/>
                <a:cs typeface="Times New Roman"/>
              </a:rPr>
              <a:t>efficient </a:t>
            </a:r>
            <a:r>
              <a:rPr sz="2800" spc="-70" dirty="0">
                <a:latin typeface="Times New Roman"/>
                <a:cs typeface="Times New Roman"/>
              </a:rPr>
              <a:t>energy </a:t>
            </a:r>
            <a:r>
              <a:rPr sz="2800" spc="-40" dirty="0">
                <a:latin typeface="Times New Roman"/>
                <a:cs typeface="Times New Roman"/>
              </a:rPr>
              <a:t>storage… </a:t>
            </a:r>
            <a:r>
              <a:rPr sz="2800" spc="-125" dirty="0">
                <a:latin typeface="Times New Roman"/>
                <a:cs typeface="Times New Roman"/>
              </a:rPr>
              <a:t>gives </a:t>
            </a:r>
            <a:r>
              <a:rPr sz="2800" spc="-70" dirty="0">
                <a:latin typeface="Times New Roman"/>
                <a:cs typeface="Times New Roman"/>
              </a:rPr>
              <a:t>energy </a:t>
            </a:r>
            <a:r>
              <a:rPr sz="2800" spc="-90" dirty="0">
                <a:latin typeface="Times New Roman"/>
                <a:cs typeface="Times New Roman"/>
              </a:rPr>
              <a:t>twice </a:t>
            </a:r>
            <a:r>
              <a:rPr sz="2800" spc="-10" dirty="0">
                <a:latin typeface="Times New Roman"/>
                <a:cs typeface="Times New Roman"/>
              </a:rPr>
              <a:t>of 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energy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50" dirty="0">
                <a:latin typeface="Times New Roman"/>
                <a:cs typeface="Times New Roman"/>
              </a:rPr>
              <a:t>carbohydrate </a:t>
            </a:r>
            <a:r>
              <a:rPr sz="2800" spc="-30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protein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>
              <a:latin typeface="Times New Roman"/>
              <a:cs typeface="Times New Roman"/>
            </a:endParaRPr>
          </a:p>
          <a:p>
            <a:pPr marL="367665">
              <a:lnSpc>
                <a:spcPct val="100000"/>
              </a:lnSpc>
              <a:tabLst>
                <a:tab pos="2135505" algn="l"/>
              </a:tabLst>
            </a:pPr>
            <a:r>
              <a:rPr sz="2800" b="1" spc="-80" dirty="0">
                <a:latin typeface="Times New Roman"/>
                <a:cs typeface="Times New Roman"/>
              </a:rPr>
              <a:t>Fat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20" dirty="0">
                <a:latin typeface="Times New Roman"/>
                <a:cs typeface="Times New Roman"/>
              </a:rPr>
              <a:t>cells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15" dirty="0">
                <a:latin typeface="Times New Roman"/>
                <a:cs typeface="Times New Roman"/>
              </a:rPr>
              <a:t>adipose </a:t>
            </a:r>
            <a:r>
              <a:rPr sz="2800" b="1" spc="-10" dirty="0">
                <a:latin typeface="Times New Roman"/>
                <a:cs typeface="Times New Roman"/>
              </a:rPr>
              <a:t>tissue: </a:t>
            </a:r>
            <a:r>
              <a:rPr sz="2800" b="1" spc="-45" dirty="0">
                <a:latin typeface="Times New Roman"/>
                <a:cs typeface="Times New Roman"/>
              </a:rPr>
              <a:t>take </a:t>
            </a:r>
            <a:r>
              <a:rPr sz="2800" b="1" spc="-20" dirty="0">
                <a:latin typeface="Times New Roman"/>
                <a:cs typeface="Times New Roman"/>
              </a:rPr>
              <a:t>up </a:t>
            </a:r>
            <a:r>
              <a:rPr sz="2800" b="1" spc="-30" dirty="0">
                <a:latin typeface="Times New Roman"/>
                <a:cs typeface="Times New Roman"/>
              </a:rPr>
              <a:t>and store</a:t>
            </a:r>
            <a:r>
              <a:rPr sz="2800" b="1" spc="85" dirty="0">
                <a:latin typeface="Times New Roman"/>
                <a:cs typeface="Times New Roman"/>
              </a:rPr>
              <a:t> </a:t>
            </a:r>
            <a:r>
              <a:rPr sz="2800" b="1" spc="-65" dirty="0">
                <a:latin typeface="Times New Roman"/>
                <a:cs typeface="Times New Roman"/>
              </a:rPr>
              <a:t>fat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2" name="object 2"/>
          <p:cNvSpPr txBox="1">
            <a:spLocks noGrp="1"/>
          </p:cNvSpPr>
          <p:nvPr>
            <p:ph type="title"/>
          </p:nvPr>
        </p:nvSpPr>
        <p:spPr>
          <a:xfrm>
            <a:off x="1143000" y="380745"/>
            <a:ext cx="7391400" cy="675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27680" algn="l"/>
              </a:tabLst>
            </a:pPr>
            <a:r>
              <a:rPr spc="35" dirty="0"/>
              <a:t>Heal</a:t>
            </a:r>
            <a:r>
              <a:rPr spc="15" dirty="0"/>
              <a:t>t</a:t>
            </a:r>
            <a:r>
              <a:rPr spc="-15" dirty="0"/>
              <a:t>h</a:t>
            </a:r>
            <a:r>
              <a:rPr spc="-5" dirty="0"/>
              <a:t> </a:t>
            </a:r>
            <a:r>
              <a:rPr spc="-10"/>
              <a:t>e</a:t>
            </a:r>
            <a:r>
              <a:rPr spc="50"/>
              <a:t>f</a:t>
            </a:r>
            <a:r>
              <a:rPr spc="10"/>
              <a:t>fect</a:t>
            </a:r>
            <a:r>
              <a:rPr spc="15"/>
              <a:t>s</a:t>
            </a:r>
            <a:r>
              <a:rPr spc="-15"/>
              <a:t> </a:t>
            </a:r>
            <a:r>
              <a:rPr spc="55" smtClean="0"/>
              <a:t>o</a:t>
            </a:r>
            <a:r>
              <a:rPr spc="-100" smtClean="0"/>
              <a:t>f</a:t>
            </a:r>
            <a:r>
              <a:rPr lang="en-US" spc="-100" dirty="0" smtClean="0"/>
              <a:t> </a:t>
            </a:r>
            <a:r>
              <a:rPr spc="-65" smtClean="0"/>
              <a:t>f</a:t>
            </a:r>
            <a:r>
              <a:rPr spc="-15" smtClean="0"/>
              <a:t>ats</a:t>
            </a:r>
            <a:endParaRPr spc="-15" dirty="0"/>
          </a:p>
        </p:txBody>
      </p:sp>
      <p:sp>
        <p:nvSpPr>
          <p:cNvPr id="1048903" name="object 3"/>
          <p:cNvSpPr txBox="1"/>
          <p:nvPr/>
        </p:nvSpPr>
        <p:spPr>
          <a:xfrm>
            <a:off x="535940" y="1229613"/>
            <a:ext cx="670179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55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65" dirty="0">
                <a:latin typeface="Times New Roman"/>
                <a:cs typeface="Times New Roman"/>
              </a:rPr>
              <a:t>Excess </a:t>
            </a:r>
            <a:r>
              <a:rPr sz="2800" spc="-35" dirty="0">
                <a:latin typeface="Times New Roman"/>
                <a:cs typeface="Times New Roman"/>
              </a:rPr>
              <a:t>fat </a:t>
            </a:r>
            <a:r>
              <a:rPr sz="2800" spc="-65" dirty="0">
                <a:latin typeface="Times New Roman"/>
                <a:cs typeface="Times New Roman"/>
              </a:rPr>
              <a:t>intake </a:t>
            </a:r>
            <a:r>
              <a:rPr sz="2800" spc="-25" dirty="0">
                <a:latin typeface="Times New Roman"/>
                <a:cs typeface="Times New Roman"/>
              </a:rPr>
              <a:t>contributes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85" dirty="0">
                <a:latin typeface="Times New Roman"/>
                <a:cs typeface="Times New Roman"/>
              </a:rPr>
              <a:t>many </a:t>
            </a:r>
            <a:r>
              <a:rPr sz="2800" spc="-80" dirty="0">
                <a:latin typeface="Times New Roman"/>
                <a:cs typeface="Times New Roman"/>
              </a:rPr>
              <a:t>diseases  including:</a:t>
            </a:r>
            <a:endParaRPr sz="2800">
              <a:latin typeface="Times New Roman"/>
              <a:cs typeface="Times New Roman"/>
            </a:endParaRPr>
          </a:p>
          <a:p>
            <a:pPr marL="1349375" lvl="1" indent="-42227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349375" algn="l"/>
                <a:tab pos="1350010" algn="l"/>
              </a:tabLst>
            </a:pPr>
            <a:r>
              <a:rPr sz="2800" spc="-50" dirty="0">
                <a:latin typeface="Times New Roman"/>
                <a:cs typeface="Times New Roman"/>
              </a:rPr>
              <a:t>Obesity</a:t>
            </a:r>
            <a:endParaRPr sz="2800">
              <a:latin typeface="Times New Roman"/>
              <a:cs typeface="Times New Roman"/>
            </a:endParaRPr>
          </a:p>
          <a:p>
            <a:pPr marL="1349375" lvl="1" indent="-422275">
              <a:lnSpc>
                <a:spcPct val="100000"/>
              </a:lnSpc>
              <a:buAutoNum type="arabicPeriod"/>
              <a:tabLst>
                <a:tab pos="1348740" algn="l"/>
                <a:tab pos="1349375" algn="l"/>
              </a:tabLst>
            </a:pPr>
            <a:r>
              <a:rPr sz="2800" spc="-35" dirty="0">
                <a:latin typeface="Times New Roman"/>
                <a:cs typeface="Times New Roman"/>
              </a:rPr>
              <a:t>Diabetes</a:t>
            </a:r>
            <a:endParaRPr sz="2800">
              <a:latin typeface="Times New Roman"/>
              <a:cs typeface="Times New Roman"/>
            </a:endParaRPr>
          </a:p>
          <a:p>
            <a:pPr marL="1349375" lvl="1" indent="-422275">
              <a:lnSpc>
                <a:spcPct val="100000"/>
              </a:lnSpc>
              <a:buAutoNum type="arabicPeriod"/>
              <a:tabLst>
                <a:tab pos="1348740" algn="l"/>
                <a:tab pos="1349375" algn="l"/>
              </a:tabLst>
            </a:pPr>
            <a:r>
              <a:rPr sz="2800" spc="-60" dirty="0">
                <a:latin typeface="Times New Roman"/>
                <a:cs typeface="Times New Roman"/>
              </a:rPr>
              <a:t>Cancer</a:t>
            </a:r>
            <a:endParaRPr sz="2800">
              <a:latin typeface="Times New Roman"/>
              <a:cs typeface="Times New Roman"/>
            </a:endParaRPr>
          </a:p>
          <a:p>
            <a:pPr marL="1349375" lvl="1" indent="-422275">
              <a:lnSpc>
                <a:spcPct val="100000"/>
              </a:lnSpc>
              <a:buAutoNum type="arabicPeriod"/>
              <a:tabLst>
                <a:tab pos="1349375" algn="l"/>
                <a:tab pos="1350010" algn="l"/>
              </a:tabLst>
            </a:pPr>
            <a:r>
              <a:rPr sz="2800" dirty="0">
                <a:latin typeface="Times New Roman"/>
                <a:cs typeface="Times New Roman"/>
              </a:rPr>
              <a:t>Heart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disease</a:t>
            </a:r>
            <a:endParaRPr sz="2800">
              <a:latin typeface="Times New Roman"/>
              <a:cs typeface="Times New Roman"/>
            </a:endParaRPr>
          </a:p>
          <a:p>
            <a:pPr marL="100965">
              <a:lnSpc>
                <a:spcPct val="100000"/>
              </a:lnSpc>
            </a:pPr>
            <a:r>
              <a:rPr sz="2800" spc="-75" dirty="0">
                <a:latin typeface="Times New Roman"/>
                <a:cs typeface="Times New Roman"/>
              </a:rPr>
              <a:t>How?</a:t>
            </a:r>
            <a:endParaRPr sz="2800">
              <a:latin typeface="Times New Roman"/>
              <a:cs typeface="Times New Roman"/>
            </a:endParaRPr>
          </a:p>
          <a:p>
            <a:pPr marL="1434465" lvl="2" indent="-419100">
              <a:lnSpc>
                <a:spcPct val="100000"/>
              </a:lnSpc>
              <a:buAutoNum type="arabicPeriod"/>
              <a:tabLst>
                <a:tab pos="1437640" algn="l"/>
                <a:tab pos="1438275" algn="l"/>
              </a:tabLst>
            </a:pPr>
            <a:r>
              <a:rPr sz="2800" spc="-45" dirty="0">
                <a:latin typeface="Times New Roman"/>
                <a:cs typeface="Times New Roman"/>
              </a:rPr>
              <a:t>High </a:t>
            </a:r>
            <a:r>
              <a:rPr sz="2800" spc="-35" dirty="0">
                <a:latin typeface="Times New Roman"/>
                <a:cs typeface="Times New Roman"/>
              </a:rPr>
              <a:t>fat </a:t>
            </a:r>
            <a:r>
              <a:rPr sz="2800" spc="-55" dirty="0">
                <a:latin typeface="Times New Roman"/>
                <a:cs typeface="Times New Roman"/>
              </a:rPr>
              <a:t>diets </a:t>
            </a:r>
            <a:r>
              <a:rPr sz="2800" spc="280" dirty="0">
                <a:latin typeface="Times New Roman"/>
                <a:cs typeface="Times New Roman"/>
              </a:rPr>
              <a:t>= </a:t>
            </a:r>
            <a:r>
              <a:rPr sz="2800" spc="-65" dirty="0">
                <a:latin typeface="Times New Roman"/>
                <a:cs typeface="Times New Roman"/>
              </a:rPr>
              <a:t>high </a:t>
            </a:r>
            <a:r>
              <a:rPr sz="2800" spc="-105" dirty="0">
                <a:latin typeface="Times New Roman"/>
                <a:cs typeface="Times New Roman"/>
              </a:rPr>
              <a:t>kcal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diets</a:t>
            </a:r>
            <a:endParaRPr sz="2800">
              <a:latin typeface="Times New Roman"/>
              <a:cs typeface="Times New Roman"/>
            </a:endParaRPr>
          </a:p>
          <a:p>
            <a:pPr marL="1434465" marR="142240" lvl="2" indent="-419100">
              <a:lnSpc>
                <a:spcPct val="100000"/>
              </a:lnSpc>
              <a:buAutoNum type="arabicPeriod"/>
              <a:tabLst>
                <a:tab pos="1437640" algn="l"/>
                <a:tab pos="1438275" algn="l"/>
              </a:tabLst>
            </a:pPr>
            <a:r>
              <a:rPr sz="2800" spc="-45" dirty="0">
                <a:latin typeface="Times New Roman"/>
                <a:cs typeface="Times New Roman"/>
              </a:rPr>
              <a:t>High </a:t>
            </a:r>
            <a:r>
              <a:rPr sz="2800" spc="-40" dirty="0">
                <a:latin typeface="Times New Roman"/>
                <a:cs typeface="Times New Roman"/>
              </a:rPr>
              <a:t>saturated </a:t>
            </a:r>
            <a:r>
              <a:rPr sz="2800" spc="-35" dirty="0">
                <a:latin typeface="Times New Roman"/>
                <a:cs typeface="Times New Roman"/>
              </a:rPr>
              <a:t>fat </a:t>
            </a:r>
            <a:r>
              <a:rPr sz="2800" spc="-70" dirty="0">
                <a:latin typeface="Times New Roman"/>
                <a:cs typeface="Times New Roman"/>
              </a:rPr>
              <a:t>intake </a:t>
            </a:r>
            <a:r>
              <a:rPr sz="2800" spc="-85" dirty="0">
                <a:latin typeface="Times New Roman"/>
                <a:cs typeface="Times New Roman"/>
              </a:rPr>
              <a:t>raises </a:t>
            </a:r>
            <a:r>
              <a:rPr sz="2800" spc="-15" dirty="0">
                <a:latin typeface="Times New Roman"/>
                <a:cs typeface="Times New Roman"/>
              </a:rPr>
              <a:t>blood  </a:t>
            </a:r>
            <a:r>
              <a:rPr sz="2800" spc="-55" dirty="0">
                <a:latin typeface="Times New Roman"/>
                <a:cs typeface="Times New Roman"/>
              </a:rPr>
              <a:t>cholesterol</a:t>
            </a:r>
            <a:endParaRPr sz="2800">
              <a:latin typeface="Times New Roman"/>
              <a:cs typeface="Times New Roman"/>
            </a:endParaRPr>
          </a:p>
          <a:p>
            <a:pPr marL="1434465" lvl="2" indent="-419100">
              <a:lnSpc>
                <a:spcPct val="100000"/>
              </a:lnSpc>
              <a:buAutoNum type="arabicPeriod"/>
              <a:tabLst>
                <a:tab pos="1437640" algn="l"/>
                <a:tab pos="1438275" algn="l"/>
              </a:tabLst>
            </a:pPr>
            <a:r>
              <a:rPr sz="2800" spc="-45" dirty="0">
                <a:latin typeface="Times New Roman"/>
                <a:cs typeface="Times New Roman"/>
              </a:rPr>
              <a:t>High </a:t>
            </a:r>
            <a:r>
              <a:rPr sz="2800" spc="-35" dirty="0">
                <a:latin typeface="Times New Roman"/>
                <a:cs typeface="Times New Roman"/>
              </a:rPr>
              <a:t>fat </a:t>
            </a:r>
            <a:r>
              <a:rPr sz="2800" spc="-70" dirty="0">
                <a:latin typeface="Times New Roman"/>
                <a:cs typeface="Times New Roman"/>
              </a:rPr>
              <a:t>intakes </a:t>
            </a:r>
            <a:r>
              <a:rPr sz="2800" spc="-135" dirty="0">
                <a:latin typeface="Times New Roman"/>
                <a:cs typeface="Times New Roman"/>
              </a:rPr>
              <a:t>may </a:t>
            </a:r>
            <a:r>
              <a:rPr sz="2800" dirty="0">
                <a:latin typeface="Times New Roman"/>
                <a:cs typeface="Times New Roman"/>
              </a:rPr>
              <a:t>promote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cancer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4" name="object 2"/>
          <p:cNvSpPr txBox="1">
            <a:spLocks noGrp="1"/>
          </p:cNvSpPr>
          <p:nvPr>
            <p:ph type="title"/>
          </p:nvPr>
        </p:nvSpPr>
        <p:spPr>
          <a:xfrm>
            <a:off x="535940" y="761745"/>
            <a:ext cx="45618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60" dirty="0">
                <a:latin typeface="Times New Roman"/>
                <a:cs typeface="Times New Roman"/>
              </a:rPr>
              <a:t>Desirable </a:t>
            </a:r>
            <a:r>
              <a:rPr b="0" spc="-15" dirty="0">
                <a:latin typeface="Times New Roman"/>
                <a:cs typeface="Times New Roman"/>
              </a:rPr>
              <a:t>blood </a:t>
            </a:r>
            <a:r>
              <a:rPr b="0" spc="-90" dirty="0">
                <a:latin typeface="Times New Roman"/>
                <a:cs typeface="Times New Roman"/>
              </a:rPr>
              <a:t>lipid</a:t>
            </a:r>
            <a:r>
              <a:rPr b="0" spc="65" dirty="0">
                <a:latin typeface="Times New Roman"/>
                <a:cs typeface="Times New Roman"/>
              </a:rPr>
              <a:t> </a:t>
            </a:r>
            <a:r>
              <a:rPr b="0" spc="-75" dirty="0">
                <a:latin typeface="Times New Roman"/>
                <a:cs typeface="Times New Roman"/>
              </a:rPr>
              <a:t>profile:</a:t>
            </a:r>
          </a:p>
        </p:txBody>
      </p:sp>
      <p:sp>
        <p:nvSpPr>
          <p:cNvPr id="1048905" name="object 3"/>
          <p:cNvSpPr txBox="1"/>
          <p:nvPr/>
        </p:nvSpPr>
        <p:spPr>
          <a:xfrm>
            <a:off x="535940" y="1840191"/>
            <a:ext cx="4526280" cy="20745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85" dirty="0">
                <a:latin typeface="Times New Roman"/>
                <a:cs typeface="Times New Roman"/>
              </a:rPr>
              <a:t>Total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cholesterol:&lt;200mg/dL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30" dirty="0">
                <a:latin typeface="Times New Roman"/>
                <a:cs typeface="Times New Roman"/>
              </a:rPr>
              <a:t>LDL </a:t>
            </a:r>
            <a:r>
              <a:rPr sz="2800" spc="-60" dirty="0">
                <a:latin typeface="Times New Roman"/>
                <a:cs typeface="Times New Roman"/>
              </a:rPr>
              <a:t>cholesterol: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Times New Roman"/>
                <a:cs typeface="Times New Roman"/>
              </a:rPr>
              <a:t>&lt;100mg/dL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35" dirty="0">
                <a:latin typeface="Times New Roman"/>
                <a:cs typeface="Times New Roman"/>
              </a:rPr>
              <a:t>HDL </a:t>
            </a:r>
            <a:r>
              <a:rPr sz="2800" spc="-60" dirty="0">
                <a:latin typeface="Times New Roman"/>
                <a:cs typeface="Times New Roman"/>
              </a:rPr>
              <a:t>cholesterol: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&gt;</a:t>
            </a:r>
            <a:r>
              <a:rPr sz="2800" spc="50" dirty="0">
                <a:latin typeface="Times New Roman"/>
                <a:cs typeface="Times New Roman"/>
              </a:rPr>
              <a:t>60mg/dL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5" dirty="0">
                <a:latin typeface="Times New Roman"/>
                <a:cs typeface="Times New Roman"/>
              </a:rPr>
              <a:t>Triglycerides: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Times New Roman"/>
                <a:cs typeface="Times New Roman"/>
              </a:rPr>
              <a:t>&lt;150mg/dL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6" name="object 2"/>
          <p:cNvSpPr txBox="1">
            <a:spLocks noGrp="1"/>
          </p:cNvSpPr>
          <p:nvPr>
            <p:ph type="title"/>
          </p:nvPr>
        </p:nvSpPr>
        <p:spPr>
          <a:xfrm>
            <a:off x="535940" y="418845"/>
            <a:ext cx="45212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Dietary</a:t>
            </a:r>
            <a:r>
              <a:rPr spc="-90" dirty="0"/>
              <a:t> </a:t>
            </a:r>
            <a:r>
              <a:rPr spc="5" dirty="0"/>
              <a:t>recommendations</a:t>
            </a:r>
          </a:p>
        </p:txBody>
      </p:sp>
      <p:sp>
        <p:nvSpPr>
          <p:cNvPr id="1048907" name="object 3"/>
          <p:cNvSpPr txBox="1"/>
          <p:nvPr/>
        </p:nvSpPr>
        <p:spPr>
          <a:xfrm>
            <a:off x="993444" y="1291107"/>
            <a:ext cx="7336790" cy="45504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25" dirty="0">
                <a:latin typeface="Times New Roman"/>
                <a:cs typeface="Times New Roman"/>
              </a:rPr>
              <a:t>DRI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recommendation: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130" dirty="0">
                <a:latin typeface="Times New Roman"/>
                <a:cs typeface="Times New Roman"/>
              </a:rPr>
              <a:t>A </a:t>
            </a:r>
            <a:r>
              <a:rPr sz="2800" spc="-50" dirty="0">
                <a:latin typeface="Times New Roman"/>
                <a:cs typeface="Times New Roman"/>
              </a:rPr>
              <a:t>diet </a:t>
            </a:r>
            <a:r>
              <a:rPr sz="2800" spc="-105" dirty="0">
                <a:latin typeface="Times New Roman"/>
                <a:cs typeface="Times New Roman"/>
              </a:rPr>
              <a:t>low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35" dirty="0">
                <a:latin typeface="Times New Roman"/>
                <a:cs typeface="Times New Roman"/>
              </a:rPr>
              <a:t>saturated </a:t>
            </a:r>
            <a:r>
              <a:rPr sz="2800" spc="-50" dirty="0">
                <a:latin typeface="Times New Roman"/>
                <a:cs typeface="Times New Roman"/>
              </a:rPr>
              <a:t>fat, </a:t>
            </a:r>
            <a:r>
              <a:rPr sz="2800" spc="-25" dirty="0">
                <a:latin typeface="Times New Roman"/>
                <a:cs typeface="Times New Roman"/>
              </a:rPr>
              <a:t>trans </a:t>
            </a:r>
            <a:r>
              <a:rPr sz="2800" spc="-35" dirty="0">
                <a:latin typeface="Times New Roman"/>
                <a:cs typeface="Times New Roman"/>
              </a:rPr>
              <a:t>fat and</a:t>
            </a:r>
            <a:r>
              <a:rPr sz="2800" spc="484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cholesterol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 marL="12700" marR="1663700">
              <a:lnSpc>
                <a:spcPct val="120100"/>
              </a:lnSpc>
              <a:spcBef>
                <a:spcPts val="5"/>
              </a:spcBef>
              <a:buAutoNum type="arabicPeriod"/>
              <a:tabLst>
                <a:tab pos="346075" algn="l"/>
                <a:tab pos="1778635" algn="l"/>
                <a:tab pos="4994910" algn="l"/>
              </a:tabLst>
            </a:pPr>
            <a:r>
              <a:rPr sz="2800" spc="-75" dirty="0">
                <a:latin typeface="Times New Roman"/>
                <a:cs typeface="Times New Roman"/>
              </a:rPr>
              <a:t>Limit </a:t>
            </a:r>
            <a:r>
              <a:rPr sz="2800" spc="-5" dirty="0">
                <a:latin typeface="Times New Roman"/>
                <a:cs typeface="Times New Roman"/>
              </a:rPr>
              <a:t>tot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40" dirty="0">
                <a:latin typeface="Times New Roman"/>
                <a:cs typeface="Times New Roman"/>
              </a:rPr>
              <a:t>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fat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inta</a:t>
            </a:r>
            <a:r>
              <a:rPr sz="2800" spc="-110" dirty="0">
                <a:latin typeface="Times New Roman"/>
                <a:cs typeface="Times New Roman"/>
              </a:rPr>
              <a:t>k</a:t>
            </a:r>
            <a:r>
              <a:rPr sz="2800" spc="-8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70" dirty="0">
                <a:latin typeface="Times New Roman"/>
                <a:cs typeface="Times New Roman"/>
              </a:rPr>
              <a:t>&lt;</a:t>
            </a:r>
            <a:r>
              <a:rPr sz="2800" spc="-75" dirty="0">
                <a:latin typeface="Times New Roman"/>
                <a:cs typeface="Times New Roman"/>
              </a:rPr>
              <a:t>30%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90" dirty="0">
                <a:latin typeface="Times New Roman"/>
                <a:cs typeface="Times New Roman"/>
              </a:rPr>
              <a:t>kcals  </a:t>
            </a:r>
            <a:r>
              <a:rPr sz="2800" spc="-65" dirty="0">
                <a:latin typeface="Times New Roman"/>
                <a:cs typeface="Times New Roman"/>
              </a:rPr>
              <a:t>Example: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If	</a:t>
            </a:r>
            <a:r>
              <a:rPr sz="2800" spc="-95" dirty="0">
                <a:latin typeface="Times New Roman"/>
                <a:cs typeface="Times New Roman"/>
              </a:rPr>
              <a:t>2000 </a:t>
            </a:r>
            <a:r>
              <a:rPr sz="2800" spc="-105" dirty="0">
                <a:latin typeface="Times New Roman"/>
                <a:cs typeface="Times New Roman"/>
              </a:rPr>
              <a:t>kcal </a:t>
            </a:r>
            <a:r>
              <a:rPr sz="2800" spc="-55" dirty="0">
                <a:latin typeface="Times New Roman"/>
                <a:cs typeface="Times New Roman"/>
              </a:rPr>
              <a:t>diet,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then</a:t>
            </a:r>
            <a:endParaRPr sz="2800">
              <a:latin typeface="Times New Roman"/>
              <a:cs typeface="Times New Roman"/>
            </a:endParaRPr>
          </a:p>
          <a:p>
            <a:pPr marL="545465" marR="5080" indent="-533400">
              <a:lnSpc>
                <a:spcPct val="100000"/>
              </a:lnSpc>
              <a:spcBef>
                <a:spcPts val="670"/>
              </a:spcBef>
            </a:pPr>
            <a:r>
              <a:rPr sz="2800" spc="-95" dirty="0">
                <a:latin typeface="Times New Roman"/>
                <a:cs typeface="Times New Roman"/>
              </a:rPr>
              <a:t>2000 </a:t>
            </a:r>
            <a:r>
              <a:rPr sz="2800" spc="-120" dirty="0">
                <a:latin typeface="Times New Roman"/>
                <a:cs typeface="Times New Roman"/>
              </a:rPr>
              <a:t>x </a:t>
            </a:r>
            <a:r>
              <a:rPr sz="2800" spc="-90" dirty="0">
                <a:latin typeface="Times New Roman"/>
                <a:cs typeface="Times New Roman"/>
              </a:rPr>
              <a:t>.30 </a:t>
            </a:r>
            <a:r>
              <a:rPr sz="2800" spc="280" dirty="0">
                <a:latin typeface="Times New Roman"/>
                <a:cs typeface="Times New Roman"/>
              </a:rPr>
              <a:t>= </a:t>
            </a:r>
            <a:r>
              <a:rPr sz="2800" spc="-95" dirty="0">
                <a:latin typeface="Times New Roman"/>
                <a:cs typeface="Times New Roman"/>
              </a:rPr>
              <a:t>600 </a:t>
            </a:r>
            <a:r>
              <a:rPr sz="2800" spc="5" dirty="0">
                <a:latin typeface="Times New Roman"/>
                <a:cs typeface="Times New Roman"/>
              </a:rPr>
              <a:t>kcals/9 </a:t>
            </a:r>
            <a:r>
              <a:rPr sz="2800" spc="-100" dirty="0">
                <a:latin typeface="Times New Roman"/>
                <a:cs typeface="Times New Roman"/>
              </a:rPr>
              <a:t>kcals </a:t>
            </a:r>
            <a:r>
              <a:rPr sz="2800" spc="-25" dirty="0">
                <a:latin typeface="Times New Roman"/>
                <a:cs typeface="Times New Roman"/>
              </a:rPr>
              <a:t>per </a:t>
            </a:r>
            <a:r>
              <a:rPr sz="2800" spc="-55" dirty="0">
                <a:latin typeface="Times New Roman"/>
                <a:cs typeface="Times New Roman"/>
              </a:rPr>
              <a:t>gram </a:t>
            </a:r>
            <a:r>
              <a:rPr sz="2800" spc="280" dirty="0">
                <a:latin typeface="Times New Roman"/>
                <a:cs typeface="Times New Roman"/>
              </a:rPr>
              <a:t>= </a:t>
            </a:r>
            <a:r>
              <a:rPr sz="2800" spc="-90" dirty="0">
                <a:latin typeface="Times New Roman"/>
                <a:cs typeface="Times New Roman"/>
              </a:rPr>
              <a:t>65 </a:t>
            </a:r>
            <a:r>
              <a:rPr sz="2800" spc="-80" dirty="0">
                <a:latin typeface="Times New Roman"/>
                <a:cs typeface="Times New Roman"/>
              </a:rPr>
              <a:t>gms </a:t>
            </a:r>
            <a:r>
              <a:rPr sz="2800" spc="-10" dirty="0">
                <a:latin typeface="Times New Roman"/>
                <a:cs typeface="Times New Roman"/>
              </a:rPr>
              <a:t>of  </a:t>
            </a:r>
            <a:r>
              <a:rPr sz="2800" spc="-35" dirty="0">
                <a:latin typeface="Times New Roman"/>
                <a:cs typeface="Times New Roman"/>
              </a:rPr>
              <a:t>fat</a:t>
            </a:r>
            <a:endParaRPr sz="2800">
              <a:latin typeface="Times New Roman"/>
              <a:cs typeface="Times New Roman"/>
            </a:endParaRPr>
          </a:p>
          <a:p>
            <a:pPr marL="434975" indent="-42227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434975" algn="l"/>
                <a:tab pos="435609" algn="l"/>
              </a:tabLst>
            </a:pPr>
            <a:r>
              <a:rPr sz="2800" spc="-80" dirty="0">
                <a:latin typeface="Times New Roman"/>
                <a:cs typeface="Times New Roman"/>
              </a:rPr>
              <a:t>Limit </a:t>
            </a:r>
            <a:r>
              <a:rPr sz="2800" spc="-50" dirty="0">
                <a:latin typeface="Times New Roman"/>
                <a:cs typeface="Times New Roman"/>
              </a:rPr>
              <a:t>cholesterol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&lt;300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mg/day</a:t>
            </a:r>
            <a:endParaRPr sz="2800">
              <a:latin typeface="Times New Roman"/>
              <a:cs typeface="Times New Roman"/>
            </a:endParaRPr>
          </a:p>
          <a:p>
            <a:pPr marL="434340" indent="-42164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434340" algn="l"/>
                <a:tab pos="434975" algn="l"/>
                <a:tab pos="1896745" algn="l"/>
                <a:tab pos="3641090" algn="l"/>
              </a:tabLst>
            </a:pPr>
            <a:r>
              <a:rPr sz="2800" spc="-55" dirty="0">
                <a:latin typeface="Times New Roman"/>
                <a:cs typeface="Times New Roman"/>
              </a:rPr>
              <a:t>Saturated	</a:t>
            </a:r>
            <a:r>
              <a:rPr sz="2800" spc="-10" dirty="0">
                <a:latin typeface="Times New Roman"/>
                <a:cs typeface="Times New Roman"/>
              </a:rPr>
              <a:t>fat&lt;10%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100" dirty="0">
                <a:latin typeface="Times New Roman"/>
                <a:cs typeface="Times New Roman"/>
              </a:rPr>
              <a:t>kcals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object 2"/>
          <p:cNvSpPr/>
          <p:nvPr/>
        </p:nvSpPr>
        <p:spPr>
          <a:xfrm>
            <a:off x="0" y="171450"/>
            <a:ext cx="9144000" cy="4022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09" name="object 3"/>
          <p:cNvSpPr/>
          <p:nvPr/>
        </p:nvSpPr>
        <p:spPr>
          <a:xfrm>
            <a:off x="2381250" y="4590290"/>
            <a:ext cx="4095750" cy="1627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0" name="object 2"/>
          <p:cNvSpPr/>
          <p:nvPr/>
        </p:nvSpPr>
        <p:spPr>
          <a:xfrm>
            <a:off x="25400" y="372464"/>
            <a:ext cx="9118600" cy="5917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1" name="object 2"/>
          <p:cNvSpPr txBox="1">
            <a:spLocks noGrp="1"/>
          </p:cNvSpPr>
          <p:nvPr>
            <p:ph type="title"/>
          </p:nvPr>
        </p:nvSpPr>
        <p:spPr>
          <a:xfrm>
            <a:off x="993444" y="449021"/>
            <a:ext cx="32327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0" dirty="0"/>
              <a:t>Micronutrients</a:t>
            </a:r>
            <a:endParaRPr sz="4000"/>
          </a:p>
        </p:txBody>
      </p:sp>
      <p:sp>
        <p:nvSpPr>
          <p:cNvPr id="1048912" name="object 3"/>
          <p:cNvSpPr txBox="1"/>
          <p:nvPr/>
        </p:nvSpPr>
        <p:spPr>
          <a:xfrm>
            <a:off x="993444" y="1670049"/>
            <a:ext cx="7572375" cy="2927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3384" indent="-40068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14020" algn="l"/>
              </a:tabLst>
            </a:pPr>
            <a:r>
              <a:rPr sz="2800" spc="-40" dirty="0">
                <a:latin typeface="Times New Roman"/>
                <a:cs typeface="Times New Roman"/>
              </a:rPr>
              <a:t>Include </a:t>
            </a:r>
            <a:r>
              <a:rPr sz="2800" spc="-65" dirty="0">
                <a:latin typeface="Times New Roman"/>
                <a:cs typeface="Times New Roman"/>
              </a:rPr>
              <a:t>vitamins </a:t>
            </a:r>
            <a:r>
              <a:rPr sz="2800" spc="-30" dirty="0">
                <a:latin typeface="Times New Roman"/>
                <a:cs typeface="Times New Roman"/>
              </a:rPr>
              <a:t>and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minerals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"/>
            </a:pPr>
            <a:endParaRPr sz="4050">
              <a:latin typeface="Times New Roman"/>
              <a:cs typeface="Times New Roman"/>
            </a:endParaRPr>
          </a:p>
          <a:p>
            <a:pPr marL="413384" indent="-400685">
              <a:lnSpc>
                <a:spcPct val="100000"/>
              </a:lnSpc>
              <a:buFont typeface="Wingdings"/>
              <a:buChar char=""/>
              <a:tabLst>
                <a:tab pos="414020" algn="l"/>
              </a:tabLst>
            </a:pPr>
            <a:r>
              <a:rPr sz="2800" spc="-75" dirty="0">
                <a:latin typeface="Times New Roman"/>
                <a:cs typeface="Times New Roman"/>
              </a:rPr>
              <a:t>Required </a:t>
            </a:r>
            <a:r>
              <a:rPr sz="2800" spc="-125" dirty="0">
                <a:latin typeface="Times New Roman"/>
                <a:cs typeface="Times New Roman"/>
              </a:rPr>
              <a:t>by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0" dirty="0">
                <a:latin typeface="Times New Roman"/>
                <a:cs typeface="Times New Roman"/>
              </a:rPr>
              <a:t>body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95" dirty="0">
                <a:latin typeface="Times New Roman"/>
                <a:cs typeface="Times New Roman"/>
              </a:rPr>
              <a:t>small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amount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"/>
            </a:pPr>
            <a:endParaRPr sz="4050">
              <a:latin typeface="Times New Roman"/>
              <a:cs typeface="Times New Roman"/>
            </a:endParaRPr>
          </a:p>
          <a:p>
            <a:pPr marL="413384" marR="5080" indent="-4006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14020" algn="l"/>
              </a:tabLst>
            </a:pPr>
            <a:r>
              <a:rPr sz="2800" spc="80" dirty="0">
                <a:latin typeface="Times New Roman"/>
                <a:cs typeface="Times New Roman"/>
              </a:rPr>
              <a:t>Do </a:t>
            </a:r>
            <a:r>
              <a:rPr sz="2800" spc="25" dirty="0">
                <a:latin typeface="Times New Roman"/>
                <a:cs typeface="Times New Roman"/>
              </a:rPr>
              <a:t>not </a:t>
            </a:r>
            <a:r>
              <a:rPr sz="2800" spc="-40" dirty="0">
                <a:latin typeface="Times New Roman"/>
                <a:cs typeface="Times New Roman"/>
              </a:rPr>
              <a:t>need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30" dirty="0">
                <a:latin typeface="Times New Roman"/>
                <a:cs typeface="Times New Roman"/>
              </a:rPr>
              <a:t>be converted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110" dirty="0">
                <a:latin typeface="Times New Roman"/>
                <a:cs typeface="Times New Roman"/>
              </a:rPr>
              <a:t>any </a:t>
            </a:r>
            <a:r>
              <a:rPr sz="2800" spc="-195" dirty="0">
                <a:latin typeface="Times New Roman"/>
                <a:cs typeface="Times New Roman"/>
              </a:rPr>
              <a:t>way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25" dirty="0">
                <a:latin typeface="Times New Roman"/>
                <a:cs typeface="Times New Roman"/>
              </a:rPr>
              <a:t>function 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90" dirty="0">
                <a:latin typeface="Times New Roman"/>
                <a:cs typeface="Times New Roman"/>
              </a:rPr>
              <a:t>biological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processes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object 2"/>
          <p:cNvSpPr txBox="1"/>
          <p:nvPr/>
        </p:nvSpPr>
        <p:spPr>
          <a:xfrm>
            <a:off x="535940" y="538937"/>
            <a:ext cx="8010525" cy="5134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52729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  <a:tab pos="1739264" algn="l"/>
                <a:tab pos="4747260" algn="l"/>
              </a:tabLst>
            </a:pPr>
            <a:r>
              <a:rPr sz="2800" spc="-35" dirty="0">
                <a:latin typeface="Times New Roman"/>
                <a:cs typeface="Times New Roman"/>
              </a:rPr>
              <a:t>Intake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55" dirty="0">
                <a:latin typeface="Times New Roman"/>
                <a:cs typeface="Times New Roman"/>
              </a:rPr>
              <a:t>adequate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amounts</a:t>
            </a:r>
            <a:r>
              <a:rPr sz="2800" spc="-5" dirty="0">
                <a:latin typeface="Times New Roman"/>
                <a:cs typeface="Times New Roman"/>
              </a:rPr>
              <a:t> of	</a:t>
            </a:r>
            <a:r>
              <a:rPr sz="2800" spc="-65" dirty="0">
                <a:latin typeface="Times New Roman"/>
                <a:cs typeface="Times New Roman"/>
              </a:rPr>
              <a:t>vitamins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65" dirty="0">
                <a:latin typeface="Times New Roman"/>
                <a:cs typeface="Times New Roman"/>
              </a:rPr>
              <a:t>minerals  </a:t>
            </a:r>
            <a:r>
              <a:rPr sz="2800" spc="-10" dirty="0">
                <a:latin typeface="Times New Roman"/>
                <a:cs typeface="Times New Roman"/>
              </a:rPr>
              <a:t>promotes </a:t>
            </a:r>
            <a:r>
              <a:rPr sz="2800" spc="-75" dirty="0">
                <a:latin typeface="Times New Roman"/>
                <a:cs typeface="Times New Roman"/>
              </a:rPr>
              <a:t>effective </a:t>
            </a:r>
            <a:r>
              <a:rPr sz="2800" spc="-95" dirty="0">
                <a:latin typeface="Times New Roman"/>
                <a:cs typeface="Times New Roman"/>
              </a:rPr>
              <a:t>physiological </a:t>
            </a:r>
            <a:r>
              <a:rPr sz="2800" spc="-50" dirty="0">
                <a:latin typeface="Times New Roman"/>
                <a:cs typeface="Times New Roman"/>
              </a:rPr>
              <a:t>processes </a:t>
            </a:r>
            <a:r>
              <a:rPr sz="2800" spc="-70" dirty="0">
                <a:latin typeface="Times New Roman"/>
                <a:cs typeface="Times New Roman"/>
              </a:rPr>
              <a:t>including  </a:t>
            </a:r>
            <a:r>
              <a:rPr sz="2800" b="1" spc="-30" dirty="0">
                <a:latin typeface="Times New Roman"/>
                <a:cs typeface="Times New Roman"/>
              </a:rPr>
              <a:t>reproduction, </a:t>
            </a:r>
            <a:r>
              <a:rPr sz="2800" b="1" spc="15" dirty="0">
                <a:latin typeface="Times New Roman"/>
                <a:cs typeface="Times New Roman"/>
              </a:rPr>
              <a:t>immune </a:t>
            </a:r>
            <a:r>
              <a:rPr sz="2800" b="1" spc="5" dirty="0">
                <a:latin typeface="Times New Roman"/>
                <a:cs typeface="Times New Roman"/>
              </a:rPr>
              <a:t>response, </a:t>
            </a:r>
            <a:r>
              <a:rPr sz="2800" b="1" spc="-75" dirty="0">
                <a:latin typeface="Times New Roman"/>
                <a:cs typeface="Times New Roman"/>
              </a:rPr>
              <a:t>brain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-50" dirty="0">
                <a:latin typeface="Times New Roman"/>
                <a:cs typeface="Times New Roman"/>
              </a:rPr>
              <a:t>other  </a:t>
            </a:r>
            <a:r>
              <a:rPr sz="2800" b="1" spc="-65" dirty="0">
                <a:latin typeface="Times New Roman"/>
                <a:cs typeface="Times New Roman"/>
              </a:rPr>
              <a:t>neural </a:t>
            </a:r>
            <a:r>
              <a:rPr sz="2800" b="1" dirty="0">
                <a:latin typeface="Times New Roman"/>
                <a:cs typeface="Times New Roman"/>
              </a:rPr>
              <a:t>functions,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-10" dirty="0">
                <a:latin typeface="Times New Roman"/>
                <a:cs typeface="Times New Roman"/>
              </a:rPr>
              <a:t>energy</a:t>
            </a:r>
            <a:r>
              <a:rPr sz="2800" b="1" spc="114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metabolism.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1628139" algn="l"/>
                <a:tab pos="3634104" algn="l"/>
              </a:tabLst>
            </a:pPr>
            <a:r>
              <a:rPr sz="2800" spc="-75" dirty="0">
                <a:latin typeface="Times New Roman"/>
                <a:cs typeface="Times New Roman"/>
              </a:rPr>
              <a:t>Approximately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b="1" spc="-220" dirty="0">
                <a:latin typeface="Times New Roman"/>
                <a:cs typeface="Times New Roman"/>
              </a:rPr>
              <a:t>30%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the </a:t>
            </a:r>
            <a:r>
              <a:rPr sz="2800" spc="-140" dirty="0">
                <a:latin typeface="Times New Roman"/>
                <a:cs typeface="Times New Roman"/>
              </a:rPr>
              <a:t>world’s </a:t>
            </a:r>
            <a:r>
              <a:rPr sz="2800" spc="-30" dirty="0">
                <a:latin typeface="Times New Roman"/>
                <a:cs typeface="Times New Roman"/>
              </a:rPr>
              <a:t>population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55" dirty="0">
                <a:latin typeface="Times New Roman"/>
                <a:cs typeface="Times New Roman"/>
              </a:rPr>
              <a:t>unable 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60" dirty="0">
                <a:latin typeface="Times New Roman"/>
                <a:cs typeface="Times New Roman"/>
              </a:rPr>
              <a:t>use </a:t>
            </a:r>
            <a:r>
              <a:rPr sz="2800" spc="-35" dirty="0">
                <a:latin typeface="Times New Roman"/>
                <a:cs typeface="Times New Roman"/>
              </a:rPr>
              <a:t>their </a:t>
            </a:r>
            <a:r>
              <a:rPr sz="2800" spc="-90" dirty="0">
                <a:latin typeface="Times New Roman"/>
                <a:cs typeface="Times New Roman"/>
              </a:rPr>
              <a:t>full </a:t>
            </a:r>
            <a:r>
              <a:rPr sz="2800" b="1" spc="-15" dirty="0">
                <a:latin typeface="Times New Roman"/>
                <a:cs typeface="Times New Roman"/>
              </a:rPr>
              <a:t>mental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-20" dirty="0">
                <a:latin typeface="Times New Roman"/>
                <a:cs typeface="Times New Roman"/>
              </a:rPr>
              <a:t>physical </a:t>
            </a:r>
            <a:r>
              <a:rPr sz="2800" b="1" spc="-15" dirty="0">
                <a:latin typeface="Times New Roman"/>
                <a:cs typeface="Times New Roman"/>
              </a:rPr>
              <a:t>potential </a:t>
            </a:r>
            <a:r>
              <a:rPr sz="2800" spc="-95" dirty="0">
                <a:latin typeface="Times New Roman"/>
                <a:cs typeface="Times New Roman"/>
              </a:rPr>
              <a:t>as </a:t>
            </a:r>
            <a:r>
              <a:rPr sz="2800" spc="-110" dirty="0">
                <a:latin typeface="Times New Roman"/>
                <a:cs typeface="Times New Roman"/>
              </a:rPr>
              <a:t>a  </a:t>
            </a:r>
            <a:r>
              <a:rPr sz="2800" spc="-55" dirty="0">
                <a:latin typeface="Times New Roman"/>
                <a:cs typeface="Times New Roman"/>
              </a:rPr>
              <a:t>result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30" dirty="0">
                <a:latin typeface="Times New Roman"/>
                <a:cs typeface="Times New Roman"/>
              </a:rPr>
              <a:t>micronutrient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malnutrition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4550">
              <a:latin typeface="Times New Roman"/>
              <a:cs typeface="Times New Roman"/>
            </a:endParaRPr>
          </a:p>
          <a:p>
            <a:pPr marL="355600" marR="285115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7282815" algn="l"/>
              </a:tabLst>
            </a:pPr>
            <a:r>
              <a:rPr sz="2800" spc="40" dirty="0">
                <a:latin typeface="Times New Roman"/>
                <a:cs typeface="Times New Roman"/>
              </a:rPr>
              <a:t>In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Ethiopia</a:t>
            </a:r>
            <a:r>
              <a:rPr sz="2800" spc="-20" dirty="0">
                <a:latin typeface="Times New Roman"/>
                <a:cs typeface="Times New Roman"/>
              </a:rPr>
              <a:t>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micro</a:t>
            </a:r>
            <a:r>
              <a:rPr sz="2800" spc="-75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utrient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def</a:t>
            </a:r>
            <a:r>
              <a:rPr sz="2800" spc="-55" dirty="0">
                <a:latin typeface="Times New Roman"/>
                <a:cs typeface="Times New Roman"/>
              </a:rPr>
              <a:t>i</a:t>
            </a:r>
            <a:r>
              <a:rPr sz="2800" spc="-90" dirty="0">
                <a:latin typeface="Times New Roman"/>
                <a:cs typeface="Times New Roman"/>
              </a:rPr>
              <a:t>cienc</a:t>
            </a:r>
            <a:r>
              <a:rPr sz="2800" spc="-70" dirty="0">
                <a:latin typeface="Times New Roman"/>
                <a:cs typeface="Times New Roman"/>
              </a:rPr>
              <a:t>i</a:t>
            </a:r>
            <a:r>
              <a:rPr sz="2800" spc="-75" dirty="0">
                <a:latin typeface="Times New Roman"/>
                <a:cs typeface="Times New Roman"/>
              </a:rPr>
              <a:t>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ar</a:t>
            </a:r>
            <a:r>
              <a:rPr sz="2800" spc="-7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on</a:t>
            </a:r>
            <a:r>
              <a:rPr sz="2800" spc="-1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the  </a:t>
            </a:r>
            <a:r>
              <a:rPr sz="2800" spc="-50" dirty="0">
                <a:latin typeface="Times New Roman"/>
                <a:cs typeface="Times New Roman"/>
              </a:rPr>
              <a:t>major </a:t>
            </a:r>
            <a:r>
              <a:rPr sz="2800" spc="-80" dirty="0">
                <a:latin typeface="Times New Roman"/>
                <a:cs typeface="Times New Roman"/>
              </a:rPr>
              <a:t>issues </a:t>
            </a:r>
            <a:r>
              <a:rPr sz="2800" spc="-65" dirty="0">
                <a:latin typeface="Times New Roman"/>
                <a:cs typeface="Times New Roman"/>
              </a:rPr>
              <a:t>with </a:t>
            </a:r>
            <a:r>
              <a:rPr sz="2800" spc="-50" dirty="0">
                <a:latin typeface="Times New Roman"/>
                <a:cs typeface="Times New Roman"/>
              </a:rPr>
              <a:t>regard </a:t>
            </a:r>
            <a:r>
              <a:rPr sz="2800" spc="30" dirty="0">
                <a:latin typeface="Times New Roman"/>
                <a:cs typeface="Times New Roman"/>
              </a:rPr>
              <a:t>to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malnutrition.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4" name="object 2"/>
          <p:cNvSpPr txBox="1">
            <a:spLocks noGrp="1"/>
          </p:cNvSpPr>
          <p:nvPr>
            <p:ph type="title"/>
          </p:nvPr>
        </p:nvSpPr>
        <p:spPr>
          <a:xfrm>
            <a:off x="535940" y="324053"/>
            <a:ext cx="17735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Vitamins</a:t>
            </a:r>
            <a:endParaRPr sz="3600"/>
          </a:p>
        </p:txBody>
      </p:sp>
      <p:sp>
        <p:nvSpPr>
          <p:cNvPr id="1048915" name="object 3"/>
          <p:cNvSpPr txBox="1"/>
          <p:nvPr/>
        </p:nvSpPr>
        <p:spPr>
          <a:xfrm>
            <a:off x="535940" y="1414017"/>
            <a:ext cx="7930515" cy="429006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08940" marR="715645" indent="-39624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2800" spc="-40" dirty="0">
                <a:latin typeface="Times New Roman"/>
                <a:cs typeface="Times New Roman"/>
              </a:rPr>
              <a:t>Organic </a:t>
            </a:r>
            <a:r>
              <a:rPr sz="2800" spc="-45" dirty="0">
                <a:latin typeface="Times New Roman"/>
                <a:cs typeface="Times New Roman"/>
              </a:rPr>
              <a:t>substances </a:t>
            </a:r>
            <a:r>
              <a:rPr sz="2800" spc="-25" dirty="0">
                <a:latin typeface="Times New Roman"/>
                <a:cs typeface="Times New Roman"/>
              </a:rPr>
              <a:t>present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45" dirty="0">
                <a:latin typeface="Times New Roman"/>
                <a:cs typeface="Times New Roman"/>
              </a:rPr>
              <a:t>minute </a:t>
            </a:r>
            <a:r>
              <a:rPr sz="2800" spc="-20" dirty="0">
                <a:latin typeface="Times New Roman"/>
                <a:cs typeface="Times New Roman"/>
              </a:rPr>
              <a:t>amounts </a:t>
            </a:r>
            <a:r>
              <a:rPr sz="2800" spc="-60" dirty="0">
                <a:latin typeface="Times New Roman"/>
                <a:cs typeface="Times New Roman"/>
              </a:rPr>
              <a:t>in  </a:t>
            </a:r>
            <a:r>
              <a:rPr sz="2800" spc="-20" dirty="0">
                <a:latin typeface="Times New Roman"/>
                <a:cs typeface="Times New Roman"/>
              </a:rPr>
              <a:t>foodstuffs</a:t>
            </a:r>
            <a:endParaRPr sz="28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43865" algn="l"/>
                <a:tab pos="444500" algn="l"/>
                <a:tab pos="5176520" algn="l"/>
                <a:tab pos="5857875" algn="l"/>
              </a:tabLst>
            </a:pPr>
            <a:r>
              <a:rPr sz="2800" spc="-65" dirty="0">
                <a:latin typeface="Times New Roman"/>
                <a:cs typeface="Times New Roman"/>
              </a:rPr>
              <a:t>Can </a:t>
            </a:r>
            <a:r>
              <a:rPr sz="2800" spc="-30" dirty="0">
                <a:latin typeface="Times New Roman"/>
                <a:cs typeface="Times New Roman"/>
              </a:rPr>
              <a:t>be </a:t>
            </a:r>
            <a:r>
              <a:rPr sz="2800" spc="-50" dirty="0">
                <a:latin typeface="Times New Roman"/>
                <a:cs typeface="Times New Roman"/>
              </a:rPr>
              <a:t>destroyed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during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storage	</a:t>
            </a:r>
            <a:r>
              <a:rPr sz="2800" spc="-35" dirty="0">
                <a:latin typeface="Times New Roman"/>
                <a:cs typeface="Times New Roman"/>
              </a:rPr>
              <a:t>and	</a:t>
            </a:r>
            <a:r>
              <a:rPr sz="2800" b="1" spc="25" dirty="0">
                <a:latin typeface="Times New Roman"/>
                <a:cs typeface="Times New Roman"/>
              </a:rPr>
              <a:t>cooking</a:t>
            </a:r>
            <a:endParaRPr sz="2800">
              <a:latin typeface="Times New Roman"/>
              <a:cs typeface="Times New Roman"/>
            </a:endParaRPr>
          </a:p>
          <a:p>
            <a:pPr marL="408940" indent="-39624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2800" spc="-60" dirty="0">
                <a:latin typeface="Times New Roman"/>
                <a:cs typeface="Times New Roman"/>
              </a:rPr>
              <a:t>Necessary 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spc="-50" dirty="0">
                <a:latin typeface="Times New Roman"/>
                <a:cs typeface="Times New Roman"/>
              </a:rPr>
              <a:t>metabolism </a:t>
            </a:r>
            <a:r>
              <a:rPr sz="2800" spc="-95" dirty="0">
                <a:latin typeface="Times New Roman"/>
                <a:cs typeface="Times New Roman"/>
              </a:rPr>
              <a:t>as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co-factors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20" dirty="0">
                <a:latin typeface="Times New Roman"/>
                <a:cs typeface="Times New Roman"/>
              </a:rPr>
              <a:t>Cannot </a:t>
            </a:r>
            <a:r>
              <a:rPr sz="2800" spc="-30" dirty="0">
                <a:latin typeface="Times New Roman"/>
                <a:cs typeface="Times New Roman"/>
              </a:rPr>
              <a:t>be </a:t>
            </a:r>
            <a:r>
              <a:rPr sz="2800" spc="-60" dirty="0">
                <a:latin typeface="Times New Roman"/>
                <a:cs typeface="Times New Roman"/>
              </a:rPr>
              <a:t>synthesized in </a:t>
            </a:r>
            <a:r>
              <a:rPr sz="2800" spc="-70" dirty="0">
                <a:latin typeface="Times New Roman"/>
                <a:cs typeface="Times New Roman"/>
              </a:rPr>
              <a:t>ample </a:t>
            </a:r>
            <a:r>
              <a:rPr sz="2800" spc="-25" dirty="0">
                <a:latin typeface="Times New Roman"/>
                <a:cs typeface="Times New Roman"/>
              </a:rPr>
              <a:t>amounts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body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40" dirty="0">
                <a:latin typeface="Times New Roman"/>
                <a:cs typeface="Times New Roman"/>
              </a:rPr>
              <a:t>Chronic </a:t>
            </a:r>
            <a:r>
              <a:rPr sz="2800" spc="-85" dirty="0">
                <a:latin typeface="Times New Roman"/>
                <a:cs typeface="Times New Roman"/>
              </a:rPr>
              <a:t>deficiency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145" dirty="0">
                <a:latin typeface="Times New Roman"/>
                <a:cs typeface="Times New Roman"/>
              </a:rPr>
              <a:t>likely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75" dirty="0">
                <a:latin typeface="Times New Roman"/>
                <a:cs typeface="Times New Roman"/>
              </a:rPr>
              <a:t>cause </a:t>
            </a:r>
            <a:r>
              <a:rPr sz="2800" spc="-100" dirty="0">
                <a:latin typeface="Times New Roman"/>
                <a:cs typeface="Times New Roman"/>
              </a:rPr>
              <a:t>physical</a:t>
            </a:r>
            <a:r>
              <a:rPr sz="2800" spc="38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symptoms</a:t>
            </a:r>
            <a:endParaRPr sz="2800">
              <a:latin typeface="Times New Roman"/>
              <a:cs typeface="Times New Roman"/>
            </a:endParaRPr>
          </a:p>
          <a:p>
            <a:pPr marL="355600" marR="17208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60" dirty="0">
                <a:latin typeface="Times New Roman"/>
                <a:cs typeface="Times New Roman"/>
              </a:rPr>
              <a:t>Symptoms </a:t>
            </a:r>
            <a:r>
              <a:rPr sz="2800" spc="-150" dirty="0">
                <a:latin typeface="Times New Roman"/>
                <a:cs typeface="Times New Roman"/>
              </a:rPr>
              <a:t>will </a:t>
            </a:r>
            <a:r>
              <a:rPr sz="2800" spc="-50" dirty="0">
                <a:latin typeface="Times New Roman"/>
                <a:cs typeface="Times New Roman"/>
              </a:rPr>
              <a:t>disappear </a:t>
            </a:r>
            <a:r>
              <a:rPr sz="2800" spc="-30" dirty="0">
                <a:latin typeface="Times New Roman"/>
                <a:cs typeface="Times New Roman"/>
              </a:rPr>
              <a:t>once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65" dirty="0">
                <a:latin typeface="Times New Roman"/>
                <a:cs typeface="Times New Roman"/>
              </a:rPr>
              <a:t>vitamin </a:t>
            </a:r>
            <a:r>
              <a:rPr sz="2800" spc="-120" dirty="0">
                <a:latin typeface="Times New Roman"/>
                <a:cs typeface="Times New Roman"/>
              </a:rPr>
              <a:t>level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the  </a:t>
            </a:r>
            <a:r>
              <a:rPr sz="2800" spc="-50" dirty="0">
                <a:latin typeface="Times New Roman"/>
                <a:cs typeface="Times New Roman"/>
              </a:rPr>
              <a:t>body </a:t>
            </a:r>
            <a:r>
              <a:rPr sz="2800" spc="-105" dirty="0">
                <a:latin typeface="Times New Roman"/>
                <a:cs typeface="Times New Roman"/>
              </a:rPr>
              <a:t>is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restored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75" dirty="0">
                <a:latin typeface="Times New Roman"/>
                <a:cs typeface="Times New Roman"/>
              </a:rPr>
              <a:t>Deficiency </a:t>
            </a:r>
            <a:r>
              <a:rPr sz="2800" spc="-60" dirty="0">
                <a:latin typeface="Times New Roman"/>
                <a:cs typeface="Times New Roman"/>
              </a:rPr>
              <a:t>can </a:t>
            </a:r>
            <a:r>
              <a:rPr sz="2800" spc="-75" dirty="0">
                <a:latin typeface="Times New Roman"/>
                <a:cs typeface="Times New Roman"/>
              </a:rPr>
              <a:t>cause </a:t>
            </a:r>
            <a:r>
              <a:rPr sz="2800" spc="-10" dirty="0">
                <a:latin typeface="Times New Roman"/>
                <a:cs typeface="Times New Roman"/>
              </a:rPr>
              <a:t>permanent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damage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990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Classifying Nutrients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 Quantity Needed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8001000" cy="5410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cs typeface="Times New Roman" pitchFamily="18" charset="0"/>
              </a:rPr>
              <a:t>Macronutrients:  </a:t>
            </a:r>
            <a:r>
              <a:rPr lang="en-US" sz="2800" dirty="0" smtClean="0">
                <a:cs typeface="Times New Roman" pitchFamily="18" charset="0"/>
              </a:rPr>
              <a:t>need in relatively large amounts</a:t>
            </a:r>
            <a:r>
              <a:rPr lang="en-US" sz="2800" dirty="0" smtClean="0"/>
              <a:t>(many grams daily)</a:t>
            </a:r>
            <a:r>
              <a:rPr lang="en-US" sz="2800" dirty="0" smtClean="0"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- Example:-   -Carbohydrates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       - Lipids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       - Proteins</a:t>
            </a:r>
          </a:p>
          <a:p>
            <a:pPr>
              <a:buNone/>
            </a:pPr>
            <a:endParaRPr lang="en-US" sz="2800" dirty="0" smtClean="0">
              <a:cs typeface="Times New Roman" pitchFamily="18" charset="0"/>
            </a:endParaRPr>
          </a:p>
          <a:p>
            <a:r>
              <a:rPr lang="en-US" sz="2800" b="1" dirty="0" smtClean="0">
                <a:cs typeface="Times New Roman" pitchFamily="18" charset="0"/>
              </a:rPr>
              <a:t>Micronutrients:  </a:t>
            </a:r>
            <a:r>
              <a:rPr lang="en-US" sz="2800" dirty="0" smtClean="0">
                <a:cs typeface="Times New Roman" pitchFamily="18" charset="0"/>
              </a:rPr>
              <a:t>need in relatively small amounts</a:t>
            </a:r>
          </a:p>
          <a:p>
            <a:pPr>
              <a:buNone/>
            </a:pPr>
            <a:r>
              <a:rPr lang="en-US" sz="2800" dirty="0" smtClean="0"/>
              <a:t>     (milligrams or micrograms daily).</a:t>
            </a:r>
            <a:endParaRPr lang="en-US" sz="28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- Example; Minerals and vitamins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689C-49E3-4C62-8F1E-FE97A0735B1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6" name="object 2"/>
          <p:cNvSpPr txBox="1"/>
          <p:nvPr/>
        </p:nvSpPr>
        <p:spPr>
          <a:xfrm>
            <a:off x="535940" y="605688"/>
            <a:ext cx="8065770" cy="59156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55" dirty="0">
                <a:latin typeface="Times New Roman"/>
                <a:cs typeface="Times New Roman"/>
              </a:rPr>
              <a:t>Bioavailability: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  <a:tab pos="257365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amount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65" dirty="0">
                <a:latin typeface="Times New Roman"/>
                <a:cs typeface="Times New Roman"/>
              </a:rPr>
              <a:t>vitamins </a:t>
            </a:r>
            <a:r>
              <a:rPr sz="2800" spc="-110" dirty="0">
                <a:latin typeface="Times New Roman"/>
                <a:cs typeface="Times New Roman"/>
              </a:rPr>
              <a:t>available </a:t>
            </a:r>
            <a:r>
              <a:rPr sz="2800" spc="-10" dirty="0">
                <a:latin typeface="Times New Roman"/>
                <a:cs typeface="Times New Roman"/>
              </a:rPr>
              <a:t>from foods </a:t>
            </a:r>
            <a:r>
              <a:rPr sz="2800" spc="-25" dirty="0">
                <a:latin typeface="Times New Roman"/>
                <a:cs typeface="Times New Roman"/>
              </a:rPr>
              <a:t>depends  </a:t>
            </a:r>
            <a:r>
              <a:rPr sz="2800" spc="25" dirty="0">
                <a:latin typeface="Times New Roman"/>
                <a:cs typeface="Times New Roman"/>
              </a:rPr>
              <a:t>not </a:t>
            </a:r>
            <a:r>
              <a:rPr sz="2800" spc="-85" dirty="0">
                <a:latin typeface="Times New Roman"/>
                <a:cs typeface="Times New Roman"/>
              </a:rPr>
              <a:t>only </a:t>
            </a:r>
            <a:r>
              <a:rPr sz="2800" spc="20" dirty="0">
                <a:latin typeface="Times New Roman"/>
                <a:cs typeface="Times New Roman"/>
              </a:rPr>
              <a:t>on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5" dirty="0">
                <a:latin typeface="Times New Roman"/>
                <a:cs typeface="Times New Roman"/>
              </a:rPr>
              <a:t>quantity </a:t>
            </a:r>
            <a:r>
              <a:rPr sz="2800" spc="-40" dirty="0">
                <a:latin typeface="Times New Roman"/>
                <a:cs typeface="Times New Roman"/>
              </a:rPr>
              <a:t>provided </a:t>
            </a:r>
            <a:r>
              <a:rPr sz="2800" spc="-125" dirty="0">
                <a:latin typeface="Times New Roman"/>
                <a:cs typeface="Times New Roman"/>
              </a:rPr>
              <a:t>by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5" dirty="0">
                <a:latin typeface="Times New Roman"/>
                <a:cs typeface="Times New Roman"/>
              </a:rPr>
              <a:t>food but </a:t>
            </a:r>
            <a:r>
              <a:rPr sz="2800" spc="-80" dirty="0">
                <a:latin typeface="Times New Roman"/>
                <a:cs typeface="Times New Roman"/>
              </a:rPr>
              <a:t>also </a:t>
            </a:r>
            <a:r>
              <a:rPr sz="2800" spc="20" dirty="0">
                <a:latin typeface="Times New Roman"/>
                <a:cs typeface="Times New Roman"/>
              </a:rPr>
              <a:t>on 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-10" dirty="0">
                <a:latin typeface="Times New Roman"/>
                <a:cs typeface="Times New Roman"/>
              </a:rPr>
              <a:t>amount </a:t>
            </a:r>
            <a:r>
              <a:rPr sz="2800" b="1" spc="-35" dirty="0">
                <a:latin typeface="Times New Roman"/>
                <a:cs typeface="Times New Roman"/>
              </a:rPr>
              <a:t>absorbed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25" dirty="0">
                <a:latin typeface="Times New Roman"/>
                <a:cs typeface="Times New Roman"/>
              </a:rPr>
              <a:t>used </a:t>
            </a:r>
            <a:r>
              <a:rPr sz="2800" b="1" spc="-55" dirty="0">
                <a:latin typeface="Times New Roman"/>
                <a:cs typeface="Times New Roman"/>
              </a:rPr>
              <a:t>by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-30" dirty="0">
                <a:latin typeface="Times New Roman"/>
                <a:cs typeface="Times New Roman"/>
              </a:rPr>
              <a:t>body</a:t>
            </a:r>
            <a:r>
              <a:rPr sz="2800" spc="-30" dirty="0">
                <a:latin typeface="Times New Roman"/>
                <a:cs typeface="Times New Roman"/>
              </a:rPr>
              <a:t>-referred 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95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30" dirty="0">
                <a:latin typeface="Times New Roman"/>
                <a:cs typeface="Times New Roman"/>
              </a:rPr>
              <a:t>vitamin’s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14" dirty="0">
                <a:latin typeface="Times New Roman"/>
                <a:cs typeface="Times New Roman"/>
              </a:rPr>
              <a:t>bioavailability.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40" dirty="0">
                <a:latin typeface="Times New Roman"/>
                <a:cs typeface="Times New Roman"/>
              </a:rPr>
              <a:t>Factors </a:t>
            </a:r>
            <a:r>
              <a:rPr sz="2800" spc="-65" dirty="0">
                <a:latin typeface="Times New Roman"/>
                <a:cs typeface="Times New Roman"/>
              </a:rPr>
              <a:t>influencing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bioavailability:</a:t>
            </a:r>
            <a:endParaRPr sz="2800">
              <a:latin typeface="Times New Roman"/>
              <a:cs typeface="Times New Roman"/>
            </a:endParaRPr>
          </a:p>
          <a:p>
            <a:pPr marL="710565" indent="-6978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710565" algn="l"/>
                <a:tab pos="711200" algn="l"/>
                <a:tab pos="2626360" algn="l"/>
              </a:tabLst>
            </a:pPr>
            <a:r>
              <a:rPr sz="2800" spc="-70" dirty="0">
                <a:latin typeface="Times New Roman"/>
                <a:cs typeface="Times New Roman"/>
              </a:rPr>
              <a:t>Efficiency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50" dirty="0">
                <a:latin typeface="Times New Roman"/>
                <a:cs typeface="Times New Roman"/>
              </a:rPr>
              <a:t>digestion</a:t>
            </a:r>
            <a:endParaRPr sz="2800">
              <a:latin typeface="Times New Roman"/>
              <a:cs typeface="Times New Roman"/>
            </a:endParaRPr>
          </a:p>
          <a:p>
            <a:pPr marL="710565" indent="-6978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710565" algn="l"/>
                <a:tab pos="711200" algn="l"/>
              </a:tabLst>
            </a:pPr>
            <a:r>
              <a:rPr sz="2800" spc="-30" dirty="0">
                <a:latin typeface="Times New Roman"/>
                <a:cs typeface="Times New Roman"/>
              </a:rPr>
              <a:t>Nutritional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status</a:t>
            </a:r>
            <a:endParaRPr sz="2800">
              <a:latin typeface="Times New Roman"/>
              <a:cs typeface="Times New Roman"/>
            </a:endParaRPr>
          </a:p>
          <a:p>
            <a:pPr marL="710565" indent="-6978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710565" algn="l"/>
                <a:tab pos="711200" algn="l"/>
                <a:tab pos="2315845" algn="l"/>
              </a:tabLst>
            </a:pPr>
            <a:r>
              <a:rPr sz="2800" spc="-30" dirty="0">
                <a:latin typeface="Times New Roman"/>
                <a:cs typeface="Times New Roman"/>
              </a:rPr>
              <a:t>Method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5" dirty="0">
                <a:latin typeface="Times New Roman"/>
                <a:cs typeface="Times New Roman"/>
              </a:rPr>
              <a:t>food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preparation</a:t>
            </a:r>
            <a:endParaRPr sz="2800">
              <a:latin typeface="Times New Roman"/>
              <a:cs typeface="Times New Roman"/>
            </a:endParaRPr>
          </a:p>
          <a:p>
            <a:pPr marL="710565" indent="-6978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710565" algn="l"/>
                <a:tab pos="711200" algn="l"/>
                <a:tab pos="2170430" algn="l"/>
              </a:tabLst>
            </a:pPr>
            <a:r>
              <a:rPr sz="2800" spc="-65" dirty="0">
                <a:latin typeface="Times New Roman"/>
                <a:cs typeface="Times New Roman"/>
              </a:rPr>
              <a:t>Source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20" dirty="0">
                <a:latin typeface="Times New Roman"/>
                <a:cs typeface="Times New Roman"/>
              </a:rPr>
              <a:t>nutrient</a:t>
            </a:r>
            <a:endParaRPr sz="28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800" spc="25" dirty="0">
                <a:latin typeface="Times New Roman"/>
                <a:cs typeface="Times New Roman"/>
              </a:rPr>
              <a:t>Other </a:t>
            </a:r>
            <a:r>
              <a:rPr sz="2800" spc="-10" dirty="0">
                <a:latin typeface="Times New Roman"/>
                <a:cs typeface="Times New Roman"/>
              </a:rPr>
              <a:t>foods </a:t>
            </a:r>
            <a:r>
              <a:rPr sz="2800" spc="-30" dirty="0">
                <a:latin typeface="Times New Roman"/>
                <a:cs typeface="Times New Roman"/>
              </a:rPr>
              <a:t>consumed </a:t>
            </a:r>
            <a:r>
              <a:rPr sz="2800" spc="-40" dirty="0">
                <a:latin typeface="Times New Roman"/>
                <a:cs typeface="Times New Roman"/>
              </a:rPr>
              <a:t>at </a:t>
            </a:r>
            <a:r>
              <a:rPr sz="2800" spc="-70" dirty="0">
                <a:latin typeface="Times New Roman"/>
                <a:cs typeface="Times New Roman"/>
              </a:rPr>
              <a:t>same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time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7" name="object 2"/>
          <p:cNvSpPr txBox="1"/>
          <p:nvPr/>
        </p:nvSpPr>
        <p:spPr>
          <a:xfrm>
            <a:off x="535940" y="549605"/>
            <a:ext cx="4678045" cy="597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25" dirty="0">
                <a:latin typeface="Times New Roman"/>
                <a:cs typeface="Times New Roman"/>
              </a:rPr>
              <a:t>Vitamins</a:t>
            </a:r>
            <a:r>
              <a:rPr sz="2600" b="1" spc="-10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Times New Roman"/>
                <a:cs typeface="Times New Roman"/>
              </a:rPr>
              <a:t>include: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Font typeface="Wingdings"/>
              <a:buChar char=""/>
              <a:tabLst>
                <a:tab pos="622300" algn="l"/>
                <a:tab pos="622935" algn="l"/>
              </a:tabLst>
            </a:pPr>
            <a:r>
              <a:rPr sz="2600" spc="-65" dirty="0">
                <a:latin typeface="Times New Roman"/>
                <a:cs typeface="Times New Roman"/>
              </a:rPr>
              <a:t>Vitamin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A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Font typeface="Wingdings"/>
              <a:buChar char=""/>
              <a:tabLst>
                <a:tab pos="622300" algn="l"/>
                <a:tab pos="622935" algn="l"/>
              </a:tabLst>
            </a:pPr>
            <a:r>
              <a:rPr sz="2600" spc="-65" dirty="0">
                <a:latin typeface="Times New Roman"/>
                <a:cs typeface="Times New Roman"/>
              </a:rPr>
              <a:t>Vitamin </a:t>
            </a:r>
            <a:r>
              <a:rPr sz="2600" spc="-110" dirty="0">
                <a:latin typeface="Times New Roman"/>
                <a:cs typeface="Times New Roman"/>
              </a:rPr>
              <a:t>B1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(Thiamin)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622300" algn="l"/>
                <a:tab pos="622935" algn="l"/>
              </a:tabLst>
            </a:pPr>
            <a:r>
              <a:rPr sz="2600" spc="-65" dirty="0">
                <a:latin typeface="Times New Roman"/>
                <a:cs typeface="Times New Roman"/>
              </a:rPr>
              <a:t>Vitamin </a:t>
            </a:r>
            <a:r>
              <a:rPr sz="2600" spc="-110" dirty="0">
                <a:latin typeface="Times New Roman"/>
                <a:cs typeface="Times New Roman"/>
              </a:rPr>
              <a:t>B2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(Riboflavin)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Font typeface="Wingdings"/>
              <a:buChar char=""/>
              <a:tabLst>
                <a:tab pos="622300" algn="l"/>
                <a:tab pos="622935" algn="l"/>
              </a:tabLst>
            </a:pPr>
            <a:r>
              <a:rPr sz="2600" spc="-65" dirty="0">
                <a:latin typeface="Times New Roman"/>
                <a:cs typeface="Times New Roman"/>
              </a:rPr>
              <a:t>Vitamin </a:t>
            </a:r>
            <a:r>
              <a:rPr sz="2600" spc="-110" dirty="0">
                <a:latin typeface="Times New Roman"/>
                <a:cs typeface="Times New Roman"/>
              </a:rPr>
              <a:t>B6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(pyridoxine)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Font typeface="Wingdings"/>
              <a:buChar char=""/>
              <a:tabLst>
                <a:tab pos="622300" algn="l"/>
                <a:tab pos="622935" algn="l"/>
              </a:tabLst>
            </a:pPr>
            <a:r>
              <a:rPr sz="2600" spc="-65" dirty="0">
                <a:latin typeface="Times New Roman"/>
                <a:cs typeface="Times New Roman"/>
              </a:rPr>
              <a:t>Vitamin </a:t>
            </a:r>
            <a:r>
              <a:rPr sz="2600" spc="-100" dirty="0">
                <a:latin typeface="Times New Roman"/>
                <a:cs typeface="Times New Roman"/>
              </a:rPr>
              <a:t>B12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(Cyanocobalamin)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Font typeface="Wingdings"/>
              <a:buChar char=""/>
              <a:tabLst>
                <a:tab pos="622300" algn="l"/>
                <a:tab pos="622935" algn="l"/>
              </a:tabLst>
            </a:pPr>
            <a:r>
              <a:rPr sz="2600" spc="-65" dirty="0">
                <a:latin typeface="Times New Roman"/>
                <a:cs typeface="Times New Roman"/>
              </a:rPr>
              <a:t>Vitamin </a:t>
            </a:r>
            <a:r>
              <a:rPr sz="2600" spc="-110" dirty="0">
                <a:latin typeface="Times New Roman"/>
                <a:cs typeface="Times New Roman"/>
              </a:rPr>
              <a:t>B3(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Niacin)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Font typeface="Wingdings"/>
              <a:buChar char=""/>
              <a:tabLst>
                <a:tab pos="622300" algn="l"/>
                <a:tab pos="622935" algn="l"/>
              </a:tabLst>
            </a:pPr>
            <a:r>
              <a:rPr sz="2600" spc="-30" dirty="0">
                <a:latin typeface="Times New Roman"/>
                <a:cs typeface="Times New Roman"/>
              </a:rPr>
              <a:t>Pantothenic </a:t>
            </a:r>
            <a:r>
              <a:rPr sz="2600" spc="-80" dirty="0">
                <a:latin typeface="Times New Roman"/>
                <a:cs typeface="Times New Roman"/>
              </a:rPr>
              <a:t>acid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(B5)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Font typeface="Wingdings"/>
              <a:buChar char=""/>
              <a:tabLst>
                <a:tab pos="622300" algn="l"/>
                <a:tab pos="622935" algn="l"/>
              </a:tabLst>
            </a:pPr>
            <a:r>
              <a:rPr sz="2600" spc="-80" dirty="0">
                <a:latin typeface="Times New Roman"/>
                <a:cs typeface="Times New Roman"/>
              </a:rPr>
              <a:t>Folic acid </a:t>
            </a:r>
            <a:r>
              <a:rPr sz="2600" spc="-110" dirty="0">
                <a:latin typeface="Times New Roman"/>
                <a:cs typeface="Times New Roman"/>
              </a:rPr>
              <a:t>(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B9)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Font typeface="Wingdings"/>
              <a:buChar char=""/>
              <a:tabLst>
                <a:tab pos="622300" algn="l"/>
                <a:tab pos="622935" algn="l"/>
              </a:tabLst>
            </a:pPr>
            <a:r>
              <a:rPr sz="2600" spc="-50" dirty="0">
                <a:latin typeface="Times New Roman"/>
                <a:cs typeface="Times New Roman"/>
              </a:rPr>
              <a:t>Biotin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622300" algn="l"/>
                <a:tab pos="622935" algn="l"/>
              </a:tabLst>
            </a:pPr>
            <a:r>
              <a:rPr sz="2600" spc="-65" dirty="0">
                <a:latin typeface="Times New Roman"/>
                <a:cs typeface="Times New Roman"/>
              </a:rPr>
              <a:t>Vitamin </a:t>
            </a:r>
            <a:r>
              <a:rPr sz="2600" spc="-80" dirty="0">
                <a:latin typeface="Times New Roman"/>
                <a:cs typeface="Times New Roman"/>
              </a:rPr>
              <a:t>C </a:t>
            </a:r>
            <a:r>
              <a:rPr sz="2600" spc="-60" dirty="0">
                <a:latin typeface="Times New Roman"/>
                <a:cs typeface="Times New Roman"/>
              </a:rPr>
              <a:t>(Ascorbic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acid)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Font typeface="Wingdings"/>
              <a:buChar char=""/>
              <a:tabLst>
                <a:tab pos="622300" algn="l"/>
                <a:tab pos="622935" algn="l"/>
              </a:tabLst>
            </a:pPr>
            <a:r>
              <a:rPr sz="2600" spc="-65" dirty="0">
                <a:latin typeface="Times New Roman"/>
                <a:cs typeface="Times New Roman"/>
              </a:rPr>
              <a:t>Vitamin </a:t>
            </a:r>
            <a:r>
              <a:rPr sz="2600" spc="130" dirty="0">
                <a:latin typeface="Times New Roman"/>
                <a:cs typeface="Times New Roman"/>
              </a:rPr>
              <a:t>D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(Calciferol)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Font typeface="Wingdings"/>
              <a:buChar char=""/>
              <a:tabLst>
                <a:tab pos="622300" algn="l"/>
                <a:tab pos="622935" algn="l"/>
              </a:tabLst>
            </a:pPr>
            <a:r>
              <a:rPr sz="2600" spc="-65" dirty="0">
                <a:latin typeface="Times New Roman"/>
                <a:cs typeface="Times New Roman"/>
              </a:rPr>
              <a:t>Vitamin </a:t>
            </a:r>
            <a:r>
              <a:rPr sz="2600" spc="120" dirty="0">
                <a:latin typeface="Times New Roman"/>
                <a:cs typeface="Times New Roman"/>
              </a:rPr>
              <a:t>E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(Tocopherol)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Font typeface="Wingdings"/>
              <a:buChar char=""/>
              <a:tabLst>
                <a:tab pos="622300" algn="l"/>
                <a:tab pos="622935" algn="l"/>
              </a:tabLst>
            </a:pPr>
            <a:r>
              <a:rPr sz="2600" spc="-65" dirty="0">
                <a:latin typeface="Times New Roman"/>
                <a:cs typeface="Times New Roman"/>
              </a:rPr>
              <a:t>Vitamin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K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8" name="object 2"/>
          <p:cNvSpPr/>
          <p:nvPr/>
        </p:nvSpPr>
        <p:spPr>
          <a:xfrm>
            <a:off x="381000" y="457200"/>
            <a:ext cx="8217440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9" name="object 2"/>
          <p:cNvSpPr txBox="1"/>
          <p:nvPr/>
        </p:nvSpPr>
        <p:spPr>
          <a:xfrm>
            <a:off x="535940" y="376771"/>
            <a:ext cx="7945120" cy="608647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  <a:tabLst>
                <a:tab pos="2578100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Classification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of	</a:t>
            </a:r>
            <a:r>
              <a:rPr sz="2800" b="1" spc="-20" dirty="0">
                <a:latin typeface="Times New Roman"/>
                <a:cs typeface="Times New Roman"/>
              </a:rPr>
              <a:t>vitamins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14" dirty="0">
                <a:latin typeface="Times New Roman"/>
                <a:cs typeface="Times New Roman"/>
              </a:rPr>
              <a:t>Water </a:t>
            </a:r>
            <a:r>
              <a:rPr sz="2800" spc="-60" dirty="0">
                <a:latin typeface="Times New Roman"/>
                <a:cs typeface="Times New Roman"/>
              </a:rPr>
              <a:t>soluble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vitamins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76835">
              <a:lnSpc>
                <a:spcPct val="100000"/>
              </a:lnSpc>
              <a:spcBef>
                <a:spcPts val="675"/>
              </a:spcBef>
            </a:pPr>
            <a:r>
              <a:rPr sz="2800" spc="-85" dirty="0">
                <a:latin typeface="Times New Roman"/>
                <a:cs typeface="Times New Roman"/>
              </a:rPr>
              <a:t>E.g. </a:t>
            </a:r>
            <a:r>
              <a:rPr sz="2800" spc="-150" dirty="0">
                <a:latin typeface="Times New Roman"/>
                <a:cs typeface="Times New Roman"/>
              </a:rPr>
              <a:t>B </a:t>
            </a:r>
            <a:r>
              <a:rPr sz="2800" spc="-65" dirty="0">
                <a:latin typeface="Times New Roman"/>
                <a:cs typeface="Times New Roman"/>
              </a:rPr>
              <a:t>vitamins </a:t>
            </a:r>
            <a:r>
              <a:rPr sz="2800" spc="-60" dirty="0">
                <a:latin typeface="Times New Roman"/>
                <a:cs typeface="Times New Roman"/>
              </a:rPr>
              <a:t>(thiamin, </a:t>
            </a:r>
            <a:r>
              <a:rPr sz="2800" spc="-65" dirty="0">
                <a:latin typeface="Times New Roman"/>
                <a:cs typeface="Times New Roman"/>
              </a:rPr>
              <a:t>riboflavin, </a:t>
            </a:r>
            <a:r>
              <a:rPr sz="2800" spc="-80" dirty="0">
                <a:latin typeface="Times New Roman"/>
                <a:cs typeface="Times New Roman"/>
              </a:rPr>
              <a:t>niacin, </a:t>
            </a:r>
            <a:r>
              <a:rPr sz="2800" spc="-65" dirty="0">
                <a:latin typeface="Times New Roman"/>
                <a:cs typeface="Times New Roman"/>
              </a:rPr>
              <a:t>vitamin </a:t>
            </a:r>
            <a:r>
              <a:rPr sz="2800" spc="-110" dirty="0">
                <a:latin typeface="Times New Roman"/>
                <a:cs typeface="Times New Roman"/>
              </a:rPr>
              <a:t>B12 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75" dirty="0">
                <a:latin typeface="Times New Roman"/>
                <a:cs typeface="Times New Roman"/>
              </a:rPr>
              <a:t>folic </a:t>
            </a:r>
            <a:r>
              <a:rPr sz="2800" spc="-95" dirty="0">
                <a:latin typeface="Times New Roman"/>
                <a:cs typeface="Times New Roman"/>
              </a:rPr>
              <a:t>acid)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65" dirty="0">
                <a:latin typeface="Times New Roman"/>
                <a:cs typeface="Times New Roman"/>
              </a:rPr>
              <a:t>vitamin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C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45" dirty="0">
                <a:latin typeface="Times New Roman"/>
                <a:cs typeface="Times New Roman"/>
              </a:rPr>
              <a:t>Fat </a:t>
            </a:r>
            <a:r>
              <a:rPr sz="2800" spc="-60" dirty="0">
                <a:latin typeface="Times New Roman"/>
                <a:cs typeface="Times New Roman"/>
              </a:rPr>
              <a:t>soluble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vitamins</a:t>
            </a:r>
            <a:endParaRPr sz="2800">
              <a:latin typeface="Times New Roman"/>
              <a:cs typeface="Times New Roman"/>
            </a:endParaRPr>
          </a:p>
          <a:p>
            <a:pPr marL="12700" marR="3559810" lvl="1" indent="266700">
              <a:lnSpc>
                <a:spcPts val="4029"/>
              </a:lnSpc>
              <a:spcBef>
                <a:spcPts val="245"/>
              </a:spcBef>
              <a:buAutoNum type="alphaLcPeriod"/>
              <a:tabLst>
                <a:tab pos="900430" algn="l"/>
              </a:tabLst>
            </a:pPr>
            <a:r>
              <a:rPr sz="2800" spc="-75" dirty="0">
                <a:latin typeface="Times New Roman"/>
                <a:cs typeface="Times New Roman"/>
              </a:rPr>
              <a:t>Vitamins </a:t>
            </a:r>
            <a:r>
              <a:rPr sz="2800" spc="-130" dirty="0">
                <a:latin typeface="Times New Roman"/>
                <a:cs typeface="Times New Roman"/>
              </a:rPr>
              <a:t>A </a:t>
            </a:r>
            <a:r>
              <a:rPr sz="2800" spc="-90" dirty="0">
                <a:latin typeface="Times New Roman"/>
                <a:cs typeface="Times New Roman"/>
              </a:rPr>
              <a:t>, </a:t>
            </a:r>
            <a:r>
              <a:rPr sz="2800" spc="-100" dirty="0">
                <a:latin typeface="Times New Roman"/>
                <a:cs typeface="Times New Roman"/>
              </a:rPr>
              <a:t>D, </a:t>
            </a:r>
            <a:r>
              <a:rPr sz="2800" spc="15" dirty="0">
                <a:latin typeface="Times New Roman"/>
                <a:cs typeface="Times New Roman"/>
              </a:rPr>
              <a:t>E, </a:t>
            </a:r>
            <a:r>
              <a:rPr sz="2800" spc="45" dirty="0">
                <a:latin typeface="Times New Roman"/>
                <a:cs typeface="Times New Roman"/>
              </a:rPr>
              <a:t>K  </a:t>
            </a:r>
            <a:r>
              <a:rPr sz="2800" spc="-95" dirty="0">
                <a:latin typeface="Times New Roman"/>
                <a:cs typeface="Times New Roman"/>
              </a:rPr>
              <a:t>Solubility </a:t>
            </a:r>
            <a:r>
              <a:rPr sz="2800" spc="-60" dirty="0">
                <a:latin typeface="Times New Roman"/>
                <a:cs typeface="Times New Roman"/>
              </a:rPr>
              <a:t>influences </a:t>
            </a:r>
            <a:r>
              <a:rPr sz="2800" spc="-110" dirty="0">
                <a:latin typeface="Times New Roman"/>
                <a:cs typeface="Times New Roman"/>
              </a:rPr>
              <a:t>a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vitamin’s:</a:t>
            </a:r>
            <a:endParaRPr sz="2800">
              <a:latin typeface="Times New Roman"/>
              <a:cs typeface="Times New Roman"/>
            </a:endParaRPr>
          </a:p>
          <a:p>
            <a:pPr marL="756285" lvl="2" indent="-28638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35" dirty="0">
                <a:latin typeface="Times New Roman"/>
                <a:cs typeface="Times New Roman"/>
              </a:rPr>
              <a:t>Digestion</a:t>
            </a:r>
            <a:endParaRPr sz="2800">
              <a:latin typeface="Times New Roman"/>
              <a:cs typeface="Times New Roman"/>
            </a:endParaRPr>
          </a:p>
          <a:p>
            <a:pPr marL="756285" lvl="2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Times New Roman"/>
                <a:cs typeface="Times New Roman"/>
              </a:rPr>
              <a:t>Absorption</a:t>
            </a:r>
            <a:endParaRPr sz="2800">
              <a:latin typeface="Times New Roman"/>
              <a:cs typeface="Times New Roman"/>
            </a:endParaRPr>
          </a:p>
          <a:p>
            <a:pPr marL="756285" lvl="2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5" dirty="0">
                <a:latin typeface="Times New Roman"/>
                <a:cs typeface="Times New Roman"/>
              </a:rPr>
              <a:t>Transportation</a:t>
            </a:r>
            <a:endParaRPr sz="2800">
              <a:latin typeface="Times New Roman"/>
              <a:cs typeface="Times New Roman"/>
            </a:endParaRPr>
          </a:p>
          <a:p>
            <a:pPr marL="756285" lvl="2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65" dirty="0">
                <a:latin typeface="Times New Roman"/>
                <a:cs typeface="Times New Roman"/>
              </a:rPr>
              <a:t>Storage</a:t>
            </a:r>
            <a:endParaRPr sz="2800">
              <a:latin typeface="Times New Roman"/>
              <a:cs typeface="Times New Roman"/>
            </a:endParaRPr>
          </a:p>
          <a:p>
            <a:pPr marL="756285" lvl="2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35" dirty="0">
                <a:latin typeface="Times New Roman"/>
                <a:cs typeface="Times New Roman"/>
              </a:rPr>
              <a:t>Excretion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object 2"/>
          <p:cNvSpPr txBox="1">
            <a:spLocks noGrp="1"/>
          </p:cNvSpPr>
          <p:nvPr>
            <p:ph type="title"/>
          </p:nvPr>
        </p:nvSpPr>
        <p:spPr>
          <a:xfrm>
            <a:off x="535940" y="86360"/>
            <a:ext cx="6149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80030" algn="l"/>
              </a:tabLst>
            </a:pPr>
            <a:r>
              <a:rPr sz="2800" spc="-40" dirty="0"/>
              <a:t>Characteristics</a:t>
            </a:r>
            <a:r>
              <a:rPr sz="2800" spc="10" dirty="0"/>
              <a:t> </a:t>
            </a:r>
            <a:r>
              <a:rPr sz="2800" spc="-20" dirty="0"/>
              <a:t>of	</a:t>
            </a:r>
            <a:r>
              <a:rPr sz="2800" spc="-90" dirty="0"/>
              <a:t>water </a:t>
            </a:r>
            <a:r>
              <a:rPr sz="2800" spc="5" dirty="0"/>
              <a:t>soluble</a:t>
            </a:r>
            <a:r>
              <a:rPr sz="2800" spc="25" dirty="0"/>
              <a:t> </a:t>
            </a:r>
            <a:r>
              <a:rPr sz="2800" spc="-20" dirty="0"/>
              <a:t>vitamins</a:t>
            </a:r>
            <a:endParaRPr sz="2800"/>
          </a:p>
        </p:txBody>
      </p:sp>
      <p:sp>
        <p:nvSpPr>
          <p:cNvPr id="1048921" name="object 3"/>
          <p:cNvSpPr txBox="1"/>
          <p:nvPr/>
        </p:nvSpPr>
        <p:spPr>
          <a:xfrm>
            <a:off x="535940" y="706577"/>
            <a:ext cx="5961380" cy="598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spc="-55" dirty="0">
                <a:latin typeface="Times New Roman"/>
                <a:cs typeface="Times New Roman"/>
              </a:rPr>
              <a:t>They are </a:t>
            </a:r>
            <a:r>
              <a:rPr sz="2400" spc="-110" dirty="0">
                <a:latin typeface="Times New Roman"/>
                <a:cs typeface="Times New Roman"/>
              </a:rPr>
              <a:t>widely </a:t>
            </a:r>
            <a:r>
              <a:rPr sz="2400" spc="-30" dirty="0">
                <a:latin typeface="Times New Roman"/>
                <a:cs typeface="Times New Roman"/>
              </a:rPr>
              <a:t>distributed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45" dirty="0">
                <a:latin typeface="Times New Roman"/>
                <a:cs typeface="Times New Roman"/>
              </a:rPr>
              <a:t>natural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foods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spc="-65" dirty="0">
                <a:latin typeface="Times New Roman"/>
                <a:cs typeface="Times New Roman"/>
              </a:rPr>
              <a:t>Vitamin </a:t>
            </a:r>
            <a:r>
              <a:rPr sz="2400" spc="-95" dirty="0">
                <a:latin typeface="Times New Roman"/>
                <a:cs typeface="Times New Roman"/>
              </a:rPr>
              <a:t>B12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found </a:t>
            </a:r>
            <a:r>
              <a:rPr sz="2400" spc="-75" dirty="0">
                <a:latin typeface="Times New Roman"/>
                <a:cs typeface="Times New Roman"/>
              </a:rPr>
              <a:t>only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75" dirty="0">
                <a:latin typeface="Times New Roman"/>
                <a:cs typeface="Times New Roman"/>
              </a:rPr>
              <a:t>animal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products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spc="-70" dirty="0">
                <a:latin typeface="Times New Roman"/>
                <a:cs typeface="Times New Roman"/>
              </a:rPr>
              <a:t>Soluble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70" dirty="0">
                <a:latin typeface="Times New Roman"/>
                <a:cs typeface="Times New Roman"/>
              </a:rPr>
              <a:t>water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25" dirty="0">
                <a:latin typeface="Times New Roman"/>
                <a:cs typeface="Times New Roman"/>
              </a:rPr>
              <a:t>absorbed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intestine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spc="-85" dirty="0">
                <a:latin typeface="Times New Roman"/>
                <a:cs typeface="Times New Roman"/>
              </a:rPr>
              <a:t>Move </a:t>
            </a:r>
            <a:r>
              <a:rPr sz="2400" spc="-70" dirty="0">
                <a:latin typeface="Times New Roman"/>
                <a:cs typeface="Times New Roman"/>
              </a:rPr>
              <a:t>directly </a:t>
            </a:r>
            <a:r>
              <a:rPr sz="2400" spc="-10" dirty="0">
                <a:latin typeface="Times New Roman"/>
                <a:cs typeface="Times New Roman"/>
              </a:rPr>
              <a:t>into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blood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spc="-40" dirty="0">
                <a:latin typeface="Times New Roman"/>
                <a:cs typeface="Times New Roman"/>
              </a:rPr>
              <a:t>Most </a:t>
            </a:r>
            <a:r>
              <a:rPr sz="2400" spc="-70" dirty="0">
                <a:latin typeface="Times New Roman"/>
                <a:cs typeface="Times New Roman"/>
              </a:rPr>
              <a:t>travel </a:t>
            </a:r>
            <a:r>
              <a:rPr sz="2400" spc="-80" dirty="0">
                <a:latin typeface="Times New Roman"/>
                <a:cs typeface="Times New Roman"/>
              </a:rPr>
              <a:t>freely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body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spc="-55" dirty="0">
                <a:latin typeface="Times New Roman"/>
                <a:cs typeface="Times New Roman"/>
              </a:rPr>
              <a:t>Excess </a:t>
            </a:r>
            <a:r>
              <a:rPr sz="2400" spc="-125" dirty="0">
                <a:latin typeface="Times New Roman"/>
                <a:cs typeface="Times New Roman"/>
              </a:rPr>
              <a:t>will </a:t>
            </a:r>
            <a:r>
              <a:rPr sz="2400" spc="-25" dirty="0">
                <a:latin typeface="Times New Roman"/>
                <a:cs typeface="Times New Roman"/>
              </a:rPr>
              <a:t>be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excreted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spc="-60" dirty="0">
                <a:latin typeface="Times New Roman"/>
                <a:cs typeface="Times New Roman"/>
              </a:rPr>
              <a:t>Deficiency </a:t>
            </a:r>
            <a:r>
              <a:rPr sz="2400" spc="-40" dirty="0">
                <a:latin typeface="Times New Roman"/>
                <a:cs typeface="Times New Roman"/>
              </a:rPr>
              <a:t>syndrome </a:t>
            </a:r>
            <a:r>
              <a:rPr sz="2400" spc="-50" dirty="0">
                <a:latin typeface="Times New Roman"/>
                <a:cs typeface="Times New Roman"/>
              </a:rPr>
              <a:t>develops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faster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spc="-40" dirty="0">
                <a:latin typeface="Times New Roman"/>
                <a:cs typeface="Times New Roman"/>
              </a:rPr>
              <a:t>Most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30" dirty="0">
                <a:latin typeface="Times New Roman"/>
                <a:cs typeface="Times New Roman"/>
              </a:rPr>
              <a:t>these </a:t>
            </a:r>
            <a:r>
              <a:rPr sz="2400" spc="-55" dirty="0">
                <a:latin typeface="Times New Roman"/>
                <a:cs typeface="Times New Roman"/>
              </a:rPr>
              <a:t>vitamins </a:t>
            </a:r>
            <a:r>
              <a:rPr sz="2400" spc="-20" dirty="0">
                <a:latin typeface="Times New Roman"/>
                <a:cs typeface="Times New Roman"/>
              </a:rPr>
              <a:t>function </a:t>
            </a:r>
            <a:r>
              <a:rPr sz="2400" spc="-80" dirty="0">
                <a:latin typeface="Times New Roman"/>
                <a:cs typeface="Times New Roman"/>
              </a:rPr>
              <a:t>as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co-enzymes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spc="-55" dirty="0">
                <a:latin typeface="Times New Roman"/>
                <a:cs typeface="Times New Roman"/>
              </a:rPr>
              <a:t>They are </a:t>
            </a:r>
            <a:r>
              <a:rPr sz="2400" spc="-10" dirty="0">
                <a:latin typeface="Times New Roman"/>
                <a:cs typeface="Times New Roman"/>
              </a:rPr>
              <a:t>important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80" dirty="0">
                <a:latin typeface="Times New Roman"/>
                <a:cs typeface="Times New Roman"/>
              </a:rPr>
              <a:t>cellular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oxidation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spc="-55" dirty="0">
                <a:latin typeface="Times New Roman"/>
                <a:cs typeface="Times New Roman"/>
              </a:rPr>
              <a:t>They are </a:t>
            </a:r>
            <a:r>
              <a:rPr sz="2400" b="1" spc="-20" dirty="0">
                <a:latin typeface="Times New Roman"/>
                <a:cs typeface="Times New Roman"/>
              </a:rPr>
              <a:t>heat</a:t>
            </a:r>
            <a:r>
              <a:rPr sz="2400" b="1" spc="9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labile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2" name="object 2"/>
          <p:cNvSpPr txBox="1">
            <a:spLocks noGrp="1"/>
          </p:cNvSpPr>
          <p:nvPr>
            <p:ph type="title"/>
          </p:nvPr>
        </p:nvSpPr>
        <p:spPr>
          <a:xfrm>
            <a:off x="535940" y="386537"/>
            <a:ext cx="5854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79395" algn="l"/>
              </a:tabLst>
            </a:pPr>
            <a:r>
              <a:rPr sz="2800" spc="-40" dirty="0"/>
              <a:t>Characteristics</a:t>
            </a:r>
            <a:r>
              <a:rPr sz="2800" spc="5" dirty="0"/>
              <a:t> </a:t>
            </a:r>
            <a:r>
              <a:rPr sz="2800" spc="-25" dirty="0"/>
              <a:t>of	</a:t>
            </a:r>
            <a:r>
              <a:rPr sz="2800" spc="-15" dirty="0"/>
              <a:t>fat-soluble</a:t>
            </a:r>
            <a:r>
              <a:rPr sz="2800" spc="-20" dirty="0"/>
              <a:t> </a:t>
            </a:r>
            <a:r>
              <a:rPr sz="2800" spc="-40" dirty="0"/>
              <a:t>vitamins:</a:t>
            </a:r>
            <a:endParaRPr sz="2800"/>
          </a:p>
        </p:txBody>
      </p:sp>
      <p:sp>
        <p:nvSpPr>
          <p:cNvPr id="1048923" name="object 3"/>
          <p:cNvSpPr txBox="1"/>
          <p:nvPr/>
        </p:nvSpPr>
        <p:spPr>
          <a:xfrm>
            <a:off x="535940" y="1240891"/>
            <a:ext cx="7574915" cy="42271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356235" algn="l"/>
              </a:tabLst>
            </a:pPr>
            <a:r>
              <a:rPr sz="2600" spc="-55" dirty="0">
                <a:latin typeface="Times New Roman"/>
                <a:cs typeface="Times New Roman"/>
              </a:rPr>
              <a:t>Metabolized </a:t>
            </a:r>
            <a:r>
              <a:rPr sz="2600" spc="-65" dirty="0">
                <a:latin typeface="Times New Roman"/>
                <a:cs typeface="Times New Roman"/>
              </a:rPr>
              <a:t>along </a:t>
            </a:r>
            <a:r>
              <a:rPr sz="2600" spc="-55" dirty="0">
                <a:latin typeface="Times New Roman"/>
                <a:cs typeface="Times New Roman"/>
              </a:rPr>
              <a:t>with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fats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Wingdings"/>
              <a:buChar char=""/>
              <a:tabLst>
                <a:tab pos="356235" algn="l"/>
              </a:tabLst>
            </a:pPr>
            <a:r>
              <a:rPr sz="2600" spc="15" dirty="0">
                <a:latin typeface="Times New Roman"/>
                <a:cs typeface="Times New Roman"/>
              </a:rPr>
              <a:t>Enter </a:t>
            </a:r>
            <a:r>
              <a:rPr sz="2600" spc="-65" dirty="0">
                <a:latin typeface="Times New Roman"/>
                <a:cs typeface="Times New Roman"/>
              </a:rPr>
              <a:t>lymph </a:t>
            </a:r>
            <a:r>
              <a:rPr sz="2600" spc="-30" dirty="0">
                <a:latin typeface="Times New Roman"/>
                <a:cs typeface="Times New Roman"/>
              </a:rPr>
              <a:t>and </a:t>
            </a:r>
            <a:r>
              <a:rPr sz="2600" spc="5" dirty="0">
                <a:latin typeface="Times New Roman"/>
                <a:cs typeface="Times New Roman"/>
              </a:rPr>
              <a:t>then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blood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30"/>
              </a:spcBef>
              <a:buFont typeface="Wingdings"/>
              <a:buChar char=""/>
              <a:tabLst>
                <a:tab pos="356235" algn="l"/>
              </a:tabLst>
            </a:pPr>
            <a:r>
              <a:rPr sz="2600" spc="-70" dirty="0">
                <a:latin typeface="Times New Roman"/>
                <a:cs typeface="Times New Roman"/>
              </a:rPr>
              <a:t>Require </a:t>
            </a:r>
            <a:r>
              <a:rPr sz="2600" dirty="0">
                <a:latin typeface="Times New Roman"/>
                <a:cs typeface="Times New Roman"/>
              </a:rPr>
              <a:t>transport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proteins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Font typeface="Wingdings"/>
              <a:buChar char=""/>
              <a:tabLst>
                <a:tab pos="356235" algn="l"/>
              </a:tabLst>
            </a:pPr>
            <a:r>
              <a:rPr sz="2600" spc="-35" dirty="0">
                <a:latin typeface="Times New Roman"/>
                <a:cs typeface="Times New Roman"/>
              </a:rPr>
              <a:t>Stored </a:t>
            </a:r>
            <a:r>
              <a:rPr sz="2600" spc="-50" dirty="0">
                <a:latin typeface="Times New Roman"/>
                <a:cs typeface="Times New Roman"/>
              </a:rPr>
              <a:t>in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100" dirty="0">
                <a:latin typeface="Times New Roman"/>
                <a:cs typeface="Times New Roman"/>
              </a:rPr>
              <a:t>liver </a:t>
            </a:r>
            <a:r>
              <a:rPr sz="2600" spc="-30" dirty="0">
                <a:latin typeface="Times New Roman"/>
                <a:cs typeface="Times New Roman"/>
              </a:rPr>
              <a:t>and </a:t>
            </a:r>
            <a:r>
              <a:rPr sz="2600" spc="-45" dirty="0">
                <a:latin typeface="Times New Roman"/>
                <a:cs typeface="Times New Roman"/>
              </a:rPr>
              <a:t>adipose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tissue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Wingdings"/>
              <a:buChar char=""/>
              <a:tabLst>
                <a:tab pos="356235" algn="l"/>
              </a:tabLst>
            </a:pPr>
            <a:r>
              <a:rPr sz="2600" spc="-120" dirty="0">
                <a:latin typeface="Times New Roman"/>
                <a:cs typeface="Times New Roman"/>
              </a:rPr>
              <a:t>Slow </a:t>
            </a:r>
            <a:r>
              <a:rPr sz="2600" spc="30" dirty="0">
                <a:latin typeface="Times New Roman"/>
                <a:cs typeface="Times New Roman"/>
              </a:rPr>
              <a:t>to </a:t>
            </a:r>
            <a:r>
              <a:rPr sz="2600" spc="-50" dirty="0">
                <a:latin typeface="Times New Roman"/>
                <a:cs typeface="Times New Roman"/>
              </a:rPr>
              <a:t>develop </a:t>
            </a:r>
            <a:r>
              <a:rPr sz="2600" spc="-75" dirty="0">
                <a:latin typeface="Times New Roman"/>
                <a:cs typeface="Times New Roman"/>
              </a:rPr>
              <a:t>deficiency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syndrome</a:t>
            </a:r>
            <a:endParaRPr sz="2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Font typeface="Wingdings"/>
              <a:buChar char=""/>
              <a:tabLst>
                <a:tab pos="356235" algn="l"/>
              </a:tabLst>
            </a:pPr>
            <a:r>
              <a:rPr sz="2600" spc="-20" dirty="0">
                <a:latin typeface="Times New Roman"/>
                <a:cs typeface="Times New Roman"/>
              </a:rPr>
              <a:t>Present </a:t>
            </a:r>
            <a:r>
              <a:rPr sz="2600" spc="-75" dirty="0">
                <a:latin typeface="Times New Roman"/>
                <a:cs typeface="Times New Roman"/>
              </a:rPr>
              <a:t>only </a:t>
            </a:r>
            <a:r>
              <a:rPr sz="2600" spc="-50" dirty="0">
                <a:latin typeface="Times New Roman"/>
                <a:cs typeface="Times New Roman"/>
              </a:rPr>
              <a:t>in </a:t>
            </a:r>
            <a:r>
              <a:rPr sz="2600" spc="-40" dirty="0">
                <a:latin typeface="Times New Roman"/>
                <a:cs typeface="Times New Roman"/>
              </a:rPr>
              <a:t>certain </a:t>
            </a:r>
            <a:r>
              <a:rPr sz="2600" spc="-35" dirty="0">
                <a:latin typeface="Times New Roman"/>
                <a:cs typeface="Times New Roman"/>
              </a:rPr>
              <a:t>foods, </a:t>
            </a:r>
            <a:r>
              <a:rPr sz="2600" spc="-60" dirty="0">
                <a:latin typeface="Times New Roman"/>
                <a:cs typeface="Times New Roman"/>
              </a:rPr>
              <a:t>mostly </a:t>
            </a:r>
            <a:r>
              <a:rPr sz="2600" spc="-50" dirty="0">
                <a:latin typeface="Times New Roman"/>
                <a:cs typeface="Times New Roman"/>
              </a:rPr>
              <a:t>in </a:t>
            </a:r>
            <a:r>
              <a:rPr sz="2600" spc="-80" dirty="0">
                <a:latin typeface="Times New Roman"/>
                <a:cs typeface="Times New Roman"/>
              </a:rPr>
              <a:t>animal </a:t>
            </a:r>
            <a:r>
              <a:rPr sz="2600" spc="-30" dirty="0">
                <a:latin typeface="Times New Roman"/>
                <a:cs typeface="Times New Roman"/>
              </a:rPr>
              <a:t>products,  </a:t>
            </a:r>
            <a:r>
              <a:rPr sz="2600" spc="-114" dirty="0">
                <a:latin typeface="Times New Roman"/>
                <a:cs typeface="Times New Roman"/>
              </a:rPr>
              <a:t>oily </a:t>
            </a:r>
            <a:r>
              <a:rPr sz="2600" spc="-35" dirty="0">
                <a:latin typeface="Times New Roman"/>
                <a:cs typeface="Times New Roman"/>
              </a:rPr>
              <a:t>foods, </a:t>
            </a:r>
            <a:r>
              <a:rPr sz="2600" spc="-114" dirty="0">
                <a:latin typeface="Times New Roman"/>
                <a:cs typeface="Times New Roman"/>
              </a:rPr>
              <a:t>yellow </a:t>
            </a:r>
            <a:r>
              <a:rPr sz="2600" spc="-125" dirty="0">
                <a:latin typeface="Times New Roman"/>
                <a:cs typeface="Times New Roman"/>
              </a:rPr>
              <a:t>&amp; </a:t>
            </a:r>
            <a:r>
              <a:rPr sz="2600" spc="-45" dirty="0">
                <a:latin typeface="Times New Roman"/>
                <a:cs typeface="Times New Roman"/>
              </a:rPr>
              <a:t>green</a:t>
            </a:r>
            <a:r>
              <a:rPr sz="2600" spc="38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vegetable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Wingdings"/>
              <a:buChar char=""/>
              <a:tabLst>
                <a:tab pos="356235" algn="l"/>
              </a:tabLst>
            </a:pPr>
            <a:r>
              <a:rPr sz="2600" spc="-60" dirty="0">
                <a:latin typeface="Times New Roman"/>
                <a:cs typeface="Times New Roman"/>
              </a:rPr>
              <a:t>Excess </a:t>
            </a:r>
            <a:r>
              <a:rPr sz="2600" spc="-50" dirty="0">
                <a:latin typeface="Times New Roman"/>
                <a:cs typeface="Times New Roman"/>
              </a:rPr>
              <a:t>can </a:t>
            </a:r>
            <a:r>
              <a:rPr sz="2600" spc="-20" dirty="0">
                <a:latin typeface="Times New Roman"/>
                <a:cs typeface="Times New Roman"/>
              </a:rPr>
              <a:t>be </a:t>
            </a:r>
            <a:r>
              <a:rPr sz="2600" spc="-60" dirty="0">
                <a:latin typeface="Times New Roman"/>
                <a:cs typeface="Times New Roman"/>
              </a:rPr>
              <a:t>toxic </a:t>
            </a:r>
            <a:r>
              <a:rPr sz="2600" spc="30" dirty="0">
                <a:latin typeface="Times New Roman"/>
                <a:cs typeface="Times New Roman"/>
              </a:rPr>
              <a:t>to </a:t>
            </a:r>
            <a:r>
              <a:rPr sz="2600" spc="-5" dirty="0">
                <a:latin typeface="Times New Roman"/>
                <a:cs typeface="Times New Roman"/>
              </a:rPr>
              <a:t>the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body.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30"/>
              </a:spcBef>
              <a:buFont typeface="Wingdings"/>
              <a:buChar char=""/>
              <a:tabLst>
                <a:tab pos="356235" algn="l"/>
              </a:tabLst>
            </a:pPr>
            <a:r>
              <a:rPr sz="2600" spc="-60" dirty="0">
                <a:latin typeface="Times New Roman"/>
                <a:cs typeface="Times New Roman"/>
              </a:rPr>
              <a:t>They are </a:t>
            </a:r>
            <a:r>
              <a:rPr sz="2600" spc="-30" dirty="0">
                <a:latin typeface="Times New Roman"/>
                <a:cs typeface="Times New Roman"/>
              </a:rPr>
              <a:t>heat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stable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4" name="object 2"/>
          <p:cNvSpPr txBox="1">
            <a:spLocks noGrp="1"/>
          </p:cNvSpPr>
          <p:nvPr>
            <p:ph type="title"/>
          </p:nvPr>
        </p:nvSpPr>
        <p:spPr>
          <a:xfrm>
            <a:off x="535940" y="647826"/>
            <a:ext cx="5143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Times New Roman"/>
                <a:cs typeface="Times New Roman"/>
              </a:rPr>
              <a:t>The </a:t>
            </a:r>
            <a:r>
              <a:rPr b="0" spc="-165" dirty="0">
                <a:latin typeface="Times New Roman"/>
                <a:cs typeface="Times New Roman"/>
              </a:rPr>
              <a:t>B </a:t>
            </a:r>
            <a:r>
              <a:rPr b="0" spc="-80" dirty="0">
                <a:latin typeface="Times New Roman"/>
                <a:cs typeface="Times New Roman"/>
              </a:rPr>
              <a:t>Vitamins </a:t>
            </a:r>
            <a:r>
              <a:rPr b="0" dirty="0">
                <a:latin typeface="Times New Roman"/>
                <a:cs typeface="Times New Roman"/>
              </a:rPr>
              <a:t>– </a:t>
            </a:r>
            <a:r>
              <a:rPr b="0" spc="-114" dirty="0">
                <a:latin typeface="Times New Roman"/>
                <a:cs typeface="Times New Roman"/>
              </a:rPr>
              <a:t>As</a:t>
            </a:r>
            <a:r>
              <a:rPr b="0" spc="204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individuals</a:t>
            </a:r>
          </a:p>
        </p:txBody>
      </p:sp>
      <p:sp>
        <p:nvSpPr>
          <p:cNvPr id="1048925" name="object 3"/>
          <p:cNvSpPr txBox="1"/>
          <p:nvPr/>
        </p:nvSpPr>
        <p:spPr>
          <a:xfrm>
            <a:off x="535940" y="2032215"/>
            <a:ext cx="7263130" cy="15621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80" dirty="0">
                <a:latin typeface="Times New Roman"/>
                <a:cs typeface="Times New Roman"/>
              </a:rPr>
              <a:t>Do </a:t>
            </a:r>
            <a:r>
              <a:rPr sz="2800" spc="25" dirty="0">
                <a:latin typeface="Times New Roman"/>
                <a:cs typeface="Times New Roman"/>
              </a:rPr>
              <a:t>not </a:t>
            </a:r>
            <a:r>
              <a:rPr sz="2800" spc="-45" dirty="0">
                <a:latin typeface="Times New Roman"/>
                <a:cs typeface="Times New Roman"/>
              </a:rPr>
              <a:t>provide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0" dirty="0">
                <a:latin typeface="Times New Roman"/>
                <a:cs typeface="Times New Roman"/>
              </a:rPr>
              <a:t>body </a:t>
            </a:r>
            <a:r>
              <a:rPr sz="2800" spc="-60" dirty="0">
                <a:latin typeface="Times New Roman"/>
                <a:cs typeface="Times New Roman"/>
              </a:rPr>
              <a:t>with </a:t>
            </a:r>
            <a:r>
              <a:rPr sz="2800" spc="-75" dirty="0">
                <a:latin typeface="Times New Roman"/>
                <a:cs typeface="Times New Roman"/>
              </a:rPr>
              <a:t>fuel </a:t>
            </a:r>
            <a:r>
              <a:rPr sz="2800" spc="-5" dirty="0">
                <a:latin typeface="Times New Roman"/>
                <a:cs typeface="Times New Roman"/>
              </a:rPr>
              <a:t>for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energy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  <a:tab pos="4654550" algn="l"/>
              </a:tabLst>
            </a:pPr>
            <a:r>
              <a:rPr sz="2800" spc="-80" dirty="0">
                <a:latin typeface="Times New Roman"/>
                <a:cs typeface="Times New Roman"/>
              </a:rPr>
              <a:t>Assist </a:t>
            </a:r>
            <a:r>
              <a:rPr sz="2800" spc="-75" dirty="0">
                <a:latin typeface="Times New Roman"/>
                <a:cs typeface="Times New Roman"/>
              </a:rPr>
              <a:t>enzymes </a:t>
            </a:r>
            <a:r>
              <a:rPr sz="2800" spc="-65" dirty="0">
                <a:latin typeface="Times New Roman"/>
                <a:cs typeface="Times New Roman"/>
              </a:rPr>
              <a:t>with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release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85" dirty="0">
                <a:latin typeface="Times New Roman"/>
                <a:cs typeface="Times New Roman"/>
              </a:rPr>
              <a:t>energy: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coenzymes</a:t>
            </a:r>
            <a:endParaRPr sz="28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800" spc="-35" dirty="0">
                <a:latin typeface="Times New Roman"/>
                <a:cs typeface="Times New Roman"/>
              </a:rPr>
              <a:t>Without </a:t>
            </a:r>
            <a:r>
              <a:rPr sz="2800" spc="-70" dirty="0">
                <a:latin typeface="Times New Roman"/>
                <a:cs typeface="Times New Roman"/>
              </a:rPr>
              <a:t>coenzyme, </a:t>
            </a:r>
            <a:r>
              <a:rPr sz="2800" spc="-45" dirty="0">
                <a:latin typeface="Times New Roman"/>
                <a:cs typeface="Times New Roman"/>
              </a:rPr>
              <a:t>an </a:t>
            </a:r>
            <a:r>
              <a:rPr sz="2800" spc="-75" dirty="0">
                <a:latin typeface="Times New Roman"/>
                <a:cs typeface="Times New Roman"/>
              </a:rPr>
              <a:t>enzyme </a:t>
            </a:r>
            <a:r>
              <a:rPr sz="2800" spc="-15" dirty="0">
                <a:latin typeface="Times New Roman"/>
                <a:cs typeface="Times New Roman"/>
              </a:rPr>
              <a:t>cannot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function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7" name="object 2"/>
          <p:cNvSpPr txBox="1"/>
          <p:nvPr/>
        </p:nvSpPr>
        <p:spPr>
          <a:xfrm>
            <a:off x="535940" y="615137"/>
            <a:ext cx="7792720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0" dirty="0">
                <a:latin typeface="Times New Roman"/>
                <a:cs typeface="Times New Roman"/>
              </a:rPr>
              <a:t>Vitamin </a:t>
            </a:r>
            <a:r>
              <a:rPr sz="2800" b="1" spc="-135" dirty="0">
                <a:latin typeface="Times New Roman"/>
                <a:cs typeface="Times New Roman"/>
              </a:rPr>
              <a:t>B1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15" dirty="0">
                <a:latin typeface="Times New Roman"/>
                <a:cs typeface="Times New Roman"/>
              </a:rPr>
              <a:t>(Thiamin)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059305" algn="l"/>
              </a:tabLst>
            </a:pPr>
            <a:r>
              <a:rPr sz="2800" b="1" spc="10" dirty="0">
                <a:latin typeface="Times New Roman"/>
                <a:cs typeface="Times New Roman"/>
              </a:rPr>
              <a:t>Functions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15" dirty="0">
                <a:latin typeface="Times New Roman"/>
                <a:cs typeface="Times New Roman"/>
              </a:rPr>
              <a:t>thiamin</a:t>
            </a:r>
            <a:endParaRPr sz="2800">
              <a:latin typeface="Times New Roman"/>
              <a:cs typeface="Times New Roman"/>
            </a:endParaRPr>
          </a:p>
          <a:p>
            <a:pPr marL="355600" marR="20955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  <a:tab pos="4643120" algn="l"/>
              </a:tabLst>
            </a:pPr>
            <a:r>
              <a:rPr sz="2800" spc="-60" dirty="0">
                <a:latin typeface="Times New Roman"/>
                <a:cs typeface="Times New Roman"/>
              </a:rPr>
              <a:t>Involved </a:t>
            </a:r>
            <a:r>
              <a:rPr sz="2800" spc="-55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metabolism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60" dirty="0">
                <a:latin typeface="Times New Roman"/>
                <a:cs typeface="Times New Roman"/>
              </a:rPr>
              <a:t>carbohydrates, </a:t>
            </a:r>
            <a:r>
              <a:rPr sz="2800" spc="-50" dirty="0">
                <a:latin typeface="Times New Roman"/>
                <a:cs typeface="Times New Roman"/>
              </a:rPr>
              <a:t>amino  </a:t>
            </a:r>
            <a:r>
              <a:rPr sz="2800" spc="-85" dirty="0">
                <a:latin typeface="Times New Roman"/>
                <a:cs typeface="Times New Roman"/>
              </a:rPr>
              <a:t>acids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45" dirty="0">
                <a:latin typeface="Times New Roman"/>
                <a:cs typeface="Times New Roman"/>
              </a:rPr>
              <a:t>fats </a:t>
            </a:r>
            <a:r>
              <a:rPr sz="2800" spc="-95" dirty="0">
                <a:latin typeface="Times New Roman"/>
                <a:cs typeface="Times New Roman"/>
              </a:rPr>
              <a:t>as </a:t>
            </a:r>
            <a:r>
              <a:rPr sz="2800" spc="-110" dirty="0">
                <a:latin typeface="Times New Roman"/>
                <a:cs typeface="Times New Roman"/>
              </a:rPr>
              <a:t>a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coenzyme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  <a:tab pos="2513965" algn="l"/>
              </a:tabLst>
            </a:pPr>
            <a:r>
              <a:rPr sz="2800" spc="-40" dirty="0">
                <a:latin typeface="Times New Roman"/>
                <a:cs typeface="Times New Roman"/>
              </a:rPr>
              <a:t>E.g </a:t>
            </a:r>
            <a:r>
              <a:rPr sz="2800" spc="-55" dirty="0">
                <a:latin typeface="Times New Roman"/>
                <a:cs typeface="Times New Roman"/>
              </a:rPr>
              <a:t>Thiamine </a:t>
            </a:r>
            <a:r>
              <a:rPr sz="2800" spc="-35" dirty="0">
                <a:latin typeface="Times New Roman"/>
                <a:cs typeface="Times New Roman"/>
              </a:rPr>
              <a:t>pyrophosphate( </a:t>
            </a:r>
            <a:r>
              <a:rPr sz="2800" spc="-45" dirty="0">
                <a:latin typeface="Times New Roman"/>
                <a:cs typeface="Times New Roman"/>
              </a:rPr>
              <a:t>conversion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60" dirty="0">
                <a:latin typeface="Times New Roman"/>
                <a:cs typeface="Times New Roman"/>
              </a:rPr>
              <a:t>pyruvate  </a:t>
            </a:r>
            <a:r>
              <a:rPr sz="2800" spc="30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acetyl-CoA,	</a:t>
            </a:r>
            <a:r>
              <a:rPr sz="2800" spc="-85" dirty="0">
                <a:latin typeface="Times New Roman"/>
                <a:cs typeface="Times New Roman"/>
              </a:rPr>
              <a:t>TCA)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8" name="object 2"/>
          <p:cNvSpPr txBox="1">
            <a:spLocks noGrp="1"/>
          </p:cNvSpPr>
          <p:nvPr>
            <p:ph type="title"/>
          </p:nvPr>
        </p:nvSpPr>
        <p:spPr>
          <a:xfrm>
            <a:off x="535940" y="761745"/>
            <a:ext cx="5026660" cy="675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/>
              <a:t>Food</a:t>
            </a:r>
            <a:r>
              <a:rPr spc="-105" dirty="0"/>
              <a:t> </a:t>
            </a:r>
            <a:r>
              <a:rPr spc="10" dirty="0"/>
              <a:t>sources</a:t>
            </a:r>
          </a:p>
        </p:txBody>
      </p:sp>
      <p:sp>
        <p:nvSpPr>
          <p:cNvPr id="1048929" name="object 3"/>
          <p:cNvSpPr txBox="1"/>
          <p:nvPr/>
        </p:nvSpPr>
        <p:spPr>
          <a:xfrm>
            <a:off x="535940" y="1340866"/>
            <a:ext cx="8067675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8925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5" dirty="0">
                <a:latin typeface="Times New Roman"/>
                <a:cs typeface="Times New Roman"/>
              </a:rPr>
              <a:t>Pork, </a:t>
            </a:r>
            <a:r>
              <a:rPr sz="2800" spc="-65" dirty="0">
                <a:latin typeface="Times New Roman"/>
                <a:cs typeface="Times New Roman"/>
              </a:rPr>
              <a:t>whole </a:t>
            </a:r>
            <a:r>
              <a:rPr sz="2800" spc="-80" dirty="0">
                <a:latin typeface="Times New Roman"/>
                <a:cs typeface="Times New Roman"/>
              </a:rPr>
              <a:t>grains, </a:t>
            </a:r>
            <a:r>
              <a:rPr sz="2800" spc="-50" dirty="0">
                <a:latin typeface="Times New Roman"/>
                <a:cs typeface="Times New Roman"/>
              </a:rPr>
              <a:t>enriched </a:t>
            </a:r>
            <a:r>
              <a:rPr sz="2800" spc="10" dirty="0">
                <a:latin typeface="Times New Roman"/>
                <a:cs typeface="Times New Roman"/>
              </a:rPr>
              <a:t>or </a:t>
            </a:r>
            <a:r>
              <a:rPr sz="2800" spc="-35" dirty="0">
                <a:latin typeface="Times New Roman"/>
                <a:cs typeface="Times New Roman"/>
              </a:rPr>
              <a:t>fortified </a:t>
            </a:r>
            <a:r>
              <a:rPr sz="2800" spc="-95" dirty="0">
                <a:latin typeface="Times New Roman"/>
                <a:cs typeface="Times New Roman"/>
              </a:rPr>
              <a:t>cereals, </a:t>
            </a:r>
            <a:r>
              <a:rPr sz="2800" spc="-120" dirty="0">
                <a:latin typeface="Times New Roman"/>
                <a:cs typeface="Times New Roman"/>
              </a:rPr>
              <a:t>liver,  </a:t>
            </a:r>
            <a:r>
              <a:rPr sz="2800" spc="-75" dirty="0">
                <a:latin typeface="Times New Roman"/>
                <a:cs typeface="Times New Roman"/>
              </a:rPr>
              <a:t>poultry, </a:t>
            </a:r>
            <a:r>
              <a:rPr sz="2800" spc="-65" dirty="0">
                <a:latin typeface="Times New Roman"/>
                <a:cs typeface="Times New Roman"/>
              </a:rPr>
              <a:t>fish, </a:t>
            </a:r>
            <a:r>
              <a:rPr sz="2800" spc="-110" dirty="0">
                <a:latin typeface="Times New Roman"/>
                <a:cs typeface="Times New Roman"/>
              </a:rPr>
              <a:t>eggs, </a:t>
            </a:r>
            <a:r>
              <a:rPr sz="2800" spc="-50" dirty="0">
                <a:latin typeface="Times New Roman"/>
                <a:cs typeface="Times New Roman"/>
              </a:rPr>
              <a:t>dark green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vegetables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0" dirty="0">
                <a:latin typeface="Times New Roman"/>
                <a:cs typeface="Times New Roman"/>
              </a:rPr>
              <a:t>Thiamin </a:t>
            </a:r>
            <a:r>
              <a:rPr sz="2800" spc="-55" dirty="0">
                <a:latin typeface="Times New Roman"/>
                <a:cs typeface="Times New Roman"/>
              </a:rPr>
              <a:t>can </a:t>
            </a:r>
            <a:r>
              <a:rPr sz="2800" spc="-30" dirty="0">
                <a:latin typeface="Times New Roman"/>
                <a:cs typeface="Times New Roman"/>
              </a:rPr>
              <a:t>be </a:t>
            </a:r>
            <a:r>
              <a:rPr sz="2800" spc="-130" dirty="0">
                <a:latin typeface="Times New Roman"/>
                <a:cs typeface="Times New Roman"/>
              </a:rPr>
              <a:t>easily </a:t>
            </a:r>
            <a:r>
              <a:rPr sz="2800" spc="-50" dirty="0">
                <a:latin typeface="Times New Roman"/>
                <a:cs typeface="Times New Roman"/>
              </a:rPr>
              <a:t>destroyed </a:t>
            </a:r>
            <a:r>
              <a:rPr sz="2800" spc="-125" dirty="0">
                <a:latin typeface="Times New Roman"/>
                <a:cs typeface="Times New Roman"/>
              </a:rPr>
              <a:t>by </a:t>
            </a:r>
            <a:r>
              <a:rPr sz="2800" b="1" spc="-35" dirty="0">
                <a:latin typeface="Times New Roman"/>
                <a:cs typeface="Times New Roman"/>
              </a:rPr>
              <a:t>heat</a:t>
            </a:r>
            <a:r>
              <a:rPr sz="2800" spc="-35" dirty="0">
                <a:latin typeface="Times New Roman"/>
                <a:cs typeface="Times New Roman"/>
              </a:rPr>
              <a:t>, </a:t>
            </a:r>
            <a:r>
              <a:rPr sz="2800" spc="-70" dirty="0">
                <a:latin typeface="Times New Roman"/>
                <a:cs typeface="Times New Roman"/>
              </a:rPr>
              <a:t>inactivated </a:t>
            </a:r>
            <a:r>
              <a:rPr sz="2800" spc="-125" dirty="0">
                <a:latin typeface="Times New Roman"/>
                <a:cs typeface="Times New Roman"/>
              </a:rPr>
              <a:t>by  </a:t>
            </a:r>
            <a:r>
              <a:rPr sz="2800" b="1" spc="5" dirty="0">
                <a:latin typeface="Times New Roman"/>
                <a:cs typeface="Times New Roman"/>
              </a:rPr>
              <a:t>thiaminases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other </a:t>
            </a:r>
            <a:r>
              <a:rPr sz="2800" spc="-55" dirty="0">
                <a:latin typeface="Times New Roman"/>
                <a:cs typeface="Times New Roman"/>
              </a:rPr>
              <a:t>antithiamins </a:t>
            </a:r>
            <a:r>
              <a:rPr sz="2800" spc="-50" dirty="0">
                <a:latin typeface="Times New Roman"/>
                <a:cs typeface="Times New Roman"/>
              </a:rPr>
              <a:t>such </a:t>
            </a:r>
            <a:r>
              <a:rPr sz="2800" spc="-95" dirty="0">
                <a:latin typeface="Times New Roman"/>
                <a:cs typeface="Times New Roman"/>
              </a:rPr>
              <a:t>as </a:t>
            </a:r>
            <a:r>
              <a:rPr sz="2800" b="1" spc="-15" dirty="0">
                <a:latin typeface="Times New Roman"/>
                <a:cs typeface="Times New Roman"/>
              </a:rPr>
              <a:t>tannic </a:t>
            </a:r>
            <a:r>
              <a:rPr sz="2800" spc="-35" dirty="0">
                <a:latin typeface="Times New Roman"/>
                <a:cs typeface="Times New Roman"/>
              </a:rPr>
              <a:t>and  </a:t>
            </a:r>
            <a:r>
              <a:rPr sz="2800" b="1" dirty="0">
                <a:latin typeface="Times New Roman"/>
                <a:cs typeface="Times New Roman"/>
              </a:rPr>
              <a:t>caffeic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acids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object 2"/>
          <p:cNvSpPr txBox="1">
            <a:spLocks noGrp="1"/>
          </p:cNvSpPr>
          <p:nvPr>
            <p:ph type="title"/>
          </p:nvPr>
        </p:nvSpPr>
        <p:spPr>
          <a:xfrm>
            <a:off x="1397888" y="279908"/>
            <a:ext cx="5427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52650" algn="l"/>
              </a:tabLst>
            </a:pPr>
            <a:r>
              <a:rPr sz="2800" spc="20" dirty="0"/>
              <a:t>Deficiency</a:t>
            </a:r>
            <a:r>
              <a:rPr sz="2800" spc="30" dirty="0"/>
              <a:t> </a:t>
            </a:r>
            <a:r>
              <a:rPr sz="2800" spc="-20" dirty="0"/>
              <a:t>of	</a:t>
            </a:r>
            <a:r>
              <a:rPr sz="2800" spc="-35" dirty="0"/>
              <a:t>vitamin </a:t>
            </a:r>
            <a:r>
              <a:rPr sz="2800" spc="-75" dirty="0"/>
              <a:t>B1(</a:t>
            </a:r>
            <a:r>
              <a:rPr sz="2800" spc="-15" dirty="0"/>
              <a:t> </a:t>
            </a:r>
            <a:r>
              <a:rPr sz="2800" spc="10" dirty="0"/>
              <a:t>Thiamin)</a:t>
            </a:r>
            <a:endParaRPr sz="2800"/>
          </a:p>
        </p:txBody>
      </p:sp>
      <p:sp>
        <p:nvSpPr>
          <p:cNvPr id="1048931" name="object 3"/>
          <p:cNvSpPr txBox="1"/>
          <p:nvPr/>
        </p:nvSpPr>
        <p:spPr>
          <a:xfrm>
            <a:off x="535940" y="961389"/>
            <a:ext cx="8064500" cy="4559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40" dirty="0">
                <a:latin typeface="Times New Roman"/>
                <a:cs typeface="Times New Roman"/>
              </a:rPr>
              <a:t>Beri-beri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b="1" spc="-15" dirty="0">
                <a:latin typeface="Times New Roman"/>
                <a:cs typeface="Times New Roman"/>
              </a:rPr>
              <a:t>Manifestation</a:t>
            </a:r>
            <a:endParaRPr sz="2600">
              <a:latin typeface="Times New Roman"/>
              <a:cs typeface="Times New Roman"/>
            </a:endParaRPr>
          </a:p>
          <a:p>
            <a:pPr marL="12700" marR="4685030">
              <a:lnSpc>
                <a:spcPct val="110000"/>
              </a:lnSpc>
            </a:pPr>
            <a:r>
              <a:rPr sz="2600" spc="-10" dirty="0">
                <a:latin typeface="Times New Roman"/>
                <a:cs typeface="Times New Roman"/>
              </a:rPr>
              <a:t>Dry </a:t>
            </a:r>
            <a:r>
              <a:rPr sz="2600" spc="-65" dirty="0">
                <a:latin typeface="Times New Roman"/>
                <a:cs typeface="Times New Roman"/>
              </a:rPr>
              <a:t>(with </a:t>
            </a:r>
            <a:r>
              <a:rPr sz="2600" spc="-75" dirty="0">
                <a:latin typeface="Times New Roman"/>
                <a:cs typeface="Times New Roman"/>
              </a:rPr>
              <a:t>muscle </a:t>
            </a:r>
            <a:r>
              <a:rPr sz="2600" spc="-85" dirty="0">
                <a:latin typeface="Times New Roman"/>
                <a:cs typeface="Times New Roman"/>
              </a:rPr>
              <a:t>wasting)  </a:t>
            </a:r>
            <a:r>
              <a:rPr sz="2600" spc="-135" dirty="0">
                <a:latin typeface="Times New Roman"/>
                <a:cs typeface="Times New Roman"/>
              </a:rPr>
              <a:t>Wet </a:t>
            </a:r>
            <a:r>
              <a:rPr sz="2600" spc="-70" dirty="0">
                <a:latin typeface="Times New Roman"/>
                <a:cs typeface="Times New Roman"/>
              </a:rPr>
              <a:t>(edema)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forms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20" dirty="0">
                <a:latin typeface="Times New Roman"/>
                <a:cs typeface="Times New Roman"/>
              </a:rPr>
              <a:t>Deficiency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symptoms</a:t>
            </a:r>
            <a:endParaRPr sz="2800">
              <a:latin typeface="Times New Roman"/>
              <a:cs typeface="Times New Roman"/>
            </a:endParaRPr>
          </a:p>
          <a:p>
            <a:pPr marL="279400" marR="5080">
              <a:lnSpc>
                <a:spcPct val="110000"/>
              </a:lnSpc>
              <a:spcBef>
                <a:spcPts val="335"/>
              </a:spcBef>
            </a:pPr>
            <a:r>
              <a:rPr sz="2800" spc="-40" dirty="0">
                <a:latin typeface="Times New Roman"/>
                <a:cs typeface="Times New Roman"/>
              </a:rPr>
              <a:t>Enlarged </a:t>
            </a:r>
            <a:r>
              <a:rPr sz="2800" spc="-30" dirty="0">
                <a:latin typeface="Times New Roman"/>
                <a:cs typeface="Times New Roman"/>
              </a:rPr>
              <a:t>heart, </a:t>
            </a:r>
            <a:r>
              <a:rPr sz="2800" spc="-80" dirty="0">
                <a:latin typeface="Times New Roman"/>
                <a:cs typeface="Times New Roman"/>
              </a:rPr>
              <a:t>Cardiac </a:t>
            </a:r>
            <a:r>
              <a:rPr sz="2800" spc="-85" dirty="0">
                <a:latin typeface="Times New Roman"/>
                <a:cs typeface="Times New Roman"/>
              </a:rPr>
              <a:t>failure, Muscular weakness  </a:t>
            </a:r>
            <a:r>
              <a:rPr sz="2800" spc="-110" dirty="0">
                <a:latin typeface="Times New Roman"/>
                <a:cs typeface="Times New Roman"/>
              </a:rPr>
              <a:t>Apathy, </a:t>
            </a:r>
            <a:r>
              <a:rPr sz="2800" spc="-15" dirty="0">
                <a:latin typeface="Times New Roman"/>
                <a:cs typeface="Times New Roman"/>
              </a:rPr>
              <a:t>Poor </a:t>
            </a:r>
            <a:r>
              <a:rPr sz="2800" spc="15" dirty="0">
                <a:latin typeface="Times New Roman"/>
                <a:cs typeface="Times New Roman"/>
              </a:rPr>
              <a:t>short </a:t>
            </a:r>
            <a:r>
              <a:rPr sz="2800" spc="5" dirty="0">
                <a:latin typeface="Times New Roman"/>
                <a:cs typeface="Times New Roman"/>
              </a:rPr>
              <a:t>term </a:t>
            </a:r>
            <a:r>
              <a:rPr sz="2800" spc="-80" dirty="0">
                <a:latin typeface="Times New Roman"/>
                <a:cs typeface="Times New Roman"/>
              </a:rPr>
              <a:t>memory, </a:t>
            </a:r>
            <a:r>
              <a:rPr sz="2800" spc="-40" dirty="0">
                <a:latin typeface="Times New Roman"/>
                <a:cs typeface="Times New Roman"/>
              </a:rPr>
              <a:t>Confusion, </a:t>
            </a:r>
            <a:r>
              <a:rPr sz="2800" spc="-85" dirty="0">
                <a:latin typeface="Times New Roman"/>
                <a:cs typeface="Times New Roman"/>
              </a:rPr>
              <a:t>Irritability,  </a:t>
            </a:r>
            <a:r>
              <a:rPr sz="2800" spc="-70" dirty="0">
                <a:latin typeface="Times New Roman"/>
                <a:cs typeface="Times New Roman"/>
              </a:rPr>
              <a:t>Anorexia, </a:t>
            </a:r>
            <a:r>
              <a:rPr sz="2800" spc="-120" dirty="0">
                <a:latin typeface="Times New Roman"/>
                <a:cs typeface="Times New Roman"/>
              </a:rPr>
              <a:t>Weight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loss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932" name="object 4"/>
          <p:cNvSpPr/>
          <p:nvPr/>
        </p:nvSpPr>
        <p:spPr>
          <a:xfrm>
            <a:off x="5486400" y="1143039"/>
            <a:ext cx="3630484" cy="2057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33" name="object 5"/>
          <p:cNvSpPr/>
          <p:nvPr/>
        </p:nvSpPr>
        <p:spPr>
          <a:xfrm>
            <a:off x="5715000" y="3048000"/>
            <a:ext cx="3276600" cy="923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77200" cy="838200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latin typeface="+mn-lt"/>
                <a:cs typeface="Times New Roman" pitchFamily="18" charset="0"/>
              </a:rPr>
              <a:t>Public Health Importance (Why we study nutrition?)</a:t>
            </a:r>
            <a:endParaRPr lang="en-US" sz="2800" b="1" i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334000"/>
          </a:xfrm>
        </p:spPr>
        <p:txBody>
          <a:bodyPr>
            <a:noAutofit/>
          </a:bodyPr>
          <a:lstStyle/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cs typeface="Times New Roman" pitchFamily="18" charset="0"/>
              </a:rPr>
              <a:t>Well nourished child is able to reach his/her full potential </a:t>
            </a: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Physically</a:t>
            </a: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Mentally and </a:t>
            </a: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Intellectually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cs typeface="Times New Roman" pitchFamily="18" charset="0"/>
              </a:rPr>
              <a:t>Malnutrition remains one of the most common causes of morbidity and mortality among children through out the developing world.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cs typeface="Times New Roman" pitchFamily="18" charset="0"/>
              </a:rPr>
              <a:t>Malnutrition has been responsible, directly or indirectly, for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689C-49E3-4C62-8F1E-FE97A0735B1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object 2"/>
          <p:cNvSpPr txBox="1"/>
          <p:nvPr/>
        </p:nvSpPr>
        <p:spPr>
          <a:xfrm>
            <a:off x="535940" y="865378"/>
            <a:ext cx="7750809" cy="34823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37845" indent="-3429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75" dirty="0">
                <a:latin typeface="Times New Roman"/>
                <a:cs typeface="Times New Roman"/>
              </a:rPr>
              <a:t>Beri-beri </a:t>
            </a:r>
            <a:r>
              <a:rPr sz="2800" spc="-45" dirty="0">
                <a:latin typeface="Times New Roman"/>
                <a:cs typeface="Times New Roman"/>
              </a:rPr>
              <a:t>occurs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55" dirty="0">
                <a:latin typeface="Times New Roman"/>
                <a:cs typeface="Times New Roman"/>
              </a:rPr>
              <a:t>human-milk-fed </a:t>
            </a:r>
            <a:r>
              <a:rPr sz="2800" spc="-40" dirty="0">
                <a:latin typeface="Times New Roman"/>
                <a:cs typeface="Times New Roman"/>
              </a:rPr>
              <a:t>infants </a:t>
            </a:r>
            <a:r>
              <a:rPr sz="2800" spc="-55" dirty="0">
                <a:latin typeface="Times New Roman"/>
                <a:cs typeface="Times New Roman"/>
              </a:rPr>
              <a:t>whose  nursing </a:t>
            </a:r>
            <a:r>
              <a:rPr sz="2800" spc="-15" dirty="0">
                <a:latin typeface="Times New Roman"/>
                <a:cs typeface="Times New Roman"/>
              </a:rPr>
              <a:t>mothers </a:t>
            </a:r>
            <a:r>
              <a:rPr sz="2800" spc="-60" dirty="0">
                <a:latin typeface="Times New Roman"/>
                <a:cs typeface="Times New Roman"/>
              </a:rPr>
              <a:t>are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deficient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45" dirty="0">
                <a:latin typeface="Times New Roman"/>
                <a:cs typeface="Times New Roman"/>
              </a:rPr>
              <a:t>It </a:t>
            </a:r>
            <a:r>
              <a:rPr sz="2800" spc="-80" dirty="0">
                <a:latin typeface="Times New Roman"/>
                <a:cs typeface="Times New Roman"/>
              </a:rPr>
              <a:t>also </a:t>
            </a:r>
            <a:r>
              <a:rPr sz="2800" spc="-45" dirty="0">
                <a:latin typeface="Times New Roman"/>
                <a:cs typeface="Times New Roman"/>
              </a:rPr>
              <a:t>occurs </a:t>
            </a:r>
            <a:r>
              <a:rPr sz="2800" spc="-60" dirty="0">
                <a:latin typeface="Times New Roman"/>
                <a:cs typeface="Times New Roman"/>
              </a:rPr>
              <a:t>in adults with </a:t>
            </a:r>
            <a:r>
              <a:rPr sz="2800" spc="-65" dirty="0">
                <a:latin typeface="Times New Roman"/>
                <a:cs typeface="Times New Roman"/>
              </a:rPr>
              <a:t>high </a:t>
            </a:r>
            <a:r>
              <a:rPr sz="2800" spc="-50" dirty="0">
                <a:latin typeface="Times New Roman"/>
                <a:cs typeface="Times New Roman"/>
              </a:rPr>
              <a:t>carbohydrate </a:t>
            </a:r>
            <a:r>
              <a:rPr sz="2800" spc="-70" dirty="0">
                <a:latin typeface="Times New Roman"/>
                <a:cs typeface="Times New Roman"/>
              </a:rPr>
              <a:t>intakes  </a:t>
            </a:r>
            <a:r>
              <a:rPr sz="2800" spc="-105" dirty="0">
                <a:latin typeface="Times New Roman"/>
                <a:cs typeface="Times New Roman"/>
              </a:rPr>
              <a:t>mainly </a:t>
            </a:r>
            <a:r>
              <a:rPr sz="2800" spc="-10" dirty="0">
                <a:latin typeface="Times New Roman"/>
                <a:cs typeface="Times New Roman"/>
              </a:rPr>
              <a:t>from </a:t>
            </a:r>
            <a:r>
              <a:rPr sz="2800" spc="-20" dirty="0">
                <a:latin typeface="Times New Roman"/>
                <a:cs typeface="Times New Roman"/>
              </a:rPr>
              <a:t>milled/polished </a:t>
            </a:r>
            <a:r>
              <a:rPr sz="2800" spc="-80" dirty="0">
                <a:latin typeface="Times New Roman"/>
                <a:cs typeface="Times New Roman"/>
              </a:rPr>
              <a:t>rice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65" dirty="0">
                <a:latin typeface="Times New Roman"/>
                <a:cs typeface="Times New Roman"/>
              </a:rPr>
              <a:t>with </a:t>
            </a:r>
            <a:r>
              <a:rPr sz="2800" spc="-70" dirty="0">
                <a:latin typeface="Times New Roman"/>
                <a:cs typeface="Times New Roman"/>
              </a:rPr>
              <a:t>intakes </a:t>
            </a:r>
            <a:r>
              <a:rPr sz="2800" spc="-5" dirty="0">
                <a:latin typeface="Times New Roman"/>
                <a:cs typeface="Times New Roman"/>
              </a:rPr>
              <a:t>of  </a:t>
            </a:r>
            <a:r>
              <a:rPr sz="2800" spc="-50" dirty="0">
                <a:latin typeface="Times New Roman"/>
                <a:cs typeface="Times New Roman"/>
              </a:rPr>
              <a:t>anti-thiamin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factors.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75" dirty="0">
                <a:latin typeface="Times New Roman"/>
                <a:cs typeface="Times New Roman"/>
              </a:rPr>
              <a:t>Beri-beri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90" dirty="0">
                <a:latin typeface="Times New Roman"/>
                <a:cs typeface="Times New Roman"/>
              </a:rPr>
              <a:t>still </a:t>
            </a:r>
            <a:r>
              <a:rPr sz="2800" spc="-55" dirty="0">
                <a:latin typeface="Times New Roman"/>
                <a:cs typeface="Times New Roman"/>
              </a:rPr>
              <a:t>endemic </a:t>
            </a:r>
            <a:r>
              <a:rPr sz="2800" spc="-60" dirty="0">
                <a:latin typeface="Times New Roman"/>
                <a:cs typeface="Times New Roman"/>
              </a:rPr>
              <a:t>in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Asia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object 2"/>
          <p:cNvSpPr txBox="1"/>
          <p:nvPr/>
        </p:nvSpPr>
        <p:spPr>
          <a:xfrm>
            <a:off x="535940" y="118363"/>
            <a:ext cx="7692390" cy="5360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0" dirty="0">
                <a:latin typeface="Times New Roman"/>
                <a:cs typeface="Times New Roman"/>
              </a:rPr>
              <a:t>Vitamin </a:t>
            </a:r>
            <a:r>
              <a:rPr sz="2800" b="1" spc="-35" dirty="0">
                <a:latin typeface="Times New Roman"/>
                <a:cs typeface="Times New Roman"/>
              </a:rPr>
              <a:t>B2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(Riboflavin)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10" dirty="0">
                <a:latin typeface="Times New Roman"/>
                <a:cs typeface="Times New Roman"/>
              </a:rPr>
              <a:t>Functions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00">
              <a:latin typeface="Times New Roman"/>
              <a:cs typeface="Times New Roman"/>
            </a:endParaRPr>
          </a:p>
          <a:p>
            <a:pPr marL="355600" marR="504825" indent="-342900">
              <a:lnSpc>
                <a:spcPts val="302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80" dirty="0">
                <a:latin typeface="Times New Roman"/>
                <a:cs typeface="Times New Roman"/>
              </a:rPr>
              <a:t>Assists </a:t>
            </a:r>
            <a:r>
              <a:rPr sz="2800" spc="-70" dirty="0">
                <a:latin typeface="Times New Roman"/>
                <a:cs typeface="Times New Roman"/>
              </a:rPr>
              <a:t>energy </a:t>
            </a:r>
            <a:r>
              <a:rPr sz="2800" spc="-85" dirty="0">
                <a:latin typeface="Times New Roman"/>
                <a:cs typeface="Times New Roman"/>
              </a:rPr>
              <a:t>release </a:t>
            </a:r>
            <a:r>
              <a:rPr sz="2800" spc="-15" dirty="0">
                <a:latin typeface="Times New Roman"/>
                <a:cs typeface="Times New Roman"/>
              </a:rPr>
              <a:t>from </a:t>
            </a:r>
            <a:r>
              <a:rPr sz="2800" spc="5" dirty="0">
                <a:latin typeface="Times New Roman"/>
                <a:cs typeface="Times New Roman"/>
              </a:rPr>
              <a:t>food </a:t>
            </a:r>
            <a:r>
              <a:rPr sz="2800" spc="-125" dirty="0">
                <a:latin typeface="Times New Roman"/>
                <a:cs typeface="Times New Roman"/>
              </a:rPr>
              <a:t>by </a:t>
            </a:r>
            <a:r>
              <a:rPr sz="2800" spc="-75" dirty="0">
                <a:latin typeface="Times New Roman"/>
                <a:cs typeface="Times New Roman"/>
              </a:rPr>
              <a:t>acting </a:t>
            </a:r>
            <a:r>
              <a:rPr sz="2800" spc="-90" dirty="0">
                <a:latin typeface="Times New Roman"/>
                <a:cs typeface="Times New Roman"/>
              </a:rPr>
              <a:t>as </a:t>
            </a:r>
            <a:r>
              <a:rPr sz="2800" spc="-110" dirty="0">
                <a:latin typeface="Times New Roman"/>
                <a:cs typeface="Times New Roman"/>
              </a:rPr>
              <a:t>a  </a:t>
            </a:r>
            <a:r>
              <a:rPr sz="2800" b="1" spc="10" dirty="0">
                <a:latin typeface="Times New Roman"/>
                <a:cs typeface="Times New Roman"/>
              </a:rPr>
              <a:t>coenzyme</a:t>
            </a:r>
            <a:r>
              <a:rPr sz="2800" spc="10" dirty="0">
                <a:latin typeface="Times New Roman"/>
                <a:cs typeface="Times New Roman"/>
              </a:rPr>
              <a:t>( </a:t>
            </a:r>
            <a:r>
              <a:rPr sz="2800" spc="-20" dirty="0">
                <a:latin typeface="Times New Roman"/>
                <a:cs typeface="Times New Roman"/>
              </a:rPr>
              <a:t>FMN- </a:t>
            </a:r>
            <a:r>
              <a:rPr sz="2800" spc="-80" dirty="0">
                <a:latin typeface="Times New Roman"/>
                <a:cs typeface="Times New Roman"/>
              </a:rPr>
              <a:t>Flavin </a:t>
            </a:r>
            <a:r>
              <a:rPr sz="2800" spc="-45" dirty="0">
                <a:latin typeface="Times New Roman"/>
                <a:cs typeface="Times New Roman"/>
              </a:rPr>
              <a:t>mononucleotide; </a:t>
            </a:r>
            <a:r>
              <a:rPr sz="2800" spc="-55" dirty="0">
                <a:latin typeface="Times New Roman"/>
                <a:cs typeface="Times New Roman"/>
              </a:rPr>
              <a:t>FAD-  </a:t>
            </a:r>
            <a:r>
              <a:rPr sz="2800" spc="-80" dirty="0">
                <a:latin typeface="Times New Roman"/>
                <a:cs typeface="Times New Roman"/>
              </a:rPr>
              <a:t>Flavin </a:t>
            </a:r>
            <a:r>
              <a:rPr sz="2800" spc="-50" dirty="0">
                <a:latin typeface="Times New Roman"/>
                <a:cs typeface="Times New Roman"/>
              </a:rPr>
              <a:t>adenine </a:t>
            </a:r>
            <a:r>
              <a:rPr sz="2800" spc="-70" dirty="0">
                <a:latin typeface="Times New Roman"/>
                <a:cs typeface="Times New Roman"/>
              </a:rPr>
              <a:t>dinucleotide... </a:t>
            </a:r>
            <a:r>
              <a:rPr sz="2800" spc="-75" dirty="0">
                <a:latin typeface="Times New Roman"/>
                <a:cs typeface="Times New Roman"/>
              </a:rPr>
              <a:t>TCA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Times New Roman"/>
                <a:cs typeface="Times New Roman"/>
              </a:rPr>
              <a:t>cycle)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355600" marR="5080" indent="-355600">
              <a:lnSpc>
                <a:spcPct val="110000"/>
              </a:lnSpc>
              <a:buFont typeface="Arial"/>
              <a:buChar char="•"/>
              <a:tabLst>
                <a:tab pos="355600" algn="l"/>
                <a:tab pos="356235" algn="l"/>
                <a:tab pos="6336030" algn="l"/>
              </a:tabLst>
            </a:pPr>
            <a:r>
              <a:rPr sz="2800" spc="-75" dirty="0">
                <a:latin typeface="Times New Roman"/>
                <a:cs typeface="Times New Roman"/>
              </a:rPr>
              <a:t>Maintains </a:t>
            </a:r>
            <a:r>
              <a:rPr sz="2800" spc="-80" dirty="0">
                <a:latin typeface="Times New Roman"/>
                <a:cs typeface="Times New Roman"/>
              </a:rPr>
              <a:t>healthy </a:t>
            </a:r>
            <a:r>
              <a:rPr sz="2800" spc="-55" dirty="0">
                <a:latin typeface="Times New Roman"/>
                <a:cs typeface="Times New Roman"/>
              </a:rPr>
              <a:t>mucus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membrane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lining	</a:t>
            </a:r>
            <a:r>
              <a:rPr sz="2800" spc="-10" dirty="0">
                <a:latin typeface="Times New Roman"/>
                <a:cs typeface="Times New Roman"/>
              </a:rPr>
              <a:t>of  </a:t>
            </a:r>
            <a:r>
              <a:rPr sz="2800" spc="-70" dirty="0">
                <a:latin typeface="Times New Roman"/>
                <a:cs typeface="Times New Roman"/>
              </a:rPr>
              <a:t>respiratory, </a:t>
            </a:r>
            <a:r>
              <a:rPr sz="2800" spc="-90" dirty="0">
                <a:latin typeface="Times New Roman"/>
                <a:cs typeface="Times New Roman"/>
              </a:rPr>
              <a:t>digestive, </a:t>
            </a:r>
            <a:r>
              <a:rPr sz="2800" spc="-65" dirty="0">
                <a:latin typeface="Times New Roman"/>
                <a:cs typeface="Times New Roman"/>
              </a:rPr>
              <a:t>circulatory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60" dirty="0">
                <a:latin typeface="Times New Roman"/>
                <a:cs typeface="Times New Roman"/>
              </a:rPr>
              <a:t>excretory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tracts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45" dirty="0">
                <a:latin typeface="Times New Roman"/>
                <a:cs typeface="Times New Roman"/>
              </a:rPr>
              <a:t>Preserve </a:t>
            </a:r>
            <a:r>
              <a:rPr sz="2800" spc="-65" dirty="0">
                <a:latin typeface="Times New Roman"/>
                <a:cs typeface="Times New Roman"/>
              </a:rPr>
              <a:t>integrity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30" dirty="0">
                <a:latin typeface="Times New Roman"/>
                <a:cs typeface="Times New Roman"/>
              </a:rPr>
              <a:t>nervous </a:t>
            </a:r>
            <a:r>
              <a:rPr sz="2800" spc="-75" dirty="0">
                <a:latin typeface="Times New Roman"/>
                <a:cs typeface="Times New Roman"/>
              </a:rPr>
              <a:t>system, </a:t>
            </a:r>
            <a:r>
              <a:rPr sz="2800" spc="-70" dirty="0">
                <a:latin typeface="Times New Roman"/>
                <a:cs typeface="Times New Roman"/>
              </a:rPr>
              <a:t>skin </a:t>
            </a:r>
            <a:r>
              <a:rPr sz="2800" spc="-30" dirty="0">
                <a:latin typeface="Times New Roman"/>
                <a:cs typeface="Times New Roman"/>
              </a:rPr>
              <a:t>and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eye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6" name="object 2"/>
          <p:cNvSpPr txBox="1"/>
          <p:nvPr/>
        </p:nvSpPr>
        <p:spPr>
          <a:xfrm>
            <a:off x="535940" y="615137"/>
            <a:ext cx="7527925" cy="3354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Times New Roman"/>
                <a:cs typeface="Times New Roman"/>
              </a:rPr>
              <a:t>Dietary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sources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508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40" dirty="0">
                <a:latin typeface="Times New Roman"/>
                <a:cs typeface="Times New Roman"/>
              </a:rPr>
              <a:t>Milk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100" dirty="0">
                <a:latin typeface="Times New Roman"/>
                <a:cs typeface="Times New Roman"/>
              </a:rPr>
              <a:t>milk </a:t>
            </a:r>
            <a:r>
              <a:rPr sz="2800" spc="-30" dirty="0">
                <a:latin typeface="Times New Roman"/>
                <a:cs typeface="Times New Roman"/>
              </a:rPr>
              <a:t>products, </a:t>
            </a:r>
            <a:r>
              <a:rPr sz="2800" spc="-50" dirty="0">
                <a:latin typeface="Times New Roman"/>
                <a:cs typeface="Times New Roman"/>
              </a:rPr>
              <a:t>dark green </a:t>
            </a:r>
            <a:r>
              <a:rPr sz="2800" spc="-120" dirty="0">
                <a:latin typeface="Times New Roman"/>
                <a:cs typeface="Times New Roman"/>
              </a:rPr>
              <a:t>leafy </a:t>
            </a:r>
            <a:r>
              <a:rPr sz="2800" spc="-85" dirty="0">
                <a:latin typeface="Times New Roman"/>
                <a:cs typeface="Times New Roman"/>
              </a:rPr>
              <a:t>vegetables,  </a:t>
            </a:r>
            <a:r>
              <a:rPr sz="2800" spc="-45" dirty="0">
                <a:latin typeface="Times New Roman"/>
                <a:cs typeface="Times New Roman"/>
              </a:rPr>
              <a:t>beef </a:t>
            </a:r>
            <a:r>
              <a:rPr sz="2800" spc="-120" dirty="0">
                <a:latin typeface="Times New Roman"/>
                <a:cs typeface="Times New Roman"/>
              </a:rPr>
              <a:t>liver, </a:t>
            </a:r>
            <a:r>
              <a:rPr sz="2800" spc="-45" dirty="0">
                <a:latin typeface="Times New Roman"/>
                <a:cs typeface="Times New Roman"/>
              </a:rPr>
              <a:t>beef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other</a:t>
            </a:r>
            <a:r>
              <a:rPr sz="2800" spc="-39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meats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45" dirty="0">
                <a:latin typeface="Times New Roman"/>
                <a:cs typeface="Times New Roman"/>
              </a:rPr>
              <a:t>It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20" dirty="0">
                <a:latin typeface="Times New Roman"/>
                <a:cs typeface="Times New Roman"/>
              </a:rPr>
              <a:t>more </a:t>
            </a:r>
            <a:r>
              <a:rPr sz="2800" spc="-55" dirty="0">
                <a:latin typeface="Times New Roman"/>
                <a:cs typeface="Times New Roman"/>
              </a:rPr>
              <a:t>stable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35" dirty="0">
                <a:latin typeface="Times New Roman"/>
                <a:cs typeface="Times New Roman"/>
              </a:rPr>
              <a:t>heat </a:t>
            </a:r>
            <a:r>
              <a:rPr sz="2800" spc="-95" dirty="0">
                <a:latin typeface="Times New Roman"/>
                <a:cs typeface="Times New Roman"/>
              </a:rPr>
              <a:t>as </a:t>
            </a:r>
            <a:r>
              <a:rPr sz="2800" spc="-30" dirty="0">
                <a:latin typeface="Times New Roman"/>
                <a:cs typeface="Times New Roman"/>
              </a:rPr>
              <a:t>compared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45" dirty="0">
                <a:latin typeface="Times New Roman"/>
                <a:cs typeface="Times New Roman"/>
              </a:rPr>
              <a:t>thiamin </a:t>
            </a:r>
            <a:r>
              <a:rPr sz="2800" spc="-35" dirty="0">
                <a:latin typeface="Times New Roman"/>
                <a:cs typeface="Times New Roman"/>
              </a:rPr>
              <a:t>and  </a:t>
            </a:r>
            <a:r>
              <a:rPr sz="2800" spc="-65" dirty="0">
                <a:latin typeface="Times New Roman"/>
                <a:cs typeface="Times New Roman"/>
              </a:rPr>
              <a:t>vitamin </a:t>
            </a:r>
            <a:r>
              <a:rPr sz="2800" spc="-90" dirty="0">
                <a:latin typeface="Times New Roman"/>
                <a:cs typeface="Times New Roman"/>
              </a:rPr>
              <a:t>C </a:t>
            </a:r>
            <a:r>
              <a:rPr sz="2800" spc="5" dirty="0">
                <a:latin typeface="Times New Roman"/>
                <a:cs typeface="Times New Roman"/>
              </a:rPr>
              <a:t>but </a:t>
            </a:r>
            <a:r>
              <a:rPr sz="2800" spc="-50" dirty="0">
                <a:latin typeface="Times New Roman"/>
                <a:cs typeface="Times New Roman"/>
              </a:rPr>
              <a:t>it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b="1" spc="-30" dirty="0">
                <a:latin typeface="Times New Roman"/>
                <a:cs typeface="Times New Roman"/>
              </a:rPr>
              <a:t>more </a:t>
            </a:r>
            <a:r>
              <a:rPr sz="2800" b="1" dirty="0">
                <a:latin typeface="Times New Roman"/>
                <a:cs typeface="Times New Roman"/>
              </a:rPr>
              <a:t>sensitive to</a:t>
            </a:r>
            <a:r>
              <a:rPr sz="2800" b="1" spc="3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light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7" name="object 2"/>
          <p:cNvSpPr txBox="1"/>
          <p:nvPr/>
        </p:nvSpPr>
        <p:spPr>
          <a:xfrm>
            <a:off x="535940" y="234187"/>
            <a:ext cx="7404734" cy="5915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52650" algn="l"/>
              </a:tabLst>
            </a:pPr>
            <a:r>
              <a:rPr sz="2800" b="1" spc="20" dirty="0">
                <a:latin typeface="Times New Roman"/>
                <a:cs typeface="Times New Roman"/>
              </a:rPr>
              <a:t>Deficiency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30" dirty="0">
                <a:latin typeface="Times New Roman"/>
                <a:cs typeface="Times New Roman"/>
              </a:rPr>
              <a:t>Riboflavin (Vitamin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B2)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65" dirty="0">
                <a:latin typeface="Times New Roman"/>
                <a:cs typeface="Times New Roman"/>
              </a:rPr>
              <a:t>Arbioflavinosis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20" dirty="0">
                <a:latin typeface="Times New Roman"/>
                <a:cs typeface="Times New Roman"/>
              </a:rPr>
              <a:t>Symptoms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70" dirty="0">
                <a:latin typeface="Times New Roman"/>
                <a:cs typeface="Times New Roman"/>
              </a:rPr>
              <a:t>Sore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throat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  <a:tab pos="4971415" algn="l"/>
              </a:tabLst>
            </a:pPr>
            <a:r>
              <a:rPr sz="2800" spc="-85" dirty="0">
                <a:latin typeface="Times New Roman"/>
                <a:cs typeface="Times New Roman"/>
              </a:rPr>
              <a:t>Cracks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45" dirty="0">
                <a:latin typeface="Times New Roman"/>
                <a:cs typeface="Times New Roman"/>
              </a:rPr>
              <a:t>redness </a:t>
            </a:r>
            <a:r>
              <a:rPr sz="2800" spc="-40" dirty="0">
                <a:latin typeface="Times New Roman"/>
                <a:cs typeface="Times New Roman"/>
              </a:rPr>
              <a:t>at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corners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5" dirty="0">
                <a:latin typeface="Times New Roman"/>
                <a:cs typeface="Times New Roman"/>
              </a:rPr>
              <a:t>mouth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80" dirty="0">
                <a:latin typeface="Times New Roman"/>
                <a:cs typeface="Times New Roman"/>
              </a:rPr>
              <a:t>Painful, </a:t>
            </a:r>
            <a:r>
              <a:rPr sz="2800" spc="-10" dirty="0">
                <a:latin typeface="Times New Roman"/>
                <a:cs typeface="Times New Roman"/>
              </a:rPr>
              <a:t>smooth, </a:t>
            </a:r>
            <a:r>
              <a:rPr sz="2800" spc="-40" dirty="0">
                <a:latin typeface="Times New Roman"/>
                <a:cs typeface="Times New Roman"/>
              </a:rPr>
              <a:t>purplish </a:t>
            </a:r>
            <a:r>
              <a:rPr sz="2800" spc="-30" dirty="0">
                <a:latin typeface="Times New Roman"/>
                <a:cs typeface="Times New Roman"/>
              </a:rPr>
              <a:t>red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tongue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35" dirty="0">
                <a:latin typeface="Times New Roman"/>
                <a:cs typeface="Times New Roman"/>
              </a:rPr>
              <a:t>Inflammation </a:t>
            </a:r>
            <a:r>
              <a:rPr sz="2800" spc="-60" dirty="0">
                <a:latin typeface="Times New Roman"/>
                <a:cs typeface="Times New Roman"/>
              </a:rPr>
              <a:t>characterized </a:t>
            </a:r>
            <a:r>
              <a:rPr sz="2800" spc="-125" dirty="0">
                <a:latin typeface="Times New Roman"/>
                <a:cs typeface="Times New Roman"/>
              </a:rPr>
              <a:t>by </a:t>
            </a:r>
            <a:r>
              <a:rPr sz="2800" spc="-70" dirty="0">
                <a:latin typeface="Times New Roman"/>
                <a:cs typeface="Times New Roman"/>
              </a:rPr>
              <a:t>skin </a:t>
            </a:r>
            <a:r>
              <a:rPr sz="2800" spc="-65" dirty="0">
                <a:latin typeface="Times New Roman"/>
                <a:cs typeface="Times New Roman"/>
              </a:rPr>
              <a:t>lesions </a:t>
            </a:r>
            <a:r>
              <a:rPr sz="2800" spc="-55" dirty="0">
                <a:latin typeface="Times New Roman"/>
                <a:cs typeface="Times New Roman"/>
              </a:rPr>
              <a:t>covered  </a:t>
            </a:r>
            <a:r>
              <a:rPr sz="2800" spc="-60" dirty="0">
                <a:latin typeface="Times New Roman"/>
                <a:cs typeface="Times New Roman"/>
              </a:rPr>
              <a:t>with </a:t>
            </a:r>
            <a:r>
              <a:rPr sz="2800" spc="-100" dirty="0">
                <a:latin typeface="Times New Roman"/>
                <a:cs typeface="Times New Roman"/>
              </a:rPr>
              <a:t>greasy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scales</a:t>
            </a:r>
            <a:endParaRPr sz="2800">
              <a:latin typeface="Times New Roman"/>
              <a:cs typeface="Times New Roman"/>
            </a:endParaRPr>
          </a:p>
          <a:p>
            <a:pPr marL="355600" marR="13271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75" dirty="0">
                <a:latin typeface="Times New Roman"/>
                <a:cs typeface="Times New Roman"/>
              </a:rPr>
              <a:t>Deficiency </a:t>
            </a:r>
            <a:r>
              <a:rPr sz="2800" spc="-10" dirty="0">
                <a:latin typeface="Times New Roman"/>
                <a:cs typeface="Times New Roman"/>
              </a:rPr>
              <a:t>most often </a:t>
            </a:r>
            <a:r>
              <a:rPr sz="2800" spc="-60" dirty="0">
                <a:latin typeface="Times New Roman"/>
                <a:cs typeface="Times New Roman"/>
              </a:rPr>
              <a:t>accompanies </a:t>
            </a:r>
            <a:r>
              <a:rPr sz="2800" spc="-5" dirty="0">
                <a:latin typeface="Times New Roman"/>
                <a:cs typeface="Times New Roman"/>
              </a:rPr>
              <a:t>other </a:t>
            </a:r>
            <a:r>
              <a:rPr sz="2800" spc="-20" dirty="0">
                <a:latin typeface="Times New Roman"/>
                <a:cs typeface="Times New Roman"/>
              </a:rPr>
              <a:t>nutrient  </a:t>
            </a:r>
            <a:r>
              <a:rPr sz="2800" spc="-75" dirty="0">
                <a:latin typeface="Times New Roman"/>
                <a:cs typeface="Times New Roman"/>
              </a:rPr>
              <a:t>deficiencies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8" name="object 2"/>
          <p:cNvSpPr txBox="1"/>
          <p:nvPr/>
        </p:nvSpPr>
        <p:spPr>
          <a:xfrm>
            <a:off x="535940" y="86360"/>
            <a:ext cx="8028305" cy="6426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5" dirty="0">
                <a:latin typeface="Times New Roman"/>
                <a:cs typeface="Times New Roman"/>
              </a:rPr>
              <a:t>Niacin </a:t>
            </a:r>
            <a:r>
              <a:rPr sz="2800" b="1" spc="-30" dirty="0">
                <a:latin typeface="Times New Roman"/>
                <a:cs typeface="Times New Roman"/>
              </a:rPr>
              <a:t>(Vitamin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B3)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90"/>
              </a:spcBef>
            </a:pPr>
            <a:r>
              <a:rPr sz="2800" spc="-40" dirty="0">
                <a:latin typeface="Times New Roman"/>
                <a:cs typeface="Times New Roman"/>
              </a:rPr>
              <a:t>Describes </a:t>
            </a:r>
            <a:r>
              <a:rPr sz="2800" spc="-60" dirty="0">
                <a:latin typeface="Times New Roman"/>
                <a:cs typeface="Times New Roman"/>
              </a:rPr>
              <a:t>two </a:t>
            </a:r>
            <a:r>
              <a:rPr sz="2800" spc="-85" dirty="0">
                <a:latin typeface="Times New Roman"/>
                <a:cs typeface="Times New Roman"/>
              </a:rPr>
              <a:t>chemicals </a:t>
            </a:r>
            <a:r>
              <a:rPr sz="2800" spc="-170" dirty="0">
                <a:latin typeface="Times New Roman"/>
                <a:cs typeface="Times New Roman"/>
              </a:rPr>
              <a:t>: </a:t>
            </a:r>
            <a:r>
              <a:rPr sz="2800" spc="-55" dirty="0">
                <a:latin typeface="Times New Roman"/>
                <a:cs typeface="Times New Roman"/>
              </a:rPr>
              <a:t>nicotinic </a:t>
            </a:r>
            <a:r>
              <a:rPr sz="2800" spc="-85" dirty="0">
                <a:latin typeface="Times New Roman"/>
                <a:cs typeface="Times New Roman"/>
              </a:rPr>
              <a:t>acid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40" dirty="0">
                <a:latin typeface="Times New Roman"/>
                <a:cs typeface="Times New Roman"/>
              </a:rPr>
              <a:t>nicotin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amide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10" dirty="0">
                <a:latin typeface="Times New Roman"/>
                <a:cs typeface="Times New Roman"/>
              </a:rPr>
              <a:t>Functions</a:t>
            </a:r>
            <a:endParaRPr sz="2800">
              <a:latin typeface="Times New Roman"/>
              <a:cs typeface="Times New Roman"/>
            </a:endParaRPr>
          </a:p>
          <a:p>
            <a:pPr marL="355600" marR="794385" indent="-342900">
              <a:lnSpc>
                <a:spcPts val="269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75" dirty="0">
                <a:latin typeface="Times New Roman"/>
                <a:cs typeface="Times New Roman"/>
              </a:rPr>
              <a:t>Maintain </a:t>
            </a:r>
            <a:r>
              <a:rPr sz="2800" spc="-20" dirty="0">
                <a:latin typeface="Times New Roman"/>
                <a:cs typeface="Times New Roman"/>
              </a:rPr>
              <a:t>normal </a:t>
            </a:r>
            <a:r>
              <a:rPr sz="2800" spc="-25" dirty="0">
                <a:latin typeface="Times New Roman"/>
                <a:cs typeface="Times New Roman"/>
              </a:rPr>
              <a:t>function </a:t>
            </a:r>
            <a:r>
              <a:rPr sz="2800" spc="-5" dirty="0">
                <a:latin typeface="Times New Roman"/>
                <a:cs typeface="Times New Roman"/>
              </a:rPr>
              <a:t>of the </a:t>
            </a:r>
            <a:r>
              <a:rPr sz="2800" spc="-80" dirty="0">
                <a:latin typeface="Times New Roman"/>
                <a:cs typeface="Times New Roman"/>
              </a:rPr>
              <a:t>skin, </a:t>
            </a:r>
            <a:r>
              <a:rPr sz="2800" spc="-65" dirty="0">
                <a:latin typeface="Times New Roman"/>
                <a:cs typeface="Times New Roman"/>
              </a:rPr>
              <a:t>nerves, </a:t>
            </a:r>
            <a:r>
              <a:rPr sz="2800" spc="-35" dirty="0">
                <a:latin typeface="Times New Roman"/>
                <a:cs typeface="Times New Roman"/>
              </a:rPr>
              <a:t>and  </a:t>
            </a:r>
            <a:r>
              <a:rPr sz="2800" spc="-85" dirty="0">
                <a:latin typeface="Times New Roman"/>
                <a:cs typeface="Times New Roman"/>
              </a:rPr>
              <a:t>digestive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system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80" dirty="0">
                <a:latin typeface="Times New Roman"/>
                <a:cs typeface="Times New Roman"/>
              </a:rPr>
              <a:t>Reduce </a:t>
            </a:r>
            <a:r>
              <a:rPr sz="2800" spc="-50" dirty="0">
                <a:latin typeface="Times New Roman"/>
                <a:cs typeface="Times New Roman"/>
              </a:rPr>
              <a:t>cholesterol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90" dirty="0">
                <a:latin typeface="Times New Roman"/>
                <a:cs typeface="Times New Roman"/>
              </a:rPr>
              <a:t>triglyceride </a:t>
            </a:r>
            <a:r>
              <a:rPr sz="2800" spc="-55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blood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355600" marR="658495" indent="-342900">
              <a:lnSpc>
                <a:spcPts val="2690"/>
              </a:lnSpc>
              <a:buFont typeface="Arial"/>
              <a:buChar char="•"/>
              <a:tabLst>
                <a:tab pos="355600" algn="l"/>
                <a:tab pos="356235" algn="l"/>
                <a:tab pos="2021839" algn="l"/>
                <a:tab pos="3565525" algn="l"/>
              </a:tabLst>
            </a:pPr>
            <a:r>
              <a:rPr sz="2800" spc="-80" dirty="0">
                <a:latin typeface="Times New Roman"/>
                <a:cs typeface="Times New Roman"/>
              </a:rPr>
              <a:t>Assist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release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70" dirty="0">
                <a:latin typeface="Times New Roman"/>
                <a:cs typeface="Times New Roman"/>
              </a:rPr>
              <a:t>energy </a:t>
            </a:r>
            <a:r>
              <a:rPr sz="2800" spc="-10" dirty="0">
                <a:latin typeface="Times New Roman"/>
                <a:cs typeface="Times New Roman"/>
              </a:rPr>
              <a:t>from </a:t>
            </a:r>
            <a:r>
              <a:rPr sz="2800" spc="-20" dirty="0">
                <a:latin typeface="Times New Roman"/>
                <a:cs typeface="Times New Roman"/>
              </a:rPr>
              <a:t>CHOs, </a:t>
            </a:r>
            <a:r>
              <a:rPr sz="2800" spc="-35" dirty="0">
                <a:latin typeface="Times New Roman"/>
                <a:cs typeface="Times New Roman"/>
              </a:rPr>
              <a:t>fat and  </a:t>
            </a:r>
            <a:r>
              <a:rPr sz="2800" spc="-25" dirty="0">
                <a:latin typeface="Times New Roman"/>
                <a:cs typeface="Times New Roman"/>
              </a:rPr>
              <a:t>proteins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as	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65" dirty="0">
                <a:latin typeface="Times New Roman"/>
                <a:cs typeface="Times New Roman"/>
              </a:rPr>
              <a:t>coenzyme </a:t>
            </a:r>
            <a:r>
              <a:rPr sz="2800" spc="5" dirty="0">
                <a:latin typeface="Times New Roman"/>
                <a:cs typeface="Times New Roman"/>
              </a:rPr>
              <a:t>(NAD </a:t>
            </a:r>
            <a:r>
              <a:rPr sz="2800" spc="-35" dirty="0">
                <a:latin typeface="Times New Roman"/>
                <a:cs typeface="Times New Roman"/>
              </a:rPr>
              <a:t>and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NADP)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438150" indent="-342900">
              <a:lnSpc>
                <a:spcPct val="80000"/>
              </a:lnSpc>
              <a:buFont typeface="Arial"/>
              <a:buChar char="•"/>
              <a:tabLst>
                <a:tab pos="355600" algn="l"/>
                <a:tab pos="356235" algn="l"/>
                <a:tab pos="1441450" algn="l"/>
              </a:tabLst>
            </a:pPr>
            <a:r>
              <a:rPr sz="2800" b="1" spc="35" dirty="0">
                <a:latin typeface="Times New Roman"/>
                <a:cs typeface="Times New Roman"/>
              </a:rPr>
              <a:t>Note: </a:t>
            </a:r>
            <a:r>
              <a:rPr sz="2800" spc="-35" dirty="0">
                <a:latin typeface="Times New Roman"/>
                <a:cs typeface="Times New Roman"/>
              </a:rPr>
              <a:t>Without </a:t>
            </a:r>
            <a:r>
              <a:rPr sz="2800" spc="-45" dirty="0">
                <a:latin typeface="Times New Roman"/>
                <a:cs typeface="Times New Roman"/>
              </a:rPr>
              <a:t>NAD,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75" dirty="0">
                <a:latin typeface="Times New Roman"/>
                <a:cs typeface="Times New Roman"/>
              </a:rPr>
              <a:t>enzymes </a:t>
            </a:r>
            <a:r>
              <a:rPr sz="2800" spc="-80" dirty="0">
                <a:latin typeface="Times New Roman"/>
                <a:cs typeface="Times New Roman"/>
              </a:rPr>
              <a:t>involved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95" dirty="0">
                <a:latin typeface="Times New Roman"/>
                <a:cs typeface="Times New Roman"/>
              </a:rPr>
              <a:t>every  </a:t>
            </a:r>
            <a:r>
              <a:rPr sz="2800" spc="-15" dirty="0">
                <a:latin typeface="Times New Roman"/>
                <a:cs typeface="Times New Roman"/>
              </a:rPr>
              <a:t>step</a:t>
            </a:r>
            <a:r>
              <a:rPr sz="2800" spc="-5" dirty="0">
                <a:latin typeface="Times New Roman"/>
                <a:cs typeface="Times New Roman"/>
              </a:rPr>
              <a:t> of	the </a:t>
            </a:r>
            <a:r>
              <a:rPr sz="2800" spc="-75" dirty="0">
                <a:latin typeface="Times New Roman"/>
                <a:cs typeface="Times New Roman"/>
              </a:rPr>
              <a:t>glucose- </a:t>
            </a:r>
            <a:r>
              <a:rPr sz="2800" dirty="0">
                <a:latin typeface="Times New Roman"/>
                <a:cs typeface="Times New Roman"/>
              </a:rPr>
              <a:t>to- </a:t>
            </a:r>
            <a:r>
              <a:rPr sz="2800" spc="-70" dirty="0">
                <a:latin typeface="Times New Roman"/>
                <a:cs typeface="Times New Roman"/>
              </a:rPr>
              <a:t>energy </a:t>
            </a:r>
            <a:r>
              <a:rPr sz="2800" spc="-90" dirty="0">
                <a:latin typeface="Times New Roman"/>
                <a:cs typeface="Times New Roman"/>
              </a:rPr>
              <a:t>pathway </a:t>
            </a:r>
            <a:r>
              <a:rPr sz="2800" spc="-15" dirty="0">
                <a:latin typeface="Times New Roman"/>
                <a:cs typeface="Times New Roman"/>
              </a:rPr>
              <a:t>cannot  </a:t>
            </a:r>
            <a:r>
              <a:rPr sz="2800" spc="-35" dirty="0">
                <a:latin typeface="Times New Roman"/>
                <a:cs typeface="Times New Roman"/>
              </a:rPr>
              <a:t>function.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9" name="object 2"/>
          <p:cNvSpPr txBox="1">
            <a:spLocks noGrp="1"/>
          </p:cNvSpPr>
          <p:nvPr>
            <p:ph type="title"/>
          </p:nvPr>
        </p:nvSpPr>
        <p:spPr>
          <a:xfrm>
            <a:off x="535940" y="528269"/>
            <a:ext cx="4874260" cy="675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/>
              <a:t>Food</a:t>
            </a:r>
            <a:r>
              <a:rPr spc="-105" dirty="0"/>
              <a:t> </a:t>
            </a:r>
            <a:r>
              <a:rPr spc="10" dirty="0"/>
              <a:t>sources</a:t>
            </a:r>
          </a:p>
        </p:txBody>
      </p:sp>
      <p:sp>
        <p:nvSpPr>
          <p:cNvPr id="1048940" name="object 3"/>
          <p:cNvSpPr txBox="1"/>
          <p:nvPr/>
        </p:nvSpPr>
        <p:spPr>
          <a:xfrm>
            <a:off x="535940" y="1506981"/>
            <a:ext cx="7763509" cy="2842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35" dirty="0">
                <a:latin typeface="Times New Roman"/>
                <a:cs typeface="Times New Roman"/>
              </a:rPr>
              <a:t>Widely </a:t>
            </a:r>
            <a:r>
              <a:rPr sz="2800" spc="-35" dirty="0">
                <a:latin typeface="Times New Roman"/>
                <a:cs typeface="Times New Roman"/>
              </a:rPr>
              <a:t>distributed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10" dirty="0">
                <a:latin typeface="Times New Roman"/>
                <a:cs typeface="Times New Roman"/>
              </a:rPr>
              <a:t>most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foods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355600" marR="142240" indent="-342900">
              <a:lnSpc>
                <a:spcPts val="269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95" dirty="0">
                <a:latin typeface="Times New Roman"/>
                <a:cs typeface="Times New Roman"/>
              </a:rPr>
              <a:t>Mostly </a:t>
            </a:r>
            <a:r>
              <a:rPr sz="2800" spc="-5" dirty="0">
                <a:latin typeface="Times New Roman"/>
                <a:cs typeface="Times New Roman"/>
              </a:rPr>
              <a:t>found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65" dirty="0">
                <a:latin typeface="Times New Roman"/>
                <a:cs typeface="Times New Roman"/>
              </a:rPr>
              <a:t>fish, </a:t>
            </a:r>
            <a:r>
              <a:rPr sz="2800" spc="-30" dirty="0">
                <a:latin typeface="Times New Roman"/>
                <a:cs typeface="Times New Roman"/>
              </a:rPr>
              <a:t>pork, </a:t>
            </a:r>
            <a:r>
              <a:rPr sz="2800" spc="-65" dirty="0">
                <a:latin typeface="Times New Roman"/>
                <a:cs typeface="Times New Roman"/>
              </a:rPr>
              <a:t>beef, </a:t>
            </a:r>
            <a:r>
              <a:rPr sz="2800" spc="-75" dirty="0">
                <a:latin typeface="Times New Roman"/>
                <a:cs typeface="Times New Roman"/>
              </a:rPr>
              <a:t>poultry, </a:t>
            </a:r>
            <a:r>
              <a:rPr sz="2800" spc="-25" dirty="0">
                <a:latin typeface="Times New Roman"/>
                <a:cs typeface="Times New Roman"/>
              </a:rPr>
              <a:t>mushroom,  </a:t>
            </a:r>
            <a:r>
              <a:rPr sz="2800" spc="-65" dirty="0">
                <a:latin typeface="Times New Roman"/>
                <a:cs typeface="Times New Roman"/>
              </a:rPr>
              <a:t>whole grains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135" dirty="0">
                <a:latin typeface="Times New Roman"/>
                <a:cs typeface="Times New Roman"/>
              </a:rPr>
              <a:t>all </a:t>
            </a:r>
            <a:r>
              <a:rPr sz="2800" spc="-20" dirty="0">
                <a:latin typeface="Times New Roman"/>
                <a:cs typeface="Times New Roman"/>
              </a:rPr>
              <a:t>protein </a:t>
            </a:r>
            <a:r>
              <a:rPr sz="2800" spc="-50" dirty="0">
                <a:latin typeface="Times New Roman"/>
                <a:cs typeface="Times New Roman"/>
              </a:rPr>
              <a:t>containing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foods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690"/>
              </a:lnSpc>
              <a:buFont typeface="Arial"/>
              <a:buChar char="•"/>
              <a:tabLst>
                <a:tab pos="355600" algn="l"/>
                <a:tab pos="356235" algn="l"/>
                <a:tab pos="6143625" algn="l"/>
              </a:tabLst>
            </a:pPr>
            <a:r>
              <a:rPr sz="2800" spc="-60" dirty="0">
                <a:latin typeface="Times New Roman"/>
                <a:cs typeface="Times New Roman"/>
              </a:rPr>
              <a:t>Can </a:t>
            </a:r>
            <a:r>
              <a:rPr sz="2800" spc="-3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formed </a:t>
            </a:r>
            <a:r>
              <a:rPr sz="2800" spc="-55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0" dirty="0">
                <a:latin typeface="Times New Roman"/>
                <a:cs typeface="Times New Roman"/>
              </a:rPr>
              <a:t>body </a:t>
            </a:r>
            <a:r>
              <a:rPr sz="2800" spc="-10" dirty="0">
                <a:latin typeface="Times New Roman"/>
                <a:cs typeface="Times New Roman"/>
              </a:rPr>
              <a:t>from </a:t>
            </a:r>
            <a:r>
              <a:rPr sz="2800" b="1" spc="-45" dirty="0">
                <a:latin typeface="Times New Roman"/>
                <a:cs typeface="Times New Roman"/>
              </a:rPr>
              <a:t>tryptophan </a:t>
            </a:r>
            <a:r>
              <a:rPr sz="2800" spc="-120" dirty="0">
                <a:latin typeface="Times New Roman"/>
                <a:cs typeface="Times New Roman"/>
              </a:rPr>
              <a:t>( </a:t>
            </a:r>
            <a:r>
              <a:rPr sz="2800" spc="-65" dirty="0">
                <a:latin typeface="Times New Roman"/>
                <a:cs typeface="Times New Roman"/>
              </a:rPr>
              <a:t>3% </a:t>
            </a:r>
            <a:r>
              <a:rPr sz="2800" spc="-10" dirty="0">
                <a:latin typeface="Times New Roman"/>
                <a:cs typeface="Times New Roman"/>
              </a:rPr>
              <a:t>of  </a:t>
            </a:r>
            <a:r>
              <a:rPr sz="2800" spc="-5" dirty="0">
                <a:latin typeface="Times New Roman"/>
                <a:cs typeface="Times New Roman"/>
              </a:rPr>
              <a:t>tryptophan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70" dirty="0">
                <a:latin typeface="Times New Roman"/>
                <a:cs typeface="Times New Roman"/>
              </a:rPr>
              <a:t>utilized </a:t>
            </a:r>
            <a:r>
              <a:rPr sz="2800" spc="-5" dirty="0">
                <a:latin typeface="Times New Roman"/>
                <a:cs typeface="Times New Roman"/>
              </a:rPr>
              <a:t>for the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synthesis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80" dirty="0">
                <a:latin typeface="Times New Roman"/>
                <a:cs typeface="Times New Roman"/>
              </a:rPr>
              <a:t>niacin)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object 2"/>
          <p:cNvSpPr txBox="1">
            <a:spLocks noGrp="1"/>
          </p:cNvSpPr>
          <p:nvPr>
            <p:ph type="title"/>
          </p:nvPr>
        </p:nvSpPr>
        <p:spPr>
          <a:xfrm>
            <a:off x="2971038" y="127507"/>
            <a:ext cx="3199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52650" algn="l"/>
              </a:tabLst>
            </a:pPr>
            <a:r>
              <a:rPr sz="2800" spc="20" dirty="0"/>
              <a:t>Deficiency</a:t>
            </a:r>
            <a:r>
              <a:rPr sz="2800" spc="30" dirty="0"/>
              <a:t> </a:t>
            </a:r>
            <a:r>
              <a:rPr sz="2800" spc="-20" dirty="0"/>
              <a:t>of	</a:t>
            </a:r>
            <a:r>
              <a:rPr sz="2800" spc="55" dirty="0"/>
              <a:t>Niacin</a:t>
            </a:r>
            <a:endParaRPr sz="2800"/>
          </a:p>
        </p:txBody>
      </p:sp>
      <p:sp>
        <p:nvSpPr>
          <p:cNvPr id="1048942" name="object 3"/>
          <p:cNvSpPr txBox="1"/>
          <p:nvPr/>
        </p:nvSpPr>
        <p:spPr>
          <a:xfrm>
            <a:off x="231140" y="807466"/>
            <a:ext cx="8060690" cy="466026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443865" indent="-431165">
              <a:lnSpc>
                <a:spcPct val="100000"/>
              </a:lnSpc>
              <a:spcBef>
                <a:spcPts val="780"/>
              </a:spcBef>
              <a:buSzPct val="116666"/>
              <a:buFont typeface="Wingdings"/>
              <a:buChar char=""/>
              <a:tabLst>
                <a:tab pos="443865" algn="l"/>
                <a:tab pos="444500" algn="l"/>
              </a:tabLst>
            </a:pPr>
            <a:r>
              <a:rPr sz="2400" spc="-80" dirty="0">
                <a:latin typeface="Times New Roman"/>
                <a:cs typeface="Times New Roman"/>
              </a:rPr>
              <a:t>Pellagra</a:t>
            </a:r>
            <a:endParaRPr sz="2400">
              <a:latin typeface="Times New Roman"/>
              <a:cs typeface="Times New Roman"/>
            </a:endParaRPr>
          </a:p>
          <a:p>
            <a:pPr marL="355600" marR="133985" indent="-3429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40" dirty="0">
                <a:latin typeface="Times New Roman"/>
                <a:cs typeface="Times New Roman"/>
              </a:rPr>
              <a:t>At </a:t>
            </a:r>
            <a:r>
              <a:rPr sz="2400" spc="-30" dirty="0">
                <a:latin typeface="Times New Roman"/>
                <a:cs typeface="Times New Roman"/>
              </a:rPr>
              <a:t>present, </a:t>
            </a:r>
            <a:r>
              <a:rPr sz="2400" spc="-70" dirty="0">
                <a:latin typeface="Times New Roman"/>
                <a:cs typeface="Times New Roman"/>
              </a:rPr>
              <a:t>pellagra </a:t>
            </a:r>
            <a:r>
              <a:rPr sz="2400" spc="-35" dirty="0">
                <a:latin typeface="Times New Roman"/>
                <a:cs typeface="Times New Roman"/>
              </a:rPr>
              <a:t>occurs </a:t>
            </a:r>
            <a:r>
              <a:rPr sz="2400" spc="-80" dirty="0">
                <a:latin typeface="Times New Roman"/>
                <a:cs typeface="Times New Roman"/>
              </a:rPr>
              <a:t>endemically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poorer </a:t>
            </a:r>
            <a:r>
              <a:rPr sz="2400" spc="-65" dirty="0">
                <a:latin typeface="Times New Roman"/>
                <a:cs typeface="Times New Roman"/>
              </a:rPr>
              <a:t>areas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35" dirty="0">
                <a:latin typeface="Times New Roman"/>
                <a:cs typeface="Times New Roman"/>
              </a:rPr>
              <a:t>India,  </a:t>
            </a:r>
            <a:r>
              <a:rPr sz="2400" spc="-60" dirty="0">
                <a:latin typeface="Times New Roman"/>
                <a:cs typeface="Times New Roman"/>
              </a:rPr>
              <a:t>China, </a:t>
            </a:r>
            <a:r>
              <a:rPr sz="2400" spc="-30" dirty="0">
                <a:latin typeface="Times New Roman"/>
                <a:cs typeface="Times New Roman"/>
              </a:rPr>
              <a:t>and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Africa.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40" dirty="0">
                <a:latin typeface="Times New Roman"/>
                <a:cs typeface="Times New Roman"/>
              </a:rPr>
              <a:t>It </a:t>
            </a:r>
            <a:r>
              <a:rPr sz="2400" spc="-50" dirty="0">
                <a:latin typeface="Times New Roman"/>
                <a:cs typeface="Times New Roman"/>
              </a:rPr>
              <a:t>has </a:t>
            </a:r>
            <a:r>
              <a:rPr sz="2400" spc="-65" dirty="0">
                <a:latin typeface="Times New Roman"/>
                <a:cs typeface="Times New Roman"/>
              </a:rPr>
              <a:t>also </a:t>
            </a:r>
            <a:r>
              <a:rPr sz="2400" spc="-25" dirty="0">
                <a:latin typeface="Times New Roman"/>
                <a:cs typeface="Times New Roman"/>
              </a:rPr>
              <a:t>been observed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15" dirty="0">
                <a:latin typeface="Times New Roman"/>
                <a:cs typeface="Times New Roman"/>
              </a:rPr>
              <a:t>form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55" dirty="0">
                <a:latin typeface="Times New Roman"/>
                <a:cs typeface="Times New Roman"/>
              </a:rPr>
              <a:t>epidemics </a:t>
            </a:r>
            <a:r>
              <a:rPr sz="2400" spc="-45" dirty="0">
                <a:latin typeface="Times New Roman"/>
                <a:cs typeface="Times New Roman"/>
              </a:rPr>
              <a:t>in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emergency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spc="-40" dirty="0">
                <a:latin typeface="Times New Roman"/>
                <a:cs typeface="Times New Roman"/>
              </a:rPr>
              <a:t>situations</a:t>
            </a:r>
            <a:endParaRPr sz="2400">
              <a:latin typeface="Times New Roman"/>
              <a:cs typeface="Times New Roman"/>
            </a:endParaRPr>
          </a:p>
          <a:p>
            <a:pPr marL="355600" marR="30607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70" dirty="0">
                <a:latin typeface="Times New Roman"/>
                <a:cs typeface="Times New Roman"/>
              </a:rPr>
              <a:t>disease </a:t>
            </a:r>
            <a:r>
              <a:rPr sz="2400" spc="-50" dirty="0">
                <a:latin typeface="Times New Roman"/>
                <a:cs typeface="Times New Roman"/>
              </a:rPr>
              <a:t>affects </a:t>
            </a:r>
            <a:r>
              <a:rPr sz="2400" spc="-10" dirty="0">
                <a:latin typeface="Times New Roman"/>
                <a:cs typeface="Times New Roman"/>
              </a:rPr>
              <a:t>the </a:t>
            </a:r>
            <a:r>
              <a:rPr sz="2400" spc="-65" dirty="0">
                <a:latin typeface="Times New Roman"/>
                <a:cs typeface="Times New Roman"/>
              </a:rPr>
              <a:t>skin, </a:t>
            </a:r>
            <a:r>
              <a:rPr sz="2400" spc="-40" dirty="0">
                <a:latin typeface="Times New Roman"/>
                <a:cs typeface="Times New Roman"/>
              </a:rPr>
              <a:t>gastro-intestinal </a:t>
            </a:r>
            <a:r>
              <a:rPr sz="2400" spc="-20" dirty="0">
                <a:latin typeface="Times New Roman"/>
                <a:cs typeface="Times New Roman"/>
              </a:rPr>
              <a:t>tract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25" dirty="0">
                <a:latin typeface="Times New Roman"/>
                <a:cs typeface="Times New Roman"/>
              </a:rPr>
              <a:t>nervous  </a:t>
            </a:r>
            <a:r>
              <a:rPr sz="2400" spc="-80" dirty="0">
                <a:latin typeface="Times New Roman"/>
                <a:cs typeface="Times New Roman"/>
              </a:rPr>
              <a:t>systems.</a:t>
            </a:r>
            <a:endParaRPr sz="2400">
              <a:latin typeface="Times New Roman"/>
              <a:cs typeface="Times New Roman"/>
            </a:endParaRPr>
          </a:p>
          <a:p>
            <a:pPr marL="355600" marR="41275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31165" algn="l"/>
                <a:tab pos="431800" algn="l"/>
                <a:tab pos="3254375" algn="l"/>
              </a:tabLst>
            </a:pPr>
            <a:r>
              <a:rPr sz="2400" spc="-20" dirty="0">
                <a:latin typeface="Times New Roman"/>
                <a:cs typeface="Times New Roman"/>
              </a:rPr>
              <a:t>For </a:t>
            </a:r>
            <a:r>
              <a:rPr sz="2400" spc="-30" dirty="0">
                <a:latin typeface="Times New Roman"/>
                <a:cs typeface="Times New Roman"/>
              </a:rPr>
              <a:t>this </a:t>
            </a:r>
            <a:r>
              <a:rPr sz="2400" spc="-40" dirty="0">
                <a:latin typeface="Times New Roman"/>
                <a:cs typeface="Times New Roman"/>
              </a:rPr>
              <a:t>reason, </a:t>
            </a:r>
            <a:r>
              <a:rPr sz="2400" spc="-45" dirty="0">
                <a:latin typeface="Times New Roman"/>
                <a:cs typeface="Times New Roman"/>
              </a:rPr>
              <a:t>it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spc="-40" dirty="0">
                <a:latin typeface="Times New Roman"/>
                <a:cs typeface="Times New Roman"/>
              </a:rPr>
              <a:t>sometimes </a:t>
            </a:r>
            <a:r>
              <a:rPr sz="2400" spc="-80" dirty="0">
                <a:latin typeface="Times New Roman"/>
                <a:cs typeface="Times New Roman"/>
              </a:rPr>
              <a:t>called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70" dirty="0">
                <a:latin typeface="Times New Roman"/>
                <a:cs typeface="Times New Roman"/>
              </a:rPr>
              <a:t>disease </a:t>
            </a:r>
            <a:r>
              <a:rPr sz="2400" spc="-5" dirty="0">
                <a:latin typeface="Times New Roman"/>
                <a:cs typeface="Times New Roman"/>
              </a:rPr>
              <a:t>of the </a:t>
            </a:r>
            <a:r>
              <a:rPr sz="2400" spc="-40" dirty="0">
                <a:latin typeface="Times New Roman"/>
                <a:cs typeface="Times New Roman"/>
              </a:rPr>
              <a:t>3Ds:  </a:t>
            </a:r>
            <a:r>
              <a:rPr sz="2400" spc="-25" dirty="0">
                <a:latin typeface="Times New Roman"/>
                <a:cs typeface="Times New Roman"/>
              </a:rPr>
              <a:t>Dermatitis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Diarrhoea,	</a:t>
            </a:r>
            <a:r>
              <a:rPr sz="2400" spc="-30" dirty="0">
                <a:latin typeface="Times New Roman"/>
                <a:cs typeface="Times New Roman"/>
              </a:rPr>
              <a:t>Dementia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50">
              <a:latin typeface="Times New Roman"/>
              <a:cs typeface="Times New Roman"/>
            </a:endParaRPr>
          </a:p>
          <a:p>
            <a:pPr marL="759460">
              <a:lnSpc>
                <a:spcPct val="100000"/>
              </a:lnSpc>
              <a:spcBef>
                <a:spcPts val="5"/>
              </a:spcBef>
            </a:pPr>
            <a:r>
              <a:rPr sz="2600" spc="15" dirty="0">
                <a:latin typeface="Times New Roman"/>
                <a:cs typeface="Times New Roman"/>
              </a:rPr>
              <a:t>If </a:t>
            </a:r>
            <a:r>
              <a:rPr sz="2600" spc="-50" dirty="0">
                <a:latin typeface="Times New Roman"/>
                <a:cs typeface="Times New Roman"/>
              </a:rPr>
              <a:t>left </a:t>
            </a:r>
            <a:r>
              <a:rPr sz="2600" spc="-30" dirty="0">
                <a:latin typeface="Times New Roman"/>
                <a:cs typeface="Times New Roman"/>
              </a:rPr>
              <a:t>untreated, </a:t>
            </a:r>
            <a:r>
              <a:rPr sz="2600" spc="-45" dirty="0">
                <a:latin typeface="Times New Roman"/>
                <a:cs typeface="Times New Roman"/>
              </a:rPr>
              <a:t>it can </a:t>
            </a:r>
            <a:r>
              <a:rPr sz="2600" spc="-70" dirty="0">
                <a:latin typeface="Times New Roman"/>
                <a:cs typeface="Times New Roman"/>
              </a:rPr>
              <a:t>also </a:t>
            </a:r>
            <a:r>
              <a:rPr sz="2600" spc="-45" dirty="0">
                <a:latin typeface="Times New Roman"/>
                <a:cs typeface="Times New Roman"/>
              </a:rPr>
              <a:t>result </a:t>
            </a:r>
            <a:r>
              <a:rPr sz="2600" spc="-50" dirty="0">
                <a:latin typeface="Times New Roman"/>
                <a:cs typeface="Times New Roman"/>
              </a:rPr>
              <a:t>in</a:t>
            </a:r>
            <a:r>
              <a:rPr sz="2600" spc="-25" dirty="0">
                <a:latin typeface="Times New Roman"/>
                <a:cs typeface="Times New Roman"/>
              </a:rPr>
              <a:t> death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48943" name="object 4"/>
          <p:cNvSpPr/>
          <p:nvPr/>
        </p:nvSpPr>
        <p:spPr>
          <a:xfrm>
            <a:off x="7848600" y="3733734"/>
            <a:ext cx="1292306" cy="2514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4" name="object 2"/>
          <p:cNvSpPr txBox="1"/>
          <p:nvPr/>
        </p:nvSpPr>
        <p:spPr>
          <a:xfrm>
            <a:off x="459740" y="300571"/>
            <a:ext cx="7921625" cy="621728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b="1" spc="-40" dirty="0">
                <a:latin typeface="Times New Roman"/>
                <a:cs typeface="Times New Roman"/>
              </a:rPr>
              <a:t>Vitamin </a:t>
            </a:r>
            <a:r>
              <a:rPr sz="2800" b="1" spc="-35" dirty="0">
                <a:latin typeface="Times New Roman"/>
                <a:cs typeface="Times New Roman"/>
              </a:rPr>
              <a:t>B6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(Pyridoxine)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25" dirty="0">
                <a:latin typeface="Times New Roman"/>
                <a:cs typeface="Times New Roman"/>
              </a:rPr>
              <a:t>Functions</a:t>
            </a:r>
            <a:endParaRPr sz="2800">
              <a:latin typeface="Times New Roman"/>
              <a:cs typeface="Times New Roman"/>
            </a:endParaRPr>
          </a:p>
          <a:p>
            <a:pPr marL="756285" marR="163195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60" dirty="0">
                <a:latin typeface="Times New Roman"/>
                <a:cs typeface="Times New Roman"/>
              </a:rPr>
              <a:t>Involved in </a:t>
            </a:r>
            <a:r>
              <a:rPr sz="2800" spc="-50" dirty="0">
                <a:latin typeface="Times New Roman"/>
                <a:cs typeface="Times New Roman"/>
              </a:rPr>
              <a:t>amino </a:t>
            </a:r>
            <a:r>
              <a:rPr sz="2800" spc="-85" dirty="0">
                <a:latin typeface="Times New Roman"/>
                <a:cs typeface="Times New Roman"/>
              </a:rPr>
              <a:t>acid </a:t>
            </a:r>
            <a:r>
              <a:rPr sz="2800" spc="-60" dirty="0">
                <a:latin typeface="Times New Roman"/>
                <a:cs typeface="Times New Roman"/>
              </a:rPr>
              <a:t>metabolism( </a:t>
            </a:r>
            <a:r>
              <a:rPr sz="2800" b="1" spc="25" dirty="0">
                <a:latin typeface="Times New Roman"/>
                <a:cs typeface="Times New Roman"/>
              </a:rPr>
              <a:t>coenzyme </a:t>
            </a:r>
            <a:r>
              <a:rPr sz="2800" b="1" dirty="0">
                <a:latin typeface="Times New Roman"/>
                <a:cs typeface="Times New Roman"/>
              </a:rPr>
              <a:t>---  </a:t>
            </a:r>
            <a:r>
              <a:rPr sz="2800" b="1" spc="-65" dirty="0">
                <a:latin typeface="Times New Roman"/>
                <a:cs typeface="Times New Roman"/>
              </a:rPr>
              <a:t>pyridoxal </a:t>
            </a:r>
            <a:r>
              <a:rPr sz="2800" b="1" dirty="0">
                <a:latin typeface="Times New Roman"/>
                <a:cs typeface="Times New Roman"/>
              </a:rPr>
              <a:t>phosphate(PLP).....</a:t>
            </a:r>
            <a:r>
              <a:rPr sz="2800" dirty="0">
                <a:latin typeface="Times New Roman"/>
                <a:cs typeface="Times New Roman"/>
              </a:rPr>
              <a:t>add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60" dirty="0">
                <a:latin typeface="Times New Roman"/>
                <a:cs typeface="Times New Roman"/>
              </a:rPr>
              <a:t>remove  </a:t>
            </a:r>
            <a:r>
              <a:rPr sz="2800" spc="45" dirty="0">
                <a:latin typeface="Times New Roman"/>
                <a:cs typeface="Times New Roman"/>
              </a:rPr>
              <a:t>NH2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groups)</a:t>
            </a:r>
            <a:endParaRPr sz="28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  <a:tab pos="1743075" algn="l"/>
              </a:tabLst>
            </a:pPr>
            <a:r>
              <a:rPr sz="2800" spc="-40" dirty="0">
                <a:latin typeface="Times New Roman"/>
                <a:cs typeface="Times New Roman"/>
              </a:rPr>
              <a:t>Helps	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spc="-20" dirty="0">
                <a:latin typeface="Times New Roman"/>
                <a:cs typeface="Times New Roman"/>
              </a:rPr>
              <a:t>normal </a:t>
            </a:r>
            <a:r>
              <a:rPr sz="2800" spc="-25" dirty="0">
                <a:latin typeface="Times New Roman"/>
                <a:cs typeface="Times New Roman"/>
              </a:rPr>
              <a:t>function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38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brain</a:t>
            </a:r>
            <a:endParaRPr sz="28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65" dirty="0">
                <a:latin typeface="Times New Roman"/>
                <a:cs typeface="Times New Roman"/>
              </a:rPr>
              <a:t>Involves in </a:t>
            </a:r>
            <a:r>
              <a:rPr sz="2800" spc="-45" dirty="0">
                <a:latin typeface="Times New Roman"/>
                <a:cs typeface="Times New Roman"/>
              </a:rPr>
              <a:t>hemoglobin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synthesis</a:t>
            </a:r>
            <a:endParaRPr sz="2800">
              <a:latin typeface="Times New Roman"/>
              <a:cs typeface="Times New Roman"/>
            </a:endParaRPr>
          </a:p>
          <a:p>
            <a:pPr marL="756285" marR="5080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  <a:tab pos="443928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Promotes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conversion</a:t>
            </a:r>
            <a:r>
              <a:rPr sz="2800" b="1" spc="6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45" dirty="0">
                <a:latin typeface="Times New Roman"/>
                <a:cs typeface="Times New Roman"/>
              </a:rPr>
              <a:t>tryptophan </a:t>
            </a:r>
            <a:r>
              <a:rPr sz="2800" b="1" spc="-5" dirty="0">
                <a:latin typeface="Times New Roman"/>
                <a:cs typeface="Times New Roman"/>
              </a:rPr>
              <a:t>to niacin </a:t>
            </a:r>
            <a:r>
              <a:rPr sz="2800" b="1" spc="-114" dirty="0">
                <a:latin typeface="Times New Roman"/>
                <a:cs typeface="Times New Roman"/>
              </a:rPr>
              <a:t>or  </a:t>
            </a:r>
            <a:r>
              <a:rPr sz="2800" b="1" spc="-15" dirty="0">
                <a:latin typeface="Times New Roman"/>
                <a:cs typeface="Times New Roman"/>
              </a:rPr>
              <a:t>serotonin</a:t>
            </a:r>
            <a:endParaRPr sz="28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65" dirty="0">
                <a:latin typeface="Times New Roman"/>
                <a:cs typeface="Times New Roman"/>
              </a:rPr>
              <a:t>Can </a:t>
            </a:r>
            <a:r>
              <a:rPr sz="2800" spc="-30" dirty="0">
                <a:latin typeface="Times New Roman"/>
                <a:cs typeface="Times New Roman"/>
              </a:rPr>
              <a:t>be </a:t>
            </a:r>
            <a:r>
              <a:rPr sz="2800" spc="-15" dirty="0">
                <a:latin typeface="Times New Roman"/>
                <a:cs typeface="Times New Roman"/>
              </a:rPr>
              <a:t>stored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80" dirty="0">
                <a:latin typeface="Times New Roman"/>
                <a:cs typeface="Times New Roman"/>
              </a:rPr>
              <a:t>muscle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tissue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800" b="1" spc="20" dirty="0">
                <a:latin typeface="Times New Roman"/>
                <a:cs typeface="Times New Roman"/>
              </a:rPr>
              <a:t>Deficiency</a:t>
            </a:r>
            <a:endParaRPr sz="2800">
              <a:latin typeface="Times New Roman"/>
              <a:cs typeface="Times New Roman"/>
            </a:endParaRPr>
          </a:p>
          <a:p>
            <a:pPr marL="355600" marR="499109" indent="-342900">
              <a:lnSpc>
                <a:spcPts val="302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Times New Roman"/>
                <a:cs typeface="Times New Roman"/>
              </a:rPr>
              <a:t>Uncommon </a:t>
            </a:r>
            <a:r>
              <a:rPr sz="2800" spc="-65" dirty="0">
                <a:latin typeface="Times New Roman"/>
                <a:cs typeface="Times New Roman"/>
              </a:rPr>
              <a:t>because </a:t>
            </a:r>
            <a:r>
              <a:rPr sz="2800" spc="-55" dirty="0">
                <a:latin typeface="Times New Roman"/>
                <a:cs typeface="Times New Roman"/>
              </a:rPr>
              <a:t>it </a:t>
            </a:r>
            <a:r>
              <a:rPr sz="2800" spc="-110" dirty="0">
                <a:latin typeface="Times New Roman"/>
                <a:cs typeface="Times New Roman"/>
              </a:rPr>
              <a:t>usually </a:t>
            </a:r>
            <a:r>
              <a:rPr sz="2800" spc="-45" dirty="0">
                <a:latin typeface="Times New Roman"/>
                <a:cs typeface="Times New Roman"/>
              </a:rPr>
              <a:t>occurs </a:t>
            </a:r>
            <a:r>
              <a:rPr sz="2800" spc="-60" dirty="0">
                <a:latin typeface="Times New Roman"/>
                <a:cs typeface="Times New Roman"/>
              </a:rPr>
              <a:t>in association  </a:t>
            </a:r>
            <a:r>
              <a:rPr sz="2800" spc="-65" dirty="0">
                <a:latin typeface="Times New Roman"/>
                <a:cs typeface="Times New Roman"/>
              </a:rPr>
              <a:t>with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65" dirty="0">
                <a:latin typeface="Times New Roman"/>
                <a:cs typeface="Times New Roman"/>
              </a:rPr>
              <a:t>deficit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other </a:t>
            </a:r>
            <a:r>
              <a:rPr sz="2800" spc="-65" dirty="0">
                <a:latin typeface="Times New Roman"/>
                <a:cs typeface="Times New Roman"/>
              </a:rPr>
              <a:t>B-complex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vitamins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5" name="object 2"/>
          <p:cNvSpPr txBox="1">
            <a:spLocks noGrp="1"/>
          </p:cNvSpPr>
          <p:nvPr>
            <p:ph type="title"/>
          </p:nvPr>
        </p:nvSpPr>
        <p:spPr>
          <a:xfrm>
            <a:off x="3894582" y="353313"/>
            <a:ext cx="13544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45" dirty="0">
                <a:latin typeface="Times New Roman"/>
                <a:cs typeface="Times New Roman"/>
              </a:rPr>
              <a:t>F</a:t>
            </a:r>
            <a:r>
              <a:rPr sz="4400" b="0" spc="-85" dirty="0">
                <a:latin typeface="Times New Roman"/>
                <a:cs typeface="Times New Roman"/>
              </a:rPr>
              <a:t>olate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048946" name="object 3"/>
          <p:cNvSpPr txBox="1"/>
          <p:nvPr/>
        </p:nvSpPr>
        <p:spPr>
          <a:xfrm>
            <a:off x="307340" y="1139088"/>
            <a:ext cx="7973695" cy="44646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Times New Roman"/>
                <a:cs typeface="Times New Roman"/>
              </a:rPr>
              <a:t>Known </a:t>
            </a:r>
            <a:r>
              <a:rPr sz="2800" spc="-90" dirty="0">
                <a:latin typeface="Times New Roman"/>
                <a:cs typeface="Times New Roman"/>
              </a:rPr>
              <a:t>as </a:t>
            </a:r>
            <a:r>
              <a:rPr sz="2800" b="1" spc="-10" dirty="0">
                <a:latin typeface="Times New Roman"/>
                <a:cs typeface="Times New Roman"/>
              </a:rPr>
              <a:t>folacin </a:t>
            </a:r>
            <a:r>
              <a:rPr sz="2800" spc="10" dirty="0">
                <a:latin typeface="Times New Roman"/>
                <a:cs typeface="Times New Roman"/>
              </a:rPr>
              <a:t>or </a:t>
            </a:r>
            <a:r>
              <a:rPr sz="2800" b="1" dirty="0">
                <a:latin typeface="Times New Roman"/>
                <a:cs typeface="Times New Roman"/>
              </a:rPr>
              <a:t>folic acid </a:t>
            </a:r>
            <a:r>
              <a:rPr sz="2800" spc="10" dirty="0">
                <a:latin typeface="Times New Roman"/>
                <a:cs typeface="Times New Roman"/>
              </a:rPr>
              <a:t>or </a:t>
            </a:r>
            <a:r>
              <a:rPr sz="2800" spc="-75" dirty="0">
                <a:latin typeface="Times New Roman"/>
                <a:cs typeface="Times New Roman"/>
              </a:rPr>
              <a:t>pteroylglutamic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acid</a:t>
            </a:r>
            <a:endParaRPr sz="2800">
              <a:latin typeface="Times New Roman"/>
              <a:cs typeface="Times New Roman"/>
            </a:endParaRPr>
          </a:p>
          <a:p>
            <a:pPr marL="355600" marR="56261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45" dirty="0">
                <a:latin typeface="Times New Roman"/>
                <a:cs typeface="Times New Roman"/>
              </a:rPr>
              <a:t>It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part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65" dirty="0">
                <a:latin typeface="Times New Roman"/>
                <a:cs typeface="Times New Roman"/>
              </a:rPr>
              <a:t>coenzymes </a:t>
            </a:r>
            <a:r>
              <a:rPr sz="2800" spc="-5" dirty="0">
                <a:latin typeface="Times New Roman"/>
                <a:cs typeface="Times New Roman"/>
              </a:rPr>
              <a:t>THF( </a:t>
            </a:r>
            <a:r>
              <a:rPr sz="2800" spc="-50" dirty="0">
                <a:latin typeface="Times New Roman"/>
                <a:cs typeface="Times New Roman"/>
              </a:rPr>
              <a:t>tetrahydrofolate) </a:t>
            </a:r>
            <a:r>
              <a:rPr sz="2800" spc="-35" dirty="0">
                <a:latin typeface="Times New Roman"/>
                <a:cs typeface="Times New Roman"/>
              </a:rPr>
              <a:t>and  </a:t>
            </a:r>
            <a:r>
              <a:rPr sz="2800" spc="30" dirty="0">
                <a:latin typeface="Times New Roman"/>
                <a:cs typeface="Times New Roman"/>
              </a:rPr>
              <a:t>DHF( </a:t>
            </a:r>
            <a:r>
              <a:rPr sz="2800" spc="-55" dirty="0">
                <a:latin typeface="Times New Roman"/>
                <a:cs typeface="Times New Roman"/>
              </a:rPr>
              <a:t>Dihydrofolate) </a:t>
            </a:r>
            <a:r>
              <a:rPr sz="2800" spc="-50" dirty="0">
                <a:latin typeface="Times New Roman"/>
                <a:cs typeface="Times New Roman"/>
              </a:rPr>
              <a:t>used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45" dirty="0">
                <a:latin typeface="Times New Roman"/>
                <a:cs typeface="Times New Roman"/>
              </a:rPr>
              <a:t>DNA </a:t>
            </a:r>
            <a:r>
              <a:rPr sz="2800" spc="-65" dirty="0">
                <a:latin typeface="Times New Roman"/>
                <a:cs typeface="Times New Roman"/>
              </a:rPr>
              <a:t>synthesis </a:t>
            </a:r>
            <a:r>
              <a:rPr sz="2800" spc="-30" dirty="0">
                <a:latin typeface="Times New Roman"/>
                <a:cs typeface="Times New Roman"/>
              </a:rPr>
              <a:t>and  </a:t>
            </a:r>
            <a:r>
              <a:rPr sz="2800" spc="-20" dirty="0">
                <a:latin typeface="Times New Roman"/>
                <a:cs typeface="Times New Roman"/>
              </a:rPr>
              <a:t>therefore </a:t>
            </a:r>
            <a:r>
              <a:rPr sz="2800" spc="-10" dirty="0">
                <a:latin typeface="Times New Roman"/>
                <a:cs typeface="Times New Roman"/>
              </a:rPr>
              <a:t>important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70" dirty="0">
                <a:latin typeface="Times New Roman"/>
                <a:cs typeface="Times New Roman"/>
              </a:rPr>
              <a:t>new </a:t>
            </a:r>
            <a:r>
              <a:rPr sz="2800" spc="-110" dirty="0">
                <a:latin typeface="Times New Roman"/>
                <a:cs typeface="Times New Roman"/>
              </a:rPr>
              <a:t>cell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formation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latin typeface="Times New Roman"/>
                <a:cs typeface="Times New Roman"/>
              </a:rPr>
              <a:t>Functions:</a:t>
            </a:r>
            <a:endParaRPr sz="28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800" spc="-30" dirty="0">
                <a:latin typeface="Times New Roman"/>
                <a:cs typeface="Times New Roman"/>
              </a:rPr>
              <a:t>Convert </a:t>
            </a:r>
            <a:r>
              <a:rPr sz="2800" spc="-65" dirty="0">
                <a:latin typeface="Times New Roman"/>
                <a:cs typeface="Times New Roman"/>
              </a:rPr>
              <a:t>vitamin </a:t>
            </a:r>
            <a:r>
              <a:rPr sz="2800" spc="-110" dirty="0">
                <a:latin typeface="Times New Roman"/>
                <a:cs typeface="Times New Roman"/>
              </a:rPr>
              <a:t>B12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65" dirty="0">
                <a:latin typeface="Times New Roman"/>
                <a:cs typeface="Times New Roman"/>
              </a:rPr>
              <a:t>coenzyme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form</a:t>
            </a:r>
            <a:endParaRPr sz="28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800" spc="-80" dirty="0">
                <a:latin typeface="Times New Roman"/>
                <a:cs typeface="Times New Roman"/>
              </a:rPr>
              <a:t>Synthesize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DNA</a:t>
            </a:r>
            <a:endParaRPr sz="28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800" spc="-70" dirty="0">
                <a:latin typeface="Times New Roman"/>
                <a:cs typeface="Times New Roman"/>
              </a:rPr>
              <a:t>Regenerate </a:t>
            </a:r>
            <a:r>
              <a:rPr sz="2800" spc="-35" dirty="0">
                <a:latin typeface="Times New Roman"/>
                <a:cs typeface="Times New Roman"/>
              </a:rPr>
              <a:t>methionine </a:t>
            </a:r>
            <a:r>
              <a:rPr sz="2800" spc="-10" dirty="0">
                <a:latin typeface="Times New Roman"/>
                <a:cs typeface="Times New Roman"/>
              </a:rPr>
              <a:t>from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homocysteine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7" name="object 2"/>
          <p:cNvSpPr txBox="1"/>
          <p:nvPr/>
        </p:nvSpPr>
        <p:spPr>
          <a:xfrm>
            <a:off x="993444" y="538937"/>
            <a:ext cx="7314565" cy="4634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0225" marR="5080" indent="-51752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530225" algn="l"/>
                <a:tab pos="530860" algn="l"/>
                <a:tab pos="4210050" algn="l"/>
              </a:tabLst>
            </a:pPr>
            <a:r>
              <a:rPr sz="2800" spc="-30" dirty="0">
                <a:latin typeface="Times New Roman"/>
                <a:cs typeface="Times New Roman"/>
              </a:rPr>
              <a:t>Foods </a:t>
            </a:r>
            <a:r>
              <a:rPr sz="2800" spc="-90" dirty="0">
                <a:latin typeface="Times New Roman"/>
                <a:cs typeface="Times New Roman"/>
              </a:rPr>
              <a:t>deliver </a:t>
            </a:r>
            <a:r>
              <a:rPr sz="2800" spc="-55" dirty="0">
                <a:latin typeface="Times New Roman"/>
                <a:cs typeface="Times New Roman"/>
              </a:rPr>
              <a:t>folate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85" dirty="0">
                <a:latin typeface="Times New Roman"/>
                <a:cs typeface="Times New Roman"/>
              </a:rPr>
              <a:t>‘</a:t>
            </a:r>
            <a:r>
              <a:rPr sz="2800" b="1" spc="-85" dirty="0">
                <a:latin typeface="Times New Roman"/>
                <a:cs typeface="Times New Roman"/>
              </a:rPr>
              <a:t>bound’ </a:t>
            </a:r>
            <a:r>
              <a:rPr sz="2800" spc="-20" dirty="0">
                <a:latin typeface="Times New Roman"/>
                <a:cs typeface="Times New Roman"/>
              </a:rPr>
              <a:t>form: </a:t>
            </a:r>
            <a:r>
              <a:rPr sz="2800" spc="-5" dirty="0">
                <a:latin typeface="Times New Roman"/>
                <a:cs typeface="Times New Roman"/>
              </a:rPr>
              <a:t>that </a:t>
            </a:r>
            <a:r>
              <a:rPr sz="2800" spc="-105" dirty="0">
                <a:latin typeface="Times New Roman"/>
                <a:cs typeface="Times New Roman"/>
              </a:rPr>
              <a:t>is  </a:t>
            </a:r>
            <a:r>
              <a:rPr sz="2800" spc="-30" dirty="0">
                <a:latin typeface="Times New Roman"/>
                <a:cs typeface="Times New Roman"/>
              </a:rPr>
              <a:t>combined </a:t>
            </a:r>
            <a:r>
              <a:rPr sz="2800" spc="-65" dirty="0">
                <a:latin typeface="Times New Roman"/>
                <a:cs typeface="Times New Roman"/>
              </a:rPr>
              <a:t>with </a:t>
            </a:r>
            <a:r>
              <a:rPr sz="2800" spc="-110" dirty="0">
                <a:latin typeface="Times New Roman"/>
                <a:cs typeface="Times New Roman"/>
              </a:rPr>
              <a:t>a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string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50" dirty="0">
                <a:latin typeface="Times New Roman"/>
                <a:cs typeface="Times New Roman"/>
              </a:rPr>
              <a:t>amino </a:t>
            </a:r>
            <a:r>
              <a:rPr sz="2800" spc="-100" dirty="0">
                <a:latin typeface="Times New Roman"/>
                <a:cs typeface="Times New Roman"/>
              </a:rPr>
              <a:t>acids, </a:t>
            </a:r>
            <a:r>
              <a:rPr sz="2800" spc="-45" dirty="0">
                <a:latin typeface="Times New Roman"/>
                <a:cs typeface="Times New Roman"/>
              </a:rPr>
              <a:t>known </a:t>
            </a:r>
            <a:r>
              <a:rPr sz="2800" spc="-95" dirty="0">
                <a:latin typeface="Times New Roman"/>
                <a:cs typeface="Times New Roman"/>
              </a:rPr>
              <a:t>as  </a:t>
            </a:r>
            <a:r>
              <a:rPr sz="2800" b="1" spc="-20" dirty="0">
                <a:latin typeface="Times New Roman"/>
                <a:cs typeface="Times New Roman"/>
              </a:rPr>
              <a:t>polyglutamate.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530225" marR="556260" indent="-517525" algn="just">
              <a:lnSpc>
                <a:spcPct val="100000"/>
              </a:lnSpc>
              <a:buFont typeface="Arial"/>
              <a:buChar char="•"/>
              <a:tabLst>
                <a:tab pos="53086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95" dirty="0">
                <a:latin typeface="Times New Roman"/>
                <a:cs typeface="Times New Roman"/>
              </a:rPr>
              <a:t>small </a:t>
            </a:r>
            <a:r>
              <a:rPr sz="2800" spc="-45" dirty="0">
                <a:latin typeface="Times New Roman"/>
                <a:cs typeface="Times New Roman"/>
              </a:rPr>
              <a:t>intestine </a:t>
            </a:r>
            <a:r>
              <a:rPr sz="2800" spc="-40" dirty="0">
                <a:latin typeface="Times New Roman"/>
                <a:cs typeface="Times New Roman"/>
              </a:rPr>
              <a:t>prefers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25" dirty="0">
                <a:latin typeface="Times New Roman"/>
                <a:cs typeface="Times New Roman"/>
              </a:rPr>
              <a:t>absorb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b="1" spc="-60" dirty="0">
                <a:latin typeface="Times New Roman"/>
                <a:cs typeface="Times New Roman"/>
              </a:rPr>
              <a:t>free  </a:t>
            </a:r>
            <a:r>
              <a:rPr sz="2800" b="1" spc="-20" dirty="0">
                <a:latin typeface="Times New Roman"/>
                <a:cs typeface="Times New Roman"/>
              </a:rPr>
              <a:t>folate </a:t>
            </a:r>
            <a:r>
              <a:rPr sz="2800" b="1" spc="-45" dirty="0">
                <a:latin typeface="Times New Roman"/>
                <a:cs typeface="Times New Roman"/>
              </a:rPr>
              <a:t>form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spc="-50" dirty="0">
                <a:latin typeface="Times New Roman"/>
                <a:cs typeface="Times New Roman"/>
              </a:rPr>
              <a:t>folate </a:t>
            </a:r>
            <a:r>
              <a:rPr sz="2800" spc="-65" dirty="0">
                <a:latin typeface="Times New Roman"/>
                <a:cs typeface="Times New Roman"/>
              </a:rPr>
              <a:t>with </a:t>
            </a:r>
            <a:r>
              <a:rPr sz="2800" spc="-85" dirty="0">
                <a:latin typeface="Times New Roman"/>
                <a:cs typeface="Times New Roman"/>
              </a:rPr>
              <a:t>only </a:t>
            </a:r>
            <a:r>
              <a:rPr sz="2800" spc="-15" dirty="0">
                <a:latin typeface="Times New Roman"/>
                <a:cs typeface="Times New Roman"/>
              </a:rPr>
              <a:t>one </a:t>
            </a:r>
            <a:r>
              <a:rPr sz="2800" spc="-65" dirty="0">
                <a:latin typeface="Times New Roman"/>
                <a:cs typeface="Times New Roman"/>
              </a:rPr>
              <a:t>glutamate  </a:t>
            </a:r>
            <a:r>
              <a:rPr sz="2800" spc="-45" dirty="0">
                <a:latin typeface="Times New Roman"/>
                <a:cs typeface="Times New Roman"/>
              </a:rPr>
              <a:t>attached </a:t>
            </a:r>
            <a:r>
              <a:rPr sz="2800" spc="-120" dirty="0">
                <a:latin typeface="Times New Roman"/>
                <a:cs typeface="Times New Roman"/>
              </a:rPr>
              <a:t>(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b="1" spc="-5" dirty="0">
                <a:latin typeface="Times New Roman"/>
                <a:cs typeface="Times New Roman"/>
              </a:rPr>
              <a:t>monoglutamate</a:t>
            </a:r>
            <a:r>
              <a:rPr sz="2800" b="1" spc="22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form)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85" dirty="0">
                <a:latin typeface="Times New Roman"/>
                <a:cs typeface="Times New Roman"/>
              </a:rPr>
              <a:t>following </a:t>
            </a:r>
            <a:r>
              <a:rPr sz="2800" spc="-75" dirty="0">
                <a:latin typeface="Times New Roman"/>
                <a:cs typeface="Times New Roman"/>
              </a:rPr>
              <a:t>figure </a:t>
            </a:r>
            <a:r>
              <a:rPr sz="2800" spc="-55" dirty="0">
                <a:latin typeface="Times New Roman"/>
                <a:cs typeface="Times New Roman"/>
              </a:rPr>
              <a:t>shows </a:t>
            </a:r>
            <a:r>
              <a:rPr sz="2800" spc="-50" dirty="0">
                <a:latin typeface="Times New Roman"/>
                <a:cs typeface="Times New Roman"/>
              </a:rPr>
              <a:t>how </a:t>
            </a:r>
            <a:r>
              <a:rPr sz="2800" b="1" spc="-20" dirty="0">
                <a:latin typeface="Times New Roman"/>
                <a:cs typeface="Times New Roman"/>
              </a:rPr>
              <a:t>folate </a:t>
            </a:r>
            <a:r>
              <a:rPr sz="2800" b="1" spc="35" dirty="0">
                <a:latin typeface="Times New Roman"/>
                <a:cs typeface="Times New Roman"/>
              </a:rPr>
              <a:t>is</a:t>
            </a:r>
            <a:r>
              <a:rPr sz="2800" b="1" spc="260" dirty="0">
                <a:latin typeface="Times New Roman"/>
                <a:cs typeface="Times New Roman"/>
              </a:rPr>
              <a:t> </a:t>
            </a:r>
            <a:r>
              <a:rPr sz="2800" b="1" spc="-40" dirty="0">
                <a:latin typeface="Times New Roman"/>
                <a:cs typeface="Times New Roman"/>
              </a:rPr>
              <a:t>activated</a:t>
            </a:r>
            <a:endParaRPr sz="2800">
              <a:latin typeface="Times New Roman"/>
              <a:cs typeface="Times New Roman"/>
            </a:endParaRPr>
          </a:p>
          <a:p>
            <a:pPr marL="530225">
              <a:lnSpc>
                <a:spcPct val="100000"/>
              </a:lnSpc>
            </a:pPr>
            <a:r>
              <a:rPr sz="2800" spc="-3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spc="-35" dirty="0">
                <a:latin typeface="Times New Roman"/>
                <a:cs typeface="Times New Roman"/>
              </a:rPr>
              <a:t>absorbed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382000" cy="6096000"/>
          </a:xfrm>
        </p:spPr>
        <p:txBody>
          <a:bodyPr>
            <a:noAutofit/>
          </a:bodyPr>
          <a:lstStyle/>
          <a:p>
            <a:pPr marL="402336" lvl="1" indent="0">
              <a:buNone/>
              <a:defRPr/>
            </a:pPr>
            <a:r>
              <a:rPr lang="en-US" dirty="0" smtClean="0"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00B050"/>
                </a:solidFill>
                <a:cs typeface="Times New Roman" pitchFamily="18" charset="0"/>
              </a:rPr>
              <a:t>Cont.’….</a:t>
            </a:r>
            <a:endParaRPr lang="en-US" dirty="0" smtClean="0"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60% of the 10.9 million deaths annually among under five children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en-US" dirty="0" smtClean="0"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cs typeface="Times New Roman" pitchFamily="18" charset="0"/>
              </a:rPr>
              <a:t>Over </a:t>
            </a:r>
            <a:r>
              <a:rPr lang="en-US" dirty="0">
                <a:cs typeface="Times New Roman" pitchFamily="18" charset="0"/>
              </a:rPr>
              <a:t>two thirds of these deaths which are often associated with inappropriate feeding practices occur during the first year of life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en-US" dirty="0" smtClean="0"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cs typeface="Times New Roman" pitchFamily="18" charset="0"/>
              </a:rPr>
              <a:t>Unquestionably</a:t>
            </a:r>
            <a:r>
              <a:rPr lang="en-US" dirty="0">
                <a:cs typeface="Times New Roman" pitchFamily="18" charset="0"/>
              </a:rPr>
              <a:t>, Nutrition is the single most important component of preventive health care and primary determinants of survival.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800" dirty="0" smtClean="0"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800" dirty="0" smtClean="0">
              <a:cs typeface="Times New Roman" pitchFamily="18" charset="0"/>
            </a:endParaRPr>
          </a:p>
          <a:p>
            <a:pPr marL="402336" lvl="1" indent="0" fontAlgn="auto">
              <a:spcAft>
                <a:spcPts val="0"/>
              </a:spcAft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marL="82296" indent="0">
              <a:buNone/>
            </a:pP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800" dirty="0" smtClean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689C-49E3-4C62-8F1E-FE97A0735B1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8" name="object 2"/>
          <p:cNvSpPr/>
          <p:nvPr/>
        </p:nvSpPr>
        <p:spPr>
          <a:xfrm>
            <a:off x="762000" y="453028"/>
            <a:ext cx="6476951" cy="6395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9" name="object 2"/>
          <p:cNvSpPr txBox="1">
            <a:spLocks noGrp="1"/>
          </p:cNvSpPr>
          <p:nvPr>
            <p:ph type="title"/>
          </p:nvPr>
        </p:nvSpPr>
        <p:spPr>
          <a:xfrm>
            <a:off x="535940" y="538937"/>
            <a:ext cx="3385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36825" algn="l"/>
              </a:tabLst>
            </a:pPr>
            <a:r>
              <a:rPr sz="2800" spc="-70" dirty="0"/>
              <a:t>F</a:t>
            </a:r>
            <a:r>
              <a:rPr sz="2800" spc="55" dirty="0"/>
              <a:t>o</a:t>
            </a:r>
            <a:r>
              <a:rPr sz="2800" spc="40" dirty="0"/>
              <a:t>o</a:t>
            </a:r>
            <a:r>
              <a:rPr sz="2800" spc="-15" dirty="0"/>
              <a:t>d</a:t>
            </a:r>
            <a:r>
              <a:rPr sz="2800" spc="15" dirty="0"/>
              <a:t> </a:t>
            </a:r>
            <a:r>
              <a:rPr sz="2800" spc="55" dirty="0"/>
              <a:t>s</a:t>
            </a:r>
            <a:r>
              <a:rPr sz="2800" spc="65" dirty="0"/>
              <a:t>o</a:t>
            </a:r>
            <a:r>
              <a:rPr sz="2800" spc="-25" dirty="0"/>
              <a:t>urce</a:t>
            </a:r>
            <a:r>
              <a:rPr sz="2800" spc="-15" dirty="0"/>
              <a:t>s</a:t>
            </a:r>
            <a:r>
              <a:rPr sz="2800" spc="15" dirty="0"/>
              <a:t> </a:t>
            </a:r>
            <a:r>
              <a:rPr sz="2800" spc="-15" dirty="0"/>
              <a:t>of</a:t>
            </a:r>
            <a:r>
              <a:rPr sz="2800" dirty="0"/>
              <a:t>	</a:t>
            </a:r>
            <a:r>
              <a:rPr sz="2800" spc="-75" dirty="0"/>
              <a:t>f</a:t>
            </a:r>
            <a:r>
              <a:rPr sz="2800" spc="-10" dirty="0"/>
              <a:t>olate</a:t>
            </a:r>
            <a:endParaRPr sz="2800"/>
          </a:p>
        </p:txBody>
      </p:sp>
      <p:sp>
        <p:nvSpPr>
          <p:cNvPr id="1048950" name="object 3"/>
          <p:cNvSpPr txBox="1"/>
          <p:nvPr/>
        </p:nvSpPr>
        <p:spPr>
          <a:xfrm>
            <a:off x="535940" y="1563369"/>
            <a:ext cx="8060055" cy="4805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59079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25" dirty="0">
                <a:latin typeface="Times New Roman"/>
                <a:cs typeface="Times New Roman"/>
              </a:rPr>
              <a:t>Foods </a:t>
            </a:r>
            <a:r>
              <a:rPr sz="2800" spc="-65" dirty="0">
                <a:latin typeface="Times New Roman"/>
                <a:cs typeface="Times New Roman"/>
              </a:rPr>
              <a:t>with </a:t>
            </a:r>
            <a:r>
              <a:rPr sz="2800" spc="-80" dirty="0">
                <a:latin typeface="Times New Roman"/>
                <a:cs typeface="Times New Roman"/>
              </a:rPr>
              <a:t>folic </a:t>
            </a:r>
            <a:r>
              <a:rPr sz="2800" spc="-85" dirty="0">
                <a:latin typeface="Times New Roman"/>
                <a:cs typeface="Times New Roman"/>
              </a:rPr>
              <a:t>acid </a:t>
            </a:r>
            <a:r>
              <a:rPr sz="2800" spc="-65" dirty="0">
                <a:latin typeface="Times New Roman"/>
                <a:cs typeface="Times New Roman"/>
              </a:rPr>
              <a:t>include </a:t>
            </a:r>
            <a:r>
              <a:rPr sz="2800" b="1" spc="-50" dirty="0">
                <a:latin typeface="Times New Roman"/>
                <a:cs typeface="Times New Roman"/>
              </a:rPr>
              <a:t>leafy </a:t>
            </a:r>
            <a:r>
              <a:rPr sz="2800" b="1" spc="5" dirty="0">
                <a:latin typeface="Times New Roman"/>
                <a:cs typeface="Times New Roman"/>
              </a:rPr>
              <a:t>green </a:t>
            </a:r>
            <a:r>
              <a:rPr sz="2800" b="1" dirty="0">
                <a:latin typeface="Times New Roman"/>
                <a:cs typeface="Times New Roman"/>
              </a:rPr>
              <a:t>vegetables,  </a:t>
            </a:r>
            <a:r>
              <a:rPr sz="2800" b="1" spc="-40" dirty="0">
                <a:latin typeface="Times New Roman"/>
                <a:cs typeface="Times New Roman"/>
              </a:rPr>
              <a:t>fruits, </a:t>
            </a:r>
            <a:r>
              <a:rPr sz="2800" b="1" spc="-50" dirty="0">
                <a:latin typeface="Times New Roman"/>
                <a:cs typeface="Times New Roman"/>
              </a:rPr>
              <a:t>dried </a:t>
            </a:r>
            <a:r>
              <a:rPr sz="2800" b="1" spc="10" dirty="0">
                <a:latin typeface="Times New Roman"/>
                <a:cs typeface="Times New Roman"/>
              </a:rPr>
              <a:t>beans, peas </a:t>
            </a:r>
            <a:r>
              <a:rPr sz="2800" spc="-30" dirty="0">
                <a:latin typeface="Times New Roman"/>
                <a:cs typeface="Times New Roman"/>
              </a:rPr>
              <a:t>and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nuts.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"/>
            </a:pPr>
            <a:endParaRPr sz="4050">
              <a:latin typeface="Times New Roman"/>
              <a:cs typeface="Times New Roman"/>
            </a:endParaRPr>
          </a:p>
          <a:p>
            <a:pPr marL="355600" marR="442595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  <a:tab pos="2094864" algn="l"/>
                <a:tab pos="5922010" algn="l"/>
              </a:tabLst>
            </a:pPr>
            <a:r>
              <a:rPr sz="2800" spc="-25" dirty="0">
                <a:latin typeface="Times New Roman"/>
                <a:cs typeface="Times New Roman"/>
              </a:rPr>
              <a:t>Diets </a:t>
            </a:r>
            <a:r>
              <a:rPr sz="2800" spc="-5" dirty="0">
                <a:latin typeface="Times New Roman"/>
                <a:cs typeface="Times New Roman"/>
              </a:rPr>
              <a:t>that </a:t>
            </a:r>
            <a:r>
              <a:rPr sz="2800" spc="-30" dirty="0">
                <a:latin typeface="Times New Roman"/>
                <a:cs typeface="Times New Roman"/>
              </a:rPr>
              <a:t>contain </a:t>
            </a:r>
            <a:r>
              <a:rPr sz="2800" spc="-50" dirty="0">
                <a:latin typeface="Times New Roman"/>
                <a:cs typeface="Times New Roman"/>
              </a:rPr>
              <a:t>adequate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amounts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b="1" spc="-50" dirty="0">
                <a:latin typeface="Times New Roman"/>
                <a:cs typeface="Times New Roman"/>
              </a:rPr>
              <a:t>fresh </a:t>
            </a:r>
            <a:r>
              <a:rPr sz="2800" b="1" dirty="0">
                <a:latin typeface="Times New Roman"/>
                <a:cs typeface="Times New Roman"/>
              </a:rPr>
              <a:t>green  </a:t>
            </a:r>
            <a:r>
              <a:rPr sz="2800" b="1" spc="-5" dirty="0">
                <a:latin typeface="Times New Roman"/>
                <a:cs typeface="Times New Roman"/>
              </a:rPr>
              <a:t>vegetables	</a:t>
            </a:r>
            <a:r>
              <a:rPr sz="2800" spc="-65" dirty="0">
                <a:latin typeface="Times New Roman"/>
                <a:cs typeface="Times New Roman"/>
              </a:rPr>
              <a:t>are </a:t>
            </a:r>
            <a:r>
              <a:rPr sz="2800" spc="-10" dirty="0">
                <a:latin typeface="Times New Roman"/>
                <a:cs typeface="Times New Roman"/>
              </a:rPr>
              <a:t>good </a:t>
            </a:r>
            <a:r>
              <a:rPr sz="2800" spc="-50" dirty="0">
                <a:latin typeface="Times New Roman"/>
                <a:cs typeface="Times New Roman"/>
              </a:rPr>
              <a:t>folate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sources.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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0" dirty="0">
                <a:latin typeface="Times New Roman"/>
                <a:cs typeface="Times New Roman"/>
              </a:rPr>
              <a:t>natural </a:t>
            </a:r>
            <a:r>
              <a:rPr sz="2800" spc="-55" dirty="0">
                <a:latin typeface="Times New Roman"/>
                <a:cs typeface="Times New Roman"/>
              </a:rPr>
              <a:t>folate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b="1" spc="-45" dirty="0">
                <a:latin typeface="Times New Roman"/>
                <a:cs typeface="Times New Roman"/>
              </a:rPr>
              <a:t>poorly</a:t>
            </a:r>
            <a:r>
              <a:rPr sz="2800" b="1" spc="220" dirty="0">
                <a:latin typeface="Times New Roman"/>
                <a:cs typeface="Times New Roman"/>
              </a:rPr>
              <a:t> </a:t>
            </a:r>
            <a:r>
              <a:rPr sz="2800" b="1" spc="-40" dirty="0">
                <a:latin typeface="Times New Roman"/>
                <a:cs typeface="Times New Roman"/>
              </a:rPr>
              <a:t>bioavailable</a:t>
            </a:r>
            <a:r>
              <a:rPr sz="2800" spc="-4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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65" dirty="0">
                <a:latin typeface="Times New Roman"/>
                <a:cs typeface="Times New Roman"/>
              </a:rPr>
              <a:t>Folate </a:t>
            </a:r>
            <a:r>
              <a:rPr sz="2800" spc="-70" dirty="0">
                <a:latin typeface="Times New Roman"/>
                <a:cs typeface="Times New Roman"/>
              </a:rPr>
              <a:t>losses </a:t>
            </a:r>
            <a:r>
              <a:rPr sz="2800" spc="-50" dirty="0">
                <a:latin typeface="Times New Roman"/>
                <a:cs typeface="Times New Roman"/>
              </a:rPr>
              <a:t>during </a:t>
            </a:r>
            <a:r>
              <a:rPr sz="2800" b="1" spc="-25" dirty="0">
                <a:latin typeface="Times New Roman"/>
                <a:cs typeface="Times New Roman"/>
              </a:rPr>
              <a:t>harvesting, </a:t>
            </a:r>
            <a:r>
              <a:rPr sz="2800" b="1" spc="-5" dirty="0">
                <a:latin typeface="Times New Roman"/>
                <a:cs typeface="Times New Roman"/>
              </a:rPr>
              <a:t>storage,</a:t>
            </a:r>
            <a:r>
              <a:rPr sz="2800" b="1" spc="24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distribution,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b="1" spc="25" dirty="0">
                <a:latin typeface="Times New Roman"/>
                <a:cs typeface="Times New Roman"/>
              </a:rPr>
              <a:t>cooking </a:t>
            </a:r>
            <a:r>
              <a:rPr sz="2800" spc="-55" dirty="0">
                <a:latin typeface="Times New Roman"/>
                <a:cs typeface="Times New Roman"/>
              </a:rPr>
              <a:t>can </a:t>
            </a:r>
            <a:r>
              <a:rPr sz="2800" spc="-30" dirty="0">
                <a:latin typeface="Times New Roman"/>
                <a:cs typeface="Times New Roman"/>
              </a:rPr>
              <a:t>be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considerable.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object 2"/>
          <p:cNvSpPr txBox="1"/>
          <p:nvPr/>
        </p:nvSpPr>
        <p:spPr>
          <a:xfrm>
            <a:off x="535940" y="1127505"/>
            <a:ext cx="7900670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70534" algn="l"/>
              </a:tabLst>
            </a:pPr>
            <a:r>
              <a:rPr sz="2800" spc="-85" dirty="0">
                <a:latin typeface="Times New Roman"/>
                <a:cs typeface="Times New Roman"/>
              </a:rPr>
              <a:t>Because </a:t>
            </a:r>
            <a:r>
              <a:rPr sz="2800" spc="-5" dirty="0">
                <a:latin typeface="Times New Roman"/>
                <a:cs typeface="Times New Roman"/>
              </a:rPr>
              <a:t>of the </a:t>
            </a:r>
            <a:r>
              <a:rPr sz="2800" b="1" spc="-70" dirty="0">
                <a:latin typeface="Times New Roman"/>
                <a:cs typeface="Times New Roman"/>
              </a:rPr>
              <a:t>poorer </a:t>
            </a:r>
            <a:r>
              <a:rPr sz="2800" b="1" spc="-40" dirty="0">
                <a:latin typeface="Times New Roman"/>
                <a:cs typeface="Times New Roman"/>
              </a:rPr>
              <a:t>bio-availability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-35" dirty="0">
                <a:latin typeface="Times New Roman"/>
                <a:cs typeface="Times New Roman"/>
              </a:rPr>
              <a:t>stability  </a:t>
            </a:r>
            <a:r>
              <a:rPr sz="2800" b="1" spc="-20" dirty="0">
                <a:latin typeface="Times New Roman"/>
                <a:cs typeface="Times New Roman"/>
              </a:rPr>
              <a:t>of </a:t>
            </a:r>
            <a:r>
              <a:rPr sz="2800" b="1" dirty="0">
                <a:latin typeface="Times New Roman"/>
                <a:cs typeface="Times New Roman"/>
              </a:rPr>
              <a:t>food </a:t>
            </a:r>
            <a:r>
              <a:rPr sz="2800" b="1" spc="-30" dirty="0">
                <a:latin typeface="Times New Roman"/>
                <a:cs typeface="Times New Roman"/>
              </a:rPr>
              <a:t>folate</a:t>
            </a:r>
            <a:r>
              <a:rPr sz="2800" spc="-30" dirty="0">
                <a:latin typeface="Times New Roman"/>
                <a:cs typeface="Times New Roman"/>
              </a:rPr>
              <a:t>,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50" dirty="0">
                <a:latin typeface="Times New Roman"/>
                <a:cs typeface="Times New Roman"/>
              </a:rPr>
              <a:t>diet </a:t>
            </a:r>
            <a:r>
              <a:rPr sz="2800" spc="-55" dirty="0">
                <a:latin typeface="Times New Roman"/>
                <a:cs typeface="Times New Roman"/>
              </a:rPr>
              <a:t>based </a:t>
            </a:r>
            <a:r>
              <a:rPr sz="2800" spc="20" dirty="0">
                <a:latin typeface="Times New Roman"/>
                <a:cs typeface="Times New Roman"/>
              </a:rPr>
              <a:t>on </a:t>
            </a:r>
            <a:r>
              <a:rPr sz="2800" spc="5" dirty="0">
                <a:latin typeface="Times New Roman"/>
                <a:cs typeface="Times New Roman"/>
              </a:rPr>
              <a:t>food </a:t>
            </a:r>
            <a:r>
              <a:rPr sz="2800" spc="-50" dirty="0">
                <a:latin typeface="Times New Roman"/>
                <a:cs typeface="Times New Roman"/>
              </a:rPr>
              <a:t>folate </a:t>
            </a:r>
            <a:r>
              <a:rPr sz="2800" spc="-150" dirty="0">
                <a:latin typeface="Times New Roman"/>
                <a:cs typeface="Times New Roman"/>
              </a:rPr>
              <a:t>will </a:t>
            </a:r>
            <a:r>
              <a:rPr sz="2800" spc="25" dirty="0">
                <a:latin typeface="Times New Roman"/>
                <a:cs typeface="Times New Roman"/>
              </a:rPr>
              <a:t>not </a:t>
            </a:r>
            <a:r>
              <a:rPr sz="2800" spc="-35" dirty="0">
                <a:latin typeface="Times New Roman"/>
                <a:cs typeface="Times New Roman"/>
              </a:rPr>
              <a:t>be  </a:t>
            </a:r>
            <a:r>
              <a:rPr sz="2800" spc="-25" dirty="0">
                <a:latin typeface="Times New Roman"/>
                <a:cs typeface="Times New Roman"/>
              </a:rPr>
              <a:t>optimum </a:t>
            </a:r>
            <a:r>
              <a:rPr sz="2800" spc="-55" dirty="0">
                <a:latin typeface="Times New Roman"/>
                <a:cs typeface="Times New Roman"/>
              </a:rPr>
              <a:t>in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prevention.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469900" marR="93980" indent="-457200" algn="just">
              <a:lnSpc>
                <a:spcPct val="100000"/>
              </a:lnSpc>
              <a:buFont typeface="Arial"/>
              <a:buChar char="•"/>
              <a:tabLst>
                <a:tab pos="470534" algn="l"/>
              </a:tabLst>
            </a:pPr>
            <a:r>
              <a:rPr sz="2800" b="1" spc="-30" dirty="0">
                <a:latin typeface="Times New Roman"/>
                <a:cs typeface="Times New Roman"/>
              </a:rPr>
              <a:t>Synthetic </a:t>
            </a:r>
            <a:r>
              <a:rPr sz="2800" b="1" spc="-20" dirty="0">
                <a:latin typeface="Times New Roman"/>
                <a:cs typeface="Times New Roman"/>
              </a:rPr>
              <a:t>folate </a:t>
            </a:r>
            <a:r>
              <a:rPr sz="2800" spc="-55" dirty="0">
                <a:latin typeface="Times New Roman"/>
                <a:cs typeface="Times New Roman"/>
              </a:rPr>
              <a:t>has </a:t>
            </a:r>
            <a:r>
              <a:rPr sz="2800" spc="-65" dirty="0">
                <a:latin typeface="Times New Roman"/>
                <a:cs typeface="Times New Roman"/>
              </a:rPr>
              <a:t>high </a:t>
            </a:r>
            <a:r>
              <a:rPr sz="2800" spc="-105" dirty="0">
                <a:latin typeface="Times New Roman"/>
                <a:cs typeface="Times New Roman"/>
              </a:rPr>
              <a:t>bioavailability </a:t>
            </a:r>
            <a:r>
              <a:rPr sz="2800" spc="-90" dirty="0">
                <a:latin typeface="Times New Roman"/>
                <a:cs typeface="Times New Roman"/>
              </a:rPr>
              <a:t>. </a:t>
            </a:r>
            <a:r>
              <a:rPr sz="2800" spc="-35" dirty="0">
                <a:latin typeface="Times New Roman"/>
                <a:cs typeface="Times New Roman"/>
              </a:rPr>
              <a:t>Therefore,  </a:t>
            </a:r>
            <a:r>
              <a:rPr sz="2800" b="1" dirty="0">
                <a:latin typeface="Times New Roman"/>
                <a:cs typeface="Times New Roman"/>
              </a:rPr>
              <a:t>supplementation </a:t>
            </a:r>
            <a:r>
              <a:rPr sz="2800" b="1" spc="-114" dirty="0">
                <a:latin typeface="Times New Roman"/>
                <a:cs typeface="Times New Roman"/>
              </a:rPr>
              <a:t>or </a:t>
            </a:r>
            <a:r>
              <a:rPr sz="2800" b="1" spc="-30" dirty="0">
                <a:latin typeface="Times New Roman"/>
                <a:cs typeface="Times New Roman"/>
              </a:rPr>
              <a:t>fortification </a:t>
            </a:r>
            <a:r>
              <a:rPr sz="2800" spc="-60" dirty="0">
                <a:latin typeface="Times New Roman"/>
                <a:cs typeface="Times New Roman"/>
              </a:rPr>
              <a:t>with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5" dirty="0">
                <a:latin typeface="Times New Roman"/>
                <a:cs typeface="Times New Roman"/>
              </a:rPr>
              <a:t>synthetic  </a:t>
            </a:r>
            <a:r>
              <a:rPr sz="2800" spc="-15" dirty="0">
                <a:latin typeface="Times New Roman"/>
                <a:cs typeface="Times New Roman"/>
              </a:rPr>
              <a:t>one </a:t>
            </a:r>
            <a:r>
              <a:rPr sz="2800" spc="-55" dirty="0">
                <a:latin typeface="Times New Roman"/>
                <a:cs typeface="Times New Roman"/>
              </a:rPr>
              <a:t>improves </a:t>
            </a:r>
            <a:r>
              <a:rPr sz="2800" spc="-50" dirty="0">
                <a:latin typeface="Times New Roman"/>
                <a:cs typeface="Times New Roman"/>
              </a:rPr>
              <a:t>folate </a:t>
            </a:r>
            <a:r>
              <a:rPr sz="2800" spc="-35" dirty="0">
                <a:latin typeface="Times New Roman"/>
                <a:cs typeface="Times New Roman"/>
              </a:rPr>
              <a:t>status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significantly.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2" name="object 2"/>
          <p:cNvSpPr txBox="1">
            <a:spLocks noGrp="1"/>
          </p:cNvSpPr>
          <p:nvPr>
            <p:ph type="title"/>
          </p:nvPr>
        </p:nvSpPr>
        <p:spPr>
          <a:xfrm>
            <a:off x="535940" y="538937"/>
            <a:ext cx="2580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Folate</a:t>
            </a:r>
            <a:r>
              <a:rPr sz="2800" spc="-80" dirty="0"/>
              <a:t> </a:t>
            </a:r>
            <a:r>
              <a:rPr sz="2800" spc="5" dirty="0"/>
              <a:t>deficiency</a:t>
            </a:r>
            <a:endParaRPr sz="2800"/>
          </a:p>
        </p:txBody>
      </p:sp>
      <p:sp>
        <p:nvSpPr>
          <p:cNvPr id="1048953" name="object 3"/>
          <p:cNvSpPr txBox="1"/>
          <p:nvPr/>
        </p:nvSpPr>
        <p:spPr>
          <a:xfrm>
            <a:off x="535940" y="1563369"/>
            <a:ext cx="7877809" cy="3781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40" dirty="0">
                <a:latin typeface="Times New Roman"/>
                <a:cs typeface="Times New Roman"/>
              </a:rPr>
              <a:t>Impairs </a:t>
            </a:r>
            <a:r>
              <a:rPr sz="2800" spc="-110" dirty="0">
                <a:latin typeface="Times New Roman"/>
                <a:cs typeface="Times New Roman"/>
              </a:rPr>
              <a:t>cell </a:t>
            </a:r>
            <a:r>
              <a:rPr sz="2800" spc="-75" dirty="0">
                <a:latin typeface="Times New Roman"/>
                <a:cs typeface="Times New Roman"/>
              </a:rPr>
              <a:t>division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20" dirty="0">
                <a:latin typeface="Times New Roman"/>
                <a:cs typeface="Times New Roman"/>
              </a:rPr>
              <a:t>protein </a:t>
            </a:r>
            <a:r>
              <a:rPr sz="2800" spc="-55" dirty="0">
                <a:latin typeface="Times New Roman"/>
                <a:cs typeface="Times New Roman"/>
              </a:rPr>
              <a:t>synthesis….processes  </a:t>
            </a:r>
            <a:r>
              <a:rPr sz="2800" spc="-85" dirty="0">
                <a:latin typeface="Times New Roman"/>
                <a:cs typeface="Times New Roman"/>
              </a:rPr>
              <a:t>critical </a:t>
            </a:r>
            <a:r>
              <a:rPr sz="2800" spc="25" dirty="0">
                <a:latin typeface="Times New Roman"/>
                <a:cs typeface="Times New Roman"/>
              </a:rPr>
              <a:t>to </a:t>
            </a:r>
            <a:r>
              <a:rPr sz="2800" spc="-80" dirty="0">
                <a:latin typeface="Times New Roman"/>
                <a:cs typeface="Times New Roman"/>
              </a:rPr>
              <a:t>growing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cells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2159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5839460" algn="l"/>
              </a:tabLst>
            </a:pPr>
            <a:r>
              <a:rPr sz="2800" spc="40" dirty="0">
                <a:latin typeface="Times New Roman"/>
                <a:cs typeface="Times New Roman"/>
              </a:rPr>
              <a:t>In </a:t>
            </a:r>
            <a:r>
              <a:rPr sz="2800" spc="-55" dirty="0">
                <a:latin typeface="Times New Roman"/>
                <a:cs typeface="Times New Roman"/>
              </a:rPr>
              <a:t>folate </a:t>
            </a:r>
            <a:r>
              <a:rPr sz="2800" spc="-110" dirty="0">
                <a:latin typeface="Times New Roman"/>
                <a:cs typeface="Times New Roman"/>
              </a:rPr>
              <a:t>deficiency,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replacement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35" dirty="0">
                <a:latin typeface="Times New Roman"/>
                <a:cs typeface="Times New Roman"/>
              </a:rPr>
              <a:t>red </a:t>
            </a:r>
            <a:r>
              <a:rPr sz="2800" spc="-20" dirty="0">
                <a:latin typeface="Times New Roman"/>
                <a:cs typeface="Times New Roman"/>
              </a:rPr>
              <a:t>blood </a:t>
            </a:r>
            <a:r>
              <a:rPr sz="2800" spc="-105" dirty="0">
                <a:latin typeface="Times New Roman"/>
                <a:cs typeface="Times New Roman"/>
              </a:rPr>
              <a:t>cells 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95" dirty="0">
                <a:latin typeface="Times New Roman"/>
                <a:cs typeface="Times New Roman"/>
              </a:rPr>
              <a:t>GI </a:t>
            </a:r>
            <a:r>
              <a:rPr sz="2800" spc="-25" dirty="0">
                <a:latin typeface="Times New Roman"/>
                <a:cs typeface="Times New Roman"/>
              </a:rPr>
              <a:t>tract </a:t>
            </a:r>
            <a:r>
              <a:rPr sz="2800" spc="-105" dirty="0">
                <a:latin typeface="Times New Roman"/>
                <a:cs typeface="Times New Roman"/>
              </a:rPr>
              <a:t>cells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falters.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  <a:tab pos="417639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60" dirty="0">
                <a:latin typeface="Times New Roman"/>
                <a:cs typeface="Times New Roman"/>
              </a:rPr>
              <a:t>two </a:t>
            </a:r>
            <a:r>
              <a:rPr sz="2800" spc="-45" dirty="0">
                <a:latin typeface="Times New Roman"/>
                <a:cs typeface="Times New Roman"/>
              </a:rPr>
              <a:t>first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symptoms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50" dirty="0">
                <a:latin typeface="Times New Roman"/>
                <a:cs typeface="Times New Roman"/>
              </a:rPr>
              <a:t>folate </a:t>
            </a:r>
            <a:r>
              <a:rPr sz="2800" spc="-85" dirty="0">
                <a:latin typeface="Times New Roman"/>
                <a:cs typeface="Times New Roman"/>
              </a:rPr>
              <a:t>deficiency </a:t>
            </a:r>
            <a:r>
              <a:rPr sz="2800" spc="-65" dirty="0">
                <a:latin typeface="Times New Roman"/>
                <a:cs typeface="Times New Roman"/>
              </a:rPr>
              <a:t>are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anemia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b="1" spc="-60" dirty="0">
                <a:latin typeface="Times New Roman"/>
                <a:cs typeface="Times New Roman"/>
              </a:rPr>
              <a:t>GI </a:t>
            </a:r>
            <a:r>
              <a:rPr sz="2800" b="1" spc="-80" dirty="0">
                <a:latin typeface="Times New Roman"/>
                <a:cs typeface="Times New Roman"/>
              </a:rPr>
              <a:t>tract</a:t>
            </a:r>
            <a:r>
              <a:rPr sz="2800" b="1" spc="70" dirty="0">
                <a:latin typeface="Times New Roman"/>
                <a:cs typeface="Times New Roman"/>
              </a:rPr>
              <a:t> </a:t>
            </a:r>
            <a:r>
              <a:rPr sz="2800" b="1" spc="-45" dirty="0">
                <a:latin typeface="Times New Roman"/>
                <a:cs typeface="Times New Roman"/>
              </a:rPr>
              <a:t>deterioration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4" name="object 2"/>
          <p:cNvSpPr txBox="1"/>
          <p:nvPr/>
        </p:nvSpPr>
        <p:spPr>
          <a:xfrm>
            <a:off x="535940" y="691642"/>
            <a:ext cx="7724775" cy="489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Populations </a:t>
            </a:r>
            <a:r>
              <a:rPr sz="2800" b="1" spc="-60" dirty="0">
                <a:latin typeface="Times New Roman"/>
                <a:cs typeface="Times New Roman"/>
              </a:rPr>
              <a:t>at </a:t>
            </a:r>
            <a:r>
              <a:rPr sz="2800" b="1" spc="-70" dirty="0">
                <a:latin typeface="Times New Roman"/>
                <a:cs typeface="Times New Roman"/>
              </a:rPr>
              <a:t>risk </a:t>
            </a:r>
            <a:r>
              <a:rPr sz="2800" b="1" spc="-100" dirty="0">
                <a:latin typeface="Times New Roman"/>
                <a:cs typeface="Times New Roman"/>
              </a:rPr>
              <a:t>for </a:t>
            </a:r>
            <a:r>
              <a:rPr sz="2800" b="1" spc="-20" dirty="0">
                <a:latin typeface="Times New Roman"/>
                <a:cs typeface="Times New Roman"/>
              </a:rPr>
              <a:t>folate</a:t>
            </a:r>
            <a:r>
              <a:rPr sz="2800" b="1" spc="2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deficiency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3303904" algn="l"/>
              </a:tabLst>
            </a:pPr>
            <a:r>
              <a:rPr sz="2800" spc="-35" dirty="0">
                <a:latin typeface="Times New Roman"/>
                <a:cs typeface="Times New Roman"/>
              </a:rPr>
              <a:t>Inadequate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intake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50" dirty="0">
                <a:latin typeface="Times New Roman"/>
                <a:cs typeface="Times New Roman"/>
              </a:rPr>
              <a:t>folate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sources</a:t>
            </a:r>
            <a:endParaRPr sz="2800">
              <a:latin typeface="Times New Roman"/>
              <a:cs typeface="Times New Roman"/>
            </a:endParaRPr>
          </a:p>
          <a:p>
            <a:pPr marL="355600" marR="33337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  <a:tab pos="6679565" algn="l"/>
              </a:tabLst>
            </a:pPr>
            <a:r>
              <a:rPr sz="2800" spc="-30" dirty="0">
                <a:latin typeface="Times New Roman"/>
                <a:cs typeface="Times New Roman"/>
              </a:rPr>
              <a:t>Pregnant </a:t>
            </a:r>
            <a:r>
              <a:rPr sz="2800" spc="-235" dirty="0">
                <a:latin typeface="Times New Roman"/>
                <a:cs typeface="Times New Roman"/>
              </a:rPr>
              <a:t>w</a:t>
            </a:r>
            <a:r>
              <a:rPr sz="2800" spc="-20" dirty="0">
                <a:latin typeface="Times New Roman"/>
                <a:cs typeface="Times New Roman"/>
              </a:rPr>
              <a:t>ome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especial</a:t>
            </a:r>
            <a:r>
              <a:rPr sz="2800" spc="-75" dirty="0">
                <a:latin typeface="Times New Roman"/>
                <a:cs typeface="Times New Roman"/>
              </a:rPr>
              <a:t>l</a:t>
            </a:r>
            <a:r>
              <a:rPr sz="2800" spc="-240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during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pe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spc="-50" dirty="0">
                <a:latin typeface="Times New Roman"/>
                <a:cs typeface="Times New Roman"/>
              </a:rPr>
              <a:t>iods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Times New Roman"/>
                <a:cs typeface="Times New Roman"/>
              </a:rPr>
              <a:t>ra</a:t>
            </a:r>
            <a:r>
              <a:rPr sz="2800" spc="-35" dirty="0">
                <a:latin typeface="Times New Roman"/>
                <a:cs typeface="Times New Roman"/>
              </a:rPr>
              <a:t>p</a:t>
            </a:r>
            <a:r>
              <a:rPr sz="2800" spc="-60" dirty="0">
                <a:latin typeface="Times New Roman"/>
                <a:cs typeface="Times New Roman"/>
              </a:rPr>
              <a:t>id  </a:t>
            </a:r>
            <a:r>
              <a:rPr sz="2800" spc="-50" dirty="0">
                <a:latin typeface="Times New Roman"/>
                <a:cs typeface="Times New Roman"/>
              </a:rPr>
              <a:t>foetal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growth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  <a:tab pos="4084320" algn="l"/>
              </a:tabLst>
            </a:pPr>
            <a:r>
              <a:rPr sz="2800" spc="-30" dirty="0">
                <a:latin typeface="Times New Roman"/>
                <a:cs typeface="Times New Roman"/>
              </a:rPr>
              <a:t>During </a:t>
            </a:r>
            <a:r>
              <a:rPr sz="2800" spc="-55" dirty="0">
                <a:latin typeface="Times New Roman"/>
                <a:cs typeface="Times New Roman"/>
              </a:rPr>
              <a:t>lactation,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losses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50" dirty="0">
                <a:latin typeface="Times New Roman"/>
                <a:cs typeface="Times New Roman"/>
              </a:rPr>
              <a:t>folate </a:t>
            </a:r>
            <a:r>
              <a:rPr sz="2800" spc="-65" dirty="0">
                <a:latin typeface="Times New Roman"/>
                <a:cs typeface="Times New Roman"/>
              </a:rPr>
              <a:t>in </a:t>
            </a:r>
            <a:r>
              <a:rPr sz="2800" spc="-100" dirty="0">
                <a:latin typeface="Times New Roman"/>
                <a:cs typeface="Times New Roman"/>
              </a:rPr>
              <a:t>milk </a:t>
            </a:r>
            <a:r>
              <a:rPr sz="2800" spc="-80" dirty="0">
                <a:latin typeface="Times New Roman"/>
                <a:cs typeface="Times New Roman"/>
              </a:rPr>
              <a:t>also </a:t>
            </a:r>
            <a:r>
              <a:rPr sz="2800" spc="-70" dirty="0">
                <a:latin typeface="Times New Roman"/>
                <a:cs typeface="Times New Roman"/>
              </a:rPr>
              <a:t>increase 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5" dirty="0">
                <a:latin typeface="Times New Roman"/>
                <a:cs typeface="Times New Roman"/>
              </a:rPr>
              <a:t>folate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requirement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65" dirty="0">
                <a:latin typeface="Times New Roman"/>
                <a:cs typeface="Times New Roman"/>
              </a:rPr>
              <a:t>Folate </a:t>
            </a:r>
            <a:r>
              <a:rPr sz="2800" spc="-110" dirty="0">
                <a:latin typeface="Times New Roman"/>
                <a:cs typeface="Times New Roman"/>
              </a:rPr>
              <a:t>RDA: </a:t>
            </a:r>
            <a:r>
              <a:rPr sz="2800" spc="-25" dirty="0">
                <a:latin typeface="Times New Roman"/>
                <a:cs typeface="Times New Roman"/>
              </a:rPr>
              <a:t>For </a:t>
            </a:r>
            <a:r>
              <a:rPr sz="2800" spc="-60" dirty="0">
                <a:latin typeface="Times New Roman"/>
                <a:cs typeface="Times New Roman"/>
              </a:rPr>
              <a:t>women-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400µg/day</a:t>
            </a:r>
            <a:endParaRPr sz="2800">
              <a:latin typeface="Times New Roman"/>
              <a:cs typeface="Times New Roman"/>
            </a:endParaRPr>
          </a:p>
          <a:p>
            <a:pPr marL="2146935">
              <a:lnSpc>
                <a:spcPct val="100000"/>
              </a:lnSpc>
              <a:spcBef>
                <a:spcPts val="675"/>
              </a:spcBef>
            </a:pPr>
            <a:r>
              <a:rPr sz="2800" spc="-30" dirty="0">
                <a:latin typeface="Times New Roman"/>
                <a:cs typeface="Times New Roman"/>
              </a:rPr>
              <a:t>Pregnant </a:t>
            </a:r>
            <a:r>
              <a:rPr sz="2800" spc="-80" dirty="0">
                <a:latin typeface="Times New Roman"/>
                <a:cs typeface="Times New Roman"/>
              </a:rPr>
              <a:t>women: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600µg/day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5" name="object 2"/>
          <p:cNvSpPr txBox="1"/>
          <p:nvPr/>
        </p:nvSpPr>
        <p:spPr>
          <a:xfrm>
            <a:off x="535940" y="452971"/>
            <a:ext cx="8066405" cy="42087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775"/>
              </a:spcBef>
            </a:pPr>
            <a:r>
              <a:rPr sz="2800" b="1" dirty="0">
                <a:latin typeface="Times New Roman"/>
                <a:cs typeface="Times New Roman"/>
              </a:rPr>
              <a:t>Neural </a:t>
            </a:r>
            <a:r>
              <a:rPr sz="2800" b="1" spc="-5" dirty="0">
                <a:latin typeface="Times New Roman"/>
                <a:cs typeface="Times New Roman"/>
              </a:rPr>
              <a:t>tube </a:t>
            </a:r>
            <a:r>
              <a:rPr sz="2800" b="1" dirty="0">
                <a:latin typeface="Times New Roman"/>
                <a:cs typeface="Times New Roman"/>
              </a:rPr>
              <a:t>defect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-20" dirty="0">
                <a:latin typeface="Times New Roman"/>
                <a:cs typeface="Times New Roman"/>
              </a:rPr>
              <a:t>folate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deficiency</a:t>
            </a:r>
            <a:endParaRPr sz="2800">
              <a:latin typeface="Times New Roman"/>
              <a:cs typeface="Times New Roman"/>
            </a:endParaRPr>
          </a:p>
          <a:p>
            <a:pPr marL="469900" marR="416559" indent="-4572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69900" algn="l"/>
                <a:tab pos="470534" algn="l"/>
                <a:tab pos="1597025" algn="l"/>
                <a:tab pos="2922270" algn="l"/>
                <a:tab pos="4366895" algn="l"/>
              </a:tabLst>
            </a:pPr>
            <a:r>
              <a:rPr sz="2800" spc="-130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supplement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95" dirty="0">
                <a:latin typeface="Times New Roman"/>
                <a:cs typeface="Times New Roman"/>
              </a:rPr>
              <a:t>400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µg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75" dirty="0">
                <a:latin typeface="Times New Roman"/>
                <a:cs typeface="Times New Roman"/>
              </a:rPr>
              <a:t>folic </a:t>
            </a:r>
            <a:r>
              <a:rPr sz="2800" spc="-85" dirty="0">
                <a:latin typeface="Times New Roman"/>
                <a:cs typeface="Times New Roman"/>
              </a:rPr>
              <a:t>acid </a:t>
            </a:r>
            <a:r>
              <a:rPr sz="2800" spc="-55" dirty="0">
                <a:latin typeface="Times New Roman"/>
                <a:cs typeface="Times New Roman"/>
              </a:rPr>
              <a:t>taken </a:t>
            </a:r>
            <a:r>
              <a:rPr sz="2800" spc="-45" dirty="0">
                <a:latin typeface="Times New Roman"/>
                <a:cs typeface="Times New Roman"/>
              </a:rPr>
              <a:t>near </a:t>
            </a:r>
            <a:r>
              <a:rPr sz="2800" spc="-5" dirty="0">
                <a:latin typeface="Times New Roman"/>
                <a:cs typeface="Times New Roman"/>
              </a:rPr>
              <a:t>the  </a:t>
            </a:r>
            <a:r>
              <a:rPr sz="2800" spc="-55" dirty="0">
                <a:latin typeface="Times New Roman"/>
                <a:cs typeface="Times New Roman"/>
              </a:rPr>
              <a:t>time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20" dirty="0">
                <a:latin typeface="Times New Roman"/>
                <a:cs typeface="Times New Roman"/>
              </a:rPr>
              <a:t>conception </a:t>
            </a:r>
            <a:r>
              <a:rPr sz="2800" spc="-150" dirty="0">
                <a:latin typeface="Times New Roman"/>
                <a:cs typeface="Times New Roman"/>
              </a:rPr>
              <a:t>will </a:t>
            </a:r>
            <a:r>
              <a:rPr sz="2800" spc="-35" dirty="0">
                <a:latin typeface="Times New Roman"/>
                <a:cs typeface="Times New Roman"/>
              </a:rPr>
              <a:t>prevent </a:t>
            </a:r>
            <a:r>
              <a:rPr sz="2800" spc="-10" dirty="0">
                <a:latin typeface="Times New Roman"/>
                <a:cs typeface="Times New Roman"/>
              </a:rPr>
              <a:t>most </a:t>
            </a:r>
            <a:r>
              <a:rPr sz="2800" spc="-60" dirty="0">
                <a:latin typeface="Times New Roman"/>
                <a:cs typeface="Times New Roman"/>
              </a:rPr>
              <a:t>neural </a:t>
            </a:r>
            <a:r>
              <a:rPr sz="2800" spc="-15" dirty="0">
                <a:latin typeface="Times New Roman"/>
                <a:cs typeface="Times New Roman"/>
              </a:rPr>
              <a:t>tube  </a:t>
            </a:r>
            <a:r>
              <a:rPr sz="2800" spc="-45" dirty="0">
                <a:latin typeface="Times New Roman"/>
                <a:cs typeface="Times New Roman"/>
              </a:rPr>
              <a:t>defects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(NTDs)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  <a:tab pos="2210435" algn="l"/>
                <a:tab pos="6684645" algn="l"/>
              </a:tabLst>
            </a:pPr>
            <a:r>
              <a:rPr sz="2800" spc="-80" dirty="0">
                <a:latin typeface="Times New Roman"/>
                <a:cs typeface="Times New Roman"/>
              </a:rPr>
              <a:t>Normally,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25" dirty="0">
                <a:latin typeface="Times New Roman"/>
                <a:cs typeface="Times New Roman"/>
              </a:rPr>
              <a:t>human </a:t>
            </a:r>
            <a:r>
              <a:rPr sz="2800" spc="-65" dirty="0">
                <a:latin typeface="Times New Roman"/>
                <a:cs typeface="Times New Roman"/>
              </a:rPr>
              <a:t>embryos,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closure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the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neural  </a:t>
            </a:r>
            <a:r>
              <a:rPr sz="2800" spc="-15" dirty="0">
                <a:latin typeface="Times New Roman"/>
                <a:cs typeface="Times New Roman"/>
              </a:rPr>
              <a:t>tube </a:t>
            </a:r>
            <a:r>
              <a:rPr sz="2800" spc="-45" dirty="0">
                <a:latin typeface="Times New Roman"/>
                <a:cs typeface="Times New Roman"/>
              </a:rPr>
              <a:t>occurs </a:t>
            </a:r>
            <a:r>
              <a:rPr sz="2800" spc="-20" dirty="0">
                <a:latin typeface="Times New Roman"/>
                <a:cs typeface="Times New Roman"/>
              </a:rPr>
              <a:t>around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35" dirty="0">
                <a:latin typeface="Times New Roman"/>
                <a:cs typeface="Times New Roman"/>
              </a:rPr>
              <a:t>30th </a:t>
            </a:r>
            <a:r>
              <a:rPr sz="2800" spc="-130" dirty="0">
                <a:latin typeface="Times New Roman"/>
                <a:cs typeface="Times New Roman"/>
              </a:rPr>
              <a:t>day </a:t>
            </a:r>
            <a:r>
              <a:rPr sz="2800" spc="-45" dirty="0">
                <a:latin typeface="Times New Roman"/>
                <a:cs typeface="Times New Roman"/>
              </a:rPr>
              <a:t>after </a:t>
            </a:r>
            <a:r>
              <a:rPr sz="2800" spc="-55" dirty="0">
                <a:latin typeface="Times New Roman"/>
                <a:cs typeface="Times New Roman"/>
              </a:rPr>
              <a:t>fertilization.  </a:t>
            </a:r>
            <a:r>
              <a:rPr sz="2800" spc="-75" dirty="0">
                <a:latin typeface="Times New Roman"/>
                <a:cs typeface="Times New Roman"/>
              </a:rPr>
              <a:t>However,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if	</a:t>
            </a:r>
            <a:r>
              <a:rPr sz="2800" spc="-40" dirty="0">
                <a:latin typeface="Times New Roman"/>
                <a:cs typeface="Times New Roman"/>
              </a:rPr>
              <a:t>something </a:t>
            </a:r>
            <a:r>
              <a:rPr sz="2800" spc="-50" dirty="0">
                <a:latin typeface="Times New Roman"/>
                <a:cs typeface="Times New Roman"/>
              </a:rPr>
              <a:t>interferes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5" dirty="0">
                <a:latin typeface="Times New Roman"/>
                <a:cs typeface="Times New Roman"/>
              </a:rPr>
              <a:t>tube </a:t>
            </a:r>
            <a:r>
              <a:rPr sz="2800" spc="-100" dirty="0">
                <a:latin typeface="Times New Roman"/>
                <a:cs typeface="Times New Roman"/>
              </a:rPr>
              <a:t>fails </a:t>
            </a:r>
            <a:r>
              <a:rPr sz="2800" spc="30" dirty="0">
                <a:latin typeface="Times New Roman"/>
                <a:cs typeface="Times New Roman"/>
              </a:rPr>
              <a:t>to  </a:t>
            </a:r>
            <a:r>
              <a:rPr sz="2800" spc="-70" dirty="0">
                <a:latin typeface="Times New Roman"/>
                <a:cs typeface="Times New Roman"/>
              </a:rPr>
              <a:t>close </a:t>
            </a:r>
            <a:r>
              <a:rPr sz="2800" spc="-80" dirty="0">
                <a:latin typeface="Times New Roman"/>
                <a:cs typeface="Times New Roman"/>
              </a:rPr>
              <a:t>properly,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90" dirty="0">
                <a:latin typeface="Times New Roman"/>
                <a:cs typeface="Times New Roman"/>
              </a:rPr>
              <a:t>NTD </a:t>
            </a:r>
            <a:r>
              <a:rPr sz="2800" spc="-150" dirty="0">
                <a:latin typeface="Times New Roman"/>
                <a:cs typeface="Times New Roman"/>
              </a:rPr>
              <a:t>will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occur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956" name="object 3"/>
          <p:cNvSpPr/>
          <p:nvPr/>
        </p:nvSpPr>
        <p:spPr>
          <a:xfrm>
            <a:off x="4038600" y="4772025"/>
            <a:ext cx="3686175" cy="1933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7" name="object 2"/>
          <p:cNvSpPr/>
          <p:nvPr/>
        </p:nvSpPr>
        <p:spPr>
          <a:xfrm>
            <a:off x="904525" y="914300"/>
            <a:ext cx="6389071" cy="5105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8" name="object 2"/>
          <p:cNvSpPr txBox="1"/>
          <p:nvPr/>
        </p:nvSpPr>
        <p:spPr>
          <a:xfrm>
            <a:off x="535940" y="310387"/>
            <a:ext cx="7863840" cy="5403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0" dirty="0">
                <a:latin typeface="Times New Roman"/>
                <a:cs typeface="Times New Roman"/>
              </a:rPr>
              <a:t>Vitamin </a:t>
            </a:r>
            <a:r>
              <a:rPr sz="2800" b="1" spc="-125" dirty="0">
                <a:latin typeface="Times New Roman"/>
                <a:cs typeface="Times New Roman"/>
              </a:rPr>
              <a:t>B12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(Cobalamine)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154305" indent="-343535">
              <a:lnSpc>
                <a:spcPct val="100000"/>
              </a:lnSpc>
              <a:spcBef>
                <a:spcPts val="5"/>
              </a:spcBef>
            </a:pPr>
            <a:r>
              <a:rPr sz="2800" spc="-75" dirty="0">
                <a:latin typeface="Times New Roman"/>
                <a:cs typeface="Times New Roman"/>
              </a:rPr>
              <a:t>Vitamin </a:t>
            </a:r>
            <a:r>
              <a:rPr sz="2800" spc="-110" dirty="0">
                <a:latin typeface="Times New Roman"/>
                <a:cs typeface="Times New Roman"/>
              </a:rPr>
              <a:t>B12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50" dirty="0">
                <a:latin typeface="Times New Roman"/>
                <a:cs typeface="Times New Roman"/>
              </a:rPr>
              <a:t>folate </a:t>
            </a:r>
            <a:r>
              <a:rPr sz="2800" spc="-65" dirty="0">
                <a:latin typeface="Times New Roman"/>
                <a:cs typeface="Times New Roman"/>
              </a:rPr>
              <a:t>are </a:t>
            </a:r>
            <a:r>
              <a:rPr sz="2800" spc="-110" dirty="0">
                <a:latin typeface="Times New Roman"/>
                <a:cs typeface="Times New Roman"/>
              </a:rPr>
              <a:t>closely </a:t>
            </a:r>
            <a:r>
              <a:rPr sz="2800" spc="-60" dirty="0">
                <a:latin typeface="Times New Roman"/>
                <a:cs typeface="Times New Roman"/>
              </a:rPr>
              <a:t>related </a:t>
            </a:r>
            <a:r>
              <a:rPr sz="2800" spc="-170" dirty="0">
                <a:latin typeface="Times New Roman"/>
                <a:cs typeface="Times New Roman"/>
              </a:rPr>
              <a:t>: </a:t>
            </a:r>
            <a:r>
              <a:rPr sz="2800" spc="-70" dirty="0">
                <a:latin typeface="Times New Roman"/>
                <a:cs typeface="Times New Roman"/>
              </a:rPr>
              <a:t>each </a:t>
            </a:r>
            <a:r>
              <a:rPr sz="2800" spc="-20" dirty="0">
                <a:latin typeface="Times New Roman"/>
                <a:cs typeface="Times New Roman"/>
              </a:rPr>
              <a:t>depend  </a:t>
            </a:r>
            <a:r>
              <a:rPr sz="2800" spc="20" dirty="0">
                <a:latin typeface="Times New Roman"/>
                <a:cs typeface="Times New Roman"/>
              </a:rPr>
              <a:t>on </a:t>
            </a:r>
            <a:r>
              <a:rPr sz="2800" spc="-5" dirty="0">
                <a:latin typeface="Times New Roman"/>
                <a:cs typeface="Times New Roman"/>
              </a:rPr>
              <a:t>the other for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activation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10" dirty="0">
                <a:latin typeface="Times New Roman"/>
                <a:cs typeface="Times New Roman"/>
              </a:rPr>
              <a:t>Functions</a:t>
            </a:r>
            <a:endParaRPr sz="2800">
              <a:latin typeface="Times New Roman"/>
              <a:cs typeface="Times New Roman"/>
            </a:endParaRPr>
          </a:p>
          <a:p>
            <a:pPr marL="355600" marR="340995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6235" algn="l"/>
              </a:tabLst>
            </a:pPr>
            <a:r>
              <a:rPr sz="2800" spc="-25" dirty="0">
                <a:latin typeface="Times New Roman"/>
                <a:cs typeface="Times New Roman"/>
              </a:rPr>
              <a:t>Part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65" dirty="0">
                <a:latin typeface="Times New Roman"/>
                <a:cs typeface="Times New Roman"/>
              </a:rPr>
              <a:t>coenzymes </a:t>
            </a:r>
            <a:r>
              <a:rPr sz="2800" spc="-70" dirty="0">
                <a:latin typeface="Times New Roman"/>
                <a:cs typeface="Times New Roman"/>
              </a:rPr>
              <a:t>methylcobalamine </a:t>
            </a:r>
            <a:r>
              <a:rPr sz="2800" spc="-35" dirty="0">
                <a:latin typeface="Times New Roman"/>
                <a:cs typeface="Times New Roman"/>
              </a:rPr>
              <a:t>and  </a:t>
            </a:r>
            <a:r>
              <a:rPr sz="2800" spc="-75" dirty="0">
                <a:latin typeface="Times New Roman"/>
                <a:cs typeface="Times New Roman"/>
              </a:rPr>
              <a:t>deoxyadenosylcobalamine </a:t>
            </a:r>
            <a:r>
              <a:rPr sz="2800" spc="-50" dirty="0">
                <a:latin typeface="Times New Roman"/>
                <a:cs typeface="Times New Roman"/>
              </a:rPr>
              <a:t>used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75" dirty="0">
                <a:latin typeface="Times New Roman"/>
                <a:cs typeface="Times New Roman"/>
              </a:rPr>
              <a:t>new </a:t>
            </a:r>
            <a:r>
              <a:rPr sz="2800" spc="-114" dirty="0">
                <a:latin typeface="Times New Roman"/>
                <a:cs typeface="Times New Roman"/>
              </a:rPr>
              <a:t>cell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synthesis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6235" algn="l"/>
              </a:tabLst>
            </a:pPr>
            <a:r>
              <a:rPr sz="2800" spc="-40" dirty="0">
                <a:latin typeface="Times New Roman"/>
                <a:cs typeface="Times New Roman"/>
              </a:rPr>
              <a:t>Helps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55" dirty="0">
                <a:latin typeface="Times New Roman"/>
                <a:cs typeface="Times New Roman"/>
              </a:rPr>
              <a:t>maintain </a:t>
            </a:r>
            <a:r>
              <a:rPr sz="2800" spc="-35" dirty="0">
                <a:latin typeface="Times New Roman"/>
                <a:cs typeface="Times New Roman"/>
              </a:rPr>
              <a:t>nerve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cells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6235" algn="l"/>
              </a:tabLst>
            </a:pPr>
            <a:r>
              <a:rPr sz="2800" spc="-40" dirty="0">
                <a:latin typeface="Times New Roman"/>
                <a:cs typeface="Times New Roman"/>
              </a:rPr>
              <a:t>Reforms </a:t>
            </a:r>
            <a:r>
              <a:rPr sz="2800" spc="-50" dirty="0">
                <a:latin typeface="Times New Roman"/>
                <a:cs typeface="Times New Roman"/>
              </a:rPr>
              <a:t>folate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coenzyme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6235" algn="l"/>
              </a:tabLst>
            </a:pPr>
            <a:r>
              <a:rPr sz="2800" spc="-40" dirty="0">
                <a:latin typeface="Times New Roman"/>
                <a:cs typeface="Times New Roman"/>
              </a:rPr>
              <a:t>Helps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55" dirty="0">
                <a:latin typeface="Times New Roman"/>
                <a:cs typeface="Times New Roman"/>
              </a:rPr>
              <a:t>break </a:t>
            </a:r>
            <a:r>
              <a:rPr sz="2800" spc="-35" dirty="0">
                <a:latin typeface="Times New Roman"/>
                <a:cs typeface="Times New Roman"/>
              </a:rPr>
              <a:t>down </a:t>
            </a:r>
            <a:r>
              <a:rPr sz="2800" spc="-40" dirty="0">
                <a:latin typeface="Times New Roman"/>
                <a:cs typeface="Times New Roman"/>
              </a:rPr>
              <a:t>some </a:t>
            </a:r>
            <a:r>
              <a:rPr sz="2800" spc="-60" dirty="0">
                <a:latin typeface="Times New Roman"/>
                <a:cs typeface="Times New Roman"/>
              </a:rPr>
              <a:t>fatty </a:t>
            </a:r>
            <a:r>
              <a:rPr sz="2800" spc="-85" dirty="0">
                <a:latin typeface="Times New Roman"/>
                <a:cs typeface="Times New Roman"/>
              </a:rPr>
              <a:t>acids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50" dirty="0">
                <a:latin typeface="Times New Roman"/>
                <a:cs typeface="Times New Roman"/>
              </a:rPr>
              <a:t>amino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acids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9" name="object 2"/>
          <p:cNvSpPr txBox="1">
            <a:spLocks noGrp="1"/>
          </p:cNvSpPr>
          <p:nvPr>
            <p:ph type="title"/>
          </p:nvPr>
        </p:nvSpPr>
        <p:spPr>
          <a:xfrm>
            <a:off x="535940" y="310387"/>
            <a:ext cx="4730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/>
              <a:t>Dietary </a:t>
            </a:r>
            <a:r>
              <a:rPr sz="2800" dirty="0"/>
              <a:t>sources </a:t>
            </a:r>
            <a:r>
              <a:rPr sz="2800" spc="-30" dirty="0"/>
              <a:t>and</a:t>
            </a:r>
            <a:r>
              <a:rPr sz="2800" spc="-10" dirty="0"/>
              <a:t> </a:t>
            </a:r>
            <a:r>
              <a:rPr sz="2800" spc="-60" dirty="0"/>
              <a:t>availability</a:t>
            </a:r>
            <a:endParaRPr sz="2800"/>
          </a:p>
        </p:txBody>
      </p:sp>
      <p:sp>
        <p:nvSpPr>
          <p:cNvPr id="1048960" name="object 3"/>
          <p:cNvSpPr txBox="1"/>
          <p:nvPr/>
        </p:nvSpPr>
        <p:spPr>
          <a:xfrm>
            <a:off x="535940" y="1243330"/>
            <a:ext cx="8071484" cy="2959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235" algn="l"/>
              </a:tabLst>
            </a:pPr>
            <a:r>
              <a:rPr sz="2600" spc="-40" dirty="0">
                <a:latin typeface="Times New Roman"/>
                <a:cs typeface="Times New Roman"/>
              </a:rPr>
              <a:t>Most </a:t>
            </a:r>
            <a:r>
              <a:rPr sz="2600" spc="-55" dirty="0">
                <a:latin typeface="Times New Roman"/>
                <a:cs typeface="Times New Roman"/>
              </a:rPr>
              <a:t>microorganisms, </a:t>
            </a:r>
            <a:r>
              <a:rPr sz="2600" spc="-65" dirty="0">
                <a:latin typeface="Times New Roman"/>
                <a:cs typeface="Times New Roman"/>
              </a:rPr>
              <a:t>including </a:t>
            </a:r>
            <a:r>
              <a:rPr sz="2600" spc="-55" dirty="0">
                <a:latin typeface="Times New Roman"/>
                <a:cs typeface="Times New Roman"/>
              </a:rPr>
              <a:t>bacteria </a:t>
            </a:r>
            <a:r>
              <a:rPr sz="2600" spc="-30" dirty="0">
                <a:latin typeface="Times New Roman"/>
                <a:cs typeface="Times New Roman"/>
              </a:rPr>
              <a:t>and </a:t>
            </a:r>
            <a:r>
              <a:rPr sz="2600" spc="-105" dirty="0">
                <a:latin typeface="Times New Roman"/>
                <a:cs typeface="Times New Roman"/>
              </a:rPr>
              <a:t>algae,  </a:t>
            </a:r>
            <a:r>
              <a:rPr sz="2600" spc="-60" dirty="0">
                <a:latin typeface="Times New Roman"/>
                <a:cs typeface="Times New Roman"/>
              </a:rPr>
              <a:t>synthesize </a:t>
            </a:r>
            <a:r>
              <a:rPr sz="2600" spc="-55" dirty="0">
                <a:latin typeface="Times New Roman"/>
                <a:cs typeface="Times New Roman"/>
              </a:rPr>
              <a:t>vitamin </a:t>
            </a:r>
            <a:r>
              <a:rPr sz="2600" spc="-95" dirty="0">
                <a:latin typeface="Times New Roman"/>
                <a:cs typeface="Times New Roman"/>
              </a:rPr>
              <a:t>B12, </a:t>
            </a:r>
            <a:r>
              <a:rPr sz="2600" spc="-30" dirty="0">
                <a:latin typeface="Times New Roman"/>
                <a:cs typeface="Times New Roman"/>
              </a:rPr>
              <a:t>and </a:t>
            </a:r>
            <a:r>
              <a:rPr sz="2600" spc="-55" dirty="0">
                <a:latin typeface="Times New Roman"/>
                <a:cs typeface="Times New Roman"/>
              </a:rPr>
              <a:t>they </a:t>
            </a:r>
            <a:r>
              <a:rPr sz="2600" spc="-20" dirty="0">
                <a:latin typeface="Times New Roman"/>
                <a:cs typeface="Times New Roman"/>
              </a:rPr>
              <a:t>constitute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75" dirty="0">
                <a:latin typeface="Times New Roman"/>
                <a:cs typeface="Times New Roman"/>
              </a:rPr>
              <a:t>only </a:t>
            </a:r>
            <a:r>
              <a:rPr sz="2600" spc="-35" dirty="0">
                <a:latin typeface="Times New Roman"/>
                <a:cs typeface="Times New Roman"/>
              </a:rPr>
              <a:t>source 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the</a:t>
            </a:r>
            <a:r>
              <a:rPr sz="2600" spc="-34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vitamin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600" spc="-30" dirty="0">
                <a:latin typeface="Times New Roman"/>
                <a:cs typeface="Times New Roman"/>
              </a:rPr>
              <a:t>Omnivores and </a:t>
            </a:r>
            <a:r>
              <a:rPr sz="2600" spc="-65" dirty="0">
                <a:latin typeface="Times New Roman"/>
                <a:cs typeface="Times New Roman"/>
              </a:rPr>
              <a:t>carnivores, including </a:t>
            </a:r>
            <a:r>
              <a:rPr sz="2600" spc="-50" dirty="0">
                <a:latin typeface="Times New Roman"/>
                <a:cs typeface="Times New Roman"/>
              </a:rPr>
              <a:t>humans, </a:t>
            </a:r>
            <a:r>
              <a:rPr sz="2600" spc="-75" dirty="0">
                <a:latin typeface="Times New Roman"/>
                <a:cs typeface="Times New Roman"/>
              </a:rPr>
              <a:t>derive </a:t>
            </a:r>
            <a:r>
              <a:rPr sz="2600" spc="-60" dirty="0">
                <a:latin typeface="Times New Roman"/>
                <a:cs typeface="Times New Roman"/>
              </a:rPr>
              <a:t>dietary  </a:t>
            </a:r>
            <a:r>
              <a:rPr sz="2600" spc="-55" dirty="0">
                <a:latin typeface="Times New Roman"/>
                <a:cs typeface="Times New Roman"/>
              </a:rPr>
              <a:t>vitamin </a:t>
            </a:r>
            <a:r>
              <a:rPr sz="2600" spc="-100" dirty="0">
                <a:latin typeface="Times New Roman"/>
                <a:cs typeface="Times New Roman"/>
              </a:rPr>
              <a:t>B12 </a:t>
            </a:r>
            <a:r>
              <a:rPr sz="2600" spc="-5" dirty="0">
                <a:latin typeface="Times New Roman"/>
                <a:cs typeface="Times New Roman"/>
              </a:rPr>
              <a:t>from </a:t>
            </a:r>
            <a:r>
              <a:rPr sz="2600" b="1" spc="-25" dirty="0">
                <a:latin typeface="Times New Roman"/>
                <a:cs typeface="Times New Roman"/>
              </a:rPr>
              <a:t>animal </a:t>
            </a:r>
            <a:r>
              <a:rPr sz="2600" b="1" spc="30" dirty="0">
                <a:latin typeface="Times New Roman"/>
                <a:cs typeface="Times New Roman"/>
              </a:rPr>
              <a:t>tissues </a:t>
            </a:r>
            <a:r>
              <a:rPr sz="2600" b="1" spc="-105" dirty="0">
                <a:latin typeface="Times New Roman"/>
                <a:cs typeface="Times New Roman"/>
              </a:rPr>
              <a:t>or </a:t>
            </a:r>
            <a:r>
              <a:rPr sz="2600" b="1" spc="-20" dirty="0">
                <a:latin typeface="Times New Roman"/>
                <a:cs typeface="Times New Roman"/>
              </a:rPr>
              <a:t>products </a:t>
            </a:r>
            <a:r>
              <a:rPr sz="2600" spc="-100" dirty="0">
                <a:latin typeface="Times New Roman"/>
                <a:cs typeface="Times New Roman"/>
              </a:rPr>
              <a:t>(i.e., </a:t>
            </a:r>
            <a:r>
              <a:rPr sz="2600" spc="-85" dirty="0">
                <a:latin typeface="Times New Roman"/>
                <a:cs typeface="Times New Roman"/>
              </a:rPr>
              <a:t>milk,  </a:t>
            </a:r>
            <a:r>
              <a:rPr sz="2600" spc="-25" dirty="0">
                <a:latin typeface="Times New Roman"/>
                <a:cs typeface="Times New Roman"/>
              </a:rPr>
              <a:t>butter, </a:t>
            </a:r>
            <a:r>
              <a:rPr sz="2600" spc="-75" dirty="0">
                <a:latin typeface="Times New Roman"/>
                <a:cs typeface="Times New Roman"/>
              </a:rPr>
              <a:t>cheese, </a:t>
            </a:r>
            <a:r>
              <a:rPr sz="2600" spc="-100" dirty="0">
                <a:latin typeface="Times New Roman"/>
                <a:cs typeface="Times New Roman"/>
              </a:rPr>
              <a:t>eggs, </a:t>
            </a:r>
            <a:r>
              <a:rPr sz="2600" spc="-50" dirty="0">
                <a:latin typeface="Times New Roman"/>
                <a:cs typeface="Times New Roman"/>
              </a:rPr>
              <a:t>meat, </a:t>
            </a:r>
            <a:r>
              <a:rPr sz="2600" spc="-65" dirty="0">
                <a:latin typeface="Times New Roman"/>
                <a:cs typeface="Times New Roman"/>
              </a:rPr>
              <a:t>poultry,</a:t>
            </a:r>
            <a:r>
              <a:rPr sz="2600" spc="34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etc.)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1" name="object 2"/>
          <p:cNvSpPr txBox="1">
            <a:spLocks noGrp="1"/>
          </p:cNvSpPr>
          <p:nvPr>
            <p:ph type="title"/>
          </p:nvPr>
        </p:nvSpPr>
        <p:spPr>
          <a:xfrm>
            <a:off x="535940" y="685545"/>
            <a:ext cx="46609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35555" algn="l"/>
              </a:tabLst>
            </a:pPr>
            <a:r>
              <a:rPr spc="-35" dirty="0"/>
              <a:t>Absorption</a:t>
            </a:r>
            <a:r>
              <a:rPr spc="-15" dirty="0"/>
              <a:t> of	</a:t>
            </a:r>
            <a:r>
              <a:rPr spc="-50" dirty="0"/>
              <a:t>Vitamin</a:t>
            </a:r>
            <a:r>
              <a:rPr spc="-65" dirty="0"/>
              <a:t> </a:t>
            </a:r>
            <a:r>
              <a:rPr spc="-140" dirty="0"/>
              <a:t>B12</a:t>
            </a:r>
          </a:p>
        </p:txBody>
      </p:sp>
      <p:sp>
        <p:nvSpPr>
          <p:cNvPr id="1048962" name="object 3"/>
          <p:cNvSpPr txBox="1"/>
          <p:nvPr/>
        </p:nvSpPr>
        <p:spPr>
          <a:xfrm>
            <a:off x="535940" y="1844167"/>
            <a:ext cx="8064500" cy="3514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7020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40" dirty="0">
                <a:latin typeface="Times New Roman"/>
                <a:cs typeface="Times New Roman"/>
              </a:rPr>
              <a:t>In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30" dirty="0">
                <a:latin typeface="Times New Roman"/>
                <a:cs typeface="Times New Roman"/>
              </a:rPr>
              <a:t>stomach </a:t>
            </a:r>
            <a:r>
              <a:rPr sz="2600" spc="-40" dirty="0">
                <a:latin typeface="Times New Roman"/>
                <a:cs typeface="Times New Roman"/>
              </a:rPr>
              <a:t>HCl </a:t>
            </a:r>
            <a:r>
              <a:rPr sz="2600" spc="-30" dirty="0">
                <a:latin typeface="Times New Roman"/>
                <a:cs typeface="Times New Roman"/>
              </a:rPr>
              <a:t>and pepsin </a:t>
            </a:r>
            <a:r>
              <a:rPr sz="2600" spc="-75" dirty="0">
                <a:latin typeface="Times New Roman"/>
                <a:cs typeface="Times New Roman"/>
              </a:rPr>
              <a:t>release </a:t>
            </a:r>
            <a:r>
              <a:rPr sz="2600" spc="-55" dirty="0">
                <a:latin typeface="Times New Roman"/>
                <a:cs typeface="Times New Roman"/>
              </a:rPr>
              <a:t>vitamin </a:t>
            </a:r>
            <a:r>
              <a:rPr sz="2600" spc="-100" dirty="0">
                <a:latin typeface="Times New Roman"/>
                <a:cs typeface="Times New Roman"/>
              </a:rPr>
              <a:t>B12 </a:t>
            </a:r>
            <a:r>
              <a:rPr sz="2600" spc="-5" dirty="0">
                <a:latin typeface="Times New Roman"/>
                <a:cs typeface="Times New Roman"/>
              </a:rPr>
              <a:t>from  the </a:t>
            </a:r>
            <a:r>
              <a:rPr sz="2600" spc="-25" dirty="0">
                <a:latin typeface="Times New Roman"/>
                <a:cs typeface="Times New Roman"/>
              </a:rPr>
              <a:t>proteins </a:t>
            </a:r>
            <a:r>
              <a:rPr sz="2600" spc="30" dirty="0">
                <a:latin typeface="Times New Roman"/>
                <a:cs typeface="Times New Roman"/>
              </a:rPr>
              <a:t>to </a:t>
            </a:r>
            <a:r>
              <a:rPr sz="2600" spc="-65" dirty="0">
                <a:latin typeface="Times New Roman"/>
                <a:cs typeface="Times New Roman"/>
              </a:rPr>
              <a:t>which </a:t>
            </a:r>
            <a:r>
              <a:rPr sz="2600" spc="-45" dirty="0">
                <a:latin typeface="Times New Roman"/>
                <a:cs typeface="Times New Roman"/>
              </a:rPr>
              <a:t>it </a:t>
            </a:r>
            <a:r>
              <a:rPr sz="2600" spc="-95" dirty="0">
                <a:latin typeface="Times New Roman"/>
                <a:cs typeface="Times New Roman"/>
              </a:rPr>
              <a:t>is </a:t>
            </a:r>
            <a:r>
              <a:rPr sz="2600" spc="-40" dirty="0">
                <a:latin typeface="Times New Roman"/>
                <a:cs typeface="Times New Roman"/>
              </a:rPr>
              <a:t>attached </a:t>
            </a:r>
            <a:r>
              <a:rPr sz="2600" spc="30" dirty="0">
                <a:latin typeface="Times New Roman"/>
                <a:cs typeface="Times New Roman"/>
              </a:rPr>
              <a:t>to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foods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20" dirty="0">
                <a:latin typeface="Times New Roman"/>
                <a:cs typeface="Times New Roman"/>
              </a:rPr>
              <a:t>Needs </a:t>
            </a:r>
            <a:r>
              <a:rPr sz="2600" b="1" spc="-25" dirty="0">
                <a:latin typeface="Times New Roman"/>
                <a:cs typeface="Times New Roman"/>
              </a:rPr>
              <a:t>intrinsic </a:t>
            </a:r>
            <a:r>
              <a:rPr sz="2600" b="1" spc="-50" dirty="0">
                <a:latin typeface="Times New Roman"/>
                <a:cs typeface="Times New Roman"/>
              </a:rPr>
              <a:t>factor </a:t>
            </a:r>
            <a:r>
              <a:rPr sz="2600" dirty="0">
                <a:latin typeface="Times New Roman"/>
                <a:cs typeface="Times New Roman"/>
              </a:rPr>
              <a:t>for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absorption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</a:pPr>
            <a:r>
              <a:rPr sz="2600" spc="30" dirty="0">
                <a:latin typeface="Times New Roman"/>
                <a:cs typeface="Times New Roman"/>
              </a:rPr>
              <a:t>Note </a:t>
            </a:r>
            <a:r>
              <a:rPr sz="2600" spc="-155" dirty="0">
                <a:latin typeface="Times New Roman"/>
                <a:cs typeface="Times New Roman"/>
              </a:rPr>
              <a:t>: </a:t>
            </a:r>
            <a:r>
              <a:rPr sz="2600" spc="-30" dirty="0">
                <a:latin typeface="Times New Roman"/>
                <a:cs typeface="Times New Roman"/>
              </a:rPr>
              <a:t>Intrinsic </a:t>
            </a:r>
            <a:r>
              <a:rPr sz="2600" spc="-35" dirty="0">
                <a:latin typeface="Times New Roman"/>
                <a:cs typeface="Times New Roman"/>
              </a:rPr>
              <a:t>factor- </a:t>
            </a:r>
            <a:r>
              <a:rPr sz="2600" spc="-114" dirty="0">
                <a:latin typeface="Times New Roman"/>
                <a:cs typeface="Times New Roman"/>
              </a:rPr>
              <a:t>A </a:t>
            </a:r>
            <a:r>
              <a:rPr sz="2600" spc="-55" dirty="0">
                <a:latin typeface="Times New Roman"/>
                <a:cs typeface="Times New Roman"/>
              </a:rPr>
              <a:t>glycoprotein </a:t>
            </a:r>
            <a:r>
              <a:rPr sz="2600" spc="-45" dirty="0">
                <a:latin typeface="Times New Roman"/>
                <a:cs typeface="Times New Roman"/>
              </a:rPr>
              <a:t>secreted </a:t>
            </a:r>
            <a:r>
              <a:rPr sz="2600" spc="-114" dirty="0">
                <a:latin typeface="Times New Roman"/>
                <a:cs typeface="Times New Roman"/>
              </a:rPr>
              <a:t>by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30" dirty="0">
                <a:latin typeface="Times New Roman"/>
                <a:cs typeface="Times New Roman"/>
              </a:rPr>
              <a:t>stomach  </a:t>
            </a:r>
            <a:r>
              <a:rPr sz="2600" spc="-95" dirty="0">
                <a:latin typeface="Times New Roman"/>
                <a:cs typeface="Times New Roman"/>
              </a:rPr>
              <a:t>cells </a:t>
            </a:r>
            <a:r>
              <a:rPr sz="2600" dirty="0">
                <a:latin typeface="Times New Roman"/>
                <a:cs typeface="Times New Roman"/>
              </a:rPr>
              <a:t>that </a:t>
            </a:r>
            <a:r>
              <a:rPr sz="2600" spc="-30" dirty="0">
                <a:latin typeface="Times New Roman"/>
                <a:cs typeface="Times New Roman"/>
              </a:rPr>
              <a:t>binds </a:t>
            </a:r>
            <a:r>
              <a:rPr sz="2600" spc="-55" dirty="0">
                <a:latin typeface="Times New Roman"/>
                <a:cs typeface="Times New Roman"/>
              </a:rPr>
              <a:t>with vitamin </a:t>
            </a:r>
            <a:r>
              <a:rPr sz="2600" spc="-100" dirty="0">
                <a:latin typeface="Times New Roman"/>
                <a:cs typeface="Times New Roman"/>
              </a:rPr>
              <a:t>B12 </a:t>
            </a:r>
            <a:r>
              <a:rPr sz="2600" spc="-50" dirty="0">
                <a:latin typeface="Times New Roman"/>
                <a:cs typeface="Times New Roman"/>
              </a:rPr>
              <a:t>in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85" dirty="0">
                <a:latin typeface="Times New Roman"/>
                <a:cs typeface="Times New Roman"/>
              </a:rPr>
              <a:t>small </a:t>
            </a:r>
            <a:r>
              <a:rPr sz="2600" spc="-40" dirty="0">
                <a:latin typeface="Times New Roman"/>
                <a:cs typeface="Times New Roman"/>
              </a:rPr>
              <a:t>intestine </a:t>
            </a:r>
            <a:r>
              <a:rPr sz="2600" spc="30" dirty="0">
                <a:latin typeface="Times New Roman"/>
                <a:cs typeface="Times New Roman"/>
              </a:rPr>
              <a:t>to  </a:t>
            </a:r>
            <a:r>
              <a:rPr sz="2600" spc="-80" dirty="0">
                <a:latin typeface="Times New Roman"/>
                <a:cs typeface="Times New Roman"/>
              </a:rPr>
              <a:t>aid </a:t>
            </a:r>
            <a:r>
              <a:rPr sz="2600" spc="-50" dirty="0">
                <a:latin typeface="Times New Roman"/>
                <a:cs typeface="Times New Roman"/>
              </a:rPr>
              <a:t>in </a:t>
            </a:r>
            <a:r>
              <a:rPr sz="2600" spc="-10" dirty="0">
                <a:latin typeface="Times New Roman"/>
                <a:cs typeface="Times New Roman"/>
              </a:rPr>
              <a:t>the </a:t>
            </a:r>
            <a:r>
              <a:rPr sz="2600" spc="-15" dirty="0">
                <a:latin typeface="Times New Roman"/>
                <a:cs typeface="Times New Roman"/>
              </a:rPr>
              <a:t>absorption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5" dirty="0">
                <a:latin typeface="Times New Roman"/>
                <a:cs typeface="Times New Roman"/>
              </a:rPr>
              <a:t>vitamin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B12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"/>
            <a:ext cx="8077200" cy="6400800"/>
          </a:xfrm>
        </p:spPr>
        <p:txBody>
          <a:bodyPr>
            <a:normAutofit/>
          </a:bodyPr>
          <a:lstStyle/>
          <a:p>
            <a:pPr marL="82296" indent="0" algn="ctr">
              <a:lnSpc>
                <a:spcPct val="90000"/>
              </a:lnSpc>
              <a:buNone/>
            </a:pPr>
            <a:r>
              <a:rPr lang="en-GB" b="1" dirty="0" smtClean="0"/>
              <a:t>Why nutrition matters in Ethiopia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Nutrition </a:t>
            </a:r>
            <a:r>
              <a:rPr lang="en-GB" sz="2800" dirty="0" smtClean="0"/>
              <a:t>is important in Ethiopia since there is: </a:t>
            </a:r>
          </a:p>
          <a:p>
            <a:pPr>
              <a:lnSpc>
                <a:spcPct val="90000"/>
              </a:lnSpc>
              <a:buNone/>
            </a:pPr>
            <a:r>
              <a:rPr lang="en-GB" sz="2800" dirty="0" smtClean="0"/>
              <a:t>  </a:t>
            </a:r>
            <a:r>
              <a:rPr lang="en-GB" dirty="0" smtClean="0"/>
              <a:t>-</a:t>
            </a:r>
            <a:r>
              <a:rPr lang="en-GB" sz="2800" dirty="0" smtClean="0"/>
              <a:t> Recurrent food insecurity at the national and household level </a:t>
            </a:r>
          </a:p>
          <a:p>
            <a:pPr>
              <a:lnSpc>
                <a:spcPct val="90000"/>
              </a:lnSpc>
              <a:buNone/>
            </a:pPr>
            <a:r>
              <a:rPr lang="en-GB" sz="2800" dirty="0" smtClean="0"/>
              <a:t>  - High rate of both macro and micronutrient deficiency</a:t>
            </a:r>
          </a:p>
          <a:p>
            <a:pPr>
              <a:lnSpc>
                <a:spcPct val="90000"/>
              </a:lnSpc>
              <a:buNone/>
            </a:pPr>
            <a:r>
              <a:rPr lang="en-GB" sz="2800" dirty="0" smtClean="0"/>
              <a:t>  - Intergenerational link of the under nutrition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cs typeface="Times New Roman" pitchFamily="18" charset="0"/>
              </a:rPr>
              <a:t> DHS </a:t>
            </a:r>
            <a:r>
              <a:rPr lang="en-US" dirty="0">
                <a:cs typeface="Times New Roman" pitchFamily="18" charset="0"/>
              </a:rPr>
              <a:t>from Ethiopia showed that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i="1" dirty="0">
                <a:cs typeface="Times New Roman" pitchFamily="18" charset="0"/>
              </a:rPr>
              <a:t>47, 38 and 11% of children are stunted, underweight and wasted, respectively.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i="1" dirty="0">
                <a:cs typeface="Times New Roman" pitchFamily="18" charset="0"/>
              </a:rPr>
              <a:t>24% of under five children are severely stunted and 2% are severely wasted. </a:t>
            </a:r>
            <a:endParaRPr lang="en-US" sz="3200" i="1" dirty="0" smtClean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689C-49E3-4C62-8F1E-FE97A0735B1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3" name="object 2"/>
          <p:cNvSpPr txBox="1"/>
          <p:nvPr/>
        </p:nvSpPr>
        <p:spPr>
          <a:xfrm>
            <a:off x="813308" y="423113"/>
            <a:ext cx="7560945" cy="55740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74930" marR="995680" indent="-62865">
              <a:lnSpc>
                <a:spcPts val="3020"/>
              </a:lnSpc>
              <a:spcBef>
                <a:spcPts val="480"/>
              </a:spcBef>
            </a:pPr>
            <a:r>
              <a:rPr sz="2800" b="1" spc="-5" dirty="0">
                <a:latin typeface="Times New Roman"/>
                <a:cs typeface="Times New Roman"/>
              </a:rPr>
              <a:t>Populations </a:t>
            </a:r>
            <a:r>
              <a:rPr sz="2800" b="1" spc="-60" dirty="0">
                <a:latin typeface="Times New Roman"/>
                <a:cs typeface="Times New Roman"/>
              </a:rPr>
              <a:t>at </a:t>
            </a:r>
            <a:r>
              <a:rPr sz="2800" b="1" spc="-70" dirty="0">
                <a:latin typeface="Times New Roman"/>
                <a:cs typeface="Times New Roman"/>
              </a:rPr>
              <a:t>risk </a:t>
            </a:r>
            <a:r>
              <a:rPr sz="2800" b="1" spc="-100" dirty="0">
                <a:latin typeface="Times New Roman"/>
                <a:cs typeface="Times New Roman"/>
              </a:rPr>
              <a:t>for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35" dirty="0">
                <a:latin typeface="Times New Roman"/>
                <a:cs typeface="Times New Roman"/>
              </a:rPr>
              <a:t>consequences </a:t>
            </a:r>
            <a:r>
              <a:rPr sz="2800" b="1" spc="-15" dirty="0">
                <a:latin typeface="Times New Roman"/>
                <a:cs typeface="Times New Roman"/>
              </a:rPr>
              <a:t>of  </a:t>
            </a:r>
            <a:r>
              <a:rPr sz="2800" b="1" spc="-35" dirty="0">
                <a:latin typeface="Times New Roman"/>
                <a:cs typeface="Times New Roman"/>
              </a:rPr>
              <a:t>vitamin </a:t>
            </a:r>
            <a:r>
              <a:rPr sz="2800" b="1" spc="-125" dirty="0">
                <a:latin typeface="Times New Roman"/>
                <a:cs typeface="Times New Roman"/>
              </a:rPr>
              <a:t>B12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deficiency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Times New Roman"/>
              <a:cs typeface="Times New Roman"/>
            </a:endParaRPr>
          </a:p>
          <a:p>
            <a:pPr marL="542925" indent="-353695">
              <a:lnSpc>
                <a:spcPct val="100000"/>
              </a:lnSpc>
              <a:buFont typeface="Wingdings"/>
              <a:buChar char=""/>
              <a:tabLst>
                <a:tab pos="543560" algn="l"/>
              </a:tabLst>
            </a:pPr>
            <a:r>
              <a:rPr sz="2800" spc="-90" dirty="0">
                <a:latin typeface="Times New Roman"/>
                <a:cs typeface="Times New Roman"/>
              </a:rPr>
              <a:t>Vegetarians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"/>
            </a:pPr>
            <a:endParaRPr sz="3800">
              <a:latin typeface="Times New Roman"/>
              <a:cs typeface="Times New Roman"/>
            </a:endParaRPr>
          </a:p>
          <a:p>
            <a:pPr marL="542925" marR="269240" indent="-353695">
              <a:lnSpc>
                <a:spcPct val="90000"/>
              </a:lnSpc>
              <a:buFont typeface="Wingdings"/>
              <a:buChar char=""/>
              <a:tabLst>
                <a:tab pos="631190" algn="l"/>
                <a:tab pos="631825" algn="l"/>
                <a:tab pos="2909570" algn="l"/>
                <a:tab pos="4980305" algn="l"/>
              </a:tabLst>
            </a:pPr>
            <a:r>
              <a:rPr sz="2800" spc="-15" dirty="0">
                <a:latin typeface="Times New Roman"/>
                <a:cs typeface="Times New Roman"/>
              </a:rPr>
              <a:t>Those </a:t>
            </a:r>
            <a:r>
              <a:rPr sz="2800" spc="-65" dirty="0">
                <a:latin typeface="Times New Roman"/>
                <a:cs typeface="Times New Roman"/>
              </a:rPr>
              <a:t>with </a:t>
            </a:r>
            <a:r>
              <a:rPr sz="2800" b="1" spc="-35" dirty="0">
                <a:latin typeface="Times New Roman"/>
                <a:cs typeface="Times New Roman"/>
              </a:rPr>
              <a:t>atrophic </a:t>
            </a:r>
            <a:r>
              <a:rPr sz="2800" b="1" spc="-20" dirty="0">
                <a:latin typeface="Times New Roman"/>
                <a:cs typeface="Times New Roman"/>
              </a:rPr>
              <a:t>gastritis </a:t>
            </a:r>
            <a:r>
              <a:rPr sz="2800" spc="-120" dirty="0">
                <a:latin typeface="Times New Roman"/>
                <a:cs typeface="Times New Roman"/>
              </a:rPr>
              <a:t>( </a:t>
            </a:r>
            <a:r>
              <a:rPr sz="2800" spc="-45" dirty="0">
                <a:latin typeface="Times New Roman"/>
                <a:cs typeface="Times New Roman"/>
              </a:rPr>
              <a:t>chronic  </a:t>
            </a:r>
            <a:r>
              <a:rPr sz="2800" spc="-50" dirty="0">
                <a:latin typeface="Times New Roman"/>
                <a:cs typeface="Times New Roman"/>
              </a:rPr>
              <a:t>inflammation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45" dirty="0">
                <a:latin typeface="Times New Roman"/>
                <a:cs typeface="Times New Roman"/>
              </a:rPr>
              <a:t>stomach….. </a:t>
            </a:r>
            <a:r>
              <a:rPr sz="2800" spc="-50" dirty="0">
                <a:latin typeface="Times New Roman"/>
                <a:cs typeface="Times New Roman"/>
              </a:rPr>
              <a:t>HCl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55" dirty="0">
                <a:latin typeface="Times New Roman"/>
                <a:cs typeface="Times New Roman"/>
              </a:rPr>
              <a:t>intrinsic  </a:t>
            </a:r>
            <a:r>
              <a:rPr sz="2800" spc="-25" dirty="0">
                <a:latin typeface="Times New Roman"/>
                <a:cs typeface="Times New Roman"/>
              </a:rPr>
              <a:t>factor </a:t>
            </a:r>
            <a:r>
              <a:rPr sz="2800" spc="-15" dirty="0">
                <a:latin typeface="Times New Roman"/>
                <a:cs typeface="Times New Roman"/>
              </a:rPr>
              <a:t>production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diminishes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)	</a:t>
            </a:r>
            <a:r>
              <a:rPr sz="2800" spc="-5" dirty="0">
                <a:latin typeface="Times New Roman"/>
                <a:cs typeface="Times New Roman"/>
              </a:rPr>
              <a:t>→ </a:t>
            </a:r>
            <a:r>
              <a:rPr sz="2800" spc="-55" dirty="0">
                <a:latin typeface="Times New Roman"/>
                <a:cs typeface="Times New Roman"/>
              </a:rPr>
              <a:t>develop </a:t>
            </a:r>
            <a:r>
              <a:rPr sz="2800" spc="-114" dirty="0">
                <a:latin typeface="Times New Roman"/>
                <a:cs typeface="Times New Roman"/>
              </a:rPr>
              <a:t>B12  </a:t>
            </a:r>
            <a:r>
              <a:rPr sz="2800" spc="-85" dirty="0">
                <a:latin typeface="Times New Roman"/>
                <a:cs typeface="Times New Roman"/>
              </a:rPr>
              <a:t>deficiency </a:t>
            </a:r>
            <a:r>
              <a:rPr sz="2800" spc="-95" dirty="0">
                <a:latin typeface="Times New Roman"/>
                <a:cs typeface="Times New Roman"/>
              </a:rPr>
              <a:t>called </a:t>
            </a:r>
            <a:r>
              <a:rPr sz="2800" b="1" spc="5" dirty="0">
                <a:latin typeface="Times New Roman"/>
                <a:cs typeface="Times New Roman"/>
              </a:rPr>
              <a:t>pernicious </a:t>
            </a:r>
            <a:r>
              <a:rPr sz="2800" b="1" spc="-5" dirty="0">
                <a:latin typeface="Times New Roman"/>
                <a:cs typeface="Times New Roman"/>
              </a:rPr>
              <a:t>anemia </a:t>
            </a:r>
            <a:r>
              <a:rPr sz="2800" spc="-120" dirty="0">
                <a:latin typeface="Times New Roman"/>
                <a:cs typeface="Times New Roman"/>
              </a:rPr>
              <a:t>( </a:t>
            </a:r>
            <a:r>
              <a:rPr sz="2800" spc="-20" dirty="0">
                <a:latin typeface="Times New Roman"/>
                <a:cs typeface="Times New Roman"/>
              </a:rPr>
              <a:t>blood  </a:t>
            </a:r>
            <a:r>
              <a:rPr sz="2800" spc="-35" dirty="0">
                <a:latin typeface="Times New Roman"/>
                <a:cs typeface="Times New Roman"/>
              </a:rPr>
              <a:t>disorder </a:t>
            </a:r>
            <a:r>
              <a:rPr sz="2800" spc="-65" dirty="0">
                <a:latin typeface="Times New Roman"/>
                <a:cs typeface="Times New Roman"/>
              </a:rPr>
              <a:t>with </a:t>
            </a:r>
            <a:r>
              <a:rPr sz="2800" spc="-60" dirty="0">
                <a:latin typeface="Times New Roman"/>
                <a:cs typeface="Times New Roman"/>
              </a:rPr>
              <a:t>abnormally </a:t>
            </a:r>
            <a:r>
              <a:rPr sz="2800" spc="-90" dirty="0">
                <a:latin typeface="Times New Roman"/>
                <a:cs typeface="Times New Roman"/>
              </a:rPr>
              <a:t>large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45" dirty="0">
                <a:latin typeface="Times New Roman"/>
                <a:cs typeface="Times New Roman"/>
              </a:rPr>
              <a:t>immature </a:t>
            </a:r>
            <a:r>
              <a:rPr sz="2800" spc="-30" dirty="0">
                <a:latin typeface="Times New Roman"/>
                <a:cs typeface="Times New Roman"/>
              </a:rPr>
              <a:t>red  </a:t>
            </a:r>
            <a:r>
              <a:rPr sz="2800" spc="-20" dirty="0">
                <a:latin typeface="Times New Roman"/>
                <a:cs typeface="Times New Roman"/>
              </a:rPr>
              <a:t>blood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cells)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89230">
              <a:lnSpc>
                <a:spcPct val="100000"/>
              </a:lnSpc>
              <a:tabLst>
                <a:tab pos="4518025" algn="l"/>
              </a:tabLst>
            </a:pPr>
            <a:r>
              <a:rPr sz="2800" spc="-15" dirty="0">
                <a:latin typeface="Times New Roman"/>
                <a:cs typeface="Times New Roman"/>
              </a:rPr>
              <a:t>Supplementation/fortification	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20" dirty="0">
                <a:latin typeface="Times New Roman"/>
                <a:cs typeface="Times New Roman"/>
              </a:rPr>
              <a:t>therefore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important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4" name="object 2"/>
          <p:cNvSpPr txBox="1">
            <a:spLocks noGrp="1"/>
          </p:cNvSpPr>
          <p:nvPr>
            <p:ph type="title"/>
          </p:nvPr>
        </p:nvSpPr>
        <p:spPr>
          <a:xfrm>
            <a:off x="1492377" y="117170"/>
            <a:ext cx="61626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5" dirty="0">
                <a:latin typeface="Times New Roman"/>
                <a:cs typeface="Times New Roman"/>
              </a:rPr>
              <a:t>The </a:t>
            </a:r>
            <a:r>
              <a:rPr sz="4400" b="0" spc="-229" dirty="0">
                <a:latin typeface="Times New Roman"/>
                <a:cs typeface="Times New Roman"/>
              </a:rPr>
              <a:t>B </a:t>
            </a:r>
            <a:r>
              <a:rPr sz="4400" b="0" spc="-95" dirty="0">
                <a:latin typeface="Times New Roman"/>
                <a:cs typeface="Times New Roman"/>
              </a:rPr>
              <a:t>vitamins </a:t>
            </a:r>
            <a:r>
              <a:rPr sz="4400" b="0" dirty="0">
                <a:latin typeface="Times New Roman"/>
                <a:cs typeface="Times New Roman"/>
              </a:rPr>
              <a:t>– </a:t>
            </a:r>
            <a:r>
              <a:rPr sz="4400" b="0" spc="70" dirty="0">
                <a:latin typeface="Times New Roman"/>
                <a:cs typeface="Times New Roman"/>
              </a:rPr>
              <a:t>In</a:t>
            </a:r>
            <a:r>
              <a:rPr sz="4400" b="0" spc="229" dirty="0">
                <a:latin typeface="Times New Roman"/>
                <a:cs typeface="Times New Roman"/>
              </a:rPr>
              <a:t> </a:t>
            </a:r>
            <a:r>
              <a:rPr sz="4400" b="0" spc="-20" dirty="0">
                <a:latin typeface="Times New Roman"/>
                <a:cs typeface="Times New Roman"/>
              </a:rPr>
              <a:t>concert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048965" name="object 3"/>
          <p:cNvSpPr txBox="1"/>
          <p:nvPr/>
        </p:nvSpPr>
        <p:spPr>
          <a:xfrm>
            <a:off x="535940" y="1606042"/>
            <a:ext cx="6535420" cy="395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Times New Roman"/>
                <a:cs typeface="Times New Roman"/>
              </a:rPr>
              <a:t>Each </a:t>
            </a:r>
            <a:r>
              <a:rPr sz="2800" spc="-150" dirty="0">
                <a:latin typeface="Times New Roman"/>
                <a:cs typeface="Times New Roman"/>
              </a:rPr>
              <a:t>B </a:t>
            </a:r>
            <a:r>
              <a:rPr sz="2800" spc="-65" dirty="0">
                <a:latin typeface="Times New Roman"/>
                <a:cs typeface="Times New Roman"/>
              </a:rPr>
              <a:t>vitamin coenzyme </a:t>
            </a:r>
            <a:r>
              <a:rPr sz="2800" spc="-110" dirty="0">
                <a:latin typeface="Times New Roman"/>
                <a:cs typeface="Times New Roman"/>
              </a:rPr>
              <a:t>is </a:t>
            </a:r>
            <a:r>
              <a:rPr sz="2800" spc="-80" dirty="0">
                <a:latin typeface="Times New Roman"/>
                <a:cs typeface="Times New Roman"/>
              </a:rPr>
              <a:t>involved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70" dirty="0">
                <a:latin typeface="Times New Roman"/>
                <a:cs typeface="Times New Roman"/>
              </a:rPr>
              <a:t>energy  </a:t>
            </a:r>
            <a:r>
              <a:rPr sz="2800" spc="-50" dirty="0">
                <a:latin typeface="Times New Roman"/>
                <a:cs typeface="Times New Roman"/>
              </a:rPr>
              <a:t>metabolism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800" spc="-65" dirty="0">
                <a:latin typeface="Times New Roman"/>
                <a:cs typeface="Times New Roman"/>
              </a:rPr>
              <a:t>Directly</a:t>
            </a:r>
            <a:endParaRPr sz="2800">
              <a:latin typeface="Times New Roman"/>
              <a:cs typeface="Times New Roman"/>
            </a:endParaRPr>
          </a:p>
          <a:p>
            <a:pPr marL="12700" marR="4770120">
              <a:lnSpc>
                <a:spcPts val="4029"/>
              </a:lnSpc>
              <a:spcBef>
                <a:spcPts val="245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800" spc="-55" dirty="0">
                <a:latin typeface="Times New Roman"/>
                <a:cs typeface="Times New Roman"/>
              </a:rPr>
              <a:t>Indirectly  </a:t>
            </a:r>
            <a:r>
              <a:rPr sz="2800" spc="-70" dirty="0">
                <a:latin typeface="Times New Roman"/>
                <a:cs typeface="Times New Roman"/>
              </a:rPr>
              <a:t>Deficiencies</a:t>
            </a:r>
            <a:endParaRPr sz="2800">
              <a:latin typeface="Times New Roman"/>
              <a:cs typeface="Times New Roman"/>
            </a:endParaRPr>
          </a:p>
          <a:p>
            <a:pPr marL="12700" marR="331470">
              <a:lnSpc>
                <a:spcPts val="4029"/>
              </a:lnSpc>
              <a:spcBef>
                <a:spcPts val="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imes New Roman"/>
                <a:cs typeface="Times New Roman"/>
              </a:rPr>
              <a:t>Single </a:t>
            </a:r>
            <a:r>
              <a:rPr sz="2800" spc="-75" dirty="0">
                <a:latin typeface="Times New Roman"/>
                <a:cs typeface="Times New Roman"/>
              </a:rPr>
              <a:t>B-vitamin deficiencies </a:t>
            </a:r>
            <a:r>
              <a:rPr sz="2800" spc="-50" dirty="0">
                <a:latin typeface="Times New Roman"/>
                <a:cs typeface="Times New Roman"/>
              </a:rPr>
              <a:t>seldom </a:t>
            </a:r>
            <a:r>
              <a:rPr sz="2800" spc="-55" dirty="0">
                <a:latin typeface="Times New Roman"/>
                <a:cs typeface="Times New Roman"/>
              </a:rPr>
              <a:t>show  </a:t>
            </a:r>
            <a:r>
              <a:rPr sz="2800" spc="-5" dirty="0">
                <a:latin typeface="Times New Roman"/>
                <a:cs typeface="Times New Roman"/>
              </a:rPr>
              <a:t>up </a:t>
            </a:r>
            <a:r>
              <a:rPr sz="2800" spc="-60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isolation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800" spc="-85" dirty="0">
                <a:latin typeface="Times New Roman"/>
                <a:cs typeface="Times New Roman"/>
              </a:rPr>
              <a:t>Eg. </a:t>
            </a:r>
            <a:r>
              <a:rPr sz="2800" spc="-75" dirty="0">
                <a:latin typeface="Times New Roman"/>
                <a:cs typeface="Times New Roman"/>
              </a:rPr>
              <a:t>Beriberi </a:t>
            </a:r>
            <a:r>
              <a:rPr sz="2800" spc="-35" dirty="0">
                <a:latin typeface="Times New Roman"/>
                <a:cs typeface="Times New Roman"/>
              </a:rPr>
              <a:t>and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pellagra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6" name="object 2"/>
          <p:cNvSpPr txBox="1">
            <a:spLocks noGrp="1"/>
          </p:cNvSpPr>
          <p:nvPr>
            <p:ph type="title"/>
          </p:nvPr>
        </p:nvSpPr>
        <p:spPr>
          <a:xfrm>
            <a:off x="2533650" y="97028"/>
            <a:ext cx="4077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Times New Roman"/>
                <a:cs typeface="Times New Roman"/>
              </a:rPr>
              <a:t>The </a:t>
            </a:r>
            <a:r>
              <a:rPr sz="2800" b="0" spc="-150" dirty="0">
                <a:latin typeface="Times New Roman"/>
                <a:cs typeface="Times New Roman"/>
              </a:rPr>
              <a:t>B </a:t>
            </a:r>
            <a:r>
              <a:rPr sz="2800" b="0" spc="-70" dirty="0">
                <a:latin typeface="Times New Roman"/>
                <a:cs typeface="Times New Roman"/>
              </a:rPr>
              <a:t>Vitamins </a:t>
            </a:r>
            <a:r>
              <a:rPr sz="2800" b="0" spc="-5" dirty="0">
                <a:latin typeface="Times New Roman"/>
                <a:cs typeface="Times New Roman"/>
              </a:rPr>
              <a:t>– </a:t>
            </a:r>
            <a:r>
              <a:rPr sz="2800" b="0" spc="40" dirty="0">
                <a:latin typeface="Times New Roman"/>
                <a:cs typeface="Times New Roman"/>
              </a:rPr>
              <a:t>In</a:t>
            </a:r>
            <a:r>
              <a:rPr sz="2800" b="0" spc="204" dirty="0">
                <a:latin typeface="Times New Roman"/>
                <a:cs typeface="Times New Roman"/>
              </a:rPr>
              <a:t> </a:t>
            </a:r>
            <a:r>
              <a:rPr sz="2800" b="0" spc="-20" dirty="0">
                <a:latin typeface="Times New Roman"/>
                <a:cs typeface="Times New Roman"/>
              </a:rPr>
              <a:t>Concert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967" name="object 3"/>
          <p:cNvSpPr/>
          <p:nvPr/>
        </p:nvSpPr>
        <p:spPr>
          <a:xfrm>
            <a:off x="381000" y="685800"/>
            <a:ext cx="8288751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object 2"/>
          <p:cNvSpPr txBox="1">
            <a:spLocks noGrp="1"/>
          </p:cNvSpPr>
          <p:nvPr>
            <p:ph type="title"/>
          </p:nvPr>
        </p:nvSpPr>
        <p:spPr>
          <a:xfrm>
            <a:off x="535940" y="462737"/>
            <a:ext cx="40112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Vitamin </a:t>
            </a:r>
            <a:r>
              <a:rPr sz="2800" spc="-130" dirty="0"/>
              <a:t>C </a:t>
            </a:r>
            <a:r>
              <a:rPr sz="2800" spc="-20" dirty="0"/>
              <a:t>(Ascorbic</a:t>
            </a:r>
            <a:r>
              <a:rPr sz="2800" spc="130" dirty="0"/>
              <a:t> </a:t>
            </a:r>
            <a:r>
              <a:rPr sz="2800" spc="-20" dirty="0"/>
              <a:t>Acid)</a:t>
            </a:r>
            <a:endParaRPr sz="2800"/>
          </a:p>
        </p:txBody>
      </p:sp>
      <p:sp>
        <p:nvSpPr>
          <p:cNvPr id="1048969" name="object 3"/>
          <p:cNvSpPr txBox="1"/>
          <p:nvPr/>
        </p:nvSpPr>
        <p:spPr>
          <a:xfrm>
            <a:off x="535940" y="1484121"/>
            <a:ext cx="7356475" cy="3781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15" dirty="0">
                <a:latin typeface="Times New Roman"/>
                <a:cs typeface="Times New Roman"/>
              </a:rPr>
              <a:t>Important </a:t>
            </a:r>
            <a:r>
              <a:rPr sz="2700" spc="-50" dirty="0">
                <a:latin typeface="Times New Roman"/>
                <a:cs typeface="Times New Roman"/>
              </a:rPr>
              <a:t>in </a:t>
            </a:r>
            <a:r>
              <a:rPr sz="2700" b="1" spc="20" dirty="0">
                <a:latin typeface="Times New Roman"/>
                <a:cs typeface="Times New Roman"/>
              </a:rPr>
              <a:t>collagen </a:t>
            </a:r>
            <a:r>
              <a:rPr sz="2700" b="1" spc="10" dirty="0">
                <a:latin typeface="Times New Roman"/>
                <a:cs typeface="Times New Roman"/>
              </a:rPr>
              <a:t>synthesis </a:t>
            </a:r>
            <a:r>
              <a:rPr sz="2700" spc="-30" dirty="0">
                <a:latin typeface="Times New Roman"/>
                <a:cs typeface="Times New Roman"/>
              </a:rPr>
              <a:t>and </a:t>
            </a:r>
            <a:r>
              <a:rPr sz="2700" spc="-55" dirty="0">
                <a:latin typeface="Times New Roman"/>
                <a:cs typeface="Times New Roman"/>
              </a:rPr>
              <a:t>in </a:t>
            </a:r>
            <a:r>
              <a:rPr sz="2700" spc="20" dirty="0">
                <a:latin typeface="Times New Roman"/>
                <a:cs typeface="Times New Roman"/>
              </a:rPr>
              <a:t>turn </a:t>
            </a:r>
            <a:r>
              <a:rPr sz="2700" spc="-45" dirty="0">
                <a:latin typeface="Times New Roman"/>
                <a:cs typeface="Times New Roman"/>
              </a:rPr>
              <a:t>wound  </a:t>
            </a:r>
            <a:r>
              <a:rPr sz="2700" spc="-80" dirty="0">
                <a:latin typeface="Times New Roman"/>
                <a:cs typeface="Times New Roman"/>
              </a:rPr>
              <a:t>healing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40" dirty="0">
                <a:latin typeface="Times New Roman"/>
                <a:cs typeface="Times New Roman"/>
              </a:rPr>
              <a:t>Increase </a:t>
            </a:r>
            <a:r>
              <a:rPr sz="2700" b="1" spc="-55" dirty="0">
                <a:latin typeface="Times New Roman"/>
                <a:cs typeface="Times New Roman"/>
              </a:rPr>
              <a:t>iron </a:t>
            </a:r>
            <a:r>
              <a:rPr sz="2700" b="1" spc="-25" dirty="0">
                <a:latin typeface="Times New Roman"/>
                <a:cs typeface="Times New Roman"/>
              </a:rPr>
              <a:t>absorption </a:t>
            </a:r>
            <a:r>
              <a:rPr sz="2700" spc="-5" dirty="0">
                <a:latin typeface="Times New Roman"/>
                <a:cs typeface="Times New Roman"/>
              </a:rPr>
              <a:t>from</a:t>
            </a:r>
            <a:r>
              <a:rPr sz="2700" spc="16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food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  <a:tab pos="356235" algn="l"/>
                <a:tab pos="4273550" algn="l"/>
              </a:tabLst>
            </a:pPr>
            <a:r>
              <a:rPr sz="2700" spc="-75" dirty="0">
                <a:latin typeface="Times New Roman"/>
                <a:cs typeface="Times New Roman"/>
              </a:rPr>
              <a:t>Stimulates </a:t>
            </a:r>
            <a:r>
              <a:rPr sz="2700" spc="-5" dirty="0">
                <a:latin typeface="Times New Roman"/>
                <a:cs typeface="Times New Roman"/>
              </a:rPr>
              <a:t>the</a:t>
            </a:r>
            <a:r>
              <a:rPr sz="2700" spc="7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production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of	</a:t>
            </a:r>
            <a:r>
              <a:rPr sz="2700" spc="-30" dirty="0">
                <a:latin typeface="Times New Roman"/>
                <a:cs typeface="Times New Roman"/>
              </a:rPr>
              <a:t>red </a:t>
            </a:r>
            <a:r>
              <a:rPr sz="2700" spc="-15" dirty="0">
                <a:latin typeface="Times New Roman"/>
                <a:cs typeface="Times New Roman"/>
              </a:rPr>
              <a:t>blood </a:t>
            </a:r>
            <a:r>
              <a:rPr sz="2700" spc="-95" dirty="0">
                <a:latin typeface="Times New Roman"/>
                <a:cs typeface="Times New Roman"/>
              </a:rPr>
              <a:t>cells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75" dirty="0">
                <a:latin typeface="Times New Roman"/>
                <a:cs typeface="Times New Roman"/>
              </a:rPr>
              <a:t>Resistance </a:t>
            </a:r>
            <a:r>
              <a:rPr sz="2700" spc="30" dirty="0">
                <a:latin typeface="Times New Roman"/>
                <a:cs typeface="Times New Roman"/>
              </a:rPr>
              <a:t>to </a:t>
            </a:r>
            <a:r>
              <a:rPr sz="2700" spc="-35" dirty="0">
                <a:latin typeface="Times New Roman"/>
                <a:cs typeface="Times New Roman"/>
              </a:rPr>
              <a:t>infection </a:t>
            </a:r>
            <a:r>
              <a:rPr sz="2700" spc="-30" dirty="0">
                <a:latin typeface="Times New Roman"/>
                <a:cs typeface="Times New Roman"/>
              </a:rPr>
              <a:t>and </a:t>
            </a:r>
            <a:r>
              <a:rPr sz="2700" spc="-60" dirty="0">
                <a:latin typeface="Times New Roman"/>
                <a:cs typeface="Times New Roman"/>
              </a:rPr>
              <a:t>neutralizes</a:t>
            </a:r>
            <a:r>
              <a:rPr sz="2700" spc="35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poisons</a:t>
            </a:r>
            <a:endParaRPr sz="2700">
              <a:latin typeface="Times New Roman"/>
              <a:cs typeface="Times New Roman"/>
            </a:endParaRPr>
          </a:p>
          <a:p>
            <a:pPr marL="355600" marR="385445" indent="-3429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10" dirty="0">
                <a:latin typeface="Times New Roman"/>
                <a:cs typeface="Times New Roman"/>
              </a:rPr>
              <a:t>Perform </a:t>
            </a:r>
            <a:r>
              <a:rPr sz="2700" spc="-90" dirty="0">
                <a:latin typeface="Times New Roman"/>
                <a:cs typeface="Times New Roman"/>
              </a:rPr>
              <a:t>as </a:t>
            </a:r>
            <a:r>
              <a:rPr sz="2700" spc="-40" dirty="0">
                <a:latin typeface="Times New Roman"/>
                <a:cs typeface="Times New Roman"/>
              </a:rPr>
              <a:t>an </a:t>
            </a:r>
            <a:r>
              <a:rPr sz="2700" b="1" spc="-25" dirty="0">
                <a:latin typeface="Times New Roman"/>
                <a:cs typeface="Times New Roman"/>
              </a:rPr>
              <a:t>antioxidant </a:t>
            </a:r>
            <a:r>
              <a:rPr sz="2700" b="1" spc="60" dirty="0">
                <a:latin typeface="Times New Roman"/>
                <a:cs typeface="Times New Roman"/>
              </a:rPr>
              <a:t>/</a:t>
            </a:r>
            <a:r>
              <a:rPr sz="2700" spc="60" dirty="0">
                <a:latin typeface="Times New Roman"/>
                <a:cs typeface="Times New Roman"/>
              </a:rPr>
              <a:t>d</a:t>
            </a:r>
            <a:r>
              <a:rPr sz="2800" spc="60" dirty="0">
                <a:latin typeface="Times New Roman"/>
                <a:cs typeface="Times New Roman"/>
              </a:rPr>
              <a:t>efends </a:t>
            </a:r>
            <a:r>
              <a:rPr sz="2800" spc="-70" dirty="0">
                <a:latin typeface="Times New Roman"/>
                <a:cs typeface="Times New Roman"/>
              </a:rPr>
              <a:t>against </a:t>
            </a:r>
            <a:r>
              <a:rPr sz="2800" spc="-50" dirty="0">
                <a:latin typeface="Times New Roman"/>
                <a:cs typeface="Times New Roman"/>
              </a:rPr>
              <a:t>free  </a:t>
            </a:r>
            <a:r>
              <a:rPr sz="2800" spc="-85" dirty="0">
                <a:latin typeface="Times New Roman"/>
                <a:cs typeface="Times New Roman"/>
              </a:rPr>
              <a:t>radicals</a:t>
            </a:r>
            <a:endParaRPr sz="2800">
              <a:latin typeface="Times New Roman"/>
              <a:cs typeface="Times New Roman"/>
            </a:endParaRPr>
          </a:p>
          <a:p>
            <a:pPr marL="1257935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→ </a:t>
            </a:r>
            <a:r>
              <a:rPr sz="2800" spc="-60" dirty="0">
                <a:latin typeface="Times New Roman"/>
                <a:cs typeface="Times New Roman"/>
              </a:rPr>
              <a:t>Loses </a:t>
            </a:r>
            <a:r>
              <a:rPr sz="2800" spc="-40" dirty="0">
                <a:latin typeface="Times New Roman"/>
                <a:cs typeface="Times New Roman"/>
              </a:rPr>
              <a:t>electrons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easily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0" name="object 2"/>
          <p:cNvSpPr/>
          <p:nvPr/>
        </p:nvSpPr>
        <p:spPr>
          <a:xfrm>
            <a:off x="457200" y="1143063"/>
            <a:ext cx="8229600" cy="4833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1" name="object 2"/>
          <p:cNvSpPr txBox="1">
            <a:spLocks noGrp="1"/>
          </p:cNvSpPr>
          <p:nvPr>
            <p:ph type="title"/>
          </p:nvPr>
        </p:nvSpPr>
        <p:spPr>
          <a:xfrm>
            <a:off x="535940" y="462737"/>
            <a:ext cx="2022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Food</a:t>
            </a:r>
            <a:r>
              <a:rPr sz="2800" spc="-40" dirty="0"/>
              <a:t> </a:t>
            </a:r>
            <a:r>
              <a:rPr sz="2800" dirty="0"/>
              <a:t>sources</a:t>
            </a:r>
            <a:endParaRPr sz="2800"/>
          </a:p>
        </p:txBody>
      </p:sp>
      <p:sp>
        <p:nvSpPr>
          <p:cNvPr id="1048972" name="object 3"/>
          <p:cNvSpPr txBox="1"/>
          <p:nvPr/>
        </p:nvSpPr>
        <p:spPr>
          <a:xfrm>
            <a:off x="535940" y="972058"/>
            <a:ext cx="8053705" cy="447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  <a:tab pos="2559050" algn="l"/>
              </a:tabLst>
            </a:pPr>
            <a:r>
              <a:rPr sz="2700" spc="-15" dirty="0">
                <a:latin typeface="Times New Roman"/>
                <a:cs typeface="Times New Roman"/>
              </a:rPr>
              <a:t>Found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55" dirty="0">
                <a:latin typeface="Times New Roman"/>
                <a:cs typeface="Times New Roman"/>
              </a:rPr>
              <a:t>in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35" dirty="0">
                <a:latin typeface="Times New Roman"/>
                <a:cs typeface="Times New Roman"/>
              </a:rPr>
              <a:t>citrus	</a:t>
            </a:r>
            <a:r>
              <a:rPr sz="2700" spc="-45" dirty="0">
                <a:latin typeface="Times New Roman"/>
                <a:cs typeface="Times New Roman"/>
              </a:rPr>
              <a:t>fruits, </a:t>
            </a:r>
            <a:r>
              <a:rPr sz="2700" spc="-60" dirty="0">
                <a:latin typeface="Times New Roman"/>
                <a:cs typeface="Times New Roman"/>
              </a:rPr>
              <a:t>cabbage -type </a:t>
            </a:r>
            <a:r>
              <a:rPr sz="2700" spc="-70" dirty="0">
                <a:latin typeface="Times New Roman"/>
                <a:cs typeface="Times New Roman"/>
              </a:rPr>
              <a:t>vegetables </a:t>
            </a:r>
            <a:r>
              <a:rPr sz="2700" spc="-85" dirty="0">
                <a:latin typeface="Times New Roman"/>
                <a:cs typeface="Times New Roman"/>
              </a:rPr>
              <a:t>, </a:t>
            </a:r>
            <a:r>
              <a:rPr sz="2700" spc="-50" dirty="0">
                <a:latin typeface="Times New Roman"/>
                <a:cs typeface="Times New Roman"/>
              </a:rPr>
              <a:t>dark  </a:t>
            </a:r>
            <a:r>
              <a:rPr sz="2700" spc="-45" dirty="0">
                <a:latin typeface="Times New Roman"/>
                <a:cs typeface="Times New Roman"/>
              </a:rPr>
              <a:t>green </a:t>
            </a:r>
            <a:r>
              <a:rPr sz="2700" spc="-80" dirty="0">
                <a:latin typeface="Times New Roman"/>
                <a:cs typeface="Times New Roman"/>
              </a:rPr>
              <a:t>vegetables, </a:t>
            </a:r>
            <a:r>
              <a:rPr sz="2700" spc="-60" dirty="0">
                <a:latin typeface="Times New Roman"/>
                <a:cs typeface="Times New Roman"/>
              </a:rPr>
              <a:t>strawberries, </a:t>
            </a:r>
            <a:r>
              <a:rPr sz="2700" spc="-55" dirty="0">
                <a:latin typeface="Times New Roman"/>
                <a:cs typeface="Times New Roman"/>
              </a:rPr>
              <a:t>lettuce, </a:t>
            </a:r>
            <a:r>
              <a:rPr sz="2700" spc="-35" dirty="0">
                <a:latin typeface="Times New Roman"/>
                <a:cs typeface="Times New Roman"/>
              </a:rPr>
              <a:t>tomatoes, potatoes,  </a:t>
            </a:r>
            <a:r>
              <a:rPr sz="2700" spc="-90" dirty="0">
                <a:latin typeface="Times New Roman"/>
                <a:cs typeface="Times New Roman"/>
              </a:rPr>
              <a:t>papaya,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spc="-45" dirty="0">
                <a:latin typeface="Times New Roman"/>
                <a:cs typeface="Times New Roman"/>
              </a:rPr>
              <a:t>mangoes</a:t>
            </a:r>
            <a:endParaRPr sz="2700">
              <a:latin typeface="Times New Roman"/>
              <a:cs typeface="Times New Roman"/>
            </a:endParaRPr>
          </a:p>
          <a:p>
            <a:pPr marL="355600" marR="340360" indent="-3429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90" dirty="0">
                <a:latin typeface="Times New Roman"/>
                <a:cs typeface="Times New Roman"/>
              </a:rPr>
              <a:t>Vegetables </a:t>
            </a:r>
            <a:r>
              <a:rPr sz="2700" spc="-30" dirty="0">
                <a:latin typeface="Times New Roman"/>
                <a:cs typeface="Times New Roman"/>
              </a:rPr>
              <a:t>and </a:t>
            </a:r>
            <a:r>
              <a:rPr sz="2700" spc="-25" dirty="0">
                <a:latin typeface="Times New Roman"/>
                <a:cs typeface="Times New Roman"/>
              </a:rPr>
              <a:t>fruits </a:t>
            </a:r>
            <a:r>
              <a:rPr sz="2700" spc="-30" dirty="0">
                <a:latin typeface="Times New Roman"/>
                <a:cs typeface="Times New Roman"/>
              </a:rPr>
              <a:t>should </a:t>
            </a:r>
            <a:r>
              <a:rPr sz="2700" spc="25" dirty="0">
                <a:latin typeface="Times New Roman"/>
                <a:cs typeface="Times New Roman"/>
              </a:rPr>
              <a:t>not </a:t>
            </a:r>
            <a:r>
              <a:rPr sz="2700" spc="-30" dirty="0">
                <a:latin typeface="Times New Roman"/>
                <a:cs typeface="Times New Roman"/>
              </a:rPr>
              <a:t>be </a:t>
            </a:r>
            <a:r>
              <a:rPr sz="2700" spc="-50" dirty="0">
                <a:latin typeface="Times New Roman"/>
                <a:cs typeface="Times New Roman"/>
              </a:rPr>
              <a:t>left </a:t>
            </a:r>
            <a:r>
              <a:rPr sz="2700" spc="-60" dirty="0">
                <a:latin typeface="Times New Roman"/>
                <a:cs typeface="Times New Roman"/>
              </a:rPr>
              <a:t>soaked </a:t>
            </a:r>
            <a:r>
              <a:rPr sz="2700" spc="-55" dirty="0">
                <a:latin typeface="Times New Roman"/>
                <a:cs typeface="Times New Roman"/>
              </a:rPr>
              <a:t>in </a:t>
            </a:r>
            <a:r>
              <a:rPr sz="2700" spc="-70" dirty="0">
                <a:latin typeface="Times New Roman"/>
                <a:cs typeface="Times New Roman"/>
              </a:rPr>
              <a:t>water  </a:t>
            </a:r>
            <a:r>
              <a:rPr sz="2700" dirty="0">
                <a:latin typeface="Times New Roman"/>
                <a:cs typeface="Times New Roman"/>
              </a:rPr>
              <a:t>for </a:t>
            </a:r>
            <a:r>
              <a:rPr sz="2700" spc="-105" dirty="0">
                <a:latin typeface="Times New Roman"/>
                <a:cs typeface="Times New Roman"/>
              </a:rPr>
              <a:t>a </a:t>
            </a:r>
            <a:r>
              <a:rPr sz="2700" spc="-55" dirty="0">
                <a:latin typeface="Times New Roman"/>
                <a:cs typeface="Times New Roman"/>
              </a:rPr>
              <a:t>long </a:t>
            </a:r>
            <a:r>
              <a:rPr sz="2700" spc="-50" dirty="0">
                <a:latin typeface="Times New Roman"/>
                <a:cs typeface="Times New Roman"/>
              </a:rPr>
              <a:t>time </a:t>
            </a:r>
            <a:r>
              <a:rPr sz="2700" spc="-65" dirty="0">
                <a:latin typeface="Times New Roman"/>
                <a:cs typeface="Times New Roman"/>
              </a:rPr>
              <a:t>since </a:t>
            </a:r>
            <a:r>
              <a:rPr sz="2700" spc="-50" dirty="0">
                <a:latin typeface="Times New Roman"/>
                <a:cs typeface="Times New Roman"/>
              </a:rPr>
              <a:t>it </a:t>
            </a:r>
            <a:r>
              <a:rPr sz="2700" spc="-100" dirty="0">
                <a:latin typeface="Times New Roman"/>
                <a:cs typeface="Times New Roman"/>
              </a:rPr>
              <a:t>is </a:t>
            </a:r>
            <a:r>
              <a:rPr sz="2700" spc="-55" dirty="0">
                <a:latin typeface="Times New Roman"/>
                <a:cs typeface="Times New Roman"/>
              </a:rPr>
              <a:t>soluble in</a:t>
            </a:r>
            <a:r>
              <a:rPr sz="2700" spc="375" dirty="0">
                <a:latin typeface="Times New Roman"/>
                <a:cs typeface="Times New Roman"/>
              </a:rPr>
              <a:t> </a:t>
            </a:r>
            <a:r>
              <a:rPr sz="2700" spc="-70" dirty="0">
                <a:latin typeface="Times New Roman"/>
                <a:cs typeface="Times New Roman"/>
              </a:rPr>
              <a:t>water</a:t>
            </a:r>
            <a:endParaRPr sz="2700">
              <a:latin typeface="Times New Roman"/>
              <a:cs typeface="Times New Roman"/>
            </a:endParaRPr>
          </a:p>
          <a:p>
            <a:pPr marL="355600" marR="833755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  <a:tab pos="356235" algn="l"/>
                <a:tab pos="4991100" algn="l"/>
                <a:tab pos="5406390" algn="l"/>
              </a:tabLst>
            </a:pPr>
            <a:r>
              <a:rPr sz="2700" spc="-55" dirty="0">
                <a:latin typeface="Times New Roman"/>
                <a:cs typeface="Times New Roman"/>
              </a:rPr>
              <a:t>Cooking </a:t>
            </a:r>
            <a:r>
              <a:rPr sz="2700" spc="-65" dirty="0">
                <a:latin typeface="Times New Roman"/>
                <a:cs typeface="Times New Roman"/>
              </a:rPr>
              <a:t>itself  </a:t>
            </a:r>
            <a:r>
              <a:rPr sz="2700" spc="-55" dirty="0">
                <a:latin typeface="Times New Roman"/>
                <a:cs typeface="Times New Roman"/>
              </a:rPr>
              <a:t>destroys</a:t>
            </a:r>
            <a:r>
              <a:rPr sz="2700" spc="-15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about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spc="-65" dirty="0">
                <a:latin typeface="Times New Roman"/>
                <a:cs typeface="Times New Roman"/>
              </a:rPr>
              <a:t>half	</a:t>
            </a:r>
            <a:r>
              <a:rPr sz="2700" spc="-5" dirty="0">
                <a:latin typeface="Times New Roman"/>
                <a:cs typeface="Times New Roman"/>
              </a:rPr>
              <a:t>of	the </a:t>
            </a:r>
            <a:r>
              <a:rPr sz="2700" spc="-60" dirty="0">
                <a:latin typeface="Times New Roman"/>
                <a:cs typeface="Times New Roman"/>
              </a:rPr>
              <a:t>vitamin </a:t>
            </a:r>
            <a:r>
              <a:rPr sz="2700" spc="-90" dirty="0">
                <a:latin typeface="Times New Roman"/>
                <a:cs typeface="Times New Roman"/>
              </a:rPr>
              <a:t>C  </a:t>
            </a:r>
            <a:r>
              <a:rPr sz="2700" spc="-20" dirty="0">
                <a:latin typeface="Times New Roman"/>
                <a:cs typeface="Times New Roman"/>
              </a:rPr>
              <a:t>present </a:t>
            </a:r>
            <a:r>
              <a:rPr sz="2700" spc="-55" dirty="0">
                <a:latin typeface="Times New Roman"/>
                <a:cs typeface="Times New Roman"/>
              </a:rPr>
              <a:t>in </a:t>
            </a:r>
            <a:r>
              <a:rPr sz="2700" spc="-5" dirty="0">
                <a:latin typeface="Times New Roman"/>
                <a:cs typeface="Times New Roman"/>
              </a:rPr>
              <a:t>the</a:t>
            </a:r>
            <a:r>
              <a:rPr sz="2700" spc="3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food</a:t>
            </a:r>
            <a:endParaRPr sz="2700">
              <a:latin typeface="Times New Roman"/>
              <a:cs typeface="Times New Roman"/>
            </a:endParaRPr>
          </a:p>
          <a:p>
            <a:pPr marL="355600" marR="141605" indent="-3429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  <a:tab pos="356235" algn="l"/>
                <a:tab pos="4392295" algn="l"/>
                <a:tab pos="6905625" algn="l"/>
              </a:tabLst>
            </a:pPr>
            <a:r>
              <a:rPr sz="2700" spc="40" dirty="0">
                <a:latin typeface="Times New Roman"/>
                <a:cs typeface="Times New Roman"/>
              </a:rPr>
              <a:t>T</a:t>
            </a:r>
            <a:r>
              <a:rPr sz="2700" spc="-30" dirty="0">
                <a:latin typeface="Times New Roman"/>
                <a:cs typeface="Times New Roman"/>
              </a:rPr>
              <a:t>h</a:t>
            </a:r>
            <a:r>
              <a:rPr sz="2700" spc="-25" dirty="0">
                <a:latin typeface="Times New Roman"/>
                <a:cs typeface="Times New Roman"/>
              </a:rPr>
              <a:t>e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Times New Roman"/>
                <a:cs typeface="Times New Roman"/>
              </a:rPr>
              <a:t>bes</a:t>
            </a:r>
            <a:r>
              <a:rPr sz="2700" spc="-15" dirty="0">
                <a:latin typeface="Times New Roman"/>
                <a:cs typeface="Times New Roman"/>
              </a:rPr>
              <a:t>t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spc="-200" dirty="0">
                <a:latin typeface="Times New Roman"/>
                <a:cs typeface="Times New Roman"/>
              </a:rPr>
              <a:t>w</a:t>
            </a:r>
            <a:r>
              <a:rPr sz="2700" spc="-150" dirty="0">
                <a:latin typeface="Times New Roman"/>
                <a:cs typeface="Times New Roman"/>
              </a:rPr>
              <a:t>a</a:t>
            </a:r>
            <a:r>
              <a:rPr sz="2700" spc="-229" dirty="0">
                <a:latin typeface="Times New Roman"/>
                <a:cs typeface="Times New Roman"/>
              </a:rPr>
              <a:t>y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Times New Roman"/>
                <a:cs typeface="Times New Roman"/>
              </a:rPr>
              <a:t>to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80" dirty="0">
                <a:latin typeface="Times New Roman"/>
                <a:cs typeface="Times New Roman"/>
              </a:rPr>
              <a:t>m</a:t>
            </a:r>
            <a:r>
              <a:rPr sz="2700" spc="-60" dirty="0">
                <a:latin typeface="Times New Roman"/>
                <a:cs typeface="Times New Roman"/>
              </a:rPr>
              <a:t>a</a:t>
            </a:r>
            <a:r>
              <a:rPr sz="2700" spc="-130" dirty="0">
                <a:latin typeface="Times New Roman"/>
                <a:cs typeface="Times New Roman"/>
              </a:rPr>
              <a:t>k</a:t>
            </a:r>
            <a:r>
              <a:rPr sz="2700" spc="-75" dirty="0">
                <a:latin typeface="Times New Roman"/>
                <a:cs typeface="Times New Roman"/>
              </a:rPr>
              <a:t>e</a:t>
            </a:r>
            <a:r>
              <a:rPr sz="2700" spc="20" dirty="0">
                <a:latin typeface="Times New Roman"/>
                <a:cs typeface="Times New Roman"/>
              </a:rPr>
              <a:t> </a:t>
            </a:r>
            <a:r>
              <a:rPr sz="2700" spc="-45" dirty="0">
                <a:latin typeface="Times New Roman"/>
                <a:cs typeface="Times New Roman"/>
              </a:rPr>
              <a:t>sure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Times New Roman"/>
                <a:cs typeface="Times New Roman"/>
              </a:rPr>
              <a:t>o</a:t>
            </a:r>
            <a:r>
              <a:rPr sz="2700" spc="-30" dirty="0">
                <a:latin typeface="Times New Roman"/>
                <a:cs typeface="Times New Roman"/>
              </a:rPr>
              <a:t>f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105" dirty="0">
                <a:latin typeface="Times New Roman"/>
                <a:cs typeface="Times New Roman"/>
              </a:rPr>
              <a:t>a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spc="-90" dirty="0">
                <a:latin typeface="Times New Roman"/>
                <a:cs typeface="Times New Roman"/>
              </a:rPr>
              <a:t>regu</a:t>
            </a:r>
            <a:r>
              <a:rPr sz="2700" spc="-50" dirty="0">
                <a:latin typeface="Times New Roman"/>
                <a:cs typeface="Times New Roman"/>
              </a:rPr>
              <a:t>l</a:t>
            </a:r>
            <a:r>
              <a:rPr sz="2700" spc="-65" dirty="0">
                <a:latin typeface="Times New Roman"/>
                <a:cs typeface="Times New Roman"/>
              </a:rPr>
              <a:t>a</a:t>
            </a:r>
            <a:r>
              <a:rPr sz="2700" spc="-45" dirty="0">
                <a:latin typeface="Times New Roman"/>
                <a:cs typeface="Times New Roman"/>
              </a:rPr>
              <a:t>r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spc="-50" dirty="0">
                <a:latin typeface="Times New Roman"/>
                <a:cs typeface="Times New Roman"/>
              </a:rPr>
              <a:t>inta</a:t>
            </a:r>
            <a:r>
              <a:rPr sz="2700" spc="-110" dirty="0">
                <a:latin typeface="Times New Roman"/>
                <a:cs typeface="Times New Roman"/>
              </a:rPr>
              <a:t>k</a:t>
            </a:r>
            <a:r>
              <a:rPr sz="2700" spc="-75" dirty="0">
                <a:latin typeface="Times New Roman"/>
                <a:cs typeface="Times New Roman"/>
              </a:rPr>
              <a:t>e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f	</a:t>
            </a:r>
            <a:r>
              <a:rPr sz="2700" spc="-55" dirty="0">
                <a:latin typeface="Times New Roman"/>
                <a:cs typeface="Times New Roman"/>
              </a:rPr>
              <a:t>vitamin  </a:t>
            </a:r>
            <a:r>
              <a:rPr sz="2700" spc="-90" dirty="0">
                <a:latin typeface="Times New Roman"/>
                <a:cs typeface="Times New Roman"/>
              </a:rPr>
              <a:t>C </a:t>
            </a:r>
            <a:r>
              <a:rPr sz="2700" spc="-100" dirty="0">
                <a:latin typeface="Times New Roman"/>
                <a:cs typeface="Times New Roman"/>
              </a:rPr>
              <a:t>is </a:t>
            </a:r>
            <a:r>
              <a:rPr sz="2700" spc="30" dirty="0">
                <a:latin typeface="Times New Roman"/>
                <a:cs typeface="Times New Roman"/>
              </a:rPr>
              <a:t>to </a:t>
            </a:r>
            <a:r>
              <a:rPr sz="2700" spc="-50" dirty="0">
                <a:latin typeface="Times New Roman"/>
                <a:cs typeface="Times New Roman"/>
              </a:rPr>
              <a:t>eat </a:t>
            </a:r>
            <a:r>
              <a:rPr sz="2700" spc="-105" dirty="0">
                <a:latin typeface="Times New Roman"/>
                <a:cs typeface="Times New Roman"/>
              </a:rPr>
              <a:t>raw </a:t>
            </a:r>
            <a:r>
              <a:rPr sz="2700" spc="-25" dirty="0">
                <a:latin typeface="Times New Roman"/>
                <a:cs typeface="Times New Roman"/>
              </a:rPr>
              <a:t>fruits </a:t>
            </a:r>
            <a:r>
              <a:rPr sz="2700" spc="10" dirty="0">
                <a:latin typeface="Times New Roman"/>
                <a:cs typeface="Times New Roman"/>
              </a:rPr>
              <a:t>or </a:t>
            </a:r>
            <a:r>
              <a:rPr sz="2700" spc="-85" dirty="0">
                <a:latin typeface="Times New Roman"/>
                <a:cs typeface="Times New Roman"/>
              </a:rPr>
              <a:t>salad </a:t>
            </a:r>
            <a:r>
              <a:rPr sz="2700" spc="-90" dirty="0">
                <a:latin typeface="Times New Roman"/>
                <a:cs typeface="Times New Roman"/>
              </a:rPr>
              <a:t>every</a:t>
            </a:r>
            <a:r>
              <a:rPr sz="2700" spc="400" dirty="0">
                <a:latin typeface="Times New Roman"/>
                <a:cs typeface="Times New Roman"/>
              </a:rPr>
              <a:t> </a:t>
            </a:r>
            <a:r>
              <a:rPr sz="2700" spc="-170" dirty="0">
                <a:latin typeface="Times New Roman"/>
                <a:cs typeface="Times New Roman"/>
              </a:rPr>
              <a:t>day.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45" dirty="0">
                <a:latin typeface="Times New Roman"/>
                <a:cs typeface="Times New Roman"/>
              </a:rPr>
              <a:t>It </a:t>
            </a:r>
            <a:r>
              <a:rPr sz="2700" spc="-100" dirty="0">
                <a:latin typeface="Times New Roman"/>
                <a:cs typeface="Times New Roman"/>
              </a:rPr>
              <a:t>is </a:t>
            </a:r>
            <a:r>
              <a:rPr sz="2700" spc="-75" dirty="0">
                <a:latin typeface="Times New Roman"/>
                <a:cs typeface="Times New Roman"/>
              </a:rPr>
              <a:t>also sensitive </a:t>
            </a:r>
            <a:r>
              <a:rPr sz="2700" spc="30" dirty="0">
                <a:latin typeface="Times New Roman"/>
                <a:cs typeface="Times New Roman"/>
              </a:rPr>
              <a:t>to</a:t>
            </a:r>
            <a:r>
              <a:rPr sz="2700" spc="145" dirty="0">
                <a:latin typeface="Times New Roman"/>
                <a:cs typeface="Times New Roman"/>
              </a:rPr>
              <a:t> </a:t>
            </a:r>
            <a:r>
              <a:rPr sz="2700" spc="-90" dirty="0">
                <a:latin typeface="Times New Roman"/>
                <a:cs typeface="Times New Roman"/>
              </a:rPr>
              <a:t>oxygen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3" name="object 2"/>
          <p:cNvSpPr txBox="1"/>
          <p:nvPr/>
        </p:nvSpPr>
        <p:spPr>
          <a:xfrm>
            <a:off x="535940" y="462737"/>
            <a:ext cx="7354570" cy="2415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0" dirty="0">
                <a:latin typeface="Times New Roman"/>
                <a:cs typeface="Times New Roman"/>
              </a:rPr>
              <a:t>Vitamin </a:t>
            </a:r>
            <a:r>
              <a:rPr sz="2800" b="1" spc="-130" dirty="0">
                <a:latin typeface="Times New Roman"/>
                <a:cs typeface="Times New Roman"/>
              </a:rPr>
              <a:t>C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deficiency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28265" algn="l"/>
              </a:tabLst>
            </a:pPr>
            <a:r>
              <a:rPr sz="2800" b="1" spc="30" dirty="0">
                <a:latin typeface="Times New Roman"/>
                <a:cs typeface="Times New Roman"/>
              </a:rPr>
              <a:t>Notable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50" dirty="0">
                <a:latin typeface="Times New Roman"/>
                <a:cs typeface="Times New Roman"/>
              </a:rPr>
              <a:t>signs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of	</a:t>
            </a:r>
            <a:r>
              <a:rPr sz="2800" b="1" spc="-20" dirty="0">
                <a:latin typeface="Times New Roman"/>
                <a:cs typeface="Times New Roman"/>
              </a:rPr>
              <a:t>deficiency: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  <a:tab pos="6207125" algn="l"/>
              </a:tabLst>
            </a:pPr>
            <a:r>
              <a:rPr sz="2800" spc="-110" dirty="0">
                <a:latin typeface="Times New Roman"/>
                <a:cs typeface="Times New Roman"/>
              </a:rPr>
              <a:t>Swollen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70" dirty="0">
                <a:latin typeface="Times New Roman"/>
                <a:cs typeface="Times New Roman"/>
              </a:rPr>
              <a:t>bleeding </a:t>
            </a:r>
            <a:r>
              <a:rPr sz="2800" spc="-90" dirty="0">
                <a:latin typeface="Times New Roman"/>
                <a:cs typeface="Times New Roman"/>
              </a:rPr>
              <a:t>gums, </a:t>
            </a:r>
            <a:r>
              <a:rPr sz="2800" spc="-40" dirty="0">
                <a:latin typeface="Times New Roman"/>
                <a:cs typeface="Times New Roman"/>
              </a:rPr>
              <a:t>minute haemorrhages  </a:t>
            </a:r>
            <a:r>
              <a:rPr sz="2800" spc="-80" dirty="0">
                <a:latin typeface="Times New Roman"/>
                <a:cs typeface="Times New Roman"/>
              </a:rPr>
              <a:t>(bleeding)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in</a:t>
            </a:r>
            <a:r>
              <a:rPr sz="2800" spc="-5" dirty="0">
                <a:latin typeface="Times New Roman"/>
                <a:cs typeface="Times New Roman"/>
              </a:rPr>
              <a:t> 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skin,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d </a:t>
            </a:r>
            <a:r>
              <a:rPr sz="2800" spc="-55" dirty="0">
                <a:latin typeface="Times New Roman"/>
                <a:cs typeface="Times New Roman"/>
              </a:rPr>
              <a:t>sl</a:t>
            </a:r>
            <a:r>
              <a:rPr sz="2800" spc="-120" dirty="0">
                <a:latin typeface="Times New Roman"/>
                <a:cs typeface="Times New Roman"/>
              </a:rPr>
              <a:t>o</a:t>
            </a:r>
            <a:r>
              <a:rPr sz="2800" spc="-160" dirty="0">
                <a:latin typeface="Times New Roman"/>
                <a:cs typeface="Times New Roman"/>
              </a:rPr>
              <a:t>w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Times New Roman"/>
                <a:cs typeface="Times New Roman"/>
              </a:rPr>
              <a:t>heal</a:t>
            </a:r>
            <a:r>
              <a:rPr sz="2800" spc="-80" dirty="0">
                <a:latin typeface="Times New Roman"/>
                <a:cs typeface="Times New Roman"/>
              </a:rPr>
              <a:t>i</a:t>
            </a:r>
            <a:r>
              <a:rPr sz="2800" spc="-70" dirty="0">
                <a:latin typeface="Times New Roman"/>
                <a:cs typeface="Times New Roman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40" dirty="0">
                <a:latin typeface="Times New Roman"/>
                <a:cs typeface="Times New Roman"/>
              </a:rPr>
              <a:t>w</a:t>
            </a:r>
            <a:r>
              <a:rPr sz="2800" dirty="0">
                <a:latin typeface="Times New Roman"/>
                <a:cs typeface="Times New Roman"/>
              </a:rPr>
              <a:t>ound</a:t>
            </a:r>
            <a:r>
              <a:rPr sz="2800" spc="-175" dirty="0">
                <a:latin typeface="Times New Roman"/>
                <a:cs typeface="Times New Roman"/>
              </a:rPr>
              <a:t>s</a:t>
            </a:r>
            <a:r>
              <a:rPr sz="2800" spc="-9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974" name="object 3"/>
          <p:cNvSpPr/>
          <p:nvPr/>
        </p:nvSpPr>
        <p:spPr>
          <a:xfrm>
            <a:off x="457200" y="3352800"/>
            <a:ext cx="8229600" cy="3505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5" name="object 2"/>
          <p:cNvSpPr txBox="1">
            <a:spLocks noGrp="1"/>
          </p:cNvSpPr>
          <p:nvPr>
            <p:ph type="title"/>
          </p:nvPr>
        </p:nvSpPr>
        <p:spPr>
          <a:xfrm>
            <a:off x="535940" y="462737"/>
            <a:ext cx="3740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Vitamin </a:t>
            </a:r>
            <a:r>
              <a:rPr sz="2800" spc="-130" dirty="0"/>
              <a:t>C </a:t>
            </a:r>
            <a:r>
              <a:rPr sz="2800" spc="5" dirty="0"/>
              <a:t>deficiency</a:t>
            </a:r>
            <a:r>
              <a:rPr sz="2800" spc="85" dirty="0"/>
              <a:t> </a:t>
            </a:r>
            <a:r>
              <a:rPr sz="2800" spc="25" dirty="0"/>
              <a:t>.....</a:t>
            </a:r>
            <a:endParaRPr sz="2800"/>
          </a:p>
        </p:txBody>
      </p:sp>
      <p:sp>
        <p:nvSpPr>
          <p:cNvPr id="1048976" name="object 3"/>
          <p:cNvSpPr txBox="1"/>
          <p:nvPr/>
        </p:nvSpPr>
        <p:spPr>
          <a:xfrm>
            <a:off x="535940" y="1487169"/>
            <a:ext cx="7764145" cy="489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80" dirty="0">
                <a:latin typeface="Times New Roman"/>
                <a:cs typeface="Times New Roman"/>
              </a:rPr>
              <a:t>Scurvy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35" dirty="0">
                <a:latin typeface="Times New Roman"/>
                <a:cs typeface="Times New Roman"/>
              </a:rPr>
              <a:t>First </a:t>
            </a:r>
            <a:r>
              <a:rPr sz="2800" spc="-5" dirty="0">
                <a:latin typeface="Times New Roman"/>
                <a:cs typeface="Times New Roman"/>
              </a:rPr>
              <a:t>found </a:t>
            </a:r>
            <a:r>
              <a:rPr sz="2800" spc="-50" dirty="0">
                <a:latin typeface="Times New Roman"/>
                <a:cs typeface="Times New Roman"/>
              </a:rPr>
              <a:t>among </a:t>
            </a:r>
            <a:r>
              <a:rPr sz="2800" spc="-90" dirty="0">
                <a:latin typeface="Times New Roman"/>
                <a:cs typeface="Times New Roman"/>
              </a:rPr>
              <a:t>sea </a:t>
            </a:r>
            <a:r>
              <a:rPr sz="2800" spc="-25" dirty="0">
                <a:latin typeface="Times New Roman"/>
                <a:cs typeface="Times New Roman"/>
              </a:rPr>
              <a:t>men </a:t>
            </a:r>
            <a:r>
              <a:rPr sz="2800" spc="-40" dirty="0">
                <a:latin typeface="Times New Roman"/>
                <a:cs typeface="Times New Roman"/>
              </a:rPr>
              <a:t>who </a:t>
            </a:r>
            <a:r>
              <a:rPr sz="2800" spc="-85" dirty="0">
                <a:latin typeface="Times New Roman"/>
                <a:cs typeface="Times New Roman"/>
              </a:rPr>
              <a:t>stayed </a:t>
            </a:r>
            <a:r>
              <a:rPr sz="2800" spc="20" dirty="0">
                <a:latin typeface="Times New Roman"/>
                <a:cs typeface="Times New Roman"/>
              </a:rPr>
              <a:t>on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85" dirty="0">
                <a:latin typeface="Times New Roman"/>
                <a:cs typeface="Times New Roman"/>
              </a:rPr>
              <a:t>sea </a:t>
            </a:r>
            <a:r>
              <a:rPr sz="2800" spc="-5" dirty="0">
                <a:latin typeface="Times New Roman"/>
                <a:cs typeface="Times New Roman"/>
              </a:rPr>
              <a:t>for  </a:t>
            </a:r>
            <a:r>
              <a:rPr sz="2800" spc="-60" dirty="0">
                <a:latin typeface="Times New Roman"/>
                <a:cs typeface="Times New Roman"/>
              </a:rPr>
              <a:t>long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time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5" dirty="0">
                <a:latin typeface="Times New Roman"/>
                <a:cs typeface="Times New Roman"/>
              </a:rPr>
              <a:t>Manifestation</a:t>
            </a:r>
            <a:endParaRPr sz="2800">
              <a:latin typeface="Times New Roman"/>
              <a:cs typeface="Times New Roman"/>
            </a:endParaRPr>
          </a:p>
          <a:p>
            <a:pPr marL="756285" marR="610870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  <a:tab pos="6380480" algn="l"/>
              </a:tabLst>
            </a:pPr>
            <a:r>
              <a:rPr sz="2800" spc="-114" dirty="0">
                <a:latin typeface="Times New Roman"/>
                <a:cs typeface="Times New Roman"/>
              </a:rPr>
              <a:t>Musc</a:t>
            </a:r>
            <a:r>
              <a:rPr sz="2800" spc="-70" dirty="0">
                <a:latin typeface="Times New Roman"/>
                <a:cs typeface="Times New Roman"/>
              </a:rPr>
              <a:t>l</a:t>
            </a:r>
            <a:r>
              <a:rPr sz="2800" spc="-80" dirty="0">
                <a:latin typeface="Times New Roman"/>
                <a:cs typeface="Times New Roman"/>
              </a:rPr>
              <a:t>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Times New Roman"/>
                <a:cs typeface="Times New Roman"/>
              </a:rPr>
              <a:t>w</a:t>
            </a:r>
            <a:r>
              <a:rPr sz="2800" spc="-70" dirty="0">
                <a:latin typeface="Times New Roman"/>
                <a:cs typeface="Times New Roman"/>
              </a:rPr>
              <a:t>eakness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s</a:t>
            </a:r>
            <a:r>
              <a:rPr sz="2800" spc="-225" dirty="0">
                <a:latin typeface="Times New Roman"/>
                <a:cs typeface="Times New Roman"/>
              </a:rPr>
              <a:t>w</a:t>
            </a:r>
            <a:r>
              <a:rPr sz="2800" spc="-85" dirty="0">
                <a:latin typeface="Times New Roman"/>
                <a:cs typeface="Times New Roman"/>
              </a:rPr>
              <a:t>oll</a:t>
            </a:r>
            <a:r>
              <a:rPr sz="2800" spc="-110" dirty="0">
                <a:latin typeface="Times New Roman"/>
                <a:cs typeface="Times New Roman"/>
              </a:rPr>
              <a:t>e</a:t>
            </a:r>
            <a:r>
              <a:rPr sz="2800" spc="25" dirty="0">
                <a:latin typeface="Times New Roman"/>
                <a:cs typeface="Times New Roman"/>
              </a:rPr>
              <a:t>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gum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,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loss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teeth,  </a:t>
            </a:r>
            <a:r>
              <a:rPr sz="2800" spc="-60" dirty="0">
                <a:latin typeface="Times New Roman"/>
                <a:cs typeface="Times New Roman"/>
              </a:rPr>
              <a:t>painful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joints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35" dirty="0">
                <a:latin typeface="Times New Roman"/>
                <a:cs typeface="Times New Roman"/>
              </a:rPr>
              <a:t>Impaired </a:t>
            </a:r>
            <a:r>
              <a:rPr sz="2800" spc="-50" dirty="0">
                <a:latin typeface="Times New Roman"/>
                <a:cs typeface="Times New Roman"/>
              </a:rPr>
              <a:t>wound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healing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80" dirty="0">
                <a:latin typeface="Times New Roman"/>
                <a:cs typeface="Times New Roman"/>
              </a:rPr>
              <a:t>Easy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bruising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80" dirty="0">
                <a:latin typeface="Times New Roman"/>
                <a:cs typeface="Times New Roman"/>
              </a:rPr>
              <a:t>Anaemia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Cont.’…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943088" cy="5181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GB" sz="3000" dirty="0"/>
              <a:t>The impact of such high rate of under nutrition was estimated to be huge in terms of: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3000" dirty="0"/>
              <a:t>Increased susceptibility to infection (diseases)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3000" dirty="0"/>
              <a:t>Poor physical and mental capacity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3000" dirty="0"/>
              <a:t>High cost for care of those affected by malnutrition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3000" dirty="0"/>
              <a:t>Underdevelopment of the country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>
                <a:cs typeface="Times New Roman" pitchFamily="18" charset="0"/>
              </a:rPr>
              <a:t>These all indicating that malnutrition is an important public health problem in Ethiopia.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689C-49E3-4C62-8F1E-FE97A0735B1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object 2"/>
          <p:cNvSpPr txBox="1">
            <a:spLocks noGrp="1"/>
          </p:cNvSpPr>
          <p:nvPr>
            <p:ph type="title"/>
          </p:nvPr>
        </p:nvSpPr>
        <p:spPr>
          <a:xfrm>
            <a:off x="1857500" y="304800"/>
            <a:ext cx="515289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-65" dirty="0" smtClean="0"/>
              <a:t>  </a:t>
            </a:r>
            <a:r>
              <a:rPr sz="4000" spc="-65" dirty="0" smtClean="0"/>
              <a:t>Macronutrients</a:t>
            </a:r>
            <a:endParaRPr sz="4000" dirty="0"/>
          </a:p>
        </p:txBody>
      </p:sp>
      <p:sp>
        <p:nvSpPr>
          <p:cNvPr id="1048624" name="object 3"/>
          <p:cNvSpPr txBox="1"/>
          <p:nvPr/>
        </p:nvSpPr>
        <p:spPr>
          <a:xfrm>
            <a:off x="535940" y="1169568"/>
            <a:ext cx="7926070" cy="335470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"/>
              <a:tabLst>
                <a:tab pos="356235" algn="l"/>
              </a:tabLst>
            </a:pPr>
            <a:r>
              <a:rPr lang="en-US" sz="2800" spc="-10" dirty="0" smtClean="0">
                <a:latin typeface="Times New Roman"/>
                <a:cs typeface="Times New Roman"/>
              </a:rPr>
              <a:t>  </a:t>
            </a:r>
            <a:r>
              <a:rPr lang="en-US" sz="2800" spc="-10" dirty="0" smtClean="0">
                <a:latin typeface="Times New Roman"/>
                <a:cs typeface="Times New Roman"/>
              </a:rPr>
              <a:t>  </a:t>
            </a:r>
            <a:r>
              <a:rPr sz="2800" spc="-10" dirty="0" smtClean="0">
                <a:latin typeface="Times New Roman"/>
                <a:cs typeface="Times New Roman"/>
              </a:rPr>
              <a:t>Nutrients </a:t>
            </a:r>
            <a:r>
              <a:rPr sz="2800" spc="-5" dirty="0">
                <a:latin typeface="Times New Roman"/>
                <a:cs typeface="Times New Roman"/>
              </a:rPr>
              <a:t>that </a:t>
            </a:r>
            <a:r>
              <a:rPr sz="2800" spc="-65" dirty="0">
                <a:latin typeface="Times New Roman"/>
                <a:cs typeface="Times New Roman"/>
              </a:rPr>
              <a:t>are </a:t>
            </a:r>
            <a:r>
              <a:rPr sz="2800" spc="-55" dirty="0">
                <a:latin typeface="Times New Roman"/>
                <a:cs typeface="Times New Roman"/>
              </a:rPr>
              <a:t>required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90" dirty="0">
                <a:latin typeface="Times New Roman"/>
                <a:cs typeface="Times New Roman"/>
              </a:rPr>
              <a:t>large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amounts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6235" algn="l"/>
              </a:tabLst>
            </a:pPr>
            <a:r>
              <a:rPr lang="en-US" sz="2800" spc="-40" dirty="0" smtClean="0">
                <a:latin typeface="Times New Roman"/>
                <a:cs typeface="Times New Roman"/>
              </a:rPr>
              <a:t>  </a:t>
            </a:r>
            <a:r>
              <a:rPr lang="en-US" sz="2800" spc="-40" dirty="0" smtClean="0">
                <a:latin typeface="Times New Roman"/>
                <a:cs typeface="Times New Roman"/>
              </a:rPr>
              <a:t>   </a:t>
            </a:r>
            <a:r>
              <a:rPr sz="2800" spc="-40" dirty="0" smtClean="0">
                <a:latin typeface="Times New Roman"/>
                <a:cs typeface="Times New Roman"/>
              </a:rPr>
              <a:t>Include </a:t>
            </a:r>
            <a:r>
              <a:rPr sz="2800" spc="-60" dirty="0">
                <a:latin typeface="Times New Roman"/>
                <a:cs typeface="Times New Roman"/>
              </a:rPr>
              <a:t>carbohydrates, </a:t>
            </a:r>
            <a:r>
              <a:rPr sz="2800" spc="-20" dirty="0">
                <a:latin typeface="Times New Roman"/>
                <a:cs typeface="Times New Roman"/>
              </a:rPr>
              <a:t>protein </a:t>
            </a:r>
            <a:r>
              <a:rPr sz="2800" spc="-35" dirty="0">
                <a:latin typeface="Times New Roman"/>
                <a:cs typeface="Times New Roman"/>
              </a:rPr>
              <a:t>and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fat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6235" algn="l"/>
              </a:tabLst>
            </a:pPr>
            <a:r>
              <a:rPr lang="en-US" sz="2800" spc="-40" dirty="0" smtClean="0">
                <a:latin typeface="Times New Roman"/>
                <a:cs typeface="Times New Roman"/>
              </a:rPr>
              <a:t>  </a:t>
            </a:r>
            <a:r>
              <a:rPr lang="en-US" sz="2800" spc="-40" dirty="0" smtClean="0">
                <a:latin typeface="Times New Roman"/>
                <a:cs typeface="Times New Roman"/>
              </a:rPr>
              <a:t>   </a:t>
            </a:r>
            <a:r>
              <a:rPr sz="2800" spc="-40" dirty="0" smtClean="0">
                <a:latin typeface="Times New Roman"/>
                <a:cs typeface="Times New Roman"/>
              </a:rPr>
              <a:t>Energy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nutrients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670"/>
              </a:spcBef>
              <a:tabLst>
                <a:tab pos="1892935" algn="l"/>
                <a:tab pos="2048510" algn="l"/>
                <a:tab pos="3558540" algn="l"/>
                <a:tab pos="6408420" algn="l"/>
              </a:tabLst>
            </a:pPr>
            <a:r>
              <a:rPr lang="en-US" sz="2800" b="1" spc="-20" dirty="0" smtClean="0">
                <a:latin typeface="Times New Roman"/>
                <a:cs typeface="Times New Roman"/>
              </a:rPr>
              <a:t>      </a:t>
            </a:r>
            <a:r>
              <a:rPr sz="2800" b="1" spc="-20" dirty="0" smtClean="0">
                <a:latin typeface="Times New Roman"/>
                <a:cs typeface="Times New Roman"/>
              </a:rPr>
              <a:t>Acceptable </a:t>
            </a:r>
            <a:r>
              <a:rPr sz="2800" b="1" spc="-55" dirty="0">
                <a:latin typeface="Times New Roman"/>
                <a:cs typeface="Times New Roman"/>
              </a:rPr>
              <a:t>Macronutrient </a:t>
            </a:r>
            <a:r>
              <a:rPr sz="2800" b="1" spc="-15" dirty="0">
                <a:latin typeface="Times New Roman"/>
                <a:cs typeface="Times New Roman"/>
              </a:rPr>
              <a:t>Distribution </a:t>
            </a:r>
            <a:r>
              <a:rPr sz="2800" b="1" spc="-20" dirty="0">
                <a:latin typeface="Times New Roman"/>
                <a:cs typeface="Times New Roman"/>
              </a:rPr>
              <a:t>ranges  </a:t>
            </a:r>
            <a:r>
              <a:rPr lang="en-US" sz="2800" b="1" spc="-20" dirty="0" smtClean="0">
                <a:latin typeface="Times New Roman"/>
                <a:cs typeface="Times New Roman"/>
              </a:rPr>
              <a:t>  </a:t>
            </a:r>
            <a:r>
              <a:rPr sz="2800" b="1" spc="-40" dirty="0" smtClean="0">
                <a:latin typeface="Times New Roman"/>
                <a:cs typeface="Times New Roman"/>
              </a:rPr>
              <a:t>(</a:t>
            </a:r>
            <a:r>
              <a:rPr sz="2800" b="1" spc="-40" dirty="0">
                <a:latin typeface="Times New Roman"/>
                <a:cs typeface="Times New Roman"/>
              </a:rPr>
              <a:t>AMDR):		</a:t>
            </a:r>
            <a:r>
              <a:rPr sz="2800" spc="-80" dirty="0">
                <a:latin typeface="Times New Roman"/>
                <a:cs typeface="Times New Roman"/>
              </a:rPr>
              <a:t>Ranges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70" dirty="0">
                <a:latin typeface="Times New Roman"/>
                <a:cs typeface="Times New Roman"/>
              </a:rPr>
              <a:t>intakes </a:t>
            </a:r>
            <a:r>
              <a:rPr sz="2800" spc="-1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70" dirty="0">
                <a:latin typeface="Times New Roman"/>
                <a:cs typeface="Times New Roman"/>
              </a:rPr>
              <a:t>energy </a:t>
            </a:r>
            <a:r>
              <a:rPr sz="2800" spc="-30" dirty="0">
                <a:latin typeface="Times New Roman"/>
                <a:cs typeface="Times New Roman"/>
              </a:rPr>
              <a:t>nutrients  </a:t>
            </a:r>
            <a:r>
              <a:rPr sz="2800" spc="-5" dirty="0">
                <a:latin typeface="Times New Roman"/>
                <a:cs typeface="Times New Roman"/>
              </a:rPr>
              <a:t>that </a:t>
            </a:r>
            <a:r>
              <a:rPr sz="2800" spc="-45" dirty="0">
                <a:latin typeface="Times New Roman"/>
                <a:cs typeface="Times New Roman"/>
              </a:rPr>
              <a:t>provide </a:t>
            </a:r>
            <a:r>
              <a:rPr sz="2800" spc="-55" dirty="0">
                <a:latin typeface="Times New Roman"/>
                <a:cs typeface="Times New Roman"/>
              </a:rPr>
              <a:t>adequate </a:t>
            </a:r>
            <a:r>
              <a:rPr sz="2800" spc="-70" dirty="0">
                <a:latin typeface="Times New Roman"/>
                <a:cs typeface="Times New Roman"/>
              </a:rPr>
              <a:t>energy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and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nutrients	</a:t>
            </a:r>
            <a:r>
              <a:rPr sz="2800" spc="-35" dirty="0">
                <a:latin typeface="Times New Roman"/>
                <a:cs typeface="Times New Roman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reduce 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risk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40" dirty="0">
                <a:latin typeface="Times New Roman"/>
                <a:cs typeface="Times New Roman"/>
              </a:rPr>
              <a:t>chronic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diseases.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48625" name="object 4"/>
          <p:cNvSpPr txBox="1"/>
          <p:nvPr/>
        </p:nvSpPr>
        <p:spPr>
          <a:xfrm>
            <a:off x="535940" y="5011115"/>
            <a:ext cx="304800" cy="15621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Wingdings"/>
                <a:cs typeface="Wingdings"/>
              </a:rPr>
              <a:t></a:t>
            </a:r>
            <a:endParaRPr sz="2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Wingdings"/>
                <a:cs typeface="Wingdings"/>
              </a:rPr>
              <a:t></a:t>
            </a:r>
            <a:endParaRPr sz="2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Wingdings"/>
                <a:cs typeface="Wingdings"/>
              </a:rPr>
              <a:t>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1048626" name="object 5"/>
          <p:cNvSpPr txBox="1"/>
          <p:nvPr/>
        </p:nvSpPr>
        <p:spPr>
          <a:xfrm>
            <a:off x="1857500" y="4800600"/>
            <a:ext cx="5520055" cy="15621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145" dirty="0">
                <a:latin typeface="Times New Roman"/>
                <a:cs typeface="Times New Roman"/>
              </a:rPr>
              <a:t>45-65% </a:t>
            </a:r>
            <a:r>
              <a:rPr sz="2800" spc="-85" dirty="0">
                <a:latin typeface="Times New Roman"/>
                <a:cs typeface="Times New Roman"/>
              </a:rPr>
              <a:t>kilocalories </a:t>
            </a:r>
            <a:r>
              <a:rPr sz="2800" spc="-10" dirty="0">
                <a:latin typeface="Times New Roman"/>
                <a:cs typeface="Times New Roman"/>
              </a:rPr>
              <a:t>from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carbohydrates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b="1" spc="-140" dirty="0">
                <a:latin typeface="Times New Roman"/>
                <a:cs typeface="Times New Roman"/>
              </a:rPr>
              <a:t>20-35% </a:t>
            </a:r>
            <a:r>
              <a:rPr sz="2800" spc="-85" dirty="0">
                <a:latin typeface="Times New Roman"/>
                <a:cs typeface="Times New Roman"/>
              </a:rPr>
              <a:t>kilocalories </a:t>
            </a:r>
            <a:r>
              <a:rPr sz="2800" spc="-10" dirty="0">
                <a:latin typeface="Times New Roman"/>
                <a:cs typeface="Times New Roman"/>
              </a:rPr>
              <a:t>from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fat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spc="-114" dirty="0">
                <a:latin typeface="Times New Roman"/>
                <a:cs typeface="Times New Roman"/>
              </a:rPr>
              <a:t>10-35%</a:t>
            </a:r>
            <a:r>
              <a:rPr sz="2800" spc="-114" dirty="0">
                <a:latin typeface="Times New Roman"/>
                <a:cs typeface="Times New Roman"/>
              </a:rPr>
              <a:t>kilocalories </a:t>
            </a:r>
            <a:r>
              <a:rPr sz="2800" spc="-10" dirty="0">
                <a:latin typeface="Times New Roman"/>
                <a:cs typeface="Times New Roman"/>
              </a:rPr>
              <a:t>from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proteins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8095488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Learning Objectives</a:t>
            </a:r>
          </a:p>
          <a:p>
            <a:pPr>
              <a:buNone/>
            </a:pPr>
            <a:endParaRPr lang="en-US" b="1" i="1" dirty="0" smtClean="0"/>
          </a:p>
          <a:p>
            <a:pPr>
              <a:buBlip>
                <a:blip r:embed="rId2"/>
              </a:buBlip>
            </a:pPr>
            <a:r>
              <a:rPr lang="en-US" sz="2800" dirty="0" smtClean="0"/>
              <a:t>At the end of this session you should be able to: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Define nutrition, food, diet and nutrients.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Understand the classification of nutrients.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Identify the public health importance of nutrition.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Identify why nutrition matters in Ethiopia.</a:t>
            </a:r>
            <a:endParaRPr lang="en-GB" sz="9600" dirty="0" smtClean="0"/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689C-49E3-4C62-8F1E-FE97A0735B1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object 2"/>
          <p:cNvSpPr txBox="1"/>
          <p:nvPr/>
        </p:nvSpPr>
        <p:spPr>
          <a:xfrm>
            <a:off x="535940" y="953770"/>
            <a:ext cx="7846060" cy="5101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6235" algn="l"/>
              </a:tabLst>
            </a:pPr>
            <a:r>
              <a:rPr lang="en-US" sz="2700" spc="-75" dirty="0" smtClean="0">
                <a:latin typeface="Times New Roman"/>
                <a:cs typeface="Times New Roman"/>
              </a:rPr>
              <a:t>  </a:t>
            </a:r>
            <a:r>
              <a:rPr sz="2700" spc="-75" dirty="0" smtClean="0">
                <a:latin typeface="Times New Roman"/>
                <a:cs typeface="Times New Roman"/>
              </a:rPr>
              <a:t>Calories </a:t>
            </a:r>
            <a:r>
              <a:rPr sz="2700" dirty="0">
                <a:latin typeface="Times New Roman"/>
                <a:cs typeface="Times New Roman"/>
              </a:rPr>
              <a:t>that </a:t>
            </a:r>
            <a:r>
              <a:rPr sz="2700" spc="-30" dirty="0">
                <a:latin typeface="Times New Roman"/>
                <a:cs typeface="Times New Roman"/>
              </a:rPr>
              <a:t>macronutrients</a:t>
            </a:r>
            <a:r>
              <a:rPr sz="2700" spc="30" dirty="0">
                <a:latin typeface="Times New Roman"/>
                <a:cs typeface="Times New Roman"/>
              </a:rPr>
              <a:t> </a:t>
            </a:r>
            <a:r>
              <a:rPr sz="2700" spc="-55" dirty="0">
                <a:latin typeface="Times New Roman"/>
                <a:cs typeface="Times New Roman"/>
              </a:rPr>
              <a:t>provide:</a:t>
            </a:r>
            <a:endParaRPr sz="2700" dirty="0">
              <a:latin typeface="Times New Roman"/>
              <a:cs typeface="Times New Roman"/>
            </a:endParaRPr>
          </a:p>
          <a:p>
            <a:pPr marL="469900" marR="1833245" indent="-29209">
              <a:lnSpc>
                <a:spcPts val="7130"/>
              </a:lnSpc>
              <a:spcBef>
                <a:spcPts val="880"/>
              </a:spcBef>
            </a:pPr>
            <a:r>
              <a:rPr sz="2700" spc="-50" dirty="0">
                <a:latin typeface="Times New Roman"/>
                <a:cs typeface="Times New Roman"/>
              </a:rPr>
              <a:t>Carbohydrate </a:t>
            </a:r>
            <a:r>
              <a:rPr sz="2700" spc="-160" dirty="0">
                <a:latin typeface="Times New Roman"/>
                <a:cs typeface="Times New Roman"/>
              </a:rPr>
              <a:t>: </a:t>
            </a:r>
            <a:r>
              <a:rPr sz="2700" spc="-85" dirty="0">
                <a:latin typeface="Times New Roman"/>
                <a:cs typeface="Times New Roman"/>
              </a:rPr>
              <a:t>4 </a:t>
            </a:r>
            <a:r>
              <a:rPr sz="2700" spc="-80" dirty="0">
                <a:latin typeface="Times New Roman"/>
                <a:cs typeface="Times New Roman"/>
              </a:rPr>
              <a:t>kilocalories </a:t>
            </a:r>
            <a:r>
              <a:rPr sz="2700" spc="-20" dirty="0">
                <a:latin typeface="Times New Roman"/>
                <a:cs typeface="Times New Roman"/>
              </a:rPr>
              <a:t>per </a:t>
            </a:r>
            <a:r>
              <a:rPr sz="2700" spc="-55" dirty="0">
                <a:latin typeface="Times New Roman"/>
                <a:cs typeface="Times New Roman"/>
              </a:rPr>
              <a:t>gram  </a:t>
            </a:r>
            <a:r>
              <a:rPr sz="2700" spc="-15" dirty="0">
                <a:latin typeface="Times New Roman"/>
                <a:cs typeface="Times New Roman"/>
              </a:rPr>
              <a:t>Protein </a:t>
            </a:r>
            <a:r>
              <a:rPr sz="2700" spc="-160" dirty="0">
                <a:latin typeface="Times New Roman"/>
                <a:cs typeface="Times New Roman"/>
              </a:rPr>
              <a:t>: </a:t>
            </a:r>
            <a:r>
              <a:rPr sz="2700" spc="-85" dirty="0">
                <a:latin typeface="Times New Roman"/>
                <a:cs typeface="Times New Roman"/>
              </a:rPr>
              <a:t>4 </a:t>
            </a:r>
            <a:r>
              <a:rPr sz="2700" spc="-80" dirty="0">
                <a:latin typeface="Times New Roman"/>
                <a:cs typeface="Times New Roman"/>
              </a:rPr>
              <a:t>kilocalories </a:t>
            </a:r>
            <a:r>
              <a:rPr sz="2700" spc="-20" dirty="0">
                <a:latin typeface="Times New Roman"/>
                <a:cs typeface="Times New Roman"/>
              </a:rPr>
              <a:t>per</a:t>
            </a:r>
            <a:r>
              <a:rPr sz="2700" spc="-250" dirty="0">
                <a:latin typeface="Times New Roman"/>
                <a:cs typeface="Times New Roman"/>
              </a:rPr>
              <a:t> </a:t>
            </a:r>
            <a:r>
              <a:rPr sz="2700" spc="-55" dirty="0">
                <a:latin typeface="Times New Roman"/>
                <a:cs typeface="Times New Roman"/>
              </a:rPr>
              <a:t>gram</a:t>
            </a: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700" spc="-45" dirty="0">
                <a:latin typeface="Times New Roman"/>
                <a:cs typeface="Times New Roman"/>
              </a:rPr>
              <a:t>Fat </a:t>
            </a:r>
            <a:r>
              <a:rPr sz="2700" spc="-160" dirty="0">
                <a:latin typeface="Times New Roman"/>
                <a:cs typeface="Times New Roman"/>
              </a:rPr>
              <a:t>: </a:t>
            </a:r>
            <a:r>
              <a:rPr sz="2700" spc="-85" dirty="0">
                <a:latin typeface="Times New Roman"/>
                <a:cs typeface="Times New Roman"/>
              </a:rPr>
              <a:t>9 </a:t>
            </a:r>
            <a:r>
              <a:rPr sz="2700" spc="-80" dirty="0">
                <a:latin typeface="Times New Roman"/>
                <a:cs typeface="Times New Roman"/>
              </a:rPr>
              <a:t>kilocalories </a:t>
            </a:r>
            <a:r>
              <a:rPr sz="2700" spc="-20" dirty="0">
                <a:latin typeface="Times New Roman"/>
                <a:cs typeface="Times New Roman"/>
              </a:rPr>
              <a:t>per</a:t>
            </a:r>
            <a:r>
              <a:rPr sz="2700" spc="-195" dirty="0">
                <a:latin typeface="Times New Roman"/>
                <a:cs typeface="Times New Roman"/>
              </a:rPr>
              <a:t> </a:t>
            </a:r>
            <a:r>
              <a:rPr sz="2700" spc="-50" dirty="0">
                <a:latin typeface="Times New Roman"/>
                <a:cs typeface="Times New Roman"/>
              </a:rPr>
              <a:t>gram</a:t>
            </a: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2700" spc="-10" dirty="0" smtClean="0">
                <a:latin typeface="Times New Roman"/>
                <a:cs typeface="Times New Roman"/>
              </a:rPr>
              <a:t>      </a:t>
            </a:r>
            <a:r>
              <a:rPr sz="2700" spc="-10" dirty="0" smtClean="0">
                <a:latin typeface="Times New Roman"/>
                <a:cs typeface="Times New Roman"/>
              </a:rPr>
              <a:t>Note</a:t>
            </a:r>
            <a:r>
              <a:rPr sz="2700" spc="-10" dirty="0">
                <a:latin typeface="Times New Roman"/>
                <a:cs typeface="Times New Roman"/>
              </a:rPr>
              <a:t>:</a:t>
            </a:r>
            <a:endParaRPr sz="2700" dirty="0">
              <a:latin typeface="Times New Roman"/>
              <a:cs typeface="Times New Roman"/>
            </a:endParaRPr>
          </a:p>
          <a:p>
            <a:pPr marL="355600" marR="5080" indent="-85725">
              <a:lnSpc>
                <a:spcPct val="100000"/>
              </a:lnSpc>
              <a:spcBef>
                <a:spcPts val="670"/>
              </a:spcBef>
            </a:pPr>
            <a:r>
              <a:rPr lang="en-US" sz="2800" spc="-5" dirty="0" smtClean="0">
                <a:latin typeface="Times New Roman"/>
                <a:cs typeface="Times New Roman"/>
              </a:rPr>
              <a:t>  </a:t>
            </a:r>
            <a:r>
              <a:rPr sz="2800" spc="-5" dirty="0" smtClean="0">
                <a:latin typeface="Times New Roman"/>
                <a:cs typeface="Times New Roman"/>
              </a:rPr>
              <a:t>The </a:t>
            </a:r>
            <a:r>
              <a:rPr sz="2800" spc="-50" dirty="0">
                <a:latin typeface="Times New Roman"/>
                <a:cs typeface="Times New Roman"/>
              </a:rPr>
              <a:t>estimated mean </a:t>
            </a:r>
            <a:r>
              <a:rPr sz="2800" spc="-125" dirty="0">
                <a:latin typeface="Times New Roman"/>
                <a:cs typeface="Times New Roman"/>
              </a:rPr>
              <a:t>daily </a:t>
            </a:r>
            <a:r>
              <a:rPr sz="2800" spc="-70" dirty="0">
                <a:latin typeface="Times New Roman"/>
                <a:cs typeface="Times New Roman"/>
              </a:rPr>
              <a:t>energy </a:t>
            </a:r>
            <a:r>
              <a:rPr sz="2800" spc="-45" dirty="0">
                <a:latin typeface="Times New Roman"/>
                <a:cs typeface="Times New Roman"/>
              </a:rPr>
              <a:t>requirement 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spc="-110" dirty="0">
                <a:latin typeface="Times New Roman"/>
                <a:cs typeface="Times New Roman"/>
              </a:rPr>
              <a:t>a  </a:t>
            </a:r>
            <a:r>
              <a:rPr sz="2800" spc="-95" dirty="0">
                <a:latin typeface="Times New Roman"/>
                <a:cs typeface="Times New Roman"/>
              </a:rPr>
              <a:t>typical </a:t>
            </a:r>
            <a:r>
              <a:rPr sz="2800" spc="-65" dirty="0">
                <a:latin typeface="Times New Roman"/>
                <a:cs typeface="Times New Roman"/>
              </a:rPr>
              <a:t>developing </a:t>
            </a:r>
            <a:r>
              <a:rPr sz="2800" spc="-25" dirty="0">
                <a:latin typeface="Times New Roman"/>
                <a:cs typeface="Times New Roman"/>
              </a:rPr>
              <a:t>country </a:t>
            </a:r>
            <a:r>
              <a:rPr sz="2800" spc="-30" dirty="0">
                <a:latin typeface="Times New Roman"/>
                <a:cs typeface="Times New Roman"/>
              </a:rPr>
              <a:t>population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90" dirty="0">
                <a:latin typeface="Times New Roman"/>
                <a:cs typeface="Times New Roman"/>
              </a:rPr>
              <a:t>2100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kcal.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object 2"/>
          <p:cNvSpPr txBox="1"/>
          <p:nvPr/>
        </p:nvSpPr>
        <p:spPr>
          <a:xfrm>
            <a:off x="535940" y="1182370"/>
            <a:ext cx="7826375" cy="4057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00"/>
              </a:spcBef>
            </a:pPr>
            <a:r>
              <a:rPr lang="en-US" sz="2700" b="1" spc="-20" dirty="0" smtClean="0">
                <a:latin typeface="Times New Roman"/>
                <a:cs typeface="Times New Roman"/>
              </a:rPr>
              <a:t>     </a:t>
            </a:r>
            <a:r>
              <a:rPr sz="2700" b="1" spc="-20" dirty="0" smtClean="0">
                <a:latin typeface="Times New Roman"/>
                <a:cs typeface="Times New Roman"/>
              </a:rPr>
              <a:t>Alcohol </a:t>
            </a:r>
            <a:r>
              <a:rPr sz="2700" spc="-45" dirty="0">
                <a:latin typeface="Times New Roman"/>
                <a:cs typeface="Times New Roman"/>
              </a:rPr>
              <a:t>provides </a:t>
            </a:r>
            <a:r>
              <a:rPr sz="2700" b="1" spc="-85" dirty="0">
                <a:latin typeface="Times New Roman"/>
                <a:cs typeface="Times New Roman"/>
              </a:rPr>
              <a:t>7 </a:t>
            </a:r>
            <a:r>
              <a:rPr sz="2700" b="1" spc="-15" dirty="0">
                <a:latin typeface="Times New Roman"/>
                <a:cs typeface="Times New Roman"/>
              </a:rPr>
              <a:t>kilocalories </a:t>
            </a:r>
            <a:r>
              <a:rPr sz="2700" b="1" spc="-75" dirty="0">
                <a:latin typeface="Times New Roman"/>
                <a:cs typeface="Times New Roman"/>
              </a:rPr>
              <a:t>per</a:t>
            </a:r>
            <a:r>
              <a:rPr sz="2700" b="1" spc="125" dirty="0">
                <a:latin typeface="Times New Roman"/>
                <a:cs typeface="Times New Roman"/>
              </a:rPr>
              <a:t> </a:t>
            </a:r>
            <a:r>
              <a:rPr sz="2700" b="1" spc="-40" dirty="0">
                <a:latin typeface="Times New Roman"/>
                <a:cs typeface="Times New Roman"/>
              </a:rPr>
              <a:t>gram</a:t>
            </a:r>
            <a:endParaRPr sz="2700" dirty="0">
              <a:latin typeface="Times New Roman"/>
              <a:cs typeface="Times New Roman"/>
            </a:endParaRPr>
          </a:p>
          <a:p>
            <a:pPr marL="355600" marR="2344420" indent="342900">
              <a:lnSpc>
                <a:spcPct val="220000"/>
              </a:lnSpc>
            </a:pPr>
            <a:r>
              <a:rPr sz="2700" spc="-135" dirty="0">
                <a:latin typeface="Times New Roman"/>
                <a:cs typeface="Times New Roman"/>
              </a:rPr>
              <a:t>BUT, </a:t>
            </a:r>
            <a:r>
              <a:rPr sz="2700" spc="-55" dirty="0">
                <a:latin typeface="Times New Roman"/>
                <a:cs typeface="Times New Roman"/>
              </a:rPr>
              <a:t>alcohol </a:t>
            </a:r>
            <a:r>
              <a:rPr sz="2700" spc="-100" dirty="0">
                <a:latin typeface="Times New Roman"/>
                <a:cs typeface="Times New Roman"/>
              </a:rPr>
              <a:t>is </a:t>
            </a:r>
            <a:r>
              <a:rPr sz="2700" spc="25" dirty="0">
                <a:latin typeface="Times New Roman"/>
                <a:cs typeface="Times New Roman"/>
              </a:rPr>
              <a:t>not </a:t>
            </a:r>
            <a:r>
              <a:rPr sz="2700" spc="-105" dirty="0">
                <a:latin typeface="Times New Roman"/>
                <a:cs typeface="Times New Roman"/>
              </a:rPr>
              <a:t>a </a:t>
            </a:r>
            <a:r>
              <a:rPr sz="2700" spc="-25" dirty="0">
                <a:latin typeface="Times New Roman"/>
                <a:cs typeface="Times New Roman"/>
              </a:rPr>
              <a:t>macronutrient  </a:t>
            </a:r>
            <a:r>
              <a:rPr lang="en-US" sz="2700" spc="-25" dirty="0" smtClean="0">
                <a:latin typeface="Times New Roman"/>
                <a:cs typeface="Times New Roman"/>
              </a:rPr>
              <a:t>        </a:t>
            </a:r>
            <a:r>
              <a:rPr sz="2700" spc="-75" dirty="0" smtClean="0">
                <a:latin typeface="Times New Roman"/>
                <a:cs typeface="Times New Roman"/>
              </a:rPr>
              <a:t>Reasons</a:t>
            </a:r>
            <a:r>
              <a:rPr sz="2700" spc="-75" dirty="0">
                <a:latin typeface="Times New Roman"/>
                <a:cs typeface="Times New Roman"/>
              </a:rPr>
              <a:t>:</a:t>
            </a:r>
            <a:endParaRPr sz="27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Wingdings"/>
              <a:buChar char=""/>
              <a:tabLst>
                <a:tab pos="612775" algn="l"/>
                <a:tab pos="614045" algn="l"/>
              </a:tabLst>
            </a:pPr>
            <a:r>
              <a:rPr lang="en-US" sz="2700" spc="45" dirty="0" smtClean="0">
                <a:latin typeface="Times New Roman"/>
                <a:cs typeface="Times New Roman"/>
              </a:rPr>
              <a:t>  </a:t>
            </a:r>
            <a:r>
              <a:rPr sz="2700" spc="45" dirty="0" smtClean="0">
                <a:latin typeface="Times New Roman"/>
                <a:cs typeface="Times New Roman"/>
              </a:rPr>
              <a:t>It </a:t>
            </a:r>
            <a:r>
              <a:rPr sz="2700" spc="-100" dirty="0">
                <a:latin typeface="Times New Roman"/>
                <a:cs typeface="Times New Roman"/>
              </a:rPr>
              <a:t>is </a:t>
            </a:r>
            <a:r>
              <a:rPr sz="2700" b="1" spc="-10" dirty="0">
                <a:latin typeface="Times New Roman"/>
                <a:cs typeface="Times New Roman"/>
              </a:rPr>
              <a:t>not </a:t>
            </a:r>
            <a:r>
              <a:rPr sz="2700" b="1" spc="20" dirty="0">
                <a:latin typeface="Times New Roman"/>
                <a:cs typeface="Times New Roman"/>
              </a:rPr>
              <a:t>needed </a:t>
            </a:r>
            <a:r>
              <a:rPr sz="2700" b="1" spc="-95" dirty="0">
                <a:latin typeface="Times New Roman"/>
                <a:cs typeface="Times New Roman"/>
              </a:rPr>
              <a:t>for</a:t>
            </a:r>
            <a:r>
              <a:rPr sz="2700" b="1" spc="10" dirty="0">
                <a:latin typeface="Times New Roman"/>
                <a:cs typeface="Times New Roman"/>
              </a:rPr>
              <a:t> </a:t>
            </a:r>
            <a:r>
              <a:rPr sz="2700" b="1" spc="-75" dirty="0">
                <a:latin typeface="Times New Roman"/>
                <a:cs typeface="Times New Roman"/>
              </a:rPr>
              <a:t>survival</a:t>
            </a: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"/>
            </a:pPr>
            <a:endParaRPr sz="36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499"/>
              </a:lnSpc>
              <a:buFont typeface="Wingdings"/>
              <a:buChar char=""/>
              <a:tabLst>
                <a:tab pos="612775" algn="l"/>
                <a:tab pos="614045" algn="l"/>
                <a:tab pos="771525" algn="l"/>
              </a:tabLst>
            </a:pPr>
            <a:r>
              <a:rPr lang="en-US" sz="2700" spc="45" dirty="0" smtClean="0">
                <a:latin typeface="Times New Roman"/>
                <a:cs typeface="Times New Roman"/>
              </a:rPr>
              <a:t>  </a:t>
            </a:r>
            <a:r>
              <a:rPr sz="2700" spc="45" dirty="0" smtClean="0">
                <a:latin typeface="Times New Roman"/>
                <a:cs typeface="Times New Roman"/>
              </a:rPr>
              <a:t>It </a:t>
            </a:r>
            <a:r>
              <a:rPr sz="2700" b="1" spc="-45" dirty="0">
                <a:latin typeface="Times New Roman"/>
                <a:cs typeface="Times New Roman"/>
              </a:rPr>
              <a:t>interferes </a:t>
            </a:r>
            <a:r>
              <a:rPr sz="2700" spc="-55" dirty="0">
                <a:latin typeface="Times New Roman"/>
                <a:cs typeface="Times New Roman"/>
              </a:rPr>
              <a:t>with </a:t>
            </a:r>
            <a:r>
              <a:rPr sz="2700" spc="-5" dirty="0">
                <a:latin typeface="Times New Roman"/>
                <a:cs typeface="Times New Roman"/>
              </a:rPr>
              <a:t>the </a:t>
            </a:r>
            <a:r>
              <a:rPr sz="2700" spc="-40" dirty="0">
                <a:latin typeface="Times New Roman"/>
                <a:cs typeface="Times New Roman"/>
              </a:rPr>
              <a:t>growth, </a:t>
            </a:r>
            <a:r>
              <a:rPr sz="2700" spc="-50" dirty="0">
                <a:latin typeface="Times New Roman"/>
                <a:cs typeface="Times New Roman"/>
              </a:rPr>
              <a:t>maintenance, </a:t>
            </a:r>
            <a:r>
              <a:rPr sz="2700" spc="-30" dirty="0">
                <a:latin typeface="Times New Roman"/>
                <a:cs typeface="Times New Roman"/>
              </a:rPr>
              <a:t>and </a:t>
            </a:r>
            <a:r>
              <a:rPr sz="2700" spc="-45" dirty="0">
                <a:latin typeface="Times New Roman"/>
                <a:cs typeface="Times New Roman"/>
              </a:rPr>
              <a:t>repair  </a:t>
            </a:r>
            <a:r>
              <a:rPr sz="2700" spc="-5" dirty="0">
                <a:latin typeface="Times New Roman"/>
                <a:cs typeface="Times New Roman"/>
              </a:rPr>
              <a:t>of	the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45" dirty="0">
                <a:latin typeface="Times New Roman"/>
                <a:cs typeface="Times New Roman"/>
              </a:rPr>
              <a:t>body</a:t>
            </a:r>
            <a:endParaRPr sz="27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object 2"/>
          <p:cNvSpPr txBox="1">
            <a:spLocks noGrp="1"/>
          </p:cNvSpPr>
          <p:nvPr>
            <p:ph type="title"/>
          </p:nvPr>
        </p:nvSpPr>
        <p:spPr>
          <a:xfrm>
            <a:off x="1090468" y="228600"/>
            <a:ext cx="3274060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 smtClean="0"/>
              <a:t>Carbohydrates</a:t>
            </a:r>
            <a:endParaRPr spc="-85" dirty="0"/>
          </a:p>
        </p:txBody>
      </p:sp>
      <p:sp>
        <p:nvSpPr>
          <p:cNvPr id="1048630" name="object 3"/>
          <p:cNvSpPr txBox="1"/>
          <p:nvPr/>
        </p:nvSpPr>
        <p:spPr>
          <a:xfrm>
            <a:off x="535940" y="1386586"/>
            <a:ext cx="7698740" cy="52841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6235" algn="l"/>
              </a:tabLst>
            </a:pPr>
            <a:r>
              <a:rPr lang="en-US" sz="2600" spc="-10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Times New Roman"/>
                <a:cs typeface="Times New Roman"/>
              </a:rPr>
              <a:t>Compounds </a:t>
            </a:r>
            <a:r>
              <a:rPr sz="2600" spc="-20" dirty="0">
                <a:latin typeface="Times New Roman"/>
                <a:cs typeface="Times New Roman"/>
              </a:rPr>
              <a:t>composed </a:t>
            </a:r>
            <a:r>
              <a:rPr sz="2600" spc="-5" dirty="0">
                <a:latin typeface="Times New Roman"/>
                <a:cs typeface="Times New Roman"/>
              </a:rPr>
              <a:t>of </a:t>
            </a:r>
            <a:r>
              <a:rPr sz="2600" spc="-30" dirty="0">
                <a:latin typeface="Times New Roman"/>
                <a:cs typeface="Times New Roman"/>
              </a:rPr>
              <a:t>carbon, </a:t>
            </a:r>
            <a:r>
              <a:rPr sz="2600" spc="-85" dirty="0">
                <a:latin typeface="Times New Roman"/>
                <a:cs typeface="Times New Roman"/>
              </a:rPr>
              <a:t>oxygen, </a:t>
            </a:r>
            <a:r>
              <a:rPr sz="2600" spc="-30" dirty="0">
                <a:latin typeface="Times New Roman"/>
                <a:cs typeface="Times New Roman"/>
              </a:rPr>
              <a:t>and</a:t>
            </a:r>
            <a:r>
              <a:rPr sz="2600" spc="-22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hydrogen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"/>
            </a:pPr>
            <a:endParaRPr sz="3800" dirty="0">
              <a:latin typeface="Times New Roman"/>
              <a:cs typeface="Times New Roman"/>
            </a:endParaRPr>
          </a:p>
          <a:p>
            <a:pPr marL="94615">
              <a:lnSpc>
                <a:spcPct val="100000"/>
              </a:lnSpc>
            </a:pPr>
            <a:r>
              <a:rPr lang="en-US" sz="2600" spc="-60" dirty="0" smtClean="0">
                <a:latin typeface="Times New Roman"/>
                <a:cs typeface="Times New Roman"/>
              </a:rPr>
              <a:t>    </a:t>
            </a:r>
            <a:r>
              <a:rPr sz="2600" spc="-60" dirty="0" smtClean="0">
                <a:latin typeface="Times New Roman"/>
                <a:cs typeface="Times New Roman"/>
              </a:rPr>
              <a:t>They </a:t>
            </a:r>
            <a:r>
              <a:rPr sz="2600" spc="-60" dirty="0">
                <a:latin typeface="Times New Roman"/>
                <a:cs typeface="Times New Roman"/>
              </a:rPr>
              <a:t>are </a:t>
            </a:r>
            <a:r>
              <a:rPr sz="2600" spc="-80" dirty="0">
                <a:latin typeface="Times New Roman"/>
                <a:cs typeface="Times New Roman"/>
              </a:rPr>
              <a:t>classified </a:t>
            </a:r>
            <a:r>
              <a:rPr sz="2600" spc="-85" dirty="0">
                <a:latin typeface="Times New Roman"/>
                <a:cs typeface="Times New Roman"/>
              </a:rPr>
              <a:t>as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:</a:t>
            </a:r>
            <a:endParaRPr sz="2600" dirty="0">
              <a:latin typeface="Times New Roman"/>
              <a:cs typeface="Times New Roman"/>
            </a:endParaRPr>
          </a:p>
          <a:p>
            <a:pPr marL="177165">
              <a:lnSpc>
                <a:spcPct val="100000"/>
              </a:lnSpc>
              <a:spcBef>
                <a:spcPts val="625"/>
              </a:spcBef>
            </a:pPr>
            <a:r>
              <a:rPr lang="en-US" sz="2600" b="1" dirty="0" smtClean="0">
                <a:latin typeface="Times New Roman"/>
                <a:cs typeface="Times New Roman"/>
              </a:rPr>
              <a:t>   </a:t>
            </a:r>
            <a:r>
              <a:rPr sz="2600" b="1" dirty="0" smtClean="0">
                <a:latin typeface="Times New Roman"/>
                <a:cs typeface="Times New Roman"/>
              </a:rPr>
              <a:t>Monosaccharaides </a:t>
            </a:r>
            <a:r>
              <a:rPr sz="2600" spc="-55" dirty="0">
                <a:latin typeface="Times New Roman"/>
                <a:cs typeface="Times New Roman"/>
              </a:rPr>
              <a:t>- </a:t>
            </a:r>
            <a:r>
              <a:rPr sz="2600" spc="-85" dirty="0">
                <a:latin typeface="Times New Roman"/>
                <a:cs typeface="Times New Roman"/>
              </a:rPr>
              <a:t>single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sugars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800" spc="-35" dirty="0">
                <a:latin typeface="Times New Roman"/>
                <a:cs typeface="Times New Roman"/>
              </a:rPr>
              <a:t>Glucose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spc="-20" dirty="0">
                <a:latin typeface="Times New Roman"/>
                <a:cs typeface="Times New Roman"/>
              </a:rPr>
              <a:t>blood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sugar</a:t>
            </a:r>
            <a:endParaRPr sz="2800" dirty="0">
              <a:latin typeface="Times New Roman"/>
              <a:cs typeface="Times New Roman"/>
            </a:endParaRPr>
          </a:p>
          <a:p>
            <a:pPr marL="1155700" lvl="1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20" dirty="0">
                <a:latin typeface="Times New Roman"/>
                <a:cs typeface="Times New Roman"/>
              </a:rPr>
              <a:t>Part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80" dirty="0">
                <a:latin typeface="Times New Roman"/>
                <a:cs typeface="Times New Roman"/>
              </a:rPr>
              <a:t>every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disaccharide</a:t>
            </a:r>
            <a:endParaRPr sz="24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45"/>
              </a:spcBef>
            </a:pPr>
            <a:r>
              <a:rPr sz="2800" spc="-20" dirty="0">
                <a:latin typeface="Times New Roman"/>
                <a:cs typeface="Times New Roman"/>
              </a:rPr>
              <a:t>Fructose</a:t>
            </a:r>
            <a:endParaRPr sz="2800" dirty="0">
              <a:latin typeface="Times New Roman"/>
              <a:cs typeface="Times New Roman"/>
            </a:endParaRPr>
          </a:p>
          <a:p>
            <a:pPr marL="1155700" lvl="1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75" dirty="0">
                <a:latin typeface="Times New Roman"/>
                <a:cs typeface="Times New Roman"/>
              </a:rPr>
              <a:t>Sweetest </a:t>
            </a:r>
            <a:r>
              <a:rPr sz="2400" spc="-5" dirty="0">
                <a:latin typeface="Times New Roman"/>
                <a:cs typeface="Times New Roman"/>
              </a:rPr>
              <a:t>of the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sugars</a:t>
            </a:r>
            <a:endParaRPr sz="24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40"/>
              </a:spcBef>
            </a:pPr>
            <a:r>
              <a:rPr sz="2800" spc="-45" dirty="0">
                <a:latin typeface="Times New Roman"/>
                <a:cs typeface="Times New Roman"/>
              </a:rPr>
              <a:t>Galactose</a:t>
            </a:r>
            <a:endParaRPr sz="2800" dirty="0">
              <a:latin typeface="Times New Roman"/>
              <a:cs typeface="Times New Roman"/>
            </a:endParaRPr>
          </a:p>
          <a:p>
            <a:pPr marL="1155700" lvl="1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15" dirty="0">
                <a:latin typeface="Times New Roman"/>
                <a:cs typeface="Times New Roman"/>
              </a:rPr>
              <a:t>Found </a:t>
            </a:r>
            <a:r>
              <a:rPr sz="2400" spc="-75" dirty="0">
                <a:latin typeface="Times New Roman"/>
                <a:cs typeface="Times New Roman"/>
              </a:rPr>
              <a:t>only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75" dirty="0">
                <a:latin typeface="Times New Roman"/>
                <a:cs typeface="Times New Roman"/>
              </a:rPr>
              <a:t>few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foods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48631" name="object 4"/>
          <p:cNvSpPr/>
          <p:nvPr/>
        </p:nvSpPr>
        <p:spPr>
          <a:xfrm>
            <a:off x="6172200" y="2057373"/>
            <a:ext cx="2331437" cy="152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2" name="object 5"/>
          <p:cNvSpPr/>
          <p:nvPr/>
        </p:nvSpPr>
        <p:spPr>
          <a:xfrm>
            <a:off x="6324600" y="3886179"/>
            <a:ext cx="2338039" cy="13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3" name="object 6"/>
          <p:cNvSpPr/>
          <p:nvPr/>
        </p:nvSpPr>
        <p:spPr>
          <a:xfrm>
            <a:off x="6324600" y="5410235"/>
            <a:ext cx="2438394" cy="14477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object 2"/>
          <p:cNvSpPr txBox="1">
            <a:spLocks noGrp="1"/>
          </p:cNvSpPr>
          <p:nvPr>
            <p:ph type="title"/>
          </p:nvPr>
        </p:nvSpPr>
        <p:spPr>
          <a:xfrm>
            <a:off x="1066800" y="533400"/>
            <a:ext cx="2153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5" dirty="0"/>
              <a:t>Disaccharides</a:t>
            </a:r>
            <a:endParaRPr sz="2800" dirty="0"/>
          </a:p>
        </p:txBody>
      </p:sp>
      <p:sp>
        <p:nvSpPr>
          <p:cNvPr id="1048635" name="object 3"/>
          <p:cNvSpPr txBox="1"/>
          <p:nvPr/>
        </p:nvSpPr>
        <p:spPr>
          <a:xfrm>
            <a:off x="914400" y="1485806"/>
            <a:ext cx="7922260" cy="4148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</a:pPr>
            <a:r>
              <a:rPr sz="2600" spc="-85" dirty="0">
                <a:latin typeface="Times New Roman"/>
                <a:cs typeface="Times New Roman"/>
              </a:rPr>
              <a:t>Sugars </a:t>
            </a:r>
            <a:r>
              <a:rPr sz="2600" spc="-20" dirty="0">
                <a:latin typeface="Times New Roman"/>
                <a:cs typeface="Times New Roman"/>
              </a:rPr>
              <a:t>composed </a:t>
            </a:r>
            <a:r>
              <a:rPr sz="2600" spc="-5" dirty="0">
                <a:latin typeface="Times New Roman"/>
                <a:cs typeface="Times New Roman"/>
              </a:rPr>
              <a:t>of </a:t>
            </a:r>
            <a:r>
              <a:rPr sz="2600" spc="-55" dirty="0">
                <a:latin typeface="Times New Roman"/>
                <a:cs typeface="Times New Roman"/>
              </a:rPr>
              <a:t>pairs </a:t>
            </a:r>
            <a:r>
              <a:rPr sz="2600" spc="-5" dirty="0">
                <a:latin typeface="Times New Roman"/>
                <a:cs typeface="Times New Roman"/>
              </a:rPr>
              <a:t>of </a:t>
            </a:r>
            <a:r>
              <a:rPr sz="2600" spc="-50" dirty="0">
                <a:latin typeface="Times New Roman"/>
                <a:cs typeface="Times New Roman"/>
              </a:rPr>
              <a:t>monosaccharides( </a:t>
            </a:r>
            <a:r>
              <a:rPr sz="2600" spc="-60" dirty="0">
                <a:latin typeface="Times New Roman"/>
                <a:cs typeface="Times New Roman"/>
              </a:rPr>
              <a:t>maltose,  </a:t>
            </a:r>
            <a:r>
              <a:rPr sz="2600" spc="-55" dirty="0">
                <a:latin typeface="Times New Roman"/>
                <a:cs typeface="Times New Roman"/>
              </a:rPr>
              <a:t>sucrose,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lactose)</a:t>
            </a:r>
            <a:endParaRPr sz="2600" dirty="0">
              <a:latin typeface="Times New Roman"/>
              <a:cs typeface="Times New Roman"/>
            </a:endParaRPr>
          </a:p>
          <a:p>
            <a:pPr marL="469900" indent="4572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1156335" algn="l"/>
              </a:tabLst>
            </a:pPr>
            <a:r>
              <a:rPr sz="2600" spc="-70" dirty="0">
                <a:latin typeface="Times New Roman"/>
                <a:cs typeface="Times New Roman"/>
              </a:rPr>
              <a:t>Maltose </a:t>
            </a:r>
            <a:r>
              <a:rPr sz="2600" dirty="0">
                <a:latin typeface="Times New Roman"/>
                <a:cs typeface="Times New Roman"/>
              </a:rPr>
              <a:t>– </a:t>
            </a:r>
            <a:r>
              <a:rPr sz="2600" spc="-50" dirty="0">
                <a:latin typeface="Times New Roman"/>
                <a:cs typeface="Times New Roman"/>
              </a:rPr>
              <a:t>two </a:t>
            </a:r>
            <a:r>
              <a:rPr sz="2600" spc="-70" dirty="0">
                <a:latin typeface="Times New Roman"/>
                <a:cs typeface="Times New Roman"/>
              </a:rPr>
              <a:t>glucose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units</a:t>
            </a:r>
            <a:endParaRPr sz="2600" dirty="0">
              <a:latin typeface="Times New Roman"/>
              <a:cs typeface="Times New Roman"/>
            </a:endParaRPr>
          </a:p>
          <a:p>
            <a:pPr marL="469900" indent="4572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1156335" algn="l"/>
              </a:tabLst>
            </a:pPr>
            <a:r>
              <a:rPr sz="2600" spc="-65" dirty="0">
                <a:latin typeface="Times New Roman"/>
                <a:cs typeface="Times New Roman"/>
              </a:rPr>
              <a:t>Sucrose </a:t>
            </a:r>
            <a:r>
              <a:rPr sz="2600" dirty="0">
                <a:latin typeface="Times New Roman"/>
                <a:cs typeface="Times New Roman"/>
              </a:rPr>
              <a:t>– </a:t>
            </a:r>
            <a:r>
              <a:rPr sz="2600" spc="-70" dirty="0">
                <a:latin typeface="Times New Roman"/>
                <a:cs typeface="Times New Roman"/>
              </a:rPr>
              <a:t>glucose </a:t>
            </a:r>
            <a:r>
              <a:rPr sz="2600" spc="-30" dirty="0">
                <a:latin typeface="Times New Roman"/>
                <a:cs typeface="Times New Roman"/>
              </a:rPr>
              <a:t>and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fructose</a:t>
            </a:r>
            <a:endParaRPr sz="2600" dirty="0">
              <a:latin typeface="Times New Roman"/>
              <a:cs typeface="Times New Roman"/>
            </a:endParaRPr>
          </a:p>
          <a:p>
            <a:pPr marL="469900" marR="2053589" indent="457200">
              <a:lnSpc>
                <a:spcPct val="120000"/>
              </a:lnSpc>
              <a:buFont typeface="Arial"/>
              <a:buChar char="•"/>
              <a:tabLst>
                <a:tab pos="1156335" algn="l"/>
              </a:tabLst>
            </a:pPr>
            <a:r>
              <a:rPr sz="2600" spc="-50" dirty="0">
                <a:latin typeface="Times New Roman"/>
                <a:cs typeface="Times New Roman"/>
              </a:rPr>
              <a:t>Lactose </a:t>
            </a:r>
            <a:r>
              <a:rPr sz="2600" dirty="0">
                <a:latin typeface="Times New Roman"/>
                <a:cs typeface="Times New Roman"/>
              </a:rPr>
              <a:t>– </a:t>
            </a:r>
            <a:r>
              <a:rPr sz="2600" spc="-70" dirty="0">
                <a:latin typeface="Times New Roman"/>
                <a:cs typeface="Times New Roman"/>
              </a:rPr>
              <a:t>galactose </a:t>
            </a:r>
            <a:r>
              <a:rPr sz="2600" spc="-30" dirty="0">
                <a:latin typeface="Times New Roman"/>
                <a:cs typeface="Times New Roman"/>
              </a:rPr>
              <a:t>and </a:t>
            </a:r>
            <a:r>
              <a:rPr sz="2600" spc="-70" dirty="0">
                <a:latin typeface="Times New Roman"/>
                <a:cs typeface="Times New Roman"/>
              </a:rPr>
              <a:t>glucose  </a:t>
            </a:r>
            <a:r>
              <a:rPr sz="2600" spc="-25" dirty="0">
                <a:latin typeface="Times New Roman"/>
                <a:cs typeface="Times New Roman"/>
              </a:rPr>
              <a:t>Condensation</a:t>
            </a:r>
            <a:endParaRPr sz="2600" dirty="0">
              <a:latin typeface="Times New Roman"/>
              <a:cs typeface="Times New Roman"/>
            </a:endParaRPr>
          </a:p>
          <a:p>
            <a:pPr marL="469900" marR="1411605" indent="457200">
              <a:lnSpc>
                <a:spcPts val="3750"/>
              </a:lnSpc>
              <a:spcBef>
                <a:spcPts val="225"/>
              </a:spcBef>
              <a:buFont typeface="Arial"/>
              <a:buChar char="•"/>
              <a:tabLst>
                <a:tab pos="1156335" algn="l"/>
              </a:tabLst>
            </a:pPr>
            <a:r>
              <a:rPr sz="2600" spc="-70" dirty="0">
                <a:latin typeface="Times New Roman"/>
                <a:cs typeface="Times New Roman"/>
              </a:rPr>
              <a:t>Links </a:t>
            </a:r>
            <a:r>
              <a:rPr sz="2600" spc="-50" dirty="0">
                <a:latin typeface="Times New Roman"/>
                <a:cs typeface="Times New Roman"/>
              </a:rPr>
              <a:t>two </a:t>
            </a:r>
            <a:r>
              <a:rPr sz="2600" spc="-45" dirty="0">
                <a:latin typeface="Times New Roman"/>
                <a:cs typeface="Times New Roman"/>
              </a:rPr>
              <a:t>monosaccharides </a:t>
            </a:r>
            <a:r>
              <a:rPr sz="2600" spc="-20" dirty="0">
                <a:latin typeface="Times New Roman"/>
                <a:cs typeface="Times New Roman"/>
              </a:rPr>
              <a:t>together  </a:t>
            </a:r>
            <a:r>
              <a:rPr sz="2600" spc="-75" dirty="0">
                <a:latin typeface="Times New Roman"/>
                <a:cs typeface="Times New Roman"/>
              </a:rPr>
              <a:t>Hydrolysis</a:t>
            </a:r>
            <a:endParaRPr sz="2600" dirty="0">
              <a:latin typeface="Times New Roman"/>
              <a:cs typeface="Times New Roman"/>
            </a:endParaRPr>
          </a:p>
          <a:p>
            <a:pPr marL="469900" indent="4572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1156335" algn="l"/>
              </a:tabLst>
            </a:pPr>
            <a:r>
              <a:rPr sz="2600" spc="-75" dirty="0">
                <a:latin typeface="Times New Roman"/>
                <a:cs typeface="Times New Roman"/>
              </a:rPr>
              <a:t>Breaks </a:t>
            </a:r>
            <a:r>
              <a:rPr sz="2600" spc="-100" dirty="0">
                <a:latin typeface="Times New Roman"/>
                <a:cs typeface="Times New Roman"/>
              </a:rPr>
              <a:t>a </a:t>
            </a:r>
            <a:r>
              <a:rPr sz="2600" spc="-65" dirty="0">
                <a:latin typeface="Times New Roman"/>
                <a:cs typeface="Times New Roman"/>
              </a:rPr>
              <a:t>disaccharide </a:t>
            </a:r>
            <a:r>
              <a:rPr sz="2600" spc="-50" dirty="0">
                <a:latin typeface="Times New Roman"/>
                <a:cs typeface="Times New Roman"/>
              </a:rPr>
              <a:t>in </a:t>
            </a:r>
            <a:r>
              <a:rPr sz="2600" spc="-55" dirty="0">
                <a:latin typeface="Times New Roman"/>
                <a:cs typeface="Times New Roman"/>
              </a:rPr>
              <a:t>two</a:t>
            </a:r>
            <a:r>
              <a:rPr sz="2600" spc="31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monosaccharides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object 2"/>
          <p:cNvSpPr/>
          <p:nvPr/>
        </p:nvSpPr>
        <p:spPr>
          <a:xfrm>
            <a:off x="1447800" y="761873"/>
            <a:ext cx="6096000" cy="2615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7" name="object 3"/>
          <p:cNvSpPr/>
          <p:nvPr/>
        </p:nvSpPr>
        <p:spPr>
          <a:xfrm>
            <a:off x="1600200" y="3505200"/>
            <a:ext cx="5943600" cy="2512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object 2"/>
          <p:cNvSpPr txBox="1">
            <a:spLocks noGrp="1"/>
          </p:cNvSpPr>
          <p:nvPr>
            <p:ph type="title"/>
          </p:nvPr>
        </p:nvSpPr>
        <p:spPr>
          <a:xfrm>
            <a:off x="1066800" y="865541"/>
            <a:ext cx="2435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15" dirty="0" smtClean="0"/>
              <a:t> </a:t>
            </a:r>
            <a:r>
              <a:rPr sz="2800" spc="-15" dirty="0" smtClean="0"/>
              <a:t>Polysaccharides</a:t>
            </a:r>
            <a:endParaRPr sz="2800" dirty="0"/>
          </a:p>
        </p:txBody>
      </p:sp>
      <p:sp>
        <p:nvSpPr>
          <p:cNvPr id="1048639" name="object 3"/>
          <p:cNvSpPr txBox="1"/>
          <p:nvPr/>
        </p:nvSpPr>
        <p:spPr>
          <a:xfrm>
            <a:off x="990600" y="1319141"/>
            <a:ext cx="7475220" cy="4843634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2600" spc="-75" dirty="0" smtClean="0">
                <a:latin typeface="Times New Roman"/>
                <a:cs typeface="Times New Roman"/>
              </a:rPr>
              <a:t>Large </a:t>
            </a:r>
            <a:r>
              <a:rPr sz="2600" spc="-65" dirty="0">
                <a:latin typeface="Times New Roman"/>
                <a:cs typeface="Times New Roman"/>
              </a:rPr>
              <a:t>molecules </a:t>
            </a:r>
            <a:r>
              <a:rPr sz="2600" spc="-20" dirty="0">
                <a:latin typeface="Times New Roman"/>
                <a:cs typeface="Times New Roman"/>
              </a:rPr>
              <a:t>composed </a:t>
            </a:r>
            <a:r>
              <a:rPr sz="2600" spc="-5" dirty="0">
                <a:latin typeface="Times New Roman"/>
                <a:cs typeface="Times New Roman"/>
              </a:rPr>
              <a:t>of </a:t>
            </a:r>
            <a:r>
              <a:rPr sz="2600" spc="-60" dirty="0">
                <a:latin typeface="Times New Roman"/>
                <a:cs typeface="Times New Roman"/>
              </a:rPr>
              <a:t>chains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lang="en-US" sz="2600" spc="280" dirty="0" smtClean="0">
                <a:latin typeface="Times New Roman"/>
                <a:cs typeface="Times New Roman"/>
              </a:rPr>
              <a:t>   </a:t>
            </a:r>
            <a:r>
              <a:rPr sz="2600" spc="-45" dirty="0" smtClean="0">
                <a:latin typeface="Times New Roman"/>
                <a:cs typeface="Times New Roman"/>
              </a:rPr>
              <a:t>monosaccharaides</a:t>
            </a:r>
            <a:endParaRPr sz="2600" dirty="0">
              <a:latin typeface="Times New Roman"/>
              <a:cs typeface="Times New Roman"/>
            </a:endParaRPr>
          </a:p>
          <a:p>
            <a:pPr marL="367665">
              <a:lnSpc>
                <a:spcPct val="100000"/>
              </a:lnSpc>
              <a:spcBef>
                <a:spcPts val="795"/>
              </a:spcBef>
            </a:pPr>
            <a:r>
              <a:rPr sz="2600" b="1" spc="-5" dirty="0">
                <a:latin typeface="Times New Roman"/>
                <a:cs typeface="Times New Roman"/>
              </a:rPr>
              <a:t>Glycogen</a:t>
            </a:r>
            <a:endParaRPr sz="2600" dirty="0">
              <a:latin typeface="Times New Roman"/>
              <a:cs typeface="Times New Roman"/>
            </a:endParaRPr>
          </a:p>
          <a:p>
            <a:pPr marL="1053465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1054100" algn="l"/>
              </a:tabLst>
            </a:pPr>
            <a:r>
              <a:rPr sz="2600" spc="-60" dirty="0">
                <a:latin typeface="Times New Roman"/>
                <a:cs typeface="Times New Roman"/>
              </a:rPr>
              <a:t>Storage </a:t>
            </a:r>
            <a:r>
              <a:rPr sz="2600" spc="20" dirty="0">
                <a:latin typeface="Times New Roman"/>
                <a:cs typeface="Times New Roman"/>
              </a:rPr>
              <a:t>form </a:t>
            </a:r>
            <a:r>
              <a:rPr sz="2600" spc="-5" dirty="0">
                <a:latin typeface="Times New Roman"/>
                <a:cs typeface="Times New Roman"/>
              </a:rPr>
              <a:t>of </a:t>
            </a:r>
            <a:r>
              <a:rPr sz="2600" spc="-70" dirty="0">
                <a:latin typeface="Times New Roman"/>
                <a:cs typeface="Times New Roman"/>
              </a:rPr>
              <a:t>energy </a:t>
            </a:r>
            <a:r>
              <a:rPr sz="2600" spc="-50" dirty="0">
                <a:latin typeface="Times New Roman"/>
                <a:cs typeface="Times New Roman"/>
              </a:rPr>
              <a:t>in </a:t>
            </a:r>
            <a:r>
              <a:rPr sz="2600" spc="-5" dirty="0">
                <a:latin typeface="Times New Roman"/>
                <a:cs typeface="Times New Roman"/>
              </a:rPr>
              <a:t>the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body</a:t>
            </a:r>
            <a:endParaRPr sz="2600" dirty="0">
              <a:latin typeface="Times New Roman"/>
              <a:cs typeface="Times New Roman"/>
            </a:endParaRPr>
          </a:p>
          <a:p>
            <a:pPr marL="1136015" indent="-31115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1136015" algn="l"/>
                <a:tab pos="1136650" algn="l"/>
              </a:tabLst>
            </a:pPr>
            <a:r>
              <a:rPr sz="2600" spc="-80" dirty="0">
                <a:latin typeface="Times New Roman"/>
                <a:cs typeface="Times New Roman"/>
              </a:rPr>
              <a:t>Made </a:t>
            </a:r>
            <a:r>
              <a:rPr sz="2600" spc="-5" dirty="0">
                <a:latin typeface="Times New Roman"/>
                <a:cs typeface="Times New Roman"/>
              </a:rPr>
              <a:t>from </a:t>
            </a:r>
            <a:r>
              <a:rPr sz="2600" spc="-75" dirty="0">
                <a:latin typeface="Times New Roman"/>
                <a:cs typeface="Times New Roman"/>
              </a:rPr>
              <a:t>many </a:t>
            </a:r>
            <a:r>
              <a:rPr sz="2600" spc="-70" dirty="0">
                <a:latin typeface="Times New Roman"/>
                <a:cs typeface="Times New Roman"/>
              </a:rPr>
              <a:t>glucose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units</a:t>
            </a:r>
            <a:endParaRPr sz="2600" dirty="0">
              <a:latin typeface="Times New Roman"/>
              <a:cs typeface="Times New Roman"/>
            </a:endParaRPr>
          </a:p>
          <a:p>
            <a:pPr marL="367665">
              <a:lnSpc>
                <a:spcPct val="100000"/>
              </a:lnSpc>
              <a:spcBef>
                <a:spcPts val="625"/>
              </a:spcBef>
            </a:pPr>
            <a:r>
              <a:rPr sz="2600" b="1" spc="-75" dirty="0">
                <a:latin typeface="Times New Roman"/>
                <a:cs typeface="Times New Roman"/>
              </a:rPr>
              <a:t>Starch</a:t>
            </a:r>
            <a:endParaRPr sz="2600" dirty="0">
              <a:latin typeface="Times New Roman"/>
              <a:cs typeface="Times New Roman"/>
            </a:endParaRPr>
          </a:p>
          <a:p>
            <a:pPr marL="1053465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1054100" algn="l"/>
              </a:tabLst>
            </a:pPr>
            <a:r>
              <a:rPr sz="2600" spc="-60" dirty="0">
                <a:latin typeface="Times New Roman"/>
                <a:cs typeface="Times New Roman"/>
              </a:rPr>
              <a:t>Storage </a:t>
            </a:r>
            <a:r>
              <a:rPr sz="2600" spc="20" dirty="0">
                <a:latin typeface="Times New Roman"/>
                <a:cs typeface="Times New Roman"/>
              </a:rPr>
              <a:t>form </a:t>
            </a:r>
            <a:r>
              <a:rPr sz="2600" spc="-5" dirty="0">
                <a:latin typeface="Times New Roman"/>
                <a:cs typeface="Times New Roman"/>
              </a:rPr>
              <a:t>of </a:t>
            </a:r>
            <a:r>
              <a:rPr sz="2600" spc="-70" dirty="0">
                <a:latin typeface="Times New Roman"/>
                <a:cs typeface="Times New Roman"/>
              </a:rPr>
              <a:t>energy </a:t>
            </a:r>
            <a:r>
              <a:rPr sz="2600" spc="-50" dirty="0">
                <a:latin typeface="Times New Roman"/>
                <a:cs typeface="Times New Roman"/>
              </a:rPr>
              <a:t>in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plants</a:t>
            </a:r>
            <a:endParaRPr sz="2600" dirty="0">
              <a:latin typeface="Times New Roman"/>
              <a:cs typeface="Times New Roman"/>
            </a:endParaRPr>
          </a:p>
          <a:p>
            <a:pPr marL="1053465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1054100" algn="l"/>
              </a:tabLst>
            </a:pPr>
            <a:r>
              <a:rPr sz="2600" spc="-80" dirty="0">
                <a:latin typeface="Times New Roman"/>
                <a:cs typeface="Times New Roman"/>
              </a:rPr>
              <a:t>Made </a:t>
            </a:r>
            <a:r>
              <a:rPr sz="2600" spc="-5" dirty="0">
                <a:latin typeface="Times New Roman"/>
                <a:cs typeface="Times New Roman"/>
              </a:rPr>
              <a:t>from </a:t>
            </a:r>
            <a:r>
              <a:rPr sz="2600" spc="-75" dirty="0">
                <a:latin typeface="Times New Roman"/>
                <a:cs typeface="Times New Roman"/>
              </a:rPr>
              <a:t>many </a:t>
            </a:r>
            <a:r>
              <a:rPr sz="2600" spc="-70" dirty="0">
                <a:latin typeface="Times New Roman"/>
                <a:cs typeface="Times New Roman"/>
              </a:rPr>
              <a:t>glucose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units</a:t>
            </a:r>
            <a:endParaRPr sz="2600" dirty="0">
              <a:latin typeface="Times New Roman"/>
              <a:cs typeface="Times New Roman"/>
            </a:endParaRPr>
          </a:p>
          <a:p>
            <a:pPr marL="465455">
              <a:lnSpc>
                <a:spcPct val="100000"/>
              </a:lnSpc>
              <a:spcBef>
                <a:spcPts val="670"/>
              </a:spcBef>
            </a:pPr>
            <a:r>
              <a:rPr sz="2800" b="1" spc="-15" dirty="0">
                <a:latin typeface="Times New Roman"/>
                <a:cs typeface="Times New Roman"/>
              </a:rPr>
              <a:t>Fibers</a:t>
            </a:r>
            <a:endParaRPr sz="2800" dirty="0">
              <a:latin typeface="Times New Roman"/>
              <a:cs typeface="Times New Roman"/>
            </a:endParaRPr>
          </a:p>
          <a:p>
            <a:pPr marL="998855">
              <a:lnSpc>
                <a:spcPct val="100000"/>
              </a:lnSpc>
              <a:spcBef>
                <a:spcPts val="670"/>
              </a:spcBef>
            </a:pPr>
            <a:r>
              <a:rPr sz="2800" spc="-10" dirty="0">
                <a:latin typeface="Times New Roman"/>
                <a:cs typeface="Times New Roman"/>
              </a:rPr>
              <a:t>Non-starch </a:t>
            </a:r>
            <a:r>
              <a:rPr sz="2800" spc="-80" dirty="0">
                <a:latin typeface="Times New Roman"/>
                <a:cs typeface="Times New Roman"/>
              </a:rPr>
              <a:t>polysaccharides( </a:t>
            </a:r>
            <a:r>
              <a:rPr sz="2800" spc="-125" dirty="0">
                <a:latin typeface="Times New Roman"/>
                <a:cs typeface="Times New Roman"/>
              </a:rPr>
              <a:t>e.g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cellulose)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48640" name="object 4"/>
          <p:cNvSpPr/>
          <p:nvPr/>
        </p:nvSpPr>
        <p:spPr>
          <a:xfrm>
            <a:off x="6870698" y="2743203"/>
            <a:ext cx="1908359" cy="1521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object 2"/>
          <p:cNvSpPr txBox="1">
            <a:spLocks noGrp="1"/>
          </p:cNvSpPr>
          <p:nvPr>
            <p:ph type="title"/>
          </p:nvPr>
        </p:nvSpPr>
        <p:spPr>
          <a:xfrm>
            <a:off x="1066800" y="1143000"/>
            <a:ext cx="78511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</a:pPr>
            <a:r>
              <a:rPr lang="en-US" sz="2800" b="0" spc="-45" dirty="0" smtClean="0">
                <a:latin typeface="Times New Roman"/>
                <a:cs typeface="Times New Roman"/>
              </a:rPr>
              <a:t>  </a:t>
            </a:r>
            <a:r>
              <a:rPr sz="2800" b="0" spc="-45" dirty="0" smtClean="0">
                <a:latin typeface="Times New Roman"/>
                <a:cs typeface="Times New Roman"/>
              </a:rPr>
              <a:t>Fibers </a:t>
            </a:r>
            <a:r>
              <a:rPr sz="2800" b="0" spc="-65" dirty="0">
                <a:latin typeface="Times New Roman"/>
                <a:cs typeface="Times New Roman"/>
              </a:rPr>
              <a:t>are </a:t>
            </a:r>
            <a:r>
              <a:rPr sz="2800" b="0" spc="-110" dirty="0">
                <a:latin typeface="Times New Roman"/>
                <a:cs typeface="Times New Roman"/>
              </a:rPr>
              <a:t>usually </a:t>
            </a:r>
            <a:r>
              <a:rPr sz="2800" b="0" spc="-70" dirty="0">
                <a:latin typeface="Times New Roman"/>
                <a:cs typeface="Times New Roman"/>
              </a:rPr>
              <a:t>divided </a:t>
            </a:r>
            <a:r>
              <a:rPr sz="2800" b="0" spc="-15" dirty="0">
                <a:latin typeface="Times New Roman"/>
                <a:cs typeface="Times New Roman"/>
              </a:rPr>
              <a:t>into </a:t>
            </a:r>
            <a:r>
              <a:rPr sz="2800" spc="-35" dirty="0"/>
              <a:t>two </a:t>
            </a:r>
            <a:r>
              <a:rPr sz="2800" b="0" spc="-25" dirty="0">
                <a:latin typeface="Times New Roman"/>
                <a:cs typeface="Times New Roman"/>
              </a:rPr>
              <a:t>groups </a:t>
            </a:r>
            <a:r>
              <a:rPr sz="2800" b="0" spc="-55" dirty="0">
                <a:latin typeface="Times New Roman"/>
                <a:cs typeface="Times New Roman"/>
              </a:rPr>
              <a:t>based </a:t>
            </a:r>
            <a:r>
              <a:rPr sz="2800" b="0" spc="20" dirty="0">
                <a:latin typeface="Times New Roman"/>
                <a:cs typeface="Times New Roman"/>
              </a:rPr>
              <a:t>on </a:t>
            </a:r>
            <a:r>
              <a:rPr sz="2800" b="0" spc="-35" dirty="0">
                <a:latin typeface="Times New Roman"/>
                <a:cs typeface="Times New Roman"/>
              </a:rPr>
              <a:t>their  </a:t>
            </a:r>
            <a:r>
              <a:rPr sz="2800" b="0" spc="-90" dirty="0">
                <a:latin typeface="Times New Roman"/>
                <a:cs typeface="Times New Roman"/>
              </a:rPr>
              <a:t>solubility: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48642" name="object 3"/>
          <p:cNvSpPr txBox="1"/>
          <p:nvPr/>
        </p:nvSpPr>
        <p:spPr>
          <a:xfrm>
            <a:off x="1450594" y="2423287"/>
            <a:ext cx="209740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70" dirty="0">
                <a:latin typeface="Times New Roman"/>
                <a:cs typeface="Times New Roman"/>
              </a:rPr>
              <a:t>Soluble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fibers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30" dirty="0">
                <a:latin typeface="Times New Roman"/>
                <a:cs typeface="Times New Roman"/>
              </a:rPr>
              <a:t>Insoluble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fibers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object 2"/>
          <p:cNvSpPr txBox="1"/>
          <p:nvPr/>
        </p:nvSpPr>
        <p:spPr>
          <a:xfrm>
            <a:off x="838200" y="718266"/>
            <a:ext cx="8150860" cy="48724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25" dirty="0" smtClean="0">
                <a:latin typeface="Times New Roman"/>
                <a:cs typeface="Times New Roman"/>
              </a:rPr>
              <a:t>      </a:t>
            </a:r>
            <a:r>
              <a:rPr sz="2800" b="1" spc="-25" dirty="0" smtClean="0">
                <a:latin typeface="Times New Roman"/>
                <a:cs typeface="Times New Roman"/>
              </a:rPr>
              <a:t>Soluble</a:t>
            </a:r>
            <a:r>
              <a:rPr sz="2800" b="1" spc="-10" dirty="0" smtClean="0">
                <a:latin typeface="Times New Roman"/>
                <a:cs typeface="Times New Roman"/>
              </a:rPr>
              <a:t> </a:t>
            </a:r>
            <a:r>
              <a:rPr sz="2800" b="1" spc="-60" dirty="0">
                <a:latin typeface="Times New Roman"/>
                <a:cs typeface="Times New Roman"/>
              </a:rPr>
              <a:t>fibers: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6235" algn="l"/>
              </a:tabLst>
            </a:pPr>
            <a:r>
              <a:rPr lang="en-US" sz="2800" spc="-65" dirty="0" smtClean="0">
                <a:latin typeface="Times New Roman"/>
                <a:cs typeface="Times New Roman"/>
              </a:rPr>
              <a:t>  </a:t>
            </a:r>
            <a:r>
              <a:rPr sz="2800" spc="-65" dirty="0" smtClean="0">
                <a:latin typeface="Times New Roman"/>
                <a:cs typeface="Times New Roman"/>
              </a:rPr>
              <a:t>Dissolve </a:t>
            </a:r>
            <a:r>
              <a:rPr sz="2800" spc="-60" dirty="0">
                <a:latin typeface="Times New Roman"/>
                <a:cs typeface="Times New Roman"/>
              </a:rPr>
              <a:t>in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water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6235" algn="l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  </a:t>
            </a:r>
            <a:r>
              <a:rPr sz="2800" dirty="0" smtClean="0">
                <a:latin typeface="Times New Roman"/>
                <a:cs typeface="Times New Roman"/>
              </a:rPr>
              <a:t>Form </a:t>
            </a:r>
            <a:r>
              <a:rPr sz="2800" spc="-100" dirty="0">
                <a:latin typeface="Times New Roman"/>
                <a:cs typeface="Times New Roman"/>
              </a:rPr>
              <a:t>gels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(viscous)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6235" algn="l"/>
              </a:tabLst>
            </a:pPr>
            <a:r>
              <a:rPr lang="en-US" sz="2800" spc="-100" dirty="0" smtClean="0">
                <a:latin typeface="Times New Roman"/>
                <a:cs typeface="Times New Roman"/>
              </a:rPr>
              <a:t>  </a:t>
            </a:r>
            <a:r>
              <a:rPr sz="2800" spc="-100" dirty="0" smtClean="0">
                <a:latin typeface="Times New Roman"/>
                <a:cs typeface="Times New Roman"/>
              </a:rPr>
              <a:t>Easily </a:t>
            </a:r>
            <a:r>
              <a:rPr sz="2800" spc="-55" dirty="0">
                <a:latin typeface="Times New Roman"/>
                <a:cs typeface="Times New Roman"/>
              </a:rPr>
              <a:t>digested </a:t>
            </a:r>
            <a:r>
              <a:rPr sz="2800" spc="-125" dirty="0">
                <a:latin typeface="Times New Roman"/>
                <a:cs typeface="Times New Roman"/>
              </a:rPr>
              <a:t>by </a:t>
            </a:r>
            <a:r>
              <a:rPr sz="2800" spc="-60" dirty="0">
                <a:latin typeface="Times New Roman"/>
                <a:cs typeface="Times New Roman"/>
              </a:rPr>
              <a:t>bacteria in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45" dirty="0">
                <a:latin typeface="Times New Roman"/>
                <a:cs typeface="Times New Roman"/>
              </a:rPr>
              <a:t>colon(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b="1" spc="-35" dirty="0">
                <a:latin typeface="Times New Roman"/>
                <a:cs typeface="Times New Roman"/>
              </a:rPr>
              <a:t>fermentable</a:t>
            </a:r>
            <a:r>
              <a:rPr sz="2800" spc="-35" dirty="0">
                <a:latin typeface="Times New Roman"/>
                <a:cs typeface="Times New Roman"/>
              </a:rPr>
              <a:t>)</a:t>
            </a:r>
            <a:endParaRPr sz="2800" dirty="0">
              <a:latin typeface="Times New Roman"/>
              <a:cs typeface="Times New Roman"/>
            </a:endParaRPr>
          </a:p>
          <a:p>
            <a:pPr marL="355600" marR="37719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6235" algn="l"/>
              </a:tabLst>
            </a:pPr>
            <a:r>
              <a:rPr lang="en-US" sz="2800" spc="-60" dirty="0" smtClean="0">
                <a:latin typeface="Times New Roman"/>
                <a:cs typeface="Times New Roman"/>
              </a:rPr>
              <a:t>  </a:t>
            </a:r>
            <a:r>
              <a:rPr sz="2800" spc="-60" dirty="0" smtClean="0">
                <a:latin typeface="Times New Roman"/>
                <a:cs typeface="Times New Roman"/>
              </a:rPr>
              <a:t>Commonly </a:t>
            </a:r>
            <a:r>
              <a:rPr sz="2800" spc="-5" dirty="0">
                <a:latin typeface="Times New Roman"/>
                <a:cs typeface="Times New Roman"/>
              </a:rPr>
              <a:t>found </a:t>
            </a:r>
            <a:r>
              <a:rPr sz="2800" spc="-60" dirty="0">
                <a:latin typeface="Times New Roman"/>
                <a:cs typeface="Times New Roman"/>
              </a:rPr>
              <a:t>in oats, </a:t>
            </a:r>
            <a:r>
              <a:rPr sz="2800" spc="-125" dirty="0">
                <a:latin typeface="Times New Roman"/>
                <a:cs typeface="Times New Roman"/>
              </a:rPr>
              <a:t>barely, </a:t>
            </a:r>
            <a:r>
              <a:rPr sz="2800" spc="-95" dirty="0">
                <a:latin typeface="Times New Roman"/>
                <a:cs typeface="Times New Roman"/>
              </a:rPr>
              <a:t>legumes, </a:t>
            </a:r>
            <a:r>
              <a:rPr sz="2800" spc="-35" dirty="0">
                <a:latin typeface="Times New Roman"/>
                <a:cs typeface="Times New Roman"/>
              </a:rPr>
              <a:t>and citrus  </a:t>
            </a:r>
            <a:r>
              <a:rPr sz="2800" spc="-30" dirty="0">
                <a:latin typeface="Times New Roman"/>
                <a:cs typeface="Times New Roman"/>
              </a:rPr>
              <a:t>fruits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6235" algn="l"/>
              </a:tabLst>
            </a:pPr>
            <a:r>
              <a:rPr lang="en-US" sz="2800" spc="15" dirty="0" smtClean="0">
                <a:latin typeface="Times New Roman"/>
                <a:cs typeface="Times New Roman"/>
              </a:rPr>
              <a:t>  </a:t>
            </a:r>
            <a:r>
              <a:rPr sz="2800" spc="15" dirty="0" smtClean="0">
                <a:latin typeface="Times New Roman"/>
                <a:cs typeface="Times New Roman"/>
              </a:rPr>
              <a:t>Often </a:t>
            </a:r>
            <a:r>
              <a:rPr sz="2800" spc="-65" dirty="0">
                <a:latin typeface="Times New Roman"/>
                <a:cs typeface="Times New Roman"/>
              </a:rPr>
              <a:t>associated with </a:t>
            </a:r>
            <a:r>
              <a:rPr sz="2800" spc="-35" dirty="0">
                <a:latin typeface="Times New Roman"/>
                <a:cs typeface="Times New Roman"/>
              </a:rPr>
              <a:t>protecting </a:t>
            </a:r>
            <a:r>
              <a:rPr sz="2800" spc="-70" dirty="0">
                <a:latin typeface="Times New Roman"/>
                <a:cs typeface="Times New Roman"/>
              </a:rPr>
              <a:t>against </a:t>
            </a:r>
            <a:r>
              <a:rPr sz="2800" b="1" spc="-55" dirty="0">
                <a:latin typeface="Times New Roman"/>
                <a:cs typeface="Times New Roman"/>
              </a:rPr>
              <a:t>heart </a:t>
            </a:r>
            <a:r>
              <a:rPr sz="2800" b="1" spc="30" dirty="0">
                <a:latin typeface="Times New Roman"/>
                <a:cs typeface="Times New Roman"/>
              </a:rPr>
              <a:t>disease  </a:t>
            </a:r>
            <a:r>
              <a:rPr sz="2800" b="1" spc="-70" dirty="0">
                <a:latin typeface="Times New Roman"/>
                <a:cs typeface="Times New Roman"/>
              </a:rPr>
              <a:t>(</a:t>
            </a:r>
            <a:r>
              <a:rPr sz="2800" spc="-70" dirty="0">
                <a:latin typeface="Times New Roman"/>
                <a:cs typeface="Times New Roman"/>
              </a:rPr>
              <a:t>by </a:t>
            </a:r>
            <a:r>
              <a:rPr sz="2800" spc="-90" dirty="0">
                <a:latin typeface="Times New Roman"/>
                <a:cs typeface="Times New Roman"/>
              </a:rPr>
              <a:t>lowering </a:t>
            </a:r>
            <a:r>
              <a:rPr sz="2800" spc="-20" dirty="0">
                <a:latin typeface="Times New Roman"/>
                <a:cs typeface="Times New Roman"/>
              </a:rPr>
              <a:t>blood </a:t>
            </a:r>
            <a:r>
              <a:rPr sz="2800" spc="-60" dirty="0">
                <a:latin typeface="Times New Roman"/>
                <a:cs typeface="Times New Roman"/>
              </a:rPr>
              <a:t>cholesterol)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b="1" spc="-15" dirty="0">
                <a:latin typeface="Times New Roman"/>
                <a:cs typeface="Times New Roman"/>
              </a:rPr>
              <a:t>diabetes</a:t>
            </a:r>
            <a:r>
              <a:rPr sz="2800" spc="-15" dirty="0">
                <a:latin typeface="Times New Roman"/>
                <a:cs typeface="Times New Roman"/>
              </a:rPr>
              <a:t>( </a:t>
            </a:r>
            <a:r>
              <a:rPr sz="2800" spc="-125" dirty="0">
                <a:latin typeface="Times New Roman"/>
                <a:cs typeface="Times New Roman"/>
              </a:rPr>
              <a:t>by  </a:t>
            </a:r>
            <a:r>
              <a:rPr sz="2800" spc="-90" dirty="0">
                <a:latin typeface="Times New Roman"/>
                <a:cs typeface="Times New Roman"/>
              </a:rPr>
              <a:t>lowering </a:t>
            </a:r>
            <a:r>
              <a:rPr sz="2800" spc="-20" dirty="0">
                <a:latin typeface="Times New Roman"/>
                <a:cs typeface="Times New Roman"/>
              </a:rPr>
              <a:t>blood </a:t>
            </a:r>
            <a:r>
              <a:rPr sz="2800" spc="-80" dirty="0">
                <a:latin typeface="Times New Roman"/>
                <a:cs typeface="Times New Roman"/>
              </a:rPr>
              <a:t>glucose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).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object 2"/>
          <p:cNvSpPr txBox="1"/>
          <p:nvPr/>
        </p:nvSpPr>
        <p:spPr>
          <a:xfrm>
            <a:off x="1066800" y="579110"/>
            <a:ext cx="7463155" cy="40235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5" dirty="0" smtClean="0">
                <a:latin typeface="Times New Roman"/>
                <a:cs typeface="Times New Roman"/>
              </a:rPr>
              <a:t>    </a:t>
            </a:r>
            <a:r>
              <a:rPr sz="2800" b="1" spc="5" dirty="0" smtClean="0">
                <a:latin typeface="Times New Roman"/>
                <a:cs typeface="Times New Roman"/>
              </a:rPr>
              <a:t>Insoluble</a:t>
            </a:r>
            <a:r>
              <a:rPr sz="2800" b="1" spc="-10" dirty="0" smtClean="0">
                <a:latin typeface="Times New Roman"/>
                <a:cs typeface="Times New Roman"/>
              </a:rPr>
              <a:t> </a:t>
            </a:r>
            <a:r>
              <a:rPr sz="2800" b="1" spc="-60" dirty="0">
                <a:latin typeface="Times New Roman"/>
                <a:cs typeface="Times New Roman"/>
              </a:rPr>
              <a:t>fibers: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6235" algn="l"/>
              </a:tabLst>
            </a:pPr>
            <a:r>
              <a:rPr sz="2800" spc="80" dirty="0">
                <a:latin typeface="Times New Roman"/>
                <a:cs typeface="Times New Roman"/>
              </a:rPr>
              <a:t>Do </a:t>
            </a:r>
            <a:r>
              <a:rPr sz="2800" spc="25" dirty="0">
                <a:latin typeface="Times New Roman"/>
                <a:cs typeface="Times New Roman"/>
              </a:rPr>
              <a:t>not </a:t>
            </a:r>
            <a:r>
              <a:rPr sz="2800" spc="-80" dirty="0">
                <a:latin typeface="Times New Roman"/>
                <a:cs typeface="Times New Roman"/>
              </a:rPr>
              <a:t>dissolve </a:t>
            </a:r>
            <a:r>
              <a:rPr sz="2800" spc="-65" dirty="0">
                <a:latin typeface="Times New Roman"/>
                <a:cs typeface="Times New Roman"/>
              </a:rPr>
              <a:t>in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water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6235" algn="l"/>
              </a:tabLst>
            </a:pPr>
            <a:r>
              <a:rPr sz="2800" spc="80" dirty="0">
                <a:latin typeface="Times New Roman"/>
                <a:cs typeface="Times New Roman"/>
              </a:rPr>
              <a:t>Do </a:t>
            </a:r>
            <a:r>
              <a:rPr sz="2800" spc="25" dirty="0">
                <a:latin typeface="Times New Roman"/>
                <a:cs typeface="Times New Roman"/>
              </a:rPr>
              <a:t>not </a:t>
            </a:r>
            <a:r>
              <a:rPr sz="2800" spc="20" dirty="0">
                <a:latin typeface="Times New Roman"/>
                <a:cs typeface="Times New Roman"/>
              </a:rPr>
              <a:t>form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gels(non-viscous)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6235" algn="l"/>
              </a:tabLst>
            </a:pPr>
            <a:r>
              <a:rPr sz="2800" spc="-85" dirty="0">
                <a:latin typeface="Times New Roman"/>
                <a:cs typeface="Times New Roman"/>
              </a:rPr>
              <a:t>Less </a:t>
            </a:r>
            <a:r>
              <a:rPr sz="2800" spc="-105" dirty="0">
                <a:latin typeface="Times New Roman"/>
                <a:cs typeface="Times New Roman"/>
              </a:rPr>
              <a:t>readily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fermented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6235" algn="l"/>
              </a:tabLst>
            </a:pPr>
            <a:r>
              <a:rPr sz="2800" spc="-20" dirty="0">
                <a:latin typeface="Times New Roman"/>
                <a:cs typeface="Times New Roman"/>
              </a:rPr>
              <a:t>Found </a:t>
            </a:r>
            <a:r>
              <a:rPr sz="2800" spc="-70" dirty="0">
                <a:latin typeface="Times New Roman"/>
                <a:cs typeface="Times New Roman"/>
              </a:rPr>
              <a:t>mostly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65" dirty="0">
                <a:latin typeface="Times New Roman"/>
                <a:cs typeface="Times New Roman"/>
              </a:rPr>
              <a:t>whole </a:t>
            </a:r>
            <a:r>
              <a:rPr sz="2800" spc="-75" dirty="0">
                <a:latin typeface="Times New Roman"/>
                <a:cs typeface="Times New Roman"/>
              </a:rPr>
              <a:t>grains( </a:t>
            </a:r>
            <a:r>
              <a:rPr sz="2800" spc="-40" dirty="0">
                <a:latin typeface="Times New Roman"/>
                <a:cs typeface="Times New Roman"/>
              </a:rPr>
              <a:t>bran) </a:t>
            </a:r>
            <a:r>
              <a:rPr sz="2800" spc="-30" dirty="0">
                <a:latin typeface="Times New Roman"/>
                <a:cs typeface="Times New Roman"/>
              </a:rPr>
              <a:t>and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vegetables</a:t>
            </a:r>
            <a:endParaRPr sz="2800" dirty="0">
              <a:latin typeface="Times New Roman"/>
              <a:cs typeface="Times New Roman"/>
            </a:endParaRPr>
          </a:p>
          <a:p>
            <a:pPr marL="355600" marR="1332865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Promote </a:t>
            </a:r>
            <a:r>
              <a:rPr sz="2800" b="1" spc="-10" dirty="0">
                <a:latin typeface="Times New Roman"/>
                <a:cs typeface="Times New Roman"/>
              </a:rPr>
              <a:t>bowel </a:t>
            </a:r>
            <a:r>
              <a:rPr sz="2800" b="1" spc="-5" dirty="0">
                <a:latin typeface="Times New Roman"/>
                <a:cs typeface="Times New Roman"/>
              </a:rPr>
              <a:t>movement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b="1" spc="-30" dirty="0">
                <a:latin typeface="Times New Roman"/>
                <a:cs typeface="Times New Roman"/>
              </a:rPr>
              <a:t>alleviate  </a:t>
            </a:r>
            <a:r>
              <a:rPr sz="2800" b="1" spc="5" dirty="0">
                <a:latin typeface="Times New Roman"/>
                <a:cs typeface="Times New Roman"/>
              </a:rPr>
              <a:t>constipation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object 2"/>
          <p:cNvSpPr/>
          <p:nvPr/>
        </p:nvSpPr>
        <p:spPr>
          <a:xfrm>
            <a:off x="457200" y="228600"/>
            <a:ext cx="8686799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6781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+mn-lt"/>
                <a:cs typeface="Times New Roman" pitchFamily="18" charset="0"/>
              </a:rPr>
              <a:t>Introduction to Nutrition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153400" cy="50261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cs typeface="Times New Roman" pitchFamily="18" charset="0"/>
              </a:rPr>
              <a:t>Human nutrition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science of foods, nutrients and substances there in, their action, interaction and balance in relation to health and diseases.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Nutrition science is the area of knowledge regarding the role of food in the maintenance of  good health.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Thus nutrition is the study of food at work in our body“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Council On Food And Nutrition Of The American Medical Association</a:t>
            </a:r>
            <a:r>
              <a:rPr lang="en-US" sz="2400" b="1" dirty="0" smtClean="0">
                <a:cs typeface="Times New Roman" pitchFamily="18" charset="0"/>
              </a:rPr>
              <a:t>).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689C-49E3-4C62-8F1E-FE97A0735B1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object 2"/>
          <p:cNvSpPr txBox="1">
            <a:spLocks noGrp="1"/>
          </p:cNvSpPr>
          <p:nvPr>
            <p:ph type="title"/>
          </p:nvPr>
        </p:nvSpPr>
        <p:spPr>
          <a:xfrm>
            <a:off x="535940" y="685545"/>
            <a:ext cx="1750060" cy="675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b="0" spc="-10" dirty="0" smtClean="0">
                <a:latin typeface="Times New Roman"/>
                <a:cs typeface="Times New Roman"/>
              </a:rPr>
              <a:t>   </a:t>
            </a:r>
            <a:r>
              <a:rPr b="0" spc="-10" dirty="0" smtClean="0">
                <a:latin typeface="Times New Roman"/>
                <a:cs typeface="Times New Roman"/>
              </a:rPr>
              <a:t>Note</a:t>
            </a:r>
            <a:r>
              <a:rPr b="0" spc="-10" dirty="0"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1048647" name="object 3"/>
          <p:cNvSpPr txBox="1"/>
          <p:nvPr/>
        </p:nvSpPr>
        <p:spPr>
          <a:xfrm>
            <a:off x="535940" y="1850262"/>
            <a:ext cx="8039734" cy="27898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70" dirty="0" smtClean="0">
                <a:latin typeface="Times New Roman"/>
                <a:cs typeface="Times New Roman"/>
              </a:rPr>
              <a:t>  </a:t>
            </a:r>
            <a:r>
              <a:rPr sz="2800" spc="-70" dirty="0" smtClean="0">
                <a:latin typeface="Times New Roman"/>
                <a:cs typeface="Times New Roman"/>
              </a:rPr>
              <a:t>Starches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65" dirty="0">
                <a:latin typeface="Times New Roman"/>
                <a:cs typeface="Times New Roman"/>
              </a:rPr>
              <a:t>sugars are </a:t>
            </a:r>
            <a:r>
              <a:rPr sz="2800" spc="-95" dirty="0">
                <a:latin typeface="Times New Roman"/>
                <a:cs typeface="Times New Roman"/>
              </a:rPr>
              <a:t>called </a:t>
            </a:r>
            <a:r>
              <a:rPr sz="2800" b="1" spc="-55" dirty="0">
                <a:latin typeface="Times New Roman"/>
                <a:cs typeface="Times New Roman"/>
              </a:rPr>
              <a:t>available </a:t>
            </a:r>
            <a:r>
              <a:rPr sz="2800" spc="-55" dirty="0">
                <a:latin typeface="Times New Roman"/>
                <a:cs typeface="Times New Roman"/>
              </a:rPr>
              <a:t>carbohydrates  </a:t>
            </a:r>
            <a:r>
              <a:rPr sz="2800" spc="-65" dirty="0">
                <a:latin typeface="Times New Roman"/>
                <a:cs typeface="Times New Roman"/>
              </a:rPr>
              <a:t>because </a:t>
            </a:r>
            <a:r>
              <a:rPr sz="2800" spc="-30" dirty="0">
                <a:latin typeface="Times New Roman"/>
                <a:cs typeface="Times New Roman"/>
              </a:rPr>
              <a:t>human </a:t>
            </a:r>
            <a:r>
              <a:rPr sz="2800" spc="-85" dirty="0">
                <a:latin typeface="Times New Roman"/>
                <a:cs typeface="Times New Roman"/>
              </a:rPr>
              <a:t>digestive </a:t>
            </a:r>
            <a:r>
              <a:rPr sz="2800" spc="-75" dirty="0">
                <a:latin typeface="Times New Roman"/>
                <a:cs typeface="Times New Roman"/>
              </a:rPr>
              <a:t>enzymes </a:t>
            </a:r>
            <a:r>
              <a:rPr sz="2800" spc="-55" dirty="0">
                <a:latin typeface="Times New Roman"/>
                <a:cs typeface="Times New Roman"/>
              </a:rPr>
              <a:t>break </a:t>
            </a:r>
            <a:r>
              <a:rPr sz="2800" spc="-10" dirty="0">
                <a:latin typeface="Times New Roman"/>
                <a:cs typeface="Times New Roman"/>
              </a:rPr>
              <a:t>them </a:t>
            </a:r>
            <a:r>
              <a:rPr sz="2800" spc="-35" dirty="0">
                <a:latin typeface="Times New Roman"/>
                <a:cs typeface="Times New Roman"/>
              </a:rPr>
              <a:t>down </a:t>
            </a:r>
            <a:r>
              <a:rPr sz="2800" spc="-10" dirty="0">
                <a:latin typeface="Times New Roman"/>
                <a:cs typeface="Times New Roman"/>
              </a:rPr>
              <a:t>for 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35" dirty="0">
                <a:latin typeface="Times New Roman"/>
                <a:cs typeface="Times New Roman"/>
              </a:rPr>
              <a:t>body’s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use.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 dirty="0">
              <a:latin typeface="Times New Roman"/>
              <a:cs typeface="Times New Roman"/>
            </a:endParaRPr>
          </a:p>
          <a:p>
            <a:pPr marL="355600" marR="63373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45" dirty="0" smtClean="0">
                <a:latin typeface="Times New Roman"/>
                <a:cs typeface="Times New Roman"/>
              </a:rPr>
              <a:t>   </a:t>
            </a:r>
            <a:r>
              <a:rPr sz="2800" spc="-45" dirty="0" smtClean="0">
                <a:latin typeface="Times New Roman"/>
                <a:cs typeface="Times New Roman"/>
              </a:rPr>
              <a:t>Fibers </a:t>
            </a:r>
            <a:r>
              <a:rPr sz="2800" spc="-95" dirty="0">
                <a:latin typeface="Times New Roman"/>
                <a:cs typeface="Times New Roman"/>
              </a:rPr>
              <a:t>called </a:t>
            </a:r>
            <a:r>
              <a:rPr sz="2800" b="1" spc="-50" dirty="0">
                <a:latin typeface="Times New Roman"/>
                <a:cs typeface="Times New Roman"/>
              </a:rPr>
              <a:t>unavailable </a:t>
            </a:r>
            <a:r>
              <a:rPr sz="2800" spc="-55" dirty="0">
                <a:latin typeface="Times New Roman"/>
                <a:cs typeface="Times New Roman"/>
              </a:rPr>
              <a:t>carbohydrates </a:t>
            </a:r>
            <a:r>
              <a:rPr sz="2800" spc="-65" dirty="0">
                <a:latin typeface="Times New Roman"/>
                <a:cs typeface="Times New Roman"/>
              </a:rPr>
              <a:t>because  </a:t>
            </a:r>
            <a:r>
              <a:rPr sz="2800" spc="-25" dirty="0">
                <a:latin typeface="Times New Roman"/>
                <a:cs typeface="Times New Roman"/>
              </a:rPr>
              <a:t>human </a:t>
            </a:r>
            <a:r>
              <a:rPr sz="2800" spc="-85" dirty="0">
                <a:latin typeface="Times New Roman"/>
                <a:cs typeface="Times New Roman"/>
              </a:rPr>
              <a:t>digestive </a:t>
            </a:r>
            <a:r>
              <a:rPr sz="2800" spc="-75" dirty="0">
                <a:latin typeface="Times New Roman"/>
                <a:cs typeface="Times New Roman"/>
              </a:rPr>
              <a:t>enzymes </a:t>
            </a:r>
            <a:r>
              <a:rPr sz="2800" spc="-15" dirty="0">
                <a:latin typeface="Times New Roman"/>
                <a:cs typeface="Times New Roman"/>
              </a:rPr>
              <a:t>cannot </a:t>
            </a:r>
            <a:r>
              <a:rPr sz="2800" spc="-55" dirty="0">
                <a:latin typeface="Times New Roman"/>
                <a:cs typeface="Times New Roman"/>
              </a:rPr>
              <a:t>break </a:t>
            </a:r>
            <a:r>
              <a:rPr sz="2800" spc="-30" dirty="0">
                <a:latin typeface="Times New Roman"/>
                <a:cs typeface="Times New Roman"/>
              </a:rPr>
              <a:t>their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bonds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object 2"/>
          <p:cNvSpPr txBox="1"/>
          <p:nvPr/>
        </p:nvSpPr>
        <p:spPr>
          <a:xfrm>
            <a:off x="1073150" y="533400"/>
            <a:ext cx="8070850" cy="410497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  <a:tabLst>
                <a:tab pos="1374140" algn="l"/>
              </a:tabLst>
            </a:pPr>
            <a:r>
              <a:rPr lang="en-US" sz="2800" b="1" spc="10" dirty="0" smtClean="0">
                <a:latin typeface="Times New Roman"/>
                <a:cs typeface="Times New Roman"/>
              </a:rPr>
              <a:t>      </a:t>
            </a:r>
            <a:r>
              <a:rPr sz="2800" b="1" spc="10" dirty="0" smtClean="0">
                <a:latin typeface="Times New Roman"/>
                <a:cs typeface="Times New Roman"/>
              </a:rPr>
              <a:t>Roles</a:t>
            </a:r>
            <a:r>
              <a:rPr sz="2800" b="1" spc="-10" dirty="0" smtClean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60" dirty="0">
                <a:latin typeface="Times New Roman"/>
                <a:cs typeface="Times New Roman"/>
              </a:rPr>
              <a:t>carbohydrates </a:t>
            </a:r>
            <a:r>
              <a:rPr sz="2800" b="1" spc="-5" dirty="0">
                <a:latin typeface="Times New Roman"/>
                <a:cs typeface="Times New Roman"/>
              </a:rPr>
              <a:t>in the</a:t>
            </a:r>
            <a:r>
              <a:rPr sz="2800" b="1" spc="8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body</a:t>
            </a:r>
            <a:endParaRPr sz="2800" dirty="0">
              <a:latin typeface="Times New Roman"/>
              <a:cs typeface="Times New Roman"/>
            </a:endParaRPr>
          </a:p>
          <a:p>
            <a:pPr marL="762635" indent="-749935">
              <a:lnSpc>
                <a:spcPct val="100000"/>
              </a:lnSpc>
              <a:spcBef>
                <a:spcPts val="1130"/>
              </a:spcBef>
              <a:buSzPct val="114285"/>
              <a:buFont typeface="Wingdings"/>
              <a:buChar char=""/>
              <a:tabLst>
                <a:tab pos="762635" algn="l"/>
                <a:tab pos="763270" algn="l"/>
                <a:tab pos="5719445" algn="l"/>
              </a:tabLst>
            </a:pPr>
            <a:r>
              <a:rPr sz="2800" spc="-65" dirty="0">
                <a:latin typeface="Times New Roman"/>
                <a:cs typeface="Times New Roman"/>
              </a:rPr>
              <a:t>They are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35" dirty="0">
                <a:latin typeface="Times New Roman"/>
                <a:cs typeface="Times New Roman"/>
              </a:rPr>
              <a:t>body’s </a:t>
            </a:r>
            <a:r>
              <a:rPr sz="2800" spc="-60" dirty="0">
                <a:latin typeface="Times New Roman"/>
                <a:cs typeface="Times New Roman"/>
              </a:rPr>
              <a:t>main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source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75" dirty="0" smtClean="0">
                <a:latin typeface="Times New Roman"/>
                <a:cs typeface="Times New Roman"/>
              </a:rPr>
              <a:t>fue</a:t>
            </a:r>
            <a:r>
              <a:rPr lang="en-US" sz="2800" spc="-75" dirty="0" smtClean="0">
                <a:latin typeface="Times New Roman"/>
                <a:cs typeface="Times New Roman"/>
              </a:rPr>
              <a:t>l</a:t>
            </a:r>
          </a:p>
          <a:p>
            <a:pPr marL="762635" indent="-749935">
              <a:lnSpc>
                <a:spcPct val="100000"/>
              </a:lnSpc>
              <a:spcBef>
                <a:spcPts val="1130"/>
              </a:spcBef>
              <a:buSzPct val="114285"/>
              <a:buFont typeface="Wingdings"/>
              <a:buChar char=""/>
              <a:tabLst>
                <a:tab pos="762635" algn="l"/>
                <a:tab pos="763270" algn="l"/>
                <a:tab pos="5719445" algn="l"/>
              </a:tabLst>
            </a:pPr>
            <a:r>
              <a:rPr sz="2800" spc="-140" dirty="0" smtClean="0">
                <a:latin typeface="Times New Roman"/>
                <a:cs typeface="Times New Roman"/>
              </a:rPr>
              <a:t>All</a:t>
            </a:r>
            <a:r>
              <a:rPr lang="en-US" sz="2800" spc="-140" dirty="0">
                <a:latin typeface="Times New Roman"/>
                <a:cs typeface="Times New Roman"/>
              </a:rPr>
              <a:t> </a:t>
            </a:r>
            <a:r>
              <a:rPr sz="2800" spc="-65" dirty="0" smtClean="0">
                <a:latin typeface="Times New Roman"/>
                <a:cs typeface="Times New Roman"/>
              </a:rPr>
              <a:t>tissues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105" dirty="0">
                <a:latin typeface="Times New Roman"/>
                <a:cs typeface="Times New Roman"/>
              </a:rPr>
              <a:t>cells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our </a:t>
            </a:r>
            <a:r>
              <a:rPr sz="2800" spc="-50" dirty="0">
                <a:latin typeface="Times New Roman"/>
                <a:cs typeface="Times New Roman"/>
              </a:rPr>
              <a:t>body </a:t>
            </a:r>
            <a:r>
              <a:rPr sz="2800" spc="-60" dirty="0">
                <a:latin typeface="Times New Roman"/>
                <a:cs typeface="Times New Roman"/>
              </a:rPr>
              <a:t>use </a:t>
            </a:r>
            <a:r>
              <a:rPr sz="2800" spc="-75" dirty="0">
                <a:latin typeface="Times New Roman"/>
                <a:cs typeface="Times New Roman"/>
              </a:rPr>
              <a:t>glucose </a:t>
            </a:r>
            <a:r>
              <a:rPr sz="2800" spc="-5" dirty="0">
                <a:latin typeface="Times New Roman"/>
                <a:cs typeface="Times New Roman"/>
              </a:rPr>
              <a:t>for  </a:t>
            </a:r>
            <a:r>
              <a:rPr sz="2800" spc="-105" dirty="0" smtClean="0">
                <a:latin typeface="Times New Roman"/>
                <a:cs typeface="Times New Roman"/>
              </a:rPr>
              <a:t>energy.</a:t>
            </a:r>
            <a:endParaRPr lang="en-US" sz="2800" dirty="0">
              <a:latin typeface="Times New Roman"/>
              <a:cs typeface="Times New Roman"/>
            </a:endParaRPr>
          </a:p>
          <a:p>
            <a:pPr marL="762635" indent="-749935">
              <a:lnSpc>
                <a:spcPct val="100000"/>
              </a:lnSpc>
              <a:spcBef>
                <a:spcPts val="1130"/>
              </a:spcBef>
              <a:buSzPct val="114285"/>
              <a:buFont typeface="Wingdings"/>
              <a:buChar char=""/>
              <a:tabLst>
                <a:tab pos="762635" algn="l"/>
                <a:tab pos="763270" algn="l"/>
                <a:tab pos="5719445" algn="l"/>
              </a:tabLst>
            </a:pPr>
            <a:r>
              <a:rPr sz="2800" spc="-65" dirty="0" smtClean="0">
                <a:latin typeface="Times New Roman"/>
                <a:cs typeface="Times New Roman"/>
              </a:rPr>
              <a:t>They </a:t>
            </a:r>
            <a:r>
              <a:rPr sz="2800" spc="-55" dirty="0">
                <a:latin typeface="Times New Roman"/>
                <a:cs typeface="Times New Roman"/>
              </a:rPr>
              <a:t>can </a:t>
            </a:r>
            <a:r>
              <a:rPr sz="2800" spc="-30" dirty="0">
                <a:latin typeface="Times New Roman"/>
                <a:cs typeface="Times New Roman"/>
              </a:rPr>
              <a:t>be </a:t>
            </a:r>
            <a:r>
              <a:rPr sz="2800" spc="-15" dirty="0">
                <a:latin typeface="Times New Roman"/>
                <a:cs typeface="Times New Roman"/>
              </a:rPr>
              <a:t>stored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80" dirty="0">
                <a:latin typeface="Times New Roman"/>
                <a:cs typeface="Times New Roman"/>
              </a:rPr>
              <a:t>muscles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110" dirty="0">
                <a:latin typeface="Times New Roman"/>
                <a:cs typeface="Times New Roman"/>
              </a:rPr>
              <a:t>liver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60" dirty="0">
                <a:latin typeface="Times New Roman"/>
                <a:cs typeface="Times New Roman"/>
              </a:rPr>
              <a:t>later  </a:t>
            </a:r>
            <a:r>
              <a:rPr sz="2800" spc="-45" dirty="0">
                <a:latin typeface="Times New Roman"/>
                <a:cs typeface="Times New Roman"/>
              </a:rPr>
              <a:t>used 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spc="-70" dirty="0">
                <a:latin typeface="Times New Roman"/>
                <a:cs typeface="Times New Roman"/>
              </a:rPr>
              <a:t>energy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Times New Roman"/>
                <a:cs typeface="Times New Roman"/>
              </a:rPr>
              <a:t>(glycogen</a:t>
            </a:r>
            <a:r>
              <a:rPr sz="2800" spc="-100" dirty="0" smtClean="0">
                <a:latin typeface="Times New Roman"/>
                <a:cs typeface="Times New Roman"/>
              </a:rPr>
              <a:t>).</a:t>
            </a:r>
            <a:endParaRPr lang="en-US" sz="2800" dirty="0">
              <a:latin typeface="Times New Roman"/>
              <a:cs typeface="Times New Roman"/>
            </a:endParaRPr>
          </a:p>
          <a:p>
            <a:pPr marL="762635" indent="-749935">
              <a:lnSpc>
                <a:spcPct val="100000"/>
              </a:lnSpc>
              <a:spcBef>
                <a:spcPts val="1130"/>
              </a:spcBef>
              <a:buSzPct val="114285"/>
              <a:buFont typeface="Wingdings"/>
              <a:buChar char=""/>
              <a:tabLst>
                <a:tab pos="762635" algn="l"/>
                <a:tab pos="763270" algn="l"/>
                <a:tab pos="5719445" algn="l"/>
              </a:tabLst>
            </a:pPr>
            <a:r>
              <a:rPr sz="2800" spc="-65" dirty="0" smtClean="0">
                <a:latin typeface="Times New Roman"/>
                <a:cs typeface="Times New Roman"/>
              </a:rPr>
              <a:t>They </a:t>
            </a:r>
            <a:r>
              <a:rPr sz="2800" spc="-65" dirty="0">
                <a:latin typeface="Times New Roman"/>
                <a:cs typeface="Times New Roman"/>
              </a:rPr>
              <a:t>are </a:t>
            </a:r>
            <a:r>
              <a:rPr sz="2800" spc="-10" dirty="0">
                <a:latin typeface="Times New Roman"/>
                <a:cs typeface="Times New Roman"/>
              </a:rPr>
              <a:t>important </a:t>
            </a:r>
            <a:r>
              <a:rPr sz="2800" spc="-60" dirty="0">
                <a:latin typeface="Times New Roman"/>
                <a:cs typeface="Times New Roman"/>
              </a:rPr>
              <a:t>in intestinal </a:t>
            </a:r>
            <a:r>
              <a:rPr sz="2800" spc="-45" dirty="0">
                <a:latin typeface="Times New Roman"/>
                <a:cs typeface="Times New Roman"/>
              </a:rPr>
              <a:t>health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90" dirty="0">
                <a:latin typeface="Times New Roman"/>
                <a:cs typeface="Times New Roman"/>
              </a:rPr>
              <a:t>waste  </a:t>
            </a:r>
            <a:r>
              <a:rPr sz="2800" spc="-85" dirty="0">
                <a:latin typeface="Times New Roman"/>
                <a:cs typeface="Times New Roman"/>
              </a:rPr>
              <a:t>elimination(eg. </a:t>
            </a:r>
            <a:r>
              <a:rPr sz="2800" spc="-45" dirty="0">
                <a:latin typeface="Times New Roman"/>
                <a:cs typeface="Times New Roman"/>
              </a:rPr>
              <a:t>Dietary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fiber).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object 2"/>
          <p:cNvSpPr txBox="1">
            <a:spLocks noGrp="1"/>
          </p:cNvSpPr>
          <p:nvPr>
            <p:ph type="title"/>
          </p:nvPr>
        </p:nvSpPr>
        <p:spPr>
          <a:xfrm>
            <a:off x="990600" y="228600"/>
            <a:ext cx="7467600" cy="1336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989195" algn="l"/>
              </a:tabLst>
            </a:pPr>
            <a:r>
              <a:rPr spc="50" dirty="0" smtClean="0"/>
              <a:t>Digestion </a:t>
            </a:r>
            <a:r>
              <a:rPr spc="-30" dirty="0"/>
              <a:t>and</a:t>
            </a:r>
            <a:r>
              <a:rPr spc="-65" dirty="0"/>
              <a:t> </a:t>
            </a:r>
            <a:r>
              <a:rPr spc="-25" dirty="0"/>
              <a:t>absorption </a:t>
            </a:r>
            <a:r>
              <a:rPr spc="-15" dirty="0" smtClean="0"/>
              <a:t>of</a:t>
            </a:r>
            <a:r>
              <a:rPr lang="en-US" spc="-15" dirty="0" smtClean="0"/>
              <a:t>   </a:t>
            </a:r>
            <a:r>
              <a:rPr spc="-65" dirty="0" smtClean="0"/>
              <a:t>carbohydrates</a:t>
            </a:r>
            <a:endParaRPr spc="-65" dirty="0"/>
          </a:p>
        </p:txBody>
      </p:sp>
      <p:sp>
        <p:nvSpPr>
          <p:cNvPr id="1048650" name="object 3"/>
          <p:cNvSpPr txBox="1"/>
          <p:nvPr/>
        </p:nvSpPr>
        <p:spPr>
          <a:xfrm>
            <a:off x="990600" y="1981200"/>
            <a:ext cx="7948295" cy="27796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95"/>
              </a:spcBef>
            </a:pPr>
            <a:r>
              <a:rPr lang="en-US" sz="2800" b="1" spc="-85" dirty="0" smtClean="0">
                <a:latin typeface="Times New Roman"/>
                <a:cs typeface="Times New Roman"/>
              </a:rPr>
              <a:t>     </a:t>
            </a:r>
            <a:endParaRPr lang="en-US" sz="2800" b="1" spc="-85" dirty="0" smtClean="0">
              <a:latin typeface="Times New Roman"/>
              <a:cs typeface="Times New Roman"/>
            </a:endParaRPr>
          </a:p>
          <a:p>
            <a:pPr marL="100965">
              <a:lnSpc>
                <a:spcPct val="100000"/>
              </a:lnSpc>
              <a:spcBef>
                <a:spcPts val="95"/>
              </a:spcBef>
            </a:pPr>
            <a:r>
              <a:rPr sz="2800" b="1" spc="-85" dirty="0" smtClean="0">
                <a:latin typeface="Times New Roman"/>
                <a:cs typeface="Times New Roman"/>
              </a:rPr>
              <a:t>Carbohydrate</a:t>
            </a:r>
            <a:r>
              <a:rPr sz="2800" b="1" spc="15" dirty="0" smtClean="0">
                <a:latin typeface="Times New Roman"/>
                <a:cs typeface="Times New Roman"/>
              </a:rPr>
              <a:t> </a:t>
            </a:r>
            <a:r>
              <a:rPr sz="2800" b="1" spc="25" dirty="0">
                <a:latin typeface="Times New Roman"/>
                <a:cs typeface="Times New Roman"/>
              </a:rPr>
              <a:t>digestion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9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3289300" algn="l"/>
                <a:tab pos="332422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60" dirty="0">
                <a:latin typeface="Times New Roman"/>
                <a:cs typeface="Times New Roman"/>
              </a:rPr>
              <a:t>ultimate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goal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50" dirty="0">
                <a:latin typeface="Times New Roman"/>
                <a:cs typeface="Times New Roman"/>
              </a:rPr>
              <a:t>digestion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b="1" spc="-10" dirty="0">
                <a:latin typeface="Times New Roman"/>
                <a:cs typeface="Times New Roman"/>
              </a:rPr>
              <a:t>sugars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b="1" spc="-50" dirty="0">
                <a:latin typeface="Times New Roman"/>
                <a:cs typeface="Times New Roman"/>
              </a:rPr>
              <a:t>starch </a:t>
            </a:r>
            <a:r>
              <a:rPr sz="2800" spc="-105" dirty="0">
                <a:latin typeface="Times New Roman"/>
                <a:cs typeface="Times New Roman"/>
              </a:rPr>
              <a:t>is 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55" dirty="0">
                <a:latin typeface="Times New Roman"/>
                <a:cs typeface="Times New Roman"/>
              </a:rPr>
              <a:t>break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down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them		</a:t>
            </a:r>
            <a:r>
              <a:rPr sz="2800" spc="-20" dirty="0">
                <a:latin typeface="Times New Roman"/>
                <a:cs typeface="Times New Roman"/>
              </a:rPr>
              <a:t>into </a:t>
            </a:r>
            <a:r>
              <a:rPr sz="2800" spc="-95" dirty="0">
                <a:latin typeface="Times New Roman"/>
                <a:cs typeface="Times New Roman"/>
              </a:rPr>
              <a:t>small </a:t>
            </a:r>
            <a:r>
              <a:rPr sz="2800" spc="-70" dirty="0">
                <a:latin typeface="Times New Roman"/>
                <a:cs typeface="Times New Roman"/>
              </a:rPr>
              <a:t>molecules </a:t>
            </a:r>
            <a:r>
              <a:rPr sz="2800" spc="-60" dirty="0">
                <a:latin typeface="Times New Roman"/>
                <a:cs typeface="Times New Roman"/>
              </a:rPr>
              <a:t>- </a:t>
            </a:r>
            <a:r>
              <a:rPr sz="2800" spc="-100" dirty="0">
                <a:latin typeface="Times New Roman"/>
                <a:cs typeface="Times New Roman"/>
              </a:rPr>
              <a:t>chiefly  </a:t>
            </a:r>
            <a:r>
              <a:rPr sz="2800" b="1" spc="25" dirty="0">
                <a:latin typeface="Times New Roman"/>
                <a:cs typeface="Times New Roman"/>
              </a:rPr>
              <a:t>glucose</a:t>
            </a:r>
            <a:r>
              <a:rPr sz="2800" spc="25" dirty="0">
                <a:latin typeface="Times New Roman"/>
                <a:cs typeface="Times New Roman"/>
              </a:rPr>
              <a:t>- </a:t>
            </a:r>
            <a:r>
              <a:rPr sz="2800" spc="-5" dirty="0">
                <a:latin typeface="Times New Roman"/>
                <a:cs typeface="Times New Roman"/>
              </a:rPr>
              <a:t>that the </a:t>
            </a:r>
            <a:r>
              <a:rPr sz="2800" spc="-50" dirty="0">
                <a:latin typeface="Times New Roman"/>
                <a:cs typeface="Times New Roman"/>
              </a:rPr>
              <a:t>body </a:t>
            </a:r>
            <a:r>
              <a:rPr sz="2800" spc="-55" dirty="0">
                <a:latin typeface="Times New Roman"/>
                <a:cs typeface="Times New Roman"/>
              </a:rPr>
              <a:t>can </a:t>
            </a:r>
            <a:r>
              <a:rPr sz="2800" spc="-20" dirty="0">
                <a:latin typeface="Times New Roman"/>
                <a:cs typeface="Times New Roman"/>
              </a:rPr>
              <a:t>absorb </a:t>
            </a:r>
            <a:r>
              <a:rPr sz="2800" spc="-30" dirty="0">
                <a:latin typeface="Times New Roman"/>
                <a:cs typeface="Times New Roman"/>
              </a:rPr>
              <a:t>and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use.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object 2"/>
          <p:cNvSpPr txBox="1">
            <a:spLocks noGrp="1"/>
          </p:cNvSpPr>
          <p:nvPr>
            <p:ph type="title"/>
          </p:nvPr>
        </p:nvSpPr>
        <p:spPr>
          <a:xfrm>
            <a:off x="990600" y="304800"/>
            <a:ext cx="4742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5" dirty="0"/>
              <a:t>Carbohydrate</a:t>
            </a:r>
            <a:r>
              <a:rPr sz="2800" spc="-15" dirty="0"/>
              <a:t> </a:t>
            </a:r>
            <a:r>
              <a:rPr sz="2800" spc="-10" dirty="0"/>
              <a:t>digestion(Starch)</a:t>
            </a:r>
            <a:endParaRPr sz="2800" dirty="0"/>
          </a:p>
        </p:txBody>
      </p:sp>
      <p:sp>
        <p:nvSpPr>
          <p:cNvPr id="1048652" name="object 3"/>
          <p:cNvSpPr/>
          <p:nvPr/>
        </p:nvSpPr>
        <p:spPr>
          <a:xfrm>
            <a:off x="1097973" y="1385454"/>
            <a:ext cx="2667000" cy="3110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3" name="object 4"/>
          <p:cNvSpPr/>
          <p:nvPr/>
        </p:nvSpPr>
        <p:spPr>
          <a:xfrm>
            <a:off x="3810000" y="1447800"/>
            <a:ext cx="2362200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4" name="object 5"/>
          <p:cNvSpPr/>
          <p:nvPr/>
        </p:nvSpPr>
        <p:spPr>
          <a:xfrm>
            <a:off x="6172200" y="685800"/>
            <a:ext cx="2743200" cy="5895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object 2"/>
          <p:cNvSpPr txBox="1">
            <a:spLocks noGrp="1"/>
          </p:cNvSpPr>
          <p:nvPr>
            <p:ph type="title"/>
          </p:nvPr>
        </p:nvSpPr>
        <p:spPr>
          <a:xfrm>
            <a:off x="990600" y="457200"/>
            <a:ext cx="46882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5" dirty="0"/>
              <a:t>Carbohydrate </a:t>
            </a:r>
            <a:r>
              <a:rPr sz="2800" spc="25" dirty="0"/>
              <a:t>digestion</a:t>
            </a:r>
            <a:r>
              <a:rPr sz="2800" spc="60" dirty="0"/>
              <a:t> </a:t>
            </a:r>
            <a:r>
              <a:rPr sz="2800" spc="-20" dirty="0"/>
              <a:t>(Fiber)</a:t>
            </a:r>
            <a:endParaRPr sz="2800" dirty="0"/>
          </a:p>
        </p:txBody>
      </p:sp>
      <p:sp>
        <p:nvSpPr>
          <p:cNvPr id="1048656" name="object 3"/>
          <p:cNvSpPr/>
          <p:nvPr/>
        </p:nvSpPr>
        <p:spPr>
          <a:xfrm>
            <a:off x="990600" y="1226126"/>
            <a:ext cx="2249632" cy="2126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7" name="object 4"/>
          <p:cNvSpPr/>
          <p:nvPr/>
        </p:nvSpPr>
        <p:spPr>
          <a:xfrm>
            <a:off x="3240232" y="1226127"/>
            <a:ext cx="241935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8" name="object 5"/>
          <p:cNvSpPr/>
          <p:nvPr/>
        </p:nvSpPr>
        <p:spPr>
          <a:xfrm>
            <a:off x="5867400" y="1295399"/>
            <a:ext cx="2819400" cy="15097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9" name="object 6"/>
          <p:cNvSpPr/>
          <p:nvPr/>
        </p:nvSpPr>
        <p:spPr>
          <a:xfrm>
            <a:off x="5659582" y="2590800"/>
            <a:ext cx="3048000" cy="396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object 2"/>
          <p:cNvSpPr txBox="1">
            <a:spLocks noGrp="1"/>
          </p:cNvSpPr>
          <p:nvPr>
            <p:ph type="title"/>
          </p:nvPr>
        </p:nvSpPr>
        <p:spPr>
          <a:xfrm>
            <a:off x="990600" y="381000"/>
            <a:ext cx="429450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95" dirty="0"/>
              <a:t>Carbohydrate</a:t>
            </a:r>
            <a:r>
              <a:rPr sz="3200" spc="-55" dirty="0"/>
              <a:t> </a:t>
            </a:r>
            <a:r>
              <a:rPr sz="3200" spc="-30" dirty="0"/>
              <a:t>absorption</a:t>
            </a:r>
          </a:p>
        </p:txBody>
      </p:sp>
      <p:sp>
        <p:nvSpPr>
          <p:cNvPr id="1048661" name="object 3"/>
          <p:cNvSpPr txBox="1"/>
          <p:nvPr/>
        </p:nvSpPr>
        <p:spPr>
          <a:xfrm>
            <a:off x="1066800" y="1463229"/>
            <a:ext cx="6989445" cy="484594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lang="en-US" sz="2600" b="1" spc="10" dirty="0" smtClean="0">
                <a:latin typeface="Times New Roman"/>
                <a:cs typeface="Times New Roman"/>
              </a:rPr>
              <a:t>      </a:t>
            </a:r>
            <a:r>
              <a:rPr sz="2600" b="1" spc="10" dirty="0" smtClean="0">
                <a:latin typeface="Times New Roman"/>
                <a:cs typeface="Times New Roman"/>
              </a:rPr>
              <a:t>Glucose</a:t>
            </a:r>
            <a:r>
              <a:rPr sz="2600" b="1" spc="5" dirty="0" smtClean="0">
                <a:latin typeface="Times New Roman"/>
                <a:cs typeface="Times New Roman"/>
              </a:rPr>
              <a:t> </a:t>
            </a:r>
            <a:r>
              <a:rPr sz="2600" b="1" spc="-25" dirty="0">
                <a:latin typeface="Times New Roman"/>
                <a:cs typeface="Times New Roman"/>
              </a:rPr>
              <a:t>absorption</a:t>
            </a:r>
            <a:endParaRPr sz="2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600" spc="-60" dirty="0" smtClean="0">
                <a:latin typeface="Times New Roman"/>
                <a:cs typeface="Times New Roman"/>
              </a:rPr>
              <a:t> </a:t>
            </a:r>
            <a:r>
              <a:rPr sz="2600" spc="-60" dirty="0" smtClean="0">
                <a:latin typeface="Times New Roman"/>
                <a:cs typeface="Times New Roman"/>
              </a:rPr>
              <a:t>Little </a:t>
            </a:r>
            <a:r>
              <a:rPr sz="2600" spc="-25" dirty="0">
                <a:latin typeface="Times New Roman"/>
                <a:cs typeface="Times New Roman"/>
              </a:rPr>
              <a:t>absorption: </a:t>
            </a:r>
            <a:r>
              <a:rPr sz="2600" spc="-50" dirty="0">
                <a:latin typeface="Times New Roman"/>
                <a:cs typeface="Times New Roman"/>
              </a:rPr>
              <a:t>in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75" dirty="0">
                <a:latin typeface="Times New Roman"/>
                <a:cs typeface="Times New Roman"/>
              </a:rPr>
              <a:t>lining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10" dirty="0">
                <a:latin typeface="Times New Roman"/>
                <a:cs typeface="Times New Roman"/>
              </a:rPr>
              <a:t>the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mouth</a:t>
            </a:r>
            <a:endParaRPr sz="2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600" spc="-70" dirty="0" smtClean="0">
                <a:latin typeface="Times New Roman"/>
                <a:cs typeface="Times New Roman"/>
              </a:rPr>
              <a:t> </a:t>
            </a:r>
            <a:r>
              <a:rPr sz="2600" spc="-70" dirty="0" smtClean="0">
                <a:latin typeface="Times New Roman"/>
                <a:cs typeface="Times New Roman"/>
              </a:rPr>
              <a:t>Much </a:t>
            </a:r>
            <a:r>
              <a:rPr sz="2600" spc="-25" dirty="0">
                <a:latin typeface="Times New Roman"/>
                <a:cs typeface="Times New Roman"/>
              </a:rPr>
              <a:t>absorption: </a:t>
            </a:r>
            <a:r>
              <a:rPr sz="2600" spc="-85" dirty="0">
                <a:latin typeface="Times New Roman"/>
                <a:cs typeface="Times New Roman"/>
              </a:rPr>
              <a:t>small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intestine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250" dirty="0">
              <a:latin typeface="Times New Roman"/>
              <a:cs typeface="Times New Roman"/>
            </a:endParaRPr>
          </a:p>
          <a:p>
            <a:pPr marL="469900" marR="2550160">
              <a:lnSpc>
                <a:spcPct val="120000"/>
              </a:lnSpc>
              <a:tabLst>
                <a:tab pos="2351405" algn="l"/>
              </a:tabLst>
            </a:pPr>
            <a:r>
              <a:rPr sz="2600" spc="-35" dirty="0">
                <a:latin typeface="Times New Roman"/>
                <a:cs typeface="Times New Roman"/>
              </a:rPr>
              <a:t>Glucose	</a:t>
            </a:r>
            <a:r>
              <a:rPr sz="2600" spc="-90" dirty="0">
                <a:latin typeface="Times New Roman"/>
                <a:cs typeface="Times New Roman"/>
              </a:rPr>
              <a:t>Active </a:t>
            </a:r>
            <a:r>
              <a:rPr sz="2600" dirty="0">
                <a:latin typeface="Times New Roman"/>
                <a:cs typeface="Times New Roman"/>
              </a:rPr>
              <a:t>transport  </a:t>
            </a:r>
            <a:r>
              <a:rPr sz="2600" spc="-40" dirty="0">
                <a:latin typeface="Times New Roman"/>
                <a:cs typeface="Times New Roman"/>
              </a:rPr>
              <a:t>Galactose</a:t>
            </a:r>
            <a:endParaRPr sz="26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25"/>
              </a:spcBef>
            </a:pPr>
            <a:r>
              <a:rPr sz="2600" spc="-15" dirty="0">
                <a:latin typeface="Times New Roman"/>
                <a:cs typeface="Times New Roman"/>
              </a:rPr>
              <a:t>Fructose </a:t>
            </a:r>
            <a:r>
              <a:rPr sz="2600" spc="-155" dirty="0">
                <a:latin typeface="Times New Roman"/>
                <a:cs typeface="Times New Roman"/>
              </a:rPr>
              <a:t>: </a:t>
            </a:r>
            <a:r>
              <a:rPr sz="2600" spc="-70" dirty="0">
                <a:latin typeface="Times New Roman"/>
                <a:cs typeface="Times New Roman"/>
              </a:rPr>
              <a:t>Facilitated</a:t>
            </a:r>
            <a:r>
              <a:rPr sz="2600" spc="-30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diffusion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600" spc="-95" dirty="0" smtClean="0">
                <a:latin typeface="Times New Roman"/>
                <a:cs typeface="Times New Roman"/>
              </a:rPr>
              <a:t> </a:t>
            </a:r>
            <a:r>
              <a:rPr sz="2600" spc="-95" dirty="0" smtClean="0">
                <a:latin typeface="Times New Roman"/>
                <a:cs typeface="Times New Roman"/>
              </a:rPr>
              <a:t>Liver</a:t>
            </a:r>
            <a:endParaRPr sz="2600" dirty="0">
              <a:latin typeface="Times New Roman"/>
              <a:cs typeface="Times New Roman"/>
            </a:endParaRPr>
          </a:p>
          <a:p>
            <a:pPr marL="552450">
              <a:lnSpc>
                <a:spcPct val="100000"/>
              </a:lnSpc>
              <a:spcBef>
                <a:spcPts val="625"/>
              </a:spcBef>
            </a:pPr>
            <a:r>
              <a:rPr sz="2600" spc="-40" dirty="0">
                <a:latin typeface="Times New Roman"/>
                <a:cs typeface="Times New Roman"/>
              </a:rPr>
              <a:t>Conversion </a:t>
            </a:r>
            <a:r>
              <a:rPr sz="2600" spc="-5" dirty="0">
                <a:latin typeface="Times New Roman"/>
                <a:cs typeface="Times New Roman"/>
              </a:rPr>
              <a:t>of </a:t>
            </a:r>
            <a:r>
              <a:rPr sz="2600" spc="-20" dirty="0">
                <a:latin typeface="Times New Roman"/>
                <a:cs typeface="Times New Roman"/>
              </a:rPr>
              <a:t>fructose </a:t>
            </a:r>
            <a:r>
              <a:rPr sz="2600" spc="-30" dirty="0">
                <a:latin typeface="Times New Roman"/>
                <a:cs typeface="Times New Roman"/>
              </a:rPr>
              <a:t>and </a:t>
            </a:r>
            <a:r>
              <a:rPr sz="2600" spc="-70" dirty="0">
                <a:latin typeface="Times New Roman"/>
                <a:cs typeface="Times New Roman"/>
              </a:rPr>
              <a:t>galactose </a:t>
            </a:r>
            <a:r>
              <a:rPr sz="2600" spc="-10" dirty="0">
                <a:latin typeface="Times New Roman"/>
                <a:cs typeface="Times New Roman"/>
              </a:rPr>
              <a:t>into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glucose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048662" name="object 4"/>
          <p:cNvSpPr/>
          <p:nvPr/>
        </p:nvSpPr>
        <p:spPr>
          <a:xfrm>
            <a:off x="2514600" y="3505200"/>
            <a:ext cx="304800" cy="762000"/>
          </a:xfrm>
          <a:custGeom>
            <a:avLst/>
            <a:gdLst/>
            <a:ahLst/>
            <a:cxnLst/>
            <a:rect l="l" t="t" r="r" b="b"/>
            <a:pathLst>
              <a:path w="304800" h="762000">
                <a:moveTo>
                  <a:pt x="0" y="0"/>
                </a:moveTo>
                <a:lnTo>
                  <a:pt x="59334" y="2004"/>
                </a:lnTo>
                <a:lnTo>
                  <a:pt x="107775" y="7461"/>
                </a:lnTo>
                <a:lnTo>
                  <a:pt x="140428" y="15537"/>
                </a:lnTo>
                <a:lnTo>
                  <a:pt x="152400" y="25400"/>
                </a:lnTo>
                <a:lnTo>
                  <a:pt x="152400" y="355600"/>
                </a:lnTo>
                <a:lnTo>
                  <a:pt x="164371" y="365462"/>
                </a:lnTo>
                <a:lnTo>
                  <a:pt x="197024" y="373538"/>
                </a:lnTo>
                <a:lnTo>
                  <a:pt x="245465" y="378995"/>
                </a:lnTo>
                <a:lnTo>
                  <a:pt x="304800" y="381000"/>
                </a:lnTo>
                <a:lnTo>
                  <a:pt x="245465" y="383004"/>
                </a:lnTo>
                <a:lnTo>
                  <a:pt x="197024" y="388461"/>
                </a:lnTo>
                <a:lnTo>
                  <a:pt x="164371" y="396537"/>
                </a:lnTo>
                <a:lnTo>
                  <a:pt x="152400" y="406400"/>
                </a:lnTo>
                <a:lnTo>
                  <a:pt x="152400" y="736600"/>
                </a:lnTo>
                <a:lnTo>
                  <a:pt x="140428" y="746462"/>
                </a:lnTo>
                <a:lnTo>
                  <a:pt x="107775" y="754538"/>
                </a:lnTo>
                <a:lnTo>
                  <a:pt x="59334" y="759995"/>
                </a:lnTo>
                <a:lnTo>
                  <a:pt x="0" y="76200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object 2"/>
          <p:cNvSpPr/>
          <p:nvPr/>
        </p:nvSpPr>
        <p:spPr>
          <a:xfrm>
            <a:off x="333375" y="1524000"/>
            <a:ext cx="848445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object 2"/>
          <p:cNvSpPr txBox="1">
            <a:spLocks noGrp="1"/>
          </p:cNvSpPr>
          <p:nvPr>
            <p:ph type="title"/>
          </p:nvPr>
        </p:nvSpPr>
        <p:spPr>
          <a:xfrm>
            <a:off x="2362200" y="385224"/>
            <a:ext cx="44634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95" dirty="0"/>
              <a:t>Carbohydrate</a:t>
            </a:r>
            <a:r>
              <a:rPr sz="3200" spc="-70" dirty="0"/>
              <a:t> </a:t>
            </a:r>
            <a:r>
              <a:rPr sz="3200" dirty="0"/>
              <a:t>metabolism</a:t>
            </a:r>
          </a:p>
        </p:txBody>
      </p:sp>
      <p:sp>
        <p:nvSpPr>
          <p:cNvPr id="1048665" name="object 3"/>
          <p:cNvSpPr txBox="1"/>
          <p:nvPr/>
        </p:nvSpPr>
        <p:spPr>
          <a:xfrm>
            <a:off x="990600" y="1072831"/>
            <a:ext cx="7651115" cy="52180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70"/>
              </a:spcBef>
              <a:buFont typeface="Wingdings" pitchFamily="2" charset="2"/>
              <a:buChar char="Ø"/>
            </a:pPr>
            <a:r>
              <a:rPr lang="en-US" sz="2800" spc="-35" dirty="0" smtClean="0">
                <a:latin typeface="Times New Roman"/>
                <a:cs typeface="Times New Roman"/>
              </a:rPr>
              <a:t> </a:t>
            </a:r>
            <a:r>
              <a:rPr sz="2800" spc="-35" dirty="0" smtClean="0">
                <a:latin typeface="Times New Roman"/>
                <a:cs typeface="Times New Roman"/>
              </a:rPr>
              <a:t>Glucose </a:t>
            </a:r>
            <a:r>
              <a:rPr sz="2800" spc="-114" dirty="0">
                <a:latin typeface="Times New Roman"/>
                <a:cs typeface="Times New Roman"/>
              </a:rPr>
              <a:t>plays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150" dirty="0">
                <a:latin typeface="Times New Roman"/>
                <a:cs typeface="Times New Roman"/>
              </a:rPr>
              <a:t>key </a:t>
            </a:r>
            <a:r>
              <a:rPr sz="2800" spc="-55" dirty="0">
                <a:latin typeface="Times New Roman"/>
                <a:cs typeface="Times New Roman"/>
              </a:rPr>
              <a:t>role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50" dirty="0">
                <a:latin typeface="Times New Roman"/>
                <a:cs typeface="Times New Roman"/>
              </a:rPr>
              <a:t>carbohydrate</a:t>
            </a:r>
            <a:r>
              <a:rPr sz="2800" spc="48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metabolism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sz="2800" b="1" spc="-50" dirty="0" smtClean="0">
                <a:latin typeface="Times New Roman"/>
                <a:cs typeface="Times New Roman"/>
              </a:rPr>
              <a:t>Storing </a:t>
            </a:r>
            <a:r>
              <a:rPr sz="2800" b="1" spc="35" dirty="0">
                <a:latin typeface="Times New Roman"/>
                <a:cs typeface="Times New Roman"/>
              </a:rPr>
              <a:t>glucose </a:t>
            </a:r>
            <a:r>
              <a:rPr sz="2800" b="1" spc="5" dirty="0">
                <a:latin typeface="Times New Roman"/>
                <a:cs typeface="Times New Roman"/>
              </a:rPr>
              <a:t>as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15" dirty="0" smtClean="0">
                <a:latin typeface="Times New Roman"/>
                <a:cs typeface="Times New Roman"/>
              </a:rPr>
              <a:t>glycogen</a:t>
            </a:r>
            <a:endParaRPr lang="en-US" sz="4050" dirty="0">
              <a:latin typeface="Times New Roman"/>
              <a:cs typeface="Times New Roman"/>
            </a:endParaRPr>
          </a:p>
          <a:p>
            <a:pPr marL="927100" indent="-457200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q"/>
              <a:tabLst>
                <a:tab pos="3477895" algn="l"/>
              </a:tabLst>
            </a:pPr>
            <a:r>
              <a:rPr sz="2800" spc="-105" dirty="0" smtClean="0">
                <a:latin typeface="Times New Roman"/>
                <a:cs typeface="Times New Roman"/>
              </a:rPr>
              <a:t>Liver </a:t>
            </a:r>
            <a:r>
              <a:rPr sz="2800" spc="-45" dirty="0">
                <a:latin typeface="Times New Roman"/>
                <a:cs typeface="Times New Roman"/>
              </a:rPr>
              <a:t>storage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80" dirty="0">
                <a:latin typeface="Times New Roman"/>
                <a:cs typeface="Times New Roman"/>
              </a:rPr>
              <a:t>(1/3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	</a:t>
            </a:r>
            <a:r>
              <a:rPr sz="2800" spc="-30" dirty="0">
                <a:latin typeface="Times New Roman"/>
                <a:cs typeface="Times New Roman"/>
              </a:rPr>
              <a:t>total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Times New Roman"/>
                <a:cs typeface="Times New Roman"/>
              </a:rPr>
              <a:t>glycogen)</a:t>
            </a:r>
            <a:endParaRPr sz="2800" dirty="0">
              <a:latin typeface="Times New Roman"/>
              <a:cs typeface="Times New Roman"/>
            </a:endParaRPr>
          </a:p>
          <a:p>
            <a:pPr marL="1270000" lvl="1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  <a:tabLst>
                <a:tab pos="1156335" algn="l"/>
              </a:tabLst>
            </a:pP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spc="-25" dirty="0" smtClean="0">
                <a:latin typeface="Times New Roman"/>
                <a:cs typeface="Times New Roman"/>
              </a:rPr>
              <a:t>   </a:t>
            </a:r>
            <a:r>
              <a:rPr sz="2400" spc="-25" dirty="0" smtClean="0">
                <a:latin typeface="Times New Roman"/>
                <a:cs typeface="Times New Roman"/>
              </a:rPr>
              <a:t>Condensation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65" dirty="0">
                <a:latin typeface="Times New Roman"/>
                <a:cs typeface="Times New Roman"/>
              </a:rPr>
              <a:t>glucose </a:t>
            </a:r>
            <a:r>
              <a:rPr sz="2400" spc="-10" dirty="0">
                <a:latin typeface="Times New Roman"/>
                <a:cs typeface="Times New Roman"/>
              </a:rPr>
              <a:t>into </a:t>
            </a:r>
            <a:r>
              <a:rPr sz="2400" spc="-80" dirty="0">
                <a:latin typeface="Times New Roman"/>
                <a:cs typeface="Times New Roman"/>
              </a:rPr>
              <a:t>glycogen </a:t>
            </a:r>
            <a:r>
              <a:rPr sz="2400" spc="-105" dirty="0">
                <a:latin typeface="Times New Roman"/>
                <a:cs typeface="Times New Roman"/>
              </a:rPr>
              <a:t>by </a:t>
            </a:r>
            <a:r>
              <a:rPr sz="2400" spc="-95" dirty="0">
                <a:latin typeface="Times New Roman"/>
                <a:cs typeface="Times New Roman"/>
              </a:rPr>
              <a:t>liver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cells</a:t>
            </a:r>
            <a:endParaRPr sz="2400" dirty="0">
              <a:latin typeface="Times New Roman"/>
              <a:cs typeface="Times New Roman"/>
            </a:endParaRPr>
          </a:p>
          <a:p>
            <a:pPr marL="1270000" lvl="1" indent="-342900">
              <a:lnSpc>
                <a:spcPct val="100000"/>
              </a:lnSpc>
              <a:spcBef>
                <a:spcPts val="580"/>
              </a:spcBef>
              <a:buFont typeface="Wingdings" pitchFamily="2" charset="2"/>
              <a:buChar char="ü"/>
              <a:tabLst>
                <a:tab pos="1156335" algn="l"/>
              </a:tabLst>
            </a:pPr>
            <a:r>
              <a:rPr lang="en-US" sz="2400" spc="-70" dirty="0">
                <a:latin typeface="Times New Roman"/>
                <a:cs typeface="Times New Roman"/>
              </a:rPr>
              <a:t> </a:t>
            </a:r>
            <a:r>
              <a:rPr lang="en-US" sz="2400" spc="-70" dirty="0" smtClean="0">
                <a:latin typeface="Times New Roman"/>
                <a:cs typeface="Times New Roman"/>
              </a:rPr>
              <a:t>   </a:t>
            </a:r>
            <a:r>
              <a:rPr lang="en-US" sz="2400" spc="-70" dirty="0" smtClean="0">
                <a:latin typeface="Times New Roman"/>
                <a:cs typeface="Times New Roman"/>
              </a:rPr>
              <a:t> </a:t>
            </a:r>
            <a:r>
              <a:rPr sz="2400" spc="-70" dirty="0" smtClean="0">
                <a:latin typeface="Times New Roman"/>
                <a:cs typeface="Times New Roman"/>
              </a:rPr>
              <a:t>Hydrolysis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75" dirty="0">
                <a:latin typeface="Times New Roman"/>
                <a:cs typeface="Times New Roman"/>
              </a:rPr>
              <a:t>release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65" dirty="0">
                <a:latin typeface="Times New Roman"/>
                <a:cs typeface="Times New Roman"/>
              </a:rPr>
              <a:t>glucose </a:t>
            </a:r>
            <a:r>
              <a:rPr sz="2400" spc="-40" dirty="0">
                <a:latin typeface="Times New Roman"/>
                <a:cs typeface="Times New Roman"/>
              </a:rPr>
              <a:t>when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needed</a:t>
            </a:r>
            <a:endParaRPr sz="2400" dirty="0">
              <a:latin typeface="Times New Roman"/>
              <a:cs typeface="Times New Roman"/>
            </a:endParaRPr>
          </a:p>
          <a:p>
            <a:pPr marL="927100" indent="-457200">
              <a:lnSpc>
                <a:spcPct val="100000"/>
              </a:lnSpc>
              <a:spcBef>
                <a:spcPts val="645"/>
              </a:spcBef>
              <a:buFont typeface="Wingdings" pitchFamily="2" charset="2"/>
              <a:buChar char="q"/>
              <a:tabLst>
                <a:tab pos="3749040" algn="l"/>
              </a:tabLst>
            </a:pPr>
            <a:r>
              <a:rPr sz="2800" spc="-100" dirty="0">
                <a:latin typeface="Times New Roman"/>
                <a:cs typeface="Times New Roman"/>
              </a:rPr>
              <a:t>Muscle </a:t>
            </a:r>
            <a:r>
              <a:rPr sz="2800" spc="-55" dirty="0">
                <a:latin typeface="Times New Roman"/>
                <a:cs typeface="Times New Roman"/>
              </a:rPr>
              <a:t>storage(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145" dirty="0">
                <a:latin typeface="Times New Roman"/>
                <a:cs typeface="Times New Roman"/>
              </a:rPr>
              <a:t>2/3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	</a:t>
            </a:r>
            <a:r>
              <a:rPr sz="2800" spc="-30" dirty="0">
                <a:latin typeface="Times New Roman"/>
                <a:cs typeface="Times New Roman"/>
              </a:rPr>
              <a:t>total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Times New Roman"/>
                <a:cs typeface="Times New Roman"/>
              </a:rPr>
              <a:t>glycogen)</a:t>
            </a:r>
            <a:endParaRPr sz="2800" dirty="0">
              <a:latin typeface="Times New Roman"/>
              <a:cs typeface="Times New Roman"/>
            </a:endParaRPr>
          </a:p>
          <a:p>
            <a:pPr marL="1155700" lvl="1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100" dirty="0">
                <a:latin typeface="Times New Roman"/>
                <a:cs typeface="Times New Roman"/>
              </a:rPr>
              <a:t>Selfishly </a:t>
            </a:r>
            <a:r>
              <a:rPr sz="2400" spc="-25" dirty="0">
                <a:latin typeface="Times New Roman"/>
                <a:cs typeface="Times New Roman"/>
              </a:rPr>
              <a:t>hoards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glycogen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lang="en-US" sz="2800" b="1" spc="-10" dirty="0" smtClean="0">
                <a:latin typeface="Times New Roman"/>
                <a:cs typeface="Times New Roman"/>
              </a:rPr>
              <a:t>     </a:t>
            </a:r>
            <a:r>
              <a:rPr sz="2800" b="1" spc="-10" dirty="0" smtClean="0">
                <a:latin typeface="Times New Roman"/>
                <a:cs typeface="Times New Roman"/>
              </a:rPr>
              <a:t>Note</a:t>
            </a:r>
            <a:r>
              <a:rPr sz="2800" b="1" spc="-10" dirty="0">
                <a:latin typeface="Times New Roman"/>
                <a:cs typeface="Times New Roman"/>
              </a:rPr>
              <a:t>:</a:t>
            </a:r>
            <a:endParaRPr sz="2800" b="1" dirty="0">
              <a:latin typeface="Times New Roman"/>
              <a:cs typeface="Times New Roman"/>
            </a:endParaRPr>
          </a:p>
          <a:p>
            <a:pPr marL="355600" marR="5080" indent="-76835">
              <a:lnSpc>
                <a:spcPct val="100000"/>
              </a:lnSpc>
              <a:spcBef>
                <a:spcPts val="670"/>
              </a:spcBef>
            </a:pPr>
            <a:r>
              <a:rPr lang="en-US" sz="2800" spc="-60" dirty="0" smtClean="0">
                <a:latin typeface="Times New Roman"/>
                <a:cs typeface="Times New Roman"/>
              </a:rPr>
              <a:t>  </a:t>
            </a:r>
            <a:r>
              <a:rPr sz="2800" spc="-60" dirty="0" smtClean="0">
                <a:latin typeface="Times New Roman"/>
                <a:cs typeface="Times New Roman"/>
              </a:rPr>
              <a:t>Glycogen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50" dirty="0">
                <a:latin typeface="Times New Roman"/>
                <a:cs typeface="Times New Roman"/>
              </a:rPr>
              <a:t>used </a:t>
            </a:r>
            <a:r>
              <a:rPr sz="2800" spc="-95" dirty="0">
                <a:latin typeface="Times New Roman"/>
                <a:cs typeface="Times New Roman"/>
              </a:rPr>
              <a:t>as </a:t>
            </a:r>
            <a:r>
              <a:rPr sz="2800" spc="-70" dirty="0">
                <a:latin typeface="Times New Roman"/>
                <a:cs typeface="Times New Roman"/>
              </a:rPr>
              <a:t>energy </a:t>
            </a:r>
            <a:r>
              <a:rPr sz="2800" spc="-45" dirty="0">
                <a:latin typeface="Times New Roman"/>
                <a:cs typeface="Times New Roman"/>
              </a:rPr>
              <a:t>storage 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spc="-95" dirty="0">
                <a:latin typeface="Times New Roman"/>
                <a:cs typeface="Times New Roman"/>
              </a:rPr>
              <a:t>less </a:t>
            </a:r>
            <a:r>
              <a:rPr sz="2800" spc="-5" dirty="0">
                <a:latin typeface="Times New Roman"/>
                <a:cs typeface="Times New Roman"/>
              </a:rPr>
              <a:t>than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125" dirty="0">
                <a:latin typeface="Times New Roman"/>
                <a:cs typeface="Times New Roman"/>
              </a:rPr>
              <a:t>day  </a:t>
            </a:r>
            <a:r>
              <a:rPr sz="2800" spc="-50" dirty="0">
                <a:latin typeface="Times New Roman"/>
                <a:cs typeface="Times New Roman"/>
              </a:rPr>
              <a:t>during </a:t>
            </a:r>
            <a:r>
              <a:rPr sz="2800" spc="-35" dirty="0">
                <a:latin typeface="Times New Roman"/>
                <a:cs typeface="Times New Roman"/>
              </a:rPr>
              <a:t>rest and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90" dirty="0">
                <a:latin typeface="Times New Roman"/>
                <a:cs typeface="Times New Roman"/>
              </a:rPr>
              <a:t>few </a:t>
            </a:r>
            <a:r>
              <a:rPr sz="2800" spc="-15" dirty="0">
                <a:latin typeface="Times New Roman"/>
                <a:cs typeface="Times New Roman"/>
              </a:rPr>
              <a:t>hours </a:t>
            </a:r>
            <a:r>
              <a:rPr sz="2800" spc="-50" dirty="0">
                <a:latin typeface="Times New Roman"/>
                <a:cs typeface="Times New Roman"/>
              </a:rPr>
              <a:t>during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exercise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object 2"/>
          <p:cNvSpPr txBox="1"/>
          <p:nvPr/>
        </p:nvSpPr>
        <p:spPr>
          <a:xfrm>
            <a:off x="1066800" y="538937"/>
            <a:ext cx="6620509" cy="22038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Ø"/>
              <a:tabLst>
                <a:tab pos="355600" algn="l"/>
                <a:tab pos="356235" algn="l"/>
              </a:tabLst>
            </a:pPr>
            <a:r>
              <a:rPr sz="2600" b="1" spc="50" dirty="0" smtClean="0">
                <a:latin typeface="Times New Roman"/>
                <a:cs typeface="Times New Roman"/>
              </a:rPr>
              <a:t>Using </a:t>
            </a:r>
            <a:r>
              <a:rPr sz="2600" b="1" spc="35" dirty="0">
                <a:latin typeface="Times New Roman"/>
                <a:cs typeface="Times New Roman"/>
              </a:rPr>
              <a:t>glucose </a:t>
            </a:r>
            <a:r>
              <a:rPr sz="2600" b="1" spc="-90" dirty="0">
                <a:latin typeface="Times New Roman"/>
                <a:cs typeface="Times New Roman"/>
              </a:rPr>
              <a:t>for </a:t>
            </a:r>
            <a:r>
              <a:rPr sz="2600" b="1" spc="-5" dirty="0">
                <a:latin typeface="Times New Roman"/>
                <a:cs typeface="Times New Roman"/>
              </a:rPr>
              <a:t>energy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750" dirty="0">
              <a:latin typeface="Times New Roman"/>
              <a:cs typeface="Times New Roman"/>
            </a:endParaRPr>
          </a:p>
          <a:p>
            <a:pPr marL="927100" indent="-457200">
              <a:lnSpc>
                <a:spcPct val="100000"/>
              </a:lnSpc>
              <a:buFont typeface="Wingdings" pitchFamily="2" charset="2"/>
              <a:buChar char="q"/>
            </a:pPr>
            <a:r>
              <a:rPr sz="2600" spc="-35" dirty="0">
                <a:latin typeface="Times New Roman"/>
                <a:cs typeface="Times New Roman"/>
              </a:rPr>
              <a:t>Glucose </a:t>
            </a:r>
            <a:r>
              <a:rPr sz="2600" spc="-65" dirty="0">
                <a:latin typeface="Times New Roman"/>
                <a:cs typeface="Times New Roman"/>
              </a:rPr>
              <a:t>fuels </a:t>
            </a:r>
            <a:r>
              <a:rPr sz="2600" spc="-5" dirty="0">
                <a:latin typeface="Times New Roman"/>
                <a:cs typeface="Times New Roman"/>
              </a:rPr>
              <a:t>most of the </a:t>
            </a:r>
            <a:r>
              <a:rPr sz="2600" spc="-125" dirty="0">
                <a:latin typeface="Times New Roman"/>
                <a:cs typeface="Times New Roman"/>
              </a:rPr>
              <a:t>body’s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spc="-95" dirty="0" smtClean="0">
                <a:latin typeface="Times New Roman"/>
                <a:cs typeface="Times New Roman"/>
              </a:rPr>
              <a:t>cells</a:t>
            </a:r>
            <a:endParaRPr lang="en-US" sz="2600" dirty="0">
              <a:latin typeface="Times New Roman"/>
              <a:cs typeface="Times New Roman"/>
            </a:endParaRPr>
          </a:p>
          <a:p>
            <a:pPr marL="927100" indent="-457200">
              <a:lnSpc>
                <a:spcPct val="100000"/>
              </a:lnSpc>
              <a:buFont typeface="Wingdings" pitchFamily="2" charset="2"/>
              <a:buChar char="ü"/>
            </a:pPr>
            <a:r>
              <a:rPr sz="2600" spc="-25" dirty="0" smtClean="0">
                <a:latin typeface="Times New Roman"/>
                <a:cs typeface="Times New Roman"/>
              </a:rPr>
              <a:t>Preferred </a:t>
            </a:r>
            <a:r>
              <a:rPr sz="2600" spc="-35" dirty="0">
                <a:latin typeface="Times New Roman"/>
                <a:cs typeface="Times New Roman"/>
              </a:rPr>
              <a:t>source </a:t>
            </a:r>
            <a:r>
              <a:rPr sz="2600" dirty="0">
                <a:latin typeface="Times New Roman"/>
                <a:cs typeface="Times New Roman"/>
              </a:rPr>
              <a:t>for </a:t>
            </a:r>
            <a:r>
              <a:rPr sz="2600" spc="-45" dirty="0">
                <a:latin typeface="Times New Roman"/>
                <a:cs typeface="Times New Roman"/>
              </a:rPr>
              <a:t>brain, </a:t>
            </a:r>
            <a:r>
              <a:rPr sz="2600" spc="-35" dirty="0">
                <a:latin typeface="Times New Roman"/>
                <a:cs typeface="Times New Roman"/>
              </a:rPr>
              <a:t>nerve </a:t>
            </a:r>
            <a:r>
              <a:rPr sz="2600" spc="-105" dirty="0">
                <a:latin typeface="Times New Roman"/>
                <a:cs typeface="Times New Roman"/>
              </a:rPr>
              <a:t>cells, </a:t>
            </a:r>
            <a:r>
              <a:rPr sz="2600" spc="-30" dirty="0">
                <a:latin typeface="Times New Roman"/>
                <a:cs typeface="Times New Roman"/>
              </a:rPr>
              <a:t>and  </a:t>
            </a:r>
            <a:r>
              <a:rPr sz="2600" spc="-60" dirty="0">
                <a:latin typeface="Times New Roman"/>
                <a:cs typeface="Times New Roman"/>
              </a:rPr>
              <a:t>developing </a:t>
            </a:r>
            <a:r>
              <a:rPr sz="2600" spc="-30" dirty="0">
                <a:latin typeface="Times New Roman"/>
                <a:cs typeface="Times New Roman"/>
              </a:rPr>
              <a:t>red </a:t>
            </a:r>
            <a:r>
              <a:rPr sz="2600" spc="-10" dirty="0">
                <a:latin typeface="Times New Roman"/>
                <a:cs typeface="Times New Roman"/>
              </a:rPr>
              <a:t>blood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cells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048667" name="object 3"/>
          <p:cNvSpPr txBox="1"/>
          <p:nvPr/>
        </p:nvSpPr>
        <p:spPr>
          <a:xfrm>
            <a:off x="1313526" y="4216524"/>
            <a:ext cx="285750" cy="145288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endParaRPr sz="2600" dirty="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endParaRPr sz="2600" dirty="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endParaRPr sz="2600" dirty="0">
              <a:latin typeface="Wingdings"/>
              <a:cs typeface="Wingdings"/>
            </a:endParaRPr>
          </a:p>
        </p:txBody>
      </p:sp>
      <p:sp>
        <p:nvSpPr>
          <p:cNvPr id="1048668" name="object 4"/>
          <p:cNvSpPr txBox="1"/>
          <p:nvPr/>
        </p:nvSpPr>
        <p:spPr>
          <a:xfrm>
            <a:off x="1295400" y="3710406"/>
            <a:ext cx="7239000" cy="1971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2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sz="2600" spc="-70" dirty="0">
                <a:latin typeface="Times New Roman"/>
                <a:cs typeface="Times New Roman"/>
              </a:rPr>
              <a:t>Major </a:t>
            </a:r>
            <a:r>
              <a:rPr sz="2600" spc="-80" dirty="0">
                <a:latin typeface="Times New Roman"/>
                <a:cs typeface="Times New Roman"/>
              </a:rPr>
              <a:t>pathways </a:t>
            </a:r>
            <a:r>
              <a:rPr sz="2600" dirty="0">
                <a:latin typeface="Times New Roman"/>
                <a:cs typeface="Times New Roman"/>
              </a:rPr>
              <a:t>for </a:t>
            </a:r>
            <a:r>
              <a:rPr sz="2600" spc="-85" dirty="0">
                <a:latin typeface="Times New Roman"/>
                <a:cs typeface="Times New Roman"/>
              </a:rPr>
              <a:t>cellular </a:t>
            </a:r>
            <a:r>
              <a:rPr sz="2600" spc="-40" dirty="0">
                <a:latin typeface="Times New Roman"/>
                <a:cs typeface="Times New Roman"/>
              </a:rPr>
              <a:t>breakdown </a:t>
            </a:r>
            <a:r>
              <a:rPr sz="2600" spc="-5" dirty="0">
                <a:latin typeface="Times New Roman"/>
                <a:cs typeface="Times New Roman"/>
              </a:rPr>
              <a:t>of </a:t>
            </a:r>
            <a:r>
              <a:rPr sz="2600" spc="-70" dirty="0">
                <a:latin typeface="Times New Roman"/>
                <a:cs typeface="Times New Roman"/>
              </a:rPr>
              <a:t>glucose </a:t>
            </a:r>
            <a:r>
              <a:rPr sz="2600" spc="-155" dirty="0">
                <a:latin typeface="Times New Roman"/>
                <a:cs typeface="Times New Roman"/>
              </a:rPr>
              <a:t>: </a:t>
            </a:r>
            <a:endParaRPr lang="en-US" sz="2600" spc="-155" dirty="0" smtClean="0">
              <a:latin typeface="Times New Roman"/>
              <a:cs typeface="Times New Roman"/>
            </a:endParaRPr>
          </a:p>
          <a:p>
            <a:pPr marL="926465" marR="5080" lvl="1" indent="-457200">
              <a:lnSpc>
                <a:spcPct val="120000"/>
              </a:lnSpc>
              <a:spcBef>
                <a:spcPts val="100"/>
              </a:spcBef>
              <a:buFont typeface="Wingdings" pitchFamily="2" charset="2"/>
              <a:buChar char="ü"/>
            </a:pPr>
            <a:r>
              <a:rPr lang="en-US" sz="2600" spc="-155" dirty="0" smtClean="0">
                <a:latin typeface="Times New Roman"/>
                <a:cs typeface="Times New Roman"/>
              </a:rPr>
              <a:t>Glycolysis</a:t>
            </a:r>
            <a:r>
              <a:rPr sz="2600" spc="-155" dirty="0" smtClean="0">
                <a:latin typeface="Times New Roman"/>
                <a:cs typeface="Times New Roman"/>
              </a:rPr>
              <a:t> </a:t>
            </a:r>
            <a:r>
              <a:rPr lang="en-US" sz="2600" spc="-155" dirty="0" smtClean="0">
                <a:latin typeface="Times New Roman"/>
                <a:cs typeface="Times New Roman"/>
              </a:rPr>
              <a:t>           </a:t>
            </a:r>
            <a:endParaRPr lang="en-US" sz="2600" dirty="0">
              <a:latin typeface="Times New Roman"/>
              <a:cs typeface="Times New Roman"/>
            </a:endParaRPr>
          </a:p>
          <a:p>
            <a:pPr marL="926465" marR="5080" lvl="1" indent="-457200">
              <a:lnSpc>
                <a:spcPct val="120000"/>
              </a:lnSpc>
              <a:spcBef>
                <a:spcPts val="100"/>
              </a:spcBef>
              <a:buFont typeface="Wingdings" pitchFamily="2" charset="2"/>
              <a:buChar char="ü"/>
            </a:pPr>
            <a:r>
              <a:rPr sz="2600" spc="-75" dirty="0" smtClean="0">
                <a:latin typeface="Times New Roman"/>
                <a:cs typeface="Times New Roman"/>
              </a:rPr>
              <a:t>TCA</a:t>
            </a:r>
            <a:r>
              <a:rPr sz="2600" spc="-75" dirty="0">
                <a:latin typeface="Times New Roman"/>
                <a:cs typeface="Times New Roman"/>
              </a:rPr>
              <a:t>( </a:t>
            </a:r>
            <a:r>
              <a:rPr sz="2600" spc="-30" dirty="0">
                <a:latin typeface="Times New Roman"/>
                <a:cs typeface="Times New Roman"/>
              </a:rPr>
              <a:t>Krebs) </a:t>
            </a:r>
            <a:r>
              <a:rPr sz="2600" spc="-114" dirty="0">
                <a:latin typeface="Times New Roman"/>
                <a:cs typeface="Times New Roman"/>
              </a:rPr>
              <a:t>cycle  </a:t>
            </a:r>
            <a:endParaRPr lang="en-US" sz="2600" spc="-114" dirty="0" smtClean="0">
              <a:latin typeface="Times New Roman"/>
              <a:cs typeface="Times New Roman"/>
            </a:endParaRPr>
          </a:p>
          <a:p>
            <a:pPr marL="926465" marR="5080" lvl="1" indent="-457200">
              <a:lnSpc>
                <a:spcPct val="120000"/>
              </a:lnSpc>
              <a:spcBef>
                <a:spcPts val="100"/>
              </a:spcBef>
              <a:buFont typeface="Wingdings" pitchFamily="2" charset="2"/>
              <a:buChar char="ü"/>
            </a:pPr>
            <a:r>
              <a:rPr sz="2600" spc="-10" dirty="0" smtClean="0">
                <a:latin typeface="Times New Roman"/>
                <a:cs typeface="Times New Roman"/>
              </a:rPr>
              <a:t>Electron </a:t>
            </a:r>
            <a:r>
              <a:rPr sz="2600" dirty="0">
                <a:latin typeface="Times New Roman"/>
                <a:cs typeface="Times New Roman"/>
              </a:rPr>
              <a:t>transport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chain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object 2"/>
          <p:cNvSpPr txBox="1"/>
          <p:nvPr/>
        </p:nvSpPr>
        <p:spPr>
          <a:xfrm>
            <a:off x="990600" y="767842"/>
            <a:ext cx="7924800" cy="5252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q"/>
              <a:tabLst>
                <a:tab pos="355600" algn="l"/>
                <a:tab pos="356235" algn="l"/>
              </a:tabLst>
            </a:pPr>
            <a:r>
              <a:rPr sz="3200" b="1" spc="-20" dirty="0">
                <a:latin typeface="Times New Roman"/>
                <a:cs typeface="Times New Roman"/>
              </a:rPr>
              <a:t>Making </a:t>
            </a:r>
            <a:r>
              <a:rPr sz="3200" b="1" spc="35" dirty="0">
                <a:latin typeface="Times New Roman"/>
                <a:cs typeface="Times New Roman"/>
              </a:rPr>
              <a:t>glucose </a:t>
            </a:r>
            <a:r>
              <a:rPr sz="3200" b="1" spc="-70" dirty="0">
                <a:latin typeface="Times New Roman"/>
                <a:cs typeface="Times New Roman"/>
              </a:rPr>
              <a:t>from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35" dirty="0">
                <a:latin typeface="Times New Roman"/>
                <a:cs typeface="Times New Roman"/>
              </a:rPr>
              <a:t>protein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926465" marR="569595" indent="-457200">
              <a:lnSpc>
                <a:spcPct val="100000"/>
              </a:lnSpc>
              <a:buFont typeface="Wingdings" pitchFamily="2" charset="2"/>
              <a:buChar char="ü"/>
              <a:tabLst>
                <a:tab pos="5454015" algn="l"/>
              </a:tabLst>
            </a:pPr>
            <a:r>
              <a:rPr sz="2800" spc="-155" dirty="0">
                <a:latin typeface="Times New Roman"/>
                <a:cs typeface="Times New Roman"/>
              </a:rPr>
              <a:t>W</a:t>
            </a:r>
            <a:r>
              <a:rPr sz="2800" spc="-15" dirty="0">
                <a:latin typeface="Times New Roman"/>
                <a:cs typeface="Times New Roman"/>
              </a:rPr>
              <a:t>he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there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is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ina</a:t>
            </a:r>
            <a:r>
              <a:rPr sz="2800" spc="-60" dirty="0">
                <a:latin typeface="Times New Roman"/>
                <a:cs typeface="Times New Roman"/>
              </a:rPr>
              <a:t>d</a:t>
            </a:r>
            <a:r>
              <a:rPr sz="2800" spc="-50" dirty="0">
                <a:latin typeface="Times New Roman"/>
                <a:cs typeface="Times New Roman"/>
              </a:rPr>
              <a:t>equate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5" dirty="0" smtClean="0">
                <a:latin typeface="Times New Roman"/>
                <a:cs typeface="Times New Roman"/>
              </a:rPr>
              <a:t>s</a:t>
            </a:r>
            <a:r>
              <a:rPr sz="2800" spc="-70" dirty="0" smtClean="0">
                <a:latin typeface="Times New Roman"/>
                <a:cs typeface="Times New Roman"/>
              </a:rPr>
              <a:t>u</a:t>
            </a:r>
            <a:r>
              <a:rPr sz="2800" spc="-85" dirty="0" smtClean="0">
                <a:latin typeface="Times New Roman"/>
                <a:cs typeface="Times New Roman"/>
              </a:rPr>
              <a:t>ppl</a:t>
            </a:r>
            <a:r>
              <a:rPr sz="2800" spc="-90" dirty="0" smtClean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latin typeface="Times New Roman"/>
                <a:cs typeface="Times New Roman"/>
              </a:rPr>
              <a:t>of </a:t>
            </a:r>
            <a:r>
              <a:rPr sz="2800" spc="-40" dirty="0" smtClean="0">
                <a:latin typeface="Times New Roman"/>
                <a:cs typeface="Times New Roman"/>
              </a:rPr>
              <a:t>car</a:t>
            </a:r>
            <a:r>
              <a:rPr sz="2800" spc="-45" dirty="0" smtClean="0">
                <a:latin typeface="Times New Roman"/>
                <a:cs typeface="Times New Roman"/>
              </a:rPr>
              <a:t>b</a:t>
            </a:r>
            <a:r>
              <a:rPr sz="2800" spc="20" dirty="0" smtClean="0">
                <a:latin typeface="Times New Roman"/>
                <a:cs typeface="Times New Roman"/>
              </a:rPr>
              <a:t>o</a:t>
            </a:r>
            <a:r>
              <a:rPr sz="2800" spc="-25" dirty="0" smtClean="0">
                <a:latin typeface="Times New Roman"/>
                <a:cs typeface="Times New Roman"/>
              </a:rPr>
              <a:t>h</a:t>
            </a:r>
            <a:r>
              <a:rPr sz="2800" spc="-280" dirty="0" smtClean="0">
                <a:latin typeface="Times New Roman"/>
                <a:cs typeface="Times New Roman"/>
              </a:rPr>
              <a:t>y</a:t>
            </a:r>
            <a:r>
              <a:rPr sz="2800" spc="-5" dirty="0" smtClean="0">
                <a:latin typeface="Times New Roman"/>
                <a:cs typeface="Times New Roman"/>
              </a:rPr>
              <a:t>d</a:t>
            </a:r>
            <a:r>
              <a:rPr sz="2800" dirty="0" smtClean="0">
                <a:latin typeface="Times New Roman"/>
                <a:cs typeface="Times New Roman"/>
              </a:rPr>
              <a:t>r</a:t>
            </a:r>
            <a:r>
              <a:rPr sz="2800" spc="-55" dirty="0" smtClean="0">
                <a:latin typeface="Times New Roman"/>
                <a:cs typeface="Times New Roman"/>
              </a:rPr>
              <a:t>ates  </a:t>
            </a:r>
            <a:r>
              <a:rPr lang="en-US" sz="2800" spc="-5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Times New Roman"/>
                <a:cs typeface="Times New Roman"/>
              </a:rPr>
              <a:t>from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0" dirty="0" smtClean="0">
                <a:latin typeface="Times New Roman"/>
                <a:cs typeface="Times New Roman"/>
              </a:rPr>
              <a:t>diet</a:t>
            </a:r>
            <a:endParaRPr lang="en-US" sz="2800" spc="-50" dirty="0" smtClean="0">
              <a:latin typeface="Times New Roman"/>
              <a:cs typeface="Times New Roman"/>
            </a:endParaRPr>
          </a:p>
          <a:p>
            <a:pPr marL="469265" marR="569595">
              <a:lnSpc>
                <a:spcPct val="100000"/>
              </a:lnSpc>
              <a:tabLst>
                <a:tab pos="5454015" algn="l"/>
              </a:tabLst>
            </a:pPr>
            <a:endParaRPr lang="en-US" sz="2800" dirty="0">
              <a:latin typeface="Times New Roman"/>
              <a:cs typeface="Times New Roman"/>
            </a:endParaRPr>
          </a:p>
          <a:p>
            <a:pPr marL="926465" marR="569595" indent="-457200">
              <a:lnSpc>
                <a:spcPct val="100000"/>
              </a:lnSpc>
              <a:buFont typeface="Wingdings" pitchFamily="2" charset="2"/>
              <a:buChar char="Ø"/>
              <a:tabLst>
                <a:tab pos="5454015" algn="l"/>
              </a:tabLst>
            </a:pPr>
            <a:r>
              <a:rPr lang="en-US" sz="2950" b="1" i="1" spc="-35" dirty="0" smtClean="0">
                <a:latin typeface="Times New Roman"/>
                <a:cs typeface="Times New Roman"/>
              </a:rPr>
              <a:t>G</a:t>
            </a:r>
            <a:r>
              <a:rPr sz="2950" b="1" i="1" spc="-35" dirty="0" smtClean="0">
                <a:latin typeface="Times New Roman"/>
                <a:cs typeface="Times New Roman"/>
              </a:rPr>
              <a:t>luconeogenesis </a:t>
            </a:r>
            <a:r>
              <a:rPr sz="2950" b="1" i="1" spc="-254" dirty="0">
                <a:latin typeface="Times New Roman"/>
                <a:cs typeface="Times New Roman"/>
              </a:rPr>
              <a:t>:</a:t>
            </a:r>
            <a:r>
              <a:rPr sz="2950" b="1" i="1" spc="-3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conversion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Times New Roman"/>
                <a:cs typeface="Times New Roman"/>
              </a:rPr>
              <a:t>o</a:t>
            </a:r>
            <a:r>
              <a:rPr lang="en-US" sz="2800" spc="-5" dirty="0" smtClean="0">
                <a:latin typeface="Times New Roman"/>
                <a:cs typeface="Times New Roman"/>
              </a:rPr>
              <a:t>f </a:t>
            </a:r>
            <a:r>
              <a:rPr sz="2800" spc="-20" dirty="0" smtClean="0">
                <a:latin typeface="Times New Roman"/>
                <a:cs typeface="Times New Roman"/>
              </a:rPr>
              <a:t>protein </a:t>
            </a:r>
            <a:r>
              <a:rPr sz="2800" spc="30" dirty="0">
                <a:latin typeface="Times New Roman"/>
                <a:cs typeface="Times New Roman"/>
              </a:rPr>
              <a:t>to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80" dirty="0" smtClean="0">
                <a:latin typeface="Times New Roman"/>
                <a:cs typeface="Times New Roman"/>
              </a:rPr>
              <a:t>glucose</a:t>
            </a:r>
            <a:endParaRPr lang="en-US" sz="2800" spc="-80" dirty="0" smtClean="0">
              <a:latin typeface="Times New Roman"/>
              <a:cs typeface="Times New Roman"/>
            </a:endParaRPr>
          </a:p>
          <a:p>
            <a:pPr marL="469265" marR="569595">
              <a:lnSpc>
                <a:spcPct val="100000"/>
              </a:lnSpc>
              <a:tabLst>
                <a:tab pos="5454015" algn="l"/>
              </a:tabLst>
            </a:pPr>
            <a:endParaRPr sz="4150" dirty="0">
              <a:latin typeface="Times New Roman"/>
              <a:cs typeface="Times New Roman"/>
            </a:endParaRPr>
          </a:p>
          <a:p>
            <a:pPr marL="926465" marR="5080" indent="-457200">
              <a:lnSpc>
                <a:spcPts val="3360"/>
              </a:lnSpc>
              <a:buFont typeface="Wingdings" pitchFamily="2" charset="2"/>
              <a:buChar char="Ø"/>
              <a:tabLst>
                <a:tab pos="3378835" algn="l"/>
                <a:tab pos="4079240" algn="l"/>
              </a:tabLst>
            </a:pPr>
            <a:r>
              <a:rPr sz="2950" b="1" i="1" spc="-50" dirty="0">
                <a:latin typeface="Times New Roman"/>
                <a:cs typeface="Times New Roman"/>
              </a:rPr>
              <a:t>Protein</a:t>
            </a:r>
            <a:r>
              <a:rPr sz="2950" b="1" i="1" spc="15" dirty="0">
                <a:latin typeface="Times New Roman"/>
                <a:cs typeface="Times New Roman"/>
              </a:rPr>
              <a:t> </a:t>
            </a:r>
            <a:r>
              <a:rPr sz="2950" b="1" i="1" spc="-50" dirty="0">
                <a:latin typeface="Times New Roman"/>
                <a:cs typeface="Times New Roman"/>
              </a:rPr>
              <a:t>sparing</a:t>
            </a:r>
            <a:r>
              <a:rPr sz="2950" b="1" i="1" spc="-30" dirty="0">
                <a:latin typeface="Times New Roman"/>
                <a:cs typeface="Times New Roman"/>
              </a:rPr>
              <a:t> </a:t>
            </a:r>
            <a:r>
              <a:rPr sz="2950" b="1" i="1" spc="-70" dirty="0">
                <a:latin typeface="Times New Roman"/>
                <a:cs typeface="Times New Roman"/>
              </a:rPr>
              <a:t>action:	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5" dirty="0">
                <a:latin typeface="Times New Roman"/>
                <a:cs typeface="Times New Roman"/>
              </a:rPr>
              <a:t>role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55" dirty="0">
                <a:latin typeface="Times New Roman"/>
                <a:cs typeface="Times New Roman"/>
              </a:rPr>
              <a:t>carbohydrates </a:t>
            </a:r>
            <a:r>
              <a:rPr sz="2800" spc="30" dirty="0">
                <a:latin typeface="Times New Roman"/>
                <a:cs typeface="Times New Roman"/>
              </a:rPr>
              <a:t>to  </a:t>
            </a:r>
            <a:r>
              <a:rPr sz="2800" spc="-35" dirty="0">
                <a:latin typeface="Times New Roman"/>
                <a:cs typeface="Times New Roman"/>
              </a:rPr>
              <a:t>prevent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use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Times New Roman"/>
                <a:cs typeface="Times New Roman"/>
              </a:rPr>
              <a:t>o</a:t>
            </a:r>
            <a:r>
              <a:rPr lang="en-US" sz="2800" spc="-5" dirty="0" smtClean="0">
                <a:latin typeface="Times New Roman"/>
                <a:cs typeface="Times New Roman"/>
              </a:rPr>
              <a:t>f </a:t>
            </a:r>
            <a:r>
              <a:rPr sz="2800" spc="-20" dirty="0" smtClean="0">
                <a:latin typeface="Times New Roman"/>
                <a:cs typeface="Times New Roman"/>
              </a:rPr>
              <a:t>protein 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spc="-70" dirty="0">
                <a:latin typeface="Times New Roman"/>
                <a:cs typeface="Times New Roman"/>
              </a:rPr>
              <a:t>energy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304800"/>
            <a:ext cx="8229600" cy="6248400"/>
          </a:xfrm>
        </p:spPr>
        <p:txBody>
          <a:bodyPr>
            <a:normAutofit/>
          </a:bodyPr>
          <a:lstStyle/>
          <a:p>
            <a:pPr marL="82296" indent="0" algn="ctr">
              <a:lnSpc>
                <a:spcPct val="150000"/>
              </a:lnSpc>
              <a:buNone/>
            </a:pPr>
            <a:r>
              <a:rPr lang="en-US" b="1" dirty="0" smtClean="0">
                <a:cs typeface="Times New Roman" pitchFamily="18" charset="0"/>
              </a:rPr>
              <a:t>Cont.,..</a:t>
            </a:r>
            <a:endParaRPr lang="en-US" dirty="0" smtClean="0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Nutrition deals with the nutrients; their characteristics, functions, body’s quantitative need for them, and their food sources, the effect of an inadequate intake and for some nutrients an excessive intake.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+mj-lt"/>
                <a:cs typeface="Times New Roman" pitchFamily="18" charset="0"/>
              </a:rPr>
              <a:t> With the digestion of food ,absorption of  end products, their utilization in the body…….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689C-49E3-4C62-8F1E-FE97A0735B1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object 2"/>
          <p:cNvSpPr txBox="1">
            <a:spLocks noGrp="1"/>
          </p:cNvSpPr>
          <p:nvPr>
            <p:ph type="title"/>
          </p:nvPr>
        </p:nvSpPr>
        <p:spPr>
          <a:xfrm>
            <a:off x="1066800" y="260926"/>
            <a:ext cx="627634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0" dirty="0"/>
              <a:t>Making </a:t>
            </a:r>
            <a:r>
              <a:rPr sz="3200" spc="-5" dirty="0"/>
              <a:t>ketone </a:t>
            </a:r>
            <a:r>
              <a:rPr sz="3200" spc="25" dirty="0"/>
              <a:t>bodies </a:t>
            </a:r>
            <a:r>
              <a:rPr sz="3200" spc="-70" dirty="0"/>
              <a:t>from </a:t>
            </a:r>
            <a:r>
              <a:rPr sz="3200" spc="-65" dirty="0"/>
              <a:t>fat</a:t>
            </a:r>
            <a:r>
              <a:rPr sz="3200" spc="60" dirty="0"/>
              <a:t> </a:t>
            </a:r>
            <a:r>
              <a:rPr sz="3200" spc="-20" dirty="0"/>
              <a:t>fragments</a:t>
            </a:r>
            <a:endParaRPr sz="3200" dirty="0"/>
          </a:p>
        </p:txBody>
      </p:sp>
      <p:sp>
        <p:nvSpPr>
          <p:cNvPr id="1048717" name="object 3"/>
          <p:cNvSpPr txBox="1"/>
          <p:nvPr/>
        </p:nvSpPr>
        <p:spPr>
          <a:xfrm>
            <a:off x="838200" y="1371600"/>
            <a:ext cx="8077200" cy="519244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193800" indent="-457200">
              <a:lnSpc>
                <a:spcPct val="100000"/>
              </a:lnSpc>
              <a:spcBef>
                <a:spcPts val="770"/>
              </a:spcBef>
              <a:buFont typeface="Wingdings" pitchFamily="2" charset="2"/>
              <a:buChar char="q"/>
              <a:tabLst>
                <a:tab pos="3761740" algn="l"/>
              </a:tabLst>
            </a:pPr>
            <a:r>
              <a:rPr sz="2800" b="1" spc="-35" dirty="0">
                <a:latin typeface="Times New Roman"/>
                <a:cs typeface="Times New Roman"/>
              </a:rPr>
              <a:t>Inadequate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70" dirty="0">
                <a:latin typeface="Times New Roman"/>
                <a:cs typeface="Times New Roman"/>
              </a:rPr>
              <a:t>supply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 smtClean="0">
                <a:latin typeface="Times New Roman"/>
                <a:cs typeface="Times New Roman"/>
              </a:rPr>
              <a:t>of</a:t>
            </a:r>
            <a:r>
              <a:rPr lang="en-US" sz="2800" b="1" spc="-5" dirty="0" smtClean="0">
                <a:latin typeface="Times New Roman"/>
                <a:cs typeface="Times New Roman"/>
              </a:rPr>
              <a:t> </a:t>
            </a:r>
            <a:r>
              <a:rPr sz="2800" b="1" spc="-55" dirty="0" smtClean="0">
                <a:latin typeface="Times New Roman"/>
                <a:cs typeface="Times New Roman"/>
              </a:rPr>
              <a:t>carbohydrates</a:t>
            </a:r>
            <a:endParaRPr sz="2800" b="1" dirty="0">
              <a:latin typeface="Times New Roman"/>
              <a:cs typeface="Times New Roman"/>
            </a:endParaRPr>
          </a:p>
          <a:p>
            <a:pPr marL="1384300" indent="-457200">
              <a:lnSpc>
                <a:spcPct val="100000"/>
              </a:lnSpc>
              <a:spcBef>
                <a:spcPts val="655"/>
              </a:spcBef>
              <a:buFont typeface="Wingdings" pitchFamily="2" charset="2"/>
              <a:buChar char="ü"/>
              <a:tabLst>
                <a:tab pos="1156335" algn="l"/>
              </a:tabLst>
            </a:pPr>
            <a:r>
              <a:rPr sz="2700" spc="-40" dirty="0">
                <a:latin typeface="Times New Roman"/>
                <a:cs typeface="Times New Roman"/>
              </a:rPr>
              <a:t>Fat </a:t>
            </a:r>
            <a:r>
              <a:rPr sz="2700" spc="-45" dirty="0">
                <a:latin typeface="Times New Roman"/>
                <a:cs typeface="Times New Roman"/>
              </a:rPr>
              <a:t>metabolism</a:t>
            </a:r>
            <a:r>
              <a:rPr sz="2700" spc="20" dirty="0">
                <a:latin typeface="Times New Roman"/>
                <a:cs typeface="Times New Roman"/>
              </a:rPr>
              <a:t> </a:t>
            </a:r>
            <a:r>
              <a:rPr sz="2700" spc="-40" dirty="0" smtClean="0">
                <a:latin typeface="Times New Roman"/>
                <a:cs typeface="Times New Roman"/>
              </a:rPr>
              <a:t>shifts</a:t>
            </a:r>
            <a:endParaRPr lang="en-US" sz="2700" dirty="0">
              <a:latin typeface="Times New Roman"/>
              <a:cs typeface="Times New Roman"/>
            </a:endParaRPr>
          </a:p>
          <a:p>
            <a:pPr marL="1384300" indent="-457200">
              <a:lnSpc>
                <a:spcPct val="100000"/>
              </a:lnSpc>
              <a:spcBef>
                <a:spcPts val="655"/>
              </a:spcBef>
              <a:buFont typeface="Wingdings" pitchFamily="2" charset="2"/>
              <a:buChar char="ü"/>
              <a:tabLst>
                <a:tab pos="1156335" algn="l"/>
              </a:tabLst>
            </a:pPr>
            <a:r>
              <a:rPr sz="2700" spc="-10" dirty="0" smtClean="0">
                <a:latin typeface="Times New Roman"/>
                <a:cs typeface="Times New Roman"/>
              </a:rPr>
              <a:t>Ketone </a:t>
            </a:r>
            <a:r>
              <a:rPr sz="2700" spc="-45" dirty="0">
                <a:latin typeface="Times New Roman"/>
                <a:cs typeface="Times New Roman"/>
              </a:rPr>
              <a:t>body </a:t>
            </a:r>
            <a:r>
              <a:rPr sz="2700" spc="-10" dirty="0">
                <a:latin typeface="Times New Roman"/>
                <a:cs typeface="Times New Roman"/>
              </a:rPr>
              <a:t>formation </a:t>
            </a:r>
            <a:r>
              <a:rPr sz="2700" spc="-120" dirty="0">
                <a:latin typeface="Times New Roman"/>
                <a:cs typeface="Times New Roman"/>
              </a:rPr>
              <a:t>by </a:t>
            </a:r>
            <a:r>
              <a:rPr sz="2700" spc="-45" dirty="0">
                <a:latin typeface="Times New Roman"/>
                <a:cs typeface="Times New Roman"/>
              </a:rPr>
              <a:t>combining </a:t>
            </a:r>
            <a:r>
              <a:rPr sz="2700" spc="-35" dirty="0">
                <a:latin typeface="Times New Roman"/>
                <a:cs typeface="Times New Roman"/>
              </a:rPr>
              <a:t>fat  </a:t>
            </a:r>
            <a:r>
              <a:rPr sz="2700" spc="-40" dirty="0">
                <a:latin typeface="Times New Roman"/>
                <a:cs typeface="Times New Roman"/>
              </a:rPr>
              <a:t>fragments– </a:t>
            </a:r>
            <a:r>
              <a:rPr sz="2700" spc="-65" dirty="0">
                <a:latin typeface="Times New Roman"/>
                <a:cs typeface="Times New Roman"/>
              </a:rPr>
              <a:t>alternative </a:t>
            </a:r>
            <a:r>
              <a:rPr sz="2700" spc="-70" dirty="0">
                <a:latin typeface="Times New Roman"/>
                <a:cs typeface="Times New Roman"/>
              </a:rPr>
              <a:t>fuel </a:t>
            </a:r>
            <a:r>
              <a:rPr sz="2700" spc="-40" dirty="0">
                <a:latin typeface="Times New Roman"/>
                <a:cs typeface="Times New Roman"/>
              </a:rPr>
              <a:t>source </a:t>
            </a:r>
            <a:r>
              <a:rPr sz="2700" spc="-50" dirty="0">
                <a:latin typeface="Times New Roman"/>
                <a:cs typeface="Times New Roman"/>
              </a:rPr>
              <a:t>during</a:t>
            </a:r>
            <a:r>
              <a:rPr sz="2700" spc="260" dirty="0">
                <a:latin typeface="Times New Roman"/>
                <a:cs typeface="Times New Roman"/>
              </a:rPr>
              <a:t> </a:t>
            </a:r>
            <a:r>
              <a:rPr sz="2700" spc="-35" dirty="0" smtClean="0">
                <a:latin typeface="Times New Roman"/>
                <a:cs typeface="Times New Roman"/>
              </a:rPr>
              <a:t>starvation</a:t>
            </a:r>
            <a:endParaRPr lang="en-US" sz="2700" dirty="0">
              <a:latin typeface="Times New Roman"/>
              <a:cs typeface="Times New Roman"/>
            </a:endParaRPr>
          </a:p>
          <a:p>
            <a:pPr marL="1384300" indent="-457200">
              <a:lnSpc>
                <a:spcPct val="100000"/>
              </a:lnSpc>
              <a:spcBef>
                <a:spcPts val="655"/>
              </a:spcBef>
              <a:buFont typeface="Wingdings" pitchFamily="2" charset="2"/>
              <a:buChar char="ü"/>
              <a:tabLst>
                <a:tab pos="1156335" algn="l"/>
              </a:tabLst>
            </a:pPr>
            <a:r>
              <a:rPr sz="2700" spc="-45" dirty="0" smtClean="0">
                <a:latin typeface="Times New Roman"/>
                <a:cs typeface="Times New Roman"/>
              </a:rPr>
              <a:t>When</a:t>
            </a:r>
            <a:r>
              <a:rPr sz="2700" dirty="0" smtClean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production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of	</a:t>
            </a:r>
            <a:r>
              <a:rPr sz="2700" spc="-35" dirty="0">
                <a:latin typeface="Times New Roman"/>
                <a:cs typeface="Times New Roman"/>
              </a:rPr>
              <a:t>ketone </a:t>
            </a:r>
            <a:r>
              <a:rPr sz="2700" spc="-40" dirty="0">
                <a:latin typeface="Times New Roman"/>
                <a:cs typeface="Times New Roman"/>
              </a:rPr>
              <a:t>bodies </a:t>
            </a:r>
            <a:r>
              <a:rPr sz="2700" spc="-80" dirty="0">
                <a:latin typeface="Times New Roman"/>
                <a:cs typeface="Times New Roman"/>
              </a:rPr>
              <a:t>exceeds </a:t>
            </a:r>
            <a:r>
              <a:rPr sz="2700" spc="-30" dirty="0">
                <a:latin typeface="Times New Roman"/>
                <a:cs typeface="Times New Roman"/>
              </a:rPr>
              <a:t>their  </a:t>
            </a:r>
            <a:r>
              <a:rPr sz="2700" spc="-60" dirty="0">
                <a:latin typeface="Times New Roman"/>
                <a:cs typeface="Times New Roman"/>
              </a:rPr>
              <a:t>use </a:t>
            </a:r>
            <a:r>
              <a:rPr sz="2700" dirty="0">
                <a:latin typeface="Times New Roman"/>
                <a:cs typeface="Times New Roman"/>
              </a:rPr>
              <a:t>–</a:t>
            </a:r>
            <a:r>
              <a:rPr sz="2700" spc="50" dirty="0">
                <a:latin typeface="Times New Roman"/>
                <a:cs typeface="Times New Roman"/>
              </a:rPr>
              <a:t> </a:t>
            </a:r>
            <a:r>
              <a:rPr sz="2700" spc="-40" dirty="0" smtClean="0">
                <a:latin typeface="Times New Roman"/>
                <a:cs typeface="Times New Roman"/>
              </a:rPr>
              <a:t>Ketosis</a:t>
            </a:r>
            <a:endParaRPr lang="en-US" sz="2700" dirty="0">
              <a:latin typeface="Times New Roman"/>
              <a:cs typeface="Times New Roman"/>
            </a:endParaRPr>
          </a:p>
          <a:p>
            <a:pPr marL="1384300" indent="-457200">
              <a:lnSpc>
                <a:spcPct val="100000"/>
              </a:lnSpc>
              <a:spcBef>
                <a:spcPts val="655"/>
              </a:spcBef>
              <a:buFont typeface="Wingdings" pitchFamily="2" charset="2"/>
              <a:buChar char="ü"/>
              <a:tabLst>
                <a:tab pos="1156335" algn="l"/>
              </a:tabLst>
            </a:pPr>
            <a:r>
              <a:rPr sz="2700" spc="-40" dirty="0" smtClean="0">
                <a:latin typeface="Times New Roman"/>
                <a:cs typeface="Times New Roman"/>
              </a:rPr>
              <a:t>Ketosis </a:t>
            </a:r>
            <a:r>
              <a:rPr sz="2700" spc="-25" dirty="0">
                <a:latin typeface="Times New Roman"/>
                <a:cs typeface="Times New Roman"/>
              </a:rPr>
              <a:t>–disturbs </a:t>
            </a:r>
            <a:r>
              <a:rPr sz="2700" spc="-5" dirty="0">
                <a:latin typeface="Times New Roman"/>
                <a:cs typeface="Times New Roman"/>
              </a:rPr>
              <a:t>the </a:t>
            </a:r>
            <a:r>
              <a:rPr sz="2700" spc="-130" dirty="0">
                <a:latin typeface="Times New Roman"/>
                <a:cs typeface="Times New Roman"/>
              </a:rPr>
              <a:t>body’s </a:t>
            </a:r>
            <a:r>
              <a:rPr sz="2700" spc="-70" dirty="0">
                <a:latin typeface="Times New Roman"/>
                <a:cs typeface="Times New Roman"/>
              </a:rPr>
              <a:t>acid-base</a:t>
            </a:r>
            <a:r>
              <a:rPr sz="2700" spc="155" dirty="0">
                <a:latin typeface="Times New Roman"/>
                <a:cs typeface="Times New Roman"/>
              </a:rPr>
              <a:t> </a:t>
            </a:r>
            <a:r>
              <a:rPr sz="2700" spc="-70" dirty="0">
                <a:latin typeface="Times New Roman"/>
                <a:cs typeface="Times New Roman"/>
              </a:rPr>
              <a:t>balance</a:t>
            </a: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 dirty="0">
              <a:latin typeface="Times New Roman"/>
              <a:cs typeface="Times New Roman"/>
            </a:endParaRPr>
          </a:p>
          <a:p>
            <a:pPr marL="355600" marR="400050" indent="-343535">
              <a:lnSpc>
                <a:spcPct val="100000"/>
              </a:lnSpc>
              <a:tabLst>
                <a:tab pos="5219065" algn="l"/>
                <a:tab pos="7309484" algn="l"/>
              </a:tabLst>
            </a:pPr>
            <a:r>
              <a:rPr lang="en-US" sz="2800" b="1" spc="35" dirty="0" smtClean="0">
                <a:latin typeface="Times New Roman"/>
                <a:cs typeface="Times New Roman"/>
              </a:rPr>
              <a:t>  </a:t>
            </a:r>
            <a:r>
              <a:rPr lang="en-US" sz="2800" b="1" spc="35" dirty="0" smtClean="0">
                <a:latin typeface="Times New Roman"/>
                <a:cs typeface="Times New Roman"/>
              </a:rPr>
              <a:t>   </a:t>
            </a:r>
            <a:r>
              <a:rPr sz="2800" b="1" spc="35" dirty="0" smtClean="0">
                <a:latin typeface="Times New Roman"/>
                <a:cs typeface="Times New Roman"/>
              </a:rPr>
              <a:t>Note</a:t>
            </a:r>
            <a:r>
              <a:rPr sz="2800" b="1" spc="35" dirty="0">
                <a:latin typeface="Times New Roman"/>
                <a:cs typeface="Times New Roman"/>
              </a:rPr>
              <a:t>: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T</a:t>
            </a:r>
            <a:r>
              <a:rPr sz="2800" spc="-35" dirty="0">
                <a:latin typeface="Times New Roman"/>
                <a:cs typeface="Times New Roman"/>
              </a:rPr>
              <a:t>h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bod</a:t>
            </a:r>
            <a:r>
              <a:rPr sz="2800" spc="-50" dirty="0">
                <a:latin typeface="Times New Roman"/>
                <a:cs typeface="Times New Roman"/>
              </a:rPr>
              <a:t>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need</a:t>
            </a:r>
            <a:r>
              <a:rPr sz="2800" spc="-3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50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100g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Times New Roman"/>
                <a:cs typeface="Times New Roman"/>
              </a:rPr>
              <a:t>o</a:t>
            </a:r>
            <a:r>
              <a:rPr sz="2800" spc="-5" dirty="0" smtClean="0">
                <a:latin typeface="Times New Roman"/>
                <a:cs typeface="Times New Roman"/>
              </a:rPr>
              <a:t>f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spc="-40" dirty="0" smtClean="0">
                <a:latin typeface="Times New Roman"/>
                <a:cs typeface="Times New Roman"/>
              </a:rPr>
              <a:t>car</a:t>
            </a:r>
            <a:r>
              <a:rPr sz="2800" spc="-45" dirty="0" smtClean="0">
                <a:latin typeface="Times New Roman"/>
                <a:cs typeface="Times New Roman"/>
              </a:rPr>
              <a:t>b</a:t>
            </a:r>
            <a:r>
              <a:rPr sz="2800" spc="20" dirty="0" smtClean="0">
                <a:latin typeface="Times New Roman"/>
                <a:cs typeface="Times New Roman"/>
              </a:rPr>
              <a:t>o</a:t>
            </a:r>
            <a:r>
              <a:rPr sz="2800" spc="-25" dirty="0" smtClean="0">
                <a:latin typeface="Times New Roman"/>
                <a:cs typeface="Times New Roman"/>
              </a:rPr>
              <a:t>h</a:t>
            </a:r>
            <a:r>
              <a:rPr sz="2800" spc="-280" dirty="0" smtClean="0">
                <a:latin typeface="Times New Roman"/>
                <a:cs typeface="Times New Roman"/>
              </a:rPr>
              <a:t>y</a:t>
            </a:r>
            <a:r>
              <a:rPr sz="2800" spc="-5" dirty="0" smtClean="0">
                <a:latin typeface="Times New Roman"/>
                <a:cs typeface="Times New Roman"/>
              </a:rPr>
              <a:t>d</a:t>
            </a:r>
            <a:r>
              <a:rPr sz="2800" dirty="0" smtClean="0">
                <a:latin typeface="Times New Roman"/>
                <a:cs typeface="Times New Roman"/>
              </a:rPr>
              <a:t>r</a:t>
            </a:r>
            <a:r>
              <a:rPr sz="2800" spc="-60" dirty="0" smtClean="0">
                <a:latin typeface="Times New Roman"/>
                <a:cs typeface="Times New Roman"/>
              </a:rPr>
              <a:t>ate</a:t>
            </a:r>
            <a:r>
              <a:rPr sz="2800" spc="-55" dirty="0" smtClean="0">
                <a:latin typeface="Times New Roman"/>
                <a:cs typeface="Times New Roman"/>
              </a:rPr>
              <a:t>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spc="25" dirty="0" smtClean="0">
                <a:latin typeface="Times New Roman"/>
                <a:cs typeface="Times New Roman"/>
              </a:rPr>
              <a:t>to  </a:t>
            </a:r>
            <a:r>
              <a:rPr sz="2800" spc="-45" dirty="0">
                <a:latin typeface="Times New Roman"/>
                <a:cs typeface="Times New Roman"/>
              </a:rPr>
              <a:t>spare </a:t>
            </a:r>
            <a:r>
              <a:rPr sz="2800" spc="-50" dirty="0">
                <a:latin typeface="Times New Roman"/>
                <a:cs typeface="Times New Roman"/>
              </a:rPr>
              <a:t>body </a:t>
            </a:r>
            <a:r>
              <a:rPr sz="2800" spc="-20" dirty="0">
                <a:latin typeface="Times New Roman"/>
                <a:cs typeface="Times New Roman"/>
              </a:rPr>
              <a:t>protein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35" dirty="0">
                <a:latin typeface="Times New Roman"/>
                <a:cs typeface="Times New Roman"/>
              </a:rPr>
              <a:t>prevent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ketosis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object 2"/>
          <p:cNvSpPr txBox="1">
            <a:spLocks noGrp="1"/>
          </p:cNvSpPr>
          <p:nvPr>
            <p:ph type="title"/>
          </p:nvPr>
        </p:nvSpPr>
        <p:spPr>
          <a:xfrm>
            <a:off x="990600" y="246221"/>
            <a:ext cx="44958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50" dirty="0"/>
              <a:t>Using </a:t>
            </a:r>
            <a:r>
              <a:rPr sz="3200" spc="35" dirty="0"/>
              <a:t>glucose </a:t>
            </a:r>
            <a:r>
              <a:rPr sz="3200" spc="-5" dirty="0"/>
              <a:t>to </a:t>
            </a:r>
            <a:r>
              <a:rPr sz="3200" spc="-25" dirty="0"/>
              <a:t>make</a:t>
            </a:r>
            <a:r>
              <a:rPr sz="3200" spc="-95" dirty="0"/>
              <a:t> </a:t>
            </a:r>
            <a:r>
              <a:rPr sz="3200" spc="-70" dirty="0"/>
              <a:t>fat</a:t>
            </a:r>
            <a:endParaRPr sz="3200" dirty="0"/>
          </a:p>
        </p:txBody>
      </p:sp>
      <p:sp>
        <p:nvSpPr>
          <p:cNvPr id="1048719" name="object 3"/>
          <p:cNvSpPr txBox="1"/>
          <p:nvPr/>
        </p:nvSpPr>
        <p:spPr>
          <a:xfrm>
            <a:off x="1219200" y="1407922"/>
            <a:ext cx="7696200" cy="44800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q"/>
            </a:pPr>
            <a:r>
              <a:rPr lang="en-US" sz="2800" b="1" spc="-5" dirty="0" smtClean="0">
                <a:latin typeface="Times New Roman"/>
                <a:cs typeface="Times New Roman"/>
              </a:rPr>
              <a:t>  </a:t>
            </a:r>
            <a:r>
              <a:rPr sz="2800" b="1" spc="-5" dirty="0" smtClean="0">
                <a:latin typeface="Times New Roman"/>
                <a:cs typeface="Times New Roman"/>
              </a:rPr>
              <a:t>The </a:t>
            </a:r>
            <a:r>
              <a:rPr sz="2800" b="1" spc="-195" dirty="0">
                <a:latin typeface="Times New Roman"/>
                <a:cs typeface="Times New Roman"/>
              </a:rPr>
              <a:t>way </a:t>
            </a:r>
            <a:r>
              <a:rPr sz="2800" b="1" spc="30" dirty="0">
                <a:latin typeface="Times New Roman"/>
                <a:cs typeface="Times New Roman"/>
              </a:rPr>
              <a:t>to </a:t>
            </a:r>
            <a:r>
              <a:rPr sz="2800" b="1" spc="-50" dirty="0">
                <a:latin typeface="Times New Roman"/>
                <a:cs typeface="Times New Roman"/>
              </a:rPr>
              <a:t>handle </a:t>
            </a:r>
            <a:r>
              <a:rPr sz="2800" b="1" spc="-55" dirty="0">
                <a:latin typeface="Times New Roman"/>
                <a:cs typeface="Times New Roman"/>
              </a:rPr>
              <a:t>extra</a:t>
            </a:r>
            <a:r>
              <a:rPr sz="2800" b="1" spc="-310" dirty="0">
                <a:latin typeface="Times New Roman"/>
                <a:cs typeface="Times New Roman"/>
              </a:rPr>
              <a:t> </a:t>
            </a:r>
            <a:r>
              <a:rPr sz="2800" b="1" spc="-80" dirty="0">
                <a:latin typeface="Times New Roman"/>
                <a:cs typeface="Times New Roman"/>
              </a:rPr>
              <a:t>glucose</a:t>
            </a:r>
            <a:endParaRPr sz="28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469900" marR="986155" indent="-45720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spc="-35" dirty="0">
                <a:latin typeface="Times New Roman"/>
                <a:cs typeface="Times New Roman"/>
              </a:rPr>
              <a:t> </a:t>
            </a:r>
            <a:r>
              <a:rPr sz="2800" spc="-35" dirty="0" smtClean="0">
                <a:latin typeface="Times New Roman"/>
                <a:cs typeface="Times New Roman"/>
              </a:rPr>
              <a:t>Glucose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25" dirty="0">
                <a:latin typeface="Times New Roman"/>
                <a:cs typeface="Times New Roman"/>
              </a:rPr>
              <a:t>broken </a:t>
            </a:r>
            <a:r>
              <a:rPr sz="2800" spc="-40" dirty="0">
                <a:latin typeface="Times New Roman"/>
                <a:cs typeface="Times New Roman"/>
              </a:rPr>
              <a:t>down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80" dirty="0">
                <a:latin typeface="Times New Roman"/>
                <a:cs typeface="Times New Roman"/>
              </a:rPr>
              <a:t>smaller </a:t>
            </a:r>
            <a:r>
              <a:rPr sz="2800" spc="-45" dirty="0">
                <a:latin typeface="Times New Roman"/>
                <a:cs typeface="Times New Roman"/>
              </a:rPr>
              <a:t>fragments </a:t>
            </a:r>
            <a:r>
              <a:rPr sz="2800" spc="-35" dirty="0">
                <a:latin typeface="Times New Roman"/>
                <a:cs typeface="Times New Roman"/>
              </a:rPr>
              <a:t>and  </a:t>
            </a:r>
            <a:r>
              <a:rPr sz="2800" spc="-30" dirty="0">
                <a:latin typeface="Times New Roman"/>
                <a:cs typeface="Times New Roman"/>
              </a:rPr>
              <a:t>converted </a:t>
            </a:r>
            <a:r>
              <a:rPr sz="2800" spc="-15" dirty="0">
                <a:latin typeface="Times New Roman"/>
                <a:cs typeface="Times New Roman"/>
              </a:rPr>
              <a:t>into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fat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ü"/>
              <a:tabLst>
                <a:tab pos="706120" algn="l"/>
              </a:tabLst>
            </a:pPr>
            <a:r>
              <a:rPr lang="en-US" sz="2800" spc="-80" dirty="0" smtClean="0">
                <a:latin typeface="Times New Roman"/>
                <a:cs typeface="Times New Roman"/>
              </a:rPr>
              <a:t>   </a:t>
            </a:r>
            <a:r>
              <a:rPr sz="2800" b="1" spc="-80" dirty="0" smtClean="0">
                <a:latin typeface="Times New Roman"/>
                <a:cs typeface="Times New Roman"/>
              </a:rPr>
              <a:t>Fat</a:t>
            </a:r>
            <a:r>
              <a:rPr sz="2800" spc="-80" dirty="0" smtClean="0">
                <a:latin typeface="Times New Roman"/>
                <a:cs typeface="Times New Roman"/>
              </a:rPr>
              <a:t>:</a:t>
            </a:r>
            <a:r>
              <a:rPr lang="en-US" sz="2800" spc="-8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Times New Roman"/>
                <a:cs typeface="Times New Roman"/>
              </a:rPr>
              <a:t>permanent </a:t>
            </a:r>
            <a:r>
              <a:rPr sz="2800" spc="-70" dirty="0">
                <a:latin typeface="Times New Roman"/>
                <a:cs typeface="Times New Roman"/>
              </a:rPr>
              <a:t>energy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storage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100965">
              <a:lnSpc>
                <a:spcPct val="100000"/>
              </a:lnSpc>
              <a:spcBef>
                <a:spcPts val="5"/>
              </a:spcBef>
            </a:pPr>
            <a:r>
              <a:rPr lang="en-US" sz="2800" b="1" spc="40" dirty="0" smtClean="0">
                <a:latin typeface="Times New Roman"/>
                <a:cs typeface="Times New Roman"/>
              </a:rPr>
              <a:t>  </a:t>
            </a:r>
            <a:r>
              <a:rPr sz="2800" b="1" spc="40" dirty="0" smtClean="0">
                <a:latin typeface="Times New Roman"/>
                <a:cs typeface="Times New Roman"/>
              </a:rPr>
              <a:t>Note: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spc="-50" dirty="0" smtClean="0">
                <a:latin typeface="Times New Roman"/>
                <a:cs typeface="Times New Roman"/>
              </a:rPr>
              <a:t>When </a:t>
            </a:r>
            <a:r>
              <a:rPr sz="2800" spc="-50" dirty="0">
                <a:latin typeface="Times New Roman"/>
                <a:cs typeface="Times New Roman"/>
              </a:rPr>
              <a:t>carbohydrate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30" dirty="0">
                <a:latin typeface="Times New Roman"/>
                <a:cs typeface="Times New Roman"/>
              </a:rPr>
              <a:t>abundant, </a:t>
            </a:r>
            <a:r>
              <a:rPr sz="2800" spc="-35" dirty="0">
                <a:latin typeface="Times New Roman"/>
                <a:cs typeface="Times New Roman"/>
              </a:rPr>
              <a:t>fat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40" dirty="0">
                <a:latin typeface="Times New Roman"/>
                <a:cs typeface="Times New Roman"/>
              </a:rPr>
              <a:t>either </a:t>
            </a:r>
            <a:r>
              <a:rPr sz="2800" spc="-35" dirty="0">
                <a:latin typeface="Times New Roman"/>
                <a:cs typeface="Times New Roman"/>
              </a:rPr>
              <a:t>conserved  </a:t>
            </a:r>
            <a:r>
              <a:rPr sz="2800" spc="10" dirty="0">
                <a:latin typeface="Times New Roman"/>
                <a:cs typeface="Times New Roman"/>
              </a:rPr>
              <a:t>or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created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object 2"/>
          <p:cNvSpPr txBox="1">
            <a:spLocks noGrp="1"/>
          </p:cNvSpPr>
          <p:nvPr>
            <p:ph type="title"/>
          </p:nvPr>
        </p:nvSpPr>
        <p:spPr>
          <a:xfrm>
            <a:off x="535940" y="167132"/>
            <a:ext cx="8074660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7045" algn="l"/>
              </a:tabLst>
            </a:pPr>
            <a:r>
              <a:rPr lang="en-US" spc="25" dirty="0" smtClean="0"/>
              <a:t>   </a:t>
            </a:r>
            <a:r>
              <a:rPr spc="25" dirty="0" smtClean="0"/>
              <a:t>Health</a:t>
            </a:r>
            <a:r>
              <a:rPr spc="-5" dirty="0" smtClean="0"/>
              <a:t> </a:t>
            </a:r>
            <a:r>
              <a:rPr spc="15" dirty="0"/>
              <a:t>effects</a:t>
            </a:r>
            <a:r>
              <a:rPr spc="-10" dirty="0"/>
              <a:t> </a:t>
            </a:r>
            <a:r>
              <a:rPr spc="-20" dirty="0" smtClean="0"/>
              <a:t>of</a:t>
            </a:r>
            <a:r>
              <a:rPr lang="en-US" spc="-20" dirty="0" smtClean="0"/>
              <a:t> </a:t>
            </a:r>
            <a:r>
              <a:rPr spc="-65" dirty="0" smtClean="0"/>
              <a:t>carbohydrates</a:t>
            </a:r>
            <a:endParaRPr spc="-65" dirty="0"/>
          </a:p>
        </p:txBody>
      </p:sp>
      <p:sp>
        <p:nvSpPr>
          <p:cNvPr id="1048733" name="object 3"/>
          <p:cNvSpPr txBox="1"/>
          <p:nvPr/>
        </p:nvSpPr>
        <p:spPr>
          <a:xfrm>
            <a:off x="1066800" y="990600"/>
            <a:ext cx="7848600" cy="53982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q"/>
              <a:tabLst>
                <a:tab pos="2651760" algn="l"/>
              </a:tabLst>
            </a:pPr>
            <a:r>
              <a:rPr lang="en-US" sz="2800" b="1" spc="15" dirty="0" smtClean="0">
                <a:latin typeface="Times New Roman"/>
                <a:cs typeface="Times New Roman"/>
              </a:rPr>
              <a:t> </a:t>
            </a:r>
            <a:r>
              <a:rPr sz="2800" b="1" spc="15" dirty="0" smtClean="0">
                <a:latin typeface="Times New Roman"/>
                <a:cs typeface="Times New Roman"/>
              </a:rPr>
              <a:t>Health</a:t>
            </a:r>
            <a:r>
              <a:rPr sz="2800" b="1" spc="20" dirty="0" smtClean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effects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b="1" spc="-20" dirty="0" smtClean="0">
                <a:latin typeface="Times New Roman"/>
                <a:cs typeface="Times New Roman"/>
              </a:rPr>
              <a:t>of</a:t>
            </a:r>
            <a:r>
              <a:rPr lang="en-US" sz="2800" b="1" spc="-20" dirty="0" smtClean="0">
                <a:latin typeface="Times New Roman"/>
                <a:cs typeface="Times New Roman"/>
              </a:rPr>
              <a:t> </a:t>
            </a:r>
            <a:r>
              <a:rPr sz="2800" b="1" spc="-10" dirty="0" smtClean="0">
                <a:latin typeface="Times New Roman"/>
                <a:cs typeface="Times New Roman"/>
              </a:rPr>
              <a:t>sugars</a:t>
            </a:r>
            <a:endParaRPr lang="en-US"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51760" algn="l"/>
              </a:tabLst>
            </a:pPr>
            <a:r>
              <a:rPr lang="en-US" sz="2800" spc="-60" dirty="0" smtClean="0">
                <a:latin typeface="Times New Roman"/>
                <a:cs typeface="Times New Roman"/>
              </a:rPr>
              <a:t> </a:t>
            </a:r>
          </a:p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ü"/>
              <a:tabLst>
                <a:tab pos="2651760" algn="l"/>
              </a:tabLst>
            </a:pPr>
            <a:r>
              <a:rPr sz="2600" spc="-60" dirty="0" smtClean="0">
                <a:latin typeface="Times New Roman"/>
                <a:cs typeface="Times New Roman"/>
              </a:rPr>
              <a:t>Give </a:t>
            </a:r>
            <a:r>
              <a:rPr sz="2600" spc="-60" dirty="0">
                <a:latin typeface="Times New Roman"/>
                <a:cs typeface="Times New Roman"/>
              </a:rPr>
              <a:t>pleasure </a:t>
            </a:r>
            <a:r>
              <a:rPr sz="2600" spc="-50" dirty="0">
                <a:latin typeface="Times New Roman"/>
                <a:cs typeface="Times New Roman"/>
              </a:rPr>
              <a:t>in </a:t>
            </a:r>
            <a:r>
              <a:rPr sz="2600" spc="-25" dirty="0">
                <a:latin typeface="Times New Roman"/>
                <a:cs typeface="Times New Roman"/>
              </a:rPr>
              <a:t>moderate </a:t>
            </a:r>
            <a:r>
              <a:rPr lang="en-US" sz="2600" spc="-25" dirty="0">
                <a:latin typeface="Times New Roman"/>
                <a:cs typeface="Times New Roman"/>
              </a:rPr>
              <a:t> </a:t>
            </a:r>
            <a:r>
              <a:rPr sz="2600" spc="-25" dirty="0" smtClean="0">
                <a:latin typeface="Times New Roman"/>
                <a:cs typeface="Times New Roman"/>
              </a:rPr>
              <a:t>amounts  </a:t>
            </a:r>
            <a:endParaRPr lang="en-US" sz="2600" spc="-7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51760" algn="l"/>
              </a:tabLst>
            </a:pPr>
            <a:endParaRPr lang="en-US" sz="2600" spc="-7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51760" algn="l"/>
              </a:tabLst>
            </a:pPr>
            <a:endParaRPr lang="en-US" sz="2600" spc="-75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Ø"/>
              <a:tabLst>
                <a:tab pos="2651760" algn="l"/>
              </a:tabLst>
            </a:pPr>
            <a:r>
              <a:rPr sz="2600" b="1" spc="-30" dirty="0" smtClean="0">
                <a:latin typeface="Times New Roman"/>
                <a:cs typeface="Times New Roman"/>
              </a:rPr>
              <a:t>Detrimental </a:t>
            </a:r>
            <a:r>
              <a:rPr sz="2600" b="1" spc="-50" dirty="0" smtClean="0">
                <a:latin typeface="Times New Roman"/>
                <a:cs typeface="Times New Roman"/>
              </a:rPr>
              <a:t>in</a:t>
            </a:r>
            <a:r>
              <a:rPr lang="en-US" sz="2600" b="1" spc="-50" dirty="0" smtClean="0">
                <a:latin typeface="Times New Roman"/>
                <a:cs typeface="Times New Roman"/>
              </a:rPr>
              <a:t> </a:t>
            </a:r>
            <a:r>
              <a:rPr sz="2600" b="1" spc="-55" dirty="0" smtClean="0">
                <a:latin typeface="Times New Roman"/>
                <a:cs typeface="Times New Roman"/>
              </a:rPr>
              <a:t>two</a:t>
            </a:r>
            <a:r>
              <a:rPr lang="en-US" sz="2600" b="1" spc="180" dirty="0">
                <a:latin typeface="Times New Roman"/>
                <a:cs typeface="Times New Roman"/>
              </a:rPr>
              <a:t> </a:t>
            </a:r>
            <a:r>
              <a:rPr sz="2600" b="1" spc="-150" dirty="0" smtClean="0">
                <a:latin typeface="Times New Roman"/>
                <a:cs typeface="Times New Roman"/>
              </a:rPr>
              <a:t>ways</a:t>
            </a:r>
            <a:r>
              <a:rPr lang="en-US" sz="2600" b="1" spc="-150" dirty="0" smtClean="0">
                <a:latin typeface="Times New Roman"/>
                <a:cs typeface="Times New Roman"/>
              </a:rPr>
              <a:t> </a:t>
            </a:r>
            <a:endParaRPr lang="en-US" sz="2600" b="1" spc="-15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51760" algn="l"/>
              </a:tabLst>
            </a:pPr>
            <a:endParaRPr sz="3800" dirty="0">
              <a:latin typeface="Times New Roman"/>
              <a:cs typeface="Times New Roman"/>
            </a:endParaRPr>
          </a:p>
          <a:p>
            <a:pPr marL="355600" marR="5080" indent="-260985">
              <a:lnSpc>
                <a:spcPct val="100000"/>
              </a:lnSpc>
              <a:buAutoNum type="arabicPeriod"/>
              <a:tabLst>
                <a:tab pos="405765" algn="l"/>
                <a:tab pos="2313940" algn="l"/>
                <a:tab pos="6744334" algn="l"/>
              </a:tabLst>
            </a:pPr>
            <a:r>
              <a:rPr sz="2600" spc="-80" dirty="0">
                <a:latin typeface="Times New Roman"/>
                <a:cs typeface="Times New Roman"/>
              </a:rPr>
              <a:t>C</a:t>
            </a:r>
            <a:r>
              <a:rPr sz="2600" spc="20" dirty="0">
                <a:latin typeface="Times New Roman"/>
                <a:cs typeface="Times New Roman"/>
              </a:rPr>
              <a:t>o</a:t>
            </a:r>
            <a:r>
              <a:rPr sz="2600" spc="25" dirty="0">
                <a:latin typeface="Times New Roman"/>
                <a:cs typeface="Times New Roman"/>
              </a:rPr>
              <a:t>n</a:t>
            </a:r>
            <a:r>
              <a:rPr sz="2600" spc="-10" dirty="0">
                <a:latin typeface="Times New Roman"/>
                <a:cs typeface="Times New Roman"/>
              </a:rPr>
              <a:t>tribu</a:t>
            </a:r>
            <a:r>
              <a:rPr sz="2600" spc="-20" dirty="0">
                <a:latin typeface="Times New Roman"/>
                <a:cs typeface="Times New Roman"/>
              </a:rPr>
              <a:t>t</a:t>
            </a:r>
            <a:r>
              <a:rPr sz="2600" spc="-70" dirty="0">
                <a:latin typeface="Times New Roman"/>
                <a:cs typeface="Times New Roman"/>
              </a:rPr>
              <a:t>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to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" dirty="0">
                <a:latin typeface="Times New Roman"/>
                <a:cs typeface="Times New Roman"/>
              </a:rPr>
              <a:t>n</a:t>
            </a:r>
            <a:r>
              <a:rPr sz="2600" spc="5" dirty="0">
                <a:latin typeface="Times New Roman"/>
                <a:cs typeface="Times New Roman"/>
              </a:rPr>
              <a:t>u</a:t>
            </a:r>
            <a:r>
              <a:rPr sz="2600" spc="-10" dirty="0">
                <a:latin typeface="Times New Roman"/>
                <a:cs typeface="Times New Roman"/>
              </a:rPr>
              <a:t>t</a:t>
            </a:r>
            <a:r>
              <a:rPr sz="2600" spc="-35" dirty="0">
                <a:latin typeface="Times New Roman"/>
                <a:cs typeface="Times New Roman"/>
              </a:rPr>
              <a:t>rien</a:t>
            </a:r>
            <a:r>
              <a:rPr sz="2600" spc="-20" dirty="0">
                <a:latin typeface="Times New Roman"/>
                <a:cs typeface="Times New Roman"/>
              </a:rPr>
              <a:t>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d</a:t>
            </a:r>
            <a:r>
              <a:rPr sz="2600" spc="-70" dirty="0">
                <a:latin typeface="Times New Roman"/>
                <a:cs typeface="Times New Roman"/>
              </a:rPr>
              <a:t>efi</a:t>
            </a:r>
            <a:r>
              <a:rPr sz="2600" spc="-100" dirty="0">
                <a:latin typeface="Times New Roman"/>
                <a:cs typeface="Times New Roman"/>
              </a:rPr>
              <a:t>c</a:t>
            </a:r>
            <a:r>
              <a:rPr sz="2600" spc="-75" dirty="0">
                <a:latin typeface="Times New Roman"/>
                <a:cs typeface="Times New Roman"/>
              </a:rPr>
              <a:t>iencies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b</a:t>
            </a:r>
            <a:r>
              <a:rPr sz="2600" spc="-220" dirty="0">
                <a:latin typeface="Times New Roman"/>
                <a:cs typeface="Times New Roman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supp</a:t>
            </a:r>
            <a:r>
              <a:rPr sz="2600" spc="-15" dirty="0">
                <a:latin typeface="Times New Roman"/>
                <a:cs typeface="Times New Roman"/>
              </a:rPr>
              <a:t>l</a:t>
            </a:r>
            <a:r>
              <a:rPr sz="2600" spc="-114" dirty="0">
                <a:latin typeface="Times New Roman"/>
                <a:cs typeface="Times New Roman"/>
              </a:rPr>
              <a:t>ying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80" dirty="0">
                <a:latin typeface="Times New Roman"/>
                <a:cs typeface="Times New Roman"/>
              </a:rPr>
              <a:t>e</a:t>
            </a:r>
            <a:r>
              <a:rPr sz="2600" spc="-50" dirty="0">
                <a:latin typeface="Times New Roman"/>
                <a:cs typeface="Times New Roman"/>
              </a:rPr>
              <a:t>ner</a:t>
            </a:r>
            <a:r>
              <a:rPr sz="2600" spc="35" dirty="0">
                <a:latin typeface="Times New Roman"/>
                <a:cs typeface="Times New Roman"/>
              </a:rPr>
              <a:t>g</a:t>
            </a:r>
            <a:r>
              <a:rPr sz="2600" spc="-145" dirty="0">
                <a:latin typeface="Times New Roman"/>
                <a:cs typeface="Times New Roman"/>
              </a:rPr>
              <a:t>y  </a:t>
            </a:r>
            <a:r>
              <a:rPr sz="2600" spc="-55" dirty="0">
                <a:latin typeface="Times New Roman"/>
                <a:cs typeface="Times New Roman"/>
              </a:rPr>
              <a:t>with </a:t>
            </a:r>
            <a:r>
              <a:rPr sz="2600" spc="10" dirty="0">
                <a:latin typeface="Times New Roman"/>
                <a:cs typeface="Times New Roman"/>
              </a:rPr>
              <a:t>out </a:t>
            </a:r>
            <a:r>
              <a:rPr sz="2600" spc="-50" dirty="0">
                <a:latin typeface="Times New Roman"/>
                <a:cs typeface="Times New Roman"/>
              </a:rPr>
              <a:t>providing </a:t>
            </a:r>
            <a:r>
              <a:rPr sz="2600" spc="-25" dirty="0">
                <a:latin typeface="Times New Roman"/>
                <a:cs typeface="Times New Roman"/>
              </a:rPr>
              <a:t>nutrients </a:t>
            </a:r>
            <a:r>
              <a:rPr sz="2600" spc="-85" dirty="0">
                <a:latin typeface="Times New Roman"/>
                <a:cs typeface="Times New Roman"/>
              </a:rPr>
              <a:t>. </a:t>
            </a:r>
            <a:r>
              <a:rPr sz="2600" spc="-80" dirty="0">
                <a:latin typeface="Times New Roman"/>
                <a:cs typeface="Times New Roman"/>
              </a:rPr>
              <a:t>Eg. </a:t>
            </a:r>
            <a:r>
              <a:rPr sz="2600" spc="-105" dirty="0">
                <a:latin typeface="Times New Roman"/>
                <a:cs typeface="Times New Roman"/>
              </a:rPr>
              <a:t>Cakes, </a:t>
            </a:r>
            <a:r>
              <a:rPr sz="2600" spc="-70" dirty="0">
                <a:latin typeface="Times New Roman"/>
                <a:cs typeface="Times New Roman"/>
              </a:rPr>
              <a:t>candies,</a:t>
            </a:r>
            <a:r>
              <a:rPr sz="2600" spc="42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sodas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endParaRPr sz="3800" dirty="0">
              <a:latin typeface="Times New Roman"/>
              <a:cs typeface="Times New Roman"/>
            </a:endParaRPr>
          </a:p>
          <a:p>
            <a:pPr marL="322580" indent="-309880">
              <a:lnSpc>
                <a:spcPct val="100000"/>
              </a:lnSpc>
              <a:buAutoNum type="arabicPeriod"/>
              <a:tabLst>
                <a:tab pos="323215" algn="l"/>
              </a:tabLst>
            </a:pPr>
            <a:r>
              <a:rPr sz="2600" spc="-15" dirty="0">
                <a:latin typeface="Times New Roman"/>
                <a:cs typeface="Times New Roman"/>
              </a:rPr>
              <a:t>Tooth decay/dental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caries</a:t>
            </a:r>
            <a:endParaRPr sz="2600" dirty="0">
              <a:latin typeface="Times New Roman"/>
              <a:cs typeface="Times New Roman"/>
            </a:endParaRPr>
          </a:p>
          <a:p>
            <a:pPr marL="590550">
              <a:lnSpc>
                <a:spcPct val="100000"/>
              </a:lnSpc>
              <a:spcBef>
                <a:spcPts val="625"/>
              </a:spcBef>
            </a:pPr>
            <a:r>
              <a:rPr sz="2600" spc="-75" dirty="0">
                <a:latin typeface="Times New Roman"/>
                <a:cs typeface="Times New Roman"/>
              </a:rPr>
              <a:t>Bacteria </a:t>
            </a:r>
            <a:r>
              <a:rPr sz="2600" spc="-10" dirty="0">
                <a:latin typeface="Times New Roman"/>
                <a:cs typeface="Times New Roman"/>
              </a:rPr>
              <a:t>ferment </a:t>
            </a:r>
            <a:r>
              <a:rPr sz="2600" spc="-60" dirty="0">
                <a:latin typeface="Times New Roman"/>
                <a:cs typeface="Times New Roman"/>
              </a:rPr>
              <a:t>sugars </a:t>
            </a:r>
            <a:r>
              <a:rPr sz="2600" spc="-35" dirty="0">
                <a:latin typeface="Times New Roman"/>
                <a:cs typeface="Times New Roman"/>
              </a:rPr>
              <a:t>producing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acid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object 2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4985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88435" algn="l"/>
              </a:tabLst>
            </a:pPr>
            <a:r>
              <a:rPr sz="2800" spc="-95" dirty="0"/>
              <a:t>R</a:t>
            </a:r>
            <a:r>
              <a:rPr sz="2800" spc="60" dirty="0"/>
              <a:t>ec</a:t>
            </a:r>
            <a:r>
              <a:rPr sz="2800" spc="50" dirty="0"/>
              <a:t>o</a:t>
            </a:r>
            <a:r>
              <a:rPr sz="2800" spc="25" dirty="0"/>
              <a:t>mmen</a:t>
            </a:r>
            <a:r>
              <a:rPr sz="2800" spc="5" dirty="0"/>
              <a:t>de</a:t>
            </a:r>
            <a:r>
              <a:rPr sz="2800" spc="10" dirty="0"/>
              <a:t>d</a:t>
            </a:r>
            <a:r>
              <a:rPr sz="2800" spc="20" dirty="0"/>
              <a:t> </a:t>
            </a:r>
            <a:r>
              <a:rPr sz="2800" spc="-10" dirty="0"/>
              <a:t>i</a:t>
            </a:r>
            <a:r>
              <a:rPr sz="2800" dirty="0"/>
              <a:t>n</a:t>
            </a:r>
            <a:r>
              <a:rPr sz="2800" spc="-60" dirty="0"/>
              <a:t>ta</a:t>
            </a:r>
            <a:r>
              <a:rPr sz="2800" spc="-120" dirty="0"/>
              <a:t>k</a:t>
            </a:r>
            <a:r>
              <a:rPr sz="2800" spc="70" dirty="0"/>
              <a:t>es</a:t>
            </a:r>
            <a:r>
              <a:rPr sz="2800" dirty="0"/>
              <a:t> </a:t>
            </a:r>
            <a:r>
              <a:rPr sz="2800" spc="40" dirty="0"/>
              <a:t>o</a:t>
            </a:r>
            <a:r>
              <a:rPr sz="2800" spc="-90" dirty="0"/>
              <a:t>f</a:t>
            </a:r>
            <a:r>
              <a:rPr sz="2800" dirty="0"/>
              <a:t>	</a:t>
            </a:r>
            <a:r>
              <a:rPr sz="2800" spc="-35" dirty="0"/>
              <a:t>suga</a:t>
            </a:r>
            <a:r>
              <a:rPr sz="2800" spc="10" dirty="0"/>
              <a:t>r</a:t>
            </a:r>
            <a:r>
              <a:rPr sz="2800" spc="70" dirty="0"/>
              <a:t>s</a:t>
            </a:r>
            <a:endParaRPr sz="2800"/>
          </a:p>
        </p:txBody>
      </p:sp>
      <p:sp>
        <p:nvSpPr>
          <p:cNvPr id="1048735" name="object 3"/>
          <p:cNvSpPr txBox="1"/>
          <p:nvPr/>
        </p:nvSpPr>
        <p:spPr>
          <a:xfrm>
            <a:off x="1066800" y="1248435"/>
            <a:ext cx="7875905" cy="4964821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75"/>
              </a:spcBef>
              <a:buFont typeface="Wingdings" pitchFamily="2" charset="2"/>
              <a:buChar char="q"/>
              <a:tabLst>
                <a:tab pos="355600" algn="l"/>
                <a:tab pos="356235" algn="l"/>
              </a:tabLst>
            </a:pPr>
            <a:r>
              <a:rPr sz="2800" spc="-45" dirty="0">
                <a:latin typeface="Times New Roman"/>
                <a:cs typeface="Times New Roman"/>
              </a:rPr>
              <a:t>Dietary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guidelines</a:t>
            </a:r>
            <a:endParaRPr sz="2800" dirty="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675"/>
              </a:spcBef>
              <a:buFont typeface="Wingdings" pitchFamily="2" charset="2"/>
              <a:buChar char="ü"/>
              <a:tabLst>
                <a:tab pos="756920" algn="l"/>
              </a:tabLst>
            </a:pPr>
            <a:r>
              <a:rPr sz="2800" spc="-35" dirty="0">
                <a:latin typeface="Times New Roman"/>
                <a:cs typeface="Times New Roman"/>
              </a:rPr>
              <a:t>Choose and </a:t>
            </a:r>
            <a:r>
              <a:rPr sz="2800" spc="-30" dirty="0">
                <a:latin typeface="Times New Roman"/>
                <a:cs typeface="Times New Roman"/>
              </a:rPr>
              <a:t>prepare </a:t>
            </a:r>
            <a:r>
              <a:rPr sz="2800" spc="-10" dirty="0">
                <a:latin typeface="Times New Roman"/>
                <a:cs typeface="Times New Roman"/>
              </a:rPr>
              <a:t>foods </a:t>
            </a:r>
            <a:r>
              <a:rPr sz="2800" spc="-65" dirty="0">
                <a:latin typeface="Times New Roman"/>
                <a:cs typeface="Times New Roman"/>
              </a:rPr>
              <a:t>with </a:t>
            </a:r>
            <a:r>
              <a:rPr sz="2800" spc="-75" dirty="0">
                <a:latin typeface="Times New Roman"/>
                <a:cs typeface="Times New Roman"/>
              </a:rPr>
              <a:t>little </a:t>
            </a:r>
            <a:r>
              <a:rPr sz="2800" spc="-40" dirty="0">
                <a:latin typeface="Times New Roman"/>
                <a:cs typeface="Times New Roman"/>
              </a:rPr>
              <a:t>added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sugar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Font typeface="Wingdings" pitchFamily="2" charset="2"/>
              <a:buChar char="Ø"/>
              <a:tabLst>
                <a:tab pos="355600" algn="l"/>
                <a:tab pos="356235" algn="l"/>
              </a:tabLst>
            </a:pPr>
            <a:r>
              <a:rPr sz="2800" spc="20" dirty="0">
                <a:latin typeface="Times New Roman"/>
                <a:cs typeface="Times New Roman"/>
              </a:rPr>
              <a:t>DRI</a:t>
            </a:r>
            <a:endParaRPr sz="2800" dirty="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675"/>
              </a:spcBef>
              <a:buFont typeface="Wingdings" pitchFamily="2" charset="2"/>
              <a:buChar char="ü"/>
              <a:tabLst>
                <a:tab pos="756920" algn="l"/>
              </a:tabLst>
            </a:pPr>
            <a:r>
              <a:rPr sz="2800" spc="-45" dirty="0">
                <a:latin typeface="Times New Roman"/>
                <a:cs typeface="Times New Roman"/>
              </a:rPr>
              <a:t>Added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sugars</a:t>
            </a:r>
            <a:endParaRPr sz="2800" dirty="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70" dirty="0">
                <a:latin typeface="Times New Roman"/>
                <a:cs typeface="Times New Roman"/>
              </a:rPr>
              <a:t>No </a:t>
            </a:r>
            <a:r>
              <a:rPr sz="2400" spc="-20" dirty="0">
                <a:latin typeface="Times New Roman"/>
                <a:cs typeface="Times New Roman"/>
              </a:rPr>
              <a:t>more </a:t>
            </a:r>
            <a:r>
              <a:rPr sz="2400" spc="-10" dirty="0">
                <a:latin typeface="Times New Roman"/>
                <a:cs typeface="Times New Roman"/>
              </a:rPr>
              <a:t>than </a:t>
            </a:r>
            <a:r>
              <a:rPr sz="2400" spc="-60" dirty="0">
                <a:latin typeface="Times New Roman"/>
                <a:cs typeface="Times New Roman"/>
              </a:rPr>
              <a:t>25%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170" dirty="0">
                <a:latin typeface="Times New Roman"/>
                <a:cs typeface="Times New Roman"/>
              </a:rPr>
              <a:t>day’s </a:t>
            </a:r>
            <a:r>
              <a:rPr sz="2400" spc="-30" dirty="0">
                <a:latin typeface="Times New Roman"/>
                <a:cs typeface="Times New Roman"/>
              </a:rPr>
              <a:t>total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energy</a:t>
            </a:r>
            <a:endParaRPr sz="2400" dirty="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15" dirty="0">
                <a:latin typeface="Times New Roman"/>
                <a:cs typeface="Times New Roman"/>
              </a:rPr>
              <a:t>Impact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5" dirty="0">
                <a:latin typeface="Times New Roman"/>
                <a:cs typeface="Times New Roman"/>
              </a:rPr>
              <a:t>other </a:t>
            </a:r>
            <a:r>
              <a:rPr sz="2400" spc="5" dirty="0">
                <a:latin typeface="Times New Roman"/>
                <a:cs typeface="Times New Roman"/>
              </a:rPr>
              <a:t>food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groups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45"/>
              </a:spcBef>
              <a:buFont typeface="Wingdings" pitchFamily="2" charset="2"/>
              <a:buChar char="Ø"/>
              <a:tabLst>
                <a:tab pos="355600" algn="l"/>
                <a:tab pos="356235" algn="l"/>
              </a:tabLst>
            </a:pPr>
            <a:r>
              <a:rPr sz="2800" spc="25" dirty="0">
                <a:latin typeface="Times New Roman"/>
                <a:cs typeface="Times New Roman"/>
              </a:rPr>
              <a:t>WHO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85" dirty="0">
                <a:latin typeface="Times New Roman"/>
                <a:cs typeface="Times New Roman"/>
              </a:rPr>
              <a:t>FAO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0" dirty="0" smtClean="0">
                <a:latin typeface="Times New Roman"/>
                <a:cs typeface="Times New Roman"/>
              </a:rPr>
              <a:t>recommendations:</a:t>
            </a:r>
            <a:endParaRPr lang="en-US"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45"/>
              </a:spcBef>
              <a:buFont typeface="Wingdings" pitchFamily="2" charset="2"/>
              <a:buChar char="ü"/>
              <a:tabLst>
                <a:tab pos="355600" algn="l"/>
                <a:tab pos="356235" algn="l"/>
              </a:tabLst>
            </a:pPr>
            <a:r>
              <a:rPr lang="en-US" sz="2800" spc="-85" dirty="0">
                <a:latin typeface="Times New Roman"/>
                <a:cs typeface="Times New Roman"/>
              </a:rPr>
              <a:t> </a:t>
            </a:r>
            <a:r>
              <a:rPr sz="2800" spc="-85" dirty="0" smtClean="0">
                <a:latin typeface="Times New Roman"/>
                <a:cs typeface="Times New Roman"/>
              </a:rPr>
              <a:t>Less </a:t>
            </a:r>
            <a:r>
              <a:rPr sz="2800" spc="-5" dirty="0">
                <a:latin typeface="Times New Roman"/>
                <a:cs typeface="Times New Roman"/>
              </a:rPr>
              <a:t>than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10%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Times New Roman"/>
                <a:cs typeface="Times New Roman"/>
              </a:rPr>
              <a:t>o</a:t>
            </a:r>
            <a:r>
              <a:rPr lang="en-US" sz="2800" spc="-5" dirty="0" smtClean="0">
                <a:latin typeface="Times New Roman"/>
                <a:cs typeface="Times New Roman"/>
              </a:rPr>
              <a:t>f </a:t>
            </a:r>
            <a:r>
              <a:rPr sz="2800" spc="-30" dirty="0" smtClean="0">
                <a:latin typeface="Times New Roman"/>
                <a:cs typeface="Times New Roman"/>
              </a:rPr>
              <a:t>total</a:t>
            </a:r>
            <a:r>
              <a:rPr sz="2800" spc="-20" dirty="0" smtClean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energy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90"/>
              </a:spcBef>
            </a:pPr>
            <a:r>
              <a:rPr sz="2800" spc="-10" dirty="0">
                <a:latin typeface="Times New Roman"/>
                <a:cs typeface="Times New Roman"/>
              </a:rPr>
              <a:t>Note: </a:t>
            </a:r>
            <a:r>
              <a:rPr sz="2800" spc="-90" dirty="0">
                <a:latin typeface="Times New Roman"/>
                <a:cs typeface="Times New Roman"/>
              </a:rPr>
              <a:t>Sugars </a:t>
            </a:r>
            <a:r>
              <a:rPr sz="2800" spc="-5" dirty="0">
                <a:latin typeface="Times New Roman"/>
                <a:cs typeface="Times New Roman"/>
              </a:rPr>
              <a:t>that </a:t>
            </a:r>
            <a:r>
              <a:rPr sz="2800" spc="-40" dirty="0">
                <a:latin typeface="Times New Roman"/>
                <a:cs typeface="Times New Roman"/>
              </a:rPr>
              <a:t>occur </a:t>
            </a:r>
            <a:r>
              <a:rPr sz="2800" spc="-85" dirty="0">
                <a:latin typeface="Times New Roman"/>
                <a:cs typeface="Times New Roman"/>
              </a:rPr>
              <a:t>naturally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50" dirty="0">
                <a:latin typeface="Times New Roman"/>
                <a:cs typeface="Times New Roman"/>
              </a:rPr>
              <a:t>fruits, </a:t>
            </a:r>
            <a:r>
              <a:rPr sz="2800" spc="-75" dirty="0">
                <a:latin typeface="Times New Roman"/>
                <a:cs typeface="Times New Roman"/>
              </a:rPr>
              <a:t>vegetables </a:t>
            </a:r>
            <a:r>
              <a:rPr sz="2800" spc="-35" dirty="0">
                <a:latin typeface="Times New Roman"/>
                <a:cs typeface="Times New Roman"/>
              </a:rPr>
              <a:t>and  </a:t>
            </a:r>
            <a:r>
              <a:rPr sz="2800" spc="-100" dirty="0">
                <a:latin typeface="Times New Roman"/>
                <a:cs typeface="Times New Roman"/>
              </a:rPr>
              <a:t>milk </a:t>
            </a:r>
            <a:r>
              <a:rPr sz="2800" spc="-65" dirty="0">
                <a:latin typeface="Times New Roman"/>
                <a:cs typeface="Times New Roman"/>
              </a:rPr>
              <a:t>are </a:t>
            </a:r>
            <a:r>
              <a:rPr sz="2800" spc="-20" dirty="0">
                <a:latin typeface="Times New Roman"/>
                <a:cs typeface="Times New Roman"/>
              </a:rPr>
              <a:t>more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acceptable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object 2"/>
          <p:cNvSpPr txBox="1">
            <a:spLocks noGrp="1"/>
          </p:cNvSpPr>
          <p:nvPr>
            <p:ph type="title"/>
          </p:nvPr>
        </p:nvSpPr>
        <p:spPr>
          <a:xfrm>
            <a:off x="1066800" y="533400"/>
            <a:ext cx="5168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52395" algn="l"/>
              </a:tabLst>
            </a:pPr>
            <a:r>
              <a:rPr sz="2800" spc="20" dirty="0"/>
              <a:t>Health</a:t>
            </a:r>
            <a:r>
              <a:rPr sz="2800" spc="10" dirty="0"/>
              <a:t> effects</a:t>
            </a:r>
            <a:r>
              <a:rPr sz="2800" spc="20" dirty="0"/>
              <a:t> </a:t>
            </a:r>
            <a:r>
              <a:rPr sz="2800" spc="-15" dirty="0"/>
              <a:t>of	</a:t>
            </a:r>
            <a:r>
              <a:rPr sz="2800" spc="-45" dirty="0"/>
              <a:t>starch </a:t>
            </a:r>
            <a:r>
              <a:rPr sz="2800" spc="-30" dirty="0"/>
              <a:t>and</a:t>
            </a:r>
            <a:r>
              <a:rPr sz="2800" spc="-35" dirty="0"/>
              <a:t> fibers</a:t>
            </a:r>
            <a:endParaRPr sz="2800" dirty="0"/>
          </a:p>
        </p:txBody>
      </p:sp>
      <p:sp>
        <p:nvSpPr>
          <p:cNvPr id="1048737" name="object 3"/>
          <p:cNvSpPr txBox="1"/>
          <p:nvPr/>
        </p:nvSpPr>
        <p:spPr>
          <a:xfrm>
            <a:off x="990600" y="1550566"/>
            <a:ext cx="7816850" cy="4859022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70"/>
              </a:spcBef>
              <a:buFont typeface="Wingdings" pitchFamily="2" charset="2"/>
              <a:buChar char="q"/>
              <a:tabLst>
                <a:tab pos="355600" algn="l"/>
                <a:tab pos="356235" algn="l"/>
                <a:tab pos="2508250" algn="l"/>
              </a:tabLst>
            </a:pPr>
            <a:r>
              <a:rPr sz="2800" b="1" spc="-35" dirty="0">
                <a:latin typeface="Times New Roman"/>
                <a:cs typeface="Times New Roman"/>
              </a:rPr>
              <a:t>Prevention</a:t>
            </a:r>
            <a:r>
              <a:rPr sz="2800" b="1" spc="80" dirty="0">
                <a:latin typeface="Times New Roman"/>
                <a:cs typeface="Times New Roman"/>
              </a:rPr>
              <a:t> </a:t>
            </a:r>
            <a:r>
              <a:rPr sz="2800" b="1" spc="-20" dirty="0" smtClean="0">
                <a:latin typeface="Times New Roman"/>
                <a:cs typeface="Times New Roman"/>
              </a:rPr>
              <a:t>of</a:t>
            </a:r>
            <a:r>
              <a:rPr lang="en-US" sz="2800" b="1" spc="-20" dirty="0" smtClean="0">
                <a:latin typeface="Times New Roman"/>
                <a:cs typeface="Times New Roman"/>
              </a:rPr>
              <a:t> </a:t>
            </a:r>
            <a:r>
              <a:rPr sz="2800" b="1" spc="-55" dirty="0" smtClean="0">
                <a:latin typeface="Times New Roman"/>
                <a:cs typeface="Times New Roman"/>
              </a:rPr>
              <a:t>heart</a:t>
            </a:r>
            <a:r>
              <a:rPr sz="2800" b="1" dirty="0" smtClean="0">
                <a:latin typeface="Times New Roman"/>
                <a:cs typeface="Times New Roman"/>
              </a:rPr>
              <a:t> </a:t>
            </a:r>
            <a:r>
              <a:rPr sz="2800" b="1" spc="30" dirty="0">
                <a:latin typeface="Times New Roman"/>
                <a:cs typeface="Times New Roman"/>
              </a:rPr>
              <a:t>disease</a:t>
            </a:r>
            <a:endParaRPr sz="2800" dirty="0">
              <a:latin typeface="Times New Roman"/>
              <a:cs typeface="Times New Roman"/>
            </a:endParaRPr>
          </a:p>
          <a:p>
            <a:pPr marL="926465" marR="497840" indent="-457200">
              <a:lnSpc>
                <a:spcPct val="100000"/>
              </a:lnSpc>
              <a:spcBef>
                <a:spcPts val="675"/>
              </a:spcBef>
              <a:buFont typeface="Wingdings" pitchFamily="2" charset="2"/>
              <a:buChar char="Ø"/>
              <a:tabLst>
                <a:tab pos="4224020" algn="l"/>
              </a:tabLst>
            </a:pPr>
            <a:r>
              <a:rPr sz="2800" spc="-45" dirty="0" smtClean="0">
                <a:latin typeface="Times New Roman"/>
                <a:cs typeface="Times New Roman"/>
              </a:rPr>
              <a:t>High</a:t>
            </a:r>
            <a:r>
              <a:rPr sz="2800" spc="-65" dirty="0" smtClean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carbohydrate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diets	</a:t>
            </a:r>
            <a:r>
              <a:rPr sz="2800" spc="-105" dirty="0">
                <a:latin typeface="Times New Roman"/>
                <a:cs typeface="Times New Roman"/>
              </a:rPr>
              <a:t>especially </a:t>
            </a:r>
            <a:r>
              <a:rPr sz="2800" spc="-15" dirty="0">
                <a:latin typeface="Times New Roman"/>
                <a:cs typeface="Times New Roman"/>
              </a:rPr>
              <a:t>those </a:t>
            </a:r>
            <a:r>
              <a:rPr sz="2800" spc="-65" dirty="0">
                <a:latin typeface="Times New Roman"/>
                <a:cs typeface="Times New Roman"/>
              </a:rPr>
              <a:t>rich </a:t>
            </a:r>
            <a:r>
              <a:rPr sz="2800" spc="-55" dirty="0">
                <a:latin typeface="Times New Roman"/>
                <a:cs typeface="Times New Roman"/>
              </a:rPr>
              <a:t>in  </a:t>
            </a:r>
            <a:r>
              <a:rPr sz="2800" spc="-65" dirty="0">
                <a:latin typeface="Times New Roman"/>
                <a:cs typeface="Times New Roman"/>
              </a:rPr>
              <a:t>whole grains </a:t>
            </a:r>
            <a:r>
              <a:rPr sz="2800" spc="-120" dirty="0">
                <a:latin typeface="Times New Roman"/>
                <a:cs typeface="Times New Roman"/>
              </a:rPr>
              <a:t>( </a:t>
            </a:r>
            <a:r>
              <a:rPr sz="2800" spc="-70" dirty="0">
                <a:latin typeface="Times New Roman"/>
                <a:cs typeface="Times New Roman"/>
              </a:rPr>
              <a:t>exact </a:t>
            </a:r>
            <a:r>
              <a:rPr sz="2800" spc="-40" dirty="0">
                <a:latin typeface="Times New Roman"/>
                <a:cs typeface="Times New Roman"/>
              </a:rPr>
              <a:t>reason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45" dirty="0" smtClean="0">
                <a:latin typeface="Times New Roman"/>
                <a:cs typeface="Times New Roman"/>
              </a:rPr>
              <a:t>unknown)</a:t>
            </a:r>
            <a:endParaRPr lang="en-US" sz="2800" dirty="0">
              <a:latin typeface="Times New Roman"/>
              <a:cs typeface="Times New Roman"/>
            </a:endParaRPr>
          </a:p>
          <a:p>
            <a:pPr marL="926465" marR="497840" indent="-457200">
              <a:lnSpc>
                <a:spcPct val="100000"/>
              </a:lnSpc>
              <a:spcBef>
                <a:spcPts val="675"/>
              </a:spcBef>
              <a:buFont typeface="Wingdings" pitchFamily="2" charset="2"/>
              <a:buChar char="Ø"/>
              <a:tabLst>
                <a:tab pos="4224020" algn="l"/>
              </a:tabLst>
            </a:pPr>
            <a:r>
              <a:rPr sz="2800" spc="-65" dirty="0" smtClean="0">
                <a:latin typeface="Times New Roman"/>
                <a:cs typeface="Times New Roman"/>
              </a:rPr>
              <a:t>they </a:t>
            </a:r>
            <a:r>
              <a:rPr sz="2800" spc="-110" dirty="0">
                <a:latin typeface="Times New Roman"/>
                <a:cs typeface="Times New Roman"/>
              </a:rPr>
              <a:t>usually </a:t>
            </a:r>
            <a:r>
              <a:rPr sz="2800" spc="-5" dirty="0">
                <a:latin typeface="Times New Roman"/>
                <a:cs typeface="Times New Roman"/>
              </a:rPr>
              <a:t>tend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85" dirty="0">
                <a:latin typeface="Times New Roman"/>
                <a:cs typeface="Times New Roman"/>
              </a:rPr>
              <a:t>have </a:t>
            </a:r>
            <a:r>
              <a:rPr sz="2800" spc="-105" dirty="0">
                <a:latin typeface="Times New Roman"/>
                <a:cs typeface="Times New Roman"/>
              </a:rPr>
              <a:t>low </a:t>
            </a:r>
            <a:r>
              <a:rPr sz="2800" spc="-40" dirty="0">
                <a:latin typeface="Times New Roman"/>
                <a:cs typeface="Times New Roman"/>
              </a:rPr>
              <a:t>fat </a:t>
            </a:r>
            <a:r>
              <a:rPr sz="2800" spc="-35" dirty="0">
                <a:latin typeface="Times New Roman"/>
                <a:cs typeface="Times New Roman"/>
              </a:rPr>
              <a:t>and</a:t>
            </a:r>
            <a:r>
              <a:rPr sz="2800" spc="355" dirty="0">
                <a:latin typeface="Times New Roman"/>
                <a:cs typeface="Times New Roman"/>
              </a:rPr>
              <a:t> </a:t>
            </a:r>
            <a:r>
              <a:rPr sz="2800" spc="-55" dirty="0" smtClean="0">
                <a:latin typeface="Times New Roman"/>
                <a:cs typeface="Times New Roman"/>
              </a:rPr>
              <a:t>cholesterol</a:t>
            </a:r>
            <a:endParaRPr lang="en-US" sz="2800" dirty="0">
              <a:latin typeface="Times New Roman"/>
              <a:cs typeface="Times New Roman"/>
            </a:endParaRPr>
          </a:p>
          <a:p>
            <a:pPr marL="926465" marR="497840" indent="-457200">
              <a:lnSpc>
                <a:spcPct val="100000"/>
              </a:lnSpc>
              <a:spcBef>
                <a:spcPts val="675"/>
              </a:spcBef>
              <a:buFont typeface="Wingdings" pitchFamily="2" charset="2"/>
              <a:buChar char="Ø"/>
              <a:tabLst>
                <a:tab pos="4224020" algn="l"/>
              </a:tabLst>
            </a:pPr>
            <a:r>
              <a:rPr sz="2800" spc="-30" dirty="0" smtClean="0">
                <a:latin typeface="Times New Roman"/>
                <a:cs typeface="Times New Roman"/>
              </a:rPr>
              <a:t>Foods </a:t>
            </a:r>
            <a:r>
              <a:rPr sz="2800" spc="-65" dirty="0">
                <a:latin typeface="Times New Roman"/>
                <a:cs typeface="Times New Roman"/>
              </a:rPr>
              <a:t>rich </a:t>
            </a:r>
            <a:r>
              <a:rPr sz="2800" spc="-55" dirty="0">
                <a:latin typeface="Times New Roman"/>
                <a:cs typeface="Times New Roman"/>
              </a:rPr>
              <a:t>in </a:t>
            </a:r>
            <a:r>
              <a:rPr sz="2800" spc="-60" dirty="0">
                <a:latin typeface="Times New Roman"/>
                <a:cs typeface="Times New Roman"/>
              </a:rPr>
              <a:t>soluble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fibers</a:t>
            </a:r>
            <a:endParaRPr sz="2800" dirty="0">
              <a:latin typeface="Times New Roman"/>
              <a:cs typeface="Times New Roman"/>
            </a:endParaRPr>
          </a:p>
          <a:p>
            <a:pPr marL="1270000" lvl="1" indent="-342900">
              <a:lnSpc>
                <a:spcPct val="100000"/>
              </a:lnSpc>
              <a:spcBef>
                <a:spcPts val="605"/>
              </a:spcBef>
              <a:buFont typeface="Wingdings" pitchFamily="2" charset="2"/>
              <a:buChar char="ü"/>
              <a:tabLst>
                <a:tab pos="1156335" algn="l"/>
              </a:tabLst>
            </a:pPr>
            <a:r>
              <a:rPr sz="2400" spc="20" dirty="0">
                <a:latin typeface="Times New Roman"/>
                <a:cs typeface="Times New Roman"/>
              </a:rPr>
              <a:t>Oat </a:t>
            </a:r>
            <a:r>
              <a:rPr sz="2400" spc="-30" dirty="0">
                <a:latin typeface="Times New Roman"/>
                <a:cs typeface="Times New Roman"/>
              </a:rPr>
              <a:t>bran, </a:t>
            </a:r>
            <a:r>
              <a:rPr sz="2400" spc="-105" dirty="0">
                <a:latin typeface="Times New Roman"/>
                <a:cs typeface="Times New Roman"/>
              </a:rPr>
              <a:t>barely,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70" dirty="0" smtClean="0">
                <a:latin typeface="Times New Roman"/>
                <a:cs typeface="Times New Roman"/>
              </a:rPr>
              <a:t>legumes</a:t>
            </a:r>
            <a:endParaRPr lang="en-US" sz="2400" dirty="0">
              <a:latin typeface="Times New Roman"/>
              <a:cs typeface="Times New Roman"/>
            </a:endParaRPr>
          </a:p>
          <a:p>
            <a:pPr marL="1270000" lvl="1" indent="-342900">
              <a:lnSpc>
                <a:spcPct val="100000"/>
              </a:lnSpc>
              <a:spcBef>
                <a:spcPts val="605"/>
              </a:spcBef>
              <a:buFont typeface="Wingdings" pitchFamily="2" charset="2"/>
              <a:buChar char="ü"/>
              <a:tabLst>
                <a:tab pos="1156335" algn="l"/>
              </a:tabLst>
            </a:pPr>
            <a:r>
              <a:rPr sz="2800" spc="-90" dirty="0" smtClean="0">
                <a:latin typeface="Times New Roman"/>
                <a:cs typeface="Times New Roman"/>
              </a:rPr>
              <a:t>lower </a:t>
            </a:r>
            <a:r>
              <a:rPr sz="2800" spc="-20" dirty="0">
                <a:latin typeface="Times New Roman"/>
                <a:cs typeface="Times New Roman"/>
              </a:rPr>
              <a:t>blood </a:t>
            </a:r>
            <a:r>
              <a:rPr sz="2800" spc="-50" dirty="0">
                <a:latin typeface="Times New Roman"/>
                <a:cs typeface="Times New Roman"/>
              </a:rPr>
              <a:t>cholesterol </a:t>
            </a:r>
            <a:r>
              <a:rPr sz="2800" spc="-125" dirty="0">
                <a:latin typeface="Times New Roman"/>
                <a:cs typeface="Times New Roman"/>
              </a:rPr>
              <a:t>by </a:t>
            </a:r>
            <a:r>
              <a:rPr sz="2800" spc="-55" dirty="0">
                <a:latin typeface="Times New Roman"/>
                <a:cs typeface="Times New Roman"/>
              </a:rPr>
              <a:t>binding </a:t>
            </a:r>
            <a:r>
              <a:rPr sz="2800" spc="-65" dirty="0">
                <a:latin typeface="Times New Roman"/>
                <a:cs typeface="Times New Roman"/>
              </a:rPr>
              <a:t>with </a:t>
            </a:r>
            <a:r>
              <a:rPr sz="2800" spc="-90" dirty="0">
                <a:latin typeface="Times New Roman"/>
                <a:cs typeface="Times New Roman"/>
              </a:rPr>
              <a:t>bile  </a:t>
            </a:r>
            <a:r>
              <a:rPr sz="2800" spc="-85" dirty="0">
                <a:latin typeface="Times New Roman"/>
                <a:cs typeface="Times New Roman"/>
              </a:rPr>
              <a:t>acids </a:t>
            </a:r>
            <a:r>
              <a:rPr sz="2800" spc="-30" dirty="0">
                <a:latin typeface="Times New Roman"/>
                <a:cs typeface="Times New Roman"/>
              </a:rPr>
              <a:t>and their </a:t>
            </a:r>
            <a:r>
              <a:rPr sz="2800" spc="-130" dirty="0">
                <a:latin typeface="Times New Roman"/>
                <a:cs typeface="Times New Roman"/>
              </a:rPr>
              <a:t>by </a:t>
            </a:r>
            <a:r>
              <a:rPr sz="2800" spc="-75" dirty="0">
                <a:latin typeface="Times New Roman"/>
                <a:cs typeface="Times New Roman"/>
              </a:rPr>
              <a:t>increasing </a:t>
            </a:r>
            <a:r>
              <a:rPr sz="2800" spc="-30" dirty="0">
                <a:latin typeface="Times New Roman"/>
                <a:cs typeface="Times New Roman"/>
              </a:rPr>
              <a:t>their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55" dirty="0" smtClean="0">
                <a:latin typeface="Times New Roman"/>
                <a:cs typeface="Times New Roman"/>
              </a:rPr>
              <a:t>excretion</a:t>
            </a:r>
            <a:endParaRPr lang="en-US" sz="2800" dirty="0">
              <a:latin typeface="Times New Roman"/>
              <a:cs typeface="Times New Roman"/>
            </a:endParaRPr>
          </a:p>
          <a:p>
            <a:pPr marL="1270000" lvl="1" indent="-342900">
              <a:lnSpc>
                <a:spcPct val="100000"/>
              </a:lnSpc>
              <a:spcBef>
                <a:spcPts val="605"/>
              </a:spcBef>
              <a:buFont typeface="Wingdings" pitchFamily="2" charset="2"/>
              <a:buChar char="ü"/>
              <a:tabLst>
                <a:tab pos="1156335" algn="l"/>
              </a:tabLst>
            </a:pPr>
            <a:r>
              <a:rPr sz="2800" spc="-65" dirty="0" smtClean="0">
                <a:latin typeface="Times New Roman"/>
                <a:cs typeface="Times New Roman"/>
              </a:rPr>
              <a:t>displace </a:t>
            </a:r>
            <a:r>
              <a:rPr sz="2800" spc="-35" dirty="0">
                <a:latin typeface="Times New Roman"/>
                <a:cs typeface="Times New Roman"/>
              </a:rPr>
              <a:t>fat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diet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object 2"/>
          <p:cNvSpPr txBox="1"/>
          <p:nvPr/>
        </p:nvSpPr>
        <p:spPr>
          <a:xfrm>
            <a:off x="1066800" y="533400"/>
            <a:ext cx="7751445" cy="504945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75"/>
              </a:spcBef>
              <a:buFont typeface="Wingdings" pitchFamily="2" charset="2"/>
              <a:buChar char="q"/>
              <a:tabLst>
                <a:tab pos="355600" algn="l"/>
                <a:tab pos="356235" algn="l"/>
                <a:tab pos="2508885" algn="l"/>
              </a:tabLst>
            </a:pPr>
            <a:r>
              <a:rPr sz="2800" b="1" spc="-35" dirty="0">
                <a:latin typeface="Times New Roman"/>
                <a:cs typeface="Times New Roman"/>
              </a:rPr>
              <a:t>Prevention</a:t>
            </a:r>
            <a:r>
              <a:rPr sz="2800" b="1" spc="9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of	</a:t>
            </a:r>
            <a:r>
              <a:rPr sz="2800" b="1" dirty="0">
                <a:latin typeface="Times New Roman"/>
                <a:cs typeface="Times New Roman"/>
              </a:rPr>
              <a:t>diabetes </a:t>
            </a:r>
            <a:r>
              <a:rPr sz="2000" spc="-85" dirty="0">
                <a:latin typeface="Times New Roman"/>
                <a:cs typeface="Times New Roman"/>
              </a:rPr>
              <a:t>( </a:t>
            </a:r>
            <a:r>
              <a:rPr sz="2800" b="1" spc="-75" dirty="0">
                <a:latin typeface="Times New Roman"/>
                <a:cs typeface="Times New Roman"/>
              </a:rPr>
              <a:t>especially </a:t>
            </a:r>
            <a:r>
              <a:rPr sz="2800" b="1" spc="-40" dirty="0">
                <a:latin typeface="Times New Roman"/>
                <a:cs typeface="Times New Roman"/>
              </a:rPr>
              <a:t>type</a:t>
            </a:r>
            <a:r>
              <a:rPr sz="2800" b="1" spc="150" dirty="0">
                <a:latin typeface="Times New Roman"/>
                <a:cs typeface="Times New Roman"/>
              </a:rPr>
              <a:t> </a:t>
            </a:r>
            <a:r>
              <a:rPr sz="2800" b="1" spc="-75" dirty="0">
                <a:latin typeface="Times New Roman"/>
                <a:cs typeface="Times New Roman"/>
              </a:rPr>
              <a:t>2</a:t>
            </a:r>
            <a:r>
              <a:rPr sz="2000" spc="-75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670"/>
              </a:spcBef>
              <a:buFont typeface="Wingdings" pitchFamily="2" charset="2"/>
              <a:buChar char="Ø"/>
              <a:tabLst>
                <a:tab pos="756920" algn="l"/>
              </a:tabLst>
            </a:pPr>
            <a:r>
              <a:rPr sz="2800" spc="-50" dirty="0">
                <a:latin typeface="Times New Roman"/>
                <a:cs typeface="Times New Roman"/>
              </a:rPr>
              <a:t>High-fiber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foods</a:t>
            </a:r>
            <a:endParaRPr sz="2800" dirty="0">
              <a:latin typeface="Times New Roman"/>
              <a:cs typeface="Times New Roman"/>
            </a:endParaRPr>
          </a:p>
          <a:p>
            <a:pPr marL="926465" marR="5080" indent="-457200">
              <a:lnSpc>
                <a:spcPct val="100000"/>
              </a:lnSpc>
              <a:spcBef>
                <a:spcPts val="675"/>
              </a:spcBef>
              <a:buFont typeface="Wingdings" pitchFamily="2" charset="2"/>
              <a:buChar char="ü"/>
            </a:pPr>
            <a:r>
              <a:rPr sz="2800" spc="-85" dirty="0">
                <a:latin typeface="Times New Roman"/>
                <a:cs typeface="Times New Roman"/>
              </a:rPr>
              <a:t>Mechanism: </a:t>
            </a:r>
            <a:r>
              <a:rPr sz="2800" spc="-10" dirty="0">
                <a:latin typeface="Times New Roman"/>
                <a:cs typeface="Times New Roman"/>
              </a:rPr>
              <a:t>trap </a:t>
            </a:r>
            <a:r>
              <a:rPr sz="2800" spc="-25" dirty="0">
                <a:latin typeface="Times New Roman"/>
                <a:cs typeface="Times New Roman"/>
              </a:rPr>
              <a:t>nutrients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120" dirty="0">
                <a:latin typeface="Times New Roman"/>
                <a:cs typeface="Times New Roman"/>
              </a:rPr>
              <a:t>delay </a:t>
            </a:r>
            <a:r>
              <a:rPr sz="2800" spc="-35" dirty="0">
                <a:latin typeface="Times New Roman"/>
                <a:cs typeface="Times New Roman"/>
              </a:rPr>
              <a:t>their transit  </a:t>
            </a:r>
            <a:r>
              <a:rPr sz="2800" spc="-10" dirty="0">
                <a:latin typeface="Times New Roman"/>
                <a:cs typeface="Times New Roman"/>
              </a:rPr>
              <a:t>through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95" dirty="0">
                <a:latin typeface="Times New Roman"/>
                <a:cs typeface="Times New Roman"/>
              </a:rPr>
              <a:t>GI </a:t>
            </a:r>
            <a:r>
              <a:rPr sz="2800" spc="-25" dirty="0">
                <a:latin typeface="Times New Roman"/>
                <a:cs typeface="Times New Roman"/>
              </a:rPr>
              <a:t>tract </a:t>
            </a:r>
            <a:r>
              <a:rPr sz="2800" spc="-5" dirty="0">
                <a:latin typeface="Times New Roman"/>
                <a:cs typeface="Times New Roman"/>
              </a:rPr>
              <a:t>→ </a:t>
            </a:r>
            <a:r>
              <a:rPr sz="2800" spc="-75" dirty="0">
                <a:latin typeface="Times New Roman"/>
                <a:cs typeface="Times New Roman"/>
              </a:rPr>
              <a:t>glucose </a:t>
            </a:r>
            <a:r>
              <a:rPr sz="2800" spc="-15" dirty="0">
                <a:latin typeface="Times New Roman"/>
                <a:cs typeface="Times New Roman"/>
              </a:rPr>
              <a:t>absorption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slowed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 pitchFamily="2" charset="2"/>
              <a:buChar char="q"/>
              <a:tabLst>
                <a:tab pos="355600" algn="l"/>
                <a:tab pos="356235" algn="l"/>
              </a:tabLst>
            </a:pPr>
            <a:r>
              <a:rPr sz="2800" b="1" spc="-65" dirty="0">
                <a:latin typeface="Times New Roman"/>
                <a:cs typeface="Times New Roman"/>
              </a:rPr>
              <a:t>GI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health</a:t>
            </a:r>
            <a:endParaRPr sz="2800" dirty="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675"/>
              </a:spcBef>
              <a:buFont typeface="Wingdings" pitchFamily="2" charset="2"/>
              <a:buChar char="Ø"/>
              <a:tabLst>
                <a:tab pos="756920" algn="l"/>
              </a:tabLst>
            </a:pPr>
            <a:r>
              <a:rPr sz="2800" spc="-50" dirty="0">
                <a:latin typeface="Times New Roman"/>
                <a:cs typeface="Times New Roman"/>
              </a:rPr>
              <a:t>High-fiber</a:t>
            </a:r>
            <a:r>
              <a:rPr sz="2800" spc="-10" dirty="0">
                <a:latin typeface="Times New Roman"/>
                <a:cs typeface="Times New Roman"/>
              </a:rPr>
              <a:t> foods</a:t>
            </a:r>
            <a:endParaRPr sz="2800" dirty="0">
              <a:latin typeface="Times New Roman"/>
              <a:cs typeface="Times New Roman"/>
            </a:endParaRPr>
          </a:p>
          <a:p>
            <a:pPr marL="927100" marR="515620" indent="-457200">
              <a:lnSpc>
                <a:spcPct val="100000"/>
              </a:lnSpc>
              <a:spcBef>
                <a:spcPts val="670"/>
              </a:spcBef>
              <a:buFont typeface="Wingdings" pitchFamily="2" charset="2"/>
              <a:buChar char="ü"/>
              <a:tabLst>
                <a:tab pos="1111250" algn="l"/>
                <a:tab pos="1111885" algn="l"/>
              </a:tabLst>
            </a:pPr>
            <a:r>
              <a:rPr sz="2800" spc="-45" dirty="0">
                <a:latin typeface="Times New Roman"/>
                <a:cs typeface="Times New Roman"/>
              </a:rPr>
              <a:t>Increase </a:t>
            </a:r>
            <a:r>
              <a:rPr sz="2800" spc="-25" dirty="0">
                <a:latin typeface="Times New Roman"/>
                <a:cs typeface="Times New Roman"/>
              </a:rPr>
              <a:t>stool </a:t>
            </a:r>
            <a:r>
              <a:rPr sz="2800" spc="-90" dirty="0">
                <a:latin typeface="Times New Roman"/>
                <a:cs typeface="Times New Roman"/>
              </a:rPr>
              <a:t>weight, easing </a:t>
            </a:r>
            <a:r>
              <a:rPr sz="2800" spc="-85" dirty="0">
                <a:latin typeface="Times New Roman"/>
                <a:cs typeface="Times New Roman"/>
              </a:rPr>
              <a:t>passage, </a:t>
            </a:r>
            <a:r>
              <a:rPr sz="2800" spc="-50" dirty="0">
                <a:latin typeface="Times New Roman"/>
                <a:cs typeface="Times New Roman"/>
              </a:rPr>
              <a:t>reduce  </a:t>
            </a:r>
            <a:r>
              <a:rPr sz="2800" spc="-35" dirty="0">
                <a:latin typeface="Times New Roman"/>
                <a:cs typeface="Times New Roman"/>
              </a:rPr>
              <a:t>transit </a:t>
            </a:r>
            <a:r>
              <a:rPr sz="2800" spc="-55" dirty="0">
                <a:latin typeface="Times New Roman"/>
                <a:cs typeface="Times New Roman"/>
              </a:rPr>
              <a:t>time </a:t>
            </a:r>
            <a:r>
              <a:rPr sz="2800" spc="-30" dirty="0">
                <a:latin typeface="Times New Roman"/>
                <a:cs typeface="Times New Roman"/>
              </a:rPr>
              <a:t>→prevent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constipation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object 2"/>
          <p:cNvSpPr txBox="1">
            <a:spLocks noGrp="1"/>
          </p:cNvSpPr>
          <p:nvPr>
            <p:ph type="title"/>
          </p:nvPr>
        </p:nvSpPr>
        <p:spPr>
          <a:xfrm>
            <a:off x="1000370" y="690325"/>
            <a:ext cx="479083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64715" algn="l"/>
              </a:tabLst>
            </a:pPr>
            <a:r>
              <a:rPr sz="2800" b="1" spc="-35" dirty="0"/>
              <a:t>Prevention</a:t>
            </a:r>
            <a:r>
              <a:rPr sz="2800" b="1" spc="45" dirty="0"/>
              <a:t> </a:t>
            </a:r>
            <a:r>
              <a:rPr sz="2800" b="1" spc="-20" dirty="0" smtClean="0"/>
              <a:t>of</a:t>
            </a:r>
            <a:r>
              <a:rPr lang="en-US" sz="2800" b="1" spc="-20" dirty="0" smtClean="0"/>
              <a:t> </a:t>
            </a:r>
            <a:r>
              <a:rPr sz="2800" b="1" spc="20" dirty="0" smtClean="0"/>
              <a:t>colon</a:t>
            </a:r>
            <a:r>
              <a:rPr sz="2800" b="1" spc="-40" dirty="0" smtClean="0"/>
              <a:t> </a:t>
            </a:r>
            <a:r>
              <a:rPr sz="2800" b="1" spc="-30" dirty="0"/>
              <a:t>cancer</a:t>
            </a:r>
            <a:endParaRPr sz="2800" b="1" dirty="0"/>
          </a:p>
        </p:txBody>
      </p:sp>
      <p:sp>
        <p:nvSpPr>
          <p:cNvPr id="1048740" name="object 3"/>
          <p:cNvSpPr txBox="1"/>
          <p:nvPr/>
        </p:nvSpPr>
        <p:spPr>
          <a:xfrm>
            <a:off x="1000371" y="1524000"/>
            <a:ext cx="7538720" cy="4864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379730" indent="-45720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Ø"/>
            </a:pPr>
            <a:r>
              <a:rPr sz="2800" spc="-50" dirty="0">
                <a:latin typeface="Times New Roman"/>
                <a:cs typeface="Times New Roman"/>
              </a:rPr>
              <a:t>Inverse relationship </a:t>
            </a:r>
            <a:r>
              <a:rPr sz="2800" spc="-55" dirty="0">
                <a:latin typeface="Times New Roman"/>
                <a:cs typeface="Times New Roman"/>
              </a:rPr>
              <a:t>between </a:t>
            </a:r>
            <a:r>
              <a:rPr sz="2800" spc="-65" dirty="0">
                <a:latin typeface="Times New Roman"/>
                <a:cs typeface="Times New Roman"/>
              </a:rPr>
              <a:t>dietary </a:t>
            </a:r>
            <a:r>
              <a:rPr sz="2800" spc="-50" dirty="0">
                <a:latin typeface="Times New Roman"/>
                <a:cs typeface="Times New Roman"/>
              </a:rPr>
              <a:t>fiber </a:t>
            </a:r>
            <a:r>
              <a:rPr sz="2800" spc="-30" dirty="0">
                <a:latin typeface="Times New Roman"/>
                <a:cs typeface="Times New Roman"/>
              </a:rPr>
              <a:t>and colon  </a:t>
            </a:r>
            <a:r>
              <a:rPr sz="2800" spc="-55" dirty="0">
                <a:latin typeface="Times New Roman"/>
                <a:cs typeface="Times New Roman"/>
              </a:rPr>
              <a:t>cancer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 pitchFamily="2" charset="2"/>
              <a:buChar char="q"/>
            </a:pPr>
            <a:r>
              <a:rPr sz="2800" spc="-85" dirty="0">
                <a:latin typeface="Times New Roman"/>
                <a:cs typeface="Times New Roman"/>
              </a:rPr>
              <a:t>Mechanism:</a:t>
            </a:r>
            <a:endParaRPr sz="2800" dirty="0">
              <a:latin typeface="Times New Roman"/>
              <a:cs typeface="Times New Roman"/>
            </a:endParaRPr>
          </a:p>
          <a:p>
            <a:pPr marL="812165" marR="211454" indent="-342900">
              <a:lnSpc>
                <a:spcPct val="100000"/>
              </a:lnSpc>
              <a:spcBef>
                <a:spcPts val="625"/>
              </a:spcBef>
              <a:buFont typeface="Wingdings" pitchFamily="2" charset="2"/>
              <a:buChar char="ü"/>
              <a:tabLst>
                <a:tab pos="698500" algn="l"/>
              </a:tabLst>
            </a:pPr>
            <a:r>
              <a:rPr sz="2500" spc="-70" dirty="0">
                <a:latin typeface="Times New Roman"/>
                <a:cs typeface="Times New Roman"/>
              </a:rPr>
              <a:t>Binding </a:t>
            </a:r>
            <a:r>
              <a:rPr sz="2500" spc="-30" dirty="0">
                <a:latin typeface="Times New Roman"/>
                <a:cs typeface="Times New Roman"/>
              </a:rPr>
              <a:t>and </a:t>
            </a:r>
            <a:r>
              <a:rPr sz="2500" spc="-55" dirty="0">
                <a:latin typeface="Times New Roman"/>
                <a:cs typeface="Times New Roman"/>
              </a:rPr>
              <a:t>removing </a:t>
            </a:r>
            <a:r>
              <a:rPr sz="2500" spc="-50" dirty="0">
                <a:latin typeface="Times New Roman"/>
                <a:cs typeface="Times New Roman"/>
              </a:rPr>
              <a:t>cancer </a:t>
            </a:r>
            <a:r>
              <a:rPr sz="2500" spc="-70" dirty="0">
                <a:latin typeface="Times New Roman"/>
                <a:cs typeface="Times New Roman"/>
              </a:rPr>
              <a:t>causing </a:t>
            </a:r>
            <a:r>
              <a:rPr sz="2500" spc="-45" dirty="0">
                <a:latin typeface="Times New Roman"/>
                <a:cs typeface="Times New Roman"/>
              </a:rPr>
              <a:t>agents </a:t>
            </a:r>
            <a:r>
              <a:rPr sz="2500" spc="-10" dirty="0">
                <a:latin typeface="Times New Roman"/>
                <a:cs typeface="Times New Roman"/>
              </a:rPr>
              <a:t>from </a:t>
            </a:r>
            <a:r>
              <a:rPr sz="2500" spc="-5" dirty="0">
                <a:latin typeface="Times New Roman"/>
                <a:cs typeface="Times New Roman"/>
              </a:rPr>
              <a:t>the  </a:t>
            </a:r>
            <a:r>
              <a:rPr sz="2500" spc="-25" dirty="0" smtClean="0">
                <a:latin typeface="Times New Roman"/>
                <a:cs typeface="Times New Roman"/>
              </a:rPr>
              <a:t>colon</a:t>
            </a:r>
            <a:endParaRPr lang="en-US" sz="2500" dirty="0">
              <a:latin typeface="Times New Roman"/>
              <a:cs typeface="Times New Roman"/>
            </a:endParaRPr>
          </a:p>
          <a:p>
            <a:pPr marL="812165" marR="211454" indent="-342900">
              <a:lnSpc>
                <a:spcPct val="100000"/>
              </a:lnSpc>
              <a:spcBef>
                <a:spcPts val="625"/>
              </a:spcBef>
              <a:buFont typeface="Wingdings" pitchFamily="2" charset="2"/>
              <a:buChar char="ü"/>
              <a:tabLst>
                <a:tab pos="698500" algn="l"/>
              </a:tabLst>
            </a:pPr>
            <a:r>
              <a:rPr sz="2500" spc="-70" dirty="0" smtClean="0">
                <a:latin typeface="Times New Roman"/>
                <a:cs typeface="Times New Roman"/>
              </a:rPr>
              <a:t>Soluble </a:t>
            </a:r>
            <a:r>
              <a:rPr sz="2500" spc="-45" dirty="0">
                <a:latin typeface="Times New Roman"/>
                <a:cs typeface="Times New Roman"/>
              </a:rPr>
              <a:t>fibers </a:t>
            </a:r>
            <a:r>
              <a:rPr sz="2500" spc="-55" dirty="0">
                <a:latin typeface="Times New Roman"/>
                <a:cs typeface="Times New Roman"/>
              </a:rPr>
              <a:t>stimulate </a:t>
            </a:r>
            <a:r>
              <a:rPr sz="2500" spc="-65" dirty="0">
                <a:latin typeface="Times New Roman"/>
                <a:cs typeface="Times New Roman"/>
              </a:rPr>
              <a:t>bacterial </a:t>
            </a:r>
            <a:r>
              <a:rPr sz="2500" spc="-15" dirty="0">
                <a:latin typeface="Times New Roman"/>
                <a:cs typeface="Times New Roman"/>
              </a:rPr>
              <a:t>fermentation </a:t>
            </a:r>
            <a:r>
              <a:rPr sz="2500" spc="-10" dirty="0">
                <a:latin typeface="Times New Roman"/>
                <a:cs typeface="Times New Roman"/>
              </a:rPr>
              <a:t>of  </a:t>
            </a:r>
            <a:r>
              <a:rPr sz="2500" spc="-40" dirty="0">
                <a:latin typeface="Times New Roman"/>
                <a:cs typeface="Times New Roman"/>
              </a:rPr>
              <a:t>resistant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35" dirty="0">
                <a:latin typeface="Times New Roman"/>
                <a:cs typeface="Times New Roman"/>
              </a:rPr>
              <a:t>starch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and	</a:t>
            </a:r>
            <a:r>
              <a:rPr sz="2500" spc="-40" dirty="0">
                <a:latin typeface="Times New Roman"/>
                <a:cs typeface="Times New Roman"/>
              </a:rPr>
              <a:t>fiber </a:t>
            </a:r>
            <a:r>
              <a:rPr sz="2500" spc="-50" dirty="0">
                <a:latin typeface="Times New Roman"/>
                <a:cs typeface="Times New Roman"/>
              </a:rPr>
              <a:t>in </a:t>
            </a:r>
            <a:r>
              <a:rPr sz="2500" spc="-5" dirty="0">
                <a:latin typeface="Times New Roman"/>
                <a:cs typeface="Times New Roman"/>
              </a:rPr>
              <a:t>the </a:t>
            </a:r>
            <a:r>
              <a:rPr sz="2500" spc="-25" dirty="0">
                <a:latin typeface="Times New Roman"/>
                <a:cs typeface="Times New Roman"/>
              </a:rPr>
              <a:t>colon </a:t>
            </a:r>
            <a:r>
              <a:rPr sz="2500" spc="-5" dirty="0">
                <a:latin typeface="Times New Roman"/>
                <a:cs typeface="Times New Roman"/>
              </a:rPr>
              <a:t>… </a:t>
            </a:r>
            <a:r>
              <a:rPr sz="2500" spc="-15" dirty="0">
                <a:latin typeface="Times New Roman"/>
                <a:cs typeface="Times New Roman"/>
              </a:rPr>
              <a:t>production </a:t>
            </a:r>
            <a:r>
              <a:rPr sz="2500" spc="-10" dirty="0">
                <a:latin typeface="Times New Roman"/>
                <a:cs typeface="Times New Roman"/>
              </a:rPr>
              <a:t>of  </a:t>
            </a:r>
            <a:r>
              <a:rPr sz="2500" spc="10" dirty="0">
                <a:latin typeface="Times New Roman"/>
                <a:cs typeface="Times New Roman"/>
              </a:rPr>
              <a:t>short </a:t>
            </a:r>
            <a:r>
              <a:rPr sz="2500" spc="-60" dirty="0">
                <a:latin typeface="Times New Roman"/>
                <a:cs typeface="Times New Roman"/>
              </a:rPr>
              <a:t>chain </a:t>
            </a:r>
            <a:r>
              <a:rPr sz="2500" spc="-55" dirty="0">
                <a:latin typeface="Times New Roman"/>
                <a:cs typeface="Times New Roman"/>
              </a:rPr>
              <a:t>fatty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spc="-75" dirty="0" smtClean="0">
                <a:latin typeface="Times New Roman"/>
                <a:cs typeface="Times New Roman"/>
              </a:rPr>
              <a:t>acids</a:t>
            </a:r>
            <a:endParaRPr lang="en-US" sz="2500" dirty="0">
              <a:latin typeface="Times New Roman"/>
              <a:cs typeface="Times New Roman"/>
            </a:endParaRPr>
          </a:p>
          <a:p>
            <a:pPr marL="812165" marR="211454" indent="-342900">
              <a:lnSpc>
                <a:spcPct val="100000"/>
              </a:lnSpc>
              <a:spcBef>
                <a:spcPts val="625"/>
              </a:spcBef>
              <a:buFont typeface="Wingdings" pitchFamily="2" charset="2"/>
              <a:buChar char="ü"/>
              <a:tabLst>
                <a:tab pos="698500" algn="l"/>
              </a:tabLst>
            </a:pPr>
            <a:r>
              <a:rPr sz="2500" spc="-15" dirty="0" smtClean="0">
                <a:latin typeface="Times New Roman"/>
                <a:cs typeface="Times New Roman"/>
              </a:rPr>
              <a:t>Short </a:t>
            </a:r>
            <a:r>
              <a:rPr sz="2500" spc="-60" dirty="0">
                <a:latin typeface="Times New Roman"/>
                <a:cs typeface="Times New Roman"/>
              </a:rPr>
              <a:t>chain </a:t>
            </a:r>
            <a:r>
              <a:rPr sz="2500" spc="-55" dirty="0">
                <a:latin typeface="Times New Roman"/>
                <a:cs typeface="Times New Roman"/>
              </a:rPr>
              <a:t>fatty </a:t>
            </a:r>
            <a:r>
              <a:rPr sz="2500" spc="-75" dirty="0">
                <a:latin typeface="Times New Roman"/>
                <a:cs typeface="Times New Roman"/>
              </a:rPr>
              <a:t>acids </a:t>
            </a:r>
            <a:r>
              <a:rPr sz="2500" spc="-70" dirty="0">
                <a:latin typeface="Times New Roman"/>
                <a:cs typeface="Times New Roman"/>
              </a:rPr>
              <a:t>activate </a:t>
            </a:r>
            <a:r>
              <a:rPr sz="2500" spc="-50" dirty="0">
                <a:latin typeface="Times New Roman"/>
                <a:cs typeface="Times New Roman"/>
              </a:rPr>
              <a:t>cancer </a:t>
            </a:r>
            <a:r>
              <a:rPr sz="2500" spc="-100" dirty="0">
                <a:latin typeface="Times New Roman"/>
                <a:cs typeface="Times New Roman"/>
              </a:rPr>
              <a:t>killing</a:t>
            </a:r>
            <a:r>
              <a:rPr sz="2500" spc="245" dirty="0">
                <a:latin typeface="Times New Roman"/>
                <a:cs typeface="Times New Roman"/>
              </a:rPr>
              <a:t> </a:t>
            </a:r>
            <a:r>
              <a:rPr sz="2500" spc="-65" dirty="0">
                <a:latin typeface="Times New Roman"/>
                <a:cs typeface="Times New Roman"/>
              </a:rPr>
              <a:t>enzymes</a:t>
            </a:r>
            <a:endParaRPr sz="2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object 2"/>
          <p:cNvSpPr txBox="1">
            <a:spLocks noGrp="1"/>
          </p:cNvSpPr>
          <p:nvPr>
            <p:ph type="title"/>
          </p:nvPr>
        </p:nvSpPr>
        <p:spPr>
          <a:xfrm>
            <a:off x="1021153" y="685800"/>
            <a:ext cx="3157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60" dirty="0"/>
              <a:t>Weight</a:t>
            </a:r>
            <a:r>
              <a:rPr sz="2800" spc="-50" dirty="0"/>
              <a:t> </a:t>
            </a:r>
            <a:r>
              <a:rPr sz="2800" spc="15" dirty="0"/>
              <a:t>management</a:t>
            </a:r>
            <a:endParaRPr sz="2800" dirty="0"/>
          </a:p>
        </p:txBody>
      </p:sp>
      <p:sp>
        <p:nvSpPr>
          <p:cNvPr id="1048742" name="object 3"/>
          <p:cNvSpPr txBox="1"/>
          <p:nvPr/>
        </p:nvSpPr>
        <p:spPr>
          <a:xfrm>
            <a:off x="993444" y="1788922"/>
            <a:ext cx="7486015" cy="3664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q"/>
            </a:pPr>
            <a:r>
              <a:rPr sz="2800" spc="-85" dirty="0">
                <a:latin typeface="Times New Roman"/>
                <a:cs typeface="Times New Roman"/>
              </a:rPr>
              <a:t>Mechanism: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469900" marR="299085" indent="-457200">
              <a:lnSpc>
                <a:spcPct val="100000"/>
              </a:lnSpc>
              <a:buFont typeface="Wingdings" pitchFamily="2" charset="2"/>
              <a:buChar char="Ø"/>
              <a:tabLst>
                <a:tab pos="476884" algn="l"/>
                <a:tab pos="477520" algn="l"/>
              </a:tabLst>
            </a:pPr>
            <a:r>
              <a:rPr sz="2800" spc="-50" dirty="0">
                <a:latin typeface="Times New Roman"/>
                <a:cs typeface="Times New Roman"/>
              </a:rPr>
              <a:t>High-fiber </a:t>
            </a:r>
            <a:r>
              <a:rPr sz="2800" spc="-15" dirty="0">
                <a:latin typeface="Times New Roman"/>
                <a:cs typeface="Times New Roman"/>
              </a:rPr>
              <a:t>foods </a:t>
            </a:r>
            <a:r>
              <a:rPr sz="2800" spc="-5" dirty="0">
                <a:latin typeface="Times New Roman"/>
                <a:cs typeface="Times New Roman"/>
              </a:rPr>
              <a:t>tend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30" dirty="0">
                <a:latin typeface="Times New Roman"/>
                <a:cs typeface="Times New Roman"/>
              </a:rPr>
              <a:t>be </a:t>
            </a:r>
            <a:r>
              <a:rPr sz="2800" spc="-105" dirty="0">
                <a:latin typeface="Times New Roman"/>
                <a:cs typeface="Times New Roman"/>
              </a:rPr>
              <a:t>low </a:t>
            </a:r>
            <a:r>
              <a:rPr sz="2800" spc="-65" dirty="0">
                <a:latin typeface="Times New Roman"/>
                <a:cs typeface="Times New Roman"/>
              </a:rPr>
              <a:t>in </a:t>
            </a:r>
            <a:r>
              <a:rPr sz="2800" spc="-35" dirty="0">
                <a:latin typeface="Times New Roman"/>
                <a:cs typeface="Times New Roman"/>
              </a:rPr>
              <a:t>fat and </a:t>
            </a:r>
            <a:r>
              <a:rPr sz="2800" spc="-40" dirty="0">
                <a:latin typeface="Times New Roman"/>
                <a:cs typeface="Times New Roman"/>
              </a:rPr>
              <a:t>added  </a:t>
            </a:r>
            <a:r>
              <a:rPr sz="2800" spc="-75" dirty="0">
                <a:latin typeface="Times New Roman"/>
                <a:cs typeface="Times New Roman"/>
              </a:rPr>
              <a:t>sugars….deliver </a:t>
            </a:r>
            <a:r>
              <a:rPr sz="2800" spc="-90" dirty="0">
                <a:latin typeface="Times New Roman"/>
                <a:cs typeface="Times New Roman"/>
              </a:rPr>
              <a:t>less </a:t>
            </a:r>
            <a:r>
              <a:rPr sz="2800" spc="-70" dirty="0">
                <a:latin typeface="Times New Roman"/>
                <a:cs typeface="Times New Roman"/>
              </a:rPr>
              <a:t>energy </a:t>
            </a:r>
            <a:r>
              <a:rPr sz="2800" spc="-25" dirty="0">
                <a:latin typeface="Times New Roman"/>
                <a:cs typeface="Times New Roman"/>
              </a:rPr>
              <a:t>per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45" dirty="0" smtClean="0">
                <a:latin typeface="Times New Roman"/>
                <a:cs typeface="Times New Roman"/>
              </a:rPr>
              <a:t>bite</a:t>
            </a:r>
            <a:endParaRPr lang="en-US" sz="2800" spc="-45" dirty="0" smtClean="0">
              <a:latin typeface="Times New Roman"/>
              <a:cs typeface="Times New Roman"/>
            </a:endParaRPr>
          </a:p>
          <a:p>
            <a:pPr marL="12700" marR="299085">
              <a:lnSpc>
                <a:spcPct val="100000"/>
              </a:lnSpc>
              <a:tabLst>
                <a:tab pos="476884" algn="l"/>
                <a:tab pos="477520" algn="l"/>
              </a:tabLst>
            </a:pPr>
            <a:endParaRPr lang="en-US" sz="2800" dirty="0">
              <a:latin typeface="Times New Roman"/>
              <a:cs typeface="Times New Roman"/>
            </a:endParaRPr>
          </a:p>
          <a:p>
            <a:pPr marL="469900" marR="299085" indent="-457200">
              <a:lnSpc>
                <a:spcPct val="100000"/>
              </a:lnSpc>
              <a:buFont typeface="Wingdings" pitchFamily="2" charset="2"/>
              <a:buChar char="Ø"/>
              <a:tabLst>
                <a:tab pos="476884" algn="l"/>
                <a:tab pos="477520" algn="l"/>
              </a:tabLst>
            </a:pPr>
            <a:r>
              <a:rPr sz="2800" spc="-70" dirty="0" smtClean="0">
                <a:latin typeface="Times New Roman"/>
                <a:cs typeface="Times New Roman"/>
              </a:rPr>
              <a:t>Creating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feeling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70" dirty="0">
                <a:latin typeface="Times New Roman"/>
                <a:cs typeface="Times New Roman"/>
              </a:rPr>
              <a:t>fullness </a:t>
            </a:r>
            <a:r>
              <a:rPr sz="2800" spc="-125" dirty="0">
                <a:latin typeface="Times New Roman"/>
                <a:cs typeface="Times New Roman"/>
              </a:rPr>
              <a:t>by </a:t>
            </a:r>
            <a:r>
              <a:rPr sz="2800" spc="-45" dirty="0">
                <a:latin typeface="Times New Roman"/>
                <a:cs typeface="Times New Roman"/>
              </a:rPr>
              <a:t>absorbing </a:t>
            </a:r>
            <a:r>
              <a:rPr sz="2800" spc="-75" dirty="0">
                <a:latin typeface="Times New Roman"/>
                <a:cs typeface="Times New Roman"/>
              </a:rPr>
              <a:t>water  </a:t>
            </a:r>
            <a:r>
              <a:rPr sz="2800" spc="-10" dirty="0">
                <a:latin typeface="Times New Roman"/>
                <a:cs typeface="Times New Roman"/>
              </a:rPr>
              <a:t>from </a:t>
            </a:r>
            <a:r>
              <a:rPr sz="2800" spc="-85" dirty="0">
                <a:latin typeface="Times New Roman"/>
                <a:cs typeface="Times New Roman"/>
              </a:rPr>
              <a:t>digestive </a:t>
            </a:r>
            <a:r>
              <a:rPr sz="2800" spc="-95" dirty="0">
                <a:latin typeface="Times New Roman"/>
                <a:cs typeface="Times New Roman"/>
              </a:rPr>
              <a:t>juices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110" dirty="0">
                <a:latin typeface="Times New Roman"/>
                <a:cs typeface="Times New Roman"/>
              </a:rPr>
              <a:t>swelling….delay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hunger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object 2"/>
          <p:cNvSpPr txBox="1">
            <a:spLocks noGrp="1"/>
          </p:cNvSpPr>
          <p:nvPr>
            <p:ph type="title"/>
          </p:nvPr>
        </p:nvSpPr>
        <p:spPr>
          <a:xfrm>
            <a:off x="993444" y="685800"/>
            <a:ext cx="5099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19730" algn="l"/>
              </a:tabLst>
            </a:pPr>
            <a:r>
              <a:rPr sz="2800" spc="-20" dirty="0"/>
              <a:t>Harmful</a:t>
            </a:r>
            <a:r>
              <a:rPr sz="2800" spc="25" dirty="0"/>
              <a:t> </a:t>
            </a:r>
            <a:r>
              <a:rPr sz="2800" spc="5" dirty="0"/>
              <a:t>effects</a:t>
            </a:r>
            <a:r>
              <a:rPr sz="2800" spc="40" dirty="0"/>
              <a:t> </a:t>
            </a:r>
            <a:r>
              <a:rPr sz="2800" spc="-20" dirty="0"/>
              <a:t>of	</a:t>
            </a:r>
            <a:r>
              <a:rPr sz="2800" spc="15" dirty="0"/>
              <a:t>excessive</a:t>
            </a:r>
            <a:r>
              <a:rPr sz="2800" spc="-50" dirty="0"/>
              <a:t> </a:t>
            </a:r>
            <a:r>
              <a:rPr sz="2800" spc="-65" dirty="0"/>
              <a:t>fiber</a:t>
            </a:r>
            <a:endParaRPr sz="2800" dirty="0"/>
          </a:p>
        </p:txBody>
      </p:sp>
      <p:sp>
        <p:nvSpPr>
          <p:cNvPr id="1048744" name="object 3"/>
          <p:cNvSpPr txBox="1"/>
          <p:nvPr/>
        </p:nvSpPr>
        <p:spPr>
          <a:xfrm>
            <a:off x="993444" y="1702587"/>
            <a:ext cx="6594475" cy="36619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75"/>
              </a:spcBef>
              <a:buFont typeface="Wingdings" pitchFamily="2" charset="2"/>
              <a:buChar char="Ø"/>
              <a:tabLst>
                <a:tab pos="299720" algn="l"/>
              </a:tabLst>
            </a:pPr>
            <a:r>
              <a:rPr sz="2800" spc="-60" dirty="0">
                <a:latin typeface="Times New Roman"/>
                <a:cs typeface="Times New Roman"/>
              </a:rPr>
              <a:t>Displaces </a:t>
            </a:r>
            <a:r>
              <a:rPr sz="2800" spc="-70" dirty="0">
                <a:latin typeface="Times New Roman"/>
                <a:cs typeface="Times New Roman"/>
              </a:rPr>
              <a:t>energy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25" dirty="0">
                <a:latin typeface="Times New Roman"/>
                <a:cs typeface="Times New Roman"/>
              </a:rPr>
              <a:t>nutrient </a:t>
            </a:r>
            <a:r>
              <a:rPr sz="2800" spc="-45" dirty="0">
                <a:latin typeface="Times New Roman"/>
                <a:cs typeface="Times New Roman"/>
              </a:rPr>
              <a:t>dense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Times New Roman"/>
                <a:cs typeface="Times New Roman"/>
              </a:rPr>
              <a:t>foods</a:t>
            </a:r>
            <a:endParaRPr lang="en-US"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75"/>
              </a:spcBef>
              <a:buFont typeface="Wingdings" pitchFamily="2" charset="2"/>
              <a:buChar char="Ø"/>
              <a:tabLst>
                <a:tab pos="299720" algn="l"/>
              </a:tabLst>
            </a:pPr>
            <a:r>
              <a:rPr sz="2800" spc="-55" dirty="0" smtClean="0">
                <a:latin typeface="Times New Roman"/>
                <a:cs typeface="Times New Roman"/>
              </a:rPr>
              <a:t>Abdominal </a:t>
            </a:r>
            <a:r>
              <a:rPr sz="2800" spc="-30" dirty="0">
                <a:latin typeface="Times New Roman"/>
                <a:cs typeface="Times New Roman"/>
              </a:rPr>
              <a:t>discomfort, </a:t>
            </a:r>
            <a:r>
              <a:rPr sz="2800" spc="-114" dirty="0">
                <a:latin typeface="Times New Roman"/>
                <a:cs typeface="Times New Roman"/>
              </a:rPr>
              <a:t>gas,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45" dirty="0" smtClean="0">
                <a:latin typeface="Times New Roman"/>
                <a:cs typeface="Times New Roman"/>
              </a:rPr>
              <a:t>diarrhea</a:t>
            </a:r>
            <a:endParaRPr lang="en-US"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75"/>
              </a:spcBef>
              <a:buFont typeface="Wingdings" pitchFamily="2" charset="2"/>
              <a:buChar char="Ø"/>
              <a:tabLst>
                <a:tab pos="299720" algn="l"/>
              </a:tabLst>
            </a:pPr>
            <a:r>
              <a:rPr sz="2800" spc="-20" dirty="0" smtClean="0">
                <a:latin typeface="Times New Roman"/>
                <a:cs typeface="Times New Roman"/>
              </a:rPr>
              <a:t>Interfere </a:t>
            </a:r>
            <a:r>
              <a:rPr sz="2800" spc="-20" dirty="0">
                <a:latin typeface="Times New Roman"/>
                <a:cs typeface="Times New Roman"/>
              </a:rPr>
              <a:t>nutrient </a:t>
            </a:r>
            <a:r>
              <a:rPr sz="2800" spc="-15" dirty="0">
                <a:latin typeface="Times New Roman"/>
                <a:cs typeface="Times New Roman"/>
              </a:rPr>
              <a:t>absorption </a:t>
            </a:r>
            <a:r>
              <a:rPr sz="2800" spc="-50" dirty="0">
                <a:latin typeface="Times New Roman"/>
                <a:cs typeface="Times New Roman"/>
              </a:rPr>
              <a:t>such </a:t>
            </a:r>
            <a:r>
              <a:rPr sz="2800" spc="-95" dirty="0">
                <a:latin typeface="Times New Roman"/>
                <a:cs typeface="Times New Roman"/>
              </a:rPr>
              <a:t>as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70" dirty="0" smtClean="0">
                <a:latin typeface="Times New Roman"/>
                <a:cs typeface="Times New Roman"/>
              </a:rPr>
              <a:t>minerals</a:t>
            </a:r>
            <a:endParaRPr lang="en-US" sz="2800" spc="-7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  <a:tabLst>
                <a:tab pos="299720" algn="l"/>
              </a:tabLst>
            </a:pPr>
            <a:endParaRPr sz="40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 pitchFamily="2" charset="2"/>
              <a:buChar char="q"/>
            </a:pPr>
            <a:r>
              <a:rPr sz="2800" spc="-45" dirty="0">
                <a:latin typeface="Times New Roman"/>
                <a:cs typeface="Times New Roman"/>
              </a:rPr>
              <a:t>Dietary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goals</a:t>
            </a:r>
            <a:endParaRPr sz="2800" dirty="0">
              <a:latin typeface="Times New Roman"/>
              <a:cs typeface="Times New Roman"/>
            </a:endParaRPr>
          </a:p>
          <a:p>
            <a:pPr marL="926465" lvl="1" indent="-457200">
              <a:lnSpc>
                <a:spcPct val="100000"/>
              </a:lnSpc>
              <a:spcBef>
                <a:spcPts val="630"/>
              </a:spcBef>
              <a:buFont typeface="Wingdings" pitchFamily="2" charset="2"/>
              <a:buChar char="ü"/>
              <a:tabLst>
                <a:tab pos="698500" algn="l"/>
              </a:tabLst>
            </a:pPr>
            <a:r>
              <a:rPr sz="2600" spc="-90" dirty="0">
                <a:latin typeface="Times New Roman"/>
                <a:cs typeface="Times New Roman"/>
              </a:rPr>
              <a:t>Balance, </a:t>
            </a:r>
            <a:r>
              <a:rPr sz="2600" spc="-25" dirty="0">
                <a:latin typeface="Times New Roman"/>
                <a:cs typeface="Times New Roman"/>
              </a:rPr>
              <a:t>moderation,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variety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object 2"/>
          <p:cNvSpPr txBox="1">
            <a:spLocks noGrp="1"/>
          </p:cNvSpPr>
          <p:nvPr>
            <p:ph type="title"/>
          </p:nvPr>
        </p:nvSpPr>
        <p:spPr>
          <a:xfrm>
            <a:off x="993444" y="732742"/>
            <a:ext cx="571215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88435" algn="l"/>
              </a:tabLst>
            </a:pPr>
            <a:r>
              <a:rPr sz="2800" b="1" spc="20" dirty="0"/>
              <a:t>Recommended</a:t>
            </a:r>
            <a:r>
              <a:rPr sz="2800" b="1" spc="25" dirty="0"/>
              <a:t> </a:t>
            </a:r>
            <a:r>
              <a:rPr sz="2800" b="1" spc="-15" dirty="0"/>
              <a:t>intakes</a:t>
            </a:r>
            <a:r>
              <a:rPr sz="2800" b="1" spc="5" dirty="0"/>
              <a:t> </a:t>
            </a:r>
            <a:r>
              <a:rPr sz="2800" b="1" spc="-25" dirty="0" smtClean="0"/>
              <a:t>of</a:t>
            </a:r>
            <a:r>
              <a:rPr lang="en-US" sz="2800" b="1" spc="-25" dirty="0" smtClean="0"/>
              <a:t> </a:t>
            </a:r>
            <a:r>
              <a:rPr sz="2800" b="1" spc="-50" dirty="0" smtClean="0"/>
              <a:t>starch</a:t>
            </a:r>
            <a:endParaRPr sz="2800" b="1" dirty="0"/>
          </a:p>
        </p:txBody>
      </p:sp>
      <p:sp>
        <p:nvSpPr>
          <p:cNvPr id="1048746" name="object 3"/>
          <p:cNvSpPr txBox="1"/>
          <p:nvPr/>
        </p:nvSpPr>
        <p:spPr>
          <a:xfrm>
            <a:off x="993444" y="1813305"/>
            <a:ext cx="7575550" cy="387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sz="2400" spc="20" dirty="0">
                <a:latin typeface="Times New Roman"/>
                <a:cs typeface="Times New Roman"/>
              </a:rPr>
              <a:t>DRI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45" dirty="0">
                <a:latin typeface="Times New Roman"/>
                <a:cs typeface="Times New Roman"/>
              </a:rPr>
              <a:t>carbohydrates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spc="-75" dirty="0">
                <a:latin typeface="Times New Roman"/>
                <a:cs typeface="Times New Roman"/>
              </a:rPr>
              <a:t>45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60" dirty="0">
                <a:latin typeface="Times New Roman"/>
                <a:cs typeface="Times New Roman"/>
              </a:rPr>
              <a:t>65%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60" dirty="0">
                <a:latin typeface="Times New Roman"/>
                <a:cs typeface="Times New Roman"/>
              </a:rPr>
              <a:t>energy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requirement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299085" marR="5080" indent="-286385">
              <a:lnSpc>
                <a:spcPts val="259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spc="-75" dirty="0">
                <a:latin typeface="Times New Roman"/>
                <a:cs typeface="Times New Roman"/>
              </a:rPr>
              <a:t>RDA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45" dirty="0">
                <a:latin typeface="Times New Roman"/>
                <a:cs typeface="Times New Roman"/>
              </a:rPr>
              <a:t>carbohydrate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spc="-75" dirty="0">
                <a:latin typeface="Times New Roman"/>
                <a:cs typeface="Times New Roman"/>
              </a:rPr>
              <a:t>130 </a:t>
            </a:r>
            <a:r>
              <a:rPr sz="2400" spc="-130" dirty="0">
                <a:latin typeface="Times New Roman"/>
                <a:cs typeface="Times New Roman"/>
              </a:rPr>
              <a:t>g </a:t>
            </a:r>
            <a:r>
              <a:rPr sz="2400" spc="-20" dirty="0">
                <a:latin typeface="Times New Roman"/>
                <a:cs typeface="Times New Roman"/>
              </a:rPr>
              <a:t>per </a:t>
            </a:r>
            <a:r>
              <a:rPr sz="2400" spc="-110" dirty="0">
                <a:latin typeface="Times New Roman"/>
                <a:cs typeface="Times New Roman"/>
              </a:rPr>
              <a:t>day </a:t>
            </a:r>
            <a:r>
              <a:rPr sz="2400" spc="-100" dirty="0">
                <a:latin typeface="Times New Roman"/>
                <a:cs typeface="Times New Roman"/>
              </a:rPr>
              <a:t>( </a:t>
            </a:r>
            <a:r>
              <a:rPr sz="2400" spc="-45" dirty="0">
                <a:latin typeface="Times New Roman"/>
                <a:cs typeface="Times New Roman"/>
              </a:rPr>
              <a:t>based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85" dirty="0">
                <a:latin typeface="Times New Roman"/>
                <a:cs typeface="Times New Roman"/>
              </a:rPr>
              <a:t>average  </a:t>
            </a:r>
            <a:r>
              <a:rPr sz="2400" spc="-50" dirty="0">
                <a:latin typeface="Times New Roman"/>
                <a:cs typeface="Times New Roman"/>
              </a:rPr>
              <a:t>minimum </a:t>
            </a:r>
            <a:r>
              <a:rPr sz="2400" spc="-15" dirty="0">
                <a:latin typeface="Times New Roman"/>
                <a:cs typeface="Times New Roman"/>
              </a:rPr>
              <a:t>amount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65" dirty="0">
                <a:latin typeface="Times New Roman"/>
                <a:cs typeface="Times New Roman"/>
              </a:rPr>
              <a:t>glucose </a:t>
            </a:r>
            <a:r>
              <a:rPr sz="2400" spc="-40" dirty="0">
                <a:latin typeface="Times New Roman"/>
                <a:cs typeface="Times New Roman"/>
              </a:rPr>
              <a:t>used </a:t>
            </a:r>
            <a:r>
              <a:rPr sz="2400" spc="-114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brain)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"/>
            </a:pPr>
            <a:endParaRPr sz="3250" dirty="0">
              <a:latin typeface="Times New Roman"/>
              <a:cs typeface="Times New Roman"/>
            </a:endParaRPr>
          </a:p>
          <a:p>
            <a:pPr marL="299085" marR="499109" indent="-286385">
              <a:lnSpc>
                <a:spcPts val="259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  <a:tab pos="2548255" algn="l"/>
                <a:tab pos="3220085" algn="l"/>
              </a:tabLst>
            </a:pPr>
            <a:r>
              <a:rPr sz="2400" spc="-65" dirty="0">
                <a:latin typeface="Times New Roman"/>
                <a:cs typeface="Times New Roman"/>
              </a:rPr>
              <a:t>FDA: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Daily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Value	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75" dirty="0">
                <a:latin typeface="Times New Roman"/>
                <a:cs typeface="Times New Roman"/>
              </a:rPr>
              <a:t>300 </a:t>
            </a:r>
            <a:r>
              <a:rPr sz="2400" spc="-50" dirty="0">
                <a:latin typeface="Times New Roman"/>
                <a:cs typeface="Times New Roman"/>
              </a:rPr>
              <a:t>grams </a:t>
            </a:r>
            <a:r>
              <a:rPr sz="2400" spc="-20" dirty="0">
                <a:latin typeface="Times New Roman"/>
                <a:cs typeface="Times New Roman"/>
              </a:rPr>
              <a:t>per </a:t>
            </a:r>
            <a:r>
              <a:rPr sz="2400" spc="-114" dirty="0">
                <a:latin typeface="Times New Roman"/>
                <a:cs typeface="Times New Roman"/>
              </a:rPr>
              <a:t>day </a:t>
            </a:r>
            <a:r>
              <a:rPr sz="2400" spc="-105" dirty="0">
                <a:latin typeface="Times New Roman"/>
                <a:cs typeface="Times New Roman"/>
              </a:rPr>
              <a:t>by </a:t>
            </a:r>
            <a:r>
              <a:rPr sz="2400" spc="-65" dirty="0">
                <a:latin typeface="Times New Roman"/>
                <a:cs typeface="Times New Roman"/>
              </a:rPr>
              <a:t>using </a:t>
            </a:r>
            <a:r>
              <a:rPr sz="2400" spc="-60" dirty="0">
                <a:latin typeface="Times New Roman"/>
                <a:cs typeface="Times New Roman"/>
              </a:rPr>
              <a:t>60% </a:t>
            </a:r>
            <a:r>
              <a:rPr sz="2400" spc="-5" dirty="0">
                <a:latin typeface="Times New Roman"/>
                <a:cs typeface="Times New Roman"/>
              </a:rPr>
              <a:t>of  </a:t>
            </a:r>
            <a:r>
              <a:rPr sz="2400" spc="-65" dirty="0">
                <a:latin typeface="Times New Roman"/>
                <a:cs typeface="Times New Roman"/>
              </a:rPr>
              <a:t>kcalories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guideline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(…..	</a:t>
            </a:r>
            <a:r>
              <a:rPr sz="2400" spc="-75" dirty="0">
                <a:latin typeface="Times New Roman"/>
                <a:cs typeface="Times New Roman"/>
              </a:rPr>
              <a:t>Set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5" dirty="0">
                <a:latin typeface="Times New Roman"/>
                <a:cs typeface="Times New Roman"/>
              </a:rPr>
              <a:t>food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labels)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2950" dirty="0">
              <a:latin typeface="Times New Roman"/>
              <a:cs typeface="Times New Roman"/>
            </a:endParaRPr>
          </a:p>
          <a:p>
            <a:pPr marL="299085" indent="-286385">
              <a:lnSpc>
                <a:spcPts val="2735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i="1" spc="-165" dirty="0">
                <a:latin typeface="Times New Roman"/>
                <a:cs typeface="Times New Roman"/>
              </a:rPr>
              <a:t>Dietary </a:t>
            </a:r>
            <a:r>
              <a:rPr sz="2400" i="1" spc="-200" dirty="0">
                <a:latin typeface="Times New Roman"/>
                <a:cs typeface="Times New Roman"/>
              </a:rPr>
              <a:t>Guidelines </a:t>
            </a:r>
            <a:r>
              <a:rPr sz="2400" spc="-45" dirty="0">
                <a:latin typeface="Times New Roman"/>
                <a:cs typeface="Times New Roman"/>
              </a:rPr>
              <a:t>encourage </a:t>
            </a:r>
            <a:r>
              <a:rPr sz="2400" spc="-90" dirty="0">
                <a:latin typeface="Times New Roman"/>
                <a:cs typeface="Times New Roman"/>
              </a:rPr>
              <a:t>a </a:t>
            </a:r>
            <a:r>
              <a:rPr sz="2400" spc="-85" dirty="0">
                <a:latin typeface="Times New Roman"/>
                <a:cs typeface="Times New Roman"/>
              </a:rPr>
              <a:t>variety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60" dirty="0">
                <a:latin typeface="Times New Roman"/>
                <a:cs typeface="Times New Roman"/>
              </a:rPr>
              <a:t>whole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grains,</a:t>
            </a:r>
            <a:endParaRPr sz="2400" dirty="0">
              <a:latin typeface="Times New Roman"/>
              <a:cs typeface="Times New Roman"/>
            </a:endParaRPr>
          </a:p>
          <a:p>
            <a:pPr marL="299085">
              <a:lnSpc>
                <a:spcPts val="2735"/>
              </a:lnSpc>
            </a:pPr>
            <a:r>
              <a:rPr sz="2400" spc="-75" dirty="0">
                <a:latin typeface="Times New Roman"/>
                <a:cs typeface="Times New Roman"/>
              </a:rPr>
              <a:t>vegetables, </a:t>
            </a:r>
            <a:r>
              <a:rPr sz="2400" spc="-20" dirty="0">
                <a:latin typeface="Times New Roman"/>
                <a:cs typeface="Times New Roman"/>
              </a:rPr>
              <a:t>fruits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70" dirty="0">
                <a:latin typeface="Times New Roman"/>
                <a:cs typeface="Times New Roman"/>
              </a:rPr>
              <a:t>legumes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daily.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609600"/>
            <a:ext cx="8077200" cy="58674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b="1" dirty="0" smtClean="0">
                <a:cs typeface="Times New Roman" pitchFamily="18" charset="0"/>
              </a:rPr>
              <a:t>Cont.,..</a:t>
            </a:r>
          </a:p>
          <a:p>
            <a:pPr marL="82296" indent="0">
              <a:buNone/>
            </a:pPr>
            <a:endParaRPr lang="en-US" sz="2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cs typeface="Times New Roman" pitchFamily="18" charset="0"/>
              </a:rPr>
              <a:t>Nutrition </a:t>
            </a:r>
            <a:r>
              <a:rPr lang="en-US" sz="2800" dirty="0" smtClean="0">
                <a:cs typeface="Times New Roman" pitchFamily="18" charset="0"/>
              </a:rPr>
              <a:t>is the sum of all processes involved in the body including intake, assimilation, and utilization of the proper amounts of nutrients to maintain health, well-being, and productivity.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cs typeface="Times New Roman" pitchFamily="18" charset="0"/>
              </a:rPr>
              <a:t>Good nutrition relies on a diverse, adequate diet and is essential for the development and maintenance of the body from infancy to old age.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cs typeface="Times New Roman" pitchFamily="18" charset="0"/>
              </a:rPr>
              <a:t>Nutritional status can be both the “cause” and the “outcome” of good or poor health.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689C-49E3-4C62-8F1E-FE97A0735B1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object 2"/>
          <p:cNvSpPr txBox="1">
            <a:spLocks noGrp="1"/>
          </p:cNvSpPr>
          <p:nvPr>
            <p:ph type="title"/>
          </p:nvPr>
        </p:nvSpPr>
        <p:spPr>
          <a:xfrm>
            <a:off x="979589" y="674762"/>
            <a:ext cx="5345011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12845" algn="l"/>
              </a:tabLst>
            </a:pPr>
            <a:r>
              <a:rPr sz="2800" b="1" spc="-95" dirty="0"/>
              <a:t>R</a:t>
            </a:r>
            <a:r>
              <a:rPr sz="2800" b="1" spc="35" dirty="0"/>
              <a:t>ecommen</a:t>
            </a:r>
            <a:r>
              <a:rPr sz="2800" b="1" spc="40" dirty="0"/>
              <a:t>d</a:t>
            </a:r>
            <a:r>
              <a:rPr sz="2800" b="1" spc="25" dirty="0"/>
              <a:t>ed</a:t>
            </a:r>
            <a:r>
              <a:rPr sz="2800" b="1" dirty="0"/>
              <a:t> </a:t>
            </a:r>
            <a:r>
              <a:rPr sz="2800" b="1" spc="-40" dirty="0"/>
              <a:t>inta</a:t>
            </a:r>
            <a:r>
              <a:rPr sz="2800" b="1" spc="-90" dirty="0"/>
              <a:t>k</a:t>
            </a:r>
            <a:r>
              <a:rPr sz="2800" b="1" spc="65" dirty="0"/>
              <a:t>es</a:t>
            </a:r>
            <a:r>
              <a:rPr sz="2800" b="1" spc="15" dirty="0"/>
              <a:t> </a:t>
            </a:r>
            <a:r>
              <a:rPr sz="2800" b="1" spc="-15" dirty="0" smtClean="0"/>
              <a:t>of</a:t>
            </a:r>
            <a:r>
              <a:rPr lang="en-US" sz="2800" b="1" dirty="0"/>
              <a:t> </a:t>
            </a:r>
            <a:r>
              <a:rPr sz="2800" b="1" spc="-30" dirty="0" smtClean="0"/>
              <a:t>fi</a:t>
            </a:r>
            <a:r>
              <a:rPr sz="2800" b="1" spc="-40" dirty="0" smtClean="0"/>
              <a:t>b</a:t>
            </a:r>
            <a:r>
              <a:rPr sz="2800" b="1" spc="-100" dirty="0" smtClean="0"/>
              <a:t>er</a:t>
            </a:r>
            <a:endParaRPr sz="2800" b="1" dirty="0"/>
          </a:p>
        </p:txBody>
      </p:sp>
      <p:sp>
        <p:nvSpPr>
          <p:cNvPr id="1048748" name="object 3"/>
          <p:cNvSpPr txBox="1"/>
          <p:nvPr/>
        </p:nvSpPr>
        <p:spPr>
          <a:xfrm>
            <a:off x="993444" y="1566415"/>
            <a:ext cx="7921956" cy="343876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35" dirty="0">
                <a:latin typeface="Times New Roman"/>
                <a:cs typeface="Times New Roman"/>
              </a:rPr>
              <a:t>FDA recommends </a:t>
            </a:r>
            <a:r>
              <a:rPr sz="2400" spc="-75" dirty="0">
                <a:latin typeface="Times New Roman"/>
                <a:cs typeface="Times New Roman"/>
              </a:rPr>
              <a:t>25 </a:t>
            </a:r>
            <a:r>
              <a:rPr sz="2400" spc="-50" dirty="0">
                <a:latin typeface="Times New Roman"/>
                <a:cs typeface="Times New Roman"/>
              </a:rPr>
              <a:t>grams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65" dirty="0">
                <a:latin typeface="Times New Roman"/>
                <a:cs typeface="Times New Roman"/>
              </a:rPr>
              <a:t>2,000-kcalorie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diet</a:t>
            </a:r>
            <a:r>
              <a:rPr sz="2400" spc="-50" dirty="0" smtClean="0">
                <a:latin typeface="Times New Roman"/>
                <a:cs typeface="Times New Roman"/>
              </a:rPr>
              <a:t>.</a:t>
            </a:r>
            <a:endParaRPr lang="en-US" sz="2400" spc="-5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299720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20" dirty="0">
                <a:latin typeface="Times New Roman"/>
                <a:cs typeface="Times New Roman"/>
              </a:rPr>
              <a:t>DRI </a:t>
            </a:r>
            <a:r>
              <a:rPr sz="2400" spc="-35" dirty="0">
                <a:latin typeface="Times New Roman"/>
                <a:cs typeface="Times New Roman"/>
              </a:rPr>
              <a:t>at </a:t>
            </a:r>
            <a:r>
              <a:rPr sz="2400" spc="-75" dirty="0">
                <a:latin typeface="Times New Roman"/>
                <a:cs typeface="Times New Roman"/>
              </a:rPr>
              <a:t>14 </a:t>
            </a:r>
            <a:r>
              <a:rPr sz="2400" spc="-125" dirty="0">
                <a:latin typeface="Times New Roman"/>
                <a:cs typeface="Times New Roman"/>
              </a:rPr>
              <a:t>g </a:t>
            </a:r>
            <a:r>
              <a:rPr sz="2400" spc="-20" dirty="0">
                <a:latin typeface="Times New Roman"/>
                <a:cs typeface="Times New Roman"/>
              </a:rPr>
              <a:t>per </a:t>
            </a:r>
            <a:r>
              <a:rPr sz="2400" spc="-75" dirty="0">
                <a:latin typeface="Times New Roman"/>
                <a:cs typeface="Times New Roman"/>
              </a:rPr>
              <a:t>1000 </a:t>
            </a:r>
            <a:r>
              <a:rPr sz="2400" spc="-65" dirty="0">
                <a:latin typeface="Times New Roman"/>
                <a:cs typeface="Times New Roman"/>
              </a:rPr>
              <a:t>kcalorie </a:t>
            </a:r>
            <a:r>
              <a:rPr sz="2400" spc="-55" dirty="0">
                <a:latin typeface="Times New Roman"/>
                <a:cs typeface="Times New Roman"/>
              </a:rPr>
              <a:t>intake </a:t>
            </a:r>
            <a:r>
              <a:rPr sz="2400" spc="-85" dirty="0">
                <a:latin typeface="Times New Roman"/>
                <a:cs typeface="Times New Roman"/>
              </a:rPr>
              <a:t>(28 </a:t>
            </a:r>
            <a:r>
              <a:rPr sz="2400" spc="-50" dirty="0">
                <a:latin typeface="Times New Roman"/>
                <a:cs typeface="Times New Roman"/>
              </a:rPr>
              <a:t>grams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9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75" dirty="0" smtClean="0">
                <a:latin typeface="Times New Roman"/>
                <a:cs typeface="Times New Roman"/>
              </a:rPr>
              <a:t>2,000</a:t>
            </a:r>
            <a:endParaRPr lang="en-US" sz="2400" spc="-75" dirty="0" smtClean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lang="en-US" sz="2400" spc="-65" dirty="0" smtClean="0">
                <a:latin typeface="Times New Roman"/>
                <a:cs typeface="Times New Roman"/>
              </a:rPr>
              <a:t>K </a:t>
            </a:r>
            <a:r>
              <a:rPr sz="2400" spc="-65" dirty="0" smtClean="0">
                <a:latin typeface="Times New Roman"/>
                <a:cs typeface="Times New Roman"/>
              </a:rPr>
              <a:t>calorie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diet</a:t>
            </a:r>
            <a:r>
              <a:rPr sz="2400" spc="-50" dirty="0" smtClean="0">
                <a:latin typeface="Times New Roman"/>
                <a:cs typeface="Times New Roman"/>
              </a:rPr>
              <a:t>)</a:t>
            </a:r>
            <a:endParaRPr lang="en-US" sz="2400" spc="-5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60" dirty="0">
                <a:latin typeface="Times New Roman"/>
                <a:cs typeface="Times New Roman"/>
              </a:rPr>
              <a:t>American </a:t>
            </a:r>
            <a:r>
              <a:rPr sz="2400" spc="-35" dirty="0">
                <a:latin typeface="Times New Roman"/>
                <a:cs typeface="Times New Roman"/>
              </a:rPr>
              <a:t>Dietetic </a:t>
            </a:r>
            <a:r>
              <a:rPr sz="2400" spc="-50" dirty="0">
                <a:latin typeface="Times New Roman"/>
                <a:cs typeface="Times New Roman"/>
              </a:rPr>
              <a:t>Association </a:t>
            </a:r>
            <a:r>
              <a:rPr sz="2400" spc="-30" dirty="0">
                <a:latin typeface="Times New Roman"/>
                <a:cs typeface="Times New Roman"/>
              </a:rPr>
              <a:t>recommends </a:t>
            </a:r>
            <a:r>
              <a:rPr sz="2400" spc="-65" dirty="0">
                <a:latin typeface="Times New Roman"/>
                <a:cs typeface="Times New Roman"/>
              </a:rPr>
              <a:t>20-35 </a:t>
            </a:r>
            <a:r>
              <a:rPr sz="2400" spc="-130" dirty="0">
                <a:latin typeface="Times New Roman"/>
                <a:cs typeface="Times New Roman"/>
              </a:rPr>
              <a:t>g </a:t>
            </a:r>
            <a:r>
              <a:rPr sz="2400" spc="-20" dirty="0">
                <a:latin typeface="Times New Roman"/>
                <a:cs typeface="Times New Roman"/>
              </a:rPr>
              <a:t>per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spc="-155" dirty="0" smtClean="0">
                <a:latin typeface="Times New Roman"/>
                <a:cs typeface="Times New Roman"/>
              </a:rPr>
              <a:t>day</a:t>
            </a:r>
            <a:endParaRPr lang="en-US" sz="2400" spc="-15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299720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 marL="299085" marR="139700" indent="-28638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90" dirty="0">
                <a:latin typeface="Times New Roman"/>
                <a:cs typeface="Times New Roman"/>
              </a:rPr>
              <a:t>World </a:t>
            </a:r>
            <a:r>
              <a:rPr sz="2400" spc="-30" dirty="0">
                <a:latin typeface="Times New Roman"/>
                <a:cs typeface="Times New Roman"/>
              </a:rPr>
              <a:t>Health Organization </a:t>
            </a:r>
            <a:r>
              <a:rPr sz="2400" spc="-50" dirty="0">
                <a:latin typeface="Times New Roman"/>
                <a:cs typeface="Times New Roman"/>
              </a:rPr>
              <a:t>suggests </a:t>
            </a:r>
            <a:r>
              <a:rPr sz="2400" spc="20" dirty="0">
                <a:latin typeface="Times New Roman"/>
                <a:cs typeface="Times New Roman"/>
              </a:rPr>
              <a:t>no </a:t>
            </a:r>
            <a:r>
              <a:rPr sz="2400" spc="-15" dirty="0">
                <a:latin typeface="Times New Roman"/>
                <a:cs typeface="Times New Roman"/>
              </a:rPr>
              <a:t>more </a:t>
            </a:r>
            <a:r>
              <a:rPr sz="2400" spc="-5" dirty="0">
                <a:latin typeface="Times New Roman"/>
                <a:cs typeface="Times New Roman"/>
              </a:rPr>
              <a:t>than </a:t>
            </a:r>
            <a:r>
              <a:rPr sz="2400" spc="-75" dirty="0">
                <a:latin typeface="Times New Roman"/>
                <a:cs typeface="Times New Roman"/>
              </a:rPr>
              <a:t>40 </a:t>
            </a:r>
            <a:r>
              <a:rPr sz="2400" spc="-130" dirty="0">
                <a:latin typeface="Times New Roman"/>
                <a:cs typeface="Times New Roman"/>
              </a:rPr>
              <a:t>g </a:t>
            </a:r>
            <a:r>
              <a:rPr sz="2400" spc="-20" dirty="0">
                <a:latin typeface="Times New Roman"/>
                <a:cs typeface="Times New Roman"/>
              </a:rPr>
              <a:t>per </a:t>
            </a:r>
            <a:r>
              <a:rPr sz="2400" spc="-155" dirty="0" smtClean="0">
                <a:latin typeface="Times New Roman"/>
                <a:cs typeface="Times New Roman"/>
              </a:rPr>
              <a:t>day</a:t>
            </a:r>
            <a:r>
              <a:rPr sz="2400" spc="-155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object 2"/>
          <p:cNvSpPr txBox="1">
            <a:spLocks noGrp="1"/>
          </p:cNvSpPr>
          <p:nvPr>
            <p:ph type="title"/>
          </p:nvPr>
        </p:nvSpPr>
        <p:spPr>
          <a:xfrm>
            <a:off x="990600" y="381000"/>
            <a:ext cx="2054860" cy="675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75" dirty="0"/>
              <a:t>P</a:t>
            </a:r>
            <a:r>
              <a:rPr spc="-105" dirty="0"/>
              <a:t>r</a:t>
            </a:r>
            <a:r>
              <a:rPr dirty="0"/>
              <a:t>o</a:t>
            </a:r>
            <a:r>
              <a:rPr spc="-10" dirty="0"/>
              <a:t>t</a:t>
            </a:r>
            <a:r>
              <a:rPr spc="20" dirty="0"/>
              <a:t>ei</a:t>
            </a:r>
            <a:r>
              <a:rPr spc="25" dirty="0"/>
              <a:t>n</a:t>
            </a:r>
            <a:r>
              <a:rPr spc="90" dirty="0"/>
              <a:t>s</a:t>
            </a:r>
          </a:p>
        </p:txBody>
      </p:sp>
      <p:sp>
        <p:nvSpPr>
          <p:cNvPr id="1048750" name="object 3"/>
          <p:cNvSpPr txBox="1"/>
          <p:nvPr/>
        </p:nvSpPr>
        <p:spPr>
          <a:xfrm>
            <a:off x="990600" y="1382012"/>
            <a:ext cx="7786370" cy="3356688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69900" marR="92710" indent="-457200">
              <a:lnSpc>
                <a:spcPct val="90000"/>
              </a:lnSpc>
              <a:spcBef>
                <a:spcPts val="415"/>
              </a:spcBef>
              <a:buFont typeface="Wingdings" pitchFamily="2" charset="2"/>
              <a:buChar char="Ø"/>
              <a:tabLst>
                <a:tab pos="355600" algn="l"/>
                <a:tab pos="356235" algn="l"/>
                <a:tab pos="1357630" algn="l"/>
                <a:tab pos="3841750" algn="l"/>
              </a:tabLst>
            </a:pPr>
            <a:r>
              <a:rPr sz="2600" spc="-10" dirty="0">
                <a:latin typeface="Times New Roman"/>
                <a:cs typeface="Times New Roman"/>
              </a:rPr>
              <a:t>Compounds </a:t>
            </a:r>
            <a:r>
              <a:rPr sz="2600" spc="-20" dirty="0">
                <a:latin typeface="Times New Roman"/>
                <a:cs typeface="Times New Roman"/>
              </a:rPr>
              <a:t>composed </a:t>
            </a:r>
            <a:r>
              <a:rPr sz="2600" spc="-5" dirty="0">
                <a:latin typeface="Times New Roman"/>
                <a:cs typeface="Times New Roman"/>
              </a:rPr>
              <a:t>of </a:t>
            </a:r>
            <a:r>
              <a:rPr sz="2600" spc="-30" dirty="0">
                <a:latin typeface="Times New Roman"/>
                <a:cs typeface="Times New Roman"/>
              </a:rPr>
              <a:t>carbon, </a:t>
            </a:r>
            <a:r>
              <a:rPr sz="2600" spc="-55" dirty="0">
                <a:latin typeface="Times New Roman"/>
                <a:cs typeface="Times New Roman"/>
              </a:rPr>
              <a:t>hydrogen, </a:t>
            </a:r>
            <a:r>
              <a:rPr sz="2600" spc="-85" dirty="0">
                <a:latin typeface="Times New Roman"/>
                <a:cs typeface="Times New Roman"/>
              </a:rPr>
              <a:t>oxygen </a:t>
            </a:r>
            <a:r>
              <a:rPr sz="2600" spc="-30" dirty="0">
                <a:latin typeface="Times New Roman"/>
                <a:cs typeface="Times New Roman"/>
              </a:rPr>
              <a:t>and  </a:t>
            </a:r>
            <a:r>
              <a:rPr sz="2600" spc="-25" dirty="0">
                <a:latin typeface="Times New Roman"/>
                <a:cs typeface="Times New Roman"/>
              </a:rPr>
              <a:t>nitrogen </a:t>
            </a:r>
            <a:r>
              <a:rPr sz="2600" spc="-30" dirty="0">
                <a:latin typeface="Times New Roman"/>
                <a:cs typeface="Times New Roman"/>
              </a:rPr>
              <a:t>atoms </a:t>
            </a:r>
            <a:r>
              <a:rPr sz="2600" spc="-40" dirty="0">
                <a:latin typeface="Times New Roman"/>
                <a:cs typeface="Times New Roman"/>
              </a:rPr>
              <a:t>arranged </a:t>
            </a:r>
            <a:r>
              <a:rPr sz="2600" spc="-10" dirty="0">
                <a:latin typeface="Times New Roman"/>
                <a:cs typeface="Times New Roman"/>
              </a:rPr>
              <a:t>into </a:t>
            </a:r>
            <a:r>
              <a:rPr sz="2600" b="1" spc="5" dirty="0">
                <a:latin typeface="Times New Roman"/>
                <a:cs typeface="Times New Roman"/>
              </a:rPr>
              <a:t>amino </a:t>
            </a:r>
            <a:r>
              <a:rPr sz="2600" b="1" spc="15" dirty="0">
                <a:latin typeface="Times New Roman"/>
                <a:cs typeface="Times New Roman"/>
              </a:rPr>
              <a:t>acids </a:t>
            </a:r>
            <a:r>
              <a:rPr sz="2600" spc="-70" dirty="0">
                <a:latin typeface="Times New Roman"/>
                <a:cs typeface="Times New Roman"/>
              </a:rPr>
              <a:t>linked </a:t>
            </a:r>
            <a:r>
              <a:rPr sz="2600" spc="-50" dirty="0">
                <a:latin typeface="Times New Roman"/>
                <a:cs typeface="Times New Roman"/>
              </a:rPr>
              <a:t>in </a:t>
            </a:r>
            <a:r>
              <a:rPr sz="2600" spc="-100" dirty="0">
                <a:latin typeface="Times New Roman"/>
                <a:cs typeface="Times New Roman"/>
              </a:rPr>
              <a:t>a  </a:t>
            </a:r>
            <a:r>
              <a:rPr sz="2600" spc="-65" dirty="0" smtClean="0">
                <a:latin typeface="Times New Roman"/>
                <a:cs typeface="Times New Roman"/>
              </a:rPr>
              <a:t>chain.</a:t>
            </a:r>
            <a:r>
              <a:rPr lang="en-US" sz="2600" spc="-65" dirty="0" smtClean="0">
                <a:latin typeface="Times New Roman"/>
                <a:cs typeface="Times New Roman"/>
              </a:rPr>
              <a:t> </a:t>
            </a:r>
            <a:r>
              <a:rPr sz="2600" spc="-65" dirty="0" smtClean="0">
                <a:latin typeface="Times New Roman"/>
                <a:cs typeface="Times New Roman"/>
              </a:rPr>
              <a:t>Some</a:t>
            </a:r>
            <a:r>
              <a:rPr sz="2600" spc="-10" dirty="0" smtClean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amino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75" dirty="0" smtClean="0">
                <a:latin typeface="Times New Roman"/>
                <a:cs typeface="Times New Roman"/>
              </a:rPr>
              <a:t>acids</a:t>
            </a:r>
            <a:r>
              <a:rPr lang="en-US" sz="2600" spc="-75" dirty="0" smtClean="0">
                <a:latin typeface="Times New Roman"/>
                <a:cs typeface="Times New Roman"/>
              </a:rPr>
              <a:t> </a:t>
            </a:r>
            <a:r>
              <a:rPr sz="2600" spc="-70" dirty="0" smtClean="0">
                <a:latin typeface="Times New Roman"/>
                <a:cs typeface="Times New Roman"/>
              </a:rPr>
              <a:t>also </a:t>
            </a:r>
            <a:r>
              <a:rPr sz="2600" spc="-30" dirty="0">
                <a:latin typeface="Times New Roman"/>
                <a:cs typeface="Times New Roman"/>
              </a:rPr>
              <a:t>contain </a:t>
            </a:r>
            <a:r>
              <a:rPr sz="2600" spc="-45" dirty="0">
                <a:latin typeface="Times New Roman"/>
                <a:cs typeface="Times New Roman"/>
              </a:rPr>
              <a:t>sulfur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5" dirty="0" smtClean="0">
                <a:latin typeface="Times New Roman"/>
                <a:cs typeface="Times New Roman"/>
              </a:rPr>
              <a:t>atoms.</a:t>
            </a:r>
            <a:endParaRPr lang="en-US" sz="2600" spc="-55" dirty="0" smtClean="0">
              <a:latin typeface="Times New Roman"/>
              <a:cs typeface="Times New Roman"/>
            </a:endParaRPr>
          </a:p>
          <a:p>
            <a:pPr marL="12700" marR="92710">
              <a:lnSpc>
                <a:spcPct val="90000"/>
              </a:lnSpc>
              <a:spcBef>
                <a:spcPts val="415"/>
              </a:spcBef>
              <a:tabLst>
                <a:tab pos="355600" algn="l"/>
                <a:tab pos="356235" algn="l"/>
                <a:tab pos="1357630" algn="l"/>
                <a:tab pos="3841750" algn="l"/>
              </a:tabLst>
            </a:pPr>
            <a:endParaRPr lang="en-US" sz="2600" dirty="0">
              <a:latin typeface="Times New Roman"/>
              <a:cs typeface="Times New Roman"/>
            </a:endParaRPr>
          </a:p>
          <a:p>
            <a:pPr marL="469900" marR="92710" indent="-457200">
              <a:lnSpc>
                <a:spcPct val="90000"/>
              </a:lnSpc>
              <a:spcBef>
                <a:spcPts val="415"/>
              </a:spcBef>
              <a:buFont typeface="Wingdings" pitchFamily="2" charset="2"/>
              <a:buChar char="Ø"/>
              <a:tabLst>
                <a:tab pos="355600" algn="l"/>
                <a:tab pos="356235" algn="l"/>
                <a:tab pos="1357630" algn="l"/>
                <a:tab pos="3841750" algn="l"/>
              </a:tabLst>
            </a:pPr>
            <a:r>
              <a:rPr sz="2600" spc="-20" dirty="0" smtClean="0">
                <a:latin typeface="Times New Roman"/>
                <a:cs typeface="Times New Roman"/>
              </a:rPr>
              <a:t>Proteins </a:t>
            </a:r>
            <a:r>
              <a:rPr sz="2600" spc="-60" dirty="0">
                <a:latin typeface="Times New Roman"/>
                <a:cs typeface="Times New Roman"/>
              </a:rPr>
              <a:t>are </a:t>
            </a:r>
            <a:r>
              <a:rPr sz="2600" spc="-45" dirty="0">
                <a:latin typeface="Times New Roman"/>
                <a:cs typeface="Times New Roman"/>
              </a:rPr>
              <a:t>made </a:t>
            </a:r>
            <a:r>
              <a:rPr sz="2600" dirty="0">
                <a:latin typeface="Times New Roman"/>
                <a:cs typeface="Times New Roman"/>
              </a:rPr>
              <a:t>up </a:t>
            </a:r>
            <a:r>
              <a:rPr sz="2600" spc="-5" dirty="0">
                <a:latin typeface="Times New Roman"/>
                <a:cs typeface="Times New Roman"/>
              </a:rPr>
              <a:t>of </a:t>
            </a:r>
            <a:r>
              <a:rPr sz="2600" spc="-10" dirty="0">
                <a:latin typeface="Times New Roman"/>
                <a:cs typeface="Times New Roman"/>
              </a:rPr>
              <a:t>about </a:t>
            </a:r>
            <a:r>
              <a:rPr sz="2600" spc="-80" dirty="0">
                <a:latin typeface="Times New Roman"/>
                <a:cs typeface="Times New Roman"/>
              </a:rPr>
              <a:t>20 </a:t>
            </a:r>
            <a:r>
              <a:rPr sz="2600" spc="-30" dirty="0">
                <a:latin typeface="Times New Roman"/>
                <a:cs typeface="Times New Roman"/>
              </a:rPr>
              <a:t>different </a:t>
            </a:r>
            <a:r>
              <a:rPr sz="2600" spc="-40" dirty="0">
                <a:latin typeface="Times New Roman"/>
                <a:cs typeface="Times New Roman"/>
              </a:rPr>
              <a:t>amino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acids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 pitchFamily="2" charset="2"/>
              <a:buChar char="Ø"/>
              <a:tabLst>
                <a:tab pos="355600" algn="l"/>
                <a:tab pos="356235" algn="l"/>
              </a:tabLst>
            </a:pPr>
            <a:r>
              <a:rPr sz="2800" spc="-20" dirty="0">
                <a:latin typeface="Times New Roman"/>
                <a:cs typeface="Times New Roman"/>
              </a:rPr>
              <a:t>Each </a:t>
            </a:r>
            <a:r>
              <a:rPr sz="2800" spc="-50" dirty="0">
                <a:latin typeface="Times New Roman"/>
                <a:cs typeface="Times New Roman"/>
              </a:rPr>
              <a:t>amino </a:t>
            </a:r>
            <a:r>
              <a:rPr sz="2800" spc="-85" dirty="0">
                <a:latin typeface="Times New Roman"/>
                <a:cs typeface="Times New Roman"/>
              </a:rPr>
              <a:t>acid </a:t>
            </a:r>
            <a:r>
              <a:rPr sz="2800" spc="-55" dirty="0">
                <a:latin typeface="Times New Roman"/>
                <a:cs typeface="Times New Roman"/>
              </a:rPr>
              <a:t>has </a:t>
            </a:r>
            <a:r>
              <a:rPr sz="2800" spc="-45" dirty="0">
                <a:latin typeface="Times New Roman"/>
                <a:cs typeface="Times New Roman"/>
              </a:rPr>
              <a:t>an amino </a:t>
            </a:r>
            <a:r>
              <a:rPr sz="2800" spc="-55" dirty="0">
                <a:latin typeface="Times New Roman"/>
                <a:cs typeface="Times New Roman"/>
              </a:rPr>
              <a:t>group, </a:t>
            </a:r>
            <a:r>
              <a:rPr sz="2800" spc="-45" dirty="0">
                <a:latin typeface="Times New Roman"/>
                <a:cs typeface="Times New Roman"/>
              </a:rPr>
              <a:t>an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acid</a:t>
            </a:r>
            <a:endParaRPr sz="28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spc="-120" dirty="0">
                <a:latin typeface="Times New Roman"/>
                <a:cs typeface="Times New Roman"/>
              </a:rPr>
              <a:t>( </a:t>
            </a:r>
            <a:r>
              <a:rPr sz="2800" spc="-85" dirty="0">
                <a:latin typeface="Times New Roman"/>
                <a:cs typeface="Times New Roman"/>
              </a:rPr>
              <a:t>carboxyl </a:t>
            </a:r>
            <a:r>
              <a:rPr sz="2800" spc="-120" dirty="0">
                <a:latin typeface="Times New Roman"/>
                <a:cs typeface="Times New Roman"/>
              </a:rPr>
              <a:t>) </a:t>
            </a:r>
            <a:r>
              <a:rPr sz="2800" spc="-55" dirty="0">
                <a:latin typeface="Times New Roman"/>
                <a:cs typeface="Times New Roman"/>
              </a:rPr>
              <a:t>group,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55" dirty="0">
                <a:latin typeface="Times New Roman"/>
                <a:cs typeface="Times New Roman"/>
              </a:rPr>
              <a:t>hydrogen </a:t>
            </a:r>
            <a:r>
              <a:rPr sz="2800" spc="-35" dirty="0">
                <a:latin typeface="Times New Roman"/>
                <a:cs typeface="Times New Roman"/>
              </a:rPr>
              <a:t>atom, and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75" dirty="0">
                <a:latin typeface="Times New Roman"/>
                <a:cs typeface="Times New Roman"/>
              </a:rPr>
              <a:t>side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group.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48751" name="object 4"/>
          <p:cNvSpPr/>
          <p:nvPr/>
        </p:nvSpPr>
        <p:spPr>
          <a:xfrm>
            <a:off x="1600200" y="4953000"/>
            <a:ext cx="61722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object 2"/>
          <p:cNvSpPr txBox="1"/>
          <p:nvPr/>
        </p:nvSpPr>
        <p:spPr>
          <a:xfrm>
            <a:off x="965431" y="381000"/>
            <a:ext cx="7910195" cy="176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r>
              <a:rPr lang="en-US" sz="2800" b="1" spc="45" dirty="0" smtClean="0">
                <a:latin typeface="Times New Roman"/>
                <a:cs typeface="Times New Roman"/>
              </a:rPr>
              <a:t>Cont.,…..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endParaRPr lang="en-US" sz="2800" spc="45" dirty="0" smtClean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v"/>
              <a:tabLst>
                <a:tab pos="355600" algn="l"/>
              </a:tabLst>
            </a:pPr>
            <a:r>
              <a:rPr sz="2800" spc="45" dirty="0" smtClean="0">
                <a:latin typeface="Times New Roman"/>
                <a:cs typeface="Times New Roman"/>
              </a:rPr>
              <a:t>It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75" dirty="0">
                <a:latin typeface="Times New Roman"/>
                <a:cs typeface="Times New Roman"/>
              </a:rPr>
              <a:t>side </a:t>
            </a:r>
            <a:r>
              <a:rPr sz="2800" spc="-15" dirty="0">
                <a:latin typeface="Times New Roman"/>
                <a:cs typeface="Times New Roman"/>
              </a:rPr>
              <a:t>group </a:t>
            </a:r>
            <a:r>
              <a:rPr sz="2800" spc="-5" dirty="0">
                <a:latin typeface="Times New Roman"/>
                <a:cs typeface="Times New Roman"/>
              </a:rPr>
              <a:t>that </a:t>
            </a:r>
            <a:r>
              <a:rPr sz="2800" spc="-80" dirty="0">
                <a:latin typeface="Times New Roman"/>
                <a:cs typeface="Times New Roman"/>
              </a:rPr>
              <a:t>makes </a:t>
            </a:r>
            <a:r>
              <a:rPr sz="2800" spc="-70" dirty="0">
                <a:latin typeface="Times New Roman"/>
                <a:cs typeface="Times New Roman"/>
              </a:rPr>
              <a:t>each </a:t>
            </a:r>
            <a:r>
              <a:rPr sz="2800" spc="-50" dirty="0">
                <a:latin typeface="Times New Roman"/>
                <a:cs typeface="Times New Roman"/>
              </a:rPr>
              <a:t>amino </a:t>
            </a:r>
            <a:r>
              <a:rPr sz="2800" spc="-85" dirty="0">
                <a:latin typeface="Times New Roman"/>
                <a:cs typeface="Times New Roman"/>
              </a:rPr>
              <a:t>acid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unique.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48753" name="object 3"/>
          <p:cNvSpPr txBox="1"/>
          <p:nvPr/>
        </p:nvSpPr>
        <p:spPr>
          <a:xfrm>
            <a:off x="1137371" y="4876800"/>
            <a:ext cx="7953375" cy="127855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69265" marR="5080" indent="-457200">
              <a:lnSpc>
                <a:spcPts val="3030"/>
              </a:lnSpc>
              <a:spcBef>
                <a:spcPts val="470"/>
              </a:spcBef>
              <a:buFont typeface="Wingdings" pitchFamily="2" charset="2"/>
              <a:buChar char="v"/>
              <a:tabLst>
                <a:tab pos="4803140" algn="l"/>
              </a:tabLst>
            </a:pPr>
            <a:endParaRPr lang="en-US" sz="2800" spc="-35" dirty="0" smtClean="0">
              <a:latin typeface="Times New Roman"/>
              <a:cs typeface="Times New Roman"/>
            </a:endParaRPr>
          </a:p>
          <a:p>
            <a:pPr marL="469265" marR="5080" indent="-457200">
              <a:lnSpc>
                <a:spcPts val="3030"/>
              </a:lnSpc>
              <a:spcBef>
                <a:spcPts val="470"/>
              </a:spcBef>
              <a:buFont typeface="Wingdings" pitchFamily="2" charset="2"/>
              <a:buChar char="v"/>
              <a:tabLst>
                <a:tab pos="4803140" algn="l"/>
              </a:tabLst>
            </a:pPr>
            <a:r>
              <a:rPr sz="2800" spc="-35" dirty="0" smtClean="0">
                <a:latin typeface="Times New Roman"/>
                <a:cs typeface="Times New Roman"/>
              </a:rPr>
              <a:t>These </a:t>
            </a:r>
            <a:r>
              <a:rPr sz="2800" spc="-50" dirty="0">
                <a:latin typeface="Times New Roman"/>
                <a:cs typeface="Times New Roman"/>
              </a:rPr>
              <a:t>unique </a:t>
            </a:r>
            <a:r>
              <a:rPr sz="2800" spc="-75" dirty="0">
                <a:latin typeface="Times New Roman"/>
                <a:cs typeface="Times New Roman"/>
              </a:rPr>
              <a:t>side </a:t>
            </a:r>
            <a:r>
              <a:rPr sz="2800" spc="-30" dirty="0">
                <a:latin typeface="Times New Roman"/>
                <a:cs typeface="Times New Roman"/>
              </a:rPr>
              <a:t>groups </a:t>
            </a:r>
            <a:r>
              <a:rPr sz="2800" spc="-55" dirty="0">
                <a:latin typeface="Times New Roman"/>
                <a:cs typeface="Times New Roman"/>
              </a:rPr>
              <a:t>result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55" dirty="0">
                <a:latin typeface="Times New Roman"/>
                <a:cs typeface="Times New Roman"/>
              </a:rPr>
              <a:t>differences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b="1" spc="15" dirty="0">
                <a:latin typeface="Times New Roman"/>
                <a:cs typeface="Times New Roman"/>
              </a:rPr>
              <a:t>size</a:t>
            </a:r>
            <a:r>
              <a:rPr sz="2800" spc="15" dirty="0">
                <a:latin typeface="Times New Roman"/>
                <a:cs typeface="Times New Roman"/>
              </a:rPr>
              <a:t>,  </a:t>
            </a:r>
            <a:r>
              <a:rPr sz="2800" b="1" spc="10" dirty="0">
                <a:latin typeface="Times New Roman"/>
                <a:cs typeface="Times New Roman"/>
              </a:rPr>
              <a:t>shape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b="1" spc="-25" dirty="0">
                <a:latin typeface="Times New Roman"/>
                <a:cs typeface="Times New Roman"/>
              </a:rPr>
              <a:t>electrical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charge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Times New Roman"/>
                <a:cs typeface="Times New Roman"/>
              </a:rPr>
              <a:t>of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sz="2800" spc="-45" dirty="0" smtClean="0">
                <a:latin typeface="Times New Roman"/>
                <a:cs typeface="Times New Roman"/>
              </a:rPr>
              <a:t>amino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acids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48754" name="object 4"/>
          <p:cNvSpPr/>
          <p:nvPr/>
        </p:nvSpPr>
        <p:spPr>
          <a:xfrm>
            <a:off x="1139535" y="2473036"/>
            <a:ext cx="7892327" cy="25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object 2"/>
          <p:cNvSpPr txBox="1"/>
          <p:nvPr/>
        </p:nvSpPr>
        <p:spPr>
          <a:xfrm>
            <a:off x="1073727" y="533400"/>
            <a:ext cx="7778750" cy="489621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065" marR="449580">
              <a:lnSpc>
                <a:spcPts val="3020"/>
              </a:lnSpc>
              <a:spcBef>
                <a:spcPts val="480"/>
              </a:spcBef>
            </a:pPr>
            <a:r>
              <a:rPr lang="en-US" sz="2800" b="1" spc="45" dirty="0">
                <a:latin typeface="Times New Roman"/>
                <a:cs typeface="Times New Roman"/>
              </a:rPr>
              <a:t>Cont.,…..</a:t>
            </a:r>
          </a:p>
          <a:p>
            <a:pPr marL="12065" marR="449580">
              <a:lnSpc>
                <a:spcPts val="3020"/>
              </a:lnSpc>
              <a:spcBef>
                <a:spcPts val="480"/>
              </a:spcBef>
            </a:pPr>
            <a:endParaRPr lang="en-US" sz="2800" spc="-55" dirty="0">
              <a:latin typeface="Times New Roman"/>
              <a:cs typeface="Times New Roman"/>
            </a:endParaRPr>
          </a:p>
          <a:p>
            <a:pPr marL="469265" marR="449580" indent="-457200">
              <a:lnSpc>
                <a:spcPts val="3020"/>
              </a:lnSpc>
              <a:spcBef>
                <a:spcPts val="480"/>
              </a:spcBef>
              <a:buFont typeface="Wingdings" pitchFamily="2" charset="2"/>
              <a:buChar char="q"/>
            </a:pPr>
            <a:r>
              <a:rPr sz="2800" spc="-55" dirty="0" smtClean="0">
                <a:latin typeface="Times New Roman"/>
                <a:cs typeface="Times New Roman"/>
              </a:rPr>
              <a:t>Amino </a:t>
            </a:r>
            <a:r>
              <a:rPr sz="2800" spc="-80" dirty="0">
                <a:latin typeface="Times New Roman"/>
                <a:cs typeface="Times New Roman"/>
              </a:rPr>
              <a:t>acids </a:t>
            </a:r>
            <a:r>
              <a:rPr sz="2800" spc="-60" dirty="0">
                <a:latin typeface="Times New Roman"/>
                <a:cs typeface="Times New Roman"/>
              </a:rPr>
              <a:t>are </a:t>
            </a:r>
            <a:r>
              <a:rPr sz="2800" spc="-110" dirty="0">
                <a:latin typeface="Times New Roman"/>
                <a:cs typeface="Times New Roman"/>
              </a:rPr>
              <a:t>usually </a:t>
            </a:r>
            <a:r>
              <a:rPr sz="2800" spc="-25" dirty="0">
                <a:latin typeface="Times New Roman"/>
                <a:cs typeface="Times New Roman"/>
              </a:rPr>
              <a:t>grouped </a:t>
            </a:r>
            <a:r>
              <a:rPr sz="2800" spc="-95" dirty="0">
                <a:latin typeface="Times New Roman"/>
                <a:cs typeface="Times New Roman"/>
              </a:rPr>
              <a:t>as </a:t>
            </a:r>
            <a:r>
              <a:rPr sz="2800" spc="-70" dirty="0">
                <a:latin typeface="Times New Roman"/>
                <a:cs typeface="Times New Roman"/>
              </a:rPr>
              <a:t>essential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20" dirty="0">
                <a:latin typeface="Times New Roman"/>
                <a:cs typeface="Times New Roman"/>
              </a:rPr>
              <a:t>non  </a:t>
            </a:r>
            <a:r>
              <a:rPr sz="2800" spc="-70" dirty="0">
                <a:latin typeface="Times New Roman"/>
                <a:cs typeface="Times New Roman"/>
              </a:rPr>
              <a:t>essential </a:t>
            </a:r>
            <a:r>
              <a:rPr sz="2800" spc="-45" dirty="0">
                <a:latin typeface="Times New Roman"/>
                <a:cs typeface="Times New Roman"/>
              </a:rPr>
              <a:t>amino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acids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buFont typeface="Wingdings" pitchFamily="2" charset="2"/>
              <a:buChar char="ü"/>
            </a:pPr>
            <a:r>
              <a:rPr sz="2800" b="1" spc="10" dirty="0">
                <a:latin typeface="Times New Roman"/>
                <a:cs typeface="Times New Roman"/>
              </a:rPr>
              <a:t>Essential </a:t>
            </a:r>
            <a:r>
              <a:rPr sz="2800" b="1" dirty="0">
                <a:latin typeface="Times New Roman"/>
                <a:cs typeface="Times New Roman"/>
              </a:rPr>
              <a:t>amino acids</a:t>
            </a:r>
            <a:r>
              <a:rPr sz="2800" dirty="0">
                <a:latin typeface="Times New Roman"/>
                <a:cs typeface="Times New Roman"/>
              </a:rPr>
              <a:t>, </a:t>
            </a:r>
            <a:r>
              <a:rPr sz="2800" spc="-80" dirty="0">
                <a:latin typeface="Times New Roman"/>
                <a:cs typeface="Times New Roman"/>
              </a:rPr>
              <a:t>also </a:t>
            </a:r>
            <a:r>
              <a:rPr sz="2800" spc="-95" dirty="0">
                <a:latin typeface="Times New Roman"/>
                <a:cs typeface="Times New Roman"/>
              </a:rPr>
              <a:t>called </a:t>
            </a:r>
            <a:r>
              <a:rPr sz="2800" spc="-55" dirty="0">
                <a:latin typeface="Times New Roman"/>
                <a:cs typeface="Times New Roman"/>
              </a:rPr>
              <a:t>indispensable </a:t>
            </a:r>
            <a:r>
              <a:rPr sz="2800" spc="-45" dirty="0">
                <a:latin typeface="Times New Roman"/>
                <a:cs typeface="Times New Roman"/>
              </a:rPr>
              <a:t>amino  </a:t>
            </a:r>
            <a:r>
              <a:rPr sz="2800" spc="-100" dirty="0">
                <a:latin typeface="Times New Roman"/>
                <a:cs typeface="Times New Roman"/>
              </a:rPr>
              <a:t>acids, </a:t>
            </a:r>
            <a:r>
              <a:rPr sz="2800" spc="-35" dirty="0">
                <a:latin typeface="Times New Roman"/>
                <a:cs typeface="Times New Roman"/>
              </a:rPr>
              <a:t>must </a:t>
            </a:r>
            <a:r>
              <a:rPr sz="2800" spc="-30" dirty="0">
                <a:latin typeface="Times New Roman"/>
                <a:cs typeface="Times New Roman"/>
              </a:rPr>
              <a:t>be </a:t>
            </a:r>
            <a:r>
              <a:rPr sz="2800" spc="-55" dirty="0">
                <a:latin typeface="Times New Roman"/>
                <a:cs typeface="Times New Roman"/>
              </a:rPr>
              <a:t>supplied </a:t>
            </a:r>
            <a:r>
              <a:rPr sz="2800" spc="-125" dirty="0">
                <a:latin typeface="Times New Roman"/>
                <a:cs typeface="Times New Roman"/>
              </a:rPr>
              <a:t>by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foods </a:t>
            </a:r>
            <a:r>
              <a:rPr sz="2800" spc="-40" dirty="0">
                <a:latin typeface="Times New Roman"/>
                <a:cs typeface="Times New Roman"/>
              </a:rPr>
              <a:t>people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50" dirty="0" smtClean="0">
                <a:latin typeface="Times New Roman"/>
                <a:cs typeface="Times New Roman"/>
              </a:rPr>
              <a:t>consume.</a:t>
            </a:r>
            <a:endParaRPr lang="en-US" sz="2800" dirty="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buFont typeface="Wingdings" pitchFamily="2" charset="2"/>
              <a:buChar char="ü"/>
            </a:pPr>
            <a:endParaRPr lang="en-US" sz="2800" b="1" spc="40" dirty="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buFont typeface="Wingdings" pitchFamily="2" charset="2"/>
              <a:buChar char="ü"/>
            </a:pPr>
            <a:r>
              <a:rPr sz="2800" b="1" spc="40" dirty="0" smtClean="0">
                <a:latin typeface="Times New Roman"/>
                <a:cs typeface="Times New Roman"/>
              </a:rPr>
              <a:t>Nonessential </a:t>
            </a:r>
            <a:r>
              <a:rPr sz="2800" b="1" dirty="0">
                <a:latin typeface="Times New Roman"/>
                <a:cs typeface="Times New Roman"/>
              </a:rPr>
              <a:t>amino acids</a:t>
            </a:r>
            <a:r>
              <a:rPr sz="2800" dirty="0">
                <a:latin typeface="Times New Roman"/>
                <a:cs typeface="Times New Roman"/>
              </a:rPr>
              <a:t>, </a:t>
            </a:r>
            <a:r>
              <a:rPr sz="2800" spc="-80" dirty="0">
                <a:latin typeface="Times New Roman"/>
                <a:cs typeface="Times New Roman"/>
              </a:rPr>
              <a:t>also </a:t>
            </a:r>
            <a:r>
              <a:rPr sz="2800" spc="-95" dirty="0">
                <a:latin typeface="Times New Roman"/>
                <a:cs typeface="Times New Roman"/>
              </a:rPr>
              <a:t>called </a:t>
            </a:r>
            <a:r>
              <a:rPr sz="2800" spc="-60" dirty="0">
                <a:latin typeface="Times New Roman"/>
                <a:cs typeface="Times New Roman"/>
              </a:rPr>
              <a:t>dispensable  </a:t>
            </a:r>
            <a:r>
              <a:rPr sz="2800" spc="-45" dirty="0">
                <a:latin typeface="Times New Roman"/>
                <a:cs typeface="Times New Roman"/>
              </a:rPr>
              <a:t>amino </a:t>
            </a:r>
            <a:r>
              <a:rPr sz="2800" spc="-100" dirty="0">
                <a:latin typeface="Times New Roman"/>
                <a:cs typeface="Times New Roman"/>
              </a:rPr>
              <a:t>acids, </a:t>
            </a:r>
            <a:r>
              <a:rPr sz="2800" spc="-65" dirty="0">
                <a:latin typeface="Times New Roman"/>
                <a:cs typeface="Times New Roman"/>
              </a:rPr>
              <a:t>are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30" dirty="0">
                <a:latin typeface="Times New Roman"/>
                <a:cs typeface="Times New Roman"/>
              </a:rPr>
              <a:t>ones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0" dirty="0">
                <a:latin typeface="Times New Roman"/>
                <a:cs typeface="Times New Roman"/>
              </a:rPr>
              <a:t>body </a:t>
            </a:r>
            <a:r>
              <a:rPr sz="2800" spc="-55" dirty="0">
                <a:latin typeface="Times New Roman"/>
                <a:cs typeface="Times New Roman"/>
              </a:rPr>
              <a:t>can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create.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object 2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6058535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2800" b="1" spc="45" dirty="0">
                <a:latin typeface="Times New Roman"/>
                <a:cs typeface="Times New Roman"/>
              </a:rPr>
              <a:t>Cont</a:t>
            </a:r>
            <a:r>
              <a:rPr lang="en-US" sz="2800" b="1" spc="45" dirty="0" smtClean="0">
                <a:latin typeface="Times New Roman"/>
                <a:cs typeface="Times New Roman"/>
              </a:rPr>
              <a:t>.,…..</a:t>
            </a:r>
            <a:r>
              <a:rPr lang="en-US" sz="2800" spc="10" dirty="0"/>
              <a:t/>
            </a:r>
            <a:br>
              <a:rPr lang="en-US" sz="2800" spc="10" dirty="0"/>
            </a:br>
            <a:r>
              <a:rPr lang="en-US" sz="2800" spc="10" dirty="0" smtClean="0"/>
              <a:t/>
            </a:r>
            <a:br>
              <a:rPr lang="en-US" sz="2800" spc="10" dirty="0" smtClean="0"/>
            </a:br>
            <a:r>
              <a:rPr sz="2800" spc="10" dirty="0" smtClean="0"/>
              <a:t>Essential </a:t>
            </a:r>
            <a:r>
              <a:rPr sz="2800" spc="-30" dirty="0"/>
              <a:t>and </a:t>
            </a:r>
            <a:r>
              <a:rPr sz="2800" spc="10" dirty="0"/>
              <a:t>non-essential </a:t>
            </a:r>
            <a:r>
              <a:rPr sz="2800" dirty="0"/>
              <a:t>amino</a:t>
            </a:r>
            <a:r>
              <a:rPr sz="2800" spc="-20" dirty="0"/>
              <a:t> </a:t>
            </a:r>
            <a:r>
              <a:rPr sz="2800" spc="15" dirty="0"/>
              <a:t>acids</a:t>
            </a:r>
            <a:endParaRPr sz="2800" dirty="0"/>
          </a:p>
        </p:txBody>
      </p:sp>
      <p:sp>
        <p:nvSpPr>
          <p:cNvPr id="1048757" name="object 3"/>
          <p:cNvSpPr/>
          <p:nvPr/>
        </p:nvSpPr>
        <p:spPr>
          <a:xfrm>
            <a:off x="762000" y="1676400"/>
            <a:ext cx="8229105" cy="48766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object 2"/>
          <p:cNvSpPr txBox="1"/>
          <p:nvPr/>
        </p:nvSpPr>
        <p:spPr>
          <a:xfrm>
            <a:off x="1066800" y="547255"/>
            <a:ext cx="7882890" cy="537262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065" marR="39370">
              <a:lnSpc>
                <a:spcPts val="2810"/>
              </a:lnSpc>
              <a:spcBef>
                <a:spcPts val="455"/>
              </a:spcBef>
            </a:pPr>
            <a:r>
              <a:rPr lang="en-US" sz="2800" b="1" spc="45" dirty="0">
                <a:latin typeface="Times New Roman"/>
                <a:cs typeface="Times New Roman"/>
              </a:rPr>
              <a:t>Cont</a:t>
            </a:r>
            <a:r>
              <a:rPr lang="en-US" sz="2800" b="1" spc="45" dirty="0" smtClean="0">
                <a:latin typeface="Times New Roman"/>
                <a:cs typeface="Times New Roman"/>
              </a:rPr>
              <a:t>.,…..</a:t>
            </a:r>
            <a:endParaRPr lang="en-US" sz="2800" spc="-100" dirty="0" smtClean="0">
              <a:latin typeface="Times New Roman"/>
              <a:cs typeface="Times New Roman"/>
            </a:endParaRPr>
          </a:p>
          <a:p>
            <a:pPr marL="12065" marR="39370">
              <a:lnSpc>
                <a:spcPts val="2810"/>
              </a:lnSpc>
              <a:spcBef>
                <a:spcPts val="455"/>
              </a:spcBef>
            </a:pPr>
            <a:endParaRPr lang="en-US" sz="2600" spc="-100" dirty="0">
              <a:latin typeface="Times New Roman"/>
              <a:cs typeface="Times New Roman"/>
            </a:endParaRPr>
          </a:p>
          <a:p>
            <a:pPr marL="469265" marR="39370" indent="-457200">
              <a:lnSpc>
                <a:spcPts val="2810"/>
              </a:lnSpc>
              <a:spcBef>
                <a:spcPts val="455"/>
              </a:spcBef>
              <a:buFont typeface="Wingdings" pitchFamily="2" charset="2"/>
              <a:buChar char="Ø"/>
            </a:pPr>
            <a:r>
              <a:rPr sz="2600" spc="-100" dirty="0" smtClean="0">
                <a:latin typeface="Times New Roman"/>
                <a:cs typeface="Times New Roman"/>
              </a:rPr>
              <a:t>Cells </a:t>
            </a:r>
            <a:r>
              <a:rPr sz="2600" spc="-75" dirty="0">
                <a:latin typeface="Times New Roman"/>
                <a:cs typeface="Times New Roman"/>
              </a:rPr>
              <a:t>link </a:t>
            </a:r>
            <a:r>
              <a:rPr sz="2600" spc="-40" dirty="0">
                <a:latin typeface="Times New Roman"/>
                <a:cs typeface="Times New Roman"/>
              </a:rPr>
              <a:t>amino </a:t>
            </a:r>
            <a:r>
              <a:rPr sz="2600" spc="-75" dirty="0">
                <a:latin typeface="Times New Roman"/>
                <a:cs typeface="Times New Roman"/>
              </a:rPr>
              <a:t>acids </a:t>
            </a:r>
            <a:r>
              <a:rPr sz="2600" spc="-15" dirty="0">
                <a:latin typeface="Times New Roman"/>
                <a:cs typeface="Times New Roman"/>
              </a:rPr>
              <a:t>end </a:t>
            </a:r>
            <a:r>
              <a:rPr sz="2600" spc="30" dirty="0">
                <a:latin typeface="Times New Roman"/>
                <a:cs typeface="Times New Roman"/>
              </a:rPr>
              <a:t>to </a:t>
            </a:r>
            <a:r>
              <a:rPr sz="2600" spc="-20" dirty="0">
                <a:latin typeface="Times New Roman"/>
                <a:cs typeface="Times New Roman"/>
              </a:rPr>
              <a:t>end </a:t>
            </a:r>
            <a:r>
              <a:rPr sz="2600" spc="-50" dirty="0">
                <a:latin typeface="Times New Roman"/>
                <a:cs typeface="Times New Roman"/>
              </a:rPr>
              <a:t>in </a:t>
            </a:r>
            <a:r>
              <a:rPr sz="2600" spc="-100" dirty="0">
                <a:latin typeface="Times New Roman"/>
                <a:cs typeface="Times New Roman"/>
              </a:rPr>
              <a:t>a </a:t>
            </a:r>
            <a:r>
              <a:rPr sz="2600" spc="-90" dirty="0">
                <a:latin typeface="Times New Roman"/>
                <a:cs typeface="Times New Roman"/>
              </a:rPr>
              <a:t>variety </a:t>
            </a:r>
            <a:r>
              <a:rPr sz="2600" spc="-5" dirty="0">
                <a:latin typeface="Times New Roman"/>
                <a:cs typeface="Times New Roman"/>
              </a:rPr>
              <a:t>of </a:t>
            </a:r>
            <a:r>
              <a:rPr sz="2600" spc="-55" dirty="0">
                <a:latin typeface="Times New Roman"/>
                <a:cs typeface="Times New Roman"/>
              </a:rPr>
              <a:t>sequences </a:t>
            </a:r>
            <a:r>
              <a:rPr sz="2600" spc="30" dirty="0">
                <a:latin typeface="Times New Roman"/>
                <a:cs typeface="Times New Roman"/>
              </a:rPr>
              <a:t>to  </a:t>
            </a:r>
            <a:r>
              <a:rPr sz="2600" spc="20" dirty="0">
                <a:latin typeface="Times New Roman"/>
                <a:cs typeface="Times New Roman"/>
              </a:rPr>
              <a:t>form </a:t>
            </a:r>
            <a:r>
              <a:rPr sz="2600" spc="-15" dirty="0">
                <a:latin typeface="Times New Roman"/>
                <a:cs typeface="Times New Roman"/>
              </a:rPr>
              <a:t>thousands </a:t>
            </a:r>
            <a:r>
              <a:rPr sz="2600" spc="-5" dirty="0">
                <a:latin typeface="Times New Roman"/>
                <a:cs typeface="Times New Roman"/>
              </a:rPr>
              <a:t>of </a:t>
            </a:r>
            <a:r>
              <a:rPr sz="2600" spc="-30" dirty="0">
                <a:latin typeface="Times New Roman"/>
                <a:cs typeface="Times New Roman"/>
              </a:rPr>
              <a:t>different</a:t>
            </a:r>
            <a:r>
              <a:rPr sz="2600" spc="-35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proteins.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469265" marR="1374140" indent="-457200">
              <a:lnSpc>
                <a:spcPts val="2810"/>
              </a:lnSpc>
              <a:buFont typeface="Wingdings" pitchFamily="2" charset="2"/>
              <a:buChar char="Ø"/>
            </a:pPr>
            <a:r>
              <a:rPr sz="2600" spc="-45" dirty="0">
                <a:latin typeface="Times New Roman"/>
                <a:cs typeface="Times New Roman"/>
              </a:rPr>
              <a:t>Amino </a:t>
            </a:r>
            <a:r>
              <a:rPr sz="2600" spc="-80" dirty="0">
                <a:latin typeface="Times New Roman"/>
                <a:cs typeface="Times New Roman"/>
              </a:rPr>
              <a:t>acid </a:t>
            </a:r>
            <a:r>
              <a:rPr sz="2600" spc="-60" dirty="0">
                <a:latin typeface="Times New Roman"/>
                <a:cs typeface="Times New Roman"/>
              </a:rPr>
              <a:t>chains are </a:t>
            </a:r>
            <a:r>
              <a:rPr sz="2600" spc="-70" dirty="0">
                <a:latin typeface="Times New Roman"/>
                <a:cs typeface="Times New Roman"/>
              </a:rPr>
              <a:t>linked </a:t>
            </a:r>
            <a:r>
              <a:rPr sz="2600" spc="-114" dirty="0">
                <a:latin typeface="Times New Roman"/>
                <a:cs typeface="Times New Roman"/>
              </a:rPr>
              <a:t>by </a:t>
            </a:r>
            <a:r>
              <a:rPr sz="2600" b="1" spc="5" dirty="0">
                <a:latin typeface="Times New Roman"/>
                <a:cs typeface="Times New Roman"/>
              </a:rPr>
              <a:t>peptide </a:t>
            </a:r>
            <a:r>
              <a:rPr sz="2600" b="1" spc="15" dirty="0">
                <a:latin typeface="Times New Roman"/>
                <a:cs typeface="Times New Roman"/>
              </a:rPr>
              <a:t>bonds </a:t>
            </a:r>
            <a:r>
              <a:rPr sz="2600" spc="-50" dirty="0">
                <a:latin typeface="Times New Roman"/>
                <a:cs typeface="Times New Roman"/>
              </a:rPr>
              <a:t>in  </a:t>
            </a:r>
            <a:r>
              <a:rPr sz="2600" spc="-25" dirty="0">
                <a:latin typeface="Times New Roman"/>
                <a:cs typeface="Times New Roman"/>
              </a:rPr>
              <a:t>condensation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reactions.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384300" indent="-457200">
              <a:lnSpc>
                <a:spcPct val="100000"/>
              </a:lnSpc>
              <a:buFont typeface="Wingdings" pitchFamily="2" charset="2"/>
              <a:buChar char="ü"/>
              <a:tabLst>
                <a:tab pos="1156335" algn="l"/>
              </a:tabLst>
            </a:pPr>
            <a:r>
              <a:rPr sz="2600" spc="-25" dirty="0">
                <a:latin typeface="Times New Roman"/>
                <a:cs typeface="Times New Roman"/>
              </a:rPr>
              <a:t>Dipeptides </a:t>
            </a:r>
            <a:r>
              <a:rPr sz="2600" spc="-80" dirty="0">
                <a:latin typeface="Times New Roman"/>
                <a:cs typeface="Times New Roman"/>
              </a:rPr>
              <a:t>have </a:t>
            </a:r>
            <a:r>
              <a:rPr sz="2600" spc="-50" dirty="0">
                <a:latin typeface="Times New Roman"/>
                <a:cs typeface="Times New Roman"/>
              </a:rPr>
              <a:t>two </a:t>
            </a:r>
            <a:r>
              <a:rPr sz="2600" spc="-40" dirty="0">
                <a:latin typeface="Times New Roman"/>
                <a:cs typeface="Times New Roman"/>
              </a:rPr>
              <a:t>amino </a:t>
            </a:r>
            <a:r>
              <a:rPr sz="2600" spc="-75" dirty="0">
                <a:latin typeface="Times New Roman"/>
                <a:cs typeface="Times New Roman"/>
              </a:rPr>
              <a:t>acids </a:t>
            </a:r>
            <a:r>
              <a:rPr sz="2600" dirty="0">
                <a:latin typeface="Times New Roman"/>
                <a:cs typeface="Times New Roman"/>
              </a:rPr>
              <a:t>bonded</a:t>
            </a:r>
            <a:r>
              <a:rPr sz="2600" spc="215" dirty="0">
                <a:latin typeface="Times New Roman"/>
                <a:cs typeface="Times New Roman"/>
              </a:rPr>
              <a:t> </a:t>
            </a:r>
            <a:r>
              <a:rPr sz="2600" spc="-35" dirty="0" smtClean="0">
                <a:latin typeface="Times New Roman"/>
                <a:cs typeface="Times New Roman"/>
              </a:rPr>
              <a:t>together.</a:t>
            </a:r>
            <a:endParaRPr lang="en-US" sz="2600" dirty="0">
              <a:latin typeface="Times New Roman"/>
              <a:cs typeface="Times New Roman"/>
            </a:endParaRPr>
          </a:p>
          <a:p>
            <a:pPr marL="1384300" indent="-457200">
              <a:lnSpc>
                <a:spcPct val="100000"/>
              </a:lnSpc>
              <a:buFont typeface="Wingdings" pitchFamily="2" charset="2"/>
              <a:buChar char="ü"/>
              <a:tabLst>
                <a:tab pos="1156335" algn="l"/>
              </a:tabLst>
            </a:pPr>
            <a:r>
              <a:rPr sz="2600" spc="-45" dirty="0" smtClean="0">
                <a:latin typeface="Times New Roman"/>
                <a:cs typeface="Times New Roman"/>
              </a:rPr>
              <a:t>Tri</a:t>
            </a:r>
            <a:r>
              <a:rPr lang="en-US" sz="2600" spc="-45" dirty="0" smtClean="0">
                <a:latin typeface="Times New Roman"/>
                <a:cs typeface="Times New Roman"/>
              </a:rPr>
              <a:t> </a:t>
            </a:r>
            <a:r>
              <a:rPr sz="2600" spc="-45" dirty="0" smtClean="0">
                <a:latin typeface="Times New Roman"/>
                <a:cs typeface="Times New Roman"/>
              </a:rPr>
              <a:t>peptides </a:t>
            </a:r>
            <a:r>
              <a:rPr sz="2600" spc="-80" dirty="0">
                <a:latin typeface="Times New Roman"/>
                <a:cs typeface="Times New Roman"/>
              </a:rPr>
              <a:t>have </a:t>
            </a:r>
            <a:r>
              <a:rPr sz="2600" spc="-15" dirty="0">
                <a:latin typeface="Times New Roman"/>
                <a:cs typeface="Times New Roman"/>
              </a:rPr>
              <a:t>three </a:t>
            </a:r>
            <a:r>
              <a:rPr sz="2600" spc="-40" dirty="0">
                <a:latin typeface="Times New Roman"/>
                <a:cs typeface="Times New Roman"/>
              </a:rPr>
              <a:t>amino </a:t>
            </a:r>
            <a:r>
              <a:rPr sz="2600" spc="-75" dirty="0">
                <a:latin typeface="Times New Roman"/>
                <a:cs typeface="Times New Roman"/>
              </a:rPr>
              <a:t>acids </a:t>
            </a:r>
            <a:r>
              <a:rPr sz="2600" dirty="0">
                <a:latin typeface="Times New Roman"/>
                <a:cs typeface="Times New Roman"/>
              </a:rPr>
              <a:t>bonded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spc="-35" dirty="0" smtClean="0">
                <a:latin typeface="Times New Roman"/>
                <a:cs typeface="Times New Roman"/>
              </a:rPr>
              <a:t>together.</a:t>
            </a:r>
            <a:endParaRPr lang="en-US" sz="2600" dirty="0">
              <a:latin typeface="Times New Roman"/>
              <a:cs typeface="Times New Roman"/>
            </a:endParaRPr>
          </a:p>
          <a:p>
            <a:pPr marL="1384300" indent="-457200">
              <a:lnSpc>
                <a:spcPct val="100000"/>
              </a:lnSpc>
              <a:buFont typeface="Wingdings" pitchFamily="2" charset="2"/>
              <a:buChar char="ü"/>
              <a:tabLst>
                <a:tab pos="1156335" algn="l"/>
              </a:tabLst>
            </a:pPr>
            <a:r>
              <a:rPr sz="2600" spc="-55" dirty="0" smtClean="0">
                <a:latin typeface="Times New Roman"/>
                <a:cs typeface="Times New Roman"/>
              </a:rPr>
              <a:t>Polypeptides </a:t>
            </a:r>
            <a:r>
              <a:rPr sz="2600" spc="-80" dirty="0">
                <a:latin typeface="Times New Roman"/>
                <a:cs typeface="Times New Roman"/>
              </a:rPr>
              <a:t>have </a:t>
            </a:r>
            <a:r>
              <a:rPr sz="2600" spc="-15" dirty="0">
                <a:latin typeface="Times New Roman"/>
                <a:cs typeface="Times New Roman"/>
              </a:rPr>
              <a:t>more </a:t>
            </a:r>
            <a:r>
              <a:rPr sz="2600" spc="-5" dirty="0">
                <a:latin typeface="Times New Roman"/>
                <a:cs typeface="Times New Roman"/>
              </a:rPr>
              <a:t>than </a:t>
            </a:r>
            <a:r>
              <a:rPr sz="2600" spc="-50" dirty="0">
                <a:latin typeface="Times New Roman"/>
                <a:cs typeface="Times New Roman"/>
              </a:rPr>
              <a:t>two </a:t>
            </a:r>
            <a:r>
              <a:rPr sz="2600" spc="-40" dirty="0">
                <a:latin typeface="Times New Roman"/>
                <a:cs typeface="Times New Roman"/>
              </a:rPr>
              <a:t>amino </a:t>
            </a:r>
            <a:r>
              <a:rPr sz="2600" spc="-75" dirty="0">
                <a:latin typeface="Times New Roman"/>
                <a:cs typeface="Times New Roman"/>
              </a:rPr>
              <a:t>acids  </a:t>
            </a:r>
            <a:r>
              <a:rPr sz="2600" dirty="0">
                <a:latin typeface="Times New Roman"/>
                <a:cs typeface="Times New Roman"/>
              </a:rPr>
              <a:t>bonded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together.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object 2"/>
          <p:cNvSpPr/>
          <p:nvPr/>
        </p:nvSpPr>
        <p:spPr>
          <a:xfrm>
            <a:off x="805728" y="1524000"/>
            <a:ext cx="8229600" cy="429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/>
          <p:cNvSpPr txBox="1"/>
          <p:nvPr/>
        </p:nvSpPr>
        <p:spPr>
          <a:xfrm>
            <a:off x="965431" y="497373"/>
            <a:ext cx="791019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r>
              <a:rPr lang="en-US" sz="2800" b="1" spc="45" dirty="0" smtClean="0">
                <a:latin typeface="Times New Roman"/>
                <a:cs typeface="Times New Roman"/>
              </a:rPr>
              <a:t>Cont.,…..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object 2"/>
          <p:cNvSpPr txBox="1"/>
          <p:nvPr/>
        </p:nvSpPr>
        <p:spPr>
          <a:xfrm>
            <a:off x="1097916" y="914400"/>
            <a:ext cx="8046084" cy="26270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v"/>
            </a:pPr>
            <a:r>
              <a:rPr sz="2600" spc="-45" dirty="0" smtClean="0">
                <a:latin typeface="Times New Roman"/>
                <a:cs typeface="Times New Roman"/>
              </a:rPr>
              <a:t>Amino </a:t>
            </a:r>
            <a:r>
              <a:rPr sz="2600" spc="-80" dirty="0">
                <a:latin typeface="Times New Roman"/>
                <a:cs typeface="Times New Roman"/>
              </a:rPr>
              <a:t>acid </a:t>
            </a:r>
            <a:r>
              <a:rPr sz="2600" spc="-50" dirty="0">
                <a:latin typeface="Times New Roman"/>
                <a:cs typeface="Times New Roman"/>
              </a:rPr>
              <a:t>sequences </a:t>
            </a:r>
            <a:r>
              <a:rPr sz="2600" spc="-60" dirty="0">
                <a:latin typeface="Times New Roman"/>
                <a:cs typeface="Times New Roman"/>
              </a:rPr>
              <a:t>are </a:t>
            </a:r>
            <a:r>
              <a:rPr sz="2600" spc="-120" dirty="0">
                <a:latin typeface="Times New Roman"/>
                <a:cs typeface="Times New Roman"/>
              </a:rPr>
              <a:t>all </a:t>
            </a:r>
            <a:r>
              <a:rPr sz="2600" spc="-40" dirty="0">
                <a:latin typeface="Times New Roman"/>
                <a:cs typeface="Times New Roman"/>
              </a:rPr>
              <a:t>different, </a:t>
            </a:r>
            <a:r>
              <a:rPr sz="2600" spc="-65" dirty="0">
                <a:latin typeface="Times New Roman"/>
                <a:cs typeface="Times New Roman"/>
              </a:rPr>
              <a:t>which </a:t>
            </a:r>
            <a:r>
              <a:rPr sz="2600" spc="-95" dirty="0">
                <a:latin typeface="Times New Roman"/>
                <a:cs typeface="Times New Roman"/>
              </a:rPr>
              <a:t>allows </a:t>
            </a:r>
            <a:r>
              <a:rPr sz="2600" dirty="0">
                <a:latin typeface="Times New Roman"/>
                <a:cs typeface="Times New Roman"/>
              </a:rPr>
              <a:t>for  </a:t>
            </a:r>
            <a:r>
              <a:rPr sz="2600" spc="-100" dirty="0">
                <a:latin typeface="Times New Roman"/>
                <a:cs typeface="Times New Roman"/>
              </a:rPr>
              <a:t>a </a:t>
            </a:r>
            <a:r>
              <a:rPr sz="2600" spc="-85" dirty="0">
                <a:latin typeface="Times New Roman"/>
                <a:cs typeface="Times New Roman"/>
              </a:rPr>
              <a:t>wide </a:t>
            </a:r>
            <a:r>
              <a:rPr sz="2600" spc="-90" dirty="0">
                <a:latin typeface="Times New Roman"/>
                <a:cs typeface="Times New Roman"/>
              </a:rPr>
              <a:t>variety </a:t>
            </a:r>
            <a:r>
              <a:rPr sz="2600" spc="-5" dirty="0">
                <a:latin typeface="Times New Roman"/>
                <a:cs typeface="Times New Roman"/>
              </a:rPr>
              <a:t>of </a:t>
            </a:r>
            <a:r>
              <a:rPr sz="2600" spc="-50" dirty="0">
                <a:latin typeface="Times New Roman"/>
                <a:cs typeface="Times New Roman"/>
              </a:rPr>
              <a:t>possible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sequences</a:t>
            </a:r>
            <a:r>
              <a:rPr sz="2600" spc="-65" dirty="0" smtClean="0">
                <a:latin typeface="Times New Roman"/>
                <a:cs typeface="Times New Roman"/>
              </a:rPr>
              <a:t>.</a:t>
            </a:r>
            <a:endParaRPr sz="3550" dirty="0">
              <a:latin typeface="Times New Roman"/>
              <a:cs typeface="Times New Roman"/>
            </a:endParaRPr>
          </a:p>
          <a:p>
            <a:pPr marL="469900" marR="1146175" indent="-457200">
              <a:lnSpc>
                <a:spcPct val="100000"/>
              </a:lnSpc>
              <a:buFont typeface="Wingdings" pitchFamily="2" charset="2"/>
              <a:buChar char="v"/>
              <a:tabLst>
                <a:tab pos="355600" algn="l"/>
                <a:tab pos="356235" algn="l"/>
                <a:tab pos="292925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b="1" spc="35" dirty="0">
                <a:latin typeface="Times New Roman"/>
                <a:cs typeface="Times New Roman"/>
              </a:rPr>
              <a:t>sequence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15" dirty="0" smtClean="0">
                <a:latin typeface="Times New Roman"/>
                <a:cs typeface="Times New Roman"/>
              </a:rPr>
              <a:t>of</a:t>
            </a:r>
            <a:r>
              <a:rPr lang="en-US" sz="2800" b="1" spc="-15" dirty="0" smtClean="0">
                <a:latin typeface="Times New Roman"/>
                <a:cs typeface="Times New Roman"/>
              </a:rPr>
              <a:t> </a:t>
            </a:r>
            <a:r>
              <a:rPr lang="en-US" sz="2800" b="1" spc="-15" dirty="0">
                <a:latin typeface="Times New Roman"/>
                <a:cs typeface="Times New Roman"/>
              </a:rPr>
              <a:t> </a:t>
            </a:r>
            <a:r>
              <a:rPr sz="2800" b="1" dirty="0" smtClean="0">
                <a:latin typeface="Times New Roman"/>
                <a:cs typeface="Times New Roman"/>
              </a:rPr>
              <a:t>amino </a:t>
            </a:r>
            <a:r>
              <a:rPr sz="2800" b="1" spc="15" dirty="0">
                <a:latin typeface="Times New Roman"/>
                <a:cs typeface="Times New Roman"/>
              </a:rPr>
              <a:t>acids </a:t>
            </a:r>
            <a:r>
              <a:rPr sz="2800" spc="-55" dirty="0">
                <a:latin typeface="Times New Roman"/>
                <a:cs typeface="Times New Roman"/>
              </a:rPr>
              <a:t>in </a:t>
            </a:r>
            <a:r>
              <a:rPr sz="2800" spc="-75" dirty="0">
                <a:latin typeface="Times New Roman"/>
                <a:cs typeface="Times New Roman"/>
              </a:rPr>
              <a:t>each </a:t>
            </a:r>
            <a:r>
              <a:rPr sz="2800" spc="-20" dirty="0">
                <a:latin typeface="Times New Roman"/>
                <a:cs typeface="Times New Roman"/>
              </a:rPr>
              <a:t>protein </a:t>
            </a:r>
            <a:r>
              <a:rPr lang="en-US" sz="2800" spc="-20" dirty="0" smtClean="0">
                <a:latin typeface="Times New Roman"/>
                <a:cs typeface="Times New Roman"/>
              </a:rPr>
              <a:t> </a:t>
            </a:r>
            <a:r>
              <a:rPr sz="2800" spc="-30" dirty="0" smtClean="0">
                <a:latin typeface="Times New Roman"/>
                <a:cs typeface="Times New Roman"/>
              </a:rPr>
              <a:t>determines </a:t>
            </a:r>
            <a:r>
              <a:rPr sz="2800" spc="-60" dirty="0">
                <a:latin typeface="Times New Roman"/>
                <a:cs typeface="Times New Roman"/>
              </a:rPr>
              <a:t>its </a:t>
            </a:r>
            <a:r>
              <a:rPr sz="2800" b="1" dirty="0">
                <a:latin typeface="Times New Roman"/>
                <a:cs typeface="Times New Roman"/>
              </a:rPr>
              <a:t>unique </a:t>
            </a:r>
            <a:r>
              <a:rPr sz="2800" b="1" spc="10" dirty="0">
                <a:latin typeface="Times New Roman"/>
                <a:cs typeface="Times New Roman"/>
              </a:rPr>
              <a:t>shape </a:t>
            </a:r>
            <a:r>
              <a:rPr sz="2800" spc="-35" dirty="0">
                <a:latin typeface="Times New Roman"/>
                <a:cs typeface="Times New Roman"/>
              </a:rPr>
              <a:t>and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function.</a:t>
            </a:r>
            <a:endParaRPr sz="2800" dirty="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  <a:spcBef>
                <a:spcPts val="675"/>
              </a:spcBef>
              <a:tabLst>
                <a:tab pos="4187825" algn="l"/>
              </a:tabLst>
            </a:pPr>
            <a:r>
              <a:rPr sz="2800" spc="-85" dirty="0">
                <a:latin typeface="Times New Roman"/>
                <a:cs typeface="Times New Roman"/>
              </a:rPr>
              <a:t>Eg. </a:t>
            </a:r>
            <a:r>
              <a:rPr sz="2800" spc="-55" dirty="0">
                <a:latin typeface="Times New Roman"/>
                <a:cs typeface="Times New Roman"/>
              </a:rPr>
              <a:t>Amino </a:t>
            </a:r>
            <a:r>
              <a:rPr sz="2800" spc="-85" dirty="0">
                <a:latin typeface="Times New Roman"/>
                <a:cs typeface="Times New Roman"/>
              </a:rPr>
              <a:t>acid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sequence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25" dirty="0">
                <a:latin typeface="Times New Roman"/>
                <a:cs typeface="Times New Roman"/>
              </a:rPr>
              <a:t>human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insulin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48761" name="object 3"/>
          <p:cNvSpPr/>
          <p:nvPr/>
        </p:nvSpPr>
        <p:spPr>
          <a:xfrm>
            <a:off x="872836" y="3788442"/>
            <a:ext cx="82296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 txBox="1"/>
          <p:nvPr/>
        </p:nvSpPr>
        <p:spPr>
          <a:xfrm>
            <a:off x="1084061" y="275838"/>
            <a:ext cx="791019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r>
              <a:rPr lang="en-US" sz="2800" b="1" spc="45" dirty="0" smtClean="0">
                <a:latin typeface="Times New Roman"/>
                <a:cs typeface="Times New Roman"/>
              </a:rPr>
              <a:t>Cont.,…..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object 2"/>
          <p:cNvSpPr txBox="1"/>
          <p:nvPr/>
        </p:nvSpPr>
        <p:spPr>
          <a:xfrm>
            <a:off x="993444" y="1295400"/>
            <a:ext cx="7412355" cy="48340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6350" indent="-45720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q"/>
              <a:tabLst>
                <a:tab pos="3475354" algn="l"/>
                <a:tab pos="5782945" algn="l"/>
              </a:tabLst>
            </a:pPr>
            <a:r>
              <a:rPr sz="2800" b="1" spc="-30" dirty="0">
                <a:latin typeface="Times New Roman"/>
                <a:cs typeface="Times New Roman"/>
              </a:rPr>
              <a:t>Protein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-40" dirty="0">
                <a:latin typeface="Times New Roman"/>
                <a:cs typeface="Times New Roman"/>
              </a:rPr>
              <a:t>denaturation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spc="-170" dirty="0" smtClean="0">
                <a:latin typeface="Times New Roman"/>
                <a:cs typeface="Times New Roman"/>
              </a:rPr>
              <a:t>:</a:t>
            </a:r>
            <a:r>
              <a:rPr sz="2800" spc="-5" dirty="0" smtClean="0">
                <a:latin typeface="Times New Roman"/>
                <a:cs typeface="Times New Roman"/>
              </a:rPr>
              <a:t>the</a:t>
            </a:r>
            <a:r>
              <a:rPr sz="2800" dirty="0" smtClean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uncoiling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20" dirty="0">
                <a:latin typeface="Times New Roman"/>
                <a:cs typeface="Times New Roman"/>
              </a:rPr>
              <a:t>protein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that  </a:t>
            </a:r>
            <a:r>
              <a:rPr sz="2800" spc="-65" dirty="0">
                <a:latin typeface="Times New Roman"/>
                <a:cs typeface="Times New Roman"/>
              </a:rPr>
              <a:t>changes </a:t>
            </a:r>
            <a:r>
              <a:rPr sz="2800" spc="-60" dirty="0">
                <a:latin typeface="Times New Roman"/>
                <a:cs typeface="Times New Roman"/>
              </a:rPr>
              <a:t>its </a:t>
            </a:r>
            <a:r>
              <a:rPr sz="2800" spc="-105" dirty="0">
                <a:latin typeface="Times New Roman"/>
                <a:cs typeface="Times New Roman"/>
              </a:rPr>
              <a:t>ability </a:t>
            </a:r>
            <a:r>
              <a:rPr sz="2800" spc="30" dirty="0">
                <a:latin typeface="Times New Roman"/>
                <a:cs typeface="Times New Roman"/>
              </a:rPr>
              <a:t>to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function.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dirty="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buFont typeface="Wingdings" pitchFamily="2" charset="2"/>
              <a:buChar char="ü"/>
              <a:tabLst>
                <a:tab pos="698500" algn="l"/>
              </a:tabLst>
            </a:pPr>
            <a:r>
              <a:rPr sz="2800" spc="-25" dirty="0">
                <a:latin typeface="Times New Roman"/>
                <a:cs typeface="Times New Roman"/>
              </a:rPr>
              <a:t>Proteins </a:t>
            </a:r>
            <a:r>
              <a:rPr sz="2800" spc="-55" dirty="0">
                <a:latin typeface="Times New Roman"/>
                <a:cs typeface="Times New Roman"/>
              </a:rPr>
              <a:t>can </a:t>
            </a:r>
            <a:r>
              <a:rPr sz="2800" spc="-30" dirty="0">
                <a:latin typeface="Times New Roman"/>
                <a:cs typeface="Times New Roman"/>
              </a:rPr>
              <a:t>be denatured </a:t>
            </a:r>
            <a:r>
              <a:rPr sz="2800" spc="-125" dirty="0">
                <a:latin typeface="Times New Roman"/>
                <a:cs typeface="Times New Roman"/>
              </a:rPr>
              <a:t>by </a:t>
            </a:r>
            <a:r>
              <a:rPr sz="2800" spc="-35" dirty="0">
                <a:latin typeface="Times New Roman"/>
                <a:cs typeface="Times New Roman"/>
              </a:rPr>
              <a:t>heat and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acid.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 dirty="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ü"/>
              <a:tabLst>
                <a:tab pos="698500" algn="l"/>
                <a:tab pos="5577205" algn="l"/>
              </a:tabLst>
            </a:pPr>
            <a:r>
              <a:rPr sz="2800" spc="-45" dirty="0">
                <a:latin typeface="Times New Roman"/>
                <a:cs typeface="Times New Roman"/>
              </a:rPr>
              <a:t>After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45" dirty="0">
                <a:latin typeface="Times New Roman"/>
                <a:cs typeface="Times New Roman"/>
              </a:rPr>
              <a:t>certain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point,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 smtClean="0">
                <a:latin typeface="Times New Roman"/>
                <a:cs typeface="Times New Roman"/>
              </a:rPr>
              <a:t>denaturation</a:t>
            </a:r>
            <a:r>
              <a:rPr lang="en-US" sz="2800" spc="-25" dirty="0" smtClean="0">
                <a:latin typeface="Times New Roman"/>
                <a:cs typeface="Times New Roman"/>
              </a:rPr>
              <a:t> </a:t>
            </a:r>
            <a:r>
              <a:rPr sz="2800" spc="-105" dirty="0" smtClean="0">
                <a:latin typeface="Times New Roman"/>
                <a:cs typeface="Times New Roman"/>
              </a:rPr>
              <a:t>is</a:t>
            </a:r>
            <a:r>
              <a:rPr sz="2800" spc="-95" dirty="0" smtClean="0">
                <a:latin typeface="Times New Roman"/>
                <a:cs typeface="Times New Roman"/>
              </a:rPr>
              <a:t> </a:t>
            </a:r>
            <a:r>
              <a:rPr sz="2800" spc="-65" dirty="0" smtClean="0">
                <a:latin typeface="Times New Roman"/>
                <a:cs typeface="Times New Roman"/>
              </a:rPr>
              <a:t>irreversible</a:t>
            </a:r>
            <a:endParaRPr lang="en-US" sz="2800" dirty="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5"/>
              </a:spcBef>
              <a:tabLst>
                <a:tab pos="698500" algn="l"/>
                <a:tab pos="5577205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926465" marR="57150" indent="-457200">
              <a:lnSpc>
                <a:spcPct val="100000"/>
              </a:lnSpc>
              <a:buFont typeface="Wingdings" pitchFamily="2" charset="2"/>
              <a:buChar char="ü"/>
              <a:tabLst>
                <a:tab pos="698500" algn="l"/>
                <a:tab pos="3773170" algn="l"/>
              </a:tabLst>
            </a:pPr>
            <a:r>
              <a:rPr sz="2800" spc="-85" dirty="0" smtClean="0">
                <a:latin typeface="Times New Roman"/>
                <a:cs typeface="Times New Roman"/>
              </a:rPr>
              <a:t>E</a:t>
            </a:r>
            <a:r>
              <a:rPr lang="en-US" sz="2800" spc="-85" dirty="0" smtClean="0">
                <a:latin typeface="Times New Roman"/>
                <a:cs typeface="Times New Roman"/>
              </a:rPr>
              <a:t>xample:-</a:t>
            </a:r>
            <a:r>
              <a:rPr sz="2800" spc="-85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hardening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Times New Roman"/>
                <a:cs typeface="Times New Roman"/>
              </a:rPr>
              <a:t>of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sz="2800" spc="-95" dirty="0" smtClean="0">
                <a:latin typeface="Times New Roman"/>
                <a:cs typeface="Times New Roman"/>
              </a:rPr>
              <a:t>egg </a:t>
            </a:r>
            <a:r>
              <a:rPr sz="2800" spc="-55" dirty="0">
                <a:latin typeface="Times New Roman"/>
                <a:cs typeface="Times New Roman"/>
              </a:rPr>
              <a:t>when it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50" dirty="0">
                <a:latin typeface="Times New Roman"/>
                <a:cs typeface="Times New Roman"/>
              </a:rPr>
              <a:t>cooked, </a:t>
            </a:r>
            <a:r>
              <a:rPr sz="2800" spc="-5" dirty="0">
                <a:latin typeface="Times New Roman"/>
                <a:cs typeface="Times New Roman"/>
              </a:rPr>
              <a:t>the  </a:t>
            </a:r>
            <a:r>
              <a:rPr sz="2800" spc="-65" dirty="0">
                <a:latin typeface="Times New Roman"/>
                <a:cs typeface="Times New Roman"/>
              </a:rPr>
              <a:t>curdling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100" dirty="0">
                <a:latin typeface="Times New Roman"/>
                <a:cs typeface="Times New Roman"/>
              </a:rPr>
              <a:t>milk </a:t>
            </a:r>
            <a:r>
              <a:rPr sz="2800" spc="-50" dirty="0">
                <a:latin typeface="Times New Roman"/>
                <a:cs typeface="Times New Roman"/>
              </a:rPr>
              <a:t>when </a:t>
            </a:r>
            <a:r>
              <a:rPr sz="2800" spc="-85" dirty="0">
                <a:latin typeface="Times New Roman"/>
                <a:cs typeface="Times New Roman"/>
              </a:rPr>
              <a:t>acid </a:t>
            </a:r>
            <a:r>
              <a:rPr sz="2800" spc="-105" dirty="0">
                <a:latin typeface="Times New Roman"/>
                <a:cs typeface="Times New Roman"/>
              </a:rPr>
              <a:t>is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added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965431" y="497373"/>
            <a:ext cx="791019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r>
              <a:rPr lang="en-US" sz="2800" b="1" spc="45" dirty="0" smtClean="0">
                <a:latin typeface="Times New Roman"/>
                <a:cs typeface="Times New Roman"/>
              </a:rPr>
              <a:t>Cont.,…..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object 2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5464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71975" algn="l"/>
              </a:tabLst>
            </a:pPr>
            <a:r>
              <a:rPr sz="2800" spc="40" dirty="0"/>
              <a:t>Digestion </a:t>
            </a:r>
            <a:r>
              <a:rPr sz="2800" spc="-30" dirty="0"/>
              <a:t>and</a:t>
            </a:r>
            <a:r>
              <a:rPr sz="2800" spc="-15" dirty="0"/>
              <a:t> </a:t>
            </a:r>
            <a:r>
              <a:rPr sz="2800" spc="-25" dirty="0"/>
              <a:t>absorption</a:t>
            </a:r>
            <a:r>
              <a:rPr sz="2800" spc="15" dirty="0"/>
              <a:t> </a:t>
            </a:r>
            <a:r>
              <a:rPr sz="2800" spc="-20" dirty="0"/>
              <a:t>of	</a:t>
            </a:r>
            <a:r>
              <a:rPr sz="2800" spc="-35" dirty="0"/>
              <a:t>protein</a:t>
            </a:r>
            <a:endParaRPr sz="2800" dirty="0"/>
          </a:p>
        </p:txBody>
      </p:sp>
      <p:sp>
        <p:nvSpPr>
          <p:cNvPr id="1048764" name="object 3"/>
          <p:cNvSpPr txBox="1"/>
          <p:nvPr/>
        </p:nvSpPr>
        <p:spPr>
          <a:xfrm>
            <a:off x="1066800" y="1113788"/>
            <a:ext cx="7839709" cy="51918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ts val="2965"/>
              </a:lnSpc>
              <a:spcBef>
                <a:spcPts val="105"/>
              </a:spcBef>
              <a:buFont typeface="Wingdings" pitchFamily="2" charset="2"/>
              <a:buChar char="q"/>
            </a:pPr>
            <a:r>
              <a:rPr sz="2600" spc="-20" dirty="0">
                <a:latin typeface="Times New Roman"/>
                <a:cs typeface="Times New Roman"/>
              </a:rPr>
              <a:t>Proteins </a:t>
            </a:r>
            <a:r>
              <a:rPr sz="2600" spc="-50" dirty="0">
                <a:latin typeface="Times New Roman"/>
                <a:cs typeface="Times New Roman"/>
              </a:rPr>
              <a:t>in </a:t>
            </a:r>
            <a:r>
              <a:rPr sz="2600" spc="-5" dirty="0">
                <a:latin typeface="Times New Roman"/>
                <a:cs typeface="Times New Roman"/>
              </a:rPr>
              <a:t>foods </a:t>
            </a:r>
            <a:r>
              <a:rPr sz="2600" spc="15" dirty="0">
                <a:latin typeface="Times New Roman"/>
                <a:cs typeface="Times New Roman"/>
              </a:rPr>
              <a:t>do </a:t>
            </a:r>
            <a:r>
              <a:rPr sz="2600" spc="25" dirty="0">
                <a:latin typeface="Times New Roman"/>
                <a:cs typeface="Times New Roman"/>
              </a:rPr>
              <a:t>not </a:t>
            </a:r>
            <a:r>
              <a:rPr sz="2600" spc="-35" dirty="0">
                <a:latin typeface="Times New Roman"/>
                <a:cs typeface="Times New Roman"/>
              </a:rPr>
              <a:t>become </a:t>
            </a:r>
            <a:r>
              <a:rPr sz="2600" spc="-45" dirty="0">
                <a:latin typeface="Times New Roman"/>
                <a:cs typeface="Times New Roman"/>
              </a:rPr>
              <a:t>body </a:t>
            </a:r>
            <a:r>
              <a:rPr sz="2600" spc="-25" dirty="0">
                <a:latin typeface="Times New Roman"/>
                <a:cs typeface="Times New Roman"/>
              </a:rPr>
              <a:t>proteins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directly.</a:t>
            </a:r>
            <a:endParaRPr sz="2600" dirty="0">
              <a:latin typeface="Times New Roman"/>
              <a:cs typeface="Times New Roman"/>
            </a:endParaRPr>
          </a:p>
          <a:p>
            <a:pPr marL="476250" marR="5080">
              <a:lnSpc>
                <a:spcPts val="2810"/>
              </a:lnSpc>
              <a:spcBef>
                <a:spcPts val="195"/>
              </a:spcBef>
            </a:pPr>
            <a:r>
              <a:rPr sz="2600" spc="-15" dirty="0">
                <a:latin typeface="Times New Roman"/>
                <a:cs typeface="Times New Roman"/>
              </a:rPr>
              <a:t>Instead </a:t>
            </a:r>
            <a:r>
              <a:rPr sz="2600" spc="-55" dirty="0">
                <a:latin typeface="Times New Roman"/>
                <a:cs typeface="Times New Roman"/>
              </a:rPr>
              <a:t>they </a:t>
            </a:r>
            <a:r>
              <a:rPr sz="2600" spc="-65" dirty="0">
                <a:latin typeface="Times New Roman"/>
                <a:cs typeface="Times New Roman"/>
              </a:rPr>
              <a:t>supply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40" dirty="0">
                <a:latin typeface="Times New Roman"/>
                <a:cs typeface="Times New Roman"/>
              </a:rPr>
              <a:t>amino </a:t>
            </a:r>
            <a:r>
              <a:rPr sz="2600" spc="-75" dirty="0">
                <a:latin typeface="Times New Roman"/>
                <a:cs typeface="Times New Roman"/>
              </a:rPr>
              <a:t>acids </a:t>
            </a:r>
            <a:r>
              <a:rPr sz="2600" spc="-5" dirty="0">
                <a:latin typeface="Times New Roman"/>
                <a:cs typeface="Times New Roman"/>
              </a:rPr>
              <a:t>from </a:t>
            </a:r>
            <a:r>
              <a:rPr sz="2600" spc="-65" dirty="0">
                <a:latin typeface="Times New Roman"/>
                <a:cs typeface="Times New Roman"/>
              </a:rPr>
              <a:t>which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45" dirty="0">
                <a:latin typeface="Times New Roman"/>
                <a:cs typeface="Times New Roman"/>
              </a:rPr>
              <a:t>body  </a:t>
            </a:r>
            <a:r>
              <a:rPr sz="2600" spc="-75" dirty="0">
                <a:latin typeface="Times New Roman"/>
                <a:cs typeface="Times New Roman"/>
              </a:rPr>
              <a:t>makes </a:t>
            </a:r>
            <a:r>
              <a:rPr sz="2600" spc="-50" dirty="0">
                <a:latin typeface="Times New Roman"/>
                <a:cs typeface="Times New Roman"/>
              </a:rPr>
              <a:t>its </a:t>
            </a:r>
            <a:r>
              <a:rPr sz="2600" spc="-40" dirty="0">
                <a:latin typeface="Times New Roman"/>
                <a:cs typeface="Times New Roman"/>
              </a:rPr>
              <a:t>own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proteins.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476250" marR="398145" indent="-464184">
              <a:lnSpc>
                <a:spcPts val="2810"/>
              </a:lnSpc>
              <a:buFont typeface="Wingdings" pitchFamily="2" charset="2"/>
              <a:buChar char="q"/>
            </a:pP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70" dirty="0">
                <a:latin typeface="Times New Roman"/>
                <a:cs typeface="Times New Roman"/>
              </a:rPr>
              <a:t>goal </a:t>
            </a:r>
            <a:r>
              <a:rPr sz="2600" spc="-5" dirty="0">
                <a:latin typeface="Times New Roman"/>
                <a:cs typeface="Times New Roman"/>
              </a:rPr>
              <a:t>of </a:t>
            </a:r>
            <a:r>
              <a:rPr sz="2600" spc="-15" dirty="0">
                <a:latin typeface="Times New Roman"/>
                <a:cs typeface="Times New Roman"/>
              </a:rPr>
              <a:t>protein </a:t>
            </a:r>
            <a:r>
              <a:rPr sz="2600" spc="-45" dirty="0">
                <a:latin typeface="Times New Roman"/>
                <a:cs typeface="Times New Roman"/>
              </a:rPr>
              <a:t>digestion </a:t>
            </a:r>
            <a:r>
              <a:rPr sz="2600" spc="-80" dirty="0">
                <a:latin typeface="Times New Roman"/>
                <a:cs typeface="Times New Roman"/>
              </a:rPr>
              <a:t>…..hydrolysis </a:t>
            </a:r>
            <a:r>
              <a:rPr sz="2600" spc="-5" dirty="0">
                <a:latin typeface="Times New Roman"/>
                <a:cs typeface="Times New Roman"/>
              </a:rPr>
              <a:t>of </a:t>
            </a:r>
            <a:r>
              <a:rPr sz="2600" spc="-120" dirty="0">
                <a:latin typeface="Times New Roman"/>
                <a:cs typeface="Times New Roman"/>
              </a:rPr>
              <a:t>all </a:t>
            </a:r>
            <a:r>
              <a:rPr sz="2600" spc="-25" dirty="0">
                <a:latin typeface="Times New Roman"/>
                <a:cs typeface="Times New Roman"/>
              </a:rPr>
              <a:t>peptide  </a:t>
            </a:r>
            <a:r>
              <a:rPr sz="2600" dirty="0">
                <a:latin typeface="Times New Roman"/>
                <a:cs typeface="Times New Roman"/>
              </a:rPr>
              <a:t>bonds </a:t>
            </a:r>
            <a:r>
              <a:rPr sz="2600" spc="30" dirty="0">
                <a:latin typeface="Times New Roman"/>
                <a:cs typeface="Times New Roman"/>
              </a:rPr>
              <a:t>to </a:t>
            </a:r>
            <a:r>
              <a:rPr sz="2600" spc="-20" dirty="0">
                <a:latin typeface="Times New Roman"/>
                <a:cs typeface="Times New Roman"/>
              </a:rPr>
              <a:t>produce </a:t>
            </a:r>
            <a:r>
              <a:rPr sz="2600" spc="-45" dirty="0">
                <a:latin typeface="Times New Roman"/>
                <a:cs typeface="Times New Roman"/>
              </a:rPr>
              <a:t>free </a:t>
            </a:r>
            <a:r>
              <a:rPr sz="2600" spc="-40" dirty="0">
                <a:latin typeface="Times New Roman"/>
                <a:cs typeface="Times New Roman"/>
              </a:rPr>
              <a:t>amino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acids.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 pitchFamily="2" charset="2"/>
              <a:buChar char="v"/>
            </a:pPr>
            <a:r>
              <a:rPr sz="2600" spc="40" dirty="0">
                <a:latin typeface="Times New Roman"/>
                <a:cs typeface="Times New Roman"/>
              </a:rPr>
              <a:t>In </a:t>
            </a:r>
            <a:r>
              <a:rPr sz="2600" spc="-5" dirty="0">
                <a:latin typeface="Times New Roman"/>
                <a:cs typeface="Times New Roman"/>
              </a:rPr>
              <a:t>the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mouth: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 dirty="0">
              <a:latin typeface="Times New Roman"/>
              <a:cs typeface="Times New Roman"/>
            </a:endParaRPr>
          </a:p>
          <a:p>
            <a:pPr marL="469900" marR="5715" indent="-457200">
              <a:lnSpc>
                <a:spcPct val="100000"/>
              </a:lnSpc>
              <a:buFont typeface="Wingdings" pitchFamily="2" charset="2"/>
              <a:buChar char="ü"/>
              <a:tabLst>
                <a:tab pos="355600" algn="l"/>
                <a:tab pos="356235" algn="l"/>
              </a:tabLst>
            </a:pPr>
            <a:r>
              <a:rPr sz="2600" spc="-75" dirty="0">
                <a:latin typeface="Times New Roman"/>
                <a:cs typeface="Times New Roman"/>
              </a:rPr>
              <a:t>Chewing </a:t>
            </a:r>
            <a:r>
              <a:rPr sz="2600" spc="-25" dirty="0">
                <a:latin typeface="Times New Roman"/>
                <a:cs typeface="Times New Roman"/>
              </a:rPr>
              <a:t>and </a:t>
            </a:r>
            <a:r>
              <a:rPr sz="2600" spc="-40" dirty="0">
                <a:latin typeface="Times New Roman"/>
                <a:cs typeface="Times New Roman"/>
              </a:rPr>
              <a:t>crushing </a:t>
            </a:r>
            <a:r>
              <a:rPr sz="2600" spc="-35" dirty="0">
                <a:latin typeface="Times New Roman"/>
                <a:cs typeface="Times New Roman"/>
              </a:rPr>
              <a:t>moisten </a:t>
            </a:r>
            <a:r>
              <a:rPr sz="2600" spc="-15" dirty="0">
                <a:latin typeface="Times New Roman"/>
                <a:cs typeface="Times New Roman"/>
              </a:rPr>
              <a:t>protein </a:t>
            </a:r>
            <a:r>
              <a:rPr sz="2600" spc="-55" dirty="0">
                <a:latin typeface="Times New Roman"/>
                <a:cs typeface="Times New Roman"/>
              </a:rPr>
              <a:t>rich </a:t>
            </a:r>
            <a:r>
              <a:rPr sz="2600" spc="-5" dirty="0">
                <a:latin typeface="Times New Roman"/>
                <a:cs typeface="Times New Roman"/>
              </a:rPr>
              <a:t>foods </a:t>
            </a:r>
            <a:r>
              <a:rPr sz="2600" spc="-25" dirty="0">
                <a:latin typeface="Times New Roman"/>
                <a:cs typeface="Times New Roman"/>
              </a:rPr>
              <a:t>and </a:t>
            </a:r>
            <a:r>
              <a:rPr sz="2600" spc="-85" dirty="0">
                <a:latin typeface="Times New Roman"/>
                <a:cs typeface="Times New Roman"/>
              </a:rPr>
              <a:t>mix  </a:t>
            </a:r>
            <a:r>
              <a:rPr sz="2600" spc="-5" dirty="0">
                <a:latin typeface="Times New Roman"/>
                <a:cs typeface="Times New Roman"/>
              </a:rPr>
              <a:t>them </a:t>
            </a:r>
            <a:r>
              <a:rPr sz="2600" spc="-55" dirty="0">
                <a:latin typeface="Times New Roman"/>
                <a:cs typeface="Times New Roman"/>
              </a:rPr>
              <a:t>with </a:t>
            </a:r>
            <a:r>
              <a:rPr sz="2600" spc="-114" dirty="0">
                <a:latin typeface="Times New Roman"/>
                <a:cs typeface="Times New Roman"/>
              </a:rPr>
              <a:t>saliva </a:t>
            </a:r>
            <a:r>
              <a:rPr sz="2600" spc="30" dirty="0">
                <a:latin typeface="Times New Roman"/>
                <a:cs typeface="Times New Roman"/>
              </a:rPr>
              <a:t>to </a:t>
            </a:r>
            <a:r>
              <a:rPr sz="2600" spc="-25" dirty="0">
                <a:latin typeface="Times New Roman"/>
                <a:cs typeface="Times New Roman"/>
              </a:rPr>
              <a:t>be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swallowed</a:t>
            </a:r>
            <a:endParaRPr sz="26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Font typeface="Wingdings" pitchFamily="2" charset="2"/>
              <a:buChar char="ü"/>
              <a:tabLst>
                <a:tab pos="355600" algn="l"/>
                <a:tab pos="356235" algn="l"/>
              </a:tabLst>
            </a:pPr>
            <a:r>
              <a:rPr sz="2600" spc="75" dirty="0">
                <a:latin typeface="Times New Roman"/>
                <a:cs typeface="Times New Roman"/>
              </a:rPr>
              <a:t>No </a:t>
            </a:r>
            <a:r>
              <a:rPr sz="2600" spc="-80" dirty="0">
                <a:latin typeface="Times New Roman"/>
                <a:cs typeface="Times New Roman"/>
              </a:rPr>
              <a:t>chemical </a:t>
            </a:r>
            <a:r>
              <a:rPr sz="2600" spc="-45" dirty="0">
                <a:latin typeface="Times New Roman"/>
                <a:cs typeface="Times New Roman"/>
              </a:rPr>
              <a:t>digestion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15" dirty="0">
                <a:latin typeface="Times New Roman"/>
                <a:cs typeface="Times New Roman"/>
              </a:rPr>
              <a:t>protein </a:t>
            </a:r>
            <a:r>
              <a:rPr sz="2600" spc="-40" dirty="0">
                <a:latin typeface="Times New Roman"/>
                <a:cs typeface="Times New Roman"/>
              </a:rPr>
              <a:t>occurs </a:t>
            </a:r>
            <a:r>
              <a:rPr sz="2600" spc="-50" dirty="0">
                <a:latin typeface="Times New Roman"/>
                <a:cs typeface="Times New Roman"/>
              </a:rPr>
              <a:t>in </a:t>
            </a:r>
            <a:r>
              <a:rPr sz="2600" spc="-5" dirty="0">
                <a:latin typeface="Times New Roman"/>
                <a:cs typeface="Times New Roman"/>
              </a:rPr>
              <a:t>the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mouth.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0"/>
            <a:ext cx="8077200" cy="6629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r>
              <a:rPr lang="en-US" sz="12800" b="1" dirty="0" smtClean="0">
                <a:cs typeface="Times New Roman" pitchFamily="18" charset="0"/>
              </a:rPr>
              <a:t>Food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11200" dirty="0" smtClean="0">
                <a:cs typeface="Times New Roman" pitchFamily="18" charset="0"/>
              </a:rPr>
              <a:t>is anything solid or liquid products derived from plants or animals that has a chemical composition which enables it, when swallowed, to do one or more of the following: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11200" dirty="0" smtClean="0">
                <a:cs typeface="Times New Roman" pitchFamily="18" charset="0"/>
              </a:rPr>
              <a:t> Provide the body with energy to carry out several activities.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11200" dirty="0" smtClean="0">
                <a:cs typeface="Times New Roman" pitchFamily="18" charset="0"/>
              </a:rPr>
              <a:t> Supply nutrients, which normally regulate the  production of energy or the process of growth,  repair or reproduction.</a:t>
            </a:r>
            <a:endParaRPr lang="en-US" sz="11200" dirty="0"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689C-49E3-4C62-8F1E-FE97A0735B1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object 2"/>
          <p:cNvSpPr txBox="1"/>
          <p:nvPr/>
        </p:nvSpPr>
        <p:spPr>
          <a:xfrm>
            <a:off x="1007298" y="1066800"/>
            <a:ext cx="7910196" cy="52892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v"/>
            </a:pPr>
            <a:r>
              <a:rPr lang="en-US" sz="2600" spc="40" dirty="0">
                <a:latin typeface="Times New Roman"/>
                <a:cs typeface="Times New Roman"/>
              </a:rPr>
              <a:t>I</a:t>
            </a:r>
            <a:r>
              <a:rPr sz="2600" spc="40" dirty="0" smtClean="0">
                <a:latin typeface="Times New Roman"/>
                <a:cs typeface="Times New Roman"/>
              </a:rPr>
              <a:t>n </a:t>
            </a:r>
            <a:r>
              <a:rPr sz="2600" spc="-5" dirty="0">
                <a:latin typeface="Times New Roman"/>
                <a:cs typeface="Times New Roman"/>
              </a:rPr>
              <a:t>the</a:t>
            </a:r>
            <a:r>
              <a:rPr sz="2600" spc="-50" dirty="0">
                <a:latin typeface="Times New Roman"/>
                <a:cs typeface="Times New Roman"/>
              </a:rPr>
              <a:t> stomach</a:t>
            </a:r>
            <a:r>
              <a:rPr sz="2600" spc="-50" dirty="0" smtClean="0">
                <a:latin typeface="Times New Roman"/>
                <a:cs typeface="Times New Roman"/>
              </a:rPr>
              <a:t>:</a:t>
            </a:r>
            <a:endParaRPr lang="en-US" sz="2600" spc="-5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buFont typeface="Wingdings" pitchFamily="2" charset="2"/>
              <a:buChar char="ü"/>
              <a:tabLst>
                <a:tab pos="698500" algn="l"/>
              </a:tabLst>
            </a:pPr>
            <a:r>
              <a:rPr sz="2600" spc="-15" dirty="0">
                <a:latin typeface="Times New Roman"/>
                <a:cs typeface="Times New Roman"/>
              </a:rPr>
              <a:t>Protein </a:t>
            </a:r>
            <a:r>
              <a:rPr sz="2600" spc="-95" dirty="0">
                <a:latin typeface="Times New Roman"/>
                <a:cs typeface="Times New Roman"/>
              </a:rPr>
              <a:t>is </a:t>
            </a:r>
            <a:r>
              <a:rPr sz="2600" spc="-25" dirty="0">
                <a:latin typeface="Times New Roman"/>
                <a:cs typeface="Times New Roman"/>
              </a:rPr>
              <a:t>denatured </a:t>
            </a:r>
            <a:r>
              <a:rPr sz="2600" spc="-114" dirty="0">
                <a:latin typeface="Times New Roman"/>
                <a:cs typeface="Times New Roman"/>
              </a:rPr>
              <a:t>by </a:t>
            </a:r>
            <a:r>
              <a:rPr sz="2600" spc="-55" dirty="0">
                <a:latin typeface="Times New Roman"/>
                <a:cs typeface="Times New Roman"/>
              </a:rPr>
              <a:t>hydrochloric</a:t>
            </a:r>
            <a:r>
              <a:rPr sz="2600" spc="225" dirty="0">
                <a:latin typeface="Times New Roman"/>
                <a:cs typeface="Times New Roman"/>
              </a:rPr>
              <a:t> </a:t>
            </a:r>
            <a:r>
              <a:rPr sz="2600" spc="-80" dirty="0" smtClean="0">
                <a:latin typeface="Times New Roman"/>
                <a:cs typeface="Times New Roman"/>
              </a:rPr>
              <a:t>acid.</a:t>
            </a:r>
            <a:endParaRPr lang="en-US" sz="2600" dirty="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buFont typeface="Wingdings" pitchFamily="2" charset="2"/>
              <a:buChar char="ü"/>
              <a:tabLst>
                <a:tab pos="698500" algn="l"/>
              </a:tabLst>
            </a:pPr>
            <a:r>
              <a:rPr sz="2600" spc="-40" dirty="0" smtClean="0">
                <a:latin typeface="Times New Roman"/>
                <a:cs typeface="Times New Roman"/>
              </a:rPr>
              <a:t>Pepsinogen </a:t>
            </a:r>
            <a:r>
              <a:rPr sz="2600" spc="-105" dirty="0">
                <a:latin typeface="Times New Roman"/>
                <a:cs typeface="Times New Roman"/>
              </a:rPr>
              <a:t>(a </a:t>
            </a:r>
            <a:r>
              <a:rPr sz="2600" spc="-50" dirty="0">
                <a:latin typeface="Times New Roman"/>
                <a:cs typeface="Times New Roman"/>
              </a:rPr>
              <a:t>proenzyme) </a:t>
            </a:r>
            <a:r>
              <a:rPr sz="2600" spc="-95" dirty="0">
                <a:latin typeface="Times New Roman"/>
                <a:cs typeface="Times New Roman"/>
              </a:rPr>
              <a:t>is </a:t>
            </a:r>
            <a:r>
              <a:rPr sz="2600" spc="-30" dirty="0">
                <a:latin typeface="Times New Roman"/>
                <a:cs typeface="Times New Roman"/>
              </a:rPr>
              <a:t>converted </a:t>
            </a:r>
            <a:r>
              <a:rPr sz="2600" spc="-10" dirty="0">
                <a:latin typeface="Times New Roman"/>
                <a:cs typeface="Times New Roman"/>
              </a:rPr>
              <a:t>into </a:t>
            </a:r>
            <a:r>
              <a:rPr sz="2600" spc="-50" dirty="0">
                <a:latin typeface="Times New Roman"/>
                <a:cs typeface="Times New Roman"/>
              </a:rPr>
              <a:t>its </a:t>
            </a:r>
            <a:r>
              <a:rPr sz="2600" spc="-85" dirty="0">
                <a:latin typeface="Times New Roman"/>
                <a:cs typeface="Times New Roman"/>
              </a:rPr>
              <a:t>active  </a:t>
            </a:r>
            <a:r>
              <a:rPr sz="2600" spc="20" dirty="0">
                <a:latin typeface="Times New Roman"/>
                <a:cs typeface="Times New Roman"/>
              </a:rPr>
              <a:t>form </a:t>
            </a:r>
            <a:r>
              <a:rPr sz="2600" spc="-30" dirty="0">
                <a:latin typeface="Times New Roman"/>
                <a:cs typeface="Times New Roman"/>
              </a:rPr>
              <a:t>pepsin </a:t>
            </a:r>
            <a:r>
              <a:rPr sz="2600" spc="-50" dirty="0">
                <a:latin typeface="Times New Roman"/>
                <a:cs typeface="Times New Roman"/>
              </a:rPr>
              <a:t>in </a:t>
            </a:r>
            <a:r>
              <a:rPr sz="2600" spc="-10" dirty="0">
                <a:latin typeface="Times New Roman"/>
                <a:cs typeface="Times New Roman"/>
              </a:rPr>
              <a:t>the </a:t>
            </a:r>
            <a:r>
              <a:rPr sz="2600" spc="-40" dirty="0">
                <a:latin typeface="Times New Roman"/>
                <a:cs typeface="Times New Roman"/>
              </a:rPr>
              <a:t>presence </a:t>
            </a:r>
            <a:r>
              <a:rPr sz="2600" spc="-5" dirty="0">
                <a:latin typeface="Times New Roman"/>
                <a:cs typeface="Times New Roman"/>
              </a:rPr>
              <a:t>of </a:t>
            </a:r>
            <a:r>
              <a:rPr sz="2600" spc="-55" dirty="0">
                <a:latin typeface="Times New Roman"/>
                <a:cs typeface="Times New Roman"/>
              </a:rPr>
              <a:t>hydrochloric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spc="-80" dirty="0" smtClean="0">
                <a:latin typeface="Times New Roman"/>
                <a:cs typeface="Times New Roman"/>
              </a:rPr>
              <a:t>acid.</a:t>
            </a:r>
            <a:endParaRPr lang="en-US" sz="2600" dirty="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buFont typeface="Wingdings" pitchFamily="2" charset="2"/>
              <a:buChar char="ü"/>
              <a:tabLst>
                <a:tab pos="698500" algn="l"/>
              </a:tabLst>
            </a:pPr>
            <a:r>
              <a:rPr sz="2600" spc="-45" dirty="0" smtClean="0">
                <a:latin typeface="Times New Roman"/>
                <a:cs typeface="Times New Roman"/>
              </a:rPr>
              <a:t>Pepsin </a:t>
            </a:r>
            <a:r>
              <a:rPr sz="2600" spc="-100" dirty="0">
                <a:latin typeface="Times New Roman"/>
                <a:cs typeface="Times New Roman"/>
              </a:rPr>
              <a:t>cleaves </a:t>
            </a:r>
            <a:r>
              <a:rPr sz="2600" spc="-25" dirty="0">
                <a:latin typeface="Times New Roman"/>
                <a:cs typeface="Times New Roman"/>
              </a:rPr>
              <a:t>proteins </a:t>
            </a:r>
            <a:r>
              <a:rPr sz="2600" spc="-10" dirty="0">
                <a:latin typeface="Times New Roman"/>
                <a:cs typeface="Times New Roman"/>
              </a:rPr>
              <a:t>into </a:t>
            </a:r>
            <a:r>
              <a:rPr sz="2600" spc="-75" dirty="0">
                <a:latin typeface="Times New Roman"/>
                <a:cs typeface="Times New Roman"/>
              </a:rPr>
              <a:t>smaller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polypeptides</a:t>
            </a:r>
            <a:r>
              <a:rPr sz="2600" spc="-55" dirty="0" smtClean="0">
                <a:latin typeface="Times New Roman"/>
                <a:cs typeface="Times New Roman"/>
              </a:rPr>
              <a:t>.</a:t>
            </a:r>
            <a:endParaRPr lang="en-US" sz="2600" dirty="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620"/>
              </a:spcBef>
              <a:tabLst>
                <a:tab pos="698500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40" dirty="0">
                <a:latin typeface="Times New Roman"/>
                <a:cs typeface="Times New Roman"/>
              </a:rPr>
              <a:t>In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90" dirty="0">
                <a:latin typeface="Times New Roman"/>
                <a:cs typeface="Times New Roman"/>
              </a:rPr>
              <a:t>small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intestine: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697865" marR="10795" indent="-2286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2600" spc="-35" dirty="0">
                <a:latin typeface="Times New Roman"/>
                <a:cs typeface="Times New Roman"/>
              </a:rPr>
              <a:t>Proteases </a:t>
            </a:r>
            <a:r>
              <a:rPr sz="2600" spc="-80" dirty="0">
                <a:latin typeface="Times New Roman"/>
                <a:cs typeface="Times New Roman"/>
              </a:rPr>
              <a:t>hydrolyze </a:t>
            </a:r>
            <a:r>
              <a:rPr sz="2600" spc="-15" dirty="0">
                <a:latin typeface="Times New Roman"/>
                <a:cs typeface="Times New Roman"/>
              </a:rPr>
              <a:t>protein </a:t>
            </a:r>
            <a:r>
              <a:rPr sz="2600" spc="-10" dirty="0">
                <a:latin typeface="Times New Roman"/>
                <a:cs typeface="Times New Roman"/>
              </a:rPr>
              <a:t>into </a:t>
            </a:r>
            <a:r>
              <a:rPr sz="2600" spc="15" dirty="0">
                <a:latin typeface="Times New Roman"/>
                <a:cs typeface="Times New Roman"/>
              </a:rPr>
              <a:t>short </a:t>
            </a:r>
            <a:r>
              <a:rPr sz="2600" spc="-25" dirty="0">
                <a:latin typeface="Times New Roman"/>
                <a:cs typeface="Times New Roman"/>
              </a:rPr>
              <a:t>peptide </a:t>
            </a:r>
            <a:r>
              <a:rPr sz="2600" spc="-60" dirty="0">
                <a:latin typeface="Times New Roman"/>
                <a:cs typeface="Times New Roman"/>
              </a:rPr>
              <a:t>chains  </a:t>
            </a:r>
            <a:r>
              <a:rPr sz="2600" spc="-85" dirty="0">
                <a:latin typeface="Times New Roman"/>
                <a:cs typeface="Times New Roman"/>
              </a:rPr>
              <a:t>called </a:t>
            </a:r>
            <a:r>
              <a:rPr sz="2600" spc="-50" dirty="0">
                <a:latin typeface="Times New Roman"/>
                <a:cs typeface="Times New Roman"/>
              </a:rPr>
              <a:t>oligopeptides, </a:t>
            </a:r>
            <a:r>
              <a:rPr sz="2600" spc="-65" dirty="0">
                <a:latin typeface="Times New Roman"/>
                <a:cs typeface="Times New Roman"/>
              </a:rPr>
              <a:t>which </a:t>
            </a:r>
            <a:r>
              <a:rPr sz="2600" spc="-25" dirty="0">
                <a:latin typeface="Times New Roman"/>
                <a:cs typeface="Times New Roman"/>
              </a:rPr>
              <a:t>contain </a:t>
            </a:r>
            <a:r>
              <a:rPr sz="2600" spc="-5" dirty="0">
                <a:latin typeface="Times New Roman"/>
                <a:cs typeface="Times New Roman"/>
              </a:rPr>
              <a:t>four </a:t>
            </a:r>
            <a:r>
              <a:rPr sz="2600" spc="25" dirty="0">
                <a:latin typeface="Times New Roman"/>
                <a:cs typeface="Times New Roman"/>
              </a:rPr>
              <a:t>to </a:t>
            </a:r>
            <a:r>
              <a:rPr sz="2600" spc="-40" dirty="0">
                <a:latin typeface="Times New Roman"/>
                <a:cs typeface="Times New Roman"/>
              </a:rPr>
              <a:t>nine  amino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acids.</a:t>
            </a:r>
            <a:endParaRPr sz="2600" dirty="0">
              <a:latin typeface="Times New Roman"/>
              <a:cs typeface="Times New Roman"/>
            </a:endParaRPr>
          </a:p>
          <a:p>
            <a:pPr marL="697865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698500" algn="l"/>
              </a:tabLst>
            </a:pPr>
            <a:r>
              <a:rPr sz="2600" spc="-50" dirty="0">
                <a:latin typeface="Times New Roman"/>
                <a:cs typeface="Times New Roman"/>
              </a:rPr>
              <a:t>Peptidases split </a:t>
            </a:r>
            <a:r>
              <a:rPr sz="2600" spc="-25" dirty="0">
                <a:latin typeface="Times New Roman"/>
                <a:cs typeface="Times New Roman"/>
              </a:rPr>
              <a:t>proteins </a:t>
            </a:r>
            <a:r>
              <a:rPr sz="2600" spc="-10" dirty="0">
                <a:latin typeface="Times New Roman"/>
                <a:cs typeface="Times New Roman"/>
              </a:rPr>
              <a:t>into </a:t>
            </a:r>
            <a:r>
              <a:rPr sz="2600" spc="-40" dirty="0">
                <a:latin typeface="Times New Roman"/>
                <a:cs typeface="Times New Roman"/>
              </a:rPr>
              <a:t>amino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acids.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1007299" y="275838"/>
            <a:ext cx="791019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r>
              <a:rPr lang="en-US" sz="2800" b="1" spc="45" dirty="0" smtClean="0">
                <a:latin typeface="Times New Roman"/>
                <a:cs typeface="Times New Roman"/>
              </a:rPr>
              <a:t>Cont.,…..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object 2"/>
          <p:cNvSpPr/>
          <p:nvPr/>
        </p:nvSpPr>
        <p:spPr>
          <a:xfrm>
            <a:off x="2286000" y="990600"/>
            <a:ext cx="5410200" cy="5521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/>
          <p:cNvSpPr txBox="1"/>
          <p:nvPr/>
        </p:nvSpPr>
        <p:spPr>
          <a:xfrm>
            <a:off x="1036002" y="318930"/>
            <a:ext cx="791019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r>
              <a:rPr lang="en-US" sz="2800" b="1" spc="45" dirty="0" smtClean="0">
                <a:latin typeface="Times New Roman"/>
                <a:cs typeface="Times New Roman"/>
              </a:rPr>
              <a:t>Cont.,…..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object 2"/>
          <p:cNvSpPr txBox="1">
            <a:spLocks noGrp="1"/>
          </p:cNvSpPr>
          <p:nvPr>
            <p:ph type="title"/>
          </p:nvPr>
        </p:nvSpPr>
        <p:spPr>
          <a:xfrm>
            <a:off x="1007299" y="228600"/>
            <a:ext cx="7922260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Protein</a:t>
            </a:r>
            <a:r>
              <a:rPr spc="-70" dirty="0"/>
              <a:t> </a:t>
            </a:r>
            <a:r>
              <a:rPr spc="-30" dirty="0"/>
              <a:t>absorption</a:t>
            </a:r>
          </a:p>
        </p:txBody>
      </p:sp>
      <p:sp>
        <p:nvSpPr>
          <p:cNvPr id="1048768" name="object 3"/>
          <p:cNvSpPr txBox="1"/>
          <p:nvPr/>
        </p:nvSpPr>
        <p:spPr>
          <a:xfrm>
            <a:off x="1143000" y="1447800"/>
            <a:ext cx="7696200" cy="34259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v"/>
              <a:tabLst>
                <a:tab pos="2364105" algn="l"/>
                <a:tab pos="3811904" algn="l"/>
                <a:tab pos="5619750" algn="l"/>
                <a:tab pos="6082030" algn="l"/>
              </a:tabLst>
            </a:pPr>
            <a:r>
              <a:rPr sz="2800" spc="-100" dirty="0">
                <a:latin typeface="Times New Roman"/>
                <a:cs typeface="Times New Roman"/>
              </a:rPr>
              <a:t>Specif</a:t>
            </a:r>
            <a:r>
              <a:rPr sz="2800" spc="-75" dirty="0">
                <a:latin typeface="Times New Roman"/>
                <a:cs typeface="Times New Roman"/>
              </a:rPr>
              <a:t>i</a:t>
            </a:r>
            <a:r>
              <a:rPr sz="2800" spc="-80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70" dirty="0" smtClean="0">
                <a:latin typeface="Times New Roman"/>
                <a:cs typeface="Times New Roman"/>
              </a:rPr>
              <a:t>ca</a:t>
            </a:r>
            <a:r>
              <a:rPr sz="2800" spc="20" dirty="0" smtClean="0">
                <a:latin typeface="Times New Roman"/>
                <a:cs typeface="Times New Roman"/>
              </a:rPr>
              <a:t>r</a:t>
            </a:r>
            <a:r>
              <a:rPr sz="2800" spc="-65" dirty="0" smtClean="0">
                <a:latin typeface="Times New Roman"/>
                <a:cs typeface="Times New Roman"/>
              </a:rPr>
              <a:t>riers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transp</a:t>
            </a:r>
            <a:r>
              <a:rPr sz="2800" spc="10" dirty="0" smtClean="0">
                <a:latin typeface="Times New Roman"/>
                <a:cs typeface="Times New Roman"/>
              </a:rPr>
              <a:t>o</a:t>
            </a:r>
            <a:r>
              <a:rPr sz="2800" spc="70" dirty="0" smtClean="0">
                <a:latin typeface="Times New Roman"/>
                <a:cs typeface="Times New Roman"/>
              </a:rPr>
              <a:t>r</a:t>
            </a:r>
            <a:r>
              <a:rPr sz="2800" spc="35" dirty="0" smtClean="0">
                <a:latin typeface="Times New Roman"/>
                <a:cs typeface="Times New Roman"/>
              </a:rPr>
              <a:t>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spc="-55" dirty="0" smtClean="0">
                <a:latin typeface="Times New Roman"/>
                <a:cs typeface="Times New Roman"/>
              </a:rPr>
              <a:t>a</a:t>
            </a:r>
            <a:r>
              <a:rPr sz="2800" spc="-85" dirty="0" smtClean="0">
                <a:latin typeface="Times New Roman"/>
                <a:cs typeface="Times New Roman"/>
              </a:rPr>
              <a:t>m</a:t>
            </a:r>
            <a:r>
              <a:rPr sz="2800" spc="-30" dirty="0" smtClean="0">
                <a:latin typeface="Times New Roman"/>
                <a:cs typeface="Times New Roman"/>
              </a:rPr>
              <a:t>ino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85" dirty="0" smtClean="0">
                <a:latin typeface="Times New Roman"/>
                <a:cs typeface="Times New Roman"/>
              </a:rPr>
              <a:t>acid</a:t>
            </a:r>
            <a:r>
              <a:rPr sz="2800" spc="-75" dirty="0" smtClean="0">
                <a:latin typeface="Times New Roman"/>
                <a:cs typeface="Times New Roman"/>
              </a:rPr>
              <a:t>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spc="30" dirty="0" smtClean="0">
                <a:latin typeface="Times New Roman"/>
                <a:cs typeface="Times New Roman"/>
              </a:rPr>
              <a:t>to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sz="2800" spc="-50" dirty="0" smtClean="0">
                <a:latin typeface="Times New Roman"/>
                <a:cs typeface="Times New Roman"/>
              </a:rPr>
              <a:t>intest</a:t>
            </a:r>
            <a:r>
              <a:rPr sz="2800" spc="-55" dirty="0" smtClean="0">
                <a:latin typeface="Times New Roman"/>
                <a:cs typeface="Times New Roman"/>
              </a:rPr>
              <a:t>i</a:t>
            </a:r>
            <a:r>
              <a:rPr sz="2800" spc="-70" dirty="0" smtClean="0">
                <a:latin typeface="Times New Roman"/>
                <a:cs typeface="Times New Roman"/>
              </a:rPr>
              <a:t>nal  </a:t>
            </a:r>
            <a:r>
              <a:rPr sz="2800" spc="-105" dirty="0">
                <a:latin typeface="Times New Roman"/>
                <a:cs typeface="Times New Roman"/>
              </a:rPr>
              <a:t>cells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469265" marR="328930" indent="-457200">
              <a:lnSpc>
                <a:spcPct val="100000"/>
              </a:lnSpc>
              <a:buFont typeface="Wingdings" pitchFamily="2" charset="2"/>
              <a:buChar char="v"/>
            </a:pPr>
            <a:r>
              <a:rPr sz="2800" spc="-55" dirty="0">
                <a:latin typeface="Times New Roman"/>
                <a:cs typeface="Times New Roman"/>
              </a:rPr>
              <a:t>Used </a:t>
            </a:r>
            <a:r>
              <a:rPr sz="2800" spc="-125" dirty="0">
                <a:latin typeface="Times New Roman"/>
                <a:cs typeface="Times New Roman"/>
              </a:rPr>
              <a:t>by </a:t>
            </a:r>
            <a:r>
              <a:rPr sz="2800" spc="-60" dirty="0">
                <a:latin typeface="Times New Roman"/>
                <a:cs typeface="Times New Roman"/>
              </a:rPr>
              <a:t>intestinal </a:t>
            </a:r>
            <a:r>
              <a:rPr sz="2800" spc="-105" dirty="0">
                <a:latin typeface="Times New Roman"/>
                <a:cs typeface="Times New Roman"/>
              </a:rPr>
              <a:t>cells 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b="1" spc="-10" dirty="0">
                <a:latin typeface="Times New Roman"/>
                <a:cs typeface="Times New Roman"/>
              </a:rPr>
              <a:t>energy </a:t>
            </a:r>
            <a:r>
              <a:rPr sz="2800" spc="10" dirty="0">
                <a:latin typeface="Times New Roman"/>
                <a:cs typeface="Times New Roman"/>
              </a:rPr>
              <a:t>or </a:t>
            </a:r>
            <a:r>
              <a:rPr sz="2800" b="1" spc="10" dirty="0">
                <a:latin typeface="Times New Roman"/>
                <a:cs typeface="Times New Roman"/>
              </a:rPr>
              <a:t>synthesis </a:t>
            </a:r>
            <a:r>
              <a:rPr sz="2800" b="1" spc="-20" dirty="0">
                <a:latin typeface="Times New Roman"/>
                <a:cs typeface="Times New Roman"/>
              </a:rPr>
              <a:t>of  </a:t>
            </a:r>
            <a:r>
              <a:rPr sz="2800" b="1" spc="-5" dirty="0">
                <a:latin typeface="Times New Roman"/>
                <a:cs typeface="Times New Roman"/>
              </a:rPr>
              <a:t>necessary </a:t>
            </a:r>
            <a:r>
              <a:rPr sz="2800" b="1" spc="25" dirty="0">
                <a:latin typeface="Times New Roman"/>
                <a:cs typeface="Times New Roman"/>
              </a:rPr>
              <a:t>compounds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v"/>
            </a:pPr>
            <a:r>
              <a:rPr sz="2800" spc="-20" dirty="0">
                <a:latin typeface="Times New Roman"/>
                <a:cs typeface="Times New Roman"/>
              </a:rPr>
              <a:t>Extra </a:t>
            </a:r>
            <a:r>
              <a:rPr sz="2800" spc="5" dirty="0">
                <a:latin typeface="Times New Roman"/>
                <a:cs typeface="Times New Roman"/>
              </a:rPr>
              <a:t>/excess </a:t>
            </a:r>
            <a:r>
              <a:rPr sz="2800" spc="-45" dirty="0">
                <a:latin typeface="Times New Roman"/>
                <a:cs typeface="Times New Roman"/>
              </a:rPr>
              <a:t>amino </a:t>
            </a:r>
            <a:r>
              <a:rPr sz="2800" spc="-100" dirty="0">
                <a:latin typeface="Times New Roman"/>
                <a:cs typeface="Times New Roman"/>
              </a:rPr>
              <a:t>acids: </a:t>
            </a:r>
            <a:r>
              <a:rPr sz="2800" spc="-5" dirty="0">
                <a:latin typeface="Times New Roman"/>
                <a:cs typeface="Times New Roman"/>
              </a:rPr>
              <a:t>transported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liver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object 2"/>
          <p:cNvSpPr txBox="1">
            <a:spLocks noGrp="1"/>
          </p:cNvSpPr>
          <p:nvPr>
            <p:ph type="title"/>
          </p:nvPr>
        </p:nvSpPr>
        <p:spPr>
          <a:xfrm>
            <a:off x="993444" y="228600"/>
            <a:ext cx="4769357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8450" algn="l"/>
              </a:tabLst>
            </a:pPr>
            <a:r>
              <a:rPr spc="-125" dirty="0"/>
              <a:t>R</a:t>
            </a:r>
            <a:r>
              <a:rPr spc="45" dirty="0"/>
              <a:t>oles</a:t>
            </a:r>
            <a:r>
              <a:rPr dirty="0"/>
              <a:t> </a:t>
            </a:r>
            <a:r>
              <a:rPr spc="-15" dirty="0" smtClean="0"/>
              <a:t>of</a:t>
            </a:r>
            <a:r>
              <a:rPr lang="en-US" spc="-15" dirty="0" smtClean="0"/>
              <a:t> </a:t>
            </a:r>
            <a:r>
              <a:rPr spc="-190" dirty="0" smtClean="0"/>
              <a:t>p</a:t>
            </a:r>
            <a:r>
              <a:rPr spc="-125" dirty="0" smtClean="0"/>
              <a:t>r</a:t>
            </a:r>
            <a:r>
              <a:rPr spc="25" dirty="0" smtClean="0"/>
              <a:t>ot</a:t>
            </a:r>
            <a:r>
              <a:rPr spc="20" dirty="0" smtClean="0"/>
              <a:t>e</a:t>
            </a:r>
            <a:r>
              <a:rPr spc="25" dirty="0" smtClean="0"/>
              <a:t>ins</a:t>
            </a:r>
            <a:endParaRPr spc="25" dirty="0"/>
          </a:p>
        </p:txBody>
      </p:sp>
      <p:sp>
        <p:nvSpPr>
          <p:cNvPr id="1048770" name="object 3"/>
          <p:cNvSpPr txBox="1"/>
          <p:nvPr/>
        </p:nvSpPr>
        <p:spPr>
          <a:xfrm>
            <a:off x="993444" y="1033017"/>
            <a:ext cx="7577455" cy="55803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v"/>
            </a:pPr>
            <a:r>
              <a:rPr sz="2800" b="1" spc="-60" dirty="0">
                <a:latin typeface="Times New Roman"/>
                <a:cs typeface="Times New Roman"/>
              </a:rPr>
              <a:t>As </a:t>
            </a:r>
            <a:r>
              <a:rPr sz="2800" b="1" dirty="0">
                <a:latin typeface="Times New Roman"/>
                <a:cs typeface="Times New Roman"/>
              </a:rPr>
              <a:t>building </a:t>
            </a:r>
            <a:r>
              <a:rPr sz="2800" b="1" spc="-40" dirty="0" smtClean="0">
                <a:latin typeface="Times New Roman"/>
                <a:cs typeface="Times New Roman"/>
              </a:rPr>
              <a:t>materials </a:t>
            </a:r>
            <a:r>
              <a:rPr sz="2800" b="1" spc="-100" dirty="0">
                <a:latin typeface="Times New Roman"/>
                <a:cs typeface="Times New Roman"/>
              </a:rPr>
              <a:t>for </a:t>
            </a:r>
            <a:r>
              <a:rPr sz="2800" b="1" spc="-35" dirty="0">
                <a:latin typeface="Times New Roman"/>
                <a:cs typeface="Times New Roman"/>
              </a:rPr>
              <a:t>growth </a:t>
            </a:r>
            <a:r>
              <a:rPr sz="2800" b="1" spc="-30" dirty="0">
                <a:latin typeface="Times New Roman"/>
                <a:cs typeface="Times New Roman"/>
              </a:rPr>
              <a:t>and</a:t>
            </a:r>
            <a:r>
              <a:rPr sz="2800" b="1" spc="229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maintenance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926465" marR="1595120" indent="-457200">
              <a:lnSpc>
                <a:spcPts val="3020"/>
              </a:lnSpc>
              <a:spcBef>
                <a:spcPts val="5"/>
              </a:spcBef>
              <a:buFont typeface="Wingdings" pitchFamily="2" charset="2"/>
              <a:buChar char="ü"/>
              <a:tabLst>
                <a:tab pos="698500" algn="l"/>
                <a:tab pos="2900045" algn="l"/>
                <a:tab pos="3343275" algn="l"/>
              </a:tabLst>
            </a:pPr>
            <a:r>
              <a:rPr sz="2800" spc="-95" dirty="0">
                <a:latin typeface="Times New Roman"/>
                <a:cs typeface="Times New Roman"/>
              </a:rPr>
              <a:t>Building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blocks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90" dirty="0">
                <a:latin typeface="Times New Roman"/>
                <a:cs typeface="Times New Roman"/>
              </a:rPr>
              <a:t>muscles, </a:t>
            </a:r>
            <a:r>
              <a:rPr sz="2800" spc="-15" dirty="0">
                <a:latin typeface="Times New Roman"/>
                <a:cs typeface="Times New Roman"/>
              </a:rPr>
              <a:t>blood </a:t>
            </a:r>
            <a:r>
              <a:rPr sz="2800" spc="-35" dirty="0">
                <a:latin typeface="Times New Roman"/>
                <a:cs typeface="Times New Roman"/>
              </a:rPr>
              <a:t>and  </a:t>
            </a:r>
            <a:r>
              <a:rPr sz="2800" spc="-40" dirty="0">
                <a:latin typeface="Times New Roman"/>
                <a:cs typeface="Times New Roman"/>
              </a:rPr>
              <a:t>skin….most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50" dirty="0">
                <a:latin typeface="Times New Roman"/>
                <a:cs typeface="Times New Roman"/>
              </a:rPr>
              <a:t>body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structures.</a:t>
            </a:r>
            <a:endParaRPr sz="2800" dirty="0">
              <a:latin typeface="Times New Roman"/>
              <a:cs typeface="Times New Roman"/>
            </a:endParaRPr>
          </a:p>
          <a:p>
            <a:pPr marL="926465" marR="25400" indent="-457200">
              <a:lnSpc>
                <a:spcPts val="3020"/>
              </a:lnSpc>
              <a:spcBef>
                <a:spcPts val="680"/>
              </a:spcBef>
              <a:buFont typeface="Wingdings" pitchFamily="2" charset="2"/>
              <a:buChar char="ü"/>
              <a:tabLst>
                <a:tab pos="698500" algn="l"/>
              </a:tabLst>
            </a:pPr>
            <a:r>
              <a:rPr sz="2800" spc="-95" dirty="0">
                <a:latin typeface="Times New Roman"/>
                <a:cs typeface="Times New Roman"/>
              </a:rPr>
              <a:t>Replace </a:t>
            </a:r>
            <a:r>
              <a:rPr sz="2800" spc="-50" dirty="0">
                <a:latin typeface="Times New Roman"/>
                <a:cs typeface="Times New Roman"/>
              </a:rPr>
              <a:t>dead </a:t>
            </a:r>
            <a:r>
              <a:rPr sz="2800" spc="-60" dirty="0">
                <a:latin typeface="Times New Roman"/>
                <a:cs typeface="Times New Roman"/>
              </a:rPr>
              <a:t>tissues </a:t>
            </a:r>
            <a:r>
              <a:rPr sz="2800" spc="-70" dirty="0">
                <a:latin typeface="Times New Roman"/>
                <a:cs typeface="Times New Roman"/>
              </a:rPr>
              <a:t>including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75" dirty="0">
                <a:latin typeface="Times New Roman"/>
                <a:cs typeface="Times New Roman"/>
              </a:rPr>
              <a:t>skin, </a:t>
            </a:r>
            <a:r>
              <a:rPr sz="2800" spc="-80" dirty="0">
                <a:latin typeface="Times New Roman"/>
                <a:cs typeface="Times New Roman"/>
              </a:rPr>
              <a:t>hair, </a:t>
            </a:r>
            <a:r>
              <a:rPr sz="2800" spc="-105" dirty="0">
                <a:latin typeface="Times New Roman"/>
                <a:cs typeface="Times New Roman"/>
              </a:rPr>
              <a:t>nails, 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95" dirty="0">
                <a:latin typeface="Times New Roman"/>
                <a:cs typeface="Times New Roman"/>
              </a:rPr>
              <a:t>GI </a:t>
            </a:r>
            <a:r>
              <a:rPr sz="2800" spc="-25" dirty="0">
                <a:latin typeface="Times New Roman"/>
                <a:cs typeface="Times New Roman"/>
              </a:rPr>
              <a:t>tract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lining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 pitchFamily="2" charset="2"/>
              <a:buChar char="v"/>
            </a:pPr>
            <a:r>
              <a:rPr sz="2800" b="1" spc="-60" dirty="0">
                <a:latin typeface="Times New Roman"/>
                <a:cs typeface="Times New Roman"/>
              </a:rPr>
              <a:t>As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enzymes: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469265" marR="182245" indent="-457200">
              <a:lnSpc>
                <a:spcPts val="3020"/>
              </a:lnSpc>
              <a:spcBef>
                <a:spcPts val="5"/>
              </a:spcBef>
              <a:buFont typeface="Wingdings" pitchFamily="2" charset="2"/>
              <a:buChar char="ü"/>
            </a:pPr>
            <a:r>
              <a:rPr sz="2800" spc="-50" dirty="0">
                <a:latin typeface="Times New Roman"/>
                <a:cs typeface="Times New Roman"/>
              </a:rPr>
              <a:t>Enzymes </a:t>
            </a:r>
            <a:r>
              <a:rPr sz="2800" spc="-65" dirty="0">
                <a:latin typeface="Times New Roman"/>
                <a:cs typeface="Times New Roman"/>
              </a:rPr>
              <a:t>are </a:t>
            </a:r>
            <a:r>
              <a:rPr sz="2800" spc="-25" dirty="0">
                <a:latin typeface="Times New Roman"/>
                <a:cs typeface="Times New Roman"/>
              </a:rPr>
              <a:t>proteins </a:t>
            </a:r>
            <a:r>
              <a:rPr sz="2800" spc="-5" dirty="0">
                <a:latin typeface="Times New Roman"/>
                <a:cs typeface="Times New Roman"/>
              </a:rPr>
              <a:t>that </a:t>
            </a:r>
            <a:r>
              <a:rPr sz="2800" spc="-75" dirty="0">
                <a:latin typeface="Times New Roman"/>
                <a:cs typeface="Times New Roman"/>
              </a:rPr>
              <a:t>facilitate </a:t>
            </a:r>
            <a:r>
              <a:rPr sz="2800" spc="-65" dirty="0">
                <a:latin typeface="Times New Roman"/>
                <a:cs typeface="Times New Roman"/>
              </a:rPr>
              <a:t>anabolic </a:t>
            </a:r>
            <a:r>
              <a:rPr sz="2800" spc="-75" dirty="0">
                <a:latin typeface="Times New Roman"/>
                <a:cs typeface="Times New Roman"/>
              </a:rPr>
              <a:t>(building  </a:t>
            </a:r>
            <a:r>
              <a:rPr sz="2800" spc="-45" dirty="0">
                <a:latin typeface="Times New Roman"/>
                <a:cs typeface="Times New Roman"/>
              </a:rPr>
              <a:t>up)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65" dirty="0">
                <a:latin typeface="Times New Roman"/>
                <a:cs typeface="Times New Roman"/>
              </a:rPr>
              <a:t>catabolic </a:t>
            </a:r>
            <a:r>
              <a:rPr sz="2800" spc="-70" dirty="0">
                <a:latin typeface="Times New Roman"/>
                <a:cs typeface="Times New Roman"/>
              </a:rPr>
              <a:t>(breaking </a:t>
            </a:r>
            <a:r>
              <a:rPr sz="2800" spc="-55" dirty="0">
                <a:latin typeface="Times New Roman"/>
                <a:cs typeface="Times New Roman"/>
              </a:rPr>
              <a:t>down) </a:t>
            </a:r>
            <a:r>
              <a:rPr sz="2800" spc="-90" dirty="0">
                <a:latin typeface="Times New Roman"/>
                <a:cs typeface="Times New Roman"/>
              </a:rPr>
              <a:t>chemical  </a:t>
            </a:r>
            <a:r>
              <a:rPr sz="2800" spc="-65" dirty="0">
                <a:latin typeface="Times New Roman"/>
                <a:cs typeface="Times New Roman"/>
              </a:rPr>
              <a:t>reactions.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object 2"/>
          <p:cNvSpPr txBox="1">
            <a:spLocks noGrp="1"/>
          </p:cNvSpPr>
          <p:nvPr>
            <p:ph type="title"/>
          </p:nvPr>
        </p:nvSpPr>
        <p:spPr>
          <a:xfrm>
            <a:off x="1000066" y="685800"/>
            <a:ext cx="341953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v"/>
            </a:pPr>
            <a:r>
              <a:rPr sz="2800" spc="-60" dirty="0"/>
              <a:t>As</a:t>
            </a:r>
            <a:r>
              <a:rPr sz="2800" spc="-75" dirty="0"/>
              <a:t> </a:t>
            </a:r>
            <a:r>
              <a:rPr sz="2800" spc="-15" dirty="0"/>
              <a:t>hormones:</a:t>
            </a:r>
            <a:endParaRPr sz="2800" dirty="0"/>
          </a:p>
        </p:txBody>
      </p:sp>
      <p:sp>
        <p:nvSpPr>
          <p:cNvPr id="1048772" name="object 3"/>
          <p:cNvSpPr txBox="1"/>
          <p:nvPr/>
        </p:nvSpPr>
        <p:spPr>
          <a:xfrm>
            <a:off x="1159019" y="1371600"/>
            <a:ext cx="7452995" cy="435503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756285" marR="822960" indent="-457200">
              <a:lnSpc>
                <a:spcPts val="3020"/>
              </a:lnSpc>
              <a:spcBef>
                <a:spcPts val="480"/>
              </a:spcBef>
              <a:buFont typeface="Wingdings" pitchFamily="2" charset="2"/>
              <a:buChar char="ü"/>
            </a:pPr>
            <a:r>
              <a:rPr sz="2800" spc="10" dirty="0">
                <a:latin typeface="Times New Roman"/>
                <a:cs typeface="Times New Roman"/>
              </a:rPr>
              <a:t>Hormones </a:t>
            </a:r>
            <a:r>
              <a:rPr sz="2800" spc="-75" dirty="0">
                <a:latin typeface="Times New Roman"/>
                <a:cs typeface="Times New Roman"/>
              </a:rPr>
              <a:t>regulate </a:t>
            </a:r>
            <a:r>
              <a:rPr sz="2800" spc="-50" dirty="0">
                <a:latin typeface="Times New Roman"/>
                <a:cs typeface="Times New Roman"/>
              </a:rPr>
              <a:t>body </a:t>
            </a:r>
            <a:r>
              <a:rPr sz="2800" spc="-45" dirty="0">
                <a:latin typeface="Times New Roman"/>
                <a:cs typeface="Times New Roman"/>
              </a:rPr>
              <a:t>processes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35" dirty="0">
                <a:latin typeface="Times New Roman"/>
                <a:cs typeface="Times New Roman"/>
              </a:rPr>
              <a:t>some  </a:t>
            </a:r>
            <a:r>
              <a:rPr sz="2800" dirty="0">
                <a:latin typeface="Times New Roman"/>
                <a:cs typeface="Times New Roman"/>
              </a:rPr>
              <a:t>hormones </a:t>
            </a:r>
            <a:r>
              <a:rPr sz="2800" spc="-60" dirty="0">
                <a:latin typeface="Times New Roman"/>
                <a:cs typeface="Times New Roman"/>
              </a:rPr>
              <a:t>are </a:t>
            </a:r>
            <a:r>
              <a:rPr sz="2800" spc="-45" dirty="0">
                <a:latin typeface="Times New Roman"/>
                <a:cs typeface="Times New Roman"/>
              </a:rPr>
              <a:t>proteins. </a:t>
            </a:r>
            <a:r>
              <a:rPr sz="2800" spc="-55" dirty="0">
                <a:latin typeface="Times New Roman"/>
                <a:cs typeface="Times New Roman"/>
              </a:rPr>
              <a:t>An </a:t>
            </a:r>
            <a:r>
              <a:rPr sz="2800" spc="-75" dirty="0">
                <a:latin typeface="Times New Roman"/>
                <a:cs typeface="Times New Roman"/>
              </a:rPr>
              <a:t>example </a:t>
            </a:r>
            <a:r>
              <a:rPr sz="2800" spc="-114" dirty="0">
                <a:latin typeface="Times New Roman"/>
                <a:cs typeface="Times New Roman"/>
              </a:rPr>
              <a:t>is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insulin.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10"/>
              </a:spcBef>
              <a:buFont typeface="Wingdings" pitchFamily="2" charset="2"/>
              <a:buChar char="v"/>
            </a:pPr>
            <a:r>
              <a:rPr sz="2800" b="1" spc="-60" dirty="0">
                <a:latin typeface="Times New Roman"/>
                <a:cs typeface="Times New Roman"/>
              </a:rPr>
              <a:t>As </a:t>
            </a:r>
            <a:r>
              <a:rPr sz="2800" b="1" spc="5" dirty="0">
                <a:latin typeface="Times New Roman"/>
                <a:cs typeface="Times New Roman"/>
              </a:rPr>
              <a:t>acid-base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b="1" spc="-40" dirty="0">
                <a:latin typeface="Times New Roman"/>
                <a:cs typeface="Times New Roman"/>
              </a:rPr>
              <a:t>regulators</a:t>
            </a:r>
            <a:endParaRPr sz="2800" dirty="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spcBef>
                <a:spcPts val="630"/>
              </a:spcBef>
              <a:buFont typeface="Wingdings" pitchFamily="2" charset="2"/>
              <a:buChar char="ü"/>
              <a:tabLst>
                <a:tab pos="698500" algn="l"/>
              </a:tabLst>
            </a:pPr>
            <a:r>
              <a:rPr sz="2600" spc="-55" dirty="0">
                <a:latin typeface="Times New Roman"/>
                <a:cs typeface="Times New Roman"/>
              </a:rPr>
              <a:t>Act </a:t>
            </a:r>
            <a:r>
              <a:rPr sz="2600" spc="-85" dirty="0">
                <a:latin typeface="Times New Roman"/>
                <a:cs typeface="Times New Roman"/>
              </a:rPr>
              <a:t>as </a:t>
            </a:r>
            <a:r>
              <a:rPr sz="2600" spc="-30" dirty="0">
                <a:latin typeface="Times New Roman"/>
                <a:cs typeface="Times New Roman"/>
              </a:rPr>
              <a:t>buffers </a:t>
            </a:r>
            <a:r>
              <a:rPr sz="2600" spc="-114" dirty="0">
                <a:latin typeface="Times New Roman"/>
                <a:cs typeface="Times New Roman"/>
              </a:rPr>
              <a:t>by </a:t>
            </a:r>
            <a:r>
              <a:rPr sz="2600" spc="-65" dirty="0">
                <a:latin typeface="Times New Roman"/>
                <a:cs typeface="Times New Roman"/>
              </a:rPr>
              <a:t>keeping </a:t>
            </a:r>
            <a:r>
              <a:rPr sz="2600" spc="-35" dirty="0">
                <a:latin typeface="Times New Roman"/>
                <a:cs typeface="Times New Roman"/>
              </a:rPr>
              <a:t>solutions </a:t>
            </a:r>
            <a:r>
              <a:rPr sz="2600" spc="-85" dirty="0">
                <a:latin typeface="Times New Roman"/>
                <a:cs typeface="Times New Roman"/>
              </a:rPr>
              <a:t>acidic </a:t>
            </a:r>
            <a:r>
              <a:rPr sz="2600" spc="15" dirty="0">
                <a:latin typeface="Times New Roman"/>
                <a:cs typeface="Times New Roman"/>
              </a:rPr>
              <a:t>or</a:t>
            </a:r>
            <a:r>
              <a:rPr sz="2600" spc="44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alkaline</a:t>
            </a:r>
            <a:endParaRPr sz="2600" dirty="0">
              <a:latin typeface="Times New Roman"/>
              <a:cs typeface="Times New Roman"/>
            </a:endParaRPr>
          </a:p>
          <a:p>
            <a:pPr marL="926465" marR="5080" indent="-457200">
              <a:lnSpc>
                <a:spcPct val="100000"/>
              </a:lnSpc>
              <a:spcBef>
                <a:spcPts val="625"/>
              </a:spcBef>
              <a:buFont typeface="Wingdings" pitchFamily="2" charset="2"/>
              <a:buChar char="ü"/>
              <a:tabLst>
                <a:tab pos="698500" algn="l"/>
              </a:tabLst>
            </a:pPr>
            <a:r>
              <a:rPr sz="2600" spc="-80" dirty="0">
                <a:latin typeface="Times New Roman"/>
                <a:cs typeface="Times New Roman"/>
              </a:rPr>
              <a:t>Acids </a:t>
            </a:r>
            <a:r>
              <a:rPr sz="2600" spc="-60" dirty="0">
                <a:latin typeface="Times New Roman"/>
                <a:cs typeface="Times New Roman"/>
              </a:rPr>
              <a:t>are </a:t>
            </a:r>
            <a:r>
              <a:rPr sz="2600" spc="-10" dirty="0">
                <a:latin typeface="Times New Roman"/>
                <a:cs typeface="Times New Roman"/>
              </a:rPr>
              <a:t>compounds </a:t>
            </a:r>
            <a:r>
              <a:rPr sz="2600" dirty="0">
                <a:latin typeface="Times New Roman"/>
                <a:cs typeface="Times New Roman"/>
              </a:rPr>
              <a:t>that </a:t>
            </a:r>
            <a:r>
              <a:rPr sz="2600" spc="-75" dirty="0">
                <a:latin typeface="Times New Roman"/>
                <a:cs typeface="Times New Roman"/>
              </a:rPr>
              <a:t>release </a:t>
            </a:r>
            <a:r>
              <a:rPr sz="2600" spc="-50" dirty="0">
                <a:latin typeface="Times New Roman"/>
                <a:cs typeface="Times New Roman"/>
              </a:rPr>
              <a:t>hydrogen </a:t>
            </a:r>
            <a:r>
              <a:rPr sz="2600" spc="-35" dirty="0">
                <a:latin typeface="Times New Roman"/>
                <a:cs typeface="Times New Roman"/>
              </a:rPr>
              <a:t>ions </a:t>
            </a:r>
            <a:r>
              <a:rPr sz="2600" spc="-50" dirty="0">
                <a:latin typeface="Times New Roman"/>
                <a:cs typeface="Times New Roman"/>
              </a:rPr>
              <a:t>in </a:t>
            </a:r>
            <a:r>
              <a:rPr sz="2600" spc="-100" dirty="0">
                <a:latin typeface="Times New Roman"/>
                <a:cs typeface="Times New Roman"/>
              </a:rPr>
              <a:t>a  </a:t>
            </a:r>
            <a:r>
              <a:rPr sz="2600" spc="-35" dirty="0">
                <a:latin typeface="Times New Roman"/>
                <a:cs typeface="Times New Roman"/>
              </a:rPr>
              <a:t>solution.</a:t>
            </a:r>
            <a:endParaRPr sz="2600" dirty="0">
              <a:latin typeface="Times New Roman"/>
              <a:cs typeface="Times New Roman"/>
            </a:endParaRPr>
          </a:p>
          <a:p>
            <a:pPr marL="926465" marR="46355" indent="-457200">
              <a:lnSpc>
                <a:spcPct val="100000"/>
              </a:lnSpc>
              <a:spcBef>
                <a:spcPts val="625"/>
              </a:spcBef>
              <a:buFont typeface="Wingdings" pitchFamily="2" charset="2"/>
              <a:buChar char="ü"/>
              <a:tabLst>
                <a:tab pos="698500" algn="l"/>
              </a:tabLst>
            </a:pPr>
            <a:r>
              <a:rPr sz="2600" spc="-90" dirty="0">
                <a:latin typeface="Times New Roman"/>
                <a:cs typeface="Times New Roman"/>
              </a:rPr>
              <a:t>Bases </a:t>
            </a:r>
            <a:r>
              <a:rPr sz="2600" spc="-60" dirty="0">
                <a:latin typeface="Times New Roman"/>
                <a:cs typeface="Times New Roman"/>
              </a:rPr>
              <a:t>are </a:t>
            </a:r>
            <a:r>
              <a:rPr sz="2600" spc="-10" dirty="0">
                <a:latin typeface="Times New Roman"/>
                <a:cs typeface="Times New Roman"/>
              </a:rPr>
              <a:t>compounds </a:t>
            </a:r>
            <a:r>
              <a:rPr sz="2600" dirty="0">
                <a:latin typeface="Times New Roman"/>
                <a:cs typeface="Times New Roman"/>
              </a:rPr>
              <a:t>that </a:t>
            </a:r>
            <a:r>
              <a:rPr sz="2600" spc="-45" dirty="0">
                <a:latin typeface="Times New Roman"/>
                <a:cs typeface="Times New Roman"/>
              </a:rPr>
              <a:t>accept </a:t>
            </a:r>
            <a:r>
              <a:rPr sz="2600" spc="-50" dirty="0">
                <a:latin typeface="Times New Roman"/>
                <a:cs typeface="Times New Roman"/>
              </a:rPr>
              <a:t>hydrogen </a:t>
            </a:r>
            <a:r>
              <a:rPr sz="2600" spc="-35" dirty="0">
                <a:latin typeface="Times New Roman"/>
                <a:cs typeface="Times New Roman"/>
              </a:rPr>
              <a:t>ions </a:t>
            </a:r>
            <a:r>
              <a:rPr sz="2600" spc="-50" dirty="0">
                <a:latin typeface="Times New Roman"/>
                <a:cs typeface="Times New Roman"/>
              </a:rPr>
              <a:t>in </a:t>
            </a:r>
            <a:r>
              <a:rPr sz="2600" spc="-100" dirty="0">
                <a:latin typeface="Times New Roman"/>
                <a:cs typeface="Times New Roman"/>
              </a:rPr>
              <a:t>a  </a:t>
            </a:r>
            <a:r>
              <a:rPr sz="2600" spc="-35" dirty="0">
                <a:latin typeface="Times New Roman"/>
                <a:cs typeface="Times New Roman"/>
              </a:rPr>
              <a:t>solution</a:t>
            </a:r>
            <a:r>
              <a:rPr sz="2600" spc="-35" dirty="0" smtClean="0"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1000067" y="36414"/>
            <a:ext cx="791019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r>
              <a:rPr lang="en-US" sz="2800" b="1" spc="45" dirty="0" smtClean="0">
                <a:latin typeface="Times New Roman"/>
                <a:cs typeface="Times New Roman"/>
              </a:rPr>
              <a:t>Cont.,…..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object 2"/>
          <p:cNvSpPr txBox="1"/>
          <p:nvPr/>
        </p:nvSpPr>
        <p:spPr>
          <a:xfrm>
            <a:off x="1076521" y="1142999"/>
            <a:ext cx="7127240" cy="52905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25"/>
              </a:spcBef>
              <a:buFont typeface="Wingdings" pitchFamily="2" charset="2"/>
              <a:buChar char="v"/>
            </a:pPr>
            <a:r>
              <a:rPr lang="en-US" sz="2800" spc="-70" dirty="0">
                <a:latin typeface="Times New Roman"/>
                <a:cs typeface="Times New Roman"/>
              </a:rPr>
              <a:t>Mechanism </a:t>
            </a:r>
            <a:r>
              <a:rPr lang="en-US" sz="2800" spc="-5" dirty="0">
                <a:latin typeface="Times New Roman"/>
                <a:cs typeface="Times New Roman"/>
              </a:rPr>
              <a:t>of</a:t>
            </a:r>
            <a:r>
              <a:rPr lang="en-US" sz="2800" spc="390" dirty="0">
                <a:latin typeface="Times New Roman"/>
                <a:cs typeface="Times New Roman"/>
              </a:rPr>
              <a:t> </a:t>
            </a:r>
            <a:r>
              <a:rPr lang="en-US" sz="2800" spc="-60" dirty="0">
                <a:latin typeface="Times New Roman"/>
                <a:cs typeface="Times New Roman"/>
              </a:rPr>
              <a:t>regulation:</a:t>
            </a:r>
            <a:endParaRPr lang="en-US" sz="2800" dirty="0">
              <a:latin typeface="Times New Roman"/>
              <a:cs typeface="Times New Roman"/>
            </a:endParaRPr>
          </a:p>
          <a:p>
            <a:pPr marL="756285" marR="280670" indent="-457200">
              <a:lnSpc>
                <a:spcPct val="100000"/>
              </a:lnSpc>
              <a:spcBef>
                <a:spcPts val="625"/>
              </a:spcBef>
              <a:buFont typeface="Wingdings" pitchFamily="2" charset="2"/>
              <a:buChar char="ü"/>
            </a:pPr>
            <a:r>
              <a:rPr lang="en-US" sz="2800" spc="-175" dirty="0">
                <a:latin typeface="Times New Roman"/>
                <a:cs typeface="Times New Roman"/>
              </a:rPr>
              <a:t>By </a:t>
            </a:r>
            <a:r>
              <a:rPr lang="en-US" sz="2800" spc="-55" dirty="0">
                <a:latin typeface="Times New Roman"/>
                <a:cs typeface="Times New Roman"/>
              </a:rPr>
              <a:t>accepting </a:t>
            </a:r>
            <a:r>
              <a:rPr lang="en-US" sz="2800" spc="-30" dirty="0">
                <a:latin typeface="Times New Roman"/>
                <a:cs typeface="Times New Roman"/>
              </a:rPr>
              <a:t>and </a:t>
            </a:r>
            <a:r>
              <a:rPr lang="en-US" sz="2800" spc="-75" dirty="0">
                <a:latin typeface="Times New Roman"/>
                <a:cs typeface="Times New Roman"/>
              </a:rPr>
              <a:t>releasing </a:t>
            </a:r>
            <a:r>
              <a:rPr lang="en-US" sz="2800" spc="-50" dirty="0">
                <a:latin typeface="Times New Roman"/>
                <a:cs typeface="Times New Roman"/>
              </a:rPr>
              <a:t>hydrogen </a:t>
            </a:r>
            <a:r>
              <a:rPr lang="en-US" sz="2800" spc="-60" dirty="0">
                <a:latin typeface="Times New Roman"/>
                <a:cs typeface="Times New Roman"/>
              </a:rPr>
              <a:t>ions, </a:t>
            </a:r>
            <a:r>
              <a:rPr lang="en-US" sz="2800" spc="-25" dirty="0">
                <a:latin typeface="Times New Roman"/>
                <a:cs typeface="Times New Roman"/>
              </a:rPr>
              <a:t>proteins  </a:t>
            </a:r>
            <a:r>
              <a:rPr lang="en-US" sz="2800" spc="-50" dirty="0">
                <a:latin typeface="Times New Roman"/>
                <a:cs typeface="Times New Roman"/>
              </a:rPr>
              <a:t>maintain </a:t>
            </a:r>
            <a:r>
              <a:rPr lang="en-US" sz="2800" spc="-5" dirty="0">
                <a:latin typeface="Times New Roman"/>
                <a:cs typeface="Times New Roman"/>
              </a:rPr>
              <a:t>the </a:t>
            </a:r>
            <a:r>
              <a:rPr lang="en-US" sz="2800" spc="-80" dirty="0">
                <a:latin typeface="Times New Roman"/>
                <a:cs typeface="Times New Roman"/>
              </a:rPr>
              <a:t>acid </a:t>
            </a:r>
            <a:r>
              <a:rPr lang="en-US" sz="2800" spc="-55" dirty="0">
                <a:latin typeface="Times New Roman"/>
                <a:cs typeface="Times New Roman"/>
              </a:rPr>
              <a:t>base </a:t>
            </a:r>
            <a:r>
              <a:rPr lang="en-US" sz="2800" spc="-60" dirty="0">
                <a:latin typeface="Times New Roman"/>
                <a:cs typeface="Times New Roman"/>
              </a:rPr>
              <a:t>balance </a:t>
            </a:r>
            <a:r>
              <a:rPr lang="en-US" sz="2800" spc="-5" dirty="0">
                <a:latin typeface="Times New Roman"/>
                <a:cs typeface="Times New Roman"/>
              </a:rPr>
              <a:t>of the </a:t>
            </a:r>
            <a:r>
              <a:rPr lang="en-US" sz="2800" spc="-15" dirty="0">
                <a:latin typeface="Times New Roman"/>
                <a:cs typeface="Times New Roman"/>
              </a:rPr>
              <a:t>blood </a:t>
            </a:r>
            <a:r>
              <a:rPr lang="en-US" sz="2800" spc="-30" dirty="0">
                <a:latin typeface="Times New Roman"/>
                <a:cs typeface="Times New Roman"/>
              </a:rPr>
              <a:t>and </a:t>
            </a:r>
            <a:r>
              <a:rPr lang="en-US" sz="2800" spc="-45" dirty="0">
                <a:latin typeface="Times New Roman"/>
                <a:cs typeface="Times New Roman"/>
              </a:rPr>
              <a:t>body  </a:t>
            </a:r>
            <a:r>
              <a:rPr lang="en-US" sz="2800" spc="-75" dirty="0" smtClean="0">
                <a:latin typeface="Times New Roman"/>
                <a:cs typeface="Times New Roman"/>
              </a:rPr>
              <a:t>fluids.</a:t>
            </a:r>
            <a:endParaRPr lang="en-US" sz="2800" spc="-80" dirty="0">
              <a:latin typeface="Times New Roman"/>
              <a:cs typeface="Times New Roman"/>
            </a:endParaRPr>
          </a:p>
          <a:p>
            <a:pPr marL="756285" marR="280670" indent="-457200">
              <a:lnSpc>
                <a:spcPct val="100000"/>
              </a:lnSpc>
              <a:spcBef>
                <a:spcPts val="625"/>
              </a:spcBef>
              <a:buFont typeface="Wingdings" pitchFamily="2" charset="2"/>
              <a:buChar char="ü"/>
            </a:pPr>
            <a:r>
              <a:rPr sz="2800" spc="-80" dirty="0" smtClean="0">
                <a:latin typeface="Times New Roman"/>
                <a:cs typeface="Times New Roman"/>
              </a:rPr>
              <a:t>Acidosis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65" dirty="0">
                <a:latin typeface="Times New Roman"/>
                <a:cs typeface="Times New Roman"/>
              </a:rPr>
              <a:t>high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levels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85" dirty="0">
                <a:latin typeface="Times New Roman"/>
                <a:cs typeface="Times New Roman"/>
              </a:rPr>
              <a:t>acid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20" dirty="0">
                <a:latin typeface="Times New Roman"/>
                <a:cs typeface="Times New Roman"/>
              </a:rPr>
              <a:t>blood </a:t>
            </a:r>
            <a:r>
              <a:rPr sz="2800" spc="-35" dirty="0">
                <a:latin typeface="Times New Roman"/>
                <a:cs typeface="Times New Roman"/>
              </a:rPr>
              <a:t>and  </a:t>
            </a:r>
            <a:r>
              <a:rPr sz="2800" spc="-50" dirty="0">
                <a:latin typeface="Times New Roman"/>
                <a:cs typeface="Times New Roman"/>
              </a:rPr>
              <a:t>body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85" dirty="0" smtClean="0">
                <a:latin typeface="Times New Roman"/>
                <a:cs typeface="Times New Roman"/>
              </a:rPr>
              <a:t>fluids.</a:t>
            </a:r>
            <a:endParaRPr lang="en-US" sz="2800" dirty="0">
              <a:latin typeface="Times New Roman"/>
              <a:cs typeface="Times New Roman"/>
            </a:endParaRPr>
          </a:p>
          <a:p>
            <a:pPr marL="756285" marR="280670" indent="-457200">
              <a:lnSpc>
                <a:spcPct val="100000"/>
              </a:lnSpc>
              <a:spcBef>
                <a:spcPts val="625"/>
              </a:spcBef>
              <a:buFont typeface="Wingdings" pitchFamily="2" charset="2"/>
              <a:buChar char="ü"/>
            </a:pPr>
            <a:r>
              <a:rPr sz="2800" spc="-100" dirty="0" smtClean="0">
                <a:latin typeface="Times New Roman"/>
                <a:cs typeface="Times New Roman"/>
              </a:rPr>
              <a:t>Alkalosis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65" dirty="0">
                <a:latin typeface="Times New Roman"/>
                <a:cs typeface="Times New Roman"/>
              </a:rPr>
              <a:t>high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levels</a:t>
            </a:r>
            <a:r>
              <a:rPr sz="2800" spc="-5" dirty="0">
                <a:latin typeface="Times New Roman"/>
                <a:cs typeface="Times New Roman"/>
              </a:rPr>
              <a:t> of	</a:t>
            </a:r>
            <a:r>
              <a:rPr sz="2800" spc="-110" dirty="0">
                <a:latin typeface="Times New Roman"/>
                <a:cs typeface="Times New Roman"/>
              </a:rPr>
              <a:t>alkalinity </a:t>
            </a:r>
            <a:r>
              <a:rPr sz="2800" spc="-65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20" dirty="0">
                <a:latin typeface="Times New Roman"/>
                <a:cs typeface="Times New Roman"/>
              </a:rPr>
              <a:t>blood 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50" dirty="0">
                <a:latin typeface="Times New Roman"/>
                <a:cs typeface="Times New Roman"/>
              </a:rPr>
              <a:t>body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fluids.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spcBef>
                <a:spcPts val="5"/>
              </a:spcBef>
              <a:tabLst>
                <a:tab pos="3282315" algn="l"/>
              </a:tabLst>
            </a:pPr>
            <a:r>
              <a:rPr sz="2800" spc="-10" dirty="0">
                <a:latin typeface="Times New Roman"/>
                <a:cs typeface="Times New Roman"/>
              </a:rPr>
              <a:t>Note: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extremes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80" dirty="0">
                <a:latin typeface="Times New Roman"/>
                <a:cs typeface="Times New Roman"/>
              </a:rPr>
              <a:t>acidosis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95" dirty="0">
                <a:latin typeface="Times New Roman"/>
                <a:cs typeface="Times New Roman"/>
              </a:rPr>
              <a:t>alkalosis </a:t>
            </a:r>
            <a:r>
              <a:rPr sz="2800" spc="-85" dirty="0">
                <a:latin typeface="Times New Roman"/>
                <a:cs typeface="Times New Roman"/>
              </a:rPr>
              <a:t>lead 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50" dirty="0">
                <a:latin typeface="Times New Roman"/>
                <a:cs typeface="Times New Roman"/>
              </a:rPr>
              <a:t>coma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25" dirty="0">
                <a:latin typeface="Times New Roman"/>
                <a:cs typeface="Times New Roman"/>
              </a:rPr>
              <a:t>death </a:t>
            </a:r>
            <a:r>
              <a:rPr sz="2800" spc="-65" dirty="0">
                <a:latin typeface="Times New Roman"/>
                <a:cs typeface="Times New Roman"/>
              </a:rPr>
              <a:t>because they </a:t>
            </a:r>
            <a:r>
              <a:rPr sz="2800" spc="-30" dirty="0">
                <a:latin typeface="Times New Roman"/>
                <a:cs typeface="Times New Roman"/>
              </a:rPr>
              <a:t>denature </a:t>
            </a:r>
            <a:r>
              <a:rPr sz="2800" spc="-85" dirty="0">
                <a:latin typeface="Times New Roman"/>
                <a:cs typeface="Times New Roman"/>
              </a:rPr>
              <a:t>working  </a:t>
            </a:r>
            <a:r>
              <a:rPr sz="2800" spc="-25" dirty="0">
                <a:latin typeface="Times New Roman"/>
                <a:cs typeface="Times New Roman"/>
              </a:rPr>
              <a:t>proteins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3111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lang="en-US" sz="2800" b="1" dirty="0" smtClean="0">
                <a:latin typeface="Times New Roman"/>
                <a:cs typeface="Times New Roman"/>
              </a:rPr>
              <a:t>Cont.,….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object 2"/>
          <p:cNvSpPr txBox="1"/>
          <p:nvPr/>
        </p:nvSpPr>
        <p:spPr>
          <a:xfrm>
            <a:off x="1048861" y="668693"/>
            <a:ext cx="7374255" cy="284289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75"/>
              </a:spcBef>
              <a:buFont typeface="Wingdings" pitchFamily="2" charset="2"/>
              <a:buChar char="v"/>
            </a:pPr>
            <a:r>
              <a:rPr sz="2800" b="1" spc="-60" dirty="0">
                <a:latin typeface="Times New Roman"/>
                <a:cs typeface="Times New Roman"/>
              </a:rPr>
              <a:t>As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5" dirty="0">
                <a:latin typeface="Times New Roman"/>
                <a:cs typeface="Times New Roman"/>
              </a:rPr>
              <a:t>transporters</a:t>
            </a:r>
            <a:endParaRPr sz="2800" dirty="0">
              <a:latin typeface="Times New Roman"/>
              <a:cs typeface="Times New Roman"/>
            </a:endParaRPr>
          </a:p>
          <a:p>
            <a:pPr marL="469900" marR="137160" indent="-457200">
              <a:lnSpc>
                <a:spcPct val="100000"/>
              </a:lnSpc>
              <a:spcBef>
                <a:spcPts val="670"/>
              </a:spcBef>
              <a:buFont typeface="Wingdings" pitchFamily="2" charset="2"/>
              <a:buChar char="ü"/>
              <a:tabLst>
                <a:tab pos="469265" algn="l"/>
                <a:tab pos="469900" algn="l"/>
              </a:tabLst>
            </a:pPr>
            <a:r>
              <a:rPr sz="2800" spc="-60" dirty="0">
                <a:latin typeface="Times New Roman"/>
                <a:cs typeface="Times New Roman"/>
              </a:rPr>
              <a:t>Carry </a:t>
            </a:r>
            <a:r>
              <a:rPr sz="2800" spc="-95" dirty="0">
                <a:latin typeface="Times New Roman"/>
                <a:cs typeface="Times New Roman"/>
              </a:rPr>
              <a:t>lipids, </a:t>
            </a:r>
            <a:r>
              <a:rPr sz="2800" spc="-80" dirty="0">
                <a:latin typeface="Times New Roman"/>
                <a:cs typeface="Times New Roman"/>
              </a:rPr>
              <a:t>vitamins, </a:t>
            </a:r>
            <a:r>
              <a:rPr sz="2800" spc="-70" dirty="0">
                <a:latin typeface="Times New Roman"/>
                <a:cs typeface="Times New Roman"/>
              </a:rPr>
              <a:t>minerals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95" dirty="0">
                <a:latin typeface="Times New Roman"/>
                <a:cs typeface="Times New Roman"/>
              </a:rPr>
              <a:t>oxygen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the  </a:t>
            </a:r>
            <a:r>
              <a:rPr sz="2800" spc="-50" dirty="0">
                <a:latin typeface="Times New Roman"/>
                <a:cs typeface="Times New Roman"/>
              </a:rPr>
              <a:t>body</a:t>
            </a:r>
            <a:endParaRPr sz="2800" dirty="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675"/>
              </a:spcBef>
              <a:buFont typeface="Wingdings" pitchFamily="2" charset="2"/>
              <a:buChar char="ü"/>
              <a:tabLst>
                <a:tab pos="299085" algn="l"/>
                <a:tab pos="299720" algn="l"/>
                <a:tab pos="4448810" algn="l"/>
              </a:tabLst>
            </a:pPr>
            <a:r>
              <a:rPr sz="2800" spc="-60" dirty="0">
                <a:latin typeface="Times New Roman"/>
                <a:cs typeface="Times New Roman"/>
              </a:rPr>
              <a:t>Act </a:t>
            </a:r>
            <a:r>
              <a:rPr sz="2800" spc="-90" dirty="0">
                <a:latin typeface="Times New Roman"/>
                <a:cs typeface="Times New Roman"/>
              </a:rPr>
              <a:t>as </a:t>
            </a:r>
            <a:r>
              <a:rPr sz="2800" spc="-20" dirty="0">
                <a:latin typeface="Times New Roman"/>
                <a:cs typeface="Times New Roman"/>
              </a:rPr>
              <a:t>pumps </a:t>
            </a:r>
            <a:r>
              <a:rPr sz="2800" spc="-55" dirty="0">
                <a:latin typeface="Times New Roman"/>
                <a:cs typeface="Times New Roman"/>
              </a:rPr>
              <a:t>in </a:t>
            </a:r>
            <a:r>
              <a:rPr sz="2800" spc="-110" dirty="0">
                <a:latin typeface="Times New Roman"/>
                <a:cs typeface="Times New Roman"/>
              </a:rPr>
              <a:t>cell </a:t>
            </a:r>
            <a:r>
              <a:rPr sz="2800" spc="-50" dirty="0">
                <a:latin typeface="Times New Roman"/>
                <a:cs typeface="Times New Roman"/>
              </a:rPr>
              <a:t>membranes, </a:t>
            </a:r>
            <a:r>
              <a:rPr sz="2800" spc="-40" dirty="0">
                <a:latin typeface="Times New Roman"/>
                <a:cs typeface="Times New Roman"/>
              </a:rPr>
              <a:t>transferring  </a:t>
            </a:r>
            <a:r>
              <a:rPr sz="2800" spc="-15" dirty="0">
                <a:latin typeface="Times New Roman"/>
                <a:cs typeface="Times New Roman"/>
              </a:rPr>
              <a:t>compounds </a:t>
            </a:r>
            <a:r>
              <a:rPr sz="2800" spc="-10" dirty="0">
                <a:latin typeface="Times New Roman"/>
                <a:cs typeface="Times New Roman"/>
              </a:rPr>
              <a:t>from </a:t>
            </a:r>
            <a:r>
              <a:rPr sz="2800" spc="-15" dirty="0">
                <a:latin typeface="Times New Roman"/>
                <a:cs typeface="Times New Roman"/>
              </a:rPr>
              <a:t>one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side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	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14" dirty="0">
                <a:latin typeface="Times New Roman"/>
                <a:cs typeface="Times New Roman"/>
              </a:rPr>
              <a:t>cell </a:t>
            </a:r>
            <a:r>
              <a:rPr sz="2800" spc="-35" dirty="0">
                <a:latin typeface="Times New Roman"/>
                <a:cs typeface="Times New Roman"/>
              </a:rPr>
              <a:t>membrane </a:t>
            </a:r>
            <a:r>
              <a:rPr sz="2800" spc="30" dirty="0">
                <a:latin typeface="Times New Roman"/>
                <a:cs typeface="Times New Roman"/>
              </a:rPr>
              <a:t>to  </a:t>
            </a:r>
            <a:r>
              <a:rPr sz="2800" spc="-5" dirty="0">
                <a:latin typeface="Times New Roman"/>
                <a:cs typeface="Times New Roman"/>
              </a:rPr>
              <a:t>the other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48775" name="object 3"/>
          <p:cNvSpPr/>
          <p:nvPr/>
        </p:nvSpPr>
        <p:spPr>
          <a:xfrm>
            <a:off x="547255" y="3429000"/>
            <a:ext cx="8444346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048862" y="14547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lang="en-US" sz="2800" b="1" dirty="0" smtClean="0">
                <a:latin typeface="Times New Roman"/>
                <a:cs typeface="Times New Roman"/>
              </a:rPr>
              <a:t>Cont.,….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6" name="object 2"/>
          <p:cNvSpPr txBox="1">
            <a:spLocks noGrp="1"/>
          </p:cNvSpPr>
          <p:nvPr>
            <p:ph type="title"/>
          </p:nvPr>
        </p:nvSpPr>
        <p:spPr>
          <a:xfrm>
            <a:off x="1052944" y="914400"/>
            <a:ext cx="47382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v"/>
            </a:pPr>
            <a:r>
              <a:rPr sz="2800" spc="-60" dirty="0"/>
              <a:t>As</a:t>
            </a:r>
            <a:r>
              <a:rPr sz="2800" spc="-85" dirty="0"/>
              <a:t> </a:t>
            </a:r>
            <a:r>
              <a:rPr sz="2800" spc="5" dirty="0"/>
              <a:t>antibodies</a:t>
            </a:r>
            <a:endParaRPr sz="2800" dirty="0"/>
          </a:p>
        </p:txBody>
      </p:sp>
      <p:sp>
        <p:nvSpPr>
          <p:cNvPr id="1048777" name="object 3"/>
          <p:cNvSpPr txBox="1"/>
          <p:nvPr/>
        </p:nvSpPr>
        <p:spPr>
          <a:xfrm>
            <a:off x="1066800" y="1524000"/>
            <a:ext cx="7331709" cy="48724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6465" marR="45720" indent="-45720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ü"/>
              <a:tabLst>
                <a:tab pos="698500" algn="l"/>
              </a:tabLst>
            </a:pPr>
            <a:r>
              <a:rPr sz="2800" spc="-45" dirty="0">
                <a:latin typeface="Times New Roman"/>
                <a:cs typeface="Times New Roman"/>
              </a:rPr>
              <a:t>Fight </a:t>
            </a:r>
            <a:r>
              <a:rPr sz="2800" spc="-70" dirty="0">
                <a:latin typeface="Times New Roman"/>
                <a:cs typeface="Times New Roman"/>
              </a:rPr>
              <a:t>antigens, </a:t>
            </a:r>
            <a:r>
              <a:rPr sz="2800" spc="-50" dirty="0">
                <a:latin typeface="Times New Roman"/>
                <a:cs typeface="Times New Roman"/>
              </a:rPr>
              <a:t>such </a:t>
            </a:r>
            <a:r>
              <a:rPr sz="2800" spc="-95" dirty="0">
                <a:latin typeface="Times New Roman"/>
                <a:cs typeface="Times New Roman"/>
              </a:rPr>
              <a:t>as </a:t>
            </a:r>
            <a:r>
              <a:rPr sz="2800" spc="-60" dirty="0">
                <a:latin typeface="Times New Roman"/>
                <a:cs typeface="Times New Roman"/>
              </a:rPr>
              <a:t>bacteria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75" dirty="0">
                <a:latin typeface="Times New Roman"/>
                <a:cs typeface="Times New Roman"/>
              </a:rPr>
              <a:t>viruses, </a:t>
            </a:r>
            <a:r>
              <a:rPr sz="2800" spc="-5" dirty="0">
                <a:latin typeface="Times New Roman"/>
                <a:cs typeface="Times New Roman"/>
              </a:rPr>
              <a:t>that  </a:t>
            </a:r>
            <a:r>
              <a:rPr sz="2800" spc="-80" dirty="0">
                <a:latin typeface="Times New Roman"/>
                <a:cs typeface="Times New Roman"/>
              </a:rPr>
              <a:t>invade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body.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 pitchFamily="2" charset="2"/>
              <a:buChar char="v"/>
              <a:tabLst>
                <a:tab pos="1993264" algn="l"/>
              </a:tabLst>
            </a:pPr>
            <a:r>
              <a:rPr sz="2800" b="1" spc="-60" dirty="0">
                <a:latin typeface="Times New Roman"/>
                <a:cs typeface="Times New Roman"/>
              </a:rPr>
              <a:t>As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source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20" dirty="0" smtClean="0">
                <a:latin typeface="Times New Roman"/>
                <a:cs typeface="Times New Roman"/>
              </a:rPr>
              <a:t>of</a:t>
            </a:r>
            <a:r>
              <a:rPr lang="en-US" sz="2800" b="1" spc="-20" dirty="0" smtClean="0">
                <a:latin typeface="Times New Roman"/>
                <a:cs typeface="Times New Roman"/>
              </a:rPr>
              <a:t> </a:t>
            </a:r>
            <a:r>
              <a:rPr sz="2800" b="1" spc="-10" dirty="0" smtClean="0">
                <a:latin typeface="Times New Roman"/>
                <a:cs typeface="Times New Roman"/>
              </a:rPr>
              <a:t>energy </a:t>
            </a:r>
            <a:r>
              <a:rPr sz="2800" b="1" spc="-30" dirty="0">
                <a:latin typeface="Times New Roman"/>
                <a:cs typeface="Times New Roman"/>
              </a:rPr>
              <a:t>and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35" dirty="0" smtClean="0">
                <a:latin typeface="Times New Roman"/>
                <a:cs typeface="Times New Roman"/>
              </a:rPr>
              <a:t>glucose</a:t>
            </a:r>
            <a:endParaRPr sz="2400" dirty="0">
              <a:latin typeface="Times New Roman"/>
              <a:cs typeface="Times New Roman"/>
            </a:endParaRPr>
          </a:p>
          <a:p>
            <a:pPr marL="469265" marR="173990" indent="-457200">
              <a:lnSpc>
                <a:spcPct val="100000"/>
              </a:lnSpc>
              <a:spcBef>
                <a:spcPts val="630"/>
              </a:spcBef>
              <a:buFont typeface="Wingdings" pitchFamily="2" charset="2"/>
              <a:buChar char="ü"/>
              <a:tabLst>
                <a:tab pos="1094740" algn="l"/>
              </a:tabLst>
            </a:pPr>
            <a:r>
              <a:rPr sz="2600" spc="-25" dirty="0">
                <a:latin typeface="Times New Roman"/>
                <a:cs typeface="Times New Roman"/>
              </a:rPr>
              <a:t>During	</a:t>
            </a:r>
            <a:r>
              <a:rPr sz="2600" spc="-55" dirty="0">
                <a:latin typeface="Times New Roman"/>
                <a:cs typeface="Times New Roman"/>
              </a:rPr>
              <a:t>times </a:t>
            </a:r>
            <a:r>
              <a:rPr sz="2600" spc="-5" dirty="0">
                <a:latin typeface="Times New Roman"/>
                <a:cs typeface="Times New Roman"/>
              </a:rPr>
              <a:t>of </a:t>
            </a:r>
            <a:r>
              <a:rPr sz="2600" spc="-35" dirty="0">
                <a:latin typeface="Times New Roman"/>
                <a:cs typeface="Times New Roman"/>
              </a:rPr>
              <a:t>starvation </a:t>
            </a:r>
            <a:r>
              <a:rPr sz="2600" spc="10" dirty="0">
                <a:latin typeface="Times New Roman"/>
                <a:cs typeface="Times New Roman"/>
              </a:rPr>
              <a:t>or </a:t>
            </a:r>
            <a:r>
              <a:rPr sz="2600" spc="-50" dirty="0">
                <a:latin typeface="Times New Roman"/>
                <a:cs typeface="Times New Roman"/>
              </a:rPr>
              <a:t>insufficient </a:t>
            </a:r>
            <a:r>
              <a:rPr sz="2600" spc="-45" dirty="0">
                <a:latin typeface="Times New Roman"/>
                <a:cs typeface="Times New Roman"/>
              </a:rPr>
              <a:t>carbohydrate  </a:t>
            </a:r>
            <a:r>
              <a:rPr sz="2600" spc="-70" dirty="0">
                <a:latin typeface="Times New Roman"/>
                <a:cs typeface="Times New Roman"/>
              </a:rPr>
              <a:t>intake, </a:t>
            </a:r>
            <a:r>
              <a:rPr sz="2600" spc="-25" dirty="0">
                <a:latin typeface="Times New Roman"/>
                <a:cs typeface="Times New Roman"/>
              </a:rPr>
              <a:t>proteins </a:t>
            </a:r>
            <a:r>
              <a:rPr sz="2600" spc="-130" dirty="0">
                <a:latin typeface="Times New Roman"/>
                <a:cs typeface="Times New Roman"/>
              </a:rPr>
              <a:t>will </a:t>
            </a:r>
            <a:r>
              <a:rPr sz="2600" spc="-25" dirty="0">
                <a:latin typeface="Times New Roman"/>
                <a:cs typeface="Times New Roman"/>
              </a:rPr>
              <a:t>be </a:t>
            </a:r>
            <a:r>
              <a:rPr sz="2600" spc="-70" dirty="0">
                <a:latin typeface="Times New Roman"/>
                <a:cs typeface="Times New Roman"/>
              </a:rPr>
              <a:t>sacrificed </a:t>
            </a:r>
            <a:r>
              <a:rPr sz="2600" spc="30" dirty="0">
                <a:latin typeface="Times New Roman"/>
                <a:cs typeface="Times New Roman"/>
              </a:rPr>
              <a:t>to </a:t>
            </a:r>
            <a:r>
              <a:rPr sz="2600" spc="-125" dirty="0">
                <a:latin typeface="Times New Roman"/>
                <a:cs typeface="Times New Roman"/>
              </a:rPr>
              <a:t>give</a:t>
            </a:r>
            <a:r>
              <a:rPr sz="2600" spc="31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energy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buFont typeface="Wingdings" pitchFamily="2" charset="2"/>
              <a:buChar char="ü"/>
            </a:pP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40" dirty="0">
                <a:latin typeface="Times New Roman"/>
                <a:cs typeface="Times New Roman"/>
              </a:rPr>
              <a:t>body </a:t>
            </a:r>
            <a:r>
              <a:rPr sz="2600" spc="-130" dirty="0">
                <a:latin typeface="Times New Roman"/>
                <a:cs typeface="Times New Roman"/>
              </a:rPr>
              <a:t>will </a:t>
            </a:r>
            <a:r>
              <a:rPr sz="2600" spc="-50" dirty="0">
                <a:latin typeface="Times New Roman"/>
                <a:cs typeface="Times New Roman"/>
              </a:rPr>
              <a:t>break </a:t>
            </a:r>
            <a:r>
              <a:rPr sz="2600" spc="-30" dirty="0">
                <a:latin typeface="Times New Roman"/>
                <a:cs typeface="Times New Roman"/>
              </a:rPr>
              <a:t>down </a:t>
            </a:r>
            <a:r>
              <a:rPr sz="2600" spc="-55" dirty="0">
                <a:latin typeface="Times New Roman"/>
                <a:cs typeface="Times New Roman"/>
              </a:rPr>
              <a:t>its tissue </a:t>
            </a:r>
            <a:r>
              <a:rPr sz="2600" spc="-25" dirty="0">
                <a:latin typeface="Times New Roman"/>
                <a:cs typeface="Times New Roman"/>
              </a:rPr>
              <a:t>proteins </a:t>
            </a:r>
            <a:r>
              <a:rPr sz="2600" spc="30" dirty="0">
                <a:latin typeface="Times New Roman"/>
                <a:cs typeface="Times New Roman"/>
              </a:rPr>
              <a:t>to </a:t>
            </a:r>
            <a:r>
              <a:rPr sz="2600" spc="-80" dirty="0">
                <a:latin typeface="Times New Roman"/>
                <a:cs typeface="Times New Roman"/>
              </a:rPr>
              <a:t>make  </a:t>
            </a:r>
            <a:r>
              <a:rPr sz="2600" spc="-40" dirty="0">
                <a:latin typeface="Times New Roman"/>
                <a:cs typeface="Times New Roman"/>
              </a:rPr>
              <a:t>amino </a:t>
            </a:r>
            <a:r>
              <a:rPr sz="2600" spc="-75" dirty="0">
                <a:latin typeface="Times New Roman"/>
                <a:cs typeface="Times New Roman"/>
              </a:rPr>
              <a:t>acids </a:t>
            </a:r>
            <a:r>
              <a:rPr sz="2600" spc="-100" dirty="0">
                <a:latin typeface="Times New Roman"/>
                <a:cs typeface="Times New Roman"/>
              </a:rPr>
              <a:t>available </a:t>
            </a:r>
            <a:r>
              <a:rPr sz="2600" dirty="0">
                <a:latin typeface="Times New Roman"/>
                <a:cs typeface="Times New Roman"/>
              </a:rPr>
              <a:t>for </a:t>
            </a:r>
            <a:r>
              <a:rPr sz="2600" spc="-65" dirty="0">
                <a:latin typeface="Times New Roman"/>
                <a:cs typeface="Times New Roman"/>
              </a:rPr>
              <a:t>energy </a:t>
            </a:r>
            <a:r>
              <a:rPr sz="2600" spc="-30" dirty="0">
                <a:latin typeface="Times New Roman"/>
                <a:cs typeface="Times New Roman"/>
              </a:rPr>
              <a:t>and </a:t>
            </a:r>
            <a:r>
              <a:rPr sz="2600" spc="-70" dirty="0">
                <a:latin typeface="Times New Roman"/>
                <a:cs typeface="Times New Roman"/>
              </a:rPr>
              <a:t>glucose  </a:t>
            </a:r>
            <a:r>
              <a:rPr sz="2600" spc="-30" dirty="0">
                <a:latin typeface="Times New Roman"/>
                <a:cs typeface="Times New Roman"/>
              </a:rPr>
              <a:t>production..( </a:t>
            </a:r>
            <a:r>
              <a:rPr sz="2600" spc="-35" dirty="0">
                <a:latin typeface="Times New Roman"/>
                <a:cs typeface="Times New Roman"/>
              </a:rPr>
              <a:t>at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50" dirty="0">
                <a:latin typeface="Times New Roman"/>
                <a:cs typeface="Times New Roman"/>
              </a:rPr>
              <a:t>expense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65" dirty="0">
                <a:latin typeface="Times New Roman"/>
                <a:cs typeface="Times New Roman"/>
              </a:rPr>
              <a:t>losing lean </a:t>
            </a:r>
            <a:r>
              <a:rPr sz="2600" spc="-45" dirty="0">
                <a:latin typeface="Times New Roman"/>
                <a:cs typeface="Times New Roman"/>
              </a:rPr>
              <a:t>body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tissue)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111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lang="en-US" sz="2800" b="1" dirty="0" smtClean="0">
                <a:latin typeface="Times New Roman"/>
                <a:cs typeface="Times New Roman"/>
              </a:rPr>
              <a:t>Cont.,….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object 2"/>
          <p:cNvSpPr txBox="1">
            <a:spLocks noGrp="1"/>
          </p:cNvSpPr>
          <p:nvPr>
            <p:ph type="title"/>
          </p:nvPr>
        </p:nvSpPr>
        <p:spPr>
          <a:xfrm>
            <a:off x="1143000" y="1066800"/>
            <a:ext cx="312135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v"/>
            </a:pPr>
            <a:r>
              <a:rPr sz="2800" spc="-55" dirty="0"/>
              <a:t>Other</a:t>
            </a:r>
            <a:r>
              <a:rPr sz="2800" spc="-50" dirty="0"/>
              <a:t> </a:t>
            </a:r>
            <a:r>
              <a:rPr sz="2800" spc="-25" dirty="0"/>
              <a:t>roles</a:t>
            </a:r>
            <a:endParaRPr sz="2800" dirty="0"/>
          </a:p>
        </p:txBody>
      </p:sp>
      <p:sp>
        <p:nvSpPr>
          <p:cNvPr id="1048779" name="object 3"/>
          <p:cNvSpPr txBox="1">
            <a:spLocks noGrp="1"/>
          </p:cNvSpPr>
          <p:nvPr>
            <p:ph type="body" idx="1"/>
          </p:nvPr>
        </p:nvSpPr>
        <p:spPr>
          <a:xfrm>
            <a:off x="1066800" y="1676400"/>
            <a:ext cx="7498080" cy="1931683"/>
          </a:xfrm>
          <a:prstGeom prst="rect">
            <a:avLst/>
          </a:prstGeom>
        </p:spPr>
        <p:txBody>
          <a:bodyPr vert="horz" wrap="square" lIns="0" tIns="117221" rIns="0" bIns="0" rtlCol="0">
            <a:spAutoFit/>
          </a:bodyPr>
          <a:lstStyle/>
          <a:p>
            <a:pPr marL="1242694" marR="5080" indent="-45720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ü"/>
              <a:tabLst>
                <a:tab pos="1014730" algn="l"/>
              </a:tabLst>
            </a:pPr>
            <a:r>
              <a:rPr sz="2800" spc="-50" dirty="0"/>
              <a:t>Blood clotting </a:t>
            </a:r>
            <a:r>
              <a:rPr sz="2800" spc="-125" dirty="0"/>
              <a:t>by </a:t>
            </a:r>
            <a:r>
              <a:rPr sz="2800" spc="-40" dirty="0"/>
              <a:t>producing </a:t>
            </a:r>
            <a:r>
              <a:rPr sz="2800" spc="-50" dirty="0"/>
              <a:t>fibrin </a:t>
            </a:r>
            <a:r>
              <a:rPr sz="2800" spc="-75" dirty="0"/>
              <a:t>which </a:t>
            </a:r>
            <a:r>
              <a:rPr sz="2800" dirty="0"/>
              <a:t>forms </a:t>
            </a:r>
            <a:r>
              <a:rPr sz="2800" spc="-110" dirty="0"/>
              <a:t>a  </a:t>
            </a:r>
            <a:r>
              <a:rPr sz="2800" spc="-70" dirty="0"/>
              <a:t>solid</a:t>
            </a:r>
            <a:r>
              <a:rPr sz="2800" spc="-10" dirty="0"/>
              <a:t> </a:t>
            </a:r>
            <a:r>
              <a:rPr sz="2800" spc="-40" dirty="0"/>
              <a:t>clot</a:t>
            </a:r>
            <a:endParaRPr sz="2800" dirty="0"/>
          </a:p>
          <a:p>
            <a:pPr marL="1242694" marR="125095" indent="-457200">
              <a:lnSpc>
                <a:spcPct val="100000"/>
              </a:lnSpc>
              <a:spcBef>
                <a:spcPts val="675"/>
              </a:spcBef>
              <a:buFont typeface="Wingdings" pitchFamily="2" charset="2"/>
              <a:buChar char="ü"/>
              <a:tabLst>
                <a:tab pos="1014730" algn="l"/>
              </a:tabLst>
            </a:pPr>
            <a:r>
              <a:rPr sz="2800" spc="-75" dirty="0"/>
              <a:t>Vision </a:t>
            </a:r>
            <a:r>
              <a:rPr sz="2800" spc="-120" dirty="0"/>
              <a:t>by </a:t>
            </a:r>
            <a:r>
              <a:rPr sz="2800" spc="-65" dirty="0"/>
              <a:t>creating </a:t>
            </a:r>
            <a:r>
              <a:rPr sz="2800" spc="-80" dirty="0"/>
              <a:t>light-sensitive </a:t>
            </a:r>
            <a:r>
              <a:rPr sz="2800" spc="-50" dirty="0"/>
              <a:t>pigments </a:t>
            </a:r>
            <a:r>
              <a:rPr sz="2800" spc="-60" dirty="0"/>
              <a:t>in </a:t>
            </a:r>
            <a:r>
              <a:rPr sz="2800" spc="-5" dirty="0"/>
              <a:t>the  </a:t>
            </a:r>
            <a:r>
              <a:rPr sz="2800" spc="-50" dirty="0"/>
              <a:t>retina</a:t>
            </a:r>
            <a:endParaRPr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3111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lang="en-US" sz="2800" b="1" dirty="0" smtClean="0">
                <a:latin typeface="Times New Roman"/>
                <a:cs typeface="Times New Roman"/>
              </a:rPr>
              <a:t>Cont.,….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object 2"/>
          <p:cNvSpPr txBox="1">
            <a:spLocks noGrp="1"/>
          </p:cNvSpPr>
          <p:nvPr>
            <p:ph type="title"/>
          </p:nvPr>
        </p:nvSpPr>
        <p:spPr>
          <a:xfrm>
            <a:off x="993444" y="304800"/>
            <a:ext cx="5145277" cy="675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Protein</a:t>
            </a:r>
            <a:r>
              <a:rPr spc="-95" dirty="0"/>
              <a:t> </a:t>
            </a:r>
            <a:r>
              <a:rPr dirty="0"/>
              <a:t>metabolism</a:t>
            </a:r>
          </a:p>
        </p:txBody>
      </p:sp>
      <p:sp>
        <p:nvSpPr>
          <p:cNvPr id="1048781" name="object 3"/>
          <p:cNvSpPr txBox="1"/>
          <p:nvPr/>
        </p:nvSpPr>
        <p:spPr>
          <a:xfrm>
            <a:off x="993444" y="1178712"/>
            <a:ext cx="7607300" cy="47666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70"/>
              </a:spcBef>
              <a:buFont typeface="Wingdings" pitchFamily="2" charset="2"/>
              <a:buChar char="q"/>
            </a:pPr>
            <a:r>
              <a:rPr sz="2800" b="1" spc="-30" dirty="0">
                <a:latin typeface="Times New Roman"/>
                <a:cs typeface="Times New Roman"/>
              </a:rPr>
              <a:t>Protein </a:t>
            </a:r>
            <a:r>
              <a:rPr sz="2800" b="1" spc="-80" dirty="0">
                <a:latin typeface="Times New Roman"/>
                <a:cs typeface="Times New Roman"/>
              </a:rPr>
              <a:t>turnover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dirty="0">
                <a:latin typeface="Times New Roman"/>
                <a:cs typeface="Times New Roman"/>
              </a:rPr>
              <a:t>amino acid</a:t>
            </a:r>
            <a:r>
              <a:rPr sz="2800" b="1" spc="17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pool</a:t>
            </a:r>
            <a:endParaRPr sz="2800" dirty="0">
              <a:latin typeface="Times New Roman"/>
              <a:cs typeface="Times New Roman"/>
            </a:endParaRPr>
          </a:p>
          <a:p>
            <a:pPr marL="926465" marR="704850" indent="-457200">
              <a:lnSpc>
                <a:spcPct val="100000"/>
              </a:lnSpc>
              <a:spcBef>
                <a:spcPts val="675"/>
              </a:spcBef>
              <a:buFont typeface="Wingdings" pitchFamily="2" charset="2"/>
              <a:buChar char="ü"/>
              <a:tabLst>
                <a:tab pos="698500" algn="l"/>
                <a:tab pos="3258820" algn="l"/>
              </a:tabLst>
            </a:pPr>
            <a:r>
              <a:rPr sz="2800" b="1" spc="-30" dirty="0">
                <a:latin typeface="Times New Roman"/>
                <a:cs typeface="Times New Roman"/>
              </a:rPr>
              <a:t>Protein </a:t>
            </a:r>
            <a:r>
              <a:rPr sz="2800" b="1" spc="-80" dirty="0">
                <a:latin typeface="Times New Roman"/>
                <a:cs typeface="Times New Roman"/>
              </a:rPr>
              <a:t>turnover </a:t>
            </a:r>
            <a:r>
              <a:rPr sz="2800" spc="-170" dirty="0">
                <a:latin typeface="Times New Roman"/>
                <a:cs typeface="Times New Roman"/>
              </a:rPr>
              <a:t>: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0" dirty="0">
                <a:latin typeface="Times New Roman"/>
                <a:cs typeface="Times New Roman"/>
              </a:rPr>
              <a:t>continual </a:t>
            </a:r>
            <a:r>
              <a:rPr sz="2800" spc="-80" dirty="0">
                <a:latin typeface="Times New Roman"/>
                <a:cs typeface="Times New Roman"/>
              </a:rPr>
              <a:t>making </a:t>
            </a:r>
            <a:r>
              <a:rPr sz="2800" spc="-35" dirty="0">
                <a:latin typeface="Times New Roman"/>
                <a:cs typeface="Times New Roman"/>
              </a:rPr>
              <a:t>and  </a:t>
            </a:r>
            <a:r>
              <a:rPr sz="2800" spc="-65" dirty="0">
                <a:latin typeface="Times New Roman"/>
                <a:cs typeface="Times New Roman"/>
              </a:rPr>
              <a:t>breaking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down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30" dirty="0">
                <a:latin typeface="Times New Roman"/>
                <a:cs typeface="Times New Roman"/>
              </a:rPr>
              <a:t>protein.</a:t>
            </a:r>
            <a:endParaRPr sz="2800" dirty="0">
              <a:latin typeface="Times New Roman"/>
              <a:cs typeface="Times New Roman"/>
            </a:endParaRPr>
          </a:p>
          <a:p>
            <a:pPr marL="926465" marR="5080" indent="-457200">
              <a:lnSpc>
                <a:spcPct val="100000"/>
              </a:lnSpc>
              <a:spcBef>
                <a:spcPts val="675"/>
              </a:spcBef>
              <a:buFont typeface="Wingdings" pitchFamily="2" charset="2"/>
              <a:buChar char="ü"/>
              <a:tabLst>
                <a:tab pos="698500" algn="l"/>
              </a:tabLst>
            </a:pPr>
            <a:r>
              <a:rPr sz="2800" spc="-50" dirty="0">
                <a:latin typeface="Times New Roman"/>
                <a:cs typeface="Times New Roman"/>
              </a:rPr>
              <a:t>When </a:t>
            </a:r>
            <a:r>
              <a:rPr sz="2800" spc="-30" dirty="0">
                <a:latin typeface="Times New Roman"/>
                <a:cs typeface="Times New Roman"/>
              </a:rPr>
              <a:t>proteins </a:t>
            </a:r>
            <a:r>
              <a:rPr sz="2800" spc="-55" dirty="0">
                <a:latin typeface="Times New Roman"/>
                <a:cs typeface="Times New Roman"/>
              </a:rPr>
              <a:t>break </a:t>
            </a:r>
            <a:r>
              <a:rPr sz="2800" spc="-50" dirty="0">
                <a:latin typeface="Times New Roman"/>
                <a:cs typeface="Times New Roman"/>
              </a:rPr>
              <a:t>down, </a:t>
            </a:r>
            <a:r>
              <a:rPr sz="2800" spc="-65" dirty="0">
                <a:latin typeface="Times New Roman"/>
                <a:cs typeface="Times New Roman"/>
              </a:rPr>
              <a:t>they </a:t>
            </a:r>
            <a:r>
              <a:rPr sz="2800" spc="-50" dirty="0">
                <a:latin typeface="Times New Roman"/>
                <a:cs typeface="Times New Roman"/>
              </a:rPr>
              <a:t>free amino </a:t>
            </a:r>
            <a:r>
              <a:rPr sz="2800" spc="-105" dirty="0">
                <a:latin typeface="Times New Roman"/>
                <a:cs typeface="Times New Roman"/>
              </a:rPr>
              <a:t>acids.  </a:t>
            </a:r>
            <a:r>
              <a:rPr sz="2800" spc="-35" dirty="0">
                <a:latin typeface="Times New Roman"/>
                <a:cs typeface="Times New Roman"/>
              </a:rPr>
              <a:t>These </a:t>
            </a:r>
            <a:r>
              <a:rPr sz="2800" spc="-45" dirty="0">
                <a:latin typeface="Times New Roman"/>
                <a:cs typeface="Times New Roman"/>
              </a:rPr>
              <a:t>amino </a:t>
            </a:r>
            <a:r>
              <a:rPr sz="2800" spc="-85" dirty="0">
                <a:latin typeface="Times New Roman"/>
                <a:cs typeface="Times New Roman"/>
              </a:rPr>
              <a:t>acids </a:t>
            </a:r>
            <a:r>
              <a:rPr sz="2800" spc="-95" dirty="0">
                <a:latin typeface="Times New Roman"/>
                <a:cs typeface="Times New Roman"/>
              </a:rPr>
              <a:t>mix </a:t>
            </a:r>
            <a:r>
              <a:rPr sz="2800" spc="-65" dirty="0">
                <a:latin typeface="Times New Roman"/>
                <a:cs typeface="Times New Roman"/>
              </a:rPr>
              <a:t>with </a:t>
            </a:r>
            <a:r>
              <a:rPr sz="2800" spc="-50" dirty="0">
                <a:latin typeface="Times New Roman"/>
                <a:cs typeface="Times New Roman"/>
              </a:rPr>
              <a:t>amino </a:t>
            </a:r>
            <a:r>
              <a:rPr sz="2800" spc="-80" dirty="0">
                <a:latin typeface="Times New Roman"/>
                <a:cs typeface="Times New Roman"/>
              </a:rPr>
              <a:t>acids </a:t>
            </a:r>
            <a:r>
              <a:rPr sz="2800" spc="-10" dirty="0">
                <a:latin typeface="Times New Roman"/>
                <a:cs typeface="Times New Roman"/>
              </a:rPr>
              <a:t>from  </a:t>
            </a:r>
            <a:r>
              <a:rPr sz="2800" spc="-65" dirty="0">
                <a:latin typeface="Times New Roman"/>
                <a:cs typeface="Times New Roman"/>
              </a:rPr>
              <a:t>dietary </a:t>
            </a:r>
            <a:r>
              <a:rPr sz="2800" spc="-20" dirty="0">
                <a:latin typeface="Times New Roman"/>
                <a:cs typeface="Times New Roman"/>
              </a:rPr>
              <a:t>protein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15" dirty="0">
                <a:latin typeface="Times New Roman"/>
                <a:cs typeface="Times New Roman"/>
              </a:rPr>
              <a:t>form </a:t>
            </a:r>
            <a:r>
              <a:rPr sz="2800" spc="-45" dirty="0">
                <a:latin typeface="Times New Roman"/>
                <a:cs typeface="Times New Roman"/>
              </a:rPr>
              <a:t>an </a:t>
            </a:r>
            <a:r>
              <a:rPr sz="2800" b="1" dirty="0">
                <a:latin typeface="Times New Roman"/>
                <a:cs typeface="Times New Roman"/>
              </a:rPr>
              <a:t>amino acid </a:t>
            </a:r>
            <a:r>
              <a:rPr sz="2800" b="1" spc="10" dirty="0">
                <a:latin typeface="Times New Roman"/>
                <a:cs typeface="Times New Roman"/>
              </a:rPr>
              <a:t>pool  </a:t>
            </a:r>
            <a:r>
              <a:rPr sz="2800" spc="-60" dirty="0">
                <a:latin typeface="Times New Roman"/>
                <a:cs typeface="Times New Roman"/>
              </a:rPr>
              <a:t>within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14" dirty="0">
                <a:latin typeface="Times New Roman"/>
                <a:cs typeface="Times New Roman"/>
              </a:rPr>
              <a:t>cell </a:t>
            </a:r>
            <a:r>
              <a:rPr sz="2800" spc="10" dirty="0">
                <a:latin typeface="Times New Roman"/>
                <a:cs typeface="Times New Roman"/>
              </a:rPr>
              <a:t>or </a:t>
            </a:r>
            <a:r>
              <a:rPr sz="2800" spc="-75" dirty="0">
                <a:latin typeface="Times New Roman"/>
                <a:cs typeface="Times New Roman"/>
              </a:rPr>
              <a:t>circulating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25" dirty="0" smtClean="0">
                <a:latin typeface="Times New Roman"/>
                <a:cs typeface="Times New Roman"/>
              </a:rPr>
              <a:t>blood.</a:t>
            </a:r>
            <a:endParaRPr lang="en-US" sz="2800" dirty="0">
              <a:latin typeface="Times New Roman"/>
              <a:cs typeface="Times New Roman"/>
            </a:endParaRPr>
          </a:p>
          <a:p>
            <a:pPr marL="926465" marR="5080" indent="-457200">
              <a:lnSpc>
                <a:spcPct val="100000"/>
              </a:lnSpc>
              <a:spcBef>
                <a:spcPts val="675"/>
              </a:spcBef>
              <a:buFont typeface="Wingdings" pitchFamily="2" charset="2"/>
              <a:buChar char="ü"/>
              <a:tabLst>
                <a:tab pos="698500" algn="l"/>
              </a:tabLst>
            </a:pPr>
            <a:r>
              <a:rPr sz="2800" spc="-55" dirty="0" smtClean="0">
                <a:latin typeface="Times New Roman"/>
                <a:cs typeface="Times New Roman"/>
              </a:rPr>
              <a:t>Amino </a:t>
            </a:r>
            <a:r>
              <a:rPr sz="2800" spc="-80" dirty="0">
                <a:latin typeface="Times New Roman"/>
                <a:cs typeface="Times New Roman"/>
              </a:rPr>
              <a:t>acids </a:t>
            </a:r>
            <a:r>
              <a:rPr sz="2800" spc="-10" dirty="0">
                <a:latin typeface="Times New Roman"/>
                <a:cs typeface="Times New Roman"/>
              </a:rPr>
              <a:t>from </a:t>
            </a:r>
            <a:r>
              <a:rPr sz="2800" spc="5" dirty="0">
                <a:latin typeface="Times New Roman"/>
                <a:cs typeface="Times New Roman"/>
              </a:rPr>
              <a:t>food </a:t>
            </a:r>
            <a:r>
              <a:rPr sz="2800" spc="-65" dirty="0">
                <a:latin typeface="Times New Roman"/>
                <a:cs typeface="Times New Roman"/>
              </a:rPr>
              <a:t>are </a:t>
            </a:r>
            <a:r>
              <a:rPr sz="2800" spc="-95" dirty="0">
                <a:latin typeface="Times New Roman"/>
                <a:cs typeface="Times New Roman"/>
              </a:rPr>
              <a:t>called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b="1" spc="30" dirty="0" smtClean="0">
                <a:latin typeface="Times New Roman"/>
                <a:cs typeface="Times New Roman"/>
              </a:rPr>
              <a:t>exogenous.</a:t>
            </a:r>
            <a:endParaRPr lang="en-US" sz="2800" dirty="0">
              <a:latin typeface="Times New Roman"/>
              <a:cs typeface="Times New Roman"/>
            </a:endParaRPr>
          </a:p>
          <a:p>
            <a:pPr marL="926465" marR="5080" indent="-457200">
              <a:lnSpc>
                <a:spcPct val="100000"/>
              </a:lnSpc>
              <a:spcBef>
                <a:spcPts val="675"/>
              </a:spcBef>
              <a:buFont typeface="Wingdings" pitchFamily="2" charset="2"/>
              <a:buChar char="ü"/>
              <a:tabLst>
                <a:tab pos="698500" algn="l"/>
              </a:tabLst>
            </a:pPr>
            <a:r>
              <a:rPr sz="2800" spc="-50" dirty="0" smtClean="0">
                <a:latin typeface="Times New Roman"/>
                <a:cs typeface="Times New Roman"/>
              </a:rPr>
              <a:t>Amino </a:t>
            </a:r>
            <a:r>
              <a:rPr sz="2800" spc="-85" dirty="0">
                <a:latin typeface="Times New Roman"/>
                <a:cs typeface="Times New Roman"/>
              </a:rPr>
              <a:t>acids </a:t>
            </a:r>
            <a:r>
              <a:rPr sz="2800" spc="-10" dirty="0">
                <a:latin typeface="Times New Roman"/>
                <a:cs typeface="Times New Roman"/>
              </a:rPr>
              <a:t>from </a:t>
            </a:r>
            <a:r>
              <a:rPr sz="2800" spc="-65" dirty="0">
                <a:latin typeface="Times New Roman"/>
                <a:cs typeface="Times New Roman"/>
              </a:rPr>
              <a:t>within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0" dirty="0">
                <a:latin typeface="Times New Roman"/>
                <a:cs typeface="Times New Roman"/>
              </a:rPr>
              <a:t>body </a:t>
            </a:r>
            <a:r>
              <a:rPr sz="2800" spc="-65" dirty="0">
                <a:latin typeface="Times New Roman"/>
                <a:cs typeface="Times New Roman"/>
              </a:rPr>
              <a:t>are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called</a:t>
            </a:r>
            <a:endParaRPr sz="280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800" b="1" spc="30" dirty="0" smtClean="0">
                <a:latin typeface="Times New Roman"/>
                <a:cs typeface="Times New Roman"/>
              </a:rPr>
              <a:t>endogenous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object 2"/>
          <p:cNvSpPr txBox="1"/>
          <p:nvPr/>
        </p:nvSpPr>
        <p:spPr>
          <a:xfrm>
            <a:off x="990600" y="844042"/>
            <a:ext cx="7696200" cy="4987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7894" algn="l"/>
              </a:tabLst>
            </a:pPr>
            <a:r>
              <a:rPr lang="en-US" sz="2800" b="1" spc="-10" dirty="0" smtClean="0">
                <a:latin typeface="Times New Roman"/>
                <a:cs typeface="Times New Roman"/>
              </a:rPr>
              <a:t>  </a:t>
            </a:r>
            <a:r>
              <a:rPr sz="2800" b="1" spc="-10" dirty="0" smtClean="0">
                <a:latin typeface="Times New Roman"/>
                <a:cs typeface="Times New Roman"/>
              </a:rPr>
              <a:t>Diet</a:t>
            </a:r>
            <a:r>
              <a:rPr sz="2800" b="1" spc="-10" dirty="0">
                <a:latin typeface="Times New Roman"/>
                <a:cs typeface="Times New Roman"/>
              </a:rPr>
              <a:t>:	</a:t>
            </a:r>
            <a:r>
              <a:rPr sz="2800" spc="-10" dirty="0">
                <a:latin typeface="Times New Roman"/>
                <a:cs typeface="Times New Roman"/>
              </a:rPr>
              <a:t>foods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75" dirty="0">
                <a:latin typeface="Times New Roman"/>
                <a:cs typeface="Times New Roman"/>
              </a:rPr>
              <a:t>beverages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20" dirty="0">
                <a:latin typeface="Times New Roman"/>
                <a:cs typeface="Times New Roman"/>
              </a:rPr>
              <a:t>person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55" dirty="0" smtClean="0">
                <a:latin typeface="Times New Roman"/>
                <a:cs typeface="Times New Roman"/>
              </a:rPr>
              <a:t>eats</a:t>
            </a:r>
            <a:r>
              <a:rPr lang="en-US" sz="2800" spc="-55" dirty="0" smtClean="0">
                <a:latin typeface="Times New Roman"/>
                <a:cs typeface="Times New Roman"/>
              </a:rPr>
              <a:t> habitually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2800" spc="-130" dirty="0" smtClean="0">
                <a:latin typeface="Times New Roman"/>
                <a:cs typeface="Times New Roman"/>
              </a:rPr>
              <a:t>         </a:t>
            </a:r>
            <a:r>
              <a:rPr sz="2800" spc="-130" dirty="0" smtClean="0">
                <a:latin typeface="Times New Roman"/>
                <a:cs typeface="Times New Roman"/>
              </a:rPr>
              <a:t>A </a:t>
            </a:r>
            <a:r>
              <a:rPr sz="2800" spc="-80" dirty="0">
                <a:latin typeface="Times New Roman"/>
                <a:cs typeface="Times New Roman"/>
              </a:rPr>
              <a:t>healthy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diet: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6235" algn="l"/>
              </a:tabLst>
            </a:pPr>
            <a:r>
              <a:rPr lang="en-US" sz="2800" spc="-90" dirty="0" smtClean="0">
                <a:latin typeface="Times New Roman"/>
                <a:cs typeface="Times New Roman"/>
              </a:rPr>
              <a:t>    </a:t>
            </a:r>
            <a:r>
              <a:rPr sz="2800" spc="-90" dirty="0" smtClean="0">
                <a:latin typeface="Times New Roman"/>
                <a:cs typeface="Times New Roman"/>
              </a:rPr>
              <a:t>Fulfills </a:t>
            </a:r>
            <a:r>
              <a:rPr sz="2800" spc="-70" dirty="0">
                <a:latin typeface="Times New Roman"/>
                <a:cs typeface="Times New Roman"/>
              </a:rPr>
              <a:t>energy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needs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6235" algn="l"/>
                <a:tab pos="4714875" algn="l"/>
              </a:tabLst>
            </a:pPr>
            <a:r>
              <a:rPr lang="en-US" sz="2800" spc="-50" dirty="0" smtClean="0">
                <a:latin typeface="Times New Roman"/>
                <a:cs typeface="Times New Roman"/>
              </a:rPr>
              <a:t>   </a:t>
            </a:r>
            <a:r>
              <a:rPr sz="2800" spc="-50" dirty="0" smtClean="0">
                <a:latin typeface="Times New Roman"/>
                <a:cs typeface="Times New Roman"/>
              </a:rPr>
              <a:t>Provides </a:t>
            </a:r>
            <a:r>
              <a:rPr sz="2800" spc="-60" dirty="0">
                <a:latin typeface="Times New Roman"/>
                <a:cs typeface="Times New Roman"/>
              </a:rPr>
              <a:t>sufficient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amounts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70" dirty="0">
                <a:latin typeface="Times New Roman"/>
                <a:cs typeface="Times New Roman"/>
              </a:rPr>
              <a:t>essential</a:t>
            </a:r>
            <a:r>
              <a:rPr sz="2800" spc="-25" dirty="0">
                <a:latin typeface="Times New Roman"/>
                <a:cs typeface="Times New Roman"/>
              </a:rPr>
              <a:t> nutrients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6235" algn="l"/>
                <a:tab pos="2600960" algn="l"/>
              </a:tabLst>
            </a:pPr>
            <a:r>
              <a:rPr lang="en-US" sz="2800" spc="-80" dirty="0" smtClean="0">
                <a:latin typeface="Times New Roman"/>
                <a:cs typeface="Times New Roman"/>
              </a:rPr>
              <a:t>   </a:t>
            </a:r>
            <a:r>
              <a:rPr sz="2800" spc="-80" dirty="0" smtClean="0">
                <a:latin typeface="Times New Roman"/>
                <a:cs typeface="Times New Roman"/>
              </a:rPr>
              <a:t>Reduces</a:t>
            </a:r>
            <a:r>
              <a:rPr sz="2800" spc="20" dirty="0" smtClean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risk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80" dirty="0">
                <a:latin typeface="Times New Roman"/>
                <a:cs typeface="Times New Roman"/>
              </a:rPr>
              <a:t>disease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6235" algn="l"/>
              </a:tabLst>
            </a:pPr>
            <a:r>
              <a:rPr lang="en-US" sz="2800" spc="-10" dirty="0" smtClean="0">
                <a:latin typeface="Times New Roman"/>
                <a:cs typeface="Times New Roman"/>
              </a:rPr>
              <a:t>   </a:t>
            </a:r>
            <a:r>
              <a:rPr sz="2800" spc="-10" dirty="0" smtClean="0">
                <a:latin typeface="Times New Roman"/>
                <a:cs typeface="Times New Roman"/>
              </a:rPr>
              <a:t>Is </a:t>
            </a:r>
            <a:r>
              <a:rPr sz="2800" spc="-75" dirty="0">
                <a:latin typeface="Times New Roman"/>
                <a:cs typeface="Times New Roman"/>
              </a:rPr>
              <a:t>safe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35" dirty="0">
                <a:latin typeface="Times New Roman"/>
                <a:cs typeface="Times New Roman"/>
              </a:rPr>
              <a:t>consume </a:t>
            </a:r>
            <a:r>
              <a:rPr sz="2800" spc="-110" dirty="0">
                <a:latin typeface="Times New Roman"/>
                <a:cs typeface="Times New Roman"/>
              </a:rPr>
              <a:t>(low </a:t>
            </a:r>
            <a:r>
              <a:rPr sz="2800" spc="-35" dirty="0">
                <a:latin typeface="Times New Roman"/>
                <a:cs typeface="Times New Roman"/>
              </a:rPr>
              <a:t>contaminants </a:t>
            </a:r>
            <a:r>
              <a:rPr sz="2800" spc="10" dirty="0">
                <a:latin typeface="Times New Roman"/>
                <a:cs typeface="Times New Roman"/>
              </a:rPr>
              <a:t>or </a:t>
            </a:r>
            <a:r>
              <a:rPr sz="2800" spc="-70" dirty="0">
                <a:latin typeface="Times New Roman"/>
                <a:cs typeface="Times New Roman"/>
              </a:rPr>
              <a:t>potentially  </a:t>
            </a:r>
            <a:r>
              <a:rPr sz="2800" spc="-30" dirty="0">
                <a:latin typeface="Times New Roman"/>
                <a:cs typeface="Times New Roman"/>
              </a:rPr>
              <a:t>harmful </a:t>
            </a:r>
            <a:r>
              <a:rPr sz="2800" spc="-40" dirty="0">
                <a:latin typeface="Times New Roman"/>
                <a:cs typeface="Times New Roman"/>
              </a:rPr>
              <a:t>added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substances)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object 2"/>
          <p:cNvSpPr txBox="1">
            <a:spLocks noGrp="1"/>
          </p:cNvSpPr>
          <p:nvPr>
            <p:ph type="title"/>
          </p:nvPr>
        </p:nvSpPr>
        <p:spPr>
          <a:xfrm>
            <a:off x="1068813" y="304800"/>
            <a:ext cx="6230620" cy="675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0" dirty="0"/>
              <a:t>Nitrogen</a:t>
            </a:r>
            <a:r>
              <a:rPr spc="-75" dirty="0"/>
              <a:t> </a:t>
            </a:r>
            <a:r>
              <a:rPr spc="-10" dirty="0"/>
              <a:t>balance</a:t>
            </a:r>
          </a:p>
        </p:txBody>
      </p:sp>
      <p:sp>
        <p:nvSpPr>
          <p:cNvPr id="1048783" name="object 3"/>
          <p:cNvSpPr txBox="1"/>
          <p:nvPr/>
        </p:nvSpPr>
        <p:spPr>
          <a:xfrm>
            <a:off x="1075740" y="1389633"/>
            <a:ext cx="7839660" cy="4927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140970" indent="-457200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q"/>
            </a:pP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15" dirty="0">
                <a:latin typeface="Times New Roman"/>
                <a:cs typeface="Times New Roman"/>
              </a:rPr>
              <a:t>amount </a:t>
            </a:r>
            <a:r>
              <a:rPr sz="2600" spc="-5" dirty="0">
                <a:latin typeface="Times New Roman"/>
                <a:cs typeface="Times New Roman"/>
              </a:rPr>
              <a:t>of </a:t>
            </a:r>
            <a:r>
              <a:rPr sz="2600" spc="-25" dirty="0">
                <a:latin typeface="Times New Roman"/>
                <a:cs typeface="Times New Roman"/>
              </a:rPr>
              <a:t>nitrogen consumed </a:t>
            </a:r>
            <a:r>
              <a:rPr sz="2600" spc="-85" dirty="0">
                <a:latin typeface="Times New Roman"/>
                <a:cs typeface="Times New Roman"/>
              </a:rPr>
              <a:t>as </a:t>
            </a:r>
            <a:r>
              <a:rPr sz="2600" spc="-25" dirty="0">
                <a:latin typeface="Times New Roman"/>
                <a:cs typeface="Times New Roman"/>
              </a:rPr>
              <a:t>compared </a:t>
            </a:r>
            <a:r>
              <a:rPr sz="2600" spc="-50" dirty="0">
                <a:latin typeface="Times New Roman"/>
                <a:cs typeface="Times New Roman"/>
              </a:rPr>
              <a:t>with </a:t>
            </a:r>
            <a:r>
              <a:rPr sz="2600" spc="-5" dirty="0">
                <a:latin typeface="Times New Roman"/>
                <a:cs typeface="Times New Roman"/>
              </a:rPr>
              <a:t>the  </a:t>
            </a:r>
            <a:r>
              <a:rPr sz="2600" spc="-15" dirty="0">
                <a:latin typeface="Times New Roman"/>
                <a:cs typeface="Times New Roman"/>
              </a:rPr>
              <a:t>amount </a:t>
            </a:r>
            <a:r>
              <a:rPr sz="2600" spc="-5" dirty="0">
                <a:latin typeface="Times New Roman"/>
                <a:cs typeface="Times New Roman"/>
              </a:rPr>
              <a:t>of </a:t>
            </a:r>
            <a:r>
              <a:rPr sz="2600" spc="-25" dirty="0">
                <a:latin typeface="Times New Roman"/>
                <a:cs typeface="Times New Roman"/>
              </a:rPr>
              <a:t>nitrogen</a:t>
            </a:r>
            <a:r>
              <a:rPr sz="2600" spc="-32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excreted</a:t>
            </a:r>
            <a:r>
              <a:rPr sz="2600" spc="-60" dirty="0" smtClean="0">
                <a:latin typeface="Times New Roman"/>
                <a:cs typeface="Times New Roman"/>
              </a:rPr>
              <a:t>.</a:t>
            </a:r>
            <a:endParaRPr lang="en-US" sz="2600" spc="-60" dirty="0" smtClean="0">
              <a:latin typeface="Times New Roman"/>
              <a:cs typeface="Times New Roman"/>
            </a:endParaRPr>
          </a:p>
          <a:p>
            <a:pPr marL="12065" marR="140970">
              <a:lnSpc>
                <a:spcPct val="100000"/>
              </a:lnSpc>
              <a:spcBef>
                <a:spcPts val="105"/>
              </a:spcBef>
            </a:pPr>
            <a:endParaRPr lang="en-US" sz="2600" spc="-60" dirty="0" smtClean="0">
              <a:latin typeface="Times New Roman"/>
              <a:cs typeface="Times New Roman"/>
            </a:endParaRPr>
          </a:p>
          <a:p>
            <a:pPr marL="844550" marR="759460" indent="-457200">
              <a:lnSpc>
                <a:spcPct val="100000"/>
              </a:lnSpc>
              <a:spcBef>
                <a:spcPts val="625"/>
              </a:spcBef>
              <a:buFont typeface="Wingdings" pitchFamily="2" charset="2"/>
              <a:buChar char="ü"/>
              <a:tabLst>
                <a:tab pos="616585" algn="l"/>
              </a:tabLst>
            </a:pPr>
            <a:r>
              <a:rPr lang="en-US" sz="2600" b="1" spc="-30" dirty="0">
                <a:latin typeface="Times New Roman"/>
                <a:cs typeface="Times New Roman"/>
              </a:rPr>
              <a:t>Zero </a:t>
            </a:r>
            <a:r>
              <a:rPr lang="en-US" sz="2600" b="1" spc="-20" dirty="0">
                <a:latin typeface="Times New Roman"/>
                <a:cs typeface="Times New Roman"/>
              </a:rPr>
              <a:t>nitrogen </a:t>
            </a:r>
            <a:r>
              <a:rPr lang="en-US" sz="2600" b="1" spc="-10" dirty="0">
                <a:latin typeface="Times New Roman"/>
                <a:cs typeface="Times New Roman"/>
              </a:rPr>
              <a:t>balance </a:t>
            </a:r>
            <a:r>
              <a:rPr lang="en-US" sz="2600" spc="-95" dirty="0">
                <a:latin typeface="Times New Roman"/>
                <a:cs typeface="Times New Roman"/>
              </a:rPr>
              <a:t>is </a:t>
            </a:r>
            <a:r>
              <a:rPr lang="en-US" sz="2600" spc="-25" dirty="0">
                <a:latin typeface="Times New Roman"/>
                <a:cs typeface="Times New Roman"/>
              </a:rPr>
              <a:t>nitrogen </a:t>
            </a:r>
            <a:r>
              <a:rPr lang="en-US" sz="2600" spc="-65" dirty="0">
                <a:latin typeface="Times New Roman"/>
                <a:cs typeface="Times New Roman"/>
              </a:rPr>
              <a:t>equilibrium,  </a:t>
            </a:r>
            <a:r>
              <a:rPr lang="en-US" sz="2600" spc="-40" dirty="0">
                <a:latin typeface="Times New Roman"/>
                <a:cs typeface="Times New Roman"/>
              </a:rPr>
              <a:t>when </a:t>
            </a:r>
            <a:r>
              <a:rPr lang="en-US" sz="2600" spc="-15" dirty="0">
                <a:latin typeface="Times New Roman"/>
                <a:cs typeface="Times New Roman"/>
              </a:rPr>
              <a:t>input </a:t>
            </a:r>
            <a:r>
              <a:rPr lang="en-US" sz="2600" spc="-75" dirty="0">
                <a:latin typeface="Times New Roman"/>
                <a:cs typeface="Times New Roman"/>
              </a:rPr>
              <a:t>equals</a:t>
            </a:r>
            <a:r>
              <a:rPr lang="en-US" sz="2600" spc="4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latin typeface="Times New Roman"/>
                <a:cs typeface="Times New Roman"/>
              </a:rPr>
              <a:t>output.</a:t>
            </a:r>
            <a:endParaRPr lang="en-US" sz="2600" dirty="0">
              <a:latin typeface="Times New Roman"/>
              <a:cs typeface="Times New Roman"/>
            </a:endParaRPr>
          </a:p>
          <a:p>
            <a:pPr marL="844550" marR="1314450" indent="-457200">
              <a:lnSpc>
                <a:spcPct val="100000"/>
              </a:lnSpc>
              <a:spcBef>
                <a:spcPts val="625"/>
              </a:spcBef>
              <a:buFont typeface="Wingdings" pitchFamily="2" charset="2"/>
              <a:buChar char="ü"/>
              <a:tabLst>
                <a:tab pos="616585" algn="l"/>
              </a:tabLst>
            </a:pPr>
            <a:r>
              <a:rPr lang="en-US" sz="2600" b="1" spc="-15" dirty="0">
                <a:latin typeface="Times New Roman"/>
                <a:cs typeface="Times New Roman"/>
              </a:rPr>
              <a:t>Positive </a:t>
            </a:r>
            <a:r>
              <a:rPr lang="en-US" sz="2600" b="1" spc="-20" dirty="0">
                <a:latin typeface="Times New Roman"/>
                <a:cs typeface="Times New Roman"/>
              </a:rPr>
              <a:t>nitrogen </a:t>
            </a:r>
            <a:r>
              <a:rPr lang="en-US" sz="2600" b="1" spc="-10" dirty="0">
                <a:latin typeface="Times New Roman"/>
                <a:cs typeface="Times New Roman"/>
              </a:rPr>
              <a:t>balance </a:t>
            </a:r>
            <a:r>
              <a:rPr lang="en-US" sz="2600" spc="-50" dirty="0">
                <a:latin typeface="Times New Roman"/>
                <a:cs typeface="Times New Roman"/>
              </a:rPr>
              <a:t>means </a:t>
            </a:r>
            <a:r>
              <a:rPr lang="en-US" sz="2600" spc="-25" dirty="0">
                <a:latin typeface="Times New Roman"/>
                <a:cs typeface="Times New Roman"/>
              </a:rPr>
              <a:t>nitrogen  consumed </a:t>
            </a:r>
            <a:r>
              <a:rPr lang="en-US" sz="2600" spc="-95" dirty="0">
                <a:latin typeface="Times New Roman"/>
                <a:cs typeface="Times New Roman"/>
              </a:rPr>
              <a:t>is </a:t>
            </a:r>
            <a:r>
              <a:rPr lang="en-US" sz="2600" spc="-50" dirty="0">
                <a:latin typeface="Times New Roman"/>
                <a:cs typeface="Times New Roman"/>
              </a:rPr>
              <a:t>greater </a:t>
            </a:r>
            <a:r>
              <a:rPr lang="en-US" sz="2600" dirty="0">
                <a:latin typeface="Times New Roman"/>
                <a:cs typeface="Times New Roman"/>
              </a:rPr>
              <a:t>than </a:t>
            </a:r>
            <a:r>
              <a:rPr lang="en-US" sz="2600" spc="-25" dirty="0">
                <a:latin typeface="Times New Roman"/>
                <a:cs typeface="Times New Roman"/>
              </a:rPr>
              <a:t>nitrogen</a:t>
            </a:r>
            <a:r>
              <a:rPr lang="en-US" sz="2600" spc="145" dirty="0">
                <a:latin typeface="Times New Roman"/>
                <a:cs typeface="Times New Roman"/>
              </a:rPr>
              <a:t> </a:t>
            </a:r>
            <a:r>
              <a:rPr lang="en-US" sz="2600" spc="-60" dirty="0">
                <a:latin typeface="Times New Roman"/>
                <a:cs typeface="Times New Roman"/>
              </a:rPr>
              <a:t>excreted</a:t>
            </a:r>
            <a:r>
              <a:rPr lang="en-US" sz="2600" spc="-60" dirty="0" smtClean="0">
                <a:latin typeface="Times New Roman"/>
                <a:cs typeface="Times New Roman"/>
              </a:rPr>
              <a:t>.</a:t>
            </a:r>
            <a:endParaRPr lang="en-US" sz="2600" spc="-60" dirty="0" smtClean="0">
              <a:latin typeface="Times New Roman"/>
              <a:cs typeface="Times New Roman"/>
            </a:endParaRPr>
          </a:p>
          <a:p>
            <a:pPr marL="469265" marR="140970" indent="-457200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q"/>
            </a:pPr>
            <a:endParaRPr lang="en-US" sz="2600" spc="-60" dirty="0" smtClean="0">
              <a:latin typeface="Times New Roman"/>
              <a:cs typeface="Times New Roman"/>
            </a:endParaRPr>
          </a:p>
          <a:p>
            <a:pPr marL="469265" marR="140970" indent="-457200">
              <a:spcBef>
                <a:spcPts val="105"/>
              </a:spcBef>
              <a:buFont typeface="Wingdings" pitchFamily="2" charset="2"/>
              <a:buChar char="q"/>
            </a:pPr>
            <a:r>
              <a:rPr lang="en-US" sz="2400" spc="-15" dirty="0">
                <a:latin typeface="Times New Roman"/>
                <a:cs typeface="Times New Roman"/>
              </a:rPr>
              <a:t>Nitrogen </a:t>
            </a:r>
            <a:r>
              <a:rPr lang="en-US" sz="2400" spc="-35" dirty="0">
                <a:latin typeface="Times New Roman"/>
                <a:cs typeface="Times New Roman"/>
              </a:rPr>
              <a:t>status </a:t>
            </a:r>
            <a:r>
              <a:rPr lang="en-US" sz="2400" spc="-105" dirty="0">
                <a:latin typeface="Times New Roman"/>
                <a:cs typeface="Times New Roman"/>
              </a:rPr>
              <a:t>is </a:t>
            </a:r>
            <a:r>
              <a:rPr lang="en-US" sz="2400" spc="-70" dirty="0">
                <a:latin typeface="Times New Roman"/>
                <a:cs typeface="Times New Roman"/>
              </a:rPr>
              <a:t>positive </a:t>
            </a:r>
            <a:r>
              <a:rPr lang="en-US" sz="2400" spc="-60" dirty="0">
                <a:latin typeface="Times New Roman"/>
                <a:cs typeface="Times New Roman"/>
              </a:rPr>
              <a:t>in </a:t>
            </a:r>
            <a:r>
              <a:rPr lang="en-US" sz="2400" spc="-75" dirty="0" smtClean="0">
                <a:latin typeface="Times New Roman"/>
                <a:cs typeface="Times New Roman"/>
              </a:rPr>
              <a:t>growing  </a:t>
            </a:r>
            <a:r>
              <a:rPr lang="en-US" sz="2400" spc="-60" dirty="0" smtClean="0">
                <a:latin typeface="Times New Roman"/>
                <a:cs typeface="Times New Roman"/>
              </a:rPr>
              <a:t>infants, </a:t>
            </a:r>
            <a:r>
              <a:rPr lang="en-US" sz="2400" spc="-65" dirty="0" smtClean="0">
                <a:latin typeface="Times New Roman"/>
                <a:cs typeface="Times New Roman"/>
              </a:rPr>
              <a:t>children, adolescents</a:t>
            </a:r>
            <a:r>
              <a:rPr lang="en-US" sz="2400" spc="-65" dirty="0">
                <a:latin typeface="Times New Roman"/>
                <a:cs typeface="Times New Roman"/>
              </a:rPr>
              <a:t>	</a:t>
            </a:r>
            <a:r>
              <a:rPr lang="en-US" sz="2400" spc="-35" dirty="0">
                <a:latin typeface="Times New Roman"/>
                <a:cs typeface="Times New Roman"/>
              </a:rPr>
              <a:t>pregnant </a:t>
            </a:r>
            <a:r>
              <a:rPr lang="en-US" sz="2400" spc="-60" dirty="0">
                <a:latin typeface="Times New Roman"/>
                <a:cs typeface="Times New Roman"/>
              </a:rPr>
              <a:t>women </a:t>
            </a:r>
            <a:r>
              <a:rPr lang="en-US" sz="2400" spc="-30" dirty="0">
                <a:latin typeface="Times New Roman"/>
                <a:cs typeface="Times New Roman"/>
              </a:rPr>
              <a:t>and  </a:t>
            </a:r>
            <a:r>
              <a:rPr lang="en-US" sz="2400" spc="-40" dirty="0">
                <a:latin typeface="Times New Roman"/>
                <a:cs typeface="Times New Roman"/>
              </a:rPr>
              <a:t>people </a:t>
            </a:r>
            <a:r>
              <a:rPr lang="en-US" sz="2400" spc="-70" dirty="0">
                <a:latin typeface="Times New Roman"/>
                <a:cs typeface="Times New Roman"/>
              </a:rPr>
              <a:t>recovering </a:t>
            </a:r>
            <a:r>
              <a:rPr lang="en-US" sz="2400" spc="-10" dirty="0">
                <a:latin typeface="Times New Roman"/>
                <a:cs typeface="Times New Roman"/>
              </a:rPr>
              <a:t>from </a:t>
            </a:r>
            <a:r>
              <a:rPr lang="en-US" sz="2400" spc="-20" dirty="0">
                <a:latin typeface="Times New Roman"/>
                <a:cs typeface="Times New Roman"/>
              </a:rPr>
              <a:t>protein </a:t>
            </a:r>
            <a:r>
              <a:rPr lang="en-US" sz="2400" spc="-85" dirty="0">
                <a:latin typeface="Times New Roman"/>
                <a:cs typeface="Times New Roman"/>
              </a:rPr>
              <a:t>deficiency </a:t>
            </a:r>
            <a:r>
              <a:rPr lang="en-US" sz="2400" spc="5" dirty="0">
                <a:latin typeface="Times New Roman"/>
                <a:cs typeface="Times New Roman"/>
              </a:rPr>
              <a:t>or  </a:t>
            </a:r>
            <a:r>
              <a:rPr lang="en-US" sz="2400" spc="-100" dirty="0">
                <a:latin typeface="Times New Roman"/>
                <a:cs typeface="Times New Roman"/>
              </a:rPr>
              <a:t>illness:</a:t>
            </a:r>
            <a:endParaRPr lang="en-US" sz="2400" dirty="0">
              <a:latin typeface="Times New Roman"/>
              <a:cs typeface="Times New Roman"/>
            </a:endParaRPr>
          </a:p>
          <a:p>
            <a:pPr marL="12065" marR="140970">
              <a:lnSpc>
                <a:spcPct val="100000"/>
              </a:lnSpc>
              <a:spcBef>
                <a:spcPts val="105"/>
              </a:spcBef>
            </a:pP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object 2"/>
          <p:cNvSpPr txBox="1"/>
          <p:nvPr/>
        </p:nvSpPr>
        <p:spPr>
          <a:xfrm>
            <a:off x="762000" y="990600"/>
            <a:ext cx="8065770" cy="5234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5965" marR="65405" indent="-457200">
              <a:spcBef>
                <a:spcPts val="95"/>
              </a:spcBef>
              <a:buFont typeface="Wingdings" pitchFamily="2" charset="2"/>
              <a:buChar char="ü"/>
            </a:pPr>
            <a:r>
              <a:rPr lang="en-US" sz="2800" spc="-35" dirty="0" smtClean="0">
                <a:latin typeface="Times New Roman"/>
                <a:cs typeface="Times New Roman"/>
              </a:rPr>
              <a:t>Their </a:t>
            </a:r>
            <a:r>
              <a:rPr lang="en-US" sz="2800" spc="-30" dirty="0">
                <a:latin typeface="Times New Roman"/>
                <a:cs typeface="Times New Roman"/>
              </a:rPr>
              <a:t>nitrogen </a:t>
            </a:r>
            <a:r>
              <a:rPr lang="en-US" sz="2800" spc="-65" dirty="0">
                <a:latin typeface="Times New Roman"/>
                <a:cs typeface="Times New Roman"/>
              </a:rPr>
              <a:t>intake </a:t>
            </a:r>
            <a:r>
              <a:rPr lang="en-US" sz="2800" spc="-85" dirty="0">
                <a:latin typeface="Times New Roman"/>
                <a:cs typeface="Times New Roman"/>
              </a:rPr>
              <a:t>exceeds </a:t>
            </a:r>
            <a:r>
              <a:rPr lang="en-US" sz="2800" spc="-35" dirty="0">
                <a:latin typeface="Times New Roman"/>
                <a:cs typeface="Times New Roman"/>
              </a:rPr>
              <a:t>their </a:t>
            </a:r>
            <a:r>
              <a:rPr lang="en-US" sz="2800" spc="-30" dirty="0">
                <a:latin typeface="Times New Roman"/>
                <a:cs typeface="Times New Roman"/>
              </a:rPr>
              <a:t>nitrogen  </a:t>
            </a:r>
            <a:r>
              <a:rPr lang="en-US" sz="2800" spc="-15" dirty="0" smtClean="0">
                <a:latin typeface="Times New Roman"/>
                <a:cs typeface="Times New Roman"/>
              </a:rPr>
              <a:t>output  ( </a:t>
            </a:r>
            <a:r>
              <a:rPr lang="en-US" sz="2800" spc="-20" dirty="0">
                <a:latin typeface="Times New Roman"/>
                <a:cs typeface="Times New Roman"/>
              </a:rPr>
              <a:t>protein </a:t>
            </a:r>
            <a:r>
              <a:rPr lang="en-US" sz="2800" spc="-105" dirty="0">
                <a:latin typeface="Times New Roman"/>
                <a:cs typeface="Times New Roman"/>
              </a:rPr>
              <a:t>is </a:t>
            </a:r>
            <a:r>
              <a:rPr lang="en-US" sz="2800" spc="-50" dirty="0">
                <a:latin typeface="Times New Roman"/>
                <a:cs typeface="Times New Roman"/>
              </a:rPr>
              <a:t>retained </a:t>
            </a:r>
            <a:r>
              <a:rPr lang="en-US" sz="2800" spc="-60" dirty="0">
                <a:latin typeface="Times New Roman"/>
                <a:cs typeface="Times New Roman"/>
              </a:rPr>
              <a:t>in </a:t>
            </a:r>
            <a:r>
              <a:rPr lang="en-US" sz="2800" spc="-75" dirty="0">
                <a:latin typeface="Times New Roman"/>
                <a:cs typeface="Times New Roman"/>
              </a:rPr>
              <a:t>new tissues: </a:t>
            </a:r>
            <a:r>
              <a:rPr lang="en-US" sz="2800" spc="-30" dirty="0">
                <a:latin typeface="Times New Roman"/>
                <a:cs typeface="Times New Roman"/>
              </a:rPr>
              <a:t>blood,  bone, </a:t>
            </a:r>
            <a:r>
              <a:rPr lang="en-US" sz="2800" spc="-70" dirty="0">
                <a:latin typeface="Times New Roman"/>
                <a:cs typeface="Times New Roman"/>
              </a:rPr>
              <a:t>skin </a:t>
            </a:r>
            <a:r>
              <a:rPr lang="en-US" sz="2800" spc="-30" dirty="0">
                <a:latin typeface="Times New Roman"/>
                <a:cs typeface="Times New Roman"/>
              </a:rPr>
              <a:t>and </a:t>
            </a:r>
            <a:r>
              <a:rPr lang="en-US" sz="2800" spc="-80" dirty="0">
                <a:latin typeface="Times New Roman"/>
                <a:cs typeface="Times New Roman"/>
              </a:rPr>
              <a:t>muscle</a:t>
            </a:r>
            <a:r>
              <a:rPr lang="en-US" sz="2800" spc="105" dirty="0">
                <a:latin typeface="Times New Roman"/>
                <a:cs typeface="Times New Roman"/>
              </a:rPr>
              <a:t> </a:t>
            </a:r>
            <a:r>
              <a:rPr lang="en-US" sz="2800" spc="-105" dirty="0">
                <a:latin typeface="Times New Roman"/>
                <a:cs typeface="Times New Roman"/>
              </a:rPr>
              <a:t>cells)</a:t>
            </a:r>
            <a:endParaRPr lang="en-US" sz="2800" dirty="0">
              <a:latin typeface="Times New Roman"/>
              <a:cs typeface="Times New Roman"/>
            </a:endParaRPr>
          </a:p>
          <a:p>
            <a:pPr marL="355600" marR="65405" indent="-76835">
              <a:lnSpc>
                <a:spcPct val="100000"/>
              </a:lnSpc>
              <a:spcBef>
                <a:spcPts val="95"/>
              </a:spcBef>
            </a:pPr>
            <a:endParaRPr lang="en-US" sz="2800" b="1" spc="30" dirty="0">
              <a:latin typeface="Times New Roman"/>
              <a:cs typeface="Times New Roman"/>
            </a:endParaRPr>
          </a:p>
          <a:p>
            <a:pPr marL="735965" marR="65405" indent="-457200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Ø"/>
            </a:pPr>
            <a:r>
              <a:rPr sz="2800" b="1" spc="30" dirty="0" smtClean="0">
                <a:latin typeface="Times New Roman"/>
                <a:cs typeface="Times New Roman"/>
              </a:rPr>
              <a:t>Negative </a:t>
            </a:r>
            <a:r>
              <a:rPr sz="2800" b="1" spc="-25" dirty="0">
                <a:latin typeface="Times New Roman"/>
                <a:cs typeface="Times New Roman"/>
              </a:rPr>
              <a:t>nitrogen </a:t>
            </a:r>
            <a:r>
              <a:rPr sz="2800" b="1" spc="-15" dirty="0">
                <a:latin typeface="Times New Roman"/>
                <a:cs typeface="Times New Roman"/>
              </a:rPr>
              <a:t>balance </a:t>
            </a:r>
            <a:r>
              <a:rPr sz="2800" spc="-50" dirty="0">
                <a:latin typeface="Times New Roman"/>
                <a:cs typeface="Times New Roman"/>
              </a:rPr>
              <a:t>means </a:t>
            </a:r>
            <a:r>
              <a:rPr sz="2800" spc="-30" dirty="0">
                <a:latin typeface="Times New Roman"/>
                <a:cs typeface="Times New Roman"/>
              </a:rPr>
              <a:t>nitrogen </a:t>
            </a:r>
            <a:r>
              <a:rPr sz="2800" spc="-60" dirty="0">
                <a:latin typeface="Times New Roman"/>
                <a:cs typeface="Times New Roman"/>
              </a:rPr>
              <a:t>excreted </a:t>
            </a:r>
            <a:r>
              <a:rPr sz="2800" spc="-105" dirty="0">
                <a:latin typeface="Times New Roman"/>
                <a:cs typeface="Times New Roman"/>
              </a:rPr>
              <a:t>is  </a:t>
            </a:r>
            <a:r>
              <a:rPr sz="2800" spc="-50" dirty="0">
                <a:latin typeface="Times New Roman"/>
                <a:cs typeface="Times New Roman"/>
              </a:rPr>
              <a:t>greater </a:t>
            </a:r>
            <a:r>
              <a:rPr sz="2800" spc="-5" dirty="0">
                <a:latin typeface="Times New Roman"/>
                <a:cs typeface="Times New Roman"/>
              </a:rPr>
              <a:t>than </a:t>
            </a:r>
            <a:r>
              <a:rPr sz="2800" spc="-30" dirty="0">
                <a:latin typeface="Times New Roman"/>
                <a:cs typeface="Times New Roman"/>
              </a:rPr>
              <a:t>nitrogen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40" dirty="0" smtClean="0">
                <a:latin typeface="Times New Roman"/>
                <a:cs typeface="Times New Roman"/>
              </a:rPr>
              <a:t>consumed.</a:t>
            </a:r>
            <a:endParaRPr lang="en-US" sz="2800" dirty="0">
              <a:latin typeface="Times New Roman"/>
              <a:cs typeface="Times New Roman"/>
            </a:endParaRPr>
          </a:p>
          <a:p>
            <a:pPr marL="278765" marR="65405">
              <a:lnSpc>
                <a:spcPct val="100000"/>
              </a:lnSpc>
              <a:spcBef>
                <a:spcPts val="95"/>
              </a:spcBef>
            </a:pPr>
            <a:endParaRPr lang="en-US" sz="2800" spc="-15" dirty="0">
              <a:latin typeface="Times New Roman"/>
              <a:cs typeface="Times New Roman"/>
            </a:endParaRPr>
          </a:p>
          <a:p>
            <a:pPr marL="735965" marR="65405" indent="-457200" algn="just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Ø"/>
            </a:pPr>
            <a:r>
              <a:rPr sz="2800" spc="-15" dirty="0" smtClean="0">
                <a:latin typeface="Times New Roman"/>
                <a:cs typeface="Times New Roman"/>
              </a:rPr>
              <a:t>Nitrogen </a:t>
            </a:r>
            <a:r>
              <a:rPr sz="2800" spc="-35" dirty="0">
                <a:latin typeface="Times New Roman"/>
                <a:cs typeface="Times New Roman"/>
              </a:rPr>
              <a:t>status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80" dirty="0">
                <a:latin typeface="Times New Roman"/>
                <a:cs typeface="Times New Roman"/>
              </a:rPr>
              <a:t>negative </a:t>
            </a:r>
            <a:r>
              <a:rPr sz="2800" spc="-55" dirty="0">
                <a:latin typeface="Times New Roman"/>
                <a:cs typeface="Times New Roman"/>
              </a:rPr>
              <a:t>in </a:t>
            </a:r>
            <a:r>
              <a:rPr sz="2800" spc="-40" dirty="0">
                <a:latin typeface="Times New Roman"/>
                <a:cs typeface="Times New Roman"/>
              </a:rPr>
              <a:t>people </a:t>
            </a:r>
            <a:r>
              <a:rPr sz="2800" spc="-35" dirty="0">
                <a:latin typeface="Times New Roman"/>
                <a:cs typeface="Times New Roman"/>
              </a:rPr>
              <a:t>who </a:t>
            </a:r>
            <a:r>
              <a:rPr sz="2800" spc="-65" dirty="0">
                <a:latin typeface="Times New Roman"/>
                <a:cs typeface="Times New Roman"/>
              </a:rPr>
              <a:t>are </a:t>
            </a:r>
            <a:r>
              <a:rPr sz="2800" spc="-50" dirty="0">
                <a:latin typeface="Times New Roman"/>
                <a:cs typeface="Times New Roman"/>
              </a:rPr>
              <a:t>starving  </a:t>
            </a:r>
            <a:r>
              <a:rPr sz="2800" spc="10" dirty="0">
                <a:latin typeface="Times New Roman"/>
                <a:cs typeface="Times New Roman"/>
              </a:rPr>
              <a:t>or </a:t>
            </a:r>
            <a:r>
              <a:rPr sz="2800" spc="-60" dirty="0" smtClean="0">
                <a:latin typeface="Times New Roman"/>
                <a:cs typeface="Times New Roman"/>
              </a:rPr>
              <a:t>suffering </a:t>
            </a:r>
            <a:r>
              <a:rPr sz="2800" spc="-5" dirty="0">
                <a:latin typeface="Times New Roman"/>
                <a:cs typeface="Times New Roman"/>
              </a:rPr>
              <a:t>other </a:t>
            </a:r>
            <a:r>
              <a:rPr sz="2800" spc="-80" dirty="0">
                <a:latin typeface="Times New Roman"/>
                <a:cs typeface="Times New Roman"/>
              </a:rPr>
              <a:t>severe </a:t>
            </a:r>
            <a:r>
              <a:rPr sz="2800" spc="-50" dirty="0">
                <a:latin typeface="Times New Roman"/>
                <a:cs typeface="Times New Roman"/>
              </a:rPr>
              <a:t>stresses such </a:t>
            </a:r>
            <a:r>
              <a:rPr sz="2800" spc="-95" dirty="0">
                <a:latin typeface="Times New Roman"/>
                <a:cs typeface="Times New Roman"/>
              </a:rPr>
              <a:t>as </a:t>
            </a:r>
            <a:r>
              <a:rPr sz="2800" spc="-30" dirty="0">
                <a:latin typeface="Times New Roman"/>
                <a:cs typeface="Times New Roman"/>
              </a:rPr>
              <a:t>burns, </a:t>
            </a:r>
            <a:r>
              <a:rPr sz="2800" spc="-85" dirty="0">
                <a:latin typeface="Times New Roman"/>
                <a:cs typeface="Times New Roman"/>
              </a:rPr>
              <a:t>injuries,  </a:t>
            </a:r>
            <a:r>
              <a:rPr sz="2800" spc="-45" dirty="0">
                <a:latin typeface="Times New Roman"/>
                <a:cs typeface="Times New Roman"/>
              </a:rPr>
              <a:t>infections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90" dirty="0">
                <a:latin typeface="Times New Roman"/>
                <a:cs typeface="Times New Roman"/>
              </a:rPr>
              <a:t>fever. </a:t>
            </a:r>
            <a:r>
              <a:rPr sz="2800" spc="-120" dirty="0">
                <a:latin typeface="Times New Roman"/>
                <a:cs typeface="Times New Roman"/>
              </a:rPr>
              <a:t>(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0" dirty="0">
                <a:latin typeface="Times New Roman"/>
                <a:cs typeface="Times New Roman"/>
              </a:rPr>
              <a:t>body </a:t>
            </a:r>
            <a:r>
              <a:rPr sz="2800" spc="-70" dirty="0">
                <a:latin typeface="Times New Roman"/>
                <a:cs typeface="Times New Roman"/>
              </a:rPr>
              <a:t>loses </a:t>
            </a:r>
            <a:r>
              <a:rPr sz="2800" spc="-30" dirty="0">
                <a:latin typeface="Times New Roman"/>
                <a:cs typeface="Times New Roman"/>
              </a:rPr>
              <a:t>nitrogen </a:t>
            </a:r>
            <a:r>
              <a:rPr sz="2800" spc="-95" dirty="0">
                <a:latin typeface="Times New Roman"/>
                <a:cs typeface="Times New Roman"/>
              </a:rPr>
              <a:t>as </a:t>
            </a:r>
            <a:r>
              <a:rPr sz="2800" spc="-55" dirty="0">
                <a:latin typeface="Times New Roman"/>
                <a:cs typeface="Times New Roman"/>
              </a:rPr>
              <a:t>it  </a:t>
            </a:r>
            <a:r>
              <a:rPr sz="2800" spc="-60" dirty="0">
                <a:latin typeface="Times New Roman"/>
                <a:cs typeface="Times New Roman"/>
              </a:rPr>
              <a:t>breaks </a:t>
            </a:r>
            <a:r>
              <a:rPr sz="2800" spc="-35" dirty="0">
                <a:latin typeface="Times New Roman"/>
                <a:cs typeface="Times New Roman"/>
              </a:rPr>
              <a:t>down </a:t>
            </a:r>
            <a:r>
              <a:rPr sz="2800" spc="-80" dirty="0">
                <a:latin typeface="Times New Roman"/>
                <a:cs typeface="Times New Roman"/>
              </a:rPr>
              <a:t>muscle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other </a:t>
            </a:r>
            <a:r>
              <a:rPr sz="2800" spc="-50" dirty="0">
                <a:latin typeface="Times New Roman"/>
                <a:cs typeface="Times New Roman"/>
              </a:rPr>
              <a:t>body </a:t>
            </a:r>
            <a:r>
              <a:rPr sz="2800" spc="-25" dirty="0">
                <a:latin typeface="Times New Roman"/>
                <a:cs typeface="Times New Roman"/>
              </a:rPr>
              <a:t>proteins </a:t>
            </a:r>
            <a:r>
              <a:rPr sz="2800" spc="-10" dirty="0">
                <a:latin typeface="Times New Roman"/>
                <a:cs typeface="Times New Roman"/>
              </a:rPr>
              <a:t>for  </a:t>
            </a:r>
            <a:r>
              <a:rPr sz="2800" spc="-80" dirty="0">
                <a:latin typeface="Times New Roman"/>
                <a:cs typeface="Times New Roman"/>
              </a:rPr>
              <a:t>energy)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3111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lang="en-US" sz="2800" b="1" dirty="0" smtClean="0">
                <a:latin typeface="Times New Roman"/>
                <a:cs typeface="Times New Roman"/>
              </a:rPr>
              <a:t>Cont.,….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object 2"/>
          <p:cNvSpPr txBox="1"/>
          <p:nvPr/>
        </p:nvSpPr>
        <p:spPr>
          <a:xfrm>
            <a:off x="993444" y="1219200"/>
            <a:ext cx="7567930" cy="4657044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99085" marR="182245" indent="-287020">
              <a:lnSpc>
                <a:spcPts val="2810"/>
              </a:lnSpc>
              <a:spcBef>
                <a:spcPts val="455"/>
              </a:spcBef>
            </a:pPr>
            <a:endParaRPr lang="en-US" sz="2600" b="1" spc="50" dirty="0">
              <a:latin typeface="Times New Roman"/>
              <a:cs typeface="Times New Roman"/>
            </a:endParaRPr>
          </a:p>
          <a:p>
            <a:pPr marL="469265" marR="182245" indent="-457200">
              <a:lnSpc>
                <a:spcPts val="2810"/>
              </a:lnSpc>
              <a:spcBef>
                <a:spcPts val="455"/>
              </a:spcBef>
              <a:buFont typeface="Wingdings" pitchFamily="2" charset="2"/>
              <a:buChar char="Ø"/>
            </a:pPr>
            <a:r>
              <a:rPr sz="2600" b="1" spc="50" dirty="0" smtClean="0">
                <a:latin typeface="Times New Roman"/>
                <a:cs typeface="Times New Roman"/>
              </a:rPr>
              <a:t>Using </a:t>
            </a:r>
            <a:r>
              <a:rPr sz="2600" b="1" spc="5" dirty="0">
                <a:latin typeface="Times New Roman"/>
                <a:cs typeface="Times New Roman"/>
              </a:rPr>
              <a:t>amino </a:t>
            </a:r>
            <a:r>
              <a:rPr sz="2600" b="1" spc="15" dirty="0">
                <a:latin typeface="Times New Roman"/>
                <a:cs typeface="Times New Roman"/>
              </a:rPr>
              <a:t>acids </a:t>
            </a:r>
            <a:r>
              <a:rPr sz="2600" b="1" dirty="0">
                <a:latin typeface="Times New Roman"/>
                <a:cs typeface="Times New Roman"/>
              </a:rPr>
              <a:t>to </a:t>
            </a:r>
            <a:r>
              <a:rPr sz="2600" b="1" spc="-20" dirty="0">
                <a:latin typeface="Times New Roman"/>
                <a:cs typeface="Times New Roman"/>
              </a:rPr>
              <a:t>make </a:t>
            </a:r>
            <a:r>
              <a:rPr sz="2600" b="1" spc="-15" dirty="0">
                <a:latin typeface="Times New Roman"/>
                <a:cs typeface="Times New Roman"/>
              </a:rPr>
              <a:t>proteins </a:t>
            </a:r>
            <a:r>
              <a:rPr sz="2600" b="1" spc="-105" dirty="0">
                <a:latin typeface="Times New Roman"/>
                <a:cs typeface="Times New Roman"/>
              </a:rPr>
              <a:t>or </a:t>
            </a:r>
            <a:r>
              <a:rPr sz="2600" b="1" spc="10" dirty="0">
                <a:latin typeface="Times New Roman"/>
                <a:cs typeface="Times New Roman"/>
              </a:rPr>
              <a:t>non-essential  </a:t>
            </a:r>
            <a:r>
              <a:rPr sz="2600" b="1" spc="5" dirty="0">
                <a:latin typeface="Times New Roman"/>
                <a:cs typeface="Times New Roman"/>
              </a:rPr>
              <a:t>amino</a:t>
            </a:r>
            <a:r>
              <a:rPr sz="2600" b="1" spc="-5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acids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882650" indent="-457200">
              <a:lnSpc>
                <a:spcPct val="100000"/>
              </a:lnSpc>
              <a:buFont typeface="Wingdings" pitchFamily="2" charset="2"/>
              <a:buChar char="ü"/>
            </a:pPr>
            <a:r>
              <a:rPr sz="2600" spc="-100" dirty="0">
                <a:latin typeface="Times New Roman"/>
                <a:cs typeface="Times New Roman"/>
              </a:rPr>
              <a:t>Cells </a:t>
            </a:r>
            <a:r>
              <a:rPr sz="2600" spc="-50" dirty="0">
                <a:latin typeface="Times New Roman"/>
                <a:cs typeface="Times New Roman"/>
              </a:rPr>
              <a:t>can </a:t>
            </a:r>
            <a:r>
              <a:rPr sz="2600" spc="-65" dirty="0">
                <a:latin typeface="Times New Roman"/>
                <a:cs typeface="Times New Roman"/>
              </a:rPr>
              <a:t>assemble </a:t>
            </a:r>
            <a:r>
              <a:rPr sz="2600" spc="-40" dirty="0">
                <a:latin typeface="Times New Roman"/>
                <a:cs typeface="Times New Roman"/>
              </a:rPr>
              <a:t>amino </a:t>
            </a:r>
            <a:r>
              <a:rPr sz="2600" spc="-75" dirty="0">
                <a:latin typeface="Times New Roman"/>
                <a:cs typeface="Times New Roman"/>
              </a:rPr>
              <a:t>acids </a:t>
            </a:r>
            <a:r>
              <a:rPr sz="2600" spc="-10" dirty="0">
                <a:latin typeface="Times New Roman"/>
                <a:cs typeface="Times New Roman"/>
              </a:rPr>
              <a:t>into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15" dirty="0">
                <a:latin typeface="Times New Roman"/>
                <a:cs typeface="Times New Roman"/>
              </a:rPr>
              <a:t>protein</a:t>
            </a:r>
            <a:r>
              <a:rPr sz="2600" spc="32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needed.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 pitchFamily="2" charset="2"/>
              <a:buChar char="Ø"/>
            </a:pPr>
            <a:r>
              <a:rPr sz="2600" b="1" spc="50" dirty="0">
                <a:latin typeface="Times New Roman"/>
                <a:cs typeface="Times New Roman"/>
              </a:rPr>
              <a:t>Using </a:t>
            </a:r>
            <a:r>
              <a:rPr sz="2600" b="1" spc="5" dirty="0">
                <a:latin typeface="Times New Roman"/>
                <a:cs typeface="Times New Roman"/>
              </a:rPr>
              <a:t>amino </a:t>
            </a:r>
            <a:r>
              <a:rPr sz="2600" b="1" spc="15" dirty="0">
                <a:latin typeface="Times New Roman"/>
                <a:cs typeface="Times New Roman"/>
              </a:rPr>
              <a:t>acids </a:t>
            </a:r>
            <a:r>
              <a:rPr sz="2600" b="1" dirty="0">
                <a:latin typeface="Times New Roman"/>
                <a:cs typeface="Times New Roman"/>
              </a:rPr>
              <a:t>to </a:t>
            </a:r>
            <a:r>
              <a:rPr sz="2600" b="1" spc="-20" dirty="0">
                <a:latin typeface="Times New Roman"/>
                <a:cs typeface="Times New Roman"/>
              </a:rPr>
              <a:t>make </a:t>
            </a:r>
            <a:r>
              <a:rPr sz="2600" b="1" spc="-40" dirty="0">
                <a:latin typeface="Times New Roman"/>
                <a:cs typeface="Times New Roman"/>
              </a:rPr>
              <a:t>other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latin typeface="Times New Roman"/>
                <a:cs typeface="Times New Roman"/>
              </a:rPr>
              <a:t>compounds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50" dirty="0">
              <a:latin typeface="Times New Roman"/>
              <a:cs typeface="Times New Roman"/>
            </a:endParaRPr>
          </a:p>
          <a:p>
            <a:pPr marL="926465" marR="306070" indent="-457200">
              <a:lnSpc>
                <a:spcPts val="2810"/>
              </a:lnSpc>
              <a:spcBef>
                <a:spcPts val="5"/>
              </a:spcBef>
              <a:buFont typeface="Wingdings" pitchFamily="2" charset="2"/>
              <a:buChar char="ü"/>
            </a:pPr>
            <a:r>
              <a:rPr sz="2600" spc="-80" dirty="0">
                <a:latin typeface="Times New Roman"/>
                <a:cs typeface="Times New Roman"/>
              </a:rPr>
              <a:t>Eg. </a:t>
            </a:r>
            <a:r>
              <a:rPr sz="2600" spc="-20" dirty="0">
                <a:latin typeface="Times New Roman"/>
                <a:cs typeface="Times New Roman"/>
              </a:rPr>
              <a:t>Neurotransmitters </a:t>
            </a:r>
            <a:r>
              <a:rPr sz="2600" spc="-60" dirty="0">
                <a:latin typeface="Times New Roman"/>
                <a:cs typeface="Times New Roman"/>
              </a:rPr>
              <a:t>are </a:t>
            </a:r>
            <a:r>
              <a:rPr sz="2600" spc="-45" dirty="0">
                <a:latin typeface="Times New Roman"/>
                <a:cs typeface="Times New Roman"/>
              </a:rPr>
              <a:t>made </a:t>
            </a:r>
            <a:r>
              <a:rPr sz="2600" spc="-5" dirty="0">
                <a:latin typeface="Times New Roman"/>
                <a:cs typeface="Times New Roman"/>
              </a:rPr>
              <a:t>from the </a:t>
            </a:r>
            <a:r>
              <a:rPr sz="2600" spc="-40" dirty="0">
                <a:latin typeface="Times New Roman"/>
                <a:cs typeface="Times New Roman"/>
              </a:rPr>
              <a:t>amino </a:t>
            </a:r>
            <a:r>
              <a:rPr sz="2600" spc="-80" dirty="0">
                <a:latin typeface="Times New Roman"/>
                <a:cs typeface="Times New Roman"/>
              </a:rPr>
              <a:t>acid  </a:t>
            </a:r>
            <a:r>
              <a:rPr sz="2600" spc="-65" dirty="0">
                <a:latin typeface="Times New Roman"/>
                <a:cs typeface="Times New Roman"/>
              </a:rPr>
              <a:t>tyrosine.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3111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lang="en-US" sz="2800" b="1" dirty="0" smtClean="0">
                <a:latin typeface="Times New Roman"/>
                <a:cs typeface="Times New Roman"/>
              </a:rPr>
              <a:t>Cont.,….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object 2"/>
          <p:cNvSpPr txBox="1">
            <a:spLocks noGrp="1"/>
          </p:cNvSpPr>
          <p:nvPr>
            <p:ph type="title"/>
          </p:nvPr>
        </p:nvSpPr>
        <p:spPr>
          <a:xfrm>
            <a:off x="993444" y="412445"/>
            <a:ext cx="7251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5" dirty="0"/>
              <a:t>Using </a:t>
            </a:r>
            <a:r>
              <a:rPr spc="10" dirty="0"/>
              <a:t>amino </a:t>
            </a:r>
            <a:r>
              <a:rPr spc="20" dirty="0"/>
              <a:t>acids </a:t>
            </a:r>
            <a:r>
              <a:rPr spc="-105" dirty="0"/>
              <a:t>for </a:t>
            </a:r>
            <a:r>
              <a:rPr spc="-10" dirty="0"/>
              <a:t>energy </a:t>
            </a:r>
            <a:r>
              <a:rPr spc="-30" dirty="0"/>
              <a:t>and</a:t>
            </a:r>
            <a:r>
              <a:rPr spc="-105" dirty="0"/>
              <a:t> </a:t>
            </a:r>
            <a:r>
              <a:rPr spc="45" dirty="0"/>
              <a:t>glucose</a:t>
            </a:r>
          </a:p>
        </p:txBody>
      </p:sp>
      <p:sp>
        <p:nvSpPr>
          <p:cNvPr id="1048787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4094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014730" algn="l"/>
              </a:tabLst>
            </a:pPr>
            <a:r>
              <a:rPr spc="-20" dirty="0"/>
              <a:t>There </a:t>
            </a:r>
            <a:r>
              <a:rPr spc="-95" dirty="0"/>
              <a:t>is </a:t>
            </a:r>
            <a:r>
              <a:rPr spc="25" dirty="0"/>
              <a:t>no </a:t>
            </a:r>
            <a:r>
              <a:rPr spc="-95" dirty="0"/>
              <a:t>readily </a:t>
            </a:r>
            <a:r>
              <a:rPr spc="-100" dirty="0"/>
              <a:t>available </a:t>
            </a:r>
            <a:r>
              <a:rPr spc="-40" dirty="0"/>
              <a:t>storage </a:t>
            </a:r>
            <a:r>
              <a:rPr spc="20" dirty="0"/>
              <a:t>form </a:t>
            </a:r>
            <a:r>
              <a:rPr spc="-5" dirty="0"/>
              <a:t>of</a:t>
            </a:r>
            <a:r>
              <a:rPr spc="605" dirty="0"/>
              <a:t> </a:t>
            </a:r>
            <a:r>
              <a:rPr spc="-25" dirty="0"/>
              <a:t>protein.</a:t>
            </a:r>
          </a:p>
          <a:p>
            <a:pPr marL="772795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550"/>
          </a:p>
          <a:p>
            <a:pPr marL="1014094" marR="47625" indent="-228600">
              <a:lnSpc>
                <a:spcPts val="2810"/>
              </a:lnSpc>
              <a:buFont typeface="Arial"/>
              <a:buChar char="•"/>
              <a:tabLst>
                <a:tab pos="1014730" algn="l"/>
                <a:tab pos="2270760" algn="l"/>
              </a:tabLst>
            </a:pPr>
            <a:r>
              <a:rPr spc="-40" dirty="0"/>
              <a:t>When </a:t>
            </a:r>
            <a:r>
              <a:rPr spc="-5" dirty="0"/>
              <a:t>the </a:t>
            </a:r>
            <a:r>
              <a:rPr spc="-35" dirty="0"/>
              <a:t>need </a:t>
            </a:r>
            <a:r>
              <a:rPr spc="-75" dirty="0"/>
              <a:t>arises </a:t>
            </a:r>
            <a:r>
              <a:rPr spc="-110" dirty="0"/>
              <a:t>( </a:t>
            </a:r>
            <a:r>
              <a:rPr spc="-45" dirty="0"/>
              <a:t>such </a:t>
            </a:r>
            <a:r>
              <a:rPr spc="-85" dirty="0"/>
              <a:t>as </a:t>
            </a:r>
            <a:r>
              <a:rPr spc="-50" dirty="0"/>
              <a:t>inadequate </a:t>
            </a:r>
            <a:r>
              <a:rPr spc="-60" dirty="0"/>
              <a:t>intake </a:t>
            </a:r>
            <a:r>
              <a:rPr spc="-5" dirty="0"/>
              <a:t>of  </a:t>
            </a:r>
            <a:r>
              <a:rPr spc="-50" dirty="0"/>
              <a:t>carbohydrates) </a:t>
            </a:r>
            <a:r>
              <a:rPr spc="-5" dirty="0"/>
              <a:t>the </a:t>
            </a:r>
            <a:r>
              <a:rPr spc="-45" dirty="0"/>
              <a:t>body </a:t>
            </a:r>
            <a:r>
              <a:rPr spc="-55" dirty="0"/>
              <a:t>breaks </a:t>
            </a:r>
            <a:r>
              <a:rPr spc="-30" dirty="0"/>
              <a:t>down </a:t>
            </a:r>
            <a:r>
              <a:rPr spc="-55" dirty="0"/>
              <a:t>tissue </a:t>
            </a:r>
            <a:r>
              <a:rPr spc="-20" dirty="0"/>
              <a:t>proteins  </a:t>
            </a:r>
            <a:r>
              <a:rPr spc="-30" dirty="0"/>
              <a:t>and</a:t>
            </a:r>
            <a:r>
              <a:rPr spc="-10" dirty="0"/>
              <a:t> </a:t>
            </a:r>
            <a:r>
              <a:rPr spc="-60" dirty="0"/>
              <a:t>uses	</a:t>
            </a:r>
            <a:r>
              <a:rPr spc="-30" dirty="0"/>
              <a:t>their </a:t>
            </a:r>
            <a:r>
              <a:rPr spc="-40" dirty="0"/>
              <a:t>amino </a:t>
            </a:r>
            <a:r>
              <a:rPr spc="-75" dirty="0"/>
              <a:t>acids </a:t>
            </a:r>
            <a:r>
              <a:rPr dirty="0"/>
              <a:t>for </a:t>
            </a:r>
            <a:r>
              <a:rPr spc="-65" dirty="0"/>
              <a:t>energy </a:t>
            </a:r>
            <a:r>
              <a:rPr spc="10" dirty="0"/>
              <a:t>or</a:t>
            </a:r>
            <a:r>
              <a:rPr spc="160" dirty="0"/>
              <a:t> </a:t>
            </a:r>
            <a:r>
              <a:rPr spc="-75" dirty="0"/>
              <a:t>glucose.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object 2"/>
          <p:cNvSpPr txBox="1">
            <a:spLocks noGrp="1"/>
          </p:cNvSpPr>
          <p:nvPr>
            <p:ph type="title"/>
          </p:nvPr>
        </p:nvSpPr>
        <p:spPr>
          <a:xfrm>
            <a:off x="993444" y="844041"/>
            <a:ext cx="364807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15" dirty="0"/>
              <a:t>Deaminating </a:t>
            </a:r>
            <a:r>
              <a:rPr sz="2600" spc="5" dirty="0"/>
              <a:t>amino</a:t>
            </a:r>
            <a:r>
              <a:rPr sz="2600" spc="-35" dirty="0"/>
              <a:t> </a:t>
            </a:r>
            <a:r>
              <a:rPr sz="2600" spc="15" dirty="0"/>
              <a:t>acids</a:t>
            </a:r>
            <a:endParaRPr sz="2600"/>
          </a:p>
        </p:txBody>
      </p:sp>
      <p:sp>
        <p:nvSpPr>
          <p:cNvPr id="1048789" name="object 3"/>
          <p:cNvSpPr txBox="1"/>
          <p:nvPr/>
        </p:nvSpPr>
        <p:spPr>
          <a:xfrm>
            <a:off x="1450594" y="1715998"/>
            <a:ext cx="6852284" cy="32759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77165" indent="-16446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30" dirty="0">
                <a:latin typeface="Times New Roman"/>
                <a:cs typeface="Times New Roman"/>
              </a:rPr>
              <a:t>Nitrogen-containing </a:t>
            </a:r>
            <a:r>
              <a:rPr sz="2600" spc="-40" dirty="0">
                <a:latin typeface="Times New Roman"/>
                <a:cs typeface="Times New Roman"/>
              </a:rPr>
              <a:t>amino </a:t>
            </a:r>
            <a:r>
              <a:rPr sz="2600" spc="-25" dirty="0">
                <a:latin typeface="Times New Roman"/>
                <a:cs typeface="Times New Roman"/>
              </a:rPr>
              <a:t>groups </a:t>
            </a:r>
            <a:r>
              <a:rPr sz="2600" spc="-60" dirty="0">
                <a:latin typeface="Times New Roman"/>
                <a:cs typeface="Times New Roman"/>
              </a:rPr>
              <a:t>are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removed</a:t>
            </a:r>
            <a:endParaRPr sz="2600">
              <a:latin typeface="Times New Roman"/>
              <a:cs typeface="Times New Roman"/>
            </a:endParaRPr>
          </a:p>
          <a:p>
            <a:pPr marL="177165" marR="631190" indent="-164465">
              <a:lnSpc>
                <a:spcPct val="12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0" dirty="0">
                <a:latin typeface="Times New Roman"/>
                <a:cs typeface="Times New Roman"/>
              </a:rPr>
              <a:t>Ammonia </a:t>
            </a:r>
            <a:r>
              <a:rPr sz="2600" spc="-95" dirty="0">
                <a:latin typeface="Times New Roman"/>
                <a:cs typeface="Times New Roman"/>
              </a:rPr>
              <a:t>is </a:t>
            </a:r>
            <a:r>
              <a:rPr sz="2600" spc="-70" dirty="0">
                <a:latin typeface="Times New Roman"/>
                <a:cs typeface="Times New Roman"/>
              </a:rPr>
              <a:t>released </a:t>
            </a:r>
            <a:r>
              <a:rPr sz="2600" spc="-10" dirty="0">
                <a:latin typeface="Times New Roman"/>
                <a:cs typeface="Times New Roman"/>
              </a:rPr>
              <a:t>into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25" dirty="0">
                <a:latin typeface="Times New Roman"/>
                <a:cs typeface="Times New Roman"/>
              </a:rPr>
              <a:t>bloodstream </a:t>
            </a:r>
            <a:r>
              <a:rPr sz="2600" spc="-30" dirty="0">
                <a:latin typeface="Times New Roman"/>
                <a:cs typeface="Times New Roman"/>
              </a:rPr>
              <a:t>and  converted </a:t>
            </a:r>
            <a:r>
              <a:rPr sz="2600" spc="-10" dirty="0">
                <a:latin typeface="Times New Roman"/>
                <a:cs typeface="Times New Roman"/>
              </a:rPr>
              <a:t>into </a:t>
            </a:r>
            <a:r>
              <a:rPr sz="2600" spc="-50" dirty="0">
                <a:latin typeface="Times New Roman"/>
                <a:cs typeface="Times New Roman"/>
              </a:rPr>
              <a:t>urea </a:t>
            </a:r>
            <a:r>
              <a:rPr sz="2600" spc="-110" dirty="0">
                <a:latin typeface="Times New Roman"/>
                <a:cs typeface="Times New Roman"/>
              </a:rPr>
              <a:t>by </a:t>
            </a:r>
            <a:r>
              <a:rPr sz="2600" spc="-5" dirty="0">
                <a:latin typeface="Times New Roman"/>
                <a:cs typeface="Times New Roman"/>
              </a:rPr>
              <a:t>the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liver.</a:t>
            </a:r>
            <a:endParaRPr sz="2600">
              <a:latin typeface="Times New Roman"/>
              <a:cs typeface="Times New Roman"/>
            </a:endParaRPr>
          </a:p>
          <a:p>
            <a:pPr marL="177165" indent="-16446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60" dirty="0">
                <a:latin typeface="Times New Roman"/>
                <a:cs typeface="Times New Roman"/>
              </a:rPr>
              <a:t>Kidneys </a:t>
            </a:r>
            <a:r>
              <a:rPr sz="2600" spc="-55" dirty="0">
                <a:latin typeface="Times New Roman"/>
                <a:cs typeface="Times New Roman"/>
              </a:rPr>
              <a:t>filter </a:t>
            </a:r>
            <a:r>
              <a:rPr sz="2600" spc="-50" dirty="0">
                <a:latin typeface="Times New Roman"/>
                <a:cs typeface="Times New Roman"/>
              </a:rPr>
              <a:t>urea </a:t>
            </a:r>
            <a:r>
              <a:rPr sz="2600" spc="10" dirty="0">
                <a:latin typeface="Times New Roman"/>
                <a:cs typeface="Times New Roman"/>
              </a:rPr>
              <a:t>out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the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blood.</a:t>
            </a:r>
            <a:endParaRPr sz="2600">
              <a:latin typeface="Times New Roman"/>
              <a:cs typeface="Times New Roman"/>
            </a:endParaRPr>
          </a:p>
          <a:p>
            <a:pPr marL="177165" indent="-16446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65" dirty="0">
                <a:latin typeface="Times New Roman"/>
                <a:cs typeface="Times New Roman"/>
              </a:rPr>
              <a:t>remaining </a:t>
            </a:r>
            <a:r>
              <a:rPr sz="2600" spc="-20" dirty="0">
                <a:latin typeface="Times New Roman"/>
                <a:cs typeface="Times New Roman"/>
              </a:rPr>
              <a:t>carbon </a:t>
            </a:r>
            <a:r>
              <a:rPr sz="2600" spc="-45" dirty="0">
                <a:latin typeface="Times New Roman"/>
                <a:cs typeface="Times New Roman"/>
              </a:rPr>
              <a:t>skeleton </a:t>
            </a:r>
            <a:r>
              <a:rPr sz="2600" spc="-55" dirty="0">
                <a:latin typeface="Times New Roman"/>
                <a:cs typeface="Times New Roman"/>
              </a:rPr>
              <a:t>joins </a:t>
            </a:r>
            <a:r>
              <a:rPr sz="2600" spc="-5" dirty="0">
                <a:latin typeface="Times New Roman"/>
                <a:cs typeface="Times New Roman"/>
              </a:rPr>
              <a:t>the</a:t>
            </a:r>
            <a:r>
              <a:rPr sz="2600" spc="16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TCA</a:t>
            </a:r>
            <a:endParaRPr sz="2600">
              <a:latin typeface="Times New Roman"/>
              <a:cs typeface="Times New Roman"/>
            </a:endParaRPr>
          </a:p>
          <a:p>
            <a:pPr marL="241300" marR="5080" indent="-64135">
              <a:lnSpc>
                <a:spcPct val="100000"/>
              </a:lnSpc>
              <a:spcBef>
                <a:spcPts val="620"/>
              </a:spcBef>
            </a:pPr>
            <a:r>
              <a:rPr sz="2600" spc="-110" dirty="0">
                <a:latin typeface="Times New Roman"/>
                <a:cs typeface="Times New Roman"/>
              </a:rPr>
              <a:t>( </a:t>
            </a:r>
            <a:r>
              <a:rPr sz="2600" spc="-15" dirty="0">
                <a:latin typeface="Times New Roman"/>
                <a:cs typeface="Times New Roman"/>
              </a:rPr>
              <a:t>Krebs </a:t>
            </a:r>
            <a:r>
              <a:rPr sz="2600" spc="-110" dirty="0">
                <a:latin typeface="Times New Roman"/>
                <a:cs typeface="Times New Roman"/>
              </a:rPr>
              <a:t>) </a:t>
            </a:r>
            <a:r>
              <a:rPr sz="2600" spc="-114" dirty="0">
                <a:latin typeface="Times New Roman"/>
                <a:cs typeface="Times New Roman"/>
              </a:rPr>
              <a:t>cycle </a:t>
            </a:r>
            <a:r>
              <a:rPr sz="2600" spc="-35" dirty="0">
                <a:latin typeface="Times New Roman"/>
                <a:cs typeface="Times New Roman"/>
              </a:rPr>
              <a:t>at </a:t>
            </a:r>
            <a:r>
              <a:rPr sz="2600" spc="-30" dirty="0">
                <a:latin typeface="Times New Roman"/>
                <a:cs typeface="Times New Roman"/>
              </a:rPr>
              <a:t>different </a:t>
            </a:r>
            <a:r>
              <a:rPr sz="2600" spc="-60" dirty="0">
                <a:latin typeface="Times New Roman"/>
                <a:cs typeface="Times New Roman"/>
              </a:rPr>
              <a:t>sites </a:t>
            </a:r>
            <a:r>
              <a:rPr sz="2600" spc="30" dirty="0">
                <a:latin typeface="Times New Roman"/>
                <a:cs typeface="Times New Roman"/>
              </a:rPr>
              <a:t>to </a:t>
            </a:r>
            <a:r>
              <a:rPr sz="2600" spc="-25" dirty="0">
                <a:latin typeface="Times New Roman"/>
                <a:cs typeface="Times New Roman"/>
              </a:rPr>
              <a:t>be </a:t>
            </a:r>
            <a:r>
              <a:rPr sz="2600" spc="-45" dirty="0">
                <a:latin typeface="Times New Roman"/>
                <a:cs typeface="Times New Roman"/>
              </a:rPr>
              <a:t>used </a:t>
            </a:r>
            <a:r>
              <a:rPr sz="2600" spc="-85" dirty="0">
                <a:latin typeface="Times New Roman"/>
                <a:cs typeface="Times New Roman"/>
              </a:rPr>
              <a:t>as </a:t>
            </a:r>
            <a:r>
              <a:rPr sz="2600" spc="-65" dirty="0">
                <a:latin typeface="Times New Roman"/>
                <a:cs typeface="Times New Roman"/>
              </a:rPr>
              <a:t>energy  </a:t>
            </a:r>
            <a:r>
              <a:rPr sz="2600" spc="-35" dirty="0">
                <a:latin typeface="Times New Roman"/>
                <a:cs typeface="Times New Roman"/>
              </a:rPr>
              <a:t>source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object 2"/>
          <p:cNvSpPr txBox="1">
            <a:spLocks noGrp="1"/>
          </p:cNvSpPr>
          <p:nvPr>
            <p:ph type="title"/>
          </p:nvPr>
        </p:nvSpPr>
        <p:spPr>
          <a:xfrm>
            <a:off x="993444" y="1148842"/>
            <a:ext cx="4615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50" dirty="0"/>
              <a:t>Using </a:t>
            </a:r>
            <a:r>
              <a:rPr sz="2800" dirty="0"/>
              <a:t>amino </a:t>
            </a:r>
            <a:r>
              <a:rPr sz="2800" spc="15" dirty="0"/>
              <a:t>acids </a:t>
            </a:r>
            <a:r>
              <a:rPr sz="2800" spc="-5" dirty="0"/>
              <a:t>to </a:t>
            </a:r>
            <a:r>
              <a:rPr sz="2800" spc="-20" dirty="0"/>
              <a:t>make</a:t>
            </a:r>
            <a:r>
              <a:rPr sz="2800" spc="-105" dirty="0"/>
              <a:t> </a:t>
            </a:r>
            <a:r>
              <a:rPr sz="2800" spc="-70" dirty="0"/>
              <a:t>fat</a:t>
            </a:r>
            <a:endParaRPr sz="2800"/>
          </a:p>
        </p:txBody>
      </p:sp>
      <p:sp>
        <p:nvSpPr>
          <p:cNvPr id="1048792" name="object 3"/>
          <p:cNvSpPr txBox="1"/>
          <p:nvPr/>
        </p:nvSpPr>
        <p:spPr>
          <a:xfrm>
            <a:off x="1278382" y="2130374"/>
            <a:ext cx="7136130" cy="2325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3384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14020" algn="l"/>
              </a:tabLst>
            </a:pPr>
            <a:r>
              <a:rPr sz="2600" spc="-60" dirty="0">
                <a:latin typeface="Times New Roman"/>
                <a:cs typeface="Times New Roman"/>
              </a:rPr>
              <a:t>Excess </a:t>
            </a:r>
            <a:r>
              <a:rPr sz="2600" spc="-15" dirty="0">
                <a:latin typeface="Times New Roman"/>
                <a:cs typeface="Times New Roman"/>
              </a:rPr>
              <a:t>protein </a:t>
            </a:r>
            <a:r>
              <a:rPr sz="2600" spc="-95" dirty="0">
                <a:latin typeface="Times New Roman"/>
                <a:cs typeface="Times New Roman"/>
              </a:rPr>
              <a:t>is </a:t>
            </a:r>
            <a:r>
              <a:rPr sz="2600" spc="-45" dirty="0">
                <a:latin typeface="Times New Roman"/>
                <a:cs typeface="Times New Roman"/>
              </a:rPr>
              <a:t>deaminated </a:t>
            </a:r>
            <a:r>
              <a:rPr sz="2600" spc="-25" dirty="0">
                <a:latin typeface="Times New Roman"/>
                <a:cs typeface="Times New Roman"/>
              </a:rPr>
              <a:t>and </a:t>
            </a:r>
            <a:r>
              <a:rPr sz="2600" spc="-30" dirty="0">
                <a:latin typeface="Times New Roman"/>
                <a:cs typeface="Times New Roman"/>
              </a:rPr>
              <a:t>converted </a:t>
            </a:r>
            <a:r>
              <a:rPr sz="2600" spc="-10" dirty="0">
                <a:latin typeface="Times New Roman"/>
                <a:cs typeface="Times New Roman"/>
              </a:rPr>
              <a:t>into</a:t>
            </a:r>
            <a:r>
              <a:rPr sz="2600" spc="29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fat.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413384" indent="-228600">
              <a:lnSpc>
                <a:spcPct val="100000"/>
              </a:lnSpc>
              <a:buFont typeface="Arial"/>
              <a:buChar char="•"/>
              <a:tabLst>
                <a:tab pos="414020" algn="l"/>
              </a:tabLst>
            </a:pPr>
            <a:r>
              <a:rPr sz="2600" spc="-10" dirty="0">
                <a:latin typeface="Times New Roman"/>
                <a:cs typeface="Times New Roman"/>
              </a:rPr>
              <a:t>Nitrogen </a:t>
            </a:r>
            <a:r>
              <a:rPr sz="2600" spc="-95" dirty="0">
                <a:latin typeface="Times New Roman"/>
                <a:cs typeface="Times New Roman"/>
              </a:rPr>
              <a:t>is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excreted.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-15" dirty="0">
                <a:latin typeface="Times New Roman"/>
                <a:cs typeface="Times New Roman"/>
              </a:rPr>
              <a:t>→Protein </a:t>
            </a:r>
            <a:r>
              <a:rPr sz="2600" spc="-55" dirty="0">
                <a:latin typeface="Times New Roman"/>
                <a:cs typeface="Times New Roman"/>
              </a:rPr>
              <a:t>rich </a:t>
            </a:r>
            <a:r>
              <a:rPr sz="2600" spc="-5" dirty="0">
                <a:latin typeface="Times New Roman"/>
                <a:cs typeface="Times New Roman"/>
              </a:rPr>
              <a:t>foods </a:t>
            </a:r>
            <a:r>
              <a:rPr sz="2600" spc="-50" dirty="0">
                <a:latin typeface="Times New Roman"/>
                <a:cs typeface="Times New Roman"/>
              </a:rPr>
              <a:t>can </a:t>
            </a:r>
            <a:r>
              <a:rPr sz="2600" spc="-20" dirty="0">
                <a:latin typeface="Times New Roman"/>
                <a:cs typeface="Times New Roman"/>
              </a:rPr>
              <a:t>contribute </a:t>
            </a:r>
            <a:r>
              <a:rPr sz="2600" spc="30" dirty="0">
                <a:latin typeface="Times New Roman"/>
                <a:cs typeface="Times New Roman"/>
              </a:rPr>
              <a:t>to </a:t>
            </a:r>
            <a:r>
              <a:rPr sz="2600" spc="-75" dirty="0">
                <a:latin typeface="Times New Roman"/>
                <a:cs typeface="Times New Roman"/>
              </a:rPr>
              <a:t>weight</a:t>
            </a:r>
            <a:r>
              <a:rPr sz="2600" spc="9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gain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object 2"/>
          <p:cNvSpPr txBox="1">
            <a:spLocks noGrp="1"/>
          </p:cNvSpPr>
          <p:nvPr>
            <p:ph type="title"/>
          </p:nvPr>
        </p:nvSpPr>
        <p:spPr>
          <a:xfrm>
            <a:off x="3358134" y="303022"/>
            <a:ext cx="2427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/>
              <a:t>Protein </a:t>
            </a:r>
            <a:r>
              <a:rPr sz="2800" spc="-5" dirty="0"/>
              <a:t>in</a:t>
            </a:r>
            <a:r>
              <a:rPr sz="2800" spc="-10" dirty="0"/>
              <a:t> </a:t>
            </a:r>
            <a:r>
              <a:rPr sz="2800" spc="15" dirty="0"/>
              <a:t>foods</a:t>
            </a:r>
            <a:endParaRPr sz="2800"/>
          </a:p>
        </p:txBody>
      </p:sp>
      <p:sp>
        <p:nvSpPr>
          <p:cNvPr id="1048794" name="object 3"/>
          <p:cNvSpPr txBox="1"/>
          <p:nvPr/>
        </p:nvSpPr>
        <p:spPr>
          <a:xfrm>
            <a:off x="535940" y="1502410"/>
            <a:ext cx="8014334" cy="348234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marR="1183640" indent="-3429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355600" algn="l"/>
                <a:tab pos="356235" algn="l"/>
                <a:tab pos="2650490" algn="l"/>
              </a:tabLst>
            </a:pPr>
            <a:r>
              <a:rPr sz="2800" spc="-40" dirty="0">
                <a:latin typeface="Times New Roman"/>
                <a:cs typeface="Times New Roman"/>
              </a:rPr>
              <a:t>Eating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foods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80" dirty="0">
                <a:latin typeface="Times New Roman"/>
                <a:cs typeface="Times New Roman"/>
              </a:rPr>
              <a:t>high-quality </a:t>
            </a:r>
            <a:r>
              <a:rPr sz="2800" spc="-20" dirty="0">
                <a:latin typeface="Times New Roman"/>
                <a:cs typeface="Times New Roman"/>
              </a:rPr>
              <a:t>protein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30" dirty="0">
                <a:latin typeface="Times New Roman"/>
                <a:cs typeface="Times New Roman"/>
              </a:rPr>
              <a:t>best  </a:t>
            </a:r>
            <a:r>
              <a:rPr sz="2800" spc="-65" dirty="0">
                <a:latin typeface="Times New Roman"/>
                <a:cs typeface="Times New Roman"/>
              </a:rPr>
              <a:t>assurance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55" dirty="0">
                <a:latin typeface="Times New Roman"/>
                <a:cs typeface="Times New Roman"/>
              </a:rPr>
              <a:t>get </a:t>
            </a:r>
            <a:r>
              <a:rPr sz="2800" spc="-130" dirty="0">
                <a:latin typeface="Times New Roman"/>
                <a:cs typeface="Times New Roman"/>
              </a:rPr>
              <a:t>all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75" dirty="0">
                <a:latin typeface="Times New Roman"/>
                <a:cs typeface="Times New Roman"/>
              </a:rPr>
              <a:t>essential </a:t>
            </a:r>
            <a:r>
              <a:rPr sz="2800" spc="-45" dirty="0">
                <a:latin typeface="Times New Roman"/>
                <a:cs typeface="Times New Roman"/>
              </a:rPr>
              <a:t>amino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acids.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355600" marR="426720" indent="-342900">
              <a:lnSpc>
                <a:spcPts val="3020"/>
              </a:lnSpc>
              <a:buFont typeface="Arial"/>
              <a:buChar char="•"/>
              <a:tabLst>
                <a:tab pos="355600" algn="l"/>
                <a:tab pos="356235" algn="l"/>
                <a:tab pos="4192270" algn="l"/>
              </a:tabLst>
            </a:pPr>
            <a:r>
              <a:rPr sz="2800" spc="-130" dirty="0">
                <a:latin typeface="Times New Roman"/>
                <a:cs typeface="Times New Roman"/>
              </a:rPr>
              <a:t>A </a:t>
            </a:r>
            <a:r>
              <a:rPr sz="2800" spc="-50" dirty="0">
                <a:latin typeface="Times New Roman"/>
                <a:cs typeface="Times New Roman"/>
              </a:rPr>
              <a:t>diet </a:t>
            </a:r>
            <a:r>
              <a:rPr sz="2800" spc="-55" dirty="0">
                <a:latin typeface="Times New Roman"/>
                <a:cs typeface="Times New Roman"/>
              </a:rPr>
              <a:t>inadequate </a:t>
            </a:r>
            <a:r>
              <a:rPr sz="2800" spc="-65" dirty="0">
                <a:latin typeface="Times New Roman"/>
                <a:cs typeface="Times New Roman"/>
              </a:rPr>
              <a:t>in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any</a:t>
            </a:r>
            <a:r>
              <a:rPr sz="2800" spc="-5" dirty="0">
                <a:latin typeface="Times New Roman"/>
                <a:cs typeface="Times New Roman"/>
              </a:rPr>
              <a:t> of	the </a:t>
            </a:r>
            <a:r>
              <a:rPr sz="2800" spc="-70" dirty="0">
                <a:latin typeface="Times New Roman"/>
                <a:cs typeface="Times New Roman"/>
              </a:rPr>
              <a:t>essential </a:t>
            </a:r>
            <a:r>
              <a:rPr sz="2800" spc="-50" dirty="0">
                <a:latin typeface="Times New Roman"/>
                <a:cs typeface="Times New Roman"/>
              </a:rPr>
              <a:t>amino </a:t>
            </a:r>
            <a:r>
              <a:rPr sz="2800" spc="-85" dirty="0">
                <a:latin typeface="Times New Roman"/>
                <a:cs typeface="Times New Roman"/>
              </a:rPr>
              <a:t>acids  </a:t>
            </a:r>
            <a:r>
              <a:rPr sz="2800" spc="-80" dirty="0">
                <a:latin typeface="Times New Roman"/>
                <a:cs typeface="Times New Roman"/>
              </a:rPr>
              <a:t>limits </a:t>
            </a:r>
            <a:r>
              <a:rPr sz="2800" spc="-20" dirty="0">
                <a:latin typeface="Times New Roman"/>
                <a:cs typeface="Times New Roman"/>
              </a:rPr>
              <a:t>protein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synthesis.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20"/>
              </a:lnSpc>
              <a:buFont typeface="Arial"/>
              <a:buChar char="•"/>
              <a:tabLst>
                <a:tab pos="355600" algn="l"/>
                <a:tab pos="356235" algn="l"/>
                <a:tab pos="242316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quality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20" dirty="0">
                <a:latin typeface="Times New Roman"/>
                <a:cs typeface="Times New Roman"/>
              </a:rPr>
              <a:t>protein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50" dirty="0">
                <a:latin typeface="Times New Roman"/>
                <a:cs typeface="Times New Roman"/>
              </a:rPr>
              <a:t>measured </a:t>
            </a:r>
            <a:r>
              <a:rPr sz="2800" spc="-125" dirty="0">
                <a:latin typeface="Times New Roman"/>
                <a:cs typeface="Times New Roman"/>
              </a:rPr>
              <a:t>by </a:t>
            </a:r>
            <a:r>
              <a:rPr sz="2800" spc="-65" dirty="0">
                <a:latin typeface="Times New Roman"/>
                <a:cs typeface="Times New Roman"/>
              </a:rPr>
              <a:t>its </a:t>
            </a:r>
            <a:r>
              <a:rPr sz="2800" b="1" dirty="0">
                <a:latin typeface="Times New Roman"/>
                <a:cs typeface="Times New Roman"/>
              </a:rPr>
              <a:t>amino acid  </a:t>
            </a:r>
            <a:r>
              <a:rPr sz="2800" b="1" spc="-10" dirty="0">
                <a:latin typeface="Times New Roman"/>
                <a:cs typeface="Times New Roman"/>
              </a:rPr>
              <a:t>content</a:t>
            </a:r>
            <a:r>
              <a:rPr sz="2800" spc="-10" dirty="0">
                <a:latin typeface="Times New Roman"/>
                <a:cs typeface="Times New Roman"/>
              </a:rPr>
              <a:t>, </a:t>
            </a:r>
            <a:r>
              <a:rPr sz="2800" b="1" spc="-15" dirty="0">
                <a:latin typeface="Times New Roman"/>
                <a:cs typeface="Times New Roman"/>
              </a:rPr>
              <a:t>digestibility,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b="1" spc="-45" dirty="0">
                <a:latin typeface="Times New Roman"/>
                <a:cs typeface="Times New Roman"/>
              </a:rPr>
              <a:t>ability </a:t>
            </a:r>
            <a:r>
              <a:rPr sz="2800" b="1" spc="-5" dirty="0">
                <a:latin typeface="Times New Roman"/>
                <a:cs typeface="Times New Roman"/>
              </a:rPr>
              <a:t>to </a:t>
            </a:r>
            <a:r>
              <a:rPr sz="2800" b="1" spc="-25" dirty="0">
                <a:latin typeface="Times New Roman"/>
                <a:cs typeface="Times New Roman"/>
              </a:rPr>
              <a:t>support</a:t>
            </a:r>
            <a:r>
              <a:rPr sz="2800" b="1" spc="135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growth.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object 2"/>
          <p:cNvSpPr txBox="1">
            <a:spLocks noGrp="1"/>
          </p:cNvSpPr>
          <p:nvPr>
            <p:ph type="title"/>
          </p:nvPr>
        </p:nvSpPr>
        <p:spPr>
          <a:xfrm>
            <a:off x="535940" y="609041"/>
            <a:ext cx="4950460" cy="675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Protein</a:t>
            </a:r>
            <a:r>
              <a:rPr spc="-80" dirty="0"/>
              <a:t> </a:t>
            </a:r>
            <a:r>
              <a:rPr spc="-50" dirty="0"/>
              <a:t>quality</a:t>
            </a:r>
          </a:p>
        </p:txBody>
      </p:sp>
      <p:sp>
        <p:nvSpPr>
          <p:cNvPr id="1048796" name="object 3"/>
          <p:cNvSpPr txBox="1"/>
          <p:nvPr/>
        </p:nvSpPr>
        <p:spPr>
          <a:xfrm>
            <a:off x="993444" y="1700529"/>
            <a:ext cx="6050280" cy="3525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Digestibility: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697865" indent="-2286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2800" spc="-5" dirty="0">
                <a:latin typeface="Times New Roman"/>
                <a:cs typeface="Times New Roman"/>
              </a:rPr>
              <a:t>Depends </a:t>
            </a:r>
            <a:r>
              <a:rPr sz="2800" spc="20" dirty="0">
                <a:latin typeface="Times New Roman"/>
                <a:cs typeface="Times New Roman"/>
              </a:rPr>
              <a:t>on </a:t>
            </a:r>
            <a:r>
              <a:rPr sz="2800" spc="-95" dirty="0">
                <a:latin typeface="Times New Roman"/>
                <a:cs typeface="Times New Roman"/>
              </a:rPr>
              <a:t>protein’s </a:t>
            </a:r>
            <a:r>
              <a:rPr sz="2800" spc="5" dirty="0">
                <a:latin typeface="Times New Roman"/>
                <a:cs typeface="Times New Roman"/>
              </a:rPr>
              <a:t>food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source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90" dirty="0">
                <a:latin typeface="Times New Roman"/>
                <a:cs typeface="Times New Roman"/>
              </a:rPr>
              <a:t>Animal </a:t>
            </a:r>
            <a:r>
              <a:rPr sz="2800" spc="-25" dirty="0">
                <a:latin typeface="Times New Roman"/>
                <a:cs typeface="Times New Roman"/>
              </a:rPr>
              <a:t>proteins </a:t>
            </a:r>
            <a:r>
              <a:rPr sz="2800" spc="-90" dirty="0">
                <a:latin typeface="Times New Roman"/>
                <a:cs typeface="Times New Roman"/>
              </a:rPr>
              <a:t>:90-99%</a:t>
            </a:r>
            <a:r>
              <a:rPr sz="2800" spc="-45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absorbed.</a:t>
            </a:r>
            <a:endParaRPr sz="28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35" dirty="0">
                <a:latin typeface="Times New Roman"/>
                <a:cs typeface="Times New Roman"/>
              </a:rPr>
              <a:t>Plant </a:t>
            </a:r>
            <a:r>
              <a:rPr sz="2800" spc="-30" dirty="0">
                <a:latin typeface="Times New Roman"/>
                <a:cs typeface="Times New Roman"/>
              </a:rPr>
              <a:t>proteins </a:t>
            </a:r>
            <a:r>
              <a:rPr sz="2800" spc="-90" dirty="0">
                <a:latin typeface="Times New Roman"/>
                <a:cs typeface="Times New Roman"/>
              </a:rPr>
              <a:t>:70-90%</a:t>
            </a:r>
            <a:r>
              <a:rPr sz="2800" spc="-49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absorbed.</a:t>
            </a:r>
            <a:endParaRPr sz="28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60" dirty="0">
                <a:latin typeface="Times New Roman"/>
                <a:cs typeface="Times New Roman"/>
              </a:rPr>
              <a:t>Soy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85" dirty="0">
                <a:latin typeface="Times New Roman"/>
                <a:cs typeface="Times New Roman"/>
              </a:rPr>
              <a:t>legumes </a:t>
            </a:r>
            <a:r>
              <a:rPr sz="2800" spc="-170" dirty="0">
                <a:latin typeface="Times New Roman"/>
                <a:cs typeface="Times New Roman"/>
              </a:rPr>
              <a:t>: </a:t>
            </a:r>
            <a:r>
              <a:rPr sz="2800" spc="-80" dirty="0">
                <a:latin typeface="Times New Roman"/>
                <a:cs typeface="Times New Roman"/>
              </a:rPr>
              <a:t>90%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absorbed.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object 2"/>
          <p:cNvSpPr txBox="1">
            <a:spLocks noGrp="1"/>
          </p:cNvSpPr>
          <p:nvPr>
            <p:ph type="title"/>
          </p:nvPr>
        </p:nvSpPr>
        <p:spPr>
          <a:xfrm>
            <a:off x="993444" y="423113"/>
            <a:ext cx="3725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/>
              <a:t>Amino </a:t>
            </a:r>
            <a:r>
              <a:rPr sz="2800" dirty="0"/>
              <a:t>acid</a:t>
            </a:r>
            <a:r>
              <a:rPr sz="2800" spc="-5" dirty="0"/>
              <a:t> </a:t>
            </a:r>
            <a:r>
              <a:rPr sz="2800" spc="20" dirty="0"/>
              <a:t>composition</a:t>
            </a:r>
            <a:endParaRPr sz="2800"/>
          </a:p>
        </p:txBody>
      </p:sp>
      <p:sp>
        <p:nvSpPr>
          <p:cNvPr id="1048798" name="object 3"/>
          <p:cNvSpPr txBox="1"/>
          <p:nvPr/>
        </p:nvSpPr>
        <p:spPr>
          <a:xfrm>
            <a:off x="1450594" y="850137"/>
            <a:ext cx="7113905" cy="53346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700" spc="-5" dirty="0">
                <a:latin typeface="Times New Roman"/>
                <a:cs typeface="Times New Roman"/>
              </a:rPr>
              <a:t>The </a:t>
            </a:r>
            <a:r>
              <a:rPr sz="2700" spc="-105" dirty="0">
                <a:latin typeface="Times New Roman"/>
                <a:cs typeface="Times New Roman"/>
              </a:rPr>
              <a:t>liver </a:t>
            </a:r>
            <a:r>
              <a:rPr sz="2700" spc="-50" dirty="0">
                <a:latin typeface="Times New Roman"/>
                <a:cs typeface="Times New Roman"/>
              </a:rPr>
              <a:t>can </a:t>
            </a:r>
            <a:r>
              <a:rPr sz="2700" spc="-20" dirty="0">
                <a:latin typeface="Times New Roman"/>
                <a:cs typeface="Times New Roman"/>
              </a:rPr>
              <a:t>produce </a:t>
            </a:r>
            <a:r>
              <a:rPr sz="2700" spc="-45" dirty="0">
                <a:latin typeface="Times New Roman"/>
                <a:cs typeface="Times New Roman"/>
              </a:rPr>
              <a:t>nonessential amino</a:t>
            </a:r>
            <a:r>
              <a:rPr sz="2700" spc="150" dirty="0">
                <a:latin typeface="Times New Roman"/>
                <a:cs typeface="Times New Roman"/>
              </a:rPr>
              <a:t> </a:t>
            </a:r>
            <a:r>
              <a:rPr sz="2700" spc="-100" dirty="0">
                <a:latin typeface="Times New Roman"/>
                <a:cs typeface="Times New Roman"/>
              </a:rPr>
              <a:t>acids.</a:t>
            </a:r>
            <a:endParaRPr sz="27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  <a:tab pos="3413125" algn="l"/>
              </a:tabLst>
            </a:pPr>
            <a:r>
              <a:rPr sz="2700" spc="-100" dirty="0">
                <a:latin typeface="Times New Roman"/>
                <a:cs typeface="Times New Roman"/>
              </a:rPr>
              <a:t>Cells </a:t>
            </a:r>
            <a:r>
              <a:rPr sz="2700" spc="-30" dirty="0">
                <a:latin typeface="Times New Roman"/>
                <a:cs typeface="Times New Roman"/>
              </a:rPr>
              <a:t>must </a:t>
            </a:r>
            <a:r>
              <a:rPr sz="2700" spc="-55" dirty="0">
                <a:latin typeface="Times New Roman"/>
                <a:cs typeface="Times New Roman"/>
              </a:rPr>
              <a:t>dismantle </a:t>
            </a:r>
            <a:r>
              <a:rPr sz="2700" spc="-45" dirty="0">
                <a:latin typeface="Times New Roman"/>
                <a:cs typeface="Times New Roman"/>
              </a:rPr>
              <a:t>body </a:t>
            </a:r>
            <a:r>
              <a:rPr sz="2700" spc="-20" dirty="0">
                <a:latin typeface="Times New Roman"/>
                <a:cs typeface="Times New Roman"/>
              </a:rPr>
              <a:t>proteins </a:t>
            </a:r>
            <a:r>
              <a:rPr sz="2700" spc="30" dirty="0">
                <a:latin typeface="Times New Roman"/>
                <a:cs typeface="Times New Roman"/>
              </a:rPr>
              <a:t>to </a:t>
            </a:r>
            <a:r>
              <a:rPr sz="2700" spc="-20" dirty="0">
                <a:latin typeface="Times New Roman"/>
                <a:cs typeface="Times New Roman"/>
              </a:rPr>
              <a:t>produce  </a:t>
            </a:r>
            <a:r>
              <a:rPr sz="2700" spc="-65" dirty="0">
                <a:latin typeface="Times New Roman"/>
                <a:cs typeface="Times New Roman"/>
              </a:rPr>
              <a:t>essential </a:t>
            </a:r>
            <a:r>
              <a:rPr sz="2700" spc="-45" dirty="0">
                <a:latin typeface="Times New Roman"/>
                <a:cs typeface="Times New Roman"/>
              </a:rPr>
              <a:t>amino</a:t>
            </a:r>
            <a:r>
              <a:rPr sz="2700" spc="45" dirty="0">
                <a:latin typeface="Times New Roman"/>
                <a:cs typeface="Times New Roman"/>
              </a:rPr>
              <a:t> </a:t>
            </a:r>
            <a:r>
              <a:rPr sz="2700" spc="-80" dirty="0">
                <a:latin typeface="Times New Roman"/>
                <a:cs typeface="Times New Roman"/>
              </a:rPr>
              <a:t>acids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80" dirty="0">
                <a:latin typeface="Times New Roman"/>
                <a:cs typeface="Times New Roman"/>
              </a:rPr>
              <a:t>if	</a:t>
            </a:r>
            <a:r>
              <a:rPr sz="2700" spc="-60" dirty="0">
                <a:latin typeface="Times New Roman"/>
                <a:cs typeface="Times New Roman"/>
              </a:rPr>
              <a:t>they </a:t>
            </a:r>
            <a:r>
              <a:rPr sz="2700" spc="-65" dirty="0">
                <a:latin typeface="Times New Roman"/>
                <a:cs typeface="Times New Roman"/>
              </a:rPr>
              <a:t>are </a:t>
            </a:r>
            <a:r>
              <a:rPr sz="2700" spc="25" dirty="0">
                <a:latin typeface="Times New Roman"/>
                <a:cs typeface="Times New Roman"/>
              </a:rPr>
              <a:t>not </a:t>
            </a:r>
            <a:r>
              <a:rPr sz="2700" spc="-35" dirty="0">
                <a:latin typeface="Times New Roman"/>
                <a:cs typeface="Times New Roman"/>
              </a:rPr>
              <a:t>provided </a:t>
            </a:r>
            <a:r>
              <a:rPr sz="2700" spc="-55" dirty="0">
                <a:latin typeface="Times New Roman"/>
                <a:cs typeface="Times New Roman"/>
              </a:rPr>
              <a:t>in </a:t>
            </a:r>
            <a:r>
              <a:rPr sz="2700" spc="-5" dirty="0">
                <a:latin typeface="Times New Roman"/>
                <a:cs typeface="Times New Roman"/>
              </a:rPr>
              <a:t>the  </a:t>
            </a:r>
            <a:r>
              <a:rPr sz="2700" spc="-50" dirty="0">
                <a:latin typeface="Times New Roman"/>
                <a:cs typeface="Times New Roman"/>
              </a:rPr>
              <a:t>diet.</a:t>
            </a:r>
            <a:endParaRPr sz="2700">
              <a:latin typeface="Times New Roman"/>
              <a:cs typeface="Times New Roman"/>
            </a:endParaRPr>
          </a:p>
          <a:p>
            <a:pPr marL="241300" marR="312420" indent="-228600">
              <a:lnSpc>
                <a:spcPct val="9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700" spc="-90" dirty="0">
                <a:latin typeface="Times New Roman"/>
                <a:cs typeface="Times New Roman"/>
              </a:rPr>
              <a:t>To </a:t>
            </a:r>
            <a:r>
              <a:rPr sz="2700" spc="-30" dirty="0">
                <a:latin typeface="Times New Roman"/>
                <a:cs typeface="Times New Roman"/>
              </a:rPr>
              <a:t>prevent </a:t>
            </a:r>
            <a:r>
              <a:rPr sz="2700" spc="-15" dirty="0">
                <a:latin typeface="Times New Roman"/>
                <a:cs typeface="Times New Roman"/>
              </a:rPr>
              <a:t>protein </a:t>
            </a:r>
            <a:r>
              <a:rPr sz="2700" spc="-50" dirty="0">
                <a:latin typeface="Times New Roman"/>
                <a:cs typeface="Times New Roman"/>
              </a:rPr>
              <a:t>breakdown, </a:t>
            </a:r>
            <a:r>
              <a:rPr sz="2700" spc="-60" dirty="0">
                <a:latin typeface="Times New Roman"/>
                <a:cs typeface="Times New Roman"/>
              </a:rPr>
              <a:t>dietary </a:t>
            </a:r>
            <a:r>
              <a:rPr sz="2700" spc="-15" dirty="0">
                <a:latin typeface="Times New Roman"/>
                <a:cs typeface="Times New Roman"/>
              </a:rPr>
              <a:t>protein  </a:t>
            </a:r>
            <a:r>
              <a:rPr sz="2700" spc="-30" dirty="0">
                <a:latin typeface="Times New Roman"/>
                <a:cs typeface="Times New Roman"/>
              </a:rPr>
              <a:t>should </a:t>
            </a:r>
            <a:r>
              <a:rPr sz="2700" spc="-70" dirty="0">
                <a:latin typeface="Times New Roman"/>
                <a:cs typeface="Times New Roman"/>
              </a:rPr>
              <a:t>supply </a:t>
            </a:r>
            <a:r>
              <a:rPr sz="2700" b="1" spc="-60" dirty="0">
                <a:latin typeface="Times New Roman"/>
                <a:cs typeface="Times New Roman"/>
              </a:rPr>
              <a:t>at </a:t>
            </a:r>
            <a:r>
              <a:rPr sz="2700" b="1" spc="-10" dirty="0">
                <a:latin typeface="Times New Roman"/>
                <a:cs typeface="Times New Roman"/>
              </a:rPr>
              <a:t>least </a:t>
            </a:r>
            <a:r>
              <a:rPr sz="2700" b="1" dirty="0">
                <a:latin typeface="Times New Roman"/>
                <a:cs typeface="Times New Roman"/>
              </a:rPr>
              <a:t>the </a:t>
            </a:r>
            <a:r>
              <a:rPr sz="2700" b="1" spc="10" dirty="0">
                <a:latin typeface="Times New Roman"/>
                <a:cs typeface="Times New Roman"/>
              </a:rPr>
              <a:t>nine </a:t>
            </a:r>
            <a:r>
              <a:rPr sz="2700" b="1" spc="5" dirty="0">
                <a:latin typeface="Times New Roman"/>
                <a:cs typeface="Times New Roman"/>
              </a:rPr>
              <a:t>essential amino  </a:t>
            </a:r>
            <a:r>
              <a:rPr sz="2700" b="1" spc="10" dirty="0">
                <a:latin typeface="Times New Roman"/>
                <a:cs typeface="Times New Roman"/>
              </a:rPr>
              <a:t>acids </a:t>
            </a:r>
            <a:r>
              <a:rPr sz="2700" spc="-55" dirty="0">
                <a:latin typeface="Times New Roman"/>
                <a:cs typeface="Times New Roman"/>
              </a:rPr>
              <a:t>plus </a:t>
            </a:r>
            <a:r>
              <a:rPr sz="2700" spc="-30" dirty="0">
                <a:latin typeface="Times New Roman"/>
                <a:cs typeface="Times New Roman"/>
              </a:rPr>
              <a:t>enough </a:t>
            </a:r>
            <a:r>
              <a:rPr sz="2700" spc="-25" dirty="0">
                <a:latin typeface="Times New Roman"/>
                <a:cs typeface="Times New Roman"/>
              </a:rPr>
              <a:t>nitrogen </a:t>
            </a:r>
            <a:r>
              <a:rPr sz="2700" spc="-45" dirty="0">
                <a:latin typeface="Times New Roman"/>
                <a:cs typeface="Times New Roman"/>
              </a:rPr>
              <a:t>containing amino  </a:t>
            </a:r>
            <a:r>
              <a:rPr sz="2700" spc="-50" dirty="0">
                <a:latin typeface="Times New Roman"/>
                <a:cs typeface="Times New Roman"/>
              </a:rPr>
              <a:t>groups.</a:t>
            </a:r>
            <a:endParaRPr sz="2700">
              <a:latin typeface="Times New Roman"/>
              <a:cs typeface="Times New Roman"/>
            </a:endParaRPr>
          </a:p>
          <a:p>
            <a:pPr marL="241300" marR="128905" indent="-228600">
              <a:lnSpc>
                <a:spcPct val="9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sz="2700" b="1" spc="-5" dirty="0">
                <a:latin typeface="Times New Roman"/>
                <a:cs typeface="Times New Roman"/>
              </a:rPr>
              <a:t>Limiting </a:t>
            </a:r>
            <a:r>
              <a:rPr sz="2700" b="1" spc="5" dirty="0">
                <a:latin typeface="Times New Roman"/>
                <a:cs typeface="Times New Roman"/>
              </a:rPr>
              <a:t>amino </a:t>
            </a:r>
            <a:r>
              <a:rPr sz="2700" b="1" spc="10" dirty="0">
                <a:latin typeface="Times New Roman"/>
                <a:cs typeface="Times New Roman"/>
              </a:rPr>
              <a:t>acids </a:t>
            </a:r>
            <a:r>
              <a:rPr sz="2700" spc="-160" dirty="0">
                <a:latin typeface="Times New Roman"/>
                <a:cs typeface="Times New Roman"/>
              </a:rPr>
              <a:t>: </a:t>
            </a:r>
            <a:r>
              <a:rPr sz="2700" spc="-65" dirty="0">
                <a:latin typeface="Times New Roman"/>
                <a:cs typeface="Times New Roman"/>
              </a:rPr>
              <a:t>essential </a:t>
            </a:r>
            <a:r>
              <a:rPr sz="2700" spc="-45" dirty="0">
                <a:latin typeface="Times New Roman"/>
                <a:cs typeface="Times New Roman"/>
              </a:rPr>
              <a:t>amino </a:t>
            </a:r>
            <a:r>
              <a:rPr sz="2700" spc="-80" dirty="0">
                <a:latin typeface="Times New Roman"/>
                <a:cs typeface="Times New Roman"/>
              </a:rPr>
              <a:t>acids </a:t>
            </a:r>
            <a:r>
              <a:rPr sz="2700" dirty="0">
                <a:latin typeface="Times New Roman"/>
                <a:cs typeface="Times New Roman"/>
              </a:rPr>
              <a:t>that  </a:t>
            </a:r>
            <a:r>
              <a:rPr sz="2700" spc="-65" dirty="0">
                <a:latin typeface="Times New Roman"/>
                <a:cs typeface="Times New Roman"/>
              </a:rPr>
              <a:t>are </a:t>
            </a:r>
            <a:r>
              <a:rPr sz="2700" spc="-50" dirty="0">
                <a:latin typeface="Times New Roman"/>
                <a:cs typeface="Times New Roman"/>
              </a:rPr>
              <a:t>supplied </a:t>
            </a:r>
            <a:r>
              <a:rPr sz="2700" spc="-55" dirty="0">
                <a:latin typeface="Times New Roman"/>
                <a:cs typeface="Times New Roman"/>
              </a:rPr>
              <a:t>in </a:t>
            </a:r>
            <a:r>
              <a:rPr sz="2700" spc="-85" dirty="0">
                <a:latin typeface="Times New Roman"/>
                <a:cs typeface="Times New Roman"/>
              </a:rPr>
              <a:t>less </a:t>
            </a:r>
            <a:r>
              <a:rPr sz="2700" spc="-5" dirty="0">
                <a:latin typeface="Times New Roman"/>
                <a:cs typeface="Times New Roman"/>
              </a:rPr>
              <a:t>than the </a:t>
            </a:r>
            <a:r>
              <a:rPr sz="2700" spc="-20" dirty="0">
                <a:latin typeface="Times New Roman"/>
                <a:cs typeface="Times New Roman"/>
              </a:rPr>
              <a:t>amount </a:t>
            </a:r>
            <a:r>
              <a:rPr sz="2700" spc="-35" dirty="0">
                <a:latin typeface="Times New Roman"/>
                <a:cs typeface="Times New Roman"/>
              </a:rPr>
              <a:t>needed </a:t>
            </a:r>
            <a:r>
              <a:rPr sz="2700" spc="30" dirty="0">
                <a:latin typeface="Times New Roman"/>
                <a:cs typeface="Times New Roman"/>
              </a:rPr>
              <a:t>to  </a:t>
            </a:r>
            <a:r>
              <a:rPr sz="2700" spc="10" dirty="0">
                <a:latin typeface="Times New Roman"/>
                <a:cs typeface="Times New Roman"/>
              </a:rPr>
              <a:t>support </a:t>
            </a:r>
            <a:r>
              <a:rPr sz="2700" spc="-15" dirty="0">
                <a:latin typeface="Times New Roman"/>
                <a:cs typeface="Times New Roman"/>
              </a:rPr>
              <a:t>protein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spc="-75" dirty="0">
                <a:latin typeface="Times New Roman"/>
                <a:cs typeface="Times New Roman"/>
              </a:rPr>
              <a:t>synthesis.</a:t>
            </a:r>
            <a:endParaRPr sz="2700">
              <a:latin typeface="Times New Roman"/>
              <a:cs typeface="Times New Roman"/>
            </a:endParaRPr>
          </a:p>
          <a:p>
            <a:pPr marL="612775" marR="52705" indent="-600075">
              <a:lnSpc>
                <a:spcPct val="110000"/>
              </a:lnSpc>
              <a:buFont typeface="Wingdings"/>
              <a:buChar char=""/>
              <a:tabLst>
                <a:tab pos="830580" algn="l"/>
                <a:tab pos="831215" algn="l"/>
              </a:tabLst>
            </a:pPr>
            <a:r>
              <a:rPr sz="2700" spc="-25" dirty="0">
                <a:latin typeface="Times New Roman"/>
                <a:cs typeface="Times New Roman"/>
              </a:rPr>
              <a:t>Four </a:t>
            </a:r>
            <a:r>
              <a:rPr sz="2700" spc="-45" dirty="0">
                <a:latin typeface="Times New Roman"/>
                <a:cs typeface="Times New Roman"/>
              </a:rPr>
              <a:t>amino </a:t>
            </a:r>
            <a:r>
              <a:rPr sz="2700" spc="-80" dirty="0">
                <a:latin typeface="Times New Roman"/>
                <a:cs typeface="Times New Roman"/>
              </a:rPr>
              <a:t>acids </a:t>
            </a:r>
            <a:r>
              <a:rPr sz="2700" spc="-65" dirty="0">
                <a:latin typeface="Times New Roman"/>
                <a:cs typeface="Times New Roman"/>
              </a:rPr>
              <a:t>are </a:t>
            </a:r>
            <a:r>
              <a:rPr sz="2700" spc="-5" dirty="0">
                <a:latin typeface="Times New Roman"/>
                <a:cs typeface="Times New Roman"/>
              </a:rPr>
              <a:t>most </a:t>
            </a:r>
            <a:r>
              <a:rPr sz="2700" spc="-140" dirty="0">
                <a:latin typeface="Times New Roman"/>
                <a:cs typeface="Times New Roman"/>
              </a:rPr>
              <a:t>likely </a:t>
            </a:r>
            <a:r>
              <a:rPr sz="2700" spc="30" dirty="0">
                <a:latin typeface="Times New Roman"/>
                <a:cs typeface="Times New Roman"/>
              </a:rPr>
              <a:t>to </a:t>
            </a:r>
            <a:r>
              <a:rPr sz="2700" spc="-30" dirty="0">
                <a:latin typeface="Times New Roman"/>
                <a:cs typeface="Times New Roman"/>
              </a:rPr>
              <a:t>be </a:t>
            </a:r>
            <a:r>
              <a:rPr sz="2700" spc="-90" dirty="0">
                <a:latin typeface="Times New Roman"/>
                <a:cs typeface="Times New Roman"/>
              </a:rPr>
              <a:t>limiting:  </a:t>
            </a:r>
            <a:r>
              <a:rPr sz="2700" spc="-100" dirty="0">
                <a:latin typeface="Times New Roman"/>
                <a:cs typeface="Times New Roman"/>
              </a:rPr>
              <a:t>Lysine, </a:t>
            </a:r>
            <a:r>
              <a:rPr sz="2700" spc="-55" dirty="0">
                <a:latin typeface="Times New Roman"/>
                <a:cs typeface="Times New Roman"/>
              </a:rPr>
              <a:t>Methionine, </a:t>
            </a:r>
            <a:r>
              <a:rPr sz="2700" spc="-30" dirty="0">
                <a:latin typeface="Times New Roman"/>
                <a:cs typeface="Times New Roman"/>
              </a:rPr>
              <a:t>Threonine,</a:t>
            </a:r>
            <a:r>
              <a:rPr sz="2700" spc="60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Tryptophan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object 2"/>
          <p:cNvSpPr txBox="1"/>
          <p:nvPr/>
        </p:nvSpPr>
        <p:spPr>
          <a:xfrm>
            <a:off x="879144" y="423113"/>
            <a:ext cx="7730490" cy="47783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13384" marR="800735" indent="-287020">
              <a:lnSpc>
                <a:spcPts val="3020"/>
              </a:lnSpc>
              <a:spcBef>
                <a:spcPts val="480"/>
              </a:spcBef>
              <a:tabLst>
                <a:tab pos="3077210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Reference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5" dirty="0">
                <a:latin typeface="Times New Roman"/>
                <a:cs typeface="Times New Roman"/>
              </a:rPr>
              <a:t>protein:	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30" dirty="0">
                <a:latin typeface="Times New Roman"/>
                <a:cs typeface="Times New Roman"/>
              </a:rPr>
              <a:t>standard </a:t>
            </a:r>
            <a:r>
              <a:rPr sz="2800" spc="-125" dirty="0">
                <a:latin typeface="Times New Roman"/>
                <a:cs typeface="Times New Roman"/>
              </a:rPr>
              <a:t>by </a:t>
            </a:r>
            <a:r>
              <a:rPr sz="2800" spc="-75" dirty="0">
                <a:latin typeface="Times New Roman"/>
                <a:cs typeface="Times New Roman"/>
              </a:rPr>
              <a:t>which </a:t>
            </a:r>
            <a:r>
              <a:rPr sz="2800" spc="-5" dirty="0">
                <a:latin typeface="Times New Roman"/>
                <a:cs typeface="Times New Roman"/>
              </a:rPr>
              <a:t>other  </a:t>
            </a:r>
            <a:r>
              <a:rPr sz="2800" spc="-25" dirty="0">
                <a:latin typeface="Times New Roman"/>
                <a:cs typeface="Times New Roman"/>
              </a:rPr>
              <a:t>proteins </a:t>
            </a:r>
            <a:r>
              <a:rPr sz="2800" spc="-65" dirty="0">
                <a:latin typeface="Times New Roman"/>
                <a:cs typeface="Times New Roman"/>
              </a:rPr>
              <a:t>are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measured.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812165" marR="514350" indent="-228600">
              <a:lnSpc>
                <a:spcPts val="3030"/>
              </a:lnSpc>
              <a:buFont typeface="Arial"/>
              <a:buChar char="•"/>
              <a:tabLst>
                <a:tab pos="812800" algn="l"/>
                <a:tab pos="2206625" algn="l"/>
                <a:tab pos="4587240" algn="l"/>
                <a:tab pos="6034405" algn="l"/>
              </a:tabLst>
            </a:pPr>
            <a:r>
              <a:rPr sz="2800" spc="-50" dirty="0">
                <a:latin typeface="Times New Roman"/>
                <a:cs typeface="Times New Roman"/>
              </a:rPr>
              <a:t>Standard	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55" dirty="0">
                <a:latin typeface="Times New Roman"/>
                <a:cs typeface="Times New Roman"/>
              </a:rPr>
              <a:t>established based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on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	</a:t>
            </a:r>
            <a:r>
              <a:rPr sz="2800" spc="-70" dirty="0">
                <a:latin typeface="Times New Roman"/>
                <a:cs typeface="Times New Roman"/>
              </a:rPr>
              <a:t>essential  </a:t>
            </a:r>
            <a:r>
              <a:rPr sz="2800" spc="-45" dirty="0">
                <a:latin typeface="Times New Roman"/>
                <a:cs typeface="Times New Roman"/>
              </a:rPr>
              <a:t>amino </a:t>
            </a:r>
            <a:r>
              <a:rPr sz="2800" spc="-85" dirty="0">
                <a:latin typeface="Times New Roman"/>
                <a:cs typeface="Times New Roman"/>
              </a:rPr>
              <a:t>acid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requirement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40" dirty="0">
                <a:latin typeface="Times New Roman"/>
                <a:cs typeface="Times New Roman"/>
              </a:rPr>
              <a:t>preschool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children.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 marR="5080" indent="10160" algn="just">
              <a:lnSpc>
                <a:spcPct val="100000"/>
              </a:lnSpc>
            </a:pPr>
            <a:r>
              <a:rPr sz="2800" b="1" spc="-20" dirty="0">
                <a:latin typeface="Times New Roman"/>
                <a:cs typeface="Times New Roman"/>
              </a:rPr>
              <a:t>Rationale </a:t>
            </a:r>
            <a:r>
              <a:rPr sz="2800" spc="-5" dirty="0">
                <a:latin typeface="Times New Roman"/>
                <a:cs typeface="Times New Roman"/>
              </a:rPr>
              <a:t>for the </a:t>
            </a:r>
            <a:r>
              <a:rPr sz="2800" spc="-60" dirty="0">
                <a:latin typeface="Times New Roman"/>
                <a:cs typeface="Times New Roman"/>
              </a:rPr>
              <a:t>use </a:t>
            </a:r>
            <a:r>
              <a:rPr sz="2800" spc="-5" dirty="0">
                <a:latin typeface="Times New Roman"/>
                <a:cs typeface="Times New Roman"/>
              </a:rPr>
              <a:t>of the </a:t>
            </a:r>
            <a:r>
              <a:rPr sz="2800" spc="-70" dirty="0">
                <a:latin typeface="Times New Roman"/>
                <a:cs typeface="Times New Roman"/>
              </a:rPr>
              <a:t>essential </a:t>
            </a:r>
            <a:r>
              <a:rPr sz="2800" spc="-45" dirty="0">
                <a:latin typeface="Times New Roman"/>
                <a:cs typeface="Times New Roman"/>
              </a:rPr>
              <a:t>amino </a:t>
            </a:r>
            <a:r>
              <a:rPr sz="2800" spc="-90" dirty="0">
                <a:latin typeface="Times New Roman"/>
                <a:cs typeface="Times New Roman"/>
              </a:rPr>
              <a:t>acid  </a:t>
            </a:r>
            <a:r>
              <a:rPr sz="2800" spc="-45" dirty="0">
                <a:latin typeface="Times New Roman"/>
                <a:cs typeface="Times New Roman"/>
              </a:rPr>
              <a:t>requirements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40" dirty="0">
                <a:latin typeface="Times New Roman"/>
                <a:cs typeface="Times New Roman"/>
              </a:rPr>
              <a:t>preschool </a:t>
            </a:r>
            <a:r>
              <a:rPr sz="2800" spc="-55" dirty="0">
                <a:latin typeface="Times New Roman"/>
                <a:cs typeface="Times New Roman"/>
              </a:rPr>
              <a:t>children </a:t>
            </a:r>
            <a:r>
              <a:rPr sz="2800" spc="-90" dirty="0">
                <a:latin typeface="Times New Roman"/>
                <a:cs typeface="Times New Roman"/>
              </a:rPr>
              <a:t>as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30" dirty="0">
                <a:latin typeface="Times New Roman"/>
                <a:cs typeface="Times New Roman"/>
              </a:rPr>
              <a:t>standard </a:t>
            </a:r>
            <a:r>
              <a:rPr sz="2800" spc="-110" dirty="0">
                <a:latin typeface="Times New Roman"/>
                <a:cs typeface="Times New Roman"/>
              </a:rPr>
              <a:t>is  </a:t>
            </a:r>
            <a:r>
              <a:rPr sz="2800" spc="-5" dirty="0">
                <a:latin typeface="Times New Roman"/>
                <a:cs typeface="Times New Roman"/>
              </a:rPr>
              <a:t>that </a:t>
            </a:r>
            <a:r>
              <a:rPr sz="2800" spc="-90" dirty="0">
                <a:latin typeface="Times New Roman"/>
                <a:cs typeface="Times New Roman"/>
              </a:rPr>
              <a:t>if</a:t>
            </a:r>
            <a:r>
              <a:rPr sz="2800" spc="52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20" dirty="0">
                <a:latin typeface="Times New Roman"/>
                <a:cs typeface="Times New Roman"/>
              </a:rPr>
              <a:t>protein </a:t>
            </a:r>
            <a:r>
              <a:rPr sz="2800" spc="-100" dirty="0">
                <a:latin typeface="Times New Roman"/>
                <a:cs typeface="Times New Roman"/>
              </a:rPr>
              <a:t>effectively </a:t>
            </a:r>
            <a:r>
              <a:rPr sz="2800" spc="10" dirty="0">
                <a:latin typeface="Times New Roman"/>
                <a:cs typeface="Times New Roman"/>
              </a:rPr>
              <a:t>support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90" dirty="0">
                <a:latin typeface="Times New Roman"/>
                <a:cs typeface="Times New Roman"/>
              </a:rPr>
              <a:t>young </a:t>
            </a:r>
            <a:r>
              <a:rPr sz="2800" spc="-145" dirty="0">
                <a:latin typeface="Times New Roman"/>
                <a:cs typeface="Times New Roman"/>
              </a:rPr>
              <a:t>child’s  </a:t>
            </a:r>
            <a:r>
              <a:rPr sz="2800" spc="-35" dirty="0">
                <a:latin typeface="Times New Roman"/>
                <a:cs typeface="Times New Roman"/>
              </a:rPr>
              <a:t>growth and </a:t>
            </a:r>
            <a:r>
              <a:rPr sz="2800" spc="-45" dirty="0">
                <a:latin typeface="Times New Roman"/>
                <a:cs typeface="Times New Roman"/>
              </a:rPr>
              <a:t>development, </a:t>
            </a:r>
            <a:r>
              <a:rPr sz="2800" dirty="0">
                <a:latin typeface="Times New Roman"/>
                <a:cs typeface="Times New Roman"/>
              </a:rPr>
              <a:t>then </a:t>
            </a:r>
            <a:r>
              <a:rPr sz="2800" spc="-55" dirty="0">
                <a:latin typeface="Times New Roman"/>
                <a:cs typeface="Times New Roman"/>
              </a:rPr>
              <a:t>it </a:t>
            </a:r>
            <a:r>
              <a:rPr sz="2800" spc="-150" dirty="0">
                <a:latin typeface="Times New Roman"/>
                <a:cs typeface="Times New Roman"/>
              </a:rPr>
              <a:t>will </a:t>
            </a:r>
            <a:r>
              <a:rPr sz="2800" spc="-35" dirty="0">
                <a:latin typeface="Times New Roman"/>
                <a:cs typeface="Times New Roman"/>
              </a:rPr>
              <a:t>meet </a:t>
            </a:r>
            <a:r>
              <a:rPr sz="2800" spc="10" dirty="0">
                <a:latin typeface="Times New Roman"/>
                <a:cs typeface="Times New Roman"/>
              </a:rPr>
              <a:t>or </a:t>
            </a:r>
            <a:r>
              <a:rPr sz="2800" spc="-90" dirty="0">
                <a:latin typeface="Times New Roman"/>
                <a:cs typeface="Times New Roman"/>
              </a:rPr>
              <a:t>exceed 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45" dirty="0">
                <a:latin typeface="Times New Roman"/>
                <a:cs typeface="Times New Roman"/>
              </a:rPr>
              <a:t>requirements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45" dirty="0">
                <a:latin typeface="Times New Roman"/>
                <a:cs typeface="Times New Roman"/>
              </a:rPr>
              <a:t>older </a:t>
            </a:r>
            <a:r>
              <a:rPr sz="2800" spc="-55" dirty="0">
                <a:latin typeface="Times New Roman"/>
                <a:cs typeface="Times New Roman"/>
              </a:rPr>
              <a:t>children </a:t>
            </a:r>
            <a:r>
              <a:rPr sz="2800" spc="-30" dirty="0">
                <a:latin typeface="Times New Roman"/>
                <a:cs typeface="Times New Roman"/>
              </a:rPr>
              <a:t>and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adults.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8600"/>
            <a:ext cx="8229600" cy="632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smtClean="0">
                <a:cs typeface="Times New Roman" pitchFamily="18" charset="0"/>
              </a:rPr>
              <a:t>Nutrient</a:t>
            </a:r>
          </a:p>
          <a:p>
            <a:pPr>
              <a:buNone/>
            </a:pPr>
            <a:endParaRPr lang="en-US" sz="2800" b="1" dirty="0" smtClean="0">
              <a:cs typeface="Times New Roman" pitchFamily="18" charset="0"/>
            </a:endParaRPr>
          </a:p>
          <a:p>
            <a:pPr marL="629920" lvl="1" indent="-342900">
              <a:spcBef>
                <a:spcPts val="5"/>
              </a:spcBef>
              <a:buFont typeface="Wingdings"/>
              <a:buChar char=""/>
              <a:tabLst>
                <a:tab pos="356235" algn="l"/>
              </a:tabLst>
            </a:pP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pc="-85" dirty="0">
                <a:cs typeface="Times New Roman"/>
              </a:rPr>
              <a:t>Chemical </a:t>
            </a:r>
            <a:r>
              <a:rPr lang="en-US" spc="-45" dirty="0">
                <a:cs typeface="Times New Roman"/>
              </a:rPr>
              <a:t>substances </a:t>
            </a:r>
            <a:r>
              <a:rPr lang="en-US" spc="-30" dirty="0">
                <a:cs typeface="Times New Roman"/>
              </a:rPr>
              <a:t>obtained </a:t>
            </a:r>
            <a:r>
              <a:rPr lang="en-US" spc="-10" dirty="0">
                <a:cs typeface="Times New Roman"/>
              </a:rPr>
              <a:t>from</a:t>
            </a:r>
            <a:r>
              <a:rPr lang="en-US" spc="145" dirty="0">
                <a:cs typeface="Times New Roman"/>
              </a:rPr>
              <a:t> </a:t>
            </a:r>
            <a:r>
              <a:rPr lang="en-US" spc="5" dirty="0">
                <a:cs typeface="Times New Roman"/>
              </a:rPr>
              <a:t>food</a:t>
            </a:r>
            <a:endParaRPr lang="en-US" dirty="0">
              <a:cs typeface="Times New Roman"/>
            </a:endParaRPr>
          </a:p>
          <a:p>
            <a:pPr>
              <a:spcBef>
                <a:spcPts val="45"/>
              </a:spcBef>
              <a:buFont typeface="Wingdings"/>
              <a:buChar char=""/>
            </a:pPr>
            <a:endParaRPr lang="en-US" sz="2800" dirty="0">
              <a:cs typeface="Times New Roman"/>
            </a:endParaRPr>
          </a:p>
          <a:p>
            <a:pPr marL="629920" marR="5080" lvl="1" indent="-342900">
              <a:spcBef>
                <a:spcPts val="5"/>
              </a:spcBef>
              <a:buFont typeface="Wingdings"/>
              <a:buChar char=""/>
              <a:tabLst>
                <a:tab pos="356235" algn="l"/>
              </a:tabLst>
            </a:pPr>
            <a:r>
              <a:rPr lang="en-US" spc="-45" dirty="0">
                <a:cs typeface="Times New Roman"/>
              </a:rPr>
              <a:t>Provide </a:t>
            </a:r>
            <a:r>
              <a:rPr lang="en-US" spc="-110" dirty="0">
                <a:cs typeface="Times New Roman"/>
              </a:rPr>
              <a:t>energy, </a:t>
            </a:r>
            <a:r>
              <a:rPr lang="en-US" spc="-30" dirty="0">
                <a:cs typeface="Times New Roman"/>
              </a:rPr>
              <a:t>structural </a:t>
            </a:r>
            <a:r>
              <a:rPr lang="en-US" spc="-80" dirty="0">
                <a:cs typeface="Times New Roman"/>
              </a:rPr>
              <a:t>materials, </a:t>
            </a:r>
            <a:r>
              <a:rPr lang="en-US" spc="-35" dirty="0">
                <a:cs typeface="Times New Roman"/>
              </a:rPr>
              <a:t>and </a:t>
            </a:r>
            <a:r>
              <a:rPr lang="en-US" spc="-80" dirty="0">
                <a:cs typeface="Times New Roman"/>
              </a:rPr>
              <a:t>regulating  </a:t>
            </a:r>
            <a:r>
              <a:rPr lang="en-US" spc="-55" dirty="0">
                <a:cs typeface="Times New Roman"/>
              </a:rPr>
              <a:t>agents </a:t>
            </a:r>
            <a:r>
              <a:rPr lang="en-US" spc="30" dirty="0">
                <a:cs typeface="Times New Roman"/>
              </a:rPr>
              <a:t>to </a:t>
            </a:r>
            <a:r>
              <a:rPr lang="en-US" spc="10" dirty="0">
                <a:cs typeface="Times New Roman"/>
              </a:rPr>
              <a:t>support </a:t>
            </a:r>
            <a:r>
              <a:rPr lang="en-US" spc="-40" dirty="0">
                <a:cs typeface="Times New Roman"/>
              </a:rPr>
              <a:t>growth, </a:t>
            </a:r>
            <a:r>
              <a:rPr lang="en-US" spc="-55" dirty="0">
                <a:cs typeface="Times New Roman"/>
              </a:rPr>
              <a:t>maintenance, </a:t>
            </a:r>
            <a:r>
              <a:rPr lang="en-US" spc="-35" dirty="0">
                <a:cs typeface="Times New Roman"/>
              </a:rPr>
              <a:t>and </a:t>
            </a:r>
            <a:r>
              <a:rPr lang="en-US" spc="-50" dirty="0">
                <a:cs typeface="Times New Roman"/>
              </a:rPr>
              <a:t>repair </a:t>
            </a:r>
            <a:r>
              <a:rPr lang="en-US" spc="-10" dirty="0">
                <a:cs typeface="Times New Roman"/>
              </a:rPr>
              <a:t>of  </a:t>
            </a:r>
            <a:r>
              <a:rPr lang="en-US" spc="-5" dirty="0">
                <a:cs typeface="Times New Roman"/>
              </a:rPr>
              <a:t>the </a:t>
            </a:r>
            <a:r>
              <a:rPr lang="en-US" spc="-135" dirty="0">
                <a:cs typeface="Times New Roman"/>
              </a:rPr>
              <a:t>body’s</a:t>
            </a:r>
            <a:r>
              <a:rPr lang="en-US" dirty="0">
                <a:cs typeface="Times New Roman"/>
              </a:rPr>
              <a:t> </a:t>
            </a:r>
            <a:r>
              <a:rPr lang="en-US" spc="-65" dirty="0">
                <a:cs typeface="Times New Roman"/>
              </a:rPr>
              <a:t>tissues</a:t>
            </a:r>
            <a:endParaRPr lang="en-US" dirty="0">
              <a:cs typeface="Times New Roman"/>
            </a:endParaRPr>
          </a:p>
          <a:p>
            <a:pPr>
              <a:spcBef>
                <a:spcPts val="45"/>
              </a:spcBef>
              <a:buFont typeface="Wingdings"/>
              <a:buChar char=""/>
            </a:pPr>
            <a:endParaRPr lang="en-US" sz="2800" dirty="0">
              <a:cs typeface="Times New Roman"/>
            </a:endParaRPr>
          </a:p>
          <a:p>
            <a:pPr marL="718185" lvl="1" indent="-431165">
              <a:buFont typeface="Wingdings"/>
              <a:buChar char=""/>
              <a:tabLst>
                <a:tab pos="443865" algn="l"/>
                <a:tab pos="444500" algn="l"/>
                <a:tab pos="3208655" algn="l"/>
              </a:tabLst>
            </a:pPr>
            <a:r>
              <a:rPr lang="en-US" spc="-80" dirty="0">
                <a:cs typeface="Times New Roman"/>
              </a:rPr>
              <a:t>Reduce </a:t>
            </a:r>
            <a:r>
              <a:rPr lang="en-US" spc="-5" dirty="0">
                <a:cs typeface="Times New Roman"/>
              </a:rPr>
              <a:t>the</a:t>
            </a:r>
            <a:r>
              <a:rPr lang="en-US" spc="90" dirty="0">
                <a:cs typeface="Times New Roman"/>
              </a:rPr>
              <a:t> </a:t>
            </a:r>
            <a:r>
              <a:rPr lang="en-US" spc="-80" dirty="0">
                <a:cs typeface="Times New Roman"/>
              </a:rPr>
              <a:t>risks</a:t>
            </a:r>
            <a:r>
              <a:rPr lang="en-US" spc="20" dirty="0">
                <a:cs typeface="Times New Roman"/>
              </a:rPr>
              <a:t> </a:t>
            </a:r>
            <a:r>
              <a:rPr lang="en-US" spc="-5" dirty="0">
                <a:cs typeface="Times New Roman"/>
              </a:rPr>
              <a:t>of	</a:t>
            </a:r>
            <a:r>
              <a:rPr lang="en-US" spc="-40" dirty="0">
                <a:cs typeface="Times New Roman"/>
              </a:rPr>
              <a:t>some</a:t>
            </a:r>
            <a:r>
              <a:rPr lang="en-US" dirty="0">
                <a:cs typeface="Times New Roman"/>
              </a:rPr>
              <a:t> </a:t>
            </a:r>
            <a:r>
              <a:rPr lang="en-US" spc="-80" dirty="0">
                <a:cs typeface="Times New Roman"/>
              </a:rPr>
              <a:t>diseases</a:t>
            </a:r>
            <a:endParaRPr lang="en-US" dirty="0">
              <a:cs typeface="Times New Roman"/>
            </a:endParaRPr>
          </a:p>
          <a:p>
            <a:pPr>
              <a:spcBef>
                <a:spcPts val="50"/>
              </a:spcBef>
              <a:buFont typeface="Wingdings"/>
              <a:buChar char=""/>
            </a:pPr>
            <a:endParaRPr lang="en-US" sz="2800" dirty="0">
              <a:cs typeface="Times New Roman"/>
            </a:endParaRPr>
          </a:p>
          <a:p>
            <a:pPr marL="629920" lvl="1" indent="-342900">
              <a:buFont typeface="Wingdings"/>
              <a:buChar char=""/>
              <a:tabLst>
                <a:tab pos="356235" algn="l"/>
              </a:tabLst>
            </a:pPr>
            <a:r>
              <a:rPr lang="en-US" spc="-95" dirty="0">
                <a:cs typeface="Times New Roman"/>
              </a:rPr>
              <a:t>Classified as </a:t>
            </a:r>
            <a:r>
              <a:rPr lang="en-US" spc="-40" dirty="0">
                <a:cs typeface="Times New Roman"/>
              </a:rPr>
              <a:t>macro </a:t>
            </a:r>
            <a:r>
              <a:rPr lang="en-US" spc="-30" dirty="0">
                <a:cs typeface="Times New Roman"/>
              </a:rPr>
              <a:t>and</a:t>
            </a:r>
            <a:r>
              <a:rPr lang="en-US" spc="235" dirty="0">
                <a:cs typeface="Times New Roman"/>
              </a:rPr>
              <a:t> </a:t>
            </a:r>
            <a:r>
              <a:rPr lang="en-US" spc="-35" dirty="0">
                <a:cs typeface="Times New Roman"/>
              </a:rPr>
              <a:t>micronutrients</a:t>
            </a:r>
            <a:endParaRPr lang="en-US" dirty="0">
              <a:cs typeface="Times New Roman"/>
            </a:endParaRP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cs typeface="Times New Roman" pitchFamily="18" charset="0"/>
            </a:endParaRPr>
          </a:p>
          <a:p>
            <a:pPr>
              <a:buNone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689C-49E3-4C62-8F1E-FE97A0735B1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object 2"/>
          <p:cNvSpPr txBox="1">
            <a:spLocks noGrp="1"/>
          </p:cNvSpPr>
          <p:nvPr>
            <p:ph type="title"/>
          </p:nvPr>
        </p:nvSpPr>
        <p:spPr>
          <a:xfrm>
            <a:off x="993444" y="816609"/>
            <a:ext cx="306451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5" dirty="0"/>
              <a:t>High-quality</a:t>
            </a:r>
            <a:r>
              <a:rPr sz="2600" spc="-55" dirty="0"/>
              <a:t> </a:t>
            </a:r>
            <a:r>
              <a:rPr sz="2600" spc="-15" dirty="0"/>
              <a:t>proteins</a:t>
            </a:r>
            <a:endParaRPr sz="2600"/>
          </a:p>
        </p:txBody>
      </p:sp>
      <p:sp>
        <p:nvSpPr>
          <p:cNvPr id="1048801" name="object 3"/>
          <p:cNvSpPr txBox="1"/>
          <p:nvPr/>
        </p:nvSpPr>
        <p:spPr>
          <a:xfrm>
            <a:off x="993444" y="1651990"/>
            <a:ext cx="7306309" cy="455041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697865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698500" algn="l"/>
              </a:tabLst>
            </a:pPr>
            <a:r>
              <a:rPr sz="2600" spc="-30" dirty="0">
                <a:latin typeface="Times New Roman"/>
                <a:cs typeface="Times New Roman"/>
              </a:rPr>
              <a:t>Contain </a:t>
            </a:r>
            <a:r>
              <a:rPr sz="2600" spc="-120" dirty="0">
                <a:latin typeface="Times New Roman"/>
                <a:cs typeface="Times New Roman"/>
              </a:rPr>
              <a:t>all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70" dirty="0">
                <a:latin typeface="Times New Roman"/>
                <a:cs typeface="Times New Roman"/>
              </a:rPr>
              <a:t>essential </a:t>
            </a:r>
            <a:r>
              <a:rPr sz="2600" spc="-40" dirty="0">
                <a:latin typeface="Times New Roman"/>
                <a:cs typeface="Times New Roman"/>
              </a:rPr>
              <a:t>amino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acids</a:t>
            </a:r>
            <a:endParaRPr sz="2600">
              <a:latin typeface="Times New Roman"/>
              <a:cs typeface="Times New Roman"/>
            </a:endParaRPr>
          </a:p>
          <a:p>
            <a:pPr marL="697865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698500" algn="l"/>
              </a:tabLst>
            </a:pPr>
            <a:r>
              <a:rPr sz="2600" spc="-80" dirty="0">
                <a:latin typeface="Times New Roman"/>
                <a:cs typeface="Times New Roman"/>
              </a:rPr>
              <a:t>Animal </a:t>
            </a:r>
            <a:r>
              <a:rPr sz="2600" spc="-5" dirty="0">
                <a:latin typeface="Times New Roman"/>
                <a:cs typeface="Times New Roman"/>
              </a:rPr>
              <a:t>foods </a:t>
            </a:r>
            <a:r>
              <a:rPr sz="2600" spc="-25" dirty="0">
                <a:latin typeface="Times New Roman"/>
                <a:cs typeface="Times New Roman"/>
              </a:rPr>
              <a:t>contain </a:t>
            </a:r>
            <a:r>
              <a:rPr sz="2600" spc="-120" dirty="0">
                <a:latin typeface="Times New Roman"/>
                <a:cs typeface="Times New Roman"/>
              </a:rPr>
              <a:t>all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65" dirty="0">
                <a:latin typeface="Times New Roman"/>
                <a:cs typeface="Times New Roman"/>
              </a:rPr>
              <a:t>essential </a:t>
            </a:r>
            <a:r>
              <a:rPr sz="2600" spc="-40" dirty="0">
                <a:latin typeface="Times New Roman"/>
                <a:cs typeface="Times New Roman"/>
              </a:rPr>
              <a:t>amino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acids.</a:t>
            </a:r>
            <a:endParaRPr sz="2600">
              <a:latin typeface="Times New Roman"/>
              <a:cs typeface="Times New Roman"/>
            </a:endParaRPr>
          </a:p>
          <a:p>
            <a:pPr marL="697865" marR="35941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698500" algn="l"/>
              </a:tabLst>
            </a:pPr>
            <a:r>
              <a:rPr sz="2600" spc="-30" dirty="0">
                <a:latin typeface="Times New Roman"/>
                <a:cs typeface="Times New Roman"/>
              </a:rPr>
              <a:t>Plant </a:t>
            </a:r>
            <a:r>
              <a:rPr sz="2600" spc="-5" dirty="0">
                <a:latin typeface="Times New Roman"/>
                <a:cs typeface="Times New Roman"/>
              </a:rPr>
              <a:t>foods </a:t>
            </a:r>
            <a:r>
              <a:rPr sz="2600" spc="-60" dirty="0">
                <a:latin typeface="Times New Roman"/>
                <a:cs typeface="Times New Roman"/>
              </a:rPr>
              <a:t>are </a:t>
            </a:r>
            <a:r>
              <a:rPr sz="2600" spc="-70" dirty="0">
                <a:latin typeface="Times New Roman"/>
                <a:cs typeface="Times New Roman"/>
              </a:rPr>
              <a:t>diverse </a:t>
            </a:r>
            <a:r>
              <a:rPr sz="2600" spc="-50" dirty="0">
                <a:latin typeface="Times New Roman"/>
                <a:cs typeface="Times New Roman"/>
              </a:rPr>
              <a:t>in </a:t>
            </a:r>
            <a:r>
              <a:rPr sz="2600" dirty="0">
                <a:latin typeface="Times New Roman"/>
                <a:cs typeface="Times New Roman"/>
              </a:rPr>
              <a:t>content </a:t>
            </a:r>
            <a:r>
              <a:rPr sz="2600" spc="-30" dirty="0">
                <a:latin typeface="Times New Roman"/>
                <a:cs typeface="Times New Roman"/>
              </a:rPr>
              <a:t>and </a:t>
            </a:r>
            <a:r>
              <a:rPr sz="2600" spc="-10" dirty="0">
                <a:latin typeface="Times New Roman"/>
                <a:cs typeface="Times New Roman"/>
              </a:rPr>
              <a:t>tend </a:t>
            </a:r>
            <a:r>
              <a:rPr sz="2600" spc="30" dirty="0">
                <a:latin typeface="Times New Roman"/>
                <a:cs typeface="Times New Roman"/>
              </a:rPr>
              <a:t>to </a:t>
            </a:r>
            <a:r>
              <a:rPr sz="2600" spc="-30" dirty="0">
                <a:latin typeface="Times New Roman"/>
                <a:cs typeface="Times New Roman"/>
              </a:rPr>
              <a:t>be  </a:t>
            </a:r>
            <a:r>
              <a:rPr sz="2600" spc="-75" dirty="0">
                <a:latin typeface="Times New Roman"/>
                <a:cs typeface="Times New Roman"/>
              </a:rPr>
              <a:t>missing </a:t>
            </a:r>
            <a:r>
              <a:rPr sz="2600" spc="-10" dirty="0">
                <a:latin typeface="Times New Roman"/>
                <a:cs typeface="Times New Roman"/>
              </a:rPr>
              <a:t>one </a:t>
            </a:r>
            <a:r>
              <a:rPr sz="2600" spc="10" dirty="0">
                <a:latin typeface="Times New Roman"/>
                <a:cs typeface="Times New Roman"/>
              </a:rPr>
              <a:t>or </a:t>
            </a:r>
            <a:r>
              <a:rPr sz="2600" spc="-15" dirty="0">
                <a:latin typeface="Times New Roman"/>
                <a:cs typeface="Times New Roman"/>
              </a:rPr>
              <a:t>more </a:t>
            </a:r>
            <a:r>
              <a:rPr sz="2600" spc="-70" dirty="0">
                <a:latin typeface="Times New Roman"/>
                <a:cs typeface="Times New Roman"/>
              </a:rPr>
              <a:t>essential </a:t>
            </a:r>
            <a:r>
              <a:rPr sz="2600" spc="-40" dirty="0">
                <a:latin typeface="Times New Roman"/>
                <a:cs typeface="Times New Roman"/>
              </a:rPr>
              <a:t>amino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acids.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b="1" spc="-25" dirty="0">
                <a:latin typeface="Times New Roman"/>
                <a:cs typeface="Times New Roman"/>
              </a:rPr>
              <a:t>Complementary</a:t>
            </a:r>
            <a:r>
              <a:rPr sz="2600" b="1" spc="-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proteins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marL="697865" marR="5080" indent="-2286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2600" spc="-45" dirty="0">
                <a:latin typeface="Times New Roman"/>
                <a:cs typeface="Times New Roman"/>
              </a:rPr>
              <a:t>Combining </a:t>
            </a:r>
            <a:r>
              <a:rPr sz="2600" spc="-30" dirty="0">
                <a:latin typeface="Times New Roman"/>
                <a:cs typeface="Times New Roman"/>
              </a:rPr>
              <a:t>plant </a:t>
            </a:r>
            <a:r>
              <a:rPr sz="2600" spc="-5" dirty="0">
                <a:latin typeface="Times New Roman"/>
                <a:cs typeface="Times New Roman"/>
              </a:rPr>
              <a:t>foods </a:t>
            </a:r>
            <a:r>
              <a:rPr sz="2600" dirty="0">
                <a:latin typeface="Times New Roman"/>
                <a:cs typeface="Times New Roman"/>
              </a:rPr>
              <a:t>that </a:t>
            </a:r>
            <a:r>
              <a:rPr sz="2600" spc="-20" dirty="0">
                <a:latin typeface="Times New Roman"/>
                <a:cs typeface="Times New Roman"/>
              </a:rPr>
              <a:t>together </a:t>
            </a:r>
            <a:r>
              <a:rPr sz="2600" spc="-25" dirty="0">
                <a:latin typeface="Times New Roman"/>
                <a:cs typeface="Times New Roman"/>
              </a:rPr>
              <a:t>contain </a:t>
            </a:r>
            <a:r>
              <a:rPr sz="2600" spc="-120" dirty="0">
                <a:latin typeface="Times New Roman"/>
                <a:cs typeface="Times New Roman"/>
              </a:rPr>
              <a:t>all </a:t>
            </a:r>
            <a:r>
              <a:rPr sz="2600" spc="-5" dirty="0">
                <a:latin typeface="Times New Roman"/>
                <a:cs typeface="Times New Roman"/>
              </a:rPr>
              <a:t>the  </a:t>
            </a:r>
            <a:r>
              <a:rPr sz="2600" spc="-70" dirty="0">
                <a:latin typeface="Times New Roman"/>
                <a:cs typeface="Times New Roman"/>
              </a:rPr>
              <a:t>essential </a:t>
            </a:r>
            <a:r>
              <a:rPr sz="2600" spc="-40" dirty="0">
                <a:latin typeface="Times New Roman"/>
                <a:cs typeface="Times New Roman"/>
              </a:rPr>
              <a:t>amino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acids</a:t>
            </a:r>
            <a:endParaRPr sz="2600">
              <a:latin typeface="Times New Roman"/>
              <a:cs typeface="Times New Roman"/>
            </a:endParaRPr>
          </a:p>
          <a:p>
            <a:pPr marL="697865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698500" algn="l"/>
              </a:tabLst>
            </a:pPr>
            <a:r>
              <a:rPr sz="2600" spc="-45" dirty="0">
                <a:latin typeface="Times New Roman"/>
                <a:cs typeface="Times New Roman"/>
              </a:rPr>
              <a:t>Used </a:t>
            </a:r>
            <a:r>
              <a:rPr sz="2600" spc="-114" dirty="0">
                <a:latin typeface="Times New Roman"/>
                <a:cs typeface="Times New Roman"/>
              </a:rPr>
              <a:t>by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vegetarians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2" name="object 2"/>
          <p:cNvSpPr txBox="1">
            <a:spLocks noGrp="1"/>
          </p:cNvSpPr>
          <p:nvPr>
            <p:ph type="title"/>
          </p:nvPr>
        </p:nvSpPr>
        <p:spPr>
          <a:xfrm>
            <a:off x="2594610" y="556082"/>
            <a:ext cx="39573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0" dirty="0">
                <a:latin typeface="Times New Roman"/>
                <a:cs typeface="Times New Roman"/>
              </a:rPr>
              <a:t>Complementary</a:t>
            </a:r>
            <a:r>
              <a:rPr b="0" spc="-85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Times New Roman"/>
                <a:cs typeface="Times New Roman"/>
              </a:rPr>
              <a:t>proteins</a:t>
            </a:r>
          </a:p>
        </p:txBody>
      </p:sp>
      <p:sp>
        <p:nvSpPr>
          <p:cNvPr id="1048803" name="object 3"/>
          <p:cNvSpPr/>
          <p:nvPr/>
        </p:nvSpPr>
        <p:spPr>
          <a:xfrm>
            <a:off x="457200" y="1954276"/>
            <a:ext cx="8229600" cy="3817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object 2"/>
          <p:cNvSpPr txBox="1">
            <a:spLocks noGrp="1"/>
          </p:cNvSpPr>
          <p:nvPr>
            <p:ph type="title"/>
          </p:nvPr>
        </p:nvSpPr>
        <p:spPr>
          <a:xfrm>
            <a:off x="535940" y="592962"/>
            <a:ext cx="7818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25284" algn="l"/>
              </a:tabLst>
            </a:pPr>
            <a:r>
              <a:rPr sz="2800" spc="15" dirty="0"/>
              <a:t>Health </a:t>
            </a:r>
            <a:r>
              <a:rPr sz="2800" spc="5" dirty="0"/>
              <a:t>effects </a:t>
            </a:r>
            <a:r>
              <a:rPr sz="2800" spc="-30" dirty="0"/>
              <a:t>and </a:t>
            </a:r>
            <a:r>
              <a:rPr sz="2800" spc="5" dirty="0"/>
              <a:t>recommended</a:t>
            </a:r>
            <a:r>
              <a:rPr sz="2800" spc="110" dirty="0"/>
              <a:t> </a:t>
            </a:r>
            <a:r>
              <a:rPr sz="2800" spc="-15" dirty="0"/>
              <a:t>intakes</a:t>
            </a:r>
            <a:r>
              <a:rPr sz="2800" spc="15" dirty="0"/>
              <a:t> </a:t>
            </a:r>
            <a:r>
              <a:rPr sz="2800" spc="-25" dirty="0"/>
              <a:t>of	</a:t>
            </a:r>
            <a:r>
              <a:rPr sz="2800" spc="-35" dirty="0"/>
              <a:t>protein</a:t>
            </a:r>
            <a:endParaRPr sz="2800"/>
          </a:p>
        </p:txBody>
      </p:sp>
      <p:sp>
        <p:nvSpPr>
          <p:cNvPr id="1048805" name="object 3"/>
          <p:cNvSpPr txBox="1"/>
          <p:nvPr/>
        </p:nvSpPr>
        <p:spPr>
          <a:xfrm>
            <a:off x="535940" y="1606041"/>
            <a:ext cx="7808595" cy="3514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7846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10" dirty="0">
                <a:latin typeface="Times New Roman"/>
                <a:cs typeface="Times New Roman"/>
              </a:rPr>
              <a:t>Both </a:t>
            </a:r>
            <a:r>
              <a:rPr sz="2600" spc="-15" dirty="0">
                <a:latin typeface="Times New Roman"/>
                <a:cs typeface="Times New Roman"/>
              </a:rPr>
              <a:t>protein </a:t>
            </a:r>
            <a:r>
              <a:rPr sz="2600" spc="-75" dirty="0">
                <a:latin typeface="Times New Roman"/>
                <a:cs typeface="Times New Roman"/>
              </a:rPr>
              <a:t>deficiency </a:t>
            </a:r>
            <a:r>
              <a:rPr sz="2600" spc="-30" dirty="0">
                <a:latin typeface="Times New Roman"/>
                <a:cs typeface="Times New Roman"/>
              </a:rPr>
              <a:t>and </a:t>
            </a:r>
            <a:r>
              <a:rPr sz="2600" spc="-85" dirty="0">
                <a:latin typeface="Times New Roman"/>
                <a:cs typeface="Times New Roman"/>
              </a:rPr>
              <a:t>excesses </a:t>
            </a:r>
            <a:r>
              <a:rPr sz="2600" spc="-50" dirty="0">
                <a:latin typeface="Times New Roman"/>
                <a:cs typeface="Times New Roman"/>
              </a:rPr>
              <a:t>can </a:t>
            </a:r>
            <a:r>
              <a:rPr sz="2600" spc="-20" dirty="0">
                <a:latin typeface="Times New Roman"/>
                <a:cs typeface="Times New Roman"/>
              </a:rPr>
              <a:t>be </a:t>
            </a:r>
            <a:r>
              <a:rPr sz="2600" spc="-30" dirty="0">
                <a:latin typeface="Times New Roman"/>
                <a:cs typeface="Times New Roman"/>
              </a:rPr>
              <a:t>harmful </a:t>
            </a:r>
            <a:r>
              <a:rPr sz="2600" spc="30" dirty="0">
                <a:latin typeface="Times New Roman"/>
                <a:cs typeface="Times New Roman"/>
              </a:rPr>
              <a:t>to  </a:t>
            </a:r>
            <a:r>
              <a:rPr sz="2600" spc="-45" dirty="0">
                <a:latin typeface="Times New Roman"/>
                <a:cs typeface="Times New Roman"/>
              </a:rPr>
              <a:t>health.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355600" marR="112395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15" dirty="0">
                <a:latin typeface="Times New Roman"/>
                <a:cs typeface="Times New Roman"/>
              </a:rPr>
              <a:t>Protein </a:t>
            </a:r>
            <a:r>
              <a:rPr sz="2600" spc="-70" dirty="0">
                <a:latin typeface="Times New Roman"/>
                <a:cs typeface="Times New Roman"/>
              </a:rPr>
              <a:t>deficiencies </a:t>
            </a:r>
            <a:r>
              <a:rPr sz="2600" spc="-75" dirty="0">
                <a:latin typeface="Times New Roman"/>
                <a:cs typeface="Times New Roman"/>
              </a:rPr>
              <a:t>arise </a:t>
            </a:r>
            <a:r>
              <a:rPr sz="2600" spc="-5" dirty="0">
                <a:latin typeface="Times New Roman"/>
                <a:cs typeface="Times New Roman"/>
              </a:rPr>
              <a:t>from </a:t>
            </a:r>
            <a:r>
              <a:rPr sz="2600" spc="-35" dirty="0">
                <a:latin typeface="Times New Roman"/>
                <a:cs typeface="Times New Roman"/>
              </a:rPr>
              <a:t>protein-deficient </a:t>
            </a:r>
            <a:r>
              <a:rPr sz="2600" spc="-45" dirty="0">
                <a:latin typeface="Times New Roman"/>
                <a:cs typeface="Times New Roman"/>
              </a:rPr>
              <a:t>diets </a:t>
            </a:r>
            <a:r>
              <a:rPr sz="2600" spc="-25" dirty="0">
                <a:latin typeface="Times New Roman"/>
                <a:cs typeface="Times New Roman"/>
              </a:rPr>
              <a:t>and  </a:t>
            </a:r>
            <a:r>
              <a:rPr sz="2600" spc="-55" dirty="0">
                <a:latin typeface="Times New Roman"/>
                <a:cs typeface="Times New Roman"/>
              </a:rPr>
              <a:t>energy-deficient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diets.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25" dirty="0">
                <a:latin typeface="Times New Roman"/>
                <a:cs typeface="Times New Roman"/>
              </a:rPr>
              <a:t>High-protein </a:t>
            </a:r>
            <a:r>
              <a:rPr sz="2600" spc="-45" dirty="0">
                <a:latin typeface="Times New Roman"/>
                <a:cs typeface="Times New Roman"/>
              </a:rPr>
              <a:t>diets </a:t>
            </a:r>
            <a:r>
              <a:rPr sz="2600" spc="-75" dirty="0">
                <a:latin typeface="Times New Roman"/>
                <a:cs typeface="Times New Roman"/>
              </a:rPr>
              <a:t>have </a:t>
            </a:r>
            <a:r>
              <a:rPr sz="2600" spc="-25" dirty="0">
                <a:latin typeface="Times New Roman"/>
                <a:cs typeface="Times New Roman"/>
              </a:rPr>
              <a:t>been </a:t>
            </a:r>
            <a:r>
              <a:rPr sz="2600" spc="-60" dirty="0">
                <a:latin typeface="Times New Roman"/>
                <a:cs typeface="Times New Roman"/>
              </a:rPr>
              <a:t>implicated </a:t>
            </a:r>
            <a:r>
              <a:rPr sz="2600" spc="-50" dirty="0">
                <a:latin typeface="Times New Roman"/>
                <a:cs typeface="Times New Roman"/>
              </a:rPr>
              <a:t>in </a:t>
            </a:r>
            <a:r>
              <a:rPr sz="2600" spc="-85" dirty="0">
                <a:latin typeface="Times New Roman"/>
                <a:cs typeface="Times New Roman"/>
              </a:rPr>
              <a:t>several </a:t>
            </a:r>
            <a:r>
              <a:rPr sz="2600" spc="-35" dirty="0">
                <a:latin typeface="Times New Roman"/>
                <a:cs typeface="Times New Roman"/>
              </a:rPr>
              <a:t>chronic  </a:t>
            </a:r>
            <a:r>
              <a:rPr sz="2600" spc="-85" dirty="0">
                <a:latin typeface="Times New Roman"/>
                <a:cs typeface="Times New Roman"/>
              </a:rPr>
              <a:t>diseases.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object 2"/>
          <p:cNvSpPr txBox="1">
            <a:spLocks noGrp="1"/>
          </p:cNvSpPr>
          <p:nvPr>
            <p:ph type="title"/>
          </p:nvPr>
        </p:nvSpPr>
        <p:spPr>
          <a:xfrm>
            <a:off x="535940" y="417322"/>
            <a:ext cx="5375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Protein-energy </a:t>
            </a:r>
            <a:r>
              <a:rPr sz="2800" spc="-40" dirty="0"/>
              <a:t>malnutrition</a:t>
            </a:r>
            <a:r>
              <a:rPr sz="2800" spc="15" dirty="0"/>
              <a:t> </a:t>
            </a:r>
            <a:r>
              <a:rPr sz="2800" spc="25" dirty="0"/>
              <a:t>(PEM)</a:t>
            </a:r>
            <a:endParaRPr sz="2800"/>
          </a:p>
        </p:txBody>
      </p:sp>
      <p:sp>
        <p:nvSpPr>
          <p:cNvPr id="1048807" name="object 3"/>
          <p:cNvSpPr txBox="1"/>
          <p:nvPr/>
        </p:nvSpPr>
        <p:spPr>
          <a:xfrm>
            <a:off x="764540" y="1151890"/>
            <a:ext cx="8154034" cy="4123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most </a:t>
            </a:r>
            <a:r>
              <a:rPr sz="2400" spc="-45" dirty="0">
                <a:latin typeface="Times New Roman"/>
                <a:cs typeface="Times New Roman"/>
              </a:rPr>
              <a:t>prevalent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60" dirty="0">
                <a:latin typeface="Times New Roman"/>
                <a:cs typeface="Times New Roman"/>
              </a:rPr>
              <a:t>devastating </a:t>
            </a:r>
            <a:r>
              <a:rPr sz="2400" spc="15" dirty="0">
                <a:latin typeface="Times New Roman"/>
                <a:cs typeface="Times New Roman"/>
              </a:rPr>
              <a:t>form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35" dirty="0">
                <a:latin typeface="Times New Roman"/>
                <a:cs typeface="Times New Roman"/>
              </a:rPr>
              <a:t>malnutrition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worldwide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45" dirty="0">
                <a:latin typeface="Times New Roman"/>
                <a:cs typeface="Times New Roman"/>
              </a:rPr>
              <a:t>Children </a:t>
            </a:r>
            <a:r>
              <a:rPr sz="2400" spc="-35" dirty="0">
                <a:latin typeface="Times New Roman"/>
                <a:cs typeface="Times New Roman"/>
              </a:rPr>
              <a:t>who </a:t>
            </a:r>
            <a:r>
              <a:rPr sz="2400" spc="-55" dirty="0">
                <a:latin typeface="Times New Roman"/>
                <a:cs typeface="Times New Roman"/>
              </a:rPr>
              <a:t>are </a:t>
            </a:r>
            <a:r>
              <a:rPr sz="2400" b="1" spc="-15" dirty="0">
                <a:latin typeface="Times New Roman"/>
                <a:cs typeface="Times New Roman"/>
              </a:rPr>
              <a:t>thin </a:t>
            </a:r>
            <a:r>
              <a:rPr sz="2400" b="1" spc="-85" dirty="0">
                <a:latin typeface="Times New Roman"/>
                <a:cs typeface="Times New Roman"/>
              </a:rPr>
              <a:t>for </a:t>
            </a:r>
            <a:r>
              <a:rPr sz="2400" b="1" spc="-50" dirty="0">
                <a:latin typeface="Times New Roman"/>
                <a:cs typeface="Times New Roman"/>
              </a:rPr>
              <a:t>their </a:t>
            </a:r>
            <a:r>
              <a:rPr sz="2400" b="1" spc="10" dirty="0">
                <a:latin typeface="Times New Roman"/>
                <a:cs typeface="Times New Roman"/>
              </a:rPr>
              <a:t>height </a:t>
            </a:r>
            <a:r>
              <a:rPr sz="2400" spc="-120" dirty="0">
                <a:latin typeface="Times New Roman"/>
                <a:cs typeface="Times New Roman"/>
              </a:rPr>
              <a:t>may </a:t>
            </a:r>
            <a:r>
              <a:rPr sz="2400" spc="-25" dirty="0">
                <a:latin typeface="Times New Roman"/>
                <a:cs typeface="Times New Roman"/>
              </a:rPr>
              <a:t>be </a:t>
            </a:r>
            <a:r>
              <a:rPr sz="2400" spc="-50" dirty="0">
                <a:latin typeface="Times New Roman"/>
                <a:cs typeface="Times New Roman"/>
              </a:rPr>
              <a:t>suffering </a:t>
            </a:r>
            <a:r>
              <a:rPr sz="2400" spc="-5" dirty="0">
                <a:latin typeface="Times New Roman"/>
                <a:cs typeface="Times New Roman"/>
              </a:rPr>
              <a:t>from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acute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400" b="1" spc="10" dirty="0">
                <a:latin typeface="Times New Roman"/>
                <a:cs typeface="Times New Roman"/>
              </a:rPr>
              <a:t>PEM </a:t>
            </a:r>
            <a:r>
              <a:rPr sz="2400" spc="-100" dirty="0">
                <a:latin typeface="Times New Roman"/>
                <a:cs typeface="Times New Roman"/>
              </a:rPr>
              <a:t>( </a:t>
            </a:r>
            <a:r>
              <a:rPr sz="2400" spc="-30" dirty="0">
                <a:latin typeface="Times New Roman"/>
                <a:cs typeface="Times New Roman"/>
              </a:rPr>
              <a:t>recent </a:t>
            </a:r>
            <a:r>
              <a:rPr sz="2400" spc="5" dirty="0">
                <a:latin typeface="Times New Roman"/>
                <a:cs typeface="Times New Roman"/>
              </a:rPr>
              <a:t>food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deprivation)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299085" marR="551815" indent="-287020">
              <a:lnSpc>
                <a:spcPct val="100000"/>
              </a:lnSpc>
            </a:pPr>
            <a:r>
              <a:rPr sz="2400" spc="-45" dirty="0">
                <a:latin typeface="Times New Roman"/>
                <a:cs typeface="Times New Roman"/>
              </a:rPr>
              <a:t>Children </a:t>
            </a:r>
            <a:r>
              <a:rPr sz="2400" spc="-35" dirty="0">
                <a:latin typeface="Times New Roman"/>
                <a:cs typeface="Times New Roman"/>
              </a:rPr>
              <a:t>who </a:t>
            </a:r>
            <a:r>
              <a:rPr sz="2400" spc="-55" dirty="0">
                <a:latin typeface="Times New Roman"/>
                <a:cs typeface="Times New Roman"/>
              </a:rPr>
              <a:t>are </a:t>
            </a:r>
            <a:r>
              <a:rPr sz="2400" b="1" spc="-25" dirty="0">
                <a:latin typeface="Times New Roman"/>
                <a:cs typeface="Times New Roman"/>
              </a:rPr>
              <a:t>short </a:t>
            </a:r>
            <a:r>
              <a:rPr sz="2400" b="1" spc="-90" dirty="0">
                <a:latin typeface="Times New Roman"/>
                <a:cs typeface="Times New Roman"/>
              </a:rPr>
              <a:t>for </a:t>
            </a:r>
            <a:r>
              <a:rPr sz="2400" b="1" spc="-50" dirty="0">
                <a:latin typeface="Times New Roman"/>
                <a:cs typeface="Times New Roman"/>
              </a:rPr>
              <a:t>their </a:t>
            </a:r>
            <a:r>
              <a:rPr sz="2400" b="1" spc="50" dirty="0">
                <a:latin typeface="Times New Roman"/>
                <a:cs typeface="Times New Roman"/>
              </a:rPr>
              <a:t>age </a:t>
            </a:r>
            <a:r>
              <a:rPr sz="2400" spc="-75" dirty="0">
                <a:latin typeface="Times New Roman"/>
                <a:cs typeface="Times New Roman"/>
              </a:rPr>
              <a:t>have </a:t>
            </a:r>
            <a:r>
              <a:rPr sz="2400" spc="-50" dirty="0">
                <a:latin typeface="Times New Roman"/>
                <a:cs typeface="Times New Roman"/>
              </a:rPr>
              <a:t>experienced </a:t>
            </a:r>
            <a:r>
              <a:rPr sz="2400" b="1" spc="-15" dirty="0">
                <a:latin typeface="Times New Roman"/>
                <a:cs typeface="Times New Roman"/>
              </a:rPr>
              <a:t>chronic  </a:t>
            </a:r>
            <a:r>
              <a:rPr sz="2400" b="1" spc="10" dirty="0">
                <a:latin typeface="Times New Roman"/>
                <a:cs typeface="Times New Roman"/>
              </a:rPr>
              <a:t>PEM </a:t>
            </a:r>
            <a:r>
              <a:rPr sz="2400" spc="-100" dirty="0">
                <a:latin typeface="Times New Roman"/>
                <a:cs typeface="Times New Roman"/>
              </a:rPr>
              <a:t>( </a:t>
            </a:r>
            <a:r>
              <a:rPr sz="2400" spc="-50" dirty="0">
                <a:latin typeface="Times New Roman"/>
                <a:cs typeface="Times New Roman"/>
              </a:rPr>
              <a:t>long </a:t>
            </a:r>
            <a:r>
              <a:rPr sz="2400" spc="5" dirty="0">
                <a:latin typeface="Times New Roman"/>
                <a:cs typeface="Times New Roman"/>
              </a:rPr>
              <a:t>term food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deprivation)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299085" marR="278130" indent="-28702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PEM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most </a:t>
            </a:r>
            <a:r>
              <a:rPr sz="2400" spc="-45" dirty="0">
                <a:latin typeface="Times New Roman"/>
                <a:cs typeface="Times New Roman"/>
              </a:rPr>
              <a:t>prevalent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75" dirty="0">
                <a:latin typeface="Times New Roman"/>
                <a:cs typeface="Times New Roman"/>
              </a:rPr>
              <a:t>Africa, </a:t>
            </a:r>
            <a:r>
              <a:rPr sz="2400" spc="-50" dirty="0">
                <a:latin typeface="Times New Roman"/>
                <a:cs typeface="Times New Roman"/>
              </a:rPr>
              <a:t>Central </a:t>
            </a:r>
            <a:r>
              <a:rPr sz="2400" spc="-70" dirty="0">
                <a:latin typeface="Times New Roman"/>
                <a:cs typeface="Times New Roman"/>
              </a:rPr>
              <a:t>America, </a:t>
            </a:r>
            <a:r>
              <a:rPr sz="2400" spc="-30" dirty="0">
                <a:latin typeface="Times New Roman"/>
                <a:cs typeface="Times New Roman"/>
              </a:rPr>
              <a:t>South </a:t>
            </a:r>
            <a:r>
              <a:rPr sz="2400" spc="-75" dirty="0">
                <a:latin typeface="Times New Roman"/>
                <a:cs typeface="Times New Roman"/>
              </a:rPr>
              <a:t>America,  </a:t>
            </a:r>
            <a:r>
              <a:rPr sz="2400" spc="-5" dirty="0">
                <a:latin typeface="Times New Roman"/>
                <a:cs typeface="Times New Roman"/>
              </a:rPr>
              <a:t>East </a:t>
            </a:r>
            <a:r>
              <a:rPr sz="2400" spc="-25" dirty="0">
                <a:latin typeface="Times New Roman"/>
                <a:cs typeface="Times New Roman"/>
              </a:rPr>
              <a:t>and </a:t>
            </a:r>
            <a:r>
              <a:rPr sz="2400" spc="-30" dirty="0">
                <a:latin typeface="Times New Roman"/>
                <a:cs typeface="Times New Roman"/>
              </a:rPr>
              <a:t>South </a:t>
            </a:r>
            <a:r>
              <a:rPr sz="2400" spc="-10" dirty="0">
                <a:latin typeface="Times New Roman"/>
                <a:cs typeface="Times New Roman"/>
              </a:rPr>
              <a:t>East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Asia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object 2"/>
          <p:cNvSpPr txBox="1">
            <a:spLocks noGrp="1"/>
          </p:cNvSpPr>
          <p:nvPr>
            <p:ph type="title"/>
          </p:nvPr>
        </p:nvSpPr>
        <p:spPr>
          <a:xfrm>
            <a:off x="993444" y="767842"/>
            <a:ext cx="2156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/>
              <a:t>Classification:</a:t>
            </a:r>
            <a:endParaRPr sz="2800"/>
          </a:p>
        </p:txBody>
      </p:sp>
      <p:sp>
        <p:nvSpPr>
          <p:cNvPr id="1048809" name="object 3"/>
          <p:cNvSpPr txBox="1"/>
          <p:nvPr/>
        </p:nvSpPr>
        <p:spPr>
          <a:xfrm>
            <a:off x="535940" y="1632483"/>
            <a:ext cx="7010400" cy="241617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  <a:tab pos="2210435" algn="l"/>
              </a:tabLst>
            </a:pPr>
            <a:r>
              <a:rPr sz="2800" spc="-80" dirty="0">
                <a:latin typeface="Times New Roman"/>
                <a:cs typeface="Times New Roman"/>
              </a:rPr>
              <a:t>Marasmus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	</a:t>
            </a:r>
            <a:r>
              <a:rPr sz="2800" spc="-75" dirty="0">
                <a:latin typeface="Times New Roman"/>
                <a:cs typeface="Times New Roman"/>
              </a:rPr>
              <a:t>severe </a:t>
            </a:r>
            <a:r>
              <a:rPr sz="2800" spc="-90" dirty="0">
                <a:latin typeface="Times New Roman"/>
                <a:cs typeface="Times New Roman"/>
              </a:rPr>
              <a:t>weight </a:t>
            </a:r>
            <a:r>
              <a:rPr sz="2800" spc="-65" dirty="0">
                <a:latin typeface="Times New Roman"/>
                <a:cs typeface="Times New Roman"/>
              </a:rPr>
              <a:t>loss </a:t>
            </a:r>
            <a:r>
              <a:rPr sz="2800" spc="10" dirty="0">
                <a:latin typeface="Times New Roman"/>
                <a:cs typeface="Times New Roman"/>
              </a:rPr>
              <a:t>or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wasting</a:t>
            </a:r>
            <a:endParaRPr sz="2800">
              <a:latin typeface="Times New Roman"/>
              <a:cs typeface="Times New Roman"/>
            </a:endParaRPr>
          </a:p>
          <a:p>
            <a:pPr marL="355600" marR="7112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60" dirty="0">
                <a:latin typeface="Times New Roman"/>
                <a:cs typeface="Times New Roman"/>
              </a:rPr>
              <a:t>Kwashiorkor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spc="-40" dirty="0">
                <a:latin typeface="Times New Roman"/>
                <a:cs typeface="Times New Roman"/>
              </a:rPr>
              <a:t>bloated </a:t>
            </a:r>
            <a:r>
              <a:rPr sz="2800" spc="-55" dirty="0">
                <a:latin typeface="Times New Roman"/>
                <a:cs typeface="Times New Roman"/>
              </a:rPr>
              <a:t>appearance </a:t>
            </a:r>
            <a:r>
              <a:rPr sz="2800" spc="-40" dirty="0">
                <a:latin typeface="Times New Roman"/>
                <a:cs typeface="Times New Roman"/>
              </a:rPr>
              <a:t>due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75" dirty="0">
                <a:latin typeface="Times New Roman"/>
                <a:cs typeface="Times New Roman"/>
              </a:rPr>
              <a:t>water  </a:t>
            </a:r>
            <a:r>
              <a:rPr sz="2800" spc="-20" dirty="0">
                <a:latin typeface="Times New Roman"/>
                <a:cs typeface="Times New Roman"/>
              </a:rPr>
              <a:t>retention </a:t>
            </a:r>
            <a:r>
              <a:rPr sz="2800" spc="-75" dirty="0">
                <a:latin typeface="Times New Roman"/>
                <a:cs typeface="Times New Roman"/>
              </a:rPr>
              <a:t>(bi-lateral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oedema).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  <a:tab pos="6350635" algn="l"/>
              </a:tabLst>
            </a:pPr>
            <a:r>
              <a:rPr sz="2800" spc="-114" dirty="0">
                <a:latin typeface="Times New Roman"/>
                <a:cs typeface="Times New Roman"/>
              </a:rPr>
              <a:t>Ma</a:t>
            </a:r>
            <a:r>
              <a:rPr sz="2800" spc="-55" dirty="0">
                <a:latin typeface="Times New Roman"/>
                <a:cs typeface="Times New Roman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as</a:t>
            </a:r>
            <a:r>
              <a:rPr sz="2800" spc="-100" dirty="0">
                <a:latin typeface="Times New Roman"/>
                <a:cs typeface="Times New Roman"/>
              </a:rPr>
              <a:t>m</a:t>
            </a:r>
            <a:r>
              <a:rPr sz="2800" spc="-110" dirty="0">
                <a:latin typeface="Times New Roman"/>
                <a:cs typeface="Times New Roman"/>
              </a:rPr>
              <a:t>ic</a:t>
            </a:r>
            <a:r>
              <a:rPr sz="2800" spc="-60" dirty="0">
                <a:latin typeface="Times New Roman"/>
                <a:cs typeface="Times New Roman"/>
              </a:rPr>
              <a:t>-</a:t>
            </a:r>
            <a:r>
              <a:rPr sz="2800" spc="-105" dirty="0">
                <a:latin typeface="Times New Roman"/>
                <a:cs typeface="Times New Roman"/>
              </a:rPr>
              <a:t>k</a:t>
            </a:r>
            <a:r>
              <a:rPr sz="2800" spc="-195" dirty="0">
                <a:latin typeface="Times New Roman"/>
                <a:cs typeface="Times New Roman"/>
              </a:rPr>
              <a:t>w</a:t>
            </a:r>
            <a:r>
              <a:rPr sz="2800" spc="-55" dirty="0">
                <a:latin typeface="Times New Roman"/>
                <a:cs typeface="Times New Roman"/>
              </a:rPr>
              <a:t>ashio</a:t>
            </a:r>
            <a:r>
              <a:rPr sz="2800" spc="-40" dirty="0">
                <a:latin typeface="Times New Roman"/>
                <a:cs typeface="Times New Roman"/>
              </a:rPr>
              <a:t>r</a:t>
            </a:r>
            <a:r>
              <a:rPr sz="2800" spc="-130" dirty="0">
                <a:latin typeface="Times New Roman"/>
                <a:cs typeface="Times New Roman"/>
              </a:rPr>
              <a:t>k</a:t>
            </a:r>
            <a:r>
              <a:rPr sz="2800" spc="10" dirty="0">
                <a:latin typeface="Times New Roman"/>
                <a:cs typeface="Times New Roman"/>
              </a:rPr>
              <a:t>or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combin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tion 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20" dirty="0">
                <a:latin typeface="Times New Roman"/>
                <a:cs typeface="Times New Roman"/>
              </a:rPr>
              <a:t>both  </a:t>
            </a:r>
            <a:r>
              <a:rPr sz="2800" spc="-90" dirty="0">
                <a:latin typeface="Times New Roman"/>
                <a:cs typeface="Times New Roman"/>
              </a:rPr>
              <a:t>wasting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70" dirty="0">
                <a:latin typeface="Times New Roman"/>
                <a:cs typeface="Times New Roman"/>
              </a:rPr>
              <a:t>bi-lateral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oedema.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object 2"/>
          <p:cNvSpPr txBox="1">
            <a:spLocks noGrp="1"/>
          </p:cNvSpPr>
          <p:nvPr>
            <p:ph type="title"/>
          </p:nvPr>
        </p:nvSpPr>
        <p:spPr>
          <a:xfrm>
            <a:off x="662431" y="438657"/>
            <a:ext cx="5357369" cy="675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Marasmus</a:t>
            </a:r>
            <a:r>
              <a:rPr spc="-25" dirty="0"/>
              <a:t> </a:t>
            </a:r>
            <a:r>
              <a:rPr spc="5" dirty="0"/>
              <a:t>(wasting)</a:t>
            </a:r>
          </a:p>
        </p:txBody>
      </p:sp>
      <p:sp>
        <p:nvSpPr>
          <p:cNvPr id="1048811" name="object 3"/>
          <p:cNvSpPr txBox="1"/>
          <p:nvPr/>
        </p:nvSpPr>
        <p:spPr>
          <a:xfrm>
            <a:off x="535940" y="1301242"/>
            <a:ext cx="7778115" cy="3354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8989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30" dirty="0">
                <a:latin typeface="Times New Roman"/>
                <a:cs typeface="Times New Roman"/>
              </a:rPr>
              <a:t>A </a:t>
            </a:r>
            <a:r>
              <a:rPr sz="2800" spc="-50" dirty="0">
                <a:latin typeface="Times New Roman"/>
                <a:cs typeface="Times New Roman"/>
              </a:rPr>
              <a:t>rapid </a:t>
            </a:r>
            <a:r>
              <a:rPr sz="2800" spc="-35" dirty="0">
                <a:latin typeface="Times New Roman"/>
                <a:cs typeface="Times New Roman"/>
              </a:rPr>
              <a:t>deterioration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40" dirty="0">
                <a:latin typeface="Times New Roman"/>
                <a:cs typeface="Times New Roman"/>
              </a:rPr>
              <a:t>nutritional </a:t>
            </a:r>
            <a:r>
              <a:rPr sz="2800" spc="-35" dirty="0">
                <a:latin typeface="Times New Roman"/>
                <a:cs typeface="Times New Roman"/>
              </a:rPr>
              <a:t>status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15" dirty="0">
                <a:latin typeface="Times New Roman"/>
                <a:cs typeface="Times New Roman"/>
              </a:rPr>
              <a:t>short  </a:t>
            </a:r>
            <a:r>
              <a:rPr sz="2800" spc="-55" dirty="0">
                <a:latin typeface="Times New Roman"/>
                <a:cs typeface="Times New Roman"/>
              </a:rPr>
              <a:t>time can </a:t>
            </a:r>
            <a:r>
              <a:rPr sz="2800" spc="-85" dirty="0">
                <a:latin typeface="Times New Roman"/>
                <a:cs typeface="Times New Roman"/>
              </a:rPr>
              <a:t>lead </a:t>
            </a:r>
            <a:r>
              <a:rPr sz="2800" spc="30" dirty="0">
                <a:latin typeface="Times New Roman"/>
                <a:cs typeface="Times New Roman"/>
              </a:rPr>
              <a:t>to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marasmus.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5770880" algn="l"/>
              </a:tabLst>
            </a:pPr>
            <a:r>
              <a:rPr sz="2800" spc="45" dirty="0">
                <a:latin typeface="Times New Roman"/>
                <a:cs typeface="Times New Roman"/>
              </a:rPr>
              <a:t>It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60" dirty="0">
                <a:latin typeface="Times New Roman"/>
                <a:cs typeface="Times New Roman"/>
              </a:rPr>
              <a:t>characterized </a:t>
            </a:r>
            <a:r>
              <a:rPr sz="2800" spc="-125" dirty="0">
                <a:latin typeface="Times New Roman"/>
                <a:cs typeface="Times New Roman"/>
              </a:rPr>
              <a:t>by </a:t>
            </a:r>
            <a:r>
              <a:rPr sz="2800" spc="-80" dirty="0">
                <a:latin typeface="Times New Roman"/>
                <a:cs typeface="Times New Roman"/>
              </a:rPr>
              <a:t>severe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wasting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35" dirty="0">
                <a:latin typeface="Times New Roman"/>
                <a:cs typeface="Times New Roman"/>
              </a:rPr>
              <a:t>fat and </a:t>
            </a:r>
            <a:r>
              <a:rPr sz="2800" spc="-80" dirty="0">
                <a:latin typeface="Times New Roman"/>
                <a:cs typeface="Times New Roman"/>
              </a:rPr>
              <a:t>muscle  </a:t>
            </a:r>
            <a:r>
              <a:rPr sz="2800" spc="-75" dirty="0">
                <a:latin typeface="Times New Roman"/>
                <a:cs typeface="Times New Roman"/>
              </a:rPr>
              <a:t>which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0" dirty="0">
                <a:latin typeface="Times New Roman"/>
                <a:cs typeface="Times New Roman"/>
              </a:rPr>
              <a:t>body </a:t>
            </a:r>
            <a:r>
              <a:rPr sz="2800" spc="-55" dirty="0">
                <a:latin typeface="Times New Roman"/>
                <a:cs typeface="Times New Roman"/>
              </a:rPr>
              <a:t>breaks </a:t>
            </a:r>
            <a:r>
              <a:rPr sz="2800" spc="-35" dirty="0">
                <a:latin typeface="Times New Roman"/>
                <a:cs typeface="Times New Roman"/>
              </a:rPr>
              <a:t>down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85" dirty="0">
                <a:latin typeface="Times New Roman"/>
                <a:cs typeface="Times New Roman"/>
              </a:rPr>
              <a:t>make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energy.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imes New Roman"/>
                <a:cs typeface="Times New Roman"/>
              </a:rPr>
              <a:t>Wasting </a:t>
            </a:r>
            <a:r>
              <a:rPr sz="2800" spc="-55" dirty="0">
                <a:latin typeface="Times New Roman"/>
                <a:cs typeface="Times New Roman"/>
              </a:rPr>
              <a:t>can affect </a:t>
            </a:r>
            <a:r>
              <a:rPr sz="2800" spc="25" dirty="0">
                <a:latin typeface="Times New Roman"/>
                <a:cs typeface="Times New Roman"/>
              </a:rPr>
              <a:t>both </a:t>
            </a:r>
            <a:r>
              <a:rPr sz="2800" spc="-60" dirty="0">
                <a:latin typeface="Times New Roman"/>
                <a:cs typeface="Times New Roman"/>
              </a:rPr>
              <a:t>children </a:t>
            </a:r>
            <a:r>
              <a:rPr sz="2800" spc="-35" dirty="0">
                <a:latin typeface="Times New Roman"/>
                <a:cs typeface="Times New Roman"/>
              </a:rPr>
              <a:t>and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adults.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object 2"/>
          <p:cNvSpPr txBox="1"/>
          <p:nvPr/>
        </p:nvSpPr>
        <p:spPr>
          <a:xfrm>
            <a:off x="535940" y="885189"/>
            <a:ext cx="7970520" cy="490093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marR="155575" indent="-342900">
              <a:lnSpc>
                <a:spcPct val="90000"/>
              </a:lnSpc>
              <a:spcBef>
                <a:spcPts val="4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40" dirty="0">
                <a:latin typeface="Times New Roman"/>
                <a:cs typeface="Times New Roman"/>
              </a:rPr>
              <a:t>body </a:t>
            </a:r>
            <a:r>
              <a:rPr sz="2600" spc="-5" dirty="0">
                <a:latin typeface="Times New Roman"/>
                <a:cs typeface="Times New Roman"/>
              </a:rPr>
              <a:t>of </a:t>
            </a:r>
            <a:r>
              <a:rPr sz="2600" spc="-100" dirty="0">
                <a:latin typeface="Times New Roman"/>
                <a:cs typeface="Times New Roman"/>
              </a:rPr>
              <a:t>a </a:t>
            </a:r>
            <a:r>
              <a:rPr sz="2600" spc="-70" dirty="0">
                <a:latin typeface="Times New Roman"/>
                <a:cs typeface="Times New Roman"/>
              </a:rPr>
              <a:t>wasted child </a:t>
            </a:r>
            <a:r>
              <a:rPr sz="2600" spc="-50" dirty="0">
                <a:latin typeface="Times New Roman"/>
                <a:cs typeface="Times New Roman"/>
              </a:rPr>
              <a:t>tries </a:t>
            </a:r>
            <a:r>
              <a:rPr sz="2600" spc="30" dirty="0">
                <a:latin typeface="Times New Roman"/>
                <a:cs typeface="Times New Roman"/>
              </a:rPr>
              <a:t>to </a:t>
            </a:r>
            <a:r>
              <a:rPr sz="2600" spc="-35" dirty="0">
                <a:latin typeface="Times New Roman"/>
                <a:cs typeface="Times New Roman"/>
              </a:rPr>
              <a:t>conserve </a:t>
            </a:r>
            <a:r>
              <a:rPr sz="2600" spc="-65" dirty="0">
                <a:latin typeface="Times New Roman"/>
                <a:cs typeface="Times New Roman"/>
              </a:rPr>
              <a:t>energy </a:t>
            </a:r>
            <a:r>
              <a:rPr sz="2600" spc="-85" dirty="0">
                <a:latin typeface="Times New Roman"/>
                <a:cs typeface="Times New Roman"/>
              </a:rPr>
              <a:t>as  </a:t>
            </a:r>
            <a:r>
              <a:rPr sz="2600" spc="-45" dirty="0">
                <a:latin typeface="Times New Roman"/>
                <a:cs typeface="Times New Roman"/>
              </a:rPr>
              <a:t>much </a:t>
            </a:r>
            <a:r>
              <a:rPr sz="2600" spc="-85" dirty="0">
                <a:latin typeface="Times New Roman"/>
                <a:cs typeface="Times New Roman"/>
              </a:rPr>
              <a:t>as </a:t>
            </a:r>
            <a:r>
              <a:rPr sz="2600" spc="-50" dirty="0">
                <a:latin typeface="Times New Roman"/>
                <a:cs typeface="Times New Roman"/>
              </a:rPr>
              <a:t>possible </a:t>
            </a:r>
            <a:r>
              <a:rPr sz="2600" spc="-114" dirty="0">
                <a:latin typeface="Times New Roman"/>
                <a:cs typeface="Times New Roman"/>
              </a:rPr>
              <a:t>by </a:t>
            </a:r>
            <a:r>
              <a:rPr sz="2600" spc="-55" dirty="0">
                <a:latin typeface="Times New Roman"/>
                <a:cs typeface="Times New Roman"/>
              </a:rPr>
              <a:t>reducing </a:t>
            </a:r>
            <a:r>
              <a:rPr sz="2600" spc="-90" dirty="0">
                <a:latin typeface="Times New Roman"/>
                <a:cs typeface="Times New Roman"/>
              </a:rPr>
              <a:t>physical activity </a:t>
            </a:r>
            <a:r>
              <a:rPr sz="2600" spc="-30" dirty="0">
                <a:latin typeface="Times New Roman"/>
                <a:cs typeface="Times New Roman"/>
              </a:rPr>
              <a:t>and </a:t>
            </a:r>
            <a:r>
              <a:rPr sz="2600" spc="-40" dirty="0">
                <a:latin typeface="Times New Roman"/>
                <a:cs typeface="Times New Roman"/>
              </a:rPr>
              <a:t>growth,  </a:t>
            </a:r>
            <a:r>
              <a:rPr sz="2600" spc="-55" dirty="0">
                <a:latin typeface="Times New Roman"/>
                <a:cs typeface="Times New Roman"/>
              </a:rPr>
              <a:t>reducing </a:t>
            </a:r>
            <a:r>
              <a:rPr sz="2600" spc="-40" dirty="0">
                <a:latin typeface="Times New Roman"/>
                <a:cs typeface="Times New Roman"/>
              </a:rPr>
              <a:t>internal </a:t>
            </a:r>
            <a:r>
              <a:rPr sz="2600" spc="-45" dirty="0">
                <a:latin typeface="Times New Roman"/>
                <a:cs typeface="Times New Roman"/>
              </a:rPr>
              <a:t>body processes </a:t>
            </a:r>
            <a:r>
              <a:rPr sz="2600" spc="-25" dirty="0">
                <a:latin typeface="Times New Roman"/>
                <a:cs typeface="Times New Roman"/>
              </a:rPr>
              <a:t>and </a:t>
            </a:r>
            <a:r>
              <a:rPr sz="2600" spc="-30" dirty="0">
                <a:latin typeface="Times New Roman"/>
                <a:cs typeface="Times New Roman"/>
              </a:rPr>
              <a:t>shutting down </a:t>
            </a:r>
            <a:r>
              <a:rPr sz="2600" spc="-5" dirty="0">
                <a:latin typeface="Times New Roman"/>
                <a:cs typeface="Times New Roman"/>
              </a:rPr>
              <a:t>the  </a:t>
            </a:r>
            <a:r>
              <a:rPr sz="2600" spc="-120" dirty="0">
                <a:latin typeface="Times New Roman"/>
                <a:cs typeface="Times New Roman"/>
              </a:rPr>
              <a:t>body’s </a:t>
            </a:r>
            <a:r>
              <a:rPr sz="2600" spc="-30" dirty="0">
                <a:latin typeface="Times New Roman"/>
                <a:cs typeface="Times New Roman"/>
              </a:rPr>
              <a:t>response </a:t>
            </a:r>
            <a:r>
              <a:rPr sz="2600" spc="25" dirty="0">
                <a:latin typeface="Times New Roman"/>
                <a:cs typeface="Times New Roman"/>
              </a:rPr>
              <a:t>to </a:t>
            </a:r>
            <a:r>
              <a:rPr sz="2600" spc="-30" dirty="0">
                <a:latin typeface="Times New Roman"/>
                <a:cs typeface="Times New Roman"/>
              </a:rPr>
              <a:t>infection…… </a:t>
            </a:r>
            <a:r>
              <a:rPr sz="2600" b="1" spc="-20" dirty="0">
                <a:latin typeface="Times New Roman"/>
                <a:cs typeface="Times New Roman"/>
              </a:rPr>
              <a:t>Reductive</a:t>
            </a:r>
            <a:r>
              <a:rPr sz="2600" b="1" spc="175" dirty="0">
                <a:latin typeface="Times New Roman"/>
                <a:cs typeface="Times New Roman"/>
              </a:rPr>
              <a:t> </a:t>
            </a:r>
            <a:r>
              <a:rPr sz="2600" b="1" spc="-25" dirty="0">
                <a:latin typeface="Times New Roman"/>
                <a:cs typeface="Times New Roman"/>
              </a:rPr>
              <a:t>adaptation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81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35" dirty="0">
                <a:latin typeface="Times New Roman"/>
                <a:cs typeface="Times New Roman"/>
              </a:rPr>
              <a:t>This </a:t>
            </a:r>
            <a:r>
              <a:rPr sz="2600" spc="-40" dirty="0">
                <a:latin typeface="Times New Roman"/>
                <a:cs typeface="Times New Roman"/>
              </a:rPr>
              <a:t>reduced </a:t>
            </a:r>
            <a:r>
              <a:rPr sz="2600" spc="-90" dirty="0">
                <a:latin typeface="Times New Roman"/>
                <a:cs typeface="Times New Roman"/>
              </a:rPr>
              <a:t>activity </a:t>
            </a:r>
            <a:r>
              <a:rPr sz="2600" spc="-50" dirty="0">
                <a:latin typeface="Times New Roman"/>
                <a:cs typeface="Times New Roman"/>
              </a:rPr>
              <a:t>results in </a:t>
            </a:r>
            <a:r>
              <a:rPr sz="2600" spc="-60" dirty="0">
                <a:latin typeface="Times New Roman"/>
                <a:cs typeface="Times New Roman"/>
              </a:rPr>
              <a:t>limited </a:t>
            </a:r>
            <a:r>
              <a:rPr sz="2600" spc="-20" dirty="0">
                <a:latin typeface="Times New Roman"/>
                <a:cs typeface="Times New Roman"/>
              </a:rPr>
              <a:t>function </a:t>
            </a:r>
            <a:r>
              <a:rPr sz="2600" spc="-5" dirty="0">
                <a:latin typeface="Times New Roman"/>
                <a:cs typeface="Times New Roman"/>
              </a:rPr>
              <a:t>of the </a:t>
            </a:r>
            <a:r>
              <a:rPr sz="2600" spc="-105" dirty="0">
                <a:latin typeface="Times New Roman"/>
                <a:cs typeface="Times New Roman"/>
              </a:rPr>
              <a:t>liver,  </a:t>
            </a:r>
            <a:r>
              <a:rPr sz="2600" spc="-110" dirty="0">
                <a:latin typeface="Times New Roman"/>
                <a:cs typeface="Times New Roman"/>
              </a:rPr>
              <a:t>kidney, </a:t>
            </a:r>
            <a:r>
              <a:rPr sz="2600" spc="-15" dirty="0">
                <a:latin typeface="Times New Roman"/>
                <a:cs typeface="Times New Roman"/>
              </a:rPr>
              <a:t>heart </a:t>
            </a:r>
            <a:r>
              <a:rPr sz="2600" spc="-30" dirty="0">
                <a:latin typeface="Times New Roman"/>
                <a:cs typeface="Times New Roman"/>
              </a:rPr>
              <a:t>and </a:t>
            </a:r>
            <a:r>
              <a:rPr sz="2600" spc="-45" dirty="0">
                <a:latin typeface="Times New Roman"/>
                <a:cs typeface="Times New Roman"/>
              </a:rPr>
              <a:t>gut </a:t>
            </a:r>
            <a:r>
              <a:rPr sz="2600" spc="-30" dirty="0">
                <a:latin typeface="Times New Roman"/>
                <a:cs typeface="Times New Roman"/>
              </a:rPr>
              <a:t>putting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70" dirty="0">
                <a:latin typeface="Times New Roman"/>
                <a:cs typeface="Times New Roman"/>
              </a:rPr>
              <a:t>child </a:t>
            </a:r>
            <a:r>
              <a:rPr sz="2600" spc="-35" dirty="0">
                <a:latin typeface="Times New Roman"/>
                <a:cs typeface="Times New Roman"/>
              </a:rPr>
              <a:t>at </a:t>
            </a:r>
            <a:r>
              <a:rPr sz="2600" spc="-70" dirty="0">
                <a:latin typeface="Times New Roman"/>
                <a:cs typeface="Times New Roman"/>
              </a:rPr>
              <a:t>risk</a:t>
            </a:r>
            <a:r>
              <a:rPr sz="2600" spc="32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for: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6235" algn="l"/>
              </a:tabLst>
            </a:pPr>
            <a:r>
              <a:rPr sz="2600" spc="-85" dirty="0">
                <a:latin typeface="Times New Roman"/>
                <a:cs typeface="Times New Roman"/>
              </a:rPr>
              <a:t>Low </a:t>
            </a:r>
            <a:r>
              <a:rPr sz="2600" spc="-10" dirty="0">
                <a:latin typeface="Times New Roman"/>
                <a:cs typeface="Times New Roman"/>
              </a:rPr>
              <a:t>blood </a:t>
            </a:r>
            <a:r>
              <a:rPr sz="2600" spc="-70" dirty="0">
                <a:latin typeface="Times New Roman"/>
                <a:cs typeface="Times New Roman"/>
              </a:rPr>
              <a:t>sugar(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hypoglycemia)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Wingdings"/>
              <a:buChar char=""/>
              <a:tabLst>
                <a:tab pos="356235" algn="l"/>
              </a:tabLst>
            </a:pPr>
            <a:r>
              <a:rPr sz="2600" spc="-85" dirty="0">
                <a:latin typeface="Times New Roman"/>
                <a:cs typeface="Times New Roman"/>
              </a:rPr>
              <a:t>Low </a:t>
            </a:r>
            <a:r>
              <a:rPr sz="2600" spc="-45" dirty="0">
                <a:latin typeface="Times New Roman"/>
                <a:cs typeface="Times New Roman"/>
              </a:rPr>
              <a:t>body </a:t>
            </a:r>
            <a:r>
              <a:rPr sz="2600" spc="-30" dirty="0">
                <a:latin typeface="Times New Roman"/>
                <a:cs typeface="Times New Roman"/>
              </a:rPr>
              <a:t>temperature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(Hypothermia)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Wingdings"/>
              <a:buChar char=""/>
              <a:tabLst>
                <a:tab pos="356235" algn="l"/>
              </a:tabLst>
            </a:pPr>
            <a:r>
              <a:rPr sz="2600" spc="-55" dirty="0">
                <a:latin typeface="Times New Roman"/>
                <a:cs typeface="Times New Roman"/>
              </a:rPr>
              <a:t>Fluid </a:t>
            </a:r>
            <a:r>
              <a:rPr sz="2600" spc="5" dirty="0">
                <a:latin typeface="Times New Roman"/>
                <a:cs typeface="Times New Roman"/>
              </a:rPr>
              <a:t>overload/heart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failure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Wingdings"/>
              <a:buChar char=""/>
              <a:tabLst>
                <a:tab pos="356235" algn="l"/>
              </a:tabLst>
            </a:pPr>
            <a:r>
              <a:rPr sz="2600" spc="-15" dirty="0">
                <a:latin typeface="Times New Roman"/>
                <a:cs typeface="Times New Roman"/>
              </a:rPr>
              <a:t>Infection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object 2"/>
          <p:cNvSpPr txBox="1"/>
          <p:nvPr/>
        </p:nvSpPr>
        <p:spPr>
          <a:xfrm>
            <a:off x="535940" y="300571"/>
            <a:ext cx="6502400" cy="4123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1054735" indent="-88900">
              <a:lnSpc>
                <a:spcPct val="120000"/>
              </a:lnSpc>
              <a:spcBef>
                <a:spcPts val="100"/>
              </a:spcBef>
              <a:tabLst>
                <a:tab pos="3519804" algn="l"/>
              </a:tabLst>
            </a:pPr>
            <a:r>
              <a:rPr sz="2800" spc="-125" dirty="0">
                <a:latin typeface="Times New Roman"/>
                <a:cs typeface="Times New Roman"/>
              </a:rPr>
              <a:t>Typical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characteristics</a:t>
            </a:r>
            <a:r>
              <a:rPr sz="2800" spc="-5" dirty="0">
                <a:latin typeface="Times New Roman"/>
                <a:cs typeface="Times New Roman"/>
              </a:rPr>
              <a:t> of	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75" dirty="0">
                <a:latin typeface="Times New Roman"/>
                <a:cs typeface="Times New Roman"/>
              </a:rPr>
              <a:t>wasted </a:t>
            </a:r>
            <a:r>
              <a:rPr sz="2800" spc="-80" dirty="0">
                <a:latin typeface="Times New Roman"/>
                <a:cs typeface="Times New Roman"/>
              </a:rPr>
              <a:t>child  include: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0" dirty="0">
                <a:latin typeface="Times New Roman"/>
                <a:cs typeface="Times New Roman"/>
              </a:rPr>
              <a:t>‘Skin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70" dirty="0">
                <a:latin typeface="Times New Roman"/>
                <a:cs typeface="Times New Roman"/>
              </a:rPr>
              <a:t>bones’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appearance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30" dirty="0">
                <a:latin typeface="Times New Roman"/>
                <a:cs typeface="Times New Roman"/>
              </a:rPr>
              <a:t>A </a:t>
            </a:r>
            <a:r>
              <a:rPr sz="2800" spc="-15" dirty="0">
                <a:latin typeface="Times New Roman"/>
                <a:cs typeface="Times New Roman"/>
              </a:rPr>
              <a:t>thin </a:t>
            </a:r>
            <a:r>
              <a:rPr sz="2800" spc="-110" dirty="0">
                <a:latin typeface="Times New Roman"/>
                <a:cs typeface="Times New Roman"/>
              </a:rPr>
              <a:t>‘old </a:t>
            </a:r>
            <a:r>
              <a:rPr sz="2800" spc="-130" dirty="0">
                <a:latin typeface="Times New Roman"/>
                <a:cs typeface="Times New Roman"/>
              </a:rPr>
              <a:t>man’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face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35" dirty="0">
                <a:latin typeface="Times New Roman"/>
                <a:cs typeface="Times New Roman"/>
              </a:rPr>
              <a:t>Hair… </a:t>
            </a:r>
            <a:r>
              <a:rPr sz="2800" spc="-65" dirty="0">
                <a:latin typeface="Times New Roman"/>
                <a:cs typeface="Times New Roman"/>
              </a:rPr>
              <a:t>sparse, </a:t>
            </a:r>
            <a:r>
              <a:rPr sz="2800" spc="-15" dirty="0">
                <a:latin typeface="Times New Roman"/>
                <a:cs typeface="Times New Roman"/>
              </a:rPr>
              <a:t>thin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80" dirty="0">
                <a:latin typeface="Times New Roman"/>
                <a:cs typeface="Times New Roman"/>
              </a:rPr>
              <a:t>dry; </a:t>
            </a:r>
            <a:r>
              <a:rPr sz="2800" spc="-130" dirty="0">
                <a:latin typeface="Times New Roman"/>
                <a:cs typeface="Times New Roman"/>
              </a:rPr>
              <a:t>easily </a:t>
            </a:r>
            <a:r>
              <a:rPr sz="2800" spc="-65" dirty="0">
                <a:latin typeface="Times New Roman"/>
                <a:cs typeface="Times New Roman"/>
              </a:rPr>
              <a:t>pulled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out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95" dirty="0">
                <a:latin typeface="Times New Roman"/>
                <a:cs typeface="Times New Roman"/>
              </a:rPr>
              <a:t>Anxiety </a:t>
            </a:r>
            <a:r>
              <a:rPr sz="2800" spc="-30" dirty="0">
                <a:latin typeface="Times New Roman"/>
                <a:cs typeface="Times New Roman"/>
              </a:rPr>
              <a:t>and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apathy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45" dirty="0">
                <a:latin typeface="Times New Roman"/>
                <a:cs typeface="Times New Roman"/>
              </a:rPr>
              <a:t>Good </a:t>
            </a:r>
            <a:r>
              <a:rPr sz="2800" spc="-40" dirty="0">
                <a:latin typeface="Times New Roman"/>
                <a:cs typeface="Times New Roman"/>
              </a:rPr>
              <a:t>appetite </a:t>
            </a:r>
            <a:r>
              <a:rPr sz="2800" spc="-105" dirty="0">
                <a:latin typeface="Times New Roman"/>
                <a:cs typeface="Times New Roman"/>
              </a:rPr>
              <a:t>is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possible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814" name="object 3"/>
          <p:cNvSpPr/>
          <p:nvPr/>
        </p:nvSpPr>
        <p:spPr>
          <a:xfrm>
            <a:off x="6477000" y="3733800"/>
            <a:ext cx="21336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object 2"/>
          <p:cNvSpPr txBox="1"/>
          <p:nvPr/>
        </p:nvSpPr>
        <p:spPr>
          <a:xfrm>
            <a:off x="535940" y="490473"/>
            <a:ext cx="8122284" cy="3994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95"/>
              </a:spcBef>
            </a:pPr>
            <a:r>
              <a:rPr sz="2800" b="1" spc="-95" dirty="0">
                <a:latin typeface="Times New Roman"/>
                <a:cs typeface="Times New Roman"/>
              </a:rPr>
              <a:t>Kwashiorkor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355600" marR="1524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4936490" algn="l"/>
              </a:tabLst>
            </a:pPr>
            <a:r>
              <a:rPr sz="2800" spc="-60" dirty="0">
                <a:latin typeface="Times New Roman"/>
                <a:cs typeface="Times New Roman"/>
              </a:rPr>
              <a:t>Kwashiorkor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60" dirty="0">
                <a:latin typeface="Times New Roman"/>
                <a:cs typeface="Times New Roman"/>
              </a:rPr>
              <a:t>characterized </a:t>
            </a:r>
            <a:r>
              <a:rPr sz="2800" spc="-125" dirty="0">
                <a:latin typeface="Times New Roman"/>
                <a:cs typeface="Times New Roman"/>
              </a:rPr>
              <a:t>by </a:t>
            </a:r>
            <a:r>
              <a:rPr sz="2800" b="1" spc="-60" dirty="0">
                <a:latin typeface="Times New Roman"/>
                <a:cs typeface="Times New Roman"/>
              </a:rPr>
              <a:t>bilateral </a:t>
            </a:r>
            <a:r>
              <a:rPr sz="2800" b="1" spc="-5" dirty="0">
                <a:latin typeface="Times New Roman"/>
                <a:cs typeface="Times New Roman"/>
              </a:rPr>
              <a:t>pitting  </a:t>
            </a:r>
            <a:r>
              <a:rPr sz="2800" b="1" spc="20" dirty="0">
                <a:latin typeface="Times New Roman"/>
                <a:cs typeface="Times New Roman"/>
              </a:rPr>
              <a:t>oedema </a:t>
            </a:r>
            <a:r>
              <a:rPr sz="2800" spc="-70" dirty="0">
                <a:latin typeface="Times New Roman"/>
                <a:cs typeface="Times New Roman"/>
              </a:rPr>
              <a:t>(affecting </a:t>
            </a:r>
            <a:r>
              <a:rPr sz="2800" spc="25" dirty="0">
                <a:latin typeface="Times New Roman"/>
                <a:cs typeface="Times New Roman"/>
              </a:rPr>
              <a:t>both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sides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the </a:t>
            </a:r>
            <a:r>
              <a:rPr sz="2800" spc="-65" dirty="0">
                <a:latin typeface="Times New Roman"/>
                <a:cs typeface="Times New Roman"/>
              </a:rPr>
              <a:t>body) </a:t>
            </a:r>
            <a:r>
              <a:rPr sz="2800" b="1" spc="-5" dirty="0">
                <a:latin typeface="Times New Roman"/>
                <a:cs typeface="Times New Roman"/>
              </a:rPr>
              <a:t>in the </a:t>
            </a:r>
            <a:r>
              <a:rPr sz="2800" b="1" spc="-60" dirty="0">
                <a:latin typeface="Times New Roman"/>
                <a:cs typeface="Times New Roman"/>
              </a:rPr>
              <a:t>lower  </a:t>
            </a:r>
            <a:r>
              <a:rPr sz="2800" b="1" spc="45" dirty="0">
                <a:latin typeface="Times New Roman"/>
                <a:cs typeface="Times New Roman"/>
              </a:rPr>
              <a:t>legs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-10" dirty="0">
                <a:latin typeface="Times New Roman"/>
                <a:cs typeface="Times New Roman"/>
              </a:rPr>
              <a:t>feet </a:t>
            </a:r>
            <a:r>
              <a:rPr sz="2800" spc="-75" dirty="0">
                <a:latin typeface="Times New Roman"/>
                <a:cs typeface="Times New Roman"/>
              </a:rPr>
              <a:t>which </a:t>
            </a:r>
            <a:r>
              <a:rPr sz="2800" spc="-95" dirty="0">
                <a:latin typeface="Times New Roman"/>
                <a:cs typeface="Times New Roman"/>
              </a:rPr>
              <a:t>as </a:t>
            </a:r>
            <a:r>
              <a:rPr sz="2800" spc="-55" dirty="0">
                <a:latin typeface="Times New Roman"/>
                <a:cs typeface="Times New Roman"/>
              </a:rPr>
              <a:t>it </a:t>
            </a:r>
            <a:r>
              <a:rPr sz="2800" spc="-45" dirty="0">
                <a:latin typeface="Times New Roman"/>
                <a:cs typeface="Times New Roman"/>
              </a:rPr>
              <a:t>progresses becomes </a:t>
            </a:r>
            <a:r>
              <a:rPr sz="2800" spc="-20" dirty="0">
                <a:latin typeface="Times New Roman"/>
                <a:cs typeface="Times New Roman"/>
              </a:rPr>
              <a:t>more  </a:t>
            </a:r>
            <a:r>
              <a:rPr sz="2800" spc="-70" dirty="0">
                <a:latin typeface="Times New Roman"/>
                <a:cs typeface="Times New Roman"/>
              </a:rPr>
              <a:t>generalized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5" dirty="0">
                <a:latin typeface="Times New Roman"/>
                <a:cs typeface="Times New Roman"/>
              </a:rPr>
              <a:t>arms, </a:t>
            </a:r>
            <a:r>
              <a:rPr sz="2800" spc="-30" dirty="0">
                <a:latin typeface="Times New Roman"/>
                <a:cs typeface="Times New Roman"/>
              </a:rPr>
              <a:t>hands </a:t>
            </a:r>
            <a:r>
              <a:rPr sz="2800" spc="-35" dirty="0">
                <a:latin typeface="Times New Roman"/>
                <a:cs typeface="Times New Roman"/>
              </a:rPr>
              <a:t>and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face.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6115685" algn="l"/>
              </a:tabLst>
            </a:pPr>
            <a:r>
              <a:rPr sz="2800" spc="-25" dirty="0">
                <a:latin typeface="Times New Roman"/>
                <a:cs typeface="Times New Roman"/>
              </a:rPr>
              <a:t>Oedema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10" dirty="0">
                <a:latin typeface="Times New Roman"/>
                <a:cs typeface="Times New Roman"/>
              </a:rPr>
              <a:t>excessive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accumulation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65" dirty="0">
                <a:latin typeface="Times New Roman"/>
                <a:cs typeface="Times New Roman"/>
              </a:rPr>
              <a:t>fluid </a:t>
            </a:r>
            <a:r>
              <a:rPr sz="2800" spc="-55" dirty="0">
                <a:latin typeface="Times New Roman"/>
                <a:cs typeface="Times New Roman"/>
              </a:rPr>
              <a:t>in </a:t>
            </a:r>
            <a:r>
              <a:rPr sz="2800" spc="-50" dirty="0">
                <a:latin typeface="Times New Roman"/>
                <a:cs typeface="Times New Roman"/>
              </a:rPr>
              <a:t>body  </a:t>
            </a:r>
            <a:r>
              <a:rPr sz="2800" spc="-65" dirty="0">
                <a:latin typeface="Times New Roman"/>
                <a:cs typeface="Times New Roman"/>
              </a:rPr>
              <a:t>tissues </a:t>
            </a:r>
            <a:r>
              <a:rPr sz="2800" spc="-75" dirty="0">
                <a:latin typeface="Times New Roman"/>
                <a:cs typeface="Times New Roman"/>
              </a:rPr>
              <a:t>which </a:t>
            </a:r>
            <a:r>
              <a:rPr sz="2800" spc="-55" dirty="0">
                <a:latin typeface="Times New Roman"/>
                <a:cs typeface="Times New Roman"/>
              </a:rPr>
              <a:t>results </a:t>
            </a:r>
            <a:r>
              <a:rPr sz="2800" spc="-10" dirty="0">
                <a:latin typeface="Times New Roman"/>
                <a:cs typeface="Times New Roman"/>
              </a:rPr>
              <a:t>from </a:t>
            </a:r>
            <a:r>
              <a:rPr sz="2800" spc="-75" dirty="0">
                <a:latin typeface="Times New Roman"/>
                <a:cs typeface="Times New Roman"/>
              </a:rPr>
              <a:t>severe </a:t>
            </a:r>
            <a:r>
              <a:rPr sz="2800" spc="-40" dirty="0">
                <a:latin typeface="Times New Roman"/>
                <a:cs typeface="Times New Roman"/>
              </a:rPr>
              <a:t>nutritional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deficiencies.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object 2"/>
          <p:cNvSpPr txBox="1"/>
          <p:nvPr/>
        </p:nvSpPr>
        <p:spPr>
          <a:xfrm>
            <a:off x="535940" y="691642"/>
            <a:ext cx="5766435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25370" algn="l"/>
              </a:tabLst>
            </a:pPr>
            <a:r>
              <a:rPr sz="2800" spc="-105" dirty="0">
                <a:latin typeface="Times New Roman"/>
                <a:cs typeface="Times New Roman"/>
              </a:rPr>
              <a:t>Clinical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signs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65" dirty="0">
                <a:latin typeface="Times New Roman"/>
                <a:cs typeface="Times New Roman"/>
              </a:rPr>
              <a:t>kwashiorkor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include: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1520190" algn="l"/>
              </a:tabLst>
            </a:pPr>
            <a:r>
              <a:rPr sz="2800" spc="-60" dirty="0">
                <a:latin typeface="Times New Roman"/>
                <a:cs typeface="Times New Roman"/>
              </a:rPr>
              <a:t>Loss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40" dirty="0">
                <a:latin typeface="Times New Roman"/>
                <a:cs typeface="Times New Roman"/>
              </a:rPr>
              <a:t>appetite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75" dirty="0">
                <a:latin typeface="Times New Roman"/>
                <a:cs typeface="Times New Roman"/>
              </a:rPr>
              <a:t>Apathy </a:t>
            </a:r>
            <a:r>
              <a:rPr sz="2800" spc="-35" dirty="0">
                <a:latin typeface="Times New Roman"/>
                <a:cs typeface="Times New Roman"/>
              </a:rPr>
              <a:t>and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irritability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60" dirty="0">
                <a:latin typeface="Times New Roman"/>
                <a:cs typeface="Times New Roman"/>
              </a:rPr>
              <a:t>Changes </a:t>
            </a:r>
            <a:r>
              <a:rPr sz="2800" spc="-65" dirty="0">
                <a:latin typeface="Times New Roman"/>
                <a:cs typeface="Times New Roman"/>
              </a:rPr>
              <a:t>in </a:t>
            </a:r>
            <a:r>
              <a:rPr sz="2800" spc="-60" dirty="0">
                <a:latin typeface="Times New Roman"/>
                <a:cs typeface="Times New Roman"/>
              </a:rPr>
              <a:t>hair </a:t>
            </a:r>
            <a:r>
              <a:rPr sz="2800" spc="-35" dirty="0">
                <a:latin typeface="Times New Roman"/>
                <a:cs typeface="Times New Roman"/>
              </a:rPr>
              <a:t>colour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(yellow/orange)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20" dirty="0">
                <a:latin typeface="Times New Roman"/>
                <a:cs typeface="Times New Roman"/>
              </a:rPr>
              <a:t>Dermatosis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817" name="object 3"/>
          <p:cNvSpPr/>
          <p:nvPr/>
        </p:nvSpPr>
        <p:spPr>
          <a:xfrm>
            <a:off x="6400800" y="1447800"/>
            <a:ext cx="2743199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28600"/>
            <a:ext cx="8077200" cy="6400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000" dirty="0">
              <a:cs typeface="Times New Roman" pitchFamily="18" charset="0"/>
            </a:endParaRPr>
          </a:p>
          <a:p>
            <a:pPr>
              <a:buNone/>
            </a:pPr>
            <a:r>
              <a:rPr lang="en-US" sz="3000" b="1" i="1" dirty="0" smtClean="0">
                <a:solidFill>
                  <a:srgbClr val="00B050"/>
                </a:solidFill>
                <a:cs typeface="Times New Roman" pitchFamily="18" charset="0"/>
              </a:rPr>
              <a:t>Classification of Nutrients</a:t>
            </a:r>
          </a:p>
          <a:p>
            <a:pPr>
              <a:buNone/>
            </a:pPr>
            <a:endParaRPr lang="en-US" b="1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cs typeface="Times New Roman" pitchFamily="18" charset="0"/>
              </a:rPr>
              <a:t>There are several ways to classify the classes of nutrients.</a:t>
            </a:r>
          </a:p>
          <a:p>
            <a:pPr>
              <a:buNone/>
            </a:pPr>
            <a:r>
              <a:rPr lang="en-US" sz="3000" dirty="0" smtClean="0">
                <a:cs typeface="Times New Roman" pitchFamily="18" charset="0"/>
              </a:rPr>
              <a:t>–Organic or inorganic</a:t>
            </a:r>
          </a:p>
          <a:p>
            <a:pPr>
              <a:buNone/>
            </a:pPr>
            <a:r>
              <a:rPr lang="en-US" sz="3000" dirty="0" smtClean="0">
                <a:cs typeface="Times New Roman" pitchFamily="18" charset="0"/>
              </a:rPr>
              <a:t>–Essential or nonessential</a:t>
            </a:r>
          </a:p>
          <a:p>
            <a:pPr>
              <a:buNone/>
            </a:pPr>
            <a:r>
              <a:rPr lang="en-US" sz="3000" dirty="0" smtClean="0">
                <a:cs typeface="Times New Roman" pitchFamily="18" charset="0"/>
              </a:rPr>
              <a:t>–Macronutrient or micronutrient</a:t>
            </a:r>
          </a:p>
          <a:p>
            <a:pPr>
              <a:buNone/>
            </a:pPr>
            <a:r>
              <a:rPr lang="en-US" sz="3000" dirty="0" smtClean="0">
                <a:cs typeface="Times New Roman" pitchFamily="18" charset="0"/>
              </a:rPr>
              <a:t>–Energy yielding or not</a:t>
            </a:r>
            <a:endParaRPr lang="en-US" sz="3000" dirty="0"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689C-49E3-4C62-8F1E-FE97A0735B1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object 2"/>
          <p:cNvSpPr txBox="1"/>
          <p:nvPr/>
        </p:nvSpPr>
        <p:spPr>
          <a:xfrm>
            <a:off x="535940" y="456945"/>
            <a:ext cx="36226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85" dirty="0">
                <a:latin typeface="Times New Roman"/>
                <a:cs typeface="Times New Roman"/>
              </a:rPr>
              <a:t>Marasmic-kwashiorkor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48819" name="object 3"/>
          <p:cNvSpPr txBox="1"/>
          <p:nvPr/>
        </p:nvSpPr>
        <p:spPr>
          <a:xfrm>
            <a:off x="879144" y="1377442"/>
            <a:ext cx="751141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95"/>
              </a:spcBef>
              <a:tabLst>
                <a:tab pos="1732280" algn="l"/>
                <a:tab pos="5941060" algn="l"/>
              </a:tabLst>
            </a:pPr>
            <a:r>
              <a:rPr sz="2800" spc="-75" dirty="0">
                <a:latin typeface="Times New Roman"/>
                <a:cs typeface="Times New Roman"/>
              </a:rPr>
              <a:t>Marasmic-kwashiorkor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85" dirty="0">
                <a:latin typeface="Times New Roman"/>
                <a:cs typeface="Times New Roman"/>
              </a:rPr>
              <a:t>mixed</a:t>
            </a:r>
            <a:r>
              <a:rPr sz="2800" spc="37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form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20" dirty="0">
                <a:latin typeface="Times New Roman"/>
                <a:cs typeface="Times New Roman"/>
              </a:rPr>
              <a:t>both  </a:t>
            </a:r>
            <a:r>
              <a:rPr sz="2800" spc="-60" dirty="0">
                <a:latin typeface="Times New Roman"/>
                <a:cs typeface="Times New Roman"/>
              </a:rPr>
              <a:t>marasmus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65" dirty="0">
                <a:latin typeface="Times New Roman"/>
                <a:cs typeface="Times New Roman"/>
              </a:rPr>
              <a:t>kwashiorkor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60" dirty="0">
                <a:latin typeface="Times New Roman"/>
                <a:cs typeface="Times New Roman"/>
              </a:rPr>
              <a:t>characterized </a:t>
            </a:r>
            <a:r>
              <a:rPr sz="2800" spc="-125" dirty="0">
                <a:latin typeface="Times New Roman"/>
                <a:cs typeface="Times New Roman"/>
              </a:rPr>
              <a:t>by </a:t>
            </a:r>
            <a:r>
              <a:rPr sz="2800" spc="-5" dirty="0">
                <a:latin typeface="Times New Roman"/>
                <a:cs typeface="Times New Roman"/>
              </a:rPr>
              <a:t>the  </a:t>
            </a:r>
            <a:r>
              <a:rPr sz="2800" spc="-50" dirty="0">
                <a:latin typeface="Times New Roman"/>
                <a:cs typeface="Times New Roman"/>
              </a:rPr>
              <a:t>presence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25" dirty="0">
                <a:latin typeface="Times New Roman"/>
                <a:cs typeface="Times New Roman"/>
              </a:rPr>
              <a:t>both </a:t>
            </a:r>
            <a:r>
              <a:rPr sz="2800" spc="-90" dirty="0">
                <a:latin typeface="Times New Roman"/>
                <a:cs typeface="Times New Roman"/>
              </a:rPr>
              <a:t>wasting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80" dirty="0">
                <a:latin typeface="Times New Roman"/>
                <a:cs typeface="Times New Roman"/>
              </a:rPr>
              <a:t>bilateral </a:t>
            </a:r>
            <a:r>
              <a:rPr sz="2800" spc="-45" dirty="0">
                <a:latin typeface="Times New Roman"/>
                <a:cs typeface="Times New Roman"/>
              </a:rPr>
              <a:t>pitting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oedema.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820" name="object 4"/>
          <p:cNvSpPr/>
          <p:nvPr/>
        </p:nvSpPr>
        <p:spPr>
          <a:xfrm>
            <a:off x="4572000" y="3200400"/>
            <a:ext cx="44196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object 2"/>
          <p:cNvSpPr txBox="1">
            <a:spLocks noGrp="1"/>
          </p:cNvSpPr>
          <p:nvPr>
            <p:ph type="title"/>
          </p:nvPr>
        </p:nvSpPr>
        <p:spPr>
          <a:xfrm>
            <a:off x="993444" y="538937"/>
            <a:ext cx="1543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Inf</a:t>
            </a:r>
            <a:r>
              <a:rPr sz="2800" spc="-20" dirty="0"/>
              <a:t>e</a:t>
            </a:r>
            <a:r>
              <a:rPr sz="2800" spc="20" dirty="0"/>
              <a:t>ctions</a:t>
            </a:r>
            <a:endParaRPr sz="2800"/>
          </a:p>
        </p:txBody>
      </p:sp>
      <p:sp>
        <p:nvSpPr>
          <p:cNvPr id="1048822" name="object 3"/>
          <p:cNvSpPr txBox="1"/>
          <p:nvPr/>
        </p:nvSpPr>
        <p:spPr>
          <a:xfrm>
            <a:off x="1450594" y="1560321"/>
            <a:ext cx="7145655" cy="356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2837815" algn="l"/>
              </a:tabLst>
            </a:pPr>
            <a:r>
              <a:rPr sz="2700" spc="40" dirty="0">
                <a:latin typeface="Times New Roman"/>
                <a:cs typeface="Times New Roman"/>
              </a:rPr>
              <a:t>In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spc="-65" dirty="0">
                <a:latin typeface="Times New Roman"/>
                <a:cs typeface="Times New Roman"/>
              </a:rPr>
              <a:t>PEM…..lack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of	</a:t>
            </a:r>
            <a:r>
              <a:rPr sz="2700" spc="-45" dirty="0">
                <a:latin typeface="Times New Roman"/>
                <a:cs typeface="Times New Roman"/>
              </a:rPr>
              <a:t>antibodies </a:t>
            </a:r>
            <a:r>
              <a:rPr sz="2700" spc="30" dirty="0">
                <a:latin typeface="Times New Roman"/>
                <a:cs typeface="Times New Roman"/>
              </a:rPr>
              <a:t>to </a:t>
            </a:r>
            <a:r>
              <a:rPr sz="2700" spc="-50" dirty="0">
                <a:latin typeface="Times New Roman"/>
                <a:cs typeface="Times New Roman"/>
              </a:rPr>
              <a:t>fight </a:t>
            </a:r>
            <a:r>
              <a:rPr sz="2700" spc="-55" dirty="0">
                <a:latin typeface="Times New Roman"/>
                <a:cs typeface="Times New Roman"/>
              </a:rPr>
              <a:t>infections..  </a:t>
            </a:r>
            <a:r>
              <a:rPr sz="2700" spc="-110" dirty="0">
                <a:latin typeface="Times New Roman"/>
                <a:cs typeface="Times New Roman"/>
              </a:rPr>
              <a:t>usually </a:t>
            </a:r>
            <a:r>
              <a:rPr sz="2700" spc="-85" dirty="0">
                <a:latin typeface="Times New Roman"/>
                <a:cs typeface="Times New Roman"/>
              </a:rPr>
              <a:t>make </a:t>
            </a:r>
            <a:r>
              <a:rPr sz="2700" spc="-5" dirty="0">
                <a:latin typeface="Times New Roman"/>
                <a:cs typeface="Times New Roman"/>
              </a:rPr>
              <a:t>the </a:t>
            </a:r>
            <a:r>
              <a:rPr sz="2700" spc="-70" dirty="0">
                <a:latin typeface="Times New Roman"/>
                <a:cs typeface="Times New Roman"/>
              </a:rPr>
              <a:t>child </a:t>
            </a:r>
            <a:r>
              <a:rPr sz="2700" spc="30" dirty="0">
                <a:latin typeface="Times New Roman"/>
                <a:cs typeface="Times New Roman"/>
              </a:rPr>
              <a:t>to </a:t>
            </a:r>
            <a:r>
              <a:rPr sz="2700" spc="-25" dirty="0">
                <a:latin typeface="Times New Roman"/>
                <a:cs typeface="Times New Roman"/>
              </a:rPr>
              <a:t>be </a:t>
            </a:r>
            <a:r>
              <a:rPr sz="2700" spc="-60" dirty="0">
                <a:latin typeface="Times New Roman"/>
                <a:cs typeface="Times New Roman"/>
              </a:rPr>
              <a:t>vulnerable </a:t>
            </a:r>
            <a:r>
              <a:rPr sz="2700" spc="30" dirty="0">
                <a:latin typeface="Times New Roman"/>
                <a:cs typeface="Times New Roman"/>
              </a:rPr>
              <a:t>to</a:t>
            </a:r>
            <a:r>
              <a:rPr sz="2700" spc="245" dirty="0">
                <a:latin typeface="Times New Roman"/>
                <a:cs typeface="Times New Roman"/>
              </a:rPr>
              <a:t> </a:t>
            </a:r>
            <a:r>
              <a:rPr sz="2700" spc="-40" dirty="0">
                <a:latin typeface="Times New Roman"/>
                <a:cs typeface="Times New Roman"/>
              </a:rPr>
              <a:t>infections</a:t>
            </a:r>
            <a:endParaRPr sz="2700">
              <a:latin typeface="Times New Roman"/>
              <a:cs typeface="Times New Roman"/>
            </a:endParaRPr>
          </a:p>
          <a:p>
            <a:pPr marL="326390" indent="-31369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26390" algn="l"/>
                <a:tab pos="327025" algn="l"/>
                <a:tab pos="4378325" algn="l"/>
              </a:tabLst>
            </a:pPr>
            <a:r>
              <a:rPr sz="2700" spc="-45" dirty="0">
                <a:latin typeface="Times New Roman"/>
                <a:cs typeface="Times New Roman"/>
              </a:rPr>
              <a:t>Dysentery </a:t>
            </a:r>
            <a:r>
              <a:rPr sz="2700" spc="-35" dirty="0">
                <a:latin typeface="Times New Roman"/>
                <a:cs typeface="Times New Roman"/>
              </a:rPr>
              <a:t>due </a:t>
            </a:r>
            <a:r>
              <a:rPr sz="2700" spc="30" dirty="0">
                <a:latin typeface="Times New Roman"/>
                <a:cs typeface="Times New Roman"/>
              </a:rPr>
              <a:t>to</a:t>
            </a:r>
            <a:r>
              <a:rPr sz="2700" spc="110" dirty="0">
                <a:latin typeface="Times New Roman"/>
                <a:cs typeface="Times New Roman"/>
              </a:rPr>
              <a:t> </a:t>
            </a:r>
            <a:r>
              <a:rPr sz="2700" spc="-40" dirty="0">
                <a:latin typeface="Times New Roman"/>
                <a:cs typeface="Times New Roman"/>
              </a:rPr>
              <a:t>infection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of	</a:t>
            </a:r>
            <a:r>
              <a:rPr sz="2700" spc="85" dirty="0">
                <a:latin typeface="Times New Roman"/>
                <a:cs typeface="Times New Roman"/>
              </a:rPr>
              <a:t>GI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35" dirty="0">
                <a:latin typeface="Times New Roman"/>
                <a:cs typeface="Times New Roman"/>
              </a:rPr>
              <a:t>tract…diarrhae</a:t>
            </a:r>
            <a:endParaRPr sz="27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tabLst>
                <a:tab pos="4401820" algn="l"/>
              </a:tabLst>
            </a:pPr>
            <a:r>
              <a:rPr sz="2700" spc="-45" dirty="0">
                <a:latin typeface="Times New Roman"/>
                <a:cs typeface="Times New Roman"/>
              </a:rPr>
              <a:t>…. </a:t>
            </a:r>
            <a:r>
              <a:rPr sz="2700" spc="-30" dirty="0">
                <a:latin typeface="Times New Roman"/>
                <a:cs typeface="Times New Roman"/>
              </a:rPr>
              <a:t>depletion </a:t>
            </a:r>
            <a:r>
              <a:rPr sz="2700" spc="-5" dirty="0">
                <a:latin typeface="Times New Roman"/>
                <a:cs typeface="Times New Roman"/>
              </a:rPr>
              <a:t>of</a:t>
            </a:r>
            <a:r>
              <a:rPr sz="2700" spc="405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nutrients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Times New Roman"/>
                <a:cs typeface="Times New Roman"/>
              </a:rPr>
              <a:t>and	</a:t>
            </a:r>
            <a:r>
              <a:rPr sz="2700" spc="-45" dirty="0">
                <a:latin typeface="Times New Roman"/>
                <a:cs typeface="Times New Roman"/>
              </a:rPr>
              <a:t>body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55" dirty="0">
                <a:latin typeface="Times New Roman"/>
                <a:cs typeface="Times New Roman"/>
              </a:rPr>
              <a:t>fluid</a:t>
            </a:r>
            <a:endParaRPr sz="2700">
              <a:latin typeface="Times New Roman"/>
              <a:cs typeface="Times New Roman"/>
            </a:endParaRPr>
          </a:p>
          <a:p>
            <a:pPr marL="241300" marR="169545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  <a:tab pos="2456815" algn="l"/>
              </a:tabLst>
            </a:pPr>
            <a:r>
              <a:rPr sz="2700" spc="80" dirty="0">
                <a:latin typeface="Times New Roman"/>
                <a:cs typeface="Times New Roman"/>
              </a:rPr>
              <a:t>No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60" dirty="0">
                <a:latin typeface="Times New Roman"/>
                <a:cs typeface="Times New Roman"/>
              </a:rPr>
              <a:t>synthesis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of	</a:t>
            </a:r>
            <a:r>
              <a:rPr sz="2700" spc="-15" dirty="0">
                <a:latin typeface="Times New Roman"/>
                <a:cs typeface="Times New Roman"/>
              </a:rPr>
              <a:t>blood </a:t>
            </a:r>
            <a:r>
              <a:rPr sz="2700" spc="-25" dirty="0">
                <a:latin typeface="Times New Roman"/>
                <a:cs typeface="Times New Roman"/>
              </a:rPr>
              <a:t>proteins </a:t>
            </a:r>
            <a:r>
              <a:rPr sz="2700" spc="-45" dirty="0">
                <a:latin typeface="Times New Roman"/>
                <a:cs typeface="Times New Roman"/>
              </a:rPr>
              <a:t>such </a:t>
            </a:r>
            <a:r>
              <a:rPr sz="2700" spc="-90" dirty="0">
                <a:latin typeface="Times New Roman"/>
                <a:cs typeface="Times New Roman"/>
              </a:rPr>
              <a:t>as  </a:t>
            </a:r>
            <a:r>
              <a:rPr sz="2700" spc="-50" dirty="0">
                <a:latin typeface="Times New Roman"/>
                <a:cs typeface="Times New Roman"/>
              </a:rPr>
              <a:t>hemoglobin…….Anemic </a:t>
            </a:r>
            <a:r>
              <a:rPr sz="2700" spc="-30" dirty="0">
                <a:latin typeface="Times New Roman"/>
                <a:cs typeface="Times New Roman"/>
              </a:rPr>
              <a:t>and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114" dirty="0">
                <a:latin typeface="Times New Roman"/>
                <a:cs typeface="Times New Roman"/>
              </a:rPr>
              <a:t>weak</a:t>
            </a:r>
            <a:endParaRPr sz="2700">
              <a:latin typeface="Times New Roman"/>
              <a:cs typeface="Times New Roman"/>
            </a:endParaRPr>
          </a:p>
          <a:p>
            <a:pPr marL="241300" marR="1067435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  <a:tab pos="2491740" algn="l"/>
              </a:tabLst>
            </a:pPr>
            <a:r>
              <a:rPr sz="2700" spc="-30" dirty="0">
                <a:latin typeface="Times New Roman"/>
                <a:cs typeface="Times New Roman"/>
              </a:rPr>
              <a:t>Combination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of	</a:t>
            </a:r>
            <a:r>
              <a:rPr sz="2700" spc="-130" dirty="0">
                <a:latin typeface="Times New Roman"/>
                <a:cs typeface="Times New Roman"/>
              </a:rPr>
              <a:t>all </a:t>
            </a:r>
            <a:r>
              <a:rPr sz="2700" spc="-20" dirty="0">
                <a:latin typeface="Times New Roman"/>
                <a:cs typeface="Times New Roman"/>
              </a:rPr>
              <a:t>these…heart </a:t>
            </a:r>
            <a:r>
              <a:rPr sz="2700" spc="-70" dirty="0">
                <a:latin typeface="Times New Roman"/>
                <a:cs typeface="Times New Roman"/>
              </a:rPr>
              <a:t>failure </a:t>
            </a:r>
            <a:r>
              <a:rPr sz="2700" spc="-30" dirty="0">
                <a:latin typeface="Times New Roman"/>
                <a:cs typeface="Times New Roman"/>
              </a:rPr>
              <a:t>and  </a:t>
            </a:r>
            <a:r>
              <a:rPr sz="2700" spc="-55" dirty="0">
                <a:latin typeface="Times New Roman"/>
                <a:cs typeface="Times New Roman"/>
              </a:rPr>
              <a:t>possible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death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object 2"/>
          <p:cNvSpPr txBox="1"/>
          <p:nvPr/>
        </p:nvSpPr>
        <p:spPr>
          <a:xfrm>
            <a:off x="535940" y="538937"/>
            <a:ext cx="7981315" cy="6089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52395" algn="l"/>
              </a:tabLst>
            </a:pPr>
            <a:r>
              <a:rPr sz="2800" b="1" spc="20" dirty="0">
                <a:latin typeface="Times New Roman"/>
                <a:cs typeface="Times New Roman"/>
              </a:rPr>
              <a:t>Health</a:t>
            </a:r>
            <a:r>
              <a:rPr sz="2800" b="1" spc="10" dirty="0">
                <a:latin typeface="Times New Roman"/>
                <a:cs typeface="Times New Roman"/>
              </a:rPr>
              <a:t> effects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of	</a:t>
            </a:r>
            <a:r>
              <a:rPr sz="2800" b="1" spc="-20" dirty="0">
                <a:latin typeface="Times New Roman"/>
                <a:cs typeface="Times New Roman"/>
              </a:rPr>
              <a:t>proteins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45" dirty="0">
                <a:latin typeface="Times New Roman"/>
                <a:cs typeface="Times New Roman"/>
              </a:rPr>
              <a:t>cont’d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Heart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30" dirty="0">
                <a:latin typeface="Times New Roman"/>
                <a:cs typeface="Times New Roman"/>
              </a:rPr>
              <a:t>disease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1155700" marR="35560" indent="-228600">
              <a:lnSpc>
                <a:spcPct val="100000"/>
              </a:lnSpc>
              <a:buFont typeface="Arial"/>
              <a:buChar char="•"/>
              <a:tabLst>
                <a:tab pos="1156335" algn="l"/>
              </a:tabLst>
            </a:pPr>
            <a:r>
              <a:rPr sz="2800" spc="-25" dirty="0">
                <a:latin typeface="Times New Roman"/>
                <a:cs typeface="Times New Roman"/>
              </a:rPr>
              <a:t>Foods </a:t>
            </a:r>
            <a:r>
              <a:rPr sz="2800" spc="-65" dirty="0">
                <a:latin typeface="Times New Roman"/>
                <a:cs typeface="Times New Roman"/>
              </a:rPr>
              <a:t>high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85" dirty="0">
                <a:latin typeface="Times New Roman"/>
                <a:cs typeface="Times New Roman"/>
              </a:rPr>
              <a:t>animal </a:t>
            </a:r>
            <a:r>
              <a:rPr sz="2800" spc="-20" dirty="0">
                <a:latin typeface="Times New Roman"/>
                <a:cs typeface="Times New Roman"/>
              </a:rPr>
              <a:t>protein </a:t>
            </a:r>
            <a:r>
              <a:rPr sz="2800" spc="-80" dirty="0">
                <a:latin typeface="Times New Roman"/>
                <a:cs typeface="Times New Roman"/>
              </a:rPr>
              <a:t>also </a:t>
            </a:r>
            <a:r>
              <a:rPr sz="2800" spc="-5" dirty="0">
                <a:latin typeface="Times New Roman"/>
                <a:cs typeface="Times New Roman"/>
              </a:rPr>
              <a:t>tend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30" dirty="0">
                <a:latin typeface="Times New Roman"/>
                <a:cs typeface="Times New Roman"/>
              </a:rPr>
              <a:t>be </a:t>
            </a:r>
            <a:r>
              <a:rPr sz="2800" spc="-65" dirty="0">
                <a:latin typeface="Times New Roman"/>
                <a:cs typeface="Times New Roman"/>
              </a:rPr>
              <a:t>high 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40" dirty="0">
                <a:latin typeface="Times New Roman"/>
                <a:cs typeface="Times New Roman"/>
              </a:rPr>
              <a:t>saturated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fat.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800" b="1" spc="-60" dirty="0">
                <a:latin typeface="Times New Roman"/>
                <a:cs typeface="Times New Roman"/>
              </a:rPr>
              <a:t>Cancer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Times New Roman"/>
              <a:cs typeface="Times New Roman"/>
            </a:endParaRPr>
          </a:p>
          <a:p>
            <a:pPr marL="1155700" marR="5080" indent="-228600">
              <a:lnSpc>
                <a:spcPts val="3020"/>
              </a:lnSpc>
              <a:buFont typeface="Arial"/>
              <a:buChar char="•"/>
              <a:tabLst>
                <a:tab pos="1156335" algn="l"/>
              </a:tabLst>
            </a:pPr>
            <a:r>
              <a:rPr sz="2800" spc="-130" dirty="0">
                <a:latin typeface="Times New Roman"/>
                <a:cs typeface="Times New Roman"/>
              </a:rPr>
              <a:t>A </a:t>
            </a:r>
            <a:r>
              <a:rPr sz="2800" spc="-65" dirty="0">
                <a:latin typeface="Times New Roman"/>
                <a:cs typeface="Times New Roman"/>
              </a:rPr>
              <a:t>high intake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85" dirty="0">
                <a:latin typeface="Times New Roman"/>
                <a:cs typeface="Times New Roman"/>
              </a:rPr>
              <a:t>animal </a:t>
            </a:r>
            <a:r>
              <a:rPr sz="2800" spc="-20" dirty="0">
                <a:latin typeface="Times New Roman"/>
                <a:cs typeface="Times New Roman"/>
              </a:rPr>
              <a:t>protein </a:t>
            </a:r>
            <a:r>
              <a:rPr sz="2800" spc="-114" dirty="0">
                <a:latin typeface="Times New Roman"/>
                <a:cs typeface="Times New Roman"/>
              </a:rPr>
              <a:t>is </a:t>
            </a:r>
            <a:r>
              <a:rPr sz="2800" spc="-60" dirty="0">
                <a:latin typeface="Times New Roman"/>
                <a:cs typeface="Times New Roman"/>
              </a:rPr>
              <a:t>associated with  </a:t>
            </a:r>
            <a:r>
              <a:rPr sz="2800" spc="-40" dirty="0">
                <a:latin typeface="Times New Roman"/>
                <a:cs typeface="Times New Roman"/>
              </a:rPr>
              <a:t>some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cancers.</a:t>
            </a:r>
            <a:endParaRPr sz="2800">
              <a:latin typeface="Times New Roman"/>
              <a:cs typeface="Times New Roman"/>
            </a:endParaRPr>
          </a:p>
          <a:p>
            <a:pPr marL="1155700" marR="575945" indent="-228600">
              <a:lnSpc>
                <a:spcPts val="3030"/>
              </a:lnSpc>
              <a:spcBef>
                <a:spcPts val="675"/>
              </a:spcBef>
              <a:buFont typeface="Arial"/>
              <a:buChar char="•"/>
              <a:tabLst>
                <a:tab pos="1156335" algn="l"/>
              </a:tabLst>
            </a:pPr>
            <a:r>
              <a:rPr sz="2800" spc="-1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25" dirty="0">
                <a:latin typeface="Times New Roman"/>
                <a:cs typeface="Times New Roman"/>
              </a:rPr>
              <a:t>problem </a:t>
            </a:r>
            <a:r>
              <a:rPr sz="2800" spc="-65" dirty="0">
                <a:latin typeface="Times New Roman"/>
                <a:cs typeface="Times New Roman"/>
              </a:rPr>
              <a:t>high </a:t>
            </a:r>
            <a:r>
              <a:rPr sz="2800" spc="-20" dirty="0">
                <a:latin typeface="Times New Roman"/>
                <a:cs typeface="Times New Roman"/>
              </a:rPr>
              <a:t>protein </a:t>
            </a:r>
            <a:r>
              <a:rPr sz="2800" spc="-65" dirty="0">
                <a:latin typeface="Times New Roman"/>
                <a:cs typeface="Times New Roman"/>
              </a:rPr>
              <a:t>intake </a:t>
            </a:r>
            <a:r>
              <a:rPr sz="2800" spc="10" dirty="0">
                <a:latin typeface="Times New Roman"/>
                <a:cs typeface="Times New Roman"/>
              </a:rPr>
              <a:t>or </a:t>
            </a:r>
            <a:r>
              <a:rPr sz="2800" spc="-65" dirty="0">
                <a:latin typeface="Times New Roman"/>
                <a:cs typeface="Times New Roman"/>
              </a:rPr>
              <a:t>high </a:t>
            </a:r>
            <a:r>
              <a:rPr sz="2800" spc="-35" dirty="0">
                <a:latin typeface="Times New Roman"/>
                <a:cs typeface="Times New Roman"/>
              </a:rPr>
              <a:t>fat  </a:t>
            </a:r>
            <a:r>
              <a:rPr sz="2800" spc="-90" dirty="0">
                <a:latin typeface="Times New Roman"/>
                <a:cs typeface="Times New Roman"/>
              </a:rPr>
              <a:t>intake?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5" name="object 2"/>
          <p:cNvSpPr txBox="1"/>
          <p:nvPr/>
        </p:nvSpPr>
        <p:spPr>
          <a:xfrm>
            <a:off x="993444" y="1066546"/>
            <a:ext cx="7140575" cy="2628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70" dirty="0">
                <a:latin typeface="Times New Roman"/>
                <a:cs typeface="Times New Roman"/>
              </a:rPr>
              <a:t>Adult </a:t>
            </a:r>
            <a:r>
              <a:rPr sz="2800" b="1" spc="20" dirty="0">
                <a:latin typeface="Times New Roman"/>
                <a:cs typeface="Times New Roman"/>
              </a:rPr>
              <a:t>bone </a:t>
            </a:r>
            <a:r>
              <a:rPr sz="2800" b="1" spc="35" dirty="0">
                <a:latin typeface="Times New Roman"/>
                <a:cs typeface="Times New Roman"/>
              </a:rPr>
              <a:t>loss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spc="15" dirty="0">
                <a:latin typeface="Times New Roman"/>
                <a:cs typeface="Times New Roman"/>
              </a:rPr>
              <a:t>(Osteoporosis)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00">
              <a:latin typeface="Times New Roman"/>
              <a:cs typeface="Times New Roman"/>
            </a:endParaRPr>
          </a:p>
          <a:p>
            <a:pPr marL="697865" marR="120014" indent="-228600">
              <a:lnSpc>
                <a:spcPts val="3020"/>
              </a:lnSpc>
              <a:buFont typeface="Arial"/>
              <a:buChar char="•"/>
              <a:tabLst>
                <a:tab pos="698500" algn="l"/>
                <a:tab pos="3644265" algn="l"/>
              </a:tabLst>
            </a:pPr>
            <a:r>
              <a:rPr sz="2800" spc="-45" dirty="0">
                <a:latin typeface="Times New Roman"/>
                <a:cs typeface="Times New Roman"/>
              </a:rPr>
              <a:t>High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protein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intake	</a:t>
            </a:r>
            <a:r>
              <a:rPr sz="2800" spc="-55" dirty="0">
                <a:latin typeface="Times New Roman"/>
                <a:cs typeface="Times New Roman"/>
              </a:rPr>
              <a:t>has </a:t>
            </a:r>
            <a:r>
              <a:rPr sz="2800" spc="-25" dirty="0">
                <a:latin typeface="Times New Roman"/>
                <a:cs typeface="Times New Roman"/>
              </a:rPr>
              <a:t>been </a:t>
            </a:r>
            <a:r>
              <a:rPr sz="2800" spc="-65" dirty="0">
                <a:latin typeface="Times New Roman"/>
                <a:cs typeface="Times New Roman"/>
              </a:rPr>
              <a:t>associated </a:t>
            </a:r>
            <a:r>
              <a:rPr sz="2800" spc="-60" dirty="0">
                <a:latin typeface="Times New Roman"/>
                <a:cs typeface="Times New Roman"/>
              </a:rPr>
              <a:t>with  increased </a:t>
            </a:r>
            <a:r>
              <a:rPr sz="2800" spc="-85" dirty="0">
                <a:latin typeface="Times New Roman"/>
                <a:cs typeface="Times New Roman"/>
              </a:rPr>
              <a:t>calcium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excretion.</a:t>
            </a:r>
            <a:endParaRPr sz="2800">
              <a:latin typeface="Times New Roman"/>
              <a:cs typeface="Times New Roman"/>
            </a:endParaRPr>
          </a:p>
          <a:p>
            <a:pPr marL="697865" marR="5080" indent="-228600">
              <a:lnSpc>
                <a:spcPts val="3030"/>
              </a:lnSpc>
              <a:spcBef>
                <a:spcPts val="670"/>
              </a:spcBef>
              <a:buFont typeface="Arial"/>
              <a:buChar char="•"/>
              <a:tabLst>
                <a:tab pos="698500" algn="l"/>
              </a:tabLst>
            </a:pPr>
            <a:r>
              <a:rPr sz="2800" spc="-35" dirty="0">
                <a:latin typeface="Times New Roman"/>
                <a:cs typeface="Times New Roman"/>
              </a:rPr>
              <a:t>Inadequate </a:t>
            </a:r>
            <a:r>
              <a:rPr sz="2800" spc="-20" dirty="0">
                <a:latin typeface="Times New Roman"/>
                <a:cs typeface="Times New Roman"/>
              </a:rPr>
              <a:t>protein </a:t>
            </a:r>
            <a:r>
              <a:rPr sz="2800" spc="-70" dirty="0">
                <a:latin typeface="Times New Roman"/>
                <a:cs typeface="Times New Roman"/>
              </a:rPr>
              <a:t>intake </a:t>
            </a:r>
            <a:r>
              <a:rPr sz="2800" spc="-135" dirty="0">
                <a:latin typeface="Times New Roman"/>
                <a:cs typeface="Times New Roman"/>
              </a:rPr>
              <a:t>may </a:t>
            </a:r>
            <a:r>
              <a:rPr sz="2800" spc="-80" dirty="0">
                <a:latin typeface="Times New Roman"/>
                <a:cs typeface="Times New Roman"/>
              </a:rPr>
              <a:t>also </a:t>
            </a:r>
            <a:r>
              <a:rPr sz="2800" spc="-55" dirty="0">
                <a:latin typeface="Times New Roman"/>
                <a:cs typeface="Times New Roman"/>
              </a:rPr>
              <a:t>affect </a:t>
            </a:r>
            <a:r>
              <a:rPr sz="2800" spc="-5" dirty="0">
                <a:latin typeface="Times New Roman"/>
                <a:cs typeface="Times New Roman"/>
              </a:rPr>
              <a:t>bone  </a:t>
            </a:r>
            <a:r>
              <a:rPr sz="2800" spc="-50" dirty="0">
                <a:latin typeface="Times New Roman"/>
                <a:cs typeface="Times New Roman"/>
              </a:rPr>
              <a:t>health.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object 2"/>
          <p:cNvSpPr txBox="1"/>
          <p:nvPr/>
        </p:nvSpPr>
        <p:spPr>
          <a:xfrm>
            <a:off x="535940" y="462737"/>
            <a:ext cx="7091045" cy="454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88435" algn="l"/>
              </a:tabLst>
            </a:pPr>
            <a:r>
              <a:rPr sz="2800" b="1" spc="20" dirty="0">
                <a:latin typeface="Times New Roman"/>
                <a:cs typeface="Times New Roman"/>
              </a:rPr>
              <a:t>Recommended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intakes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of	</a:t>
            </a:r>
            <a:r>
              <a:rPr sz="2800" b="1" spc="-35" dirty="0">
                <a:latin typeface="Times New Roman"/>
                <a:cs typeface="Times New Roman"/>
              </a:rPr>
              <a:t>protein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469900" marR="5080">
              <a:lnSpc>
                <a:spcPct val="120100"/>
              </a:lnSpc>
            </a:pPr>
            <a:r>
              <a:rPr sz="2800" spc="-20" dirty="0">
                <a:latin typeface="Times New Roman"/>
                <a:cs typeface="Times New Roman"/>
              </a:rPr>
              <a:t>Protein </a:t>
            </a:r>
            <a:r>
              <a:rPr sz="2800" spc="-35" dirty="0">
                <a:latin typeface="Times New Roman"/>
                <a:cs typeface="Times New Roman"/>
              </a:rPr>
              <a:t>should </a:t>
            </a:r>
            <a:r>
              <a:rPr sz="2800" spc="-20" dirty="0">
                <a:latin typeface="Times New Roman"/>
                <a:cs typeface="Times New Roman"/>
              </a:rPr>
              <a:t>contribute </a:t>
            </a:r>
            <a:r>
              <a:rPr sz="2800" spc="-85" dirty="0">
                <a:latin typeface="Times New Roman"/>
                <a:cs typeface="Times New Roman"/>
              </a:rPr>
              <a:t>10-35% </a:t>
            </a:r>
            <a:r>
              <a:rPr sz="2800" spc="-70" dirty="0">
                <a:latin typeface="Times New Roman"/>
                <a:cs typeface="Times New Roman"/>
              </a:rPr>
              <a:t>energy </a:t>
            </a:r>
            <a:r>
              <a:rPr sz="2800" spc="-65" dirty="0">
                <a:latin typeface="Times New Roman"/>
                <a:cs typeface="Times New Roman"/>
              </a:rPr>
              <a:t>intake  </a:t>
            </a:r>
            <a:r>
              <a:rPr sz="2800" spc="-15" dirty="0">
                <a:latin typeface="Times New Roman"/>
                <a:cs typeface="Times New Roman"/>
              </a:rPr>
              <a:t>Protein </a:t>
            </a:r>
            <a:r>
              <a:rPr sz="2800" spc="-85" dirty="0">
                <a:latin typeface="Times New Roman"/>
                <a:cs typeface="Times New Roman"/>
              </a:rPr>
              <a:t>RDA</a:t>
            </a:r>
            <a:endParaRPr sz="2800">
              <a:latin typeface="Times New Roman"/>
              <a:cs typeface="Times New Roman"/>
            </a:endParaRPr>
          </a:p>
          <a:p>
            <a:pPr marL="11557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1156335" algn="l"/>
              </a:tabLst>
            </a:pPr>
            <a:r>
              <a:rPr sz="2800" spc="-25" dirty="0">
                <a:latin typeface="Times New Roman"/>
                <a:cs typeface="Times New Roman"/>
              </a:rPr>
              <a:t>For </a:t>
            </a:r>
            <a:r>
              <a:rPr sz="2800" spc="-55" dirty="0">
                <a:latin typeface="Times New Roman"/>
                <a:cs typeface="Times New Roman"/>
              </a:rPr>
              <a:t>adults </a:t>
            </a:r>
            <a:r>
              <a:rPr sz="2800" spc="-170" dirty="0">
                <a:latin typeface="Times New Roman"/>
                <a:cs typeface="Times New Roman"/>
              </a:rPr>
              <a:t>: </a:t>
            </a:r>
            <a:r>
              <a:rPr sz="2800" spc="-90" dirty="0">
                <a:latin typeface="Times New Roman"/>
                <a:cs typeface="Times New Roman"/>
              </a:rPr>
              <a:t>0.8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g/kg/day</a:t>
            </a:r>
            <a:endParaRPr sz="2800">
              <a:latin typeface="Times New Roman"/>
              <a:cs typeface="Times New Roman"/>
            </a:endParaRPr>
          </a:p>
          <a:p>
            <a:pPr marL="11557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1156335" algn="l"/>
              </a:tabLst>
            </a:pPr>
            <a:r>
              <a:rPr sz="2800" spc="-45" dirty="0">
                <a:latin typeface="Times New Roman"/>
                <a:cs typeface="Times New Roman"/>
              </a:rPr>
              <a:t>Assumptions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50" dirty="0">
                <a:latin typeface="Times New Roman"/>
                <a:cs typeface="Times New Roman"/>
              </a:rPr>
              <a:t>setting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RDA</a:t>
            </a:r>
            <a:endParaRPr sz="280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55" dirty="0">
                <a:latin typeface="Times New Roman"/>
                <a:cs typeface="Times New Roman"/>
              </a:rPr>
              <a:t>People</a:t>
            </a:r>
            <a:r>
              <a:rPr sz="2800" spc="-484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are </a:t>
            </a:r>
            <a:r>
              <a:rPr sz="2800" spc="-110" dirty="0">
                <a:latin typeface="Times New Roman"/>
                <a:cs typeface="Times New Roman"/>
              </a:rPr>
              <a:t>healthy.</a:t>
            </a:r>
            <a:endParaRPr sz="280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20" dirty="0">
                <a:latin typeface="Times New Roman"/>
                <a:cs typeface="Times New Roman"/>
              </a:rPr>
              <a:t>Protein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85" dirty="0">
                <a:latin typeface="Times New Roman"/>
                <a:cs typeface="Times New Roman"/>
              </a:rPr>
              <a:t>mixed</a:t>
            </a:r>
            <a:r>
              <a:rPr sz="2800" spc="-41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Times New Roman"/>
                <a:cs typeface="Times New Roman"/>
              </a:rPr>
              <a:t>quality.</a:t>
            </a:r>
            <a:endParaRPr sz="280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0" dirty="0">
                <a:latin typeface="Times New Roman"/>
                <a:cs typeface="Times New Roman"/>
              </a:rPr>
              <a:t>body </a:t>
            </a:r>
            <a:r>
              <a:rPr sz="2800" spc="-150" dirty="0">
                <a:latin typeface="Times New Roman"/>
                <a:cs typeface="Times New Roman"/>
              </a:rPr>
              <a:t>will </a:t>
            </a:r>
            <a:r>
              <a:rPr sz="2800" spc="-60" dirty="0">
                <a:latin typeface="Times New Roman"/>
                <a:cs typeface="Times New Roman"/>
              </a:rPr>
              <a:t>use </a:t>
            </a:r>
            <a:r>
              <a:rPr sz="2800" spc="-20" dirty="0">
                <a:latin typeface="Times New Roman"/>
                <a:cs typeface="Times New Roman"/>
              </a:rPr>
              <a:t>protein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efficiently.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9" name="object 2"/>
          <p:cNvSpPr txBox="1">
            <a:spLocks noGrp="1"/>
          </p:cNvSpPr>
          <p:nvPr>
            <p:ph type="title"/>
          </p:nvPr>
        </p:nvSpPr>
        <p:spPr>
          <a:xfrm>
            <a:off x="535940" y="304241"/>
            <a:ext cx="4950460" cy="675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Lipids</a:t>
            </a:r>
          </a:p>
        </p:txBody>
      </p:sp>
      <p:sp>
        <p:nvSpPr>
          <p:cNvPr id="1048830" name="object 3"/>
          <p:cNvSpPr txBox="1"/>
          <p:nvPr/>
        </p:nvSpPr>
        <p:spPr>
          <a:xfrm>
            <a:off x="535940" y="1395729"/>
            <a:ext cx="7933690" cy="4805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06375" indent="-343535">
              <a:lnSpc>
                <a:spcPct val="100000"/>
              </a:lnSpc>
              <a:spcBef>
                <a:spcPts val="95"/>
              </a:spcBef>
              <a:tabLst>
                <a:tab pos="2183130" algn="l"/>
              </a:tabLst>
            </a:pPr>
            <a:r>
              <a:rPr sz="2800" spc="-75" dirty="0">
                <a:latin typeface="Times New Roman"/>
                <a:cs typeface="Times New Roman"/>
              </a:rPr>
              <a:t>Are </a:t>
            </a:r>
            <a:r>
              <a:rPr sz="2800" spc="-110" dirty="0">
                <a:latin typeface="Times New Roman"/>
                <a:cs typeface="Times New Roman"/>
              </a:rPr>
              <a:t>a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group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60" dirty="0">
                <a:latin typeface="Times New Roman"/>
                <a:cs typeface="Times New Roman"/>
              </a:rPr>
              <a:t>organic </a:t>
            </a:r>
            <a:r>
              <a:rPr sz="2800" spc="-15" dirty="0">
                <a:latin typeface="Times New Roman"/>
                <a:cs typeface="Times New Roman"/>
              </a:rPr>
              <a:t>compounds </a:t>
            </a:r>
            <a:r>
              <a:rPr sz="2800" spc="-5" dirty="0">
                <a:latin typeface="Times New Roman"/>
                <a:cs typeface="Times New Roman"/>
              </a:rPr>
              <a:t>that </a:t>
            </a:r>
            <a:r>
              <a:rPr sz="2800" spc="-65" dirty="0">
                <a:latin typeface="Times New Roman"/>
                <a:cs typeface="Times New Roman"/>
              </a:rPr>
              <a:t>are insoluble </a:t>
            </a:r>
            <a:r>
              <a:rPr sz="2800" spc="-60" dirty="0">
                <a:latin typeface="Times New Roman"/>
                <a:cs typeface="Times New Roman"/>
              </a:rPr>
              <a:t>in  </a:t>
            </a:r>
            <a:r>
              <a:rPr sz="2800" spc="-75" dirty="0">
                <a:latin typeface="Times New Roman"/>
                <a:cs typeface="Times New Roman"/>
              </a:rPr>
              <a:t>water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95" dirty="0">
                <a:latin typeface="Times New Roman"/>
                <a:cs typeface="Times New Roman"/>
              </a:rPr>
              <a:t>Classified as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701040" indent="-42164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701040" algn="l"/>
                <a:tab pos="701675" algn="l"/>
              </a:tabLst>
            </a:pPr>
            <a:r>
              <a:rPr sz="2800" spc="-100" dirty="0">
                <a:latin typeface="Times New Roman"/>
                <a:cs typeface="Times New Roman"/>
              </a:rPr>
              <a:t>Triglycerides </a:t>
            </a:r>
            <a:r>
              <a:rPr sz="2800" spc="-120" dirty="0">
                <a:latin typeface="Times New Roman"/>
                <a:cs typeface="Times New Roman"/>
              </a:rPr>
              <a:t>( </a:t>
            </a:r>
            <a:r>
              <a:rPr sz="2800" spc="-55" dirty="0">
                <a:latin typeface="Times New Roman"/>
                <a:cs typeface="Times New Roman"/>
              </a:rPr>
              <a:t>Fats </a:t>
            </a:r>
            <a:r>
              <a:rPr sz="2800" spc="-35" dirty="0">
                <a:latin typeface="Times New Roman"/>
                <a:cs typeface="Times New Roman"/>
              </a:rPr>
              <a:t>and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oils)</a:t>
            </a:r>
            <a:endParaRPr sz="2800">
              <a:latin typeface="Times New Roman"/>
              <a:cs typeface="Times New Roman"/>
            </a:endParaRPr>
          </a:p>
          <a:p>
            <a:pPr marL="777875" indent="-42227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777240" algn="l"/>
                <a:tab pos="778510" algn="l"/>
              </a:tabLst>
            </a:pPr>
            <a:r>
              <a:rPr sz="2800" spc="-35" dirty="0">
                <a:latin typeface="Times New Roman"/>
                <a:cs typeface="Times New Roman"/>
              </a:rPr>
              <a:t>Phospholipids</a:t>
            </a:r>
            <a:endParaRPr sz="2800">
              <a:latin typeface="Times New Roman"/>
              <a:cs typeface="Times New Roman"/>
            </a:endParaRPr>
          </a:p>
          <a:p>
            <a:pPr marL="777875" indent="-42227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777240" algn="l"/>
                <a:tab pos="778510" algn="l"/>
              </a:tabLst>
            </a:pPr>
            <a:r>
              <a:rPr sz="2800" spc="-65" dirty="0">
                <a:latin typeface="Times New Roman"/>
                <a:cs typeface="Times New Roman"/>
              </a:rPr>
              <a:t>Sterols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Wingdings"/>
              <a:buChar char=""/>
              <a:tabLst>
                <a:tab pos="444500" algn="l"/>
                <a:tab pos="3193415" algn="l"/>
              </a:tabLst>
            </a:pPr>
            <a:r>
              <a:rPr sz="2800" b="1" spc="-50" dirty="0">
                <a:latin typeface="Times New Roman"/>
                <a:cs typeface="Times New Roman"/>
              </a:rPr>
              <a:t>Triglycerides: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	</a:t>
            </a:r>
            <a:r>
              <a:rPr sz="2800" b="1" spc="-25" dirty="0">
                <a:latin typeface="Times New Roman"/>
                <a:cs typeface="Times New Roman"/>
              </a:rPr>
              <a:t>predominant </a:t>
            </a:r>
            <a:r>
              <a:rPr sz="2800" spc="-85" dirty="0">
                <a:latin typeface="Times New Roman"/>
                <a:cs typeface="Times New Roman"/>
              </a:rPr>
              <a:t>lipids </a:t>
            </a:r>
            <a:r>
              <a:rPr sz="2800" spc="25" dirty="0">
                <a:latin typeface="Times New Roman"/>
                <a:cs typeface="Times New Roman"/>
              </a:rPr>
              <a:t>both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10" dirty="0">
                <a:latin typeface="Times New Roman"/>
                <a:cs typeface="Times New Roman"/>
              </a:rPr>
              <a:t>foods 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body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"/>
              <a:tabLst>
                <a:tab pos="356235" algn="l"/>
                <a:tab pos="4505960" algn="l"/>
              </a:tabLst>
            </a:pPr>
            <a:r>
              <a:rPr sz="2800" b="1" spc="10" dirty="0">
                <a:latin typeface="Times New Roman"/>
                <a:cs typeface="Times New Roman"/>
              </a:rPr>
              <a:t>Phospholipids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and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40" dirty="0">
                <a:latin typeface="Times New Roman"/>
                <a:cs typeface="Times New Roman"/>
              </a:rPr>
              <a:t>sterols:	</a:t>
            </a:r>
            <a:r>
              <a:rPr sz="2800" spc="-85" dirty="0">
                <a:latin typeface="Times New Roman"/>
                <a:cs typeface="Times New Roman"/>
              </a:rPr>
              <a:t>make </a:t>
            </a:r>
            <a:r>
              <a:rPr sz="2800" spc="-5" dirty="0">
                <a:latin typeface="Times New Roman"/>
                <a:cs typeface="Times New Roman"/>
              </a:rPr>
              <a:t>up </a:t>
            </a:r>
            <a:r>
              <a:rPr sz="2800" spc="-85" dirty="0">
                <a:latin typeface="Times New Roman"/>
                <a:cs typeface="Times New Roman"/>
              </a:rPr>
              <a:t>only </a:t>
            </a:r>
            <a:r>
              <a:rPr sz="2800" b="1" spc="-90" dirty="0">
                <a:latin typeface="Times New Roman"/>
                <a:cs typeface="Times New Roman"/>
              </a:rPr>
              <a:t>5</a:t>
            </a:r>
            <a:r>
              <a:rPr sz="2800" b="1" spc="12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percent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tabLst>
                <a:tab pos="786765" algn="l"/>
              </a:tabLst>
            </a:pP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85" dirty="0">
                <a:latin typeface="Times New Roman"/>
                <a:cs typeface="Times New Roman"/>
              </a:rPr>
              <a:t>lipids </a:t>
            </a:r>
            <a:r>
              <a:rPr sz="2800" spc="-6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diet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1" name="object 2"/>
          <p:cNvSpPr txBox="1">
            <a:spLocks noGrp="1"/>
          </p:cNvSpPr>
          <p:nvPr>
            <p:ph type="title"/>
          </p:nvPr>
        </p:nvSpPr>
        <p:spPr>
          <a:xfrm>
            <a:off x="535940" y="228091"/>
            <a:ext cx="3655060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T</a:t>
            </a:r>
            <a:r>
              <a:rPr spc="-55" dirty="0"/>
              <a:t>ri</a:t>
            </a:r>
            <a:r>
              <a:rPr spc="-110" dirty="0"/>
              <a:t>g</a:t>
            </a:r>
            <a:r>
              <a:rPr spc="-35" dirty="0"/>
              <a:t>l</a:t>
            </a:r>
            <a:r>
              <a:rPr spc="-165" dirty="0"/>
              <a:t>y</a:t>
            </a:r>
            <a:r>
              <a:rPr spc="-15" dirty="0"/>
              <a:t>cerid</a:t>
            </a:r>
            <a:r>
              <a:rPr spc="-25" dirty="0"/>
              <a:t>e</a:t>
            </a:r>
            <a:r>
              <a:rPr spc="85" dirty="0"/>
              <a:t>s</a:t>
            </a:r>
          </a:p>
        </p:txBody>
      </p:sp>
      <p:sp>
        <p:nvSpPr>
          <p:cNvPr id="1048832" name="object 3"/>
          <p:cNvSpPr txBox="1"/>
          <p:nvPr/>
        </p:nvSpPr>
        <p:spPr>
          <a:xfrm>
            <a:off x="535940" y="1392681"/>
            <a:ext cx="7828915" cy="267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96235" algn="l"/>
              </a:tabLst>
            </a:pPr>
            <a:r>
              <a:rPr sz="2800" spc="-80" dirty="0">
                <a:latin typeface="Times New Roman"/>
                <a:cs typeface="Times New Roman"/>
              </a:rPr>
              <a:t>Lipids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composed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b="1" spc="-40" dirty="0">
                <a:latin typeface="Times New Roman"/>
                <a:cs typeface="Times New Roman"/>
              </a:rPr>
              <a:t>three </a:t>
            </a:r>
            <a:r>
              <a:rPr sz="2800" b="1" spc="-70" dirty="0">
                <a:latin typeface="Times New Roman"/>
                <a:cs typeface="Times New Roman"/>
              </a:rPr>
              <a:t>fatty </a:t>
            </a:r>
            <a:r>
              <a:rPr sz="2800" b="1" spc="15" dirty="0">
                <a:latin typeface="Times New Roman"/>
                <a:cs typeface="Times New Roman"/>
              </a:rPr>
              <a:t>acids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45" dirty="0">
                <a:latin typeface="Times New Roman"/>
                <a:cs typeface="Times New Roman"/>
              </a:rPr>
              <a:t>attached </a:t>
            </a:r>
            <a:r>
              <a:rPr sz="2800" spc="30" dirty="0">
                <a:latin typeface="Times New Roman"/>
                <a:cs typeface="Times New Roman"/>
              </a:rPr>
              <a:t>to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b="1" spc="-30" dirty="0">
                <a:latin typeface="Times New Roman"/>
                <a:cs typeface="Times New Roman"/>
              </a:rPr>
              <a:t>glycerol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tabLst>
                <a:tab pos="2427605" algn="l"/>
                <a:tab pos="4399915" algn="l"/>
                <a:tab pos="4908550" algn="l"/>
                <a:tab pos="6432550" algn="l"/>
              </a:tabLst>
            </a:pPr>
            <a:r>
              <a:rPr sz="2800" spc="-185" dirty="0">
                <a:latin typeface="Times New Roman"/>
                <a:cs typeface="Times New Roman"/>
              </a:rPr>
              <a:t>May </a:t>
            </a:r>
            <a:r>
              <a:rPr sz="2800" spc="-30" dirty="0">
                <a:latin typeface="Times New Roman"/>
                <a:cs typeface="Times New Roman"/>
              </a:rPr>
              <a:t>be </a:t>
            </a:r>
            <a:r>
              <a:rPr sz="2800" spc="-70" dirty="0">
                <a:latin typeface="Times New Roman"/>
                <a:cs typeface="Times New Roman"/>
              </a:rPr>
              <a:t>solid </a:t>
            </a:r>
            <a:r>
              <a:rPr sz="2800" b="1" spc="-50" dirty="0">
                <a:latin typeface="Times New Roman"/>
                <a:cs typeface="Times New Roman"/>
              </a:rPr>
              <a:t>(fat</a:t>
            </a:r>
            <a:r>
              <a:rPr sz="2800" spc="-50" dirty="0">
                <a:latin typeface="Times New Roman"/>
                <a:cs typeface="Times New Roman"/>
              </a:rPr>
              <a:t>) </a:t>
            </a:r>
            <a:r>
              <a:rPr sz="2800" spc="10" dirty="0">
                <a:latin typeface="Times New Roman"/>
                <a:cs typeface="Times New Roman"/>
              </a:rPr>
              <a:t>or </a:t>
            </a:r>
            <a:r>
              <a:rPr sz="2800" spc="-85" dirty="0">
                <a:latin typeface="Times New Roman"/>
                <a:cs typeface="Times New Roman"/>
              </a:rPr>
              <a:t>liquid </a:t>
            </a:r>
            <a:r>
              <a:rPr sz="2800" b="1" spc="20" dirty="0">
                <a:latin typeface="Times New Roman"/>
                <a:cs typeface="Times New Roman"/>
              </a:rPr>
              <a:t>(oil) </a:t>
            </a:r>
            <a:r>
              <a:rPr sz="2800" spc="-40" dirty="0">
                <a:latin typeface="Times New Roman"/>
                <a:cs typeface="Times New Roman"/>
              </a:rPr>
              <a:t>at </a:t>
            </a:r>
            <a:r>
              <a:rPr sz="2800" spc="5" dirty="0">
                <a:latin typeface="Times New Roman"/>
                <a:cs typeface="Times New Roman"/>
              </a:rPr>
              <a:t>room </a:t>
            </a:r>
            <a:r>
              <a:rPr sz="2800" spc="-30" dirty="0">
                <a:latin typeface="Times New Roman"/>
                <a:cs typeface="Times New Roman"/>
              </a:rPr>
              <a:t>temperature  </a:t>
            </a:r>
            <a:r>
              <a:rPr sz="2800" spc="-45" dirty="0">
                <a:latin typeface="Times New Roman"/>
                <a:cs typeface="Times New Roman"/>
              </a:rPr>
              <a:t>depending </a:t>
            </a:r>
            <a:r>
              <a:rPr sz="2800" spc="20" dirty="0">
                <a:latin typeface="Times New Roman"/>
                <a:cs typeface="Times New Roman"/>
              </a:rPr>
              <a:t>on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degree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45" dirty="0">
                <a:latin typeface="Times New Roman"/>
                <a:cs typeface="Times New Roman"/>
              </a:rPr>
              <a:t>saturation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60" dirty="0">
                <a:latin typeface="Times New Roman"/>
                <a:cs typeface="Times New Roman"/>
              </a:rPr>
              <a:t>fatty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acids  </a:t>
            </a:r>
            <a:r>
              <a:rPr sz="2800" spc="-35" dirty="0">
                <a:latin typeface="Times New Roman"/>
                <a:cs typeface="Times New Roman"/>
              </a:rPr>
              <a:t>and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length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45" dirty="0">
                <a:latin typeface="Times New Roman"/>
                <a:cs typeface="Times New Roman"/>
              </a:rPr>
              <a:t>carbon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chain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the </a:t>
            </a:r>
            <a:r>
              <a:rPr sz="2800" spc="-60" dirty="0">
                <a:latin typeface="Times New Roman"/>
                <a:cs typeface="Times New Roman"/>
              </a:rPr>
              <a:t>fatty </a:t>
            </a:r>
            <a:r>
              <a:rPr sz="2800" spc="-85" dirty="0">
                <a:latin typeface="Times New Roman"/>
                <a:cs typeface="Times New Roman"/>
              </a:rPr>
              <a:t>acids  </a:t>
            </a:r>
            <a:r>
              <a:rPr sz="2800" spc="-40" dirty="0">
                <a:latin typeface="Times New Roman"/>
                <a:cs typeface="Times New Roman"/>
              </a:rPr>
              <a:t>constituting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it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833" name="object 4"/>
          <p:cNvSpPr/>
          <p:nvPr/>
        </p:nvSpPr>
        <p:spPr>
          <a:xfrm>
            <a:off x="1828800" y="4343400"/>
            <a:ext cx="59436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4" name="object 2"/>
          <p:cNvSpPr txBox="1">
            <a:spLocks noGrp="1"/>
          </p:cNvSpPr>
          <p:nvPr>
            <p:ph type="title"/>
          </p:nvPr>
        </p:nvSpPr>
        <p:spPr>
          <a:xfrm>
            <a:off x="535940" y="418845"/>
            <a:ext cx="6017260" cy="675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45690" algn="l"/>
              </a:tabLst>
            </a:pPr>
            <a:r>
              <a:rPr spc="-5"/>
              <a:t>Fu</a:t>
            </a:r>
            <a:r>
              <a:rPr spc="-20"/>
              <a:t>n</a:t>
            </a:r>
            <a:r>
              <a:rPr spc="10"/>
              <a:t>ct</a:t>
            </a:r>
            <a:r>
              <a:rPr spc="-5"/>
              <a:t>i</a:t>
            </a:r>
            <a:r>
              <a:rPr spc="45"/>
              <a:t>ons</a:t>
            </a:r>
            <a:r>
              <a:rPr spc="-10"/>
              <a:t> </a:t>
            </a:r>
            <a:r>
              <a:rPr spc="55" smtClean="0"/>
              <a:t>o</a:t>
            </a:r>
            <a:r>
              <a:rPr spc="-100" smtClean="0"/>
              <a:t>f</a:t>
            </a:r>
            <a:r>
              <a:rPr lang="en-US" spc="-100" dirty="0" smtClean="0"/>
              <a:t> </a:t>
            </a:r>
            <a:r>
              <a:rPr spc="-65" smtClean="0"/>
              <a:t>f</a:t>
            </a:r>
            <a:r>
              <a:rPr spc="-15" smtClean="0"/>
              <a:t>ats</a:t>
            </a:r>
            <a:endParaRPr spc="-15" dirty="0"/>
          </a:p>
        </p:txBody>
      </p:sp>
      <p:sp>
        <p:nvSpPr>
          <p:cNvPr id="1048835" name="object 3"/>
          <p:cNvSpPr txBox="1"/>
          <p:nvPr/>
        </p:nvSpPr>
        <p:spPr>
          <a:xfrm>
            <a:off x="535940" y="1218945"/>
            <a:ext cx="6708140" cy="3665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0" dirty="0">
                <a:latin typeface="Times New Roman"/>
                <a:cs typeface="Times New Roman"/>
              </a:rPr>
              <a:t>In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spc="-120" dirty="0">
                <a:latin typeface="Times New Roman"/>
                <a:cs typeface="Times New Roman"/>
              </a:rPr>
              <a:t>body, </a:t>
            </a:r>
            <a:r>
              <a:rPr sz="3200" spc="-50" dirty="0">
                <a:latin typeface="Times New Roman"/>
                <a:cs typeface="Times New Roman"/>
              </a:rPr>
              <a:t>fats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65" dirty="0">
                <a:latin typeface="Times New Roman"/>
                <a:cs typeface="Times New Roman"/>
              </a:rPr>
              <a:t>provide: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00">
              <a:latin typeface="Times New Roman"/>
              <a:cs typeface="Times New Roman"/>
            </a:endParaRPr>
          </a:p>
          <a:p>
            <a:pPr marL="1069975" indent="-333375">
              <a:lnSpc>
                <a:spcPct val="100000"/>
              </a:lnSpc>
              <a:buAutoNum type="arabicPeriod"/>
              <a:tabLst>
                <a:tab pos="1070610" algn="l"/>
              </a:tabLst>
            </a:pPr>
            <a:r>
              <a:rPr sz="2800" spc="-40" dirty="0">
                <a:latin typeface="Times New Roman"/>
                <a:cs typeface="Times New Roman"/>
              </a:rPr>
              <a:t>Energy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spc="-90" dirty="0">
                <a:latin typeface="Times New Roman"/>
                <a:cs typeface="Times New Roman"/>
              </a:rPr>
              <a:t>9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kcals/gm</a:t>
            </a:r>
            <a:endParaRPr sz="2800">
              <a:latin typeface="Times New Roman"/>
              <a:cs typeface="Times New Roman"/>
            </a:endParaRPr>
          </a:p>
          <a:p>
            <a:pPr marL="1791970" lvl="1" indent="-40767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1792605" algn="l"/>
                <a:tab pos="2936240" algn="l"/>
                <a:tab pos="4986655" algn="l"/>
              </a:tabLst>
            </a:pPr>
            <a:r>
              <a:rPr sz="2800" spc="-75" dirty="0">
                <a:latin typeface="Times New Roman"/>
                <a:cs typeface="Times New Roman"/>
              </a:rPr>
              <a:t>60%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135" dirty="0">
                <a:latin typeface="Times New Roman"/>
                <a:cs typeface="Times New Roman"/>
              </a:rPr>
              <a:t>body’s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energy	</a:t>
            </a:r>
            <a:r>
              <a:rPr sz="2800" spc="-45" dirty="0">
                <a:latin typeface="Times New Roman"/>
                <a:cs typeface="Times New Roman"/>
              </a:rPr>
              <a:t>needs </a:t>
            </a:r>
            <a:r>
              <a:rPr sz="2800" spc="-40" dirty="0">
                <a:latin typeface="Times New Roman"/>
                <a:cs typeface="Times New Roman"/>
              </a:rPr>
              <a:t>at </a:t>
            </a:r>
            <a:r>
              <a:rPr sz="2800" spc="-30" dirty="0">
                <a:latin typeface="Times New Roman"/>
                <a:cs typeface="Times New Roman"/>
              </a:rPr>
              <a:t>rest</a:t>
            </a:r>
            <a:endParaRPr sz="2800">
              <a:latin typeface="Times New Roman"/>
              <a:cs typeface="Times New Roman"/>
            </a:endParaRPr>
          </a:p>
          <a:p>
            <a:pPr marL="1837689" lvl="1" indent="-453390">
              <a:lnSpc>
                <a:spcPct val="100000"/>
              </a:lnSpc>
              <a:spcBef>
                <a:spcPts val="670"/>
              </a:spcBef>
              <a:buAutoNum type="alphaUcPeriod"/>
              <a:tabLst>
                <a:tab pos="1837689" algn="l"/>
                <a:tab pos="1838325" algn="l"/>
              </a:tabLst>
            </a:pPr>
            <a:r>
              <a:rPr sz="2800" spc="-40" dirty="0">
                <a:latin typeface="Times New Roman"/>
                <a:cs typeface="Times New Roman"/>
              </a:rPr>
              <a:t>Stored </a:t>
            </a:r>
            <a:r>
              <a:rPr sz="2800" spc="-90" dirty="0">
                <a:latin typeface="Times New Roman"/>
                <a:cs typeface="Times New Roman"/>
              </a:rPr>
              <a:t>as </a:t>
            </a:r>
            <a:r>
              <a:rPr sz="2800" spc="-50" dirty="0">
                <a:latin typeface="Times New Roman"/>
                <a:cs typeface="Times New Roman"/>
              </a:rPr>
              <a:t>adipose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tissue</a:t>
            </a:r>
            <a:endParaRPr sz="2800">
              <a:latin typeface="Times New Roman"/>
              <a:cs typeface="Times New Roman"/>
            </a:endParaRPr>
          </a:p>
          <a:p>
            <a:pPr marL="1260475" indent="-33337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1261110" algn="l"/>
              </a:tabLst>
            </a:pPr>
            <a:r>
              <a:rPr sz="2800" spc="-35" dirty="0">
                <a:latin typeface="Times New Roman"/>
                <a:cs typeface="Times New Roman"/>
              </a:rPr>
              <a:t>Insulation </a:t>
            </a:r>
            <a:r>
              <a:rPr sz="2800" spc="-140" dirty="0">
                <a:latin typeface="Times New Roman"/>
                <a:cs typeface="Times New Roman"/>
              </a:rPr>
              <a:t>&amp;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protection</a:t>
            </a:r>
            <a:endParaRPr sz="2800">
              <a:latin typeface="Times New Roman"/>
              <a:cs typeface="Times New Roman"/>
            </a:endParaRPr>
          </a:p>
          <a:p>
            <a:pPr marL="1260475" indent="-333375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1261110" algn="l"/>
              </a:tabLst>
            </a:pPr>
            <a:r>
              <a:rPr sz="2800" spc="-114" dirty="0">
                <a:latin typeface="Times New Roman"/>
                <a:cs typeface="Times New Roman"/>
              </a:rPr>
              <a:t>Cell </a:t>
            </a:r>
            <a:r>
              <a:rPr sz="2800" spc="-35" dirty="0">
                <a:latin typeface="Times New Roman"/>
                <a:cs typeface="Times New Roman"/>
              </a:rPr>
              <a:t>membrane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constituents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6" name="object 2"/>
          <p:cNvSpPr txBox="1">
            <a:spLocks noGrp="1"/>
          </p:cNvSpPr>
          <p:nvPr>
            <p:ph type="title"/>
          </p:nvPr>
        </p:nvSpPr>
        <p:spPr>
          <a:xfrm>
            <a:off x="535940" y="467309"/>
            <a:ext cx="1660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75" dirty="0"/>
              <a:t>Fatty</a:t>
            </a:r>
            <a:r>
              <a:rPr sz="2800" spc="-65" dirty="0"/>
              <a:t> </a:t>
            </a:r>
            <a:r>
              <a:rPr sz="2800" spc="15" dirty="0"/>
              <a:t>acids</a:t>
            </a:r>
            <a:endParaRPr sz="2800"/>
          </a:p>
        </p:txBody>
      </p:sp>
      <p:sp>
        <p:nvSpPr>
          <p:cNvPr id="1048837" name="object 3"/>
          <p:cNvSpPr txBox="1"/>
          <p:nvPr/>
        </p:nvSpPr>
        <p:spPr>
          <a:xfrm>
            <a:off x="535940" y="1290573"/>
            <a:ext cx="8073390" cy="501967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546100" marR="5080" indent="-204470" algn="just">
              <a:lnSpc>
                <a:spcPct val="80000"/>
              </a:lnSpc>
              <a:spcBef>
                <a:spcPts val="765"/>
              </a:spcBef>
            </a:pP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800" spc="-40" dirty="0">
                <a:latin typeface="Times New Roman"/>
                <a:cs typeface="Times New Roman"/>
              </a:rPr>
              <a:t>ganic </a:t>
            </a:r>
            <a:r>
              <a:rPr sz="2800" spc="-85" dirty="0">
                <a:latin typeface="Times New Roman"/>
                <a:cs typeface="Times New Roman"/>
              </a:rPr>
              <a:t>acids </a:t>
            </a:r>
            <a:r>
              <a:rPr sz="2800" spc="-5" dirty="0">
                <a:latin typeface="Times New Roman"/>
                <a:cs typeface="Times New Roman"/>
              </a:rPr>
              <a:t>that </a:t>
            </a:r>
            <a:r>
              <a:rPr sz="2800" spc="-45" dirty="0">
                <a:latin typeface="Times New Roman"/>
                <a:cs typeface="Times New Roman"/>
              </a:rPr>
              <a:t>consist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65" dirty="0">
                <a:latin typeface="Times New Roman"/>
                <a:cs typeface="Times New Roman"/>
              </a:rPr>
              <a:t>chain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20" dirty="0">
                <a:latin typeface="Times New Roman"/>
                <a:cs typeface="Times New Roman"/>
              </a:rPr>
              <a:t>carbon </a:t>
            </a:r>
            <a:r>
              <a:rPr sz="2800" spc="-30" dirty="0">
                <a:latin typeface="Times New Roman"/>
                <a:cs typeface="Times New Roman"/>
              </a:rPr>
              <a:t>atoms </a:t>
            </a:r>
            <a:r>
              <a:rPr sz="2800" spc="-65" dirty="0">
                <a:latin typeface="Times New Roman"/>
                <a:cs typeface="Times New Roman"/>
              </a:rPr>
              <a:t>with  </a:t>
            </a:r>
            <a:r>
              <a:rPr sz="2800" spc="-60" dirty="0">
                <a:latin typeface="Times New Roman"/>
                <a:cs typeface="Times New Roman"/>
              </a:rPr>
              <a:t>hydrogens </a:t>
            </a:r>
            <a:r>
              <a:rPr sz="2800" spc="-35" dirty="0">
                <a:latin typeface="Times New Roman"/>
                <a:cs typeface="Times New Roman"/>
              </a:rPr>
              <a:t>attached-that </a:t>
            </a:r>
            <a:r>
              <a:rPr sz="2800" spc="-55" dirty="0">
                <a:latin typeface="Times New Roman"/>
                <a:cs typeface="Times New Roman"/>
              </a:rPr>
              <a:t>has </a:t>
            </a:r>
            <a:r>
              <a:rPr sz="2800" spc="-45" dirty="0">
                <a:latin typeface="Times New Roman"/>
                <a:cs typeface="Times New Roman"/>
              </a:rPr>
              <a:t>an </a:t>
            </a:r>
            <a:r>
              <a:rPr sz="2800" spc="-80" dirty="0">
                <a:latin typeface="Times New Roman"/>
                <a:cs typeface="Times New Roman"/>
              </a:rPr>
              <a:t>acid </a:t>
            </a:r>
            <a:r>
              <a:rPr sz="2800" spc="-20" dirty="0">
                <a:latin typeface="Times New Roman"/>
                <a:cs typeface="Times New Roman"/>
              </a:rPr>
              <a:t>group </a:t>
            </a:r>
            <a:r>
              <a:rPr sz="2800" spc="10" dirty="0">
                <a:latin typeface="Times New Roman"/>
                <a:cs typeface="Times New Roman"/>
              </a:rPr>
              <a:t>(COOH) </a:t>
            </a:r>
            <a:r>
              <a:rPr sz="2800" spc="-35" dirty="0">
                <a:latin typeface="Times New Roman"/>
                <a:cs typeface="Times New Roman"/>
              </a:rPr>
              <a:t>at  </a:t>
            </a:r>
            <a:r>
              <a:rPr sz="2800" spc="-10" dirty="0">
                <a:latin typeface="Times New Roman"/>
                <a:cs typeface="Times New Roman"/>
              </a:rPr>
              <a:t>one </a:t>
            </a:r>
            <a:r>
              <a:rPr sz="2800" spc="-20" dirty="0">
                <a:latin typeface="Times New Roman"/>
                <a:cs typeface="Times New Roman"/>
              </a:rPr>
              <a:t>end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80" dirty="0">
                <a:latin typeface="Times New Roman"/>
                <a:cs typeface="Times New Roman"/>
              </a:rPr>
              <a:t>methyl </a:t>
            </a:r>
            <a:r>
              <a:rPr sz="2800" spc="-15" dirty="0">
                <a:latin typeface="Times New Roman"/>
                <a:cs typeface="Times New Roman"/>
              </a:rPr>
              <a:t>group </a:t>
            </a:r>
            <a:r>
              <a:rPr sz="2800" spc="-65" dirty="0">
                <a:latin typeface="Times New Roman"/>
                <a:cs typeface="Times New Roman"/>
              </a:rPr>
              <a:t>(CH3) </a:t>
            </a:r>
            <a:r>
              <a:rPr sz="2800" spc="-5" dirty="0">
                <a:latin typeface="Times New Roman"/>
                <a:cs typeface="Times New Roman"/>
              </a:rPr>
              <a:t>the other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end.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b="1" spc="-10" dirty="0">
                <a:latin typeface="Times New Roman"/>
                <a:cs typeface="Times New Roman"/>
              </a:rPr>
              <a:t>Classification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46100" algn="l"/>
                <a:tab pos="3824604" algn="l"/>
              </a:tabLst>
            </a:pPr>
            <a:r>
              <a:rPr sz="2600" b="1" spc="-125" dirty="0">
                <a:latin typeface="Times New Roman"/>
                <a:cs typeface="Times New Roman"/>
              </a:rPr>
              <a:t>1.	</a:t>
            </a:r>
            <a:r>
              <a:rPr sz="2600" b="1" spc="15" dirty="0">
                <a:latin typeface="Times New Roman"/>
                <a:cs typeface="Times New Roman"/>
              </a:rPr>
              <a:t>Based </a:t>
            </a:r>
            <a:r>
              <a:rPr sz="2600" b="1" spc="20" dirty="0">
                <a:latin typeface="Times New Roman"/>
                <a:cs typeface="Times New Roman"/>
              </a:rPr>
              <a:t>on </a:t>
            </a:r>
            <a:r>
              <a:rPr sz="2600" b="1" dirty="0">
                <a:latin typeface="Times New Roman"/>
                <a:cs typeface="Times New Roman"/>
              </a:rPr>
              <a:t>the</a:t>
            </a:r>
            <a:r>
              <a:rPr sz="2600" b="1" spc="-20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length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of	</a:t>
            </a:r>
            <a:r>
              <a:rPr sz="2600" b="1" spc="-35" dirty="0">
                <a:latin typeface="Times New Roman"/>
                <a:cs typeface="Times New Roman"/>
              </a:rPr>
              <a:t>carbon</a:t>
            </a:r>
            <a:r>
              <a:rPr sz="2600" b="1" spc="-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chain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304165" indent="-304165">
              <a:lnSpc>
                <a:spcPct val="100000"/>
              </a:lnSpc>
              <a:buAutoNum type="alphaLcPeriod"/>
              <a:tabLst>
                <a:tab pos="304165" algn="l"/>
              </a:tabLst>
            </a:pPr>
            <a:r>
              <a:rPr sz="2600" spc="-15" dirty="0">
                <a:latin typeface="Times New Roman"/>
                <a:cs typeface="Times New Roman"/>
              </a:rPr>
              <a:t>Short </a:t>
            </a:r>
            <a:r>
              <a:rPr sz="2600" spc="-60" dirty="0">
                <a:latin typeface="Times New Roman"/>
                <a:cs typeface="Times New Roman"/>
              </a:rPr>
              <a:t>chain </a:t>
            </a:r>
            <a:r>
              <a:rPr sz="2600" spc="-155" dirty="0">
                <a:latin typeface="Times New Roman"/>
                <a:cs typeface="Times New Roman"/>
              </a:rPr>
              <a:t>: </a:t>
            </a:r>
            <a:r>
              <a:rPr sz="2600" spc="-70" dirty="0">
                <a:latin typeface="Times New Roman"/>
                <a:cs typeface="Times New Roman"/>
              </a:rPr>
              <a:t>2-4 </a:t>
            </a:r>
            <a:r>
              <a:rPr sz="2600" spc="-20" dirty="0">
                <a:latin typeface="Times New Roman"/>
                <a:cs typeface="Times New Roman"/>
              </a:rPr>
              <a:t>carbon </a:t>
            </a:r>
            <a:r>
              <a:rPr sz="2600" spc="-30" dirty="0">
                <a:latin typeface="Times New Roman"/>
                <a:cs typeface="Times New Roman"/>
              </a:rPr>
              <a:t>atoms </a:t>
            </a:r>
            <a:r>
              <a:rPr sz="2600" spc="-135" dirty="0">
                <a:latin typeface="Times New Roman"/>
                <a:cs typeface="Times New Roman"/>
              </a:rPr>
              <a:t>(eg. </a:t>
            </a:r>
            <a:r>
              <a:rPr sz="2600" spc="-80" dirty="0">
                <a:latin typeface="Times New Roman"/>
                <a:cs typeface="Times New Roman"/>
              </a:rPr>
              <a:t>Butyric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acid)</a:t>
            </a:r>
            <a:endParaRPr sz="2600">
              <a:latin typeface="Times New Roman"/>
              <a:cs typeface="Times New Roman"/>
            </a:endParaRPr>
          </a:p>
          <a:p>
            <a:pPr marL="321945" indent="-30924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322580" algn="l"/>
              </a:tabLst>
            </a:pPr>
            <a:r>
              <a:rPr sz="2600" spc="-70" dirty="0">
                <a:latin typeface="Times New Roman"/>
                <a:cs typeface="Times New Roman"/>
              </a:rPr>
              <a:t>Medium </a:t>
            </a:r>
            <a:r>
              <a:rPr sz="2600" spc="-60" dirty="0">
                <a:latin typeface="Times New Roman"/>
                <a:cs typeface="Times New Roman"/>
              </a:rPr>
              <a:t>chain </a:t>
            </a:r>
            <a:r>
              <a:rPr sz="2600" spc="-155" dirty="0">
                <a:latin typeface="Times New Roman"/>
                <a:cs typeface="Times New Roman"/>
              </a:rPr>
              <a:t>: </a:t>
            </a:r>
            <a:r>
              <a:rPr sz="2600" spc="-75" dirty="0">
                <a:latin typeface="Times New Roman"/>
                <a:cs typeface="Times New Roman"/>
              </a:rPr>
              <a:t>6-12 </a:t>
            </a:r>
            <a:r>
              <a:rPr sz="2600" spc="-20" dirty="0">
                <a:latin typeface="Times New Roman"/>
                <a:cs typeface="Times New Roman"/>
              </a:rPr>
              <a:t>carbon </a:t>
            </a:r>
            <a:r>
              <a:rPr sz="2600" spc="-30" dirty="0">
                <a:latin typeface="Times New Roman"/>
                <a:cs typeface="Times New Roman"/>
              </a:rPr>
              <a:t>atoms </a:t>
            </a:r>
            <a:r>
              <a:rPr sz="2600" spc="-90" dirty="0">
                <a:latin typeface="Times New Roman"/>
                <a:cs typeface="Times New Roman"/>
              </a:rPr>
              <a:t>(Caprillic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acid)</a:t>
            </a:r>
            <a:endParaRPr sz="2600">
              <a:latin typeface="Times New Roman"/>
              <a:cs typeface="Times New Roman"/>
            </a:endParaRPr>
          </a:p>
          <a:p>
            <a:pPr marL="297180" indent="-284480">
              <a:lnSpc>
                <a:spcPct val="100000"/>
              </a:lnSpc>
              <a:buAutoNum type="alphaLcPeriod"/>
              <a:tabLst>
                <a:tab pos="297815" algn="l"/>
              </a:tabLst>
            </a:pPr>
            <a:r>
              <a:rPr sz="2600" spc="-45" dirty="0">
                <a:latin typeface="Times New Roman"/>
                <a:cs typeface="Times New Roman"/>
              </a:rPr>
              <a:t>Long </a:t>
            </a:r>
            <a:r>
              <a:rPr sz="2600" spc="-60" dirty="0">
                <a:latin typeface="Times New Roman"/>
                <a:cs typeface="Times New Roman"/>
              </a:rPr>
              <a:t>chain </a:t>
            </a:r>
            <a:r>
              <a:rPr sz="2600" spc="-155" dirty="0">
                <a:latin typeface="Times New Roman"/>
                <a:cs typeface="Times New Roman"/>
              </a:rPr>
              <a:t>: </a:t>
            </a:r>
            <a:r>
              <a:rPr sz="2600" spc="-75" dirty="0">
                <a:latin typeface="Times New Roman"/>
                <a:cs typeface="Times New Roman"/>
              </a:rPr>
              <a:t>14-18 </a:t>
            </a:r>
            <a:r>
              <a:rPr sz="2600" spc="-20" dirty="0">
                <a:latin typeface="Times New Roman"/>
                <a:cs typeface="Times New Roman"/>
              </a:rPr>
              <a:t>carbon </a:t>
            </a:r>
            <a:r>
              <a:rPr sz="2600" spc="-30" dirty="0">
                <a:latin typeface="Times New Roman"/>
                <a:cs typeface="Times New Roman"/>
              </a:rPr>
              <a:t>atoms </a:t>
            </a:r>
            <a:r>
              <a:rPr sz="2600" spc="-75" dirty="0">
                <a:latin typeface="Times New Roman"/>
                <a:cs typeface="Times New Roman"/>
              </a:rPr>
              <a:t>(palmitic </a:t>
            </a:r>
            <a:r>
              <a:rPr sz="2600" spc="-80" dirty="0">
                <a:latin typeface="Times New Roman"/>
                <a:cs typeface="Times New Roman"/>
              </a:rPr>
              <a:t>acid, </a:t>
            </a:r>
            <a:r>
              <a:rPr sz="2600" spc="-60" dirty="0">
                <a:latin typeface="Times New Roman"/>
                <a:cs typeface="Times New Roman"/>
              </a:rPr>
              <a:t>stearic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acid)</a:t>
            </a:r>
            <a:endParaRPr sz="2600">
              <a:latin typeface="Times New Roman"/>
              <a:cs typeface="Times New Roman"/>
            </a:endParaRPr>
          </a:p>
          <a:p>
            <a:pPr marL="342265" marR="5080" indent="-342265">
              <a:lnSpc>
                <a:spcPct val="80000"/>
              </a:lnSpc>
              <a:spcBef>
                <a:spcPts val="625"/>
              </a:spcBef>
              <a:buAutoNum type="alphaLcPeriod"/>
              <a:tabLst>
                <a:tab pos="342265" algn="l"/>
              </a:tabLst>
            </a:pPr>
            <a:r>
              <a:rPr sz="2600" spc="-15" dirty="0">
                <a:latin typeface="Times New Roman"/>
                <a:cs typeface="Times New Roman"/>
              </a:rPr>
              <a:t>Extra </a:t>
            </a:r>
            <a:r>
              <a:rPr sz="2600" spc="-55" dirty="0">
                <a:latin typeface="Times New Roman"/>
                <a:cs typeface="Times New Roman"/>
              </a:rPr>
              <a:t>long </a:t>
            </a:r>
            <a:r>
              <a:rPr sz="2600" spc="-60" dirty="0">
                <a:latin typeface="Times New Roman"/>
                <a:cs typeface="Times New Roman"/>
              </a:rPr>
              <a:t>chain </a:t>
            </a:r>
            <a:r>
              <a:rPr sz="2600" spc="-155" dirty="0">
                <a:latin typeface="Times New Roman"/>
                <a:cs typeface="Times New Roman"/>
              </a:rPr>
              <a:t>: </a:t>
            </a:r>
            <a:r>
              <a:rPr sz="2600" spc="-15" dirty="0">
                <a:latin typeface="Times New Roman"/>
                <a:cs typeface="Times New Roman"/>
              </a:rPr>
              <a:t>more </a:t>
            </a:r>
            <a:r>
              <a:rPr sz="2600" spc="-5" dirty="0">
                <a:latin typeface="Times New Roman"/>
                <a:cs typeface="Times New Roman"/>
              </a:rPr>
              <a:t>than </a:t>
            </a:r>
            <a:r>
              <a:rPr sz="2600" spc="-80" dirty="0">
                <a:latin typeface="Times New Roman"/>
                <a:cs typeface="Times New Roman"/>
              </a:rPr>
              <a:t>20 </a:t>
            </a:r>
            <a:r>
              <a:rPr sz="2600" spc="-20" dirty="0">
                <a:latin typeface="Times New Roman"/>
                <a:cs typeface="Times New Roman"/>
              </a:rPr>
              <a:t>carbon </a:t>
            </a:r>
            <a:r>
              <a:rPr sz="2600" spc="-30" dirty="0">
                <a:latin typeface="Times New Roman"/>
                <a:cs typeface="Times New Roman"/>
              </a:rPr>
              <a:t>atoms </a:t>
            </a:r>
            <a:r>
              <a:rPr sz="2600" spc="-60" dirty="0">
                <a:latin typeface="Times New Roman"/>
                <a:cs typeface="Times New Roman"/>
              </a:rPr>
              <a:t>(Arachidonic  </a:t>
            </a:r>
            <a:r>
              <a:rPr sz="2600" spc="-85" dirty="0">
                <a:latin typeface="Times New Roman"/>
                <a:cs typeface="Times New Roman"/>
              </a:rPr>
              <a:t>acid)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object 2"/>
          <p:cNvSpPr txBox="1">
            <a:spLocks noGrp="1"/>
          </p:cNvSpPr>
          <p:nvPr>
            <p:ph type="title"/>
          </p:nvPr>
        </p:nvSpPr>
        <p:spPr>
          <a:xfrm>
            <a:off x="535940" y="346913"/>
            <a:ext cx="4912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86454" algn="l"/>
              </a:tabLst>
            </a:pPr>
            <a:r>
              <a:rPr sz="2800" spc="-30" dirty="0"/>
              <a:t>2. </a:t>
            </a:r>
            <a:r>
              <a:rPr sz="2800" spc="10" dirty="0"/>
              <a:t>Base</a:t>
            </a:r>
            <a:r>
              <a:rPr sz="2800" spc="20" dirty="0"/>
              <a:t>d</a:t>
            </a:r>
            <a:r>
              <a:rPr sz="2800" spc="-5" dirty="0"/>
              <a:t> </a:t>
            </a:r>
            <a:r>
              <a:rPr sz="2800" spc="20" dirty="0"/>
              <a:t>on</a:t>
            </a:r>
            <a:r>
              <a:rPr sz="2800" spc="5" dirty="0"/>
              <a:t> </a:t>
            </a:r>
            <a:r>
              <a:rPr sz="2800" spc="50" dirty="0"/>
              <a:t>de</a:t>
            </a:r>
            <a:r>
              <a:rPr sz="2800" spc="90" dirty="0"/>
              <a:t>g</a:t>
            </a:r>
            <a:r>
              <a:rPr sz="2800" spc="-265" dirty="0"/>
              <a:t>r</a:t>
            </a:r>
            <a:r>
              <a:rPr sz="2800" spc="65" dirty="0"/>
              <a:t>ee</a:t>
            </a:r>
            <a:r>
              <a:rPr sz="2800" spc="5" dirty="0"/>
              <a:t> </a:t>
            </a:r>
            <a:r>
              <a:rPr sz="2800" spc="-15" dirty="0"/>
              <a:t>of</a:t>
            </a:r>
            <a:r>
              <a:rPr sz="2800" dirty="0"/>
              <a:t>	</a:t>
            </a:r>
            <a:r>
              <a:rPr sz="2800" spc="-60" dirty="0"/>
              <a:t>saturat</a:t>
            </a:r>
            <a:r>
              <a:rPr sz="2800" spc="-35" dirty="0"/>
              <a:t>i</a:t>
            </a:r>
            <a:r>
              <a:rPr sz="2800" spc="20" dirty="0"/>
              <a:t>on</a:t>
            </a:r>
            <a:endParaRPr sz="2800"/>
          </a:p>
        </p:txBody>
      </p:sp>
      <p:sp>
        <p:nvSpPr>
          <p:cNvPr id="1048839" name="object 3"/>
          <p:cNvSpPr txBox="1"/>
          <p:nvPr/>
        </p:nvSpPr>
        <p:spPr>
          <a:xfrm>
            <a:off x="535940" y="1325626"/>
            <a:ext cx="8073390" cy="296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18110" indent="-343535">
              <a:lnSpc>
                <a:spcPct val="100000"/>
              </a:lnSpc>
              <a:spcBef>
                <a:spcPts val="105"/>
              </a:spcBef>
              <a:tabLst>
                <a:tab pos="5180330" algn="l"/>
              </a:tabLst>
            </a:pPr>
            <a:r>
              <a:rPr sz="2600" b="1" spc="-65" dirty="0">
                <a:latin typeface="Times New Roman"/>
                <a:cs typeface="Times New Roman"/>
              </a:rPr>
              <a:t>Saturated </a:t>
            </a:r>
            <a:r>
              <a:rPr sz="2600" b="1" spc="-60" dirty="0">
                <a:latin typeface="Times New Roman"/>
                <a:cs typeface="Times New Roman"/>
              </a:rPr>
              <a:t>fatty </a:t>
            </a:r>
            <a:r>
              <a:rPr sz="2600" b="1" spc="15" dirty="0">
                <a:latin typeface="Times New Roman"/>
                <a:cs typeface="Times New Roman"/>
              </a:rPr>
              <a:t>acids </a:t>
            </a:r>
            <a:r>
              <a:rPr sz="2600" dirty="0">
                <a:latin typeface="Times New Roman"/>
                <a:cs typeface="Times New Roman"/>
              </a:rPr>
              <a:t>– </a:t>
            </a:r>
            <a:r>
              <a:rPr sz="2600" spc="-55" dirty="0">
                <a:latin typeface="Times New Roman"/>
                <a:cs typeface="Times New Roman"/>
              </a:rPr>
              <a:t>fatty </a:t>
            </a:r>
            <a:r>
              <a:rPr sz="2600" spc="-75" dirty="0">
                <a:latin typeface="Times New Roman"/>
                <a:cs typeface="Times New Roman"/>
              </a:rPr>
              <a:t>acids </a:t>
            </a:r>
            <a:r>
              <a:rPr sz="2600" dirty="0">
                <a:latin typeface="Times New Roman"/>
                <a:cs typeface="Times New Roman"/>
              </a:rPr>
              <a:t>that </a:t>
            </a:r>
            <a:r>
              <a:rPr sz="2600" spc="-25" dirty="0">
                <a:latin typeface="Times New Roman"/>
                <a:cs typeface="Times New Roman"/>
              </a:rPr>
              <a:t>contain </a:t>
            </a:r>
            <a:r>
              <a:rPr sz="2600" spc="-20" dirty="0">
                <a:latin typeface="Times New Roman"/>
                <a:cs typeface="Times New Roman"/>
              </a:rPr>
              <a:t>carbon </a:t>
            </a:r>
            <a:r>
              <a:rPr sz="2600" spc="-60" dirty="0">
                <a:latin typeface="Times New Roman"/>
                <a:cs typeface="Times New Roman"/>
              </a:rPr>
              <a:t>chains  </a:t>
            </a:r>
            <a:r>
              <a:rPr sz="2600" spc="-80" dirty="0">
                <a:latin typeface="Times New Roman"/>
                <a:cs typeface="Times New Roman"/>
              </a:rPr>
              <a:t>filled </a:t>
            </a:r>
            <a:r>
              <a:rPr sz="2600" spc="-55" dirty="0">
                <a:latin typeface="Times New Roman"/>
                <a:cs typeface="Times New Roman"/>
              </a:rPr>
              <a:t>with </a:t>
            </a:r>
            <a:r>
              <a:rPr sz="2600" spc="-50" dirty="0">
                <a:latin typeface="Times New Roman"/>
                <a:cs typeface="Times New Roman"/>
              </a:rPr>
              <a:t>hydrogen </a:t>
            </a:r>
            <a:r>
              <a:rPr sz="2600" spc="-30" dirty="0">
                <a:latin typeface="Times New Roman"/>
                <a:cs typeface="Times New Roman"/>
              </a:rPr>
              <a:t>atoms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(no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C=C	</a:t>
            </a:r>
            <a:r>
              <a:rPr sz="2600" spc="-30" dirty="0">
                <a:latin typeface="Times New Roman"/>
                <a:cs typeface="Times New Roman"/>
              </a:rPr>
              <a:t>double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bonds)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6235" algn="l"/>
              </a:tabLst>
            </a:pPr>
            <a:r>
              <a:rPr sz="2600" spc="-130" dirty="0">
                <a:latin typeface="Times New Roman"/>
                <a:cs typeface="Times New Roman"/>
              </a:rPr>
              <a:t>All </a:t>
            </a:r>
            <a:r>
              <a:rPr sz="2600" spc="15" dirty="0">
                <a:latin typeface="Times New Roman"/>
                <a:cs typeface="Times New Roman"/>
              </a:rPr>
              <a:t>short or </a:t>
            </a:r>
            <a:r>
              <a:rPr sz="2600" spc="-45" dirty="0">
                <a:latin typeface="Times New Roman"/>
                <a:cs typeface="Times New Roman"/>
              </a:rPr>
              <a:t>medium </a:t>
            </a:r>
            <a:r>
              <a:rPr sz="2600" spc="-60" dirty="0">
                <a:latin typeface="Times New Roman"/>
                <a:cs typeface="Times New Roman"/>
              </a:rPr>
              <a:t>chain </a:t>
            </a:r>
            <a:r>
              <a:rPr sz="2600" spc="-55" dirty="0">
                <a:latin typeface="Times New Roman"/>
                <a:cs typeface="Times New Roman"/>
              </a:rPr>
              <a:t>fatty </a:t>
            </a:r>
            <a:r>
              <a:rPr sz="2600" spc="-75" dirty="0">
                <a:latin typeface="Times New Roman"/>
                <a:cs typeface="Times New Roman"/>
              </a:rPr>
              <a:t>acids </a:t>
            </a:r>
            <a:r>
              <a:rPr sz="2600" spc="-60" dirty="0">
                <a:latin typeface="Times New Roman"/>
                <a:cs typeface="Times New Roman"/>
              </a:rPr>
              <a:t>are</a:t>
            </a:r>
            <a:r>
              <a:rPr sz="2600" spc="34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saturated.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35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810"/>
              </a:lnSpc>
              <a:buFont typeface="Wingdings"/>
              <a:buChar char=""/>
              <a:tabLst>
                <a:tab pos="356235" algn="l"/>
              </a:tabLst>
            </a:pP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40" dirty="0">
                <a:latin typeface="Times New Roman"/>
                <a:cs typeface="Times New Roman"/>
              </a:rPr>
              <a:t>major </a:t>
            </a:r>
            <a:r>
              <a:rPr sz="2600" spc="-35" dirty="0">
                <a:latin typeface="Times New Roman"/>
                <a:cs typeface="Times New Roman"/>
              </a:rPr>
              <a:t>saturated </a:t>
            </a:r>
            <a:r>
              <a:rPr sz="2600" spc="-55" dirty="0">
                <a:latin typeface="Times New Roman"/>
                <a:cs typeface="Times New Roman"/>
              </a:rPr>
              <a:t>fatty </a:t>
            </a:r>
            <a:r>
              <a:rPr sz="2600" spc="-70" dirty="0">
                <a:latin typeface="Times New Roman"/>
                <a:cs typeface="Times New Roman"/>
              </a:rPr>
              <a:t>acids </a:t>
            </a:r>
            <a:r>
              <a:rPr sz="2600" spc="-50" dirty="0">
                <a:latin typeface="Times New Roman"/>
                <a:cs typeface="Times New Roman"/>
              </a:rPr>
              <a:t>in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40" dirty="0">
                <a:latin typeface="Times New Roman"/>
                <a:cs typeface="Times New Roman"/>
              </a:rPr>
              <a:t>diet </a:t>
            </a:r>
            <a:r>
              <a:rPr sz="2600" spc="-60" dirty="0">
                <a:latin typeface="Times New Roman"/>
                <a:cs typeface="Times New Roman"/>
              </a:rPr>
              <a:t>are </a:t>
            </a:r>
            <a:r>
              <a:rPr sz="2600" b="1" spc="-10" dirty="0">
                <a:latin typeface="Times New Roman"/>
                <a:cs typeface="Times New Roman"/>
              </a:rPr>
              <a:t>palmitic </a:t>
            </a:r>
            <a:r>
              <a:rPr sz="2600" b="1" spc="-25" dirty="0">
                <a:latin typeface="Times New Roman"/>
                <a:cs typeface="Times New Roman"/>
              </a:rPr>
              <a:t>and  stearic</a:t>
            </a:r>
            <a:r>
              <a:rPr sz="2600" b="1" spc="5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acids.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48840" name="object 4"/>
          <p:cNvSpPr/>
          <p:nvPr/>
        </p:nvSpPr>
        <p:spPr>
          <a:xfrm>
            <a:off x="609600" y="5029200"/>
            <a:ext cx="7543800" cy="1431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736</TotalTime>
  <Words>4775</Words>
  <Application>Microsoft Office PowerPoint</Application>
  <PresentationFormat>On-screen Show (4:3)</PresentationFormat>
  <Paragraphs>1097</Paragraphs>
  <Slides>177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177</vt:i4>
      </vt:variant>
    </vt:vector>
  </HeadingPairs>
  <TitlesOfParts>
    <vt:vector size="178" baseType="lpstr">
      <vt:lpstr>Solstice</vt:lpstr>
      <vt:lpstr>Debre Markos University  College of  Medicine and Health Sciences Department of  Human nutrition &amp; Food Science</vt:lpstr>
      <vt:lpstr>PowerPoint Presentation</vt:lpstr>
      <vt:lpstr>Introduction to Nutrition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Classifying Nutrients </vt:lpstr>
      <vt:lpstr>Cont’…</vt:lpstr>
      <vt:lpstr>Classifying Nutrients by Composition</vt:lpstr>
      <vt:lpstr>Classifying Nutrients …</vt:lpstr>
      <vt:lpstr>Classifying Nutrients by Quantity Needed</vt:lpstr>
      <vt:lpstr>Public Health Importance (Why we study nutrition?)</vt:lpstr>
      <vt:lpstr>PowerPoint Presentation</vt:lpstr>
      <vt:lpstr>PowerPoint Presentation</vt:lpstr>
      <vt:lpstr>Cont.’…</vt:lpstr>
      <vt:lpstr>  Macronutrients</vt:lpstr>
      <vt:lpstr>PowerPoint Presentation</vt:lpstr>
      <vt:lpstr>PowerPoint Presentation</vt:lpstr>
      <vt:lpstr>Carbohydrates</vt:lpstr>
      <vt:lpstr>Disaccharides</vt:lpstr>
      <vt:lpstr>PowerPoint Presentation</vt:lpstr>
      <vt:lpstr> Polysaccharides</vt:lpstr>
      <vt:lpstr>  Fibers are usually divided into two groups based on their  solubility:</vt:lpstr>
      <vt:lpstr>PowerPoint Presentation</vt:lpstr>
      <vt:lpstr>PowerPoint Presentation</vt:lpstr>
      <vt:lpstr>PowerPoint Presentation</vt:lpstr>
      <vt:lpstr>   Note:</vt:lpstr>
      <vt:lpstr>PowerPoint Presentation</vt:lpstr>
      <vt:lpstr>Digestion and absorption of   carbohydrates</vt:lpstr>
      <vt:lpstr>Carbohydrate digestion(Starch)</vt:lpstr>
      <vt:lpstr>Carbohydrate digestion (Fiber)</vt:lpstr>
      <vt:lpstr>Carbohydrate absorption</vt:lpstr>
      <vt:lpstr>PowerPoint Presentation</vt:lpstr>
      <vt:lpstr>Carbohydrate metabolism</vt:lpstr>
      <vt:lpstr>PowerPoint Presentation</vt:lpstr>
      <vt:lpstr>PowerPoint Presentation</vt:lpstr>
      <vt:lpstr>Making ketone bodies from fat fragments</vt:lpstr>
      <vt:lpstr>Using glucose to make fat</vt:lpstr>
      <vt:lpstr>   Health effects of carbohydrates</vt:lpstr>
      <vt:lpstr>Recommended intakes of sugars</vt:lpstr>
      <vt:lpstr>Health effects of starch and fibers</vt:lpstr>
      <vt:lpstr>PowerPoint Presentation</vt:lpstr>
      <vt:lpstr>Prevention of colon cancer</vt:lpstr>
      <vt:lpstr>Weight management</vt:lpstr>
      <vt:lpstr>Harmful effects of excessive fiber</vt:lpstr>
      <vt:lpstr>Recommended intakes of starch</vt:lpstr>
      <vt:lpstr>Recommended intakes of fiber</vt:lpstr>
      <vt:lpstr>Proteins</vt:lpstr>
      <vt:lpstr>PowerPoint Presentation</vt:lpstr>
      <vt:lpstr>PowerPoint Presentation</vt:lpstr>
      <vt:lpstr>Cont.,…..  Essential and non-essential amino acids</vt:lpstr>
      <vt:lpstr>PowerPoint Presentation</vt:lpstr>
      <vt:lpstr>PowerPoint Presentation</vt:lpstr>
      <vt:lpstr>PowerPoint Presentation</vt:lpstr>
      <vt:lpstr>PowerPoint Presentation</vt:lpstr>
      <vt:lpstr>Digestion and absorption of protein</vt:lpstr>
      <vt:lpstr>PowerPoint Presentation</vt:lpstr>
      <vt:lpstr>PowerPoint Presentation</vt:lpstr>
      <vt:lpstr>Protein absorption</vt:lpstr>
      <vt:lpstr>Roles of proteins</vt:lpstr>
      <vt:lpstr>As hormones:</vt:lpstr>
      <vt:lpstr>PowerPoint Presentation</vt:lpstr>
      <vt:lpstr>PowerPoint Presentation</vt:lpstr>
      <vt:lpstr>As antibodies</vt:lpstr>
      <vt:lpstr>Other roles</vt:lpstr>
      <vt:lpstr>Protein metabolism</vt:lpstr>
      <vt:lpstr>Nitrogen balance</vt:lpstr>
      <vt:lpstr>PowerPoint Presentation</vt:lpstr>
      <vt:lpstr>PowerPoint Presentation</vt:lpstr>
      <vt:lpstr>Using amino acids for energy and glucose</vt:lpstr>
      <vt:lpstr>Deaminating amino acids</vt:lpstr>
      <vt:lpstr>Using amino acids to make fat</vt:lpstr>
      <vt:lpstr>Protein in foods</vt:lpstr>
      <vt:lpstr>Protein quality</vt:lpstr>
      <vt:lpstr>Amino acid composition</vt:lpstr>
      <vt:lpstr>PowerPoint Presentation</vt:lpstr>
      <vt:lpstr>High-quality proteins</vt:lpstr>
      <vt:lpstr>Complementary proteins</vt:lpstr>
      <vt:lpstr>Health effects and recommended intakes of protein</vt:lpstr>
      <vt:lpstr>Protein-energy malnutrition (PEM)</vt:lpstr>
      <vt:lpstr>Classification:</vt:lpstr>
      <vt:lpstr>Marasmus (wasting)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Infections</vt:lpstr>
      <vt:lpstr>PowerPoint Presentation</vt:lpstr>
      <vt:lpstr>PowerPoint Presentation</vt:lpstr>
      <vt:lpstr>PowerPoint Presentation</vt:lpstr>
      <vt:lpstr>Lipids</vt:lpstr>
      <vt:lpstr>Triglycerides</vt:lpstr>
      <vt:lpstr>Functions of fats</vt:lpstr>
      <vt:lpstr>Fatty acids</vt:lpstr>
      <vt:lpstr>2. Based on degree of saturation</vt:lpstr>
      <vt:lpstr>PowerPoint Presentation</vt:lpstr>
      <vt:lpstr>Polyunsaturated fatty acids(PUFA)</vt:lpstr>
      <vt:lpstr>PowerPoint Presentation</vt:lpstr>
      <vt:lpstr>Essential fatty acids</vt:lpstr>
      <vt:lpstr>PowerPoint Presentation</vt:lpstr>
      <vt:lpstr>PowerPoint Presentation</vt:lpstr>
      <vt:lpstr>Linoleic acid and Omega - 6 family</vt:lpstr>
      <vt:lpstr>Linolenic (alpha linolenic acid) and Omega -3 family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Sterols Compounds with a multiple ring structure</vt:lpstr>
      <vt:lpstr>Roles of sterols</vt:lpstr>
      <vt:lpstr>Fat digestion</vt:lpstr>
      <vt:lpstr>Fat digestion</vt:lpstr>
      <vt:lpstr>In the stomach</vt:lpstr>
      <vt:lpstr>In the small intestine</vt:lpstr>
      <vt:lpstr>Lipid transport</vt:lpstr>
      <vt:lpstr>PowerPoint Presentation</vt:lpstr>
      <vt:lpstr>Chylomicrons :</vt:lpstr>
      <vt:lpstr>PowerPoint Presentation</vt:lpstr>
      <vt:lpstr>LDL(Low Density Lipoprotein)</vt:lpstr>
      <vt:lpstr>HDL (High Density Lipoprotein)</vt:lpstr>
      <vt:lpstr>Note:</vt:lpstr>
      <vt:lpstr>PowerPoint Presentation</vt:lpstr>
      <vt:lpstr>Metabolism of lipids</vt:lpstr>
      <vt:lpstr>Pathways of lipid metabolism</vt:lpstr>
      <vt:lpstr>PowerPoint Presentation</vt:lpstr>
      <vt:lpstr>Health effects of fats</vt:lpstr>
      <vt:lpstr>Desirable blood lipid profile:</vt:lpstr>
      <vt:lpstr>Dietary recommendations</vt:lpstr>
      <vt:lpstr>PowerPoint Presentation</vt:lpstr>
      <vt:lpstr>PowerPoint Presentation</vt:lpstr>
      <vt:lpstr>Micronutrients</vt:lpstr>
      <vt:lpstr>PowerPoint Presentation</vt:lpstr>
      <vt:lpstr>Vitamins</vt:lpstr>
      <vt:lpstr>PowerPoint Presentation</vt:lpstr>
      <vt:lpstr>PowerPoint Presentation</vt:lpstr>
      <vt:lpstr>PowerPoint Presentation</vt:lpstr>
      <vt:lpstr>PowerPoint Presentation</vt:lpstr>
      <vt:lpstr>Characteristics of water soluble vitamins</vt:lpstr>
      <vt:lpstr>Characteristics of fat-soluble vitamins:</vt:lpstr>
      <vt:lpstr>The B Vitamins – As individuals</vt:lpstr>
      <vt:lpstr>PowerPoint Presentation</vt:lpstr>
      <vt:lpstr>Food sources</vt:lpstr>
      <vt:lpstr>Deficiency of vitamin B1( Thiamin)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sources</vt:lpstr>
      <vt:lpstr>Deficiency of Niacin</vt:lpstr>
      <vt:lpstr>PowerPoint Presentation</vt:lpstr>
      <vt:lpstr>Folate</vt:lpstr>
      <vt:lpstr>PowerPoint Presentation</vt:lpstr>
      <vt:lpstr>PowerPoint Presentation</vt:lpstr>
      <vt:lpstr>Food sources of folate</vt:lpstr>
      <vt:lpstr>PowerPoint Presentation</vt:lpstr>
      <vt:lpstr>Folate deficiency</vt:lpstr>
      <vt:lpstr>PowerPoint Presentation</vt:lpstr>
      <vt:lpstr>PowerPoint Presentation</vt:lpstr>
      <vt:lpstr>PowerPoint Presentation</vt:lpstr>
      <vt:lpstr>PowerPoint Presentation</vt:lpstr>
      <vt:lpstr>Dietary sources and availability</vt:lpstr>
      <vt:lpstr>Absorption of Vitamin B12</vt:lpstr>
      <vt:lpstr>PowerPoint Presentation</vt:lpstr>
      <vt:lpstr>The B vitamins – In concert</vt:lpstr>
      <vt:lpstr>The B Vitamins – In Concert</vt:lpstr>
      <vt:lpstr>Vitamin C (Ascorbic Acid)</vt:lpstr>
      <vt:lpstr>PowerPoint Presentation</vt:lpstr>
      <vt:lpstr>Food sources</vt:lpstr>
      <vt:lpstr>PowerPoint Presentation</vt:lpstr>
      <vt:lpstr>Vitamin C deficiency .....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Nutrition</dc:title>
  <dc:creator>owner</dc:creator>
  <cp:lastModifiedBy>Windows User</cp:lastModifiedBy>
  <cp:revision>111</cp:revision>
  <dcterms:created xsi:type="dcterms:W3CDTF">2013-08-12T18:32:54Z</dcterms:created>
  <dcterms:modified xsi:type="dcterms:W3CDTF">2020-05-23T06:01:57Z</dcterms:modified>
</cp:coreProperties>
</file>