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gif" ContentType="image/gif"/>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7"/>
  </p:notesMasterIdLst>
  <p:handoutMasterIdLst>
    <p:handoutMasterId r:id="rId58"/>
  </p:handoutMasterIdLst>
  <p:sldIdLst>
    <p:sldId id="256" r:id="rId2"/>
    <p:sldId id="257" r:id="rId3"/>
    <p:sldId id="258" r:id="rId4"/>
    <p:sldId id="259" r:id="rId5"/>
    <p:sldId id="260" r:id="rId6"/>
    <p:sldId id="261" r:id="rId7"/>
    <p:sldId id="262" r:id="rId8"/>
    <p:sldId id="294" r:id="rId9"/>
    <p:sldId id="263" r:id="rId10"/>
    <p:sldId id="264" r:id="rId11"/>
    <p:sldId id="265" r:id="rId12"/>
    <p:sldId id="266" r:id="rId13"/>
    <p:sldId id="267" r:id="rId14"/>
    <p:sldId id="268" r:id="rId15"/>
    <p:sldId id="269"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1" r:id="rId55"/>
    <p:sldId id="312" r:id="rId56"/>
  </p:sldIdLst>
  <p:sldSz cx="9144000" cy="6858000" type="screen4x3"/>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70" d="100"/>
          <a:sy n="70" d="100"/>
        </p:scale>
        <p:origin x="-1374" y="-5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sz="quarter" idx="1"/>
          </p:nvPr>
        </p:nvSpPr>
        <p:spPr>
          <a:xfrm>
            <a:off x="3898102" y="0"/>
            <a:ext cx="2982119" cy="464820"/>
          </a:xfrm>
          <a:prstGeom prst="rect">
            <a:avLst/>
          </a:prstGeom>
        </p:spPr>
        <p:txBody>
          <a:bodyPr vert="horz" lIns="92446" tIns="46223" rIns="92446" bIns="46223" rtlCol="0"/>
          <a:lstStyle>
            <a:lvl1pPr algn="r">
              <a:defRPr sz="1200"/>
            </a:lvl1pPr>
          </a:lstStyle>
          <a:p>
            <a:fld id="{36B79ABE-395B-4CCB-A1FF-2D4AEE9FC39E}" type="datetimeFigureOut">
              <a:rPr lang="en-US" smtClean="0"/>
              <a:pPr/>
              <a:t>1/28/2017</a:t>
            </a:fld>
            <a:endParaRPr lang="en-US"/>
          </a:p>
        </p:txBody>
      </p:sp>
      <p:sp>
        <p:nvSpPr>
          <p:cNvPr id="4" name="Footer Placeholder 3"/>
          <p:cNvSpPr>
            <a:spLocks noGrp="1"/>
          </p:cNvSpPr>
          <p:nvPr>
            <p:ph type="ftr" sz="quarter" idx="2"/>
          </p:nvPr>
        </p:nvSpPr>
        <p:spPr>
          <a:xfrm>
            <a:off x="0" y="8829967"/>
            <a:ext cx="2982119" cy="464820"/>
          </a:xfrm>
          <a:prstGeom prst="rect">
            <a:avLst/>
          </a:prstGeom>
        </p:spPr>
        <p:txBody>
          <a:bodyPr vert="horz" lIns="92446" tIns="46223" rIns="92446" bIns="46223" rtlCol="0" anchor="b"/>
          <a:lstStyle>
            <a:lvl1pPr algn="l">
              <a:defRPr sz="1200"/>
            </a:lvl1pPr>
          </a:lstStyle>
          <a:p>
            <a:endParaRPr lang="en-US"/>
          </a:p>
        </p:txBody>
      </p:sp>
      <p:sp>
        <p:nvSpPr>
          <p:cNvPr id="5" name="Slide Number Placeholder 4"/>
          <p:cNvSpPr>
            <a:spLocks noGrp="1"/>
          </p:cNvSpPr>
          <p:nvPr>
            <p:ph type="sldNum" sz="quarter" idx="3"/>
          </p:nvPr>
        </p:nvSpPr>
        <p:spPr>
          <a:xfrm>
            <a:off x="3898102" y="8829967"/>
            <a:ext cx="2982119" cy="464820"/>
          </a:xfrm>
          <a:prstGeom prst="rect">
            <a:avLst/>
          </a:prstGeom>
        </p:spPr>
        <p:txBody>
          <a:bodyPr vert="horz" lIns="92446" tIns="46223" rIns="92446" bIns="46223" rtlCol="0" anchor="b"/>
          <a:lstStyle>
            <a:lvl1pPr algn="r">
              <a:defRPr sz="1200"/>
            </a:lvl1pPr>
          </a:lstStyle>
          <a:p>
            <a:fld id="{735C6C9A-D5FE-48BA-9BDE-FE882A519BD0}"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idx="1"/>
          </p:nvPr>
        </p:nvSpPr>
        <p:spPr>
          <a:xfrm>
            <a:off x="3898102" y="0"/>
            <a:ext cx="2982119" cy="464820"/>
          </a:xfrm>
          <a:prstGeom prst="rect">
            <a:avLst/>
          </a:prstGeom>
        </p:spPr>
        <p:txBody>
          <a:bodyPr vert="horz" lIns="92446" tIns="46223" rIns="92446" bIns="46223" rtlCol="0"/>
          <a:lstStyle>
            <a:lvl1pPr algn="r">
              <a:defRPr sz="1200"/>
            </a:lvl1pPr>
          </a:lstStyle>
          <a:p>
            <a:fld id="{F255B937-0BE3-4416-9949-68B29077F242}" type="datetimeFigureOut">
              <a:rPr lang="en-US" smtClean="0"/>
              <a:pPr/>
              <a:t>1/28/2017</a:t>
            </a:fld>
            <a:endParaRPr lang="en-US"/>
          </a:p>
        </p:txBody>
      </p:sp>
      <p:sp>
        <p:nvSpPr>
          <p:cNvPr id="4" name="Slide Image Placeholder 3"/>
          <p:cNvSpPr>
            <a:spLocks noGrp="1" noRot="1" noChangeAspect="1"/>
          </p:cNvSpPr>
          <p:nvPr>
            <p:ph type="sldImg" idx="2"/>
          </p:nvPr>
        </p:nvSpPr>
        <p:spPr>
          <a:xfrm>
            <a:off x="1117600" y="696913"/>
            <a:ext cx="4648200" cy="3486150"/>
          </a:xfrm>
          <a:prstGeom prst="rect">
            <a:avLst/>
          </a:prstGeom>
          <a:noFill/>
          <a:ln w="12700">
            <a:solidFill>
              <a:prstClr val="black"/>
            </a:solidFill>
          </a:ln>
        </p:spPr>
        <p:txBody>
          <a:bodyPr vert="horz" lIns="92446" tIns="46223" rIns="92446" bIns="46223" rtlCol="0" anchor="ctr"/>
          <a:lstStyle/>
          <a:p>
            <a:endParaRPr lang="en-US"/>
          </a:p>
        </p:txBody>
      </p:sp>
      <p:sp>
        <p:nvSpPr>
          <p:cNvPr id="5" name="Notes Placeholder 4"/>
          <p:cNvSpPr>
            <a:spLocks noGrp="1"/>
          </p:cNvSpPr>
          <p:nvPr>
            <p:ph type="body" sz="quarter" idx="3"/>
          </p:nvPr>
        </p:nvSpPr>
        <p:spPr>
          <a:xfrm>
            <a:off x="688182" y="4415790"/>
            <a:ext cx="5505450" cy="4183380"/>
          </a:xfrm>
          <a:prstGeom prst="rect">
            <a:avLst/>
          </a:prstGeom>
        </p:spPr>
        <p:txBody>
          <a:bodyPr vert="horz" lIns="92446" tIns="46223" rIns="92446" bIns="46223"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82119" cy="464820"/>
          </a:xfrm>
          <a:prstGeom prst="rect">
            <a:avLst/>
          </a:prstGeom>
        </p:spPr>
        <p:txBody>
          <a:bodyPr vert="horz" lIns="92446" tIns="46223" rIns="92446" bIns="46223" rtlCol="0" anchor="b"/>
          <a:lstStyle>
            <a:lvl1pPr algn="l">
              <a:defRPr sz="1200"/>
            </a:lvl1pPr>
          </a:lstStyle>
          <a:p>
            <a:endParaRPr lang="en-US"/>
          </a:p>
        </p:txBody>
      </p:sp>
      <p:sp>
        <p:nvSpPr>
          <p:cNvPr id="7" name="Slide Number Placeholder 6"/>
          <p:cNvSpPr>
            <a:spLocks noGrp="1"/>
          </p:cNvSpPr>
          <p:nvPr>
            <p:ph type="sldNum" sz="quarter" idx="5"/>
          </p:nvPr>
        </p:nvSpPr>
        <p:spPr>
          <a:xfrm>
            <a:off x="3898102" y="8829967"/>
            <a:ext cx="2982119" cy="464820"/>
          </a:xfrm>
          <a:prstGeom prst="rect">
            <a:avLst/>
          </a:prstGeom>
        </p:spPr>
        <p:txBody>
          <a:bodyPr vert="horz" lIns="92446" tIns="46223" rIns="92446" bIns="46223" rtlCol="0" anchor="b"/>
          <a:lstStyle>
            <a:lvl1pPr algn="r">
              <a:defRPr sz="1200"/>
            </a:lvl1pPr>
          </a:lstStyle>
          <a:p>
            <a:fld id="{02E5ABAA-555F-46A8-A96F-3A759CC60E9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2E5ABAA-555F-46A8-A96F-3A759CC60E92}"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2E5ABAA-555F-46A8-A96F-3A759CC60E92}" type="slidenum">
              <a:rPr lang="en-US" smtClean="0"/>
              <a:pPr/>
              <a:t>21</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2E5ABAA-555F-46A8-A96F-3A759CC60E92}" type="slidenum">
              <a:rPr lang="en-US" smtClean="0"/>
              <a:pPr/>
              <a:t>29</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2E5ABAA-555F-46A8-A96F-3A759CC60E92}" type="slidenum">
              <a:rPr lang="en-US" smtClean="0"/>
              <a:pPr/>
              <a:t>36</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2E5ABAA-555F-46A8-A96F-3A759CC60E92}" type="slidenum">
              <a:rPr lang="en-US" smtClean="0"/>
              <a:pPr/>
              <a:t>40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945381A-7E0C-42F3-B050-EC53714FEB18}" type="datetimeFigureOut">
              <a:rPr lang="en-US" smtClean="0"/>
              <a:pPr/>
              <a:t>1/28/2017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F9378F-C272-4BC8-83A0-29AD3CAF5A8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945381A-7E0C-42F3-B050-EC53714FEB18}" type="datetimeFigureOut">
              <a:rPr lang="en-US" smtClean="0"/>
              <a:pPr/>
              <a:t>1/28/2017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F9378F-C272-4BC8-83A0-29AD3CAF5A8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945381A-7E0C-42F3-B050-EC53714FEB18}" type="datetimeFigureOut">
              <a:rPr lang="en-US" smtClean="0"/>
              <a:pPr/>
              <a:t>1/28/2017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F9378F-C272-4BC8-83A0-29AD3CAF5A8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945381A-7E0C-42F3-B050-EC53714FEB18}" type="datetimeFigureOut">
              <a:rPr lang="en-US" smtClean="0"/>
              <a:pPr/>
              <a:t>1/28/2017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F9378F-C272-4BC8-83A0-29AD3CAF5A8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945381A-7E0C-42F3-B050-EC53714FEB18}" type="datetimeFigureOut">
              <a:rPr lang="en-US" smtClean="0"/>
              <a:pPr/>
              <a:t>1/28/2017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F9378F-C272-4BC8-83A0-29AD3CAF5A8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945381A-7E0C-42F3-B050-EC53714FEB18}" type="datetimeFigureOut">
              <a:rPr lang="en-US" smtClean="0"/>
              <a:pPr/>
              <a:t>1/28/2017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F9378F-C272-4BC8-83A0-29AD3CAF5A8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945381A-7E0C-42F3-B050-EC53714FEB18}" type="datetimeFigureOut">
              <a:rPr lang="en-US" smtClean="0"/>
              <a:pPr/>
              <a:t>1/28/2017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5F9378F-C272-4BC8-83A0-29AD3CAF5A8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945381A-7E0C-42F3-B050-EC53714FEB18}" type="datetimeFigureOut">
              <a:rPr lang="en-US" smtClean="0"/>
              <a:pPr/>
              <a:t>1/28/2017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5F9378F-C272-4BC8-83A0-29AD3CAF5A8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45381A-7E0C-42F3-B050-EC53714FEB18}" type="datetimeFigureOut">
              <a:rPr lang="en-US" smtClean="0"/>
              <a:pPr/>
              <a:t>1/28/2017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5F9378F-C272-4BC8-83A0-29AD3CAF5A8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945381A-7E0C-42F3-B050-EC53714FEB18}" type="datetimeFigureOut">
              <a:rPr lang="en-US" smtClean="0"/>
              <a:pPr/>
              <a:t>1/28/2017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F9378F-C272-4BC8-83A0-29AD3CAF5A8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945381A-7E0C-42F3-B050-EC53714FEB18}" type="datetimeFigureOut">
              <a:rPr lang="en-US" smtClean="0"/>
              <a:pPr/>
              <a:t>1/28/2017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F9378F-C272-4BC8-83A0-29AD3CAF5A8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45381A-7E0C-42F3-B050-EC53714FEB18}" type="datetimeFigureOut">
              <a:rPr lang="en-US" smtClean="0"/>
              <a:pPr/>
              <a:t>1/28/2017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F9378F-C272-4BC8-83A0-29AD3CAF5A8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8.gif"/><Relationship Id="rId4" Type="http://schemas.openxmlformats.org/officeDocument/2006/relationships/image" Target="../media/image7.gif"/></Relationships>
</file>

<file path=ppt/slides/_rels/slide22.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image" Target="../media/image9.gif"/><Relationship Id="rId1" Type="http://schemas.openxmlformats.org/officeDocument/2006/relationships/slideLayout" Target="../slideLayouts/slideLayout2.xml"/><Relationship Id="rId6" Type="http://schemas.openxmlformats.org/officeDocument/2006/relationships/image" Target="../media/image13.gif"/><Relationship Id="rId5" Type="http://schemas.openxmlformats.org/officeDocument/2006/relationships/image" Target="../media/image12.gif"/><Relationship Id="rId4" Type="http://schemas.openxmlformats.org/officeDocument/2006/relationships/image" Target="../media/image11.gif"/></Relationships>
</file>

<file path=ppt/slides/_rels/slide23.xml.rels><?xml version="1.0" encoding="UTF-8" standalone="yes"?>
<Relationships xmlns="http://schemas.openxmlformats.org/package/2006/relationships"><Relationship Id="rId3" Type="http://schemas.openxmlformats.org/officeDocument/2006/relationships/image" Target="../media/image15.gif"/><Relationship Id="rId2" Type="http://schemas.openxmlformats.org/officeDocument/2006/relationships/image" Target="../media/image14.gif"/><Relationship Id="rId1" Type="http://schemas.openxmlformats.org/officeDocument/2006/relationships/slideLayout" Target="../slideLayouts/slideLayout2.xml"/><Relationship Id="rId6" Type="http://schemas.openxmlformats.org/officeDocument/2006/relationships/image" Target="../media/image18.gif"/><Relationship Id="rId5" Type="http://schemas.openxmlformats.org/officeDocument/2006/relationships/image" Target="../media/image17.gif"/><Relationship Id="rId4" Type="http://schemas.openxmlformats.org/officeDocument/2006/relationships/image" Target="../media/image16.gif"/></Relationships>
</file>

<file path=ppt/slides/_rels/slide24.xml.rels><?xml version="1.0" encoding="UTF-8" standalone="yes"?>
<Relationships xmlns="http://schemas.openxmlformats.org/package/2006/relationships"><Relationship Id="rId3" Type="http://schemas.openxmlformats.org/officeDocument/2006/relationships/image" Target="../media/image19.gif"/><Relationship Id="rId2" Type="http://schemas.openxmlformats.org/officeDocument/2006/relationships/image" Target="../media/image6.gif"/><Relationship Id="rId1" Type="http://schemas.openxmlformats.org/officeDocument/2006/relationships/slideLayout" Target="../slideLayouts/slideLayout2.xml"/><Relationship Id="rId4" Type="http://schemas.openxmlformats.org/officeDocument/2006/relationships/image" Target="../media/image20.gif"/></Relationships>
</file>

<file path=ppt/slides/_rels/slide25.xml.rels><?xml version="1.0" encoding="UTF-8" standalone="yes"?>
<Relationships xmlns="http://schemas.openxmlformats.org/package/2006/relationships"><Relationship Id="rId3" Type="http://schemas.openxmlformats.org/officeDocument/2006/relationships/image" Target="../media/image22.gif"/><Relationship Id="rId2" Type="http://schemas.openxmlformats.org/officeDocument/2006/relationships/image" Target="../media/image21.gif"/><Relationship Id="rId1" Type="http://schemas.openxmlformats.org/officeDocument/2006/relationships/slideLayout" Target="../slideLayouts/slideLayout2.xml"/><Relationship Id="rId6" Type="http://schemas.openxmlformats.org/officeDocument/2006/relationships/image" Target="../media/image25.gif"/><Relationship Id="rId5" Type="http://schemas.openxmlformats.org/officeDocument/2006/relationships/image" Target="../media/image24.gif"/><Relationship Id="rId4" Type="http://schemas.openxmlformats.org/officeDocument/2006/relationships/image" Target="../media/image23.gif"/></Relationships>
</file>

<file path=ppt/slides/_rels/slide26.xml.rels><?xml version="1.0" encoding="UTF-8" standalone="yes"?>
<Relationships xmlns="http://schemas.openxmlformats.org/package/2006/relationships"><Relationship Id="rId3" Type="http://schemas.openxmlformats.org/officeDocument/2006/relationships/image" Target="../media/image27.gif"/><Relationship Id="rId2" Type="http://schemas.openxmlformats.org/officeDocument/2006/relationships/image" Target="../media/image26.gi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8.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30.gif"/><Relationship Id="rId2" Type="http://schemas.openxmlformats.org/officeDocument/2006/relationships/image" Target="../media/image29.gif"/><Relationship Id="rId1" Type="http://schemas.openxmlformats.org/officeDocument/2006/relationships/slideLayout" Target="../slideLayouts/slideLayout2.xml"/><Relationship Id="rId6" Type="http://schemas.openxmlformats.org/officeDocument/2006/relationships/image" Target="../media/image33.gif"/><Relationship Id="rId5" Type="http://schemas.openxmlformats.org/officeDocument/2006/relationships/image" Target="../media/image32.gif"/><Relationship Id="rId4" Type="http://schemas.openxmlformats.org/officeDocument/2006/relationships/image" Target="../media/image31.gif"/></Relationships>
</file>

<file path=ppt/slides/_rels/slide29.xml.rels><?xml version="1.0" encoding="UTF-8" standalone="yes"?>
<Relationships xmlns="http://schemas.openxmlformats.org/package/2006/relationships"><Relationship Id="rId3" Type="http://schemas.openxmlformats.org/officeDocument/2006/relationships/image" Target="../media/image34.gif"/><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14.gif"/><Relationship Id="rId5" Type="http://schemas.openxmlformats.org/officeDocument/2006/relationships/image" Target="../media/image36.gif"/><Relationship Id="rId4" Type="http://schemas.openxmlformats.org/officeDocument/2006/relationships/image" Target="../media/image35.gi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38.gif"/><Relationship Id="rId2" Type="http://schemas.openxmlformats.org/officeDocument/2006/relationships/image" Target="../media/image37.gif"/><Relationship Id="rId1" Type="http://schemas.openxmlformats.org/officeDocument/2006/relationships/slideLayout" Target="../slideLayouts/slideLayout2.xml"/><Relationship Id="rId6" Type="http://schemas.openxmlformats.org/officeDocument/2006/relationships/image" Target="../media/image41.gif"/><Relationship Id="rId5" Type="http://schemas.openxmlformats.org/officeDocument/2006/relationships/image" Target="../media/image40.gif"/><Relationship Id="rId4" Type="http://schemas.openxmlformats.org/officeDocument/2006/relationships/image" Target="../media/image39.gif"/></Relationships>
</file>

<file path=ppt/slides/_rels/slide31.xml.rels><?xml version="1.0" encoding="UTF-8" standalone="yes"?>
<Relationships xmlns="http://schemas.openxmlformats.org/package/2006/relationships"><Relationship Id="rId3" Type="http://schemas.openxmlformats.org/officeDocument/2006/relationships/image" Target="../media/image43.gif"/><Relationship Id="rId2" Type="http://schemas.openxmlformats.org/officeDocument/2006/relationships/image" Target="../media/image42.gif"/><Relationship Id="rId1" Type="http://schemas.openxmlformats.org/officeDocument/2006/relationships/slideLayout" Target="../slideLayouts/slideLayout2.xml"/><Relationship Id="rId5" Type="http://schemas.openxmlformats.org/officeDocument/2006/relationships/image" Target="../media/image45.gif"/><Relationship Id="rId4" Type="http://schemas.openxmlformats.org/officeDocument/2006/relationships/image" Target="../media/image44.gif"/></Relationships>
</file>

<file path=ppt/slides/_rels/slide32.xml.rels><?xml version="1.0" encoding="UTF-8" standalone="yes"?>
<Relationships xmlns="http://schemas.openxmlformats.org/package/2006/relationships"><Relationship Id="rId8" Type="http://schemas.openxmlformats.org/officeDocument/2006/relationships/image" Target="../media/image51.gif"/><Relationship Id="rId3" Type="http://schemas.openxmlformats.org/officeDocument/2006/relationships/image" Target="../media/image47.gif"/><Relationship Id="rId7" Type="http://schemas.openxmlformats.org/officeDocument/2006/relationships/image" Target="../media/image50.gif"/><Relationship Id="rId2" Type="http://schemas.openxmlformats.org/officeDocument/2006/relationships/image" Target="../media/image46.gif"/><Relationship Id="rId1" Type="http://schemas.openxmlformats.org/officeDocument/2006/relationships/slideLayout" Target="../slideLayouts/slideLayout2.xml"/><Relationship Id="rId6" Type="http://schemas.openxmlformats.org/officeDocument/2006/relationships/image" Target="../media/image49.gif"/><Relationship Id="rId5" Type="http://schemas.openxmlformats.org/officeDocument/2006/relationships/image" Target="../media/image48.gif"/><Relationship Id="rId4" Type="http://schemas.openxmlformats.org/officeDocument/2006/relationships/image" Target="../media/image22.gif"/></Relationships>
</file>

<file path=ppt/slides/_rels/slide33.xml.rels><?xml version="1.0" encoding="UTF-8" standalone="yes"?>
<Relationships xmlns="http://schemas.openxmlformats.org/package/2006/relationships"><Relationship Id="rId3" Type="http://schemas.openxmlformats.org/officeDocument/2006/relationships/image" Target="../media/image52.gif"/><Relationship Id="rId2" Type="http://schemas.openxmlformats.org/officeDocument/2006/relationships/image" Target="../media/image50.gif"/><Relationship Id="rId1" Type="http://schemas.openxmlformats.org/officeDocument/2006/relationships/slideLayout" Target="../slideLayouts/slideLayout2.xml"/><Relationship Id="rId4" Type="http://schemas.openxmlformats.org/officeDocument/2006/relationships/image" Target="../media/image53.gif"/></Relationships>
</file>

<file path=ppt/slides/_rels/slide34.xml.rels><?xml version="1.0" encoding="UTF-8" standalone="yes"?>
<Relationships xmlns="http://schemas.openxmlformats.org/package/2006/relationships"><Relationship Id="rId2" Type="http://schemas.openxmlformats.org/officeDocument/2006/relationships/image" Target="../media/image17.gi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49.gif"/><Relationship Id="rId2" Type="http://schemas.openxmlformats.org/officeDocument/2006/relationships/image" Target="../media/image50.gif"/><Relationship Id="rId1" Type="http://schemas.openxmlformats.org/officeDocument/2006/relationships/slideLayout" Target="../slideLayouts/slideLayout2.xml"/><Relationship Id="rId5" Type="http://schemas.openxmlformats.org/officeDocument/2006/relationships/image" Target="../media/image47.gif"/><Relationship Id="rId4" Type="http://schemas.openxmlformats.org/officeDocument/2006/relationships/image" Target="../media/image48.gif"/></Relationships>
</file>

<file path=ppt/slides/_rels/slide36.xml.rels><?xml version="1.0" encoding="UTF-8" standalone="yes"?>
<Relationships xmlns="http://schemas.openxmlformats.org/package/2006/relationships"><Relationship Id="rId3" Type="http://schemas.openxmlformats.org/officeDocument/2006/relationships/image" Target="../media/image54.gif"/><Relationship Id="rId7" Type="http://schemas.openxmlformats.org/officeDocument/2006/relationships/image" Target="../media/image58.gif"/><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57.gif"/><Relationship Id="rId5" Type="http://schemas.openxmlformats.org/officeDocument/2006/relationships/image" Target="../media/image56.gif"/><Relationship Id="rId4" Type="http://schemas.openxmlformats.org/officeDocument/2006/relationships/image" Target="../media/image55.gif"/></Relationships>
</file>

<file path=ppt/slides/_rels/slide37.xml.rels><?xml version="1.0" encoding="UTF-8" standalone="yes"?>
<Relationships xmlns="http://schemas.openxmlformats.org/package/2006/relationships"><Relationship Id="rId3" Type="http://schemas.openxmlformats.org/officeDocument/2006/relationships/image" Target="../media/image60.gif"/><Relationship Id="rId2" Type="http://schemas.openxmlformats.org/officeDocument/2006/relationships/image" Target="../media/image59.gif"/><Relationship Id="rId1" Type="http://schemas.openxmlformats.org/officeDocument/2006/relationships/slideLayout" Target="../slideLayouts/slideLayout2.xml"/><Relationship Id="rId4" Type="http://schemas.openxmlformats.org/officeDocument/2006/relationships/image" Target="../media/image49.gif"/></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61.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62.gif"/><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65.gif"/><Relationship Id="rId5" Type="http://schemas.openxmlformats.org/officeDocument/2006/relationships/image" Target="../media/image64.gif"/><Relationship Id="rId4" Type="http://schemas.openxmlformats.org/officeDocument/2006/relationships/image" Target="../media/image63.gif"/></Relationships>
</file>

<file path=ppt/slides/_rels/slide41.xml.rels><?xml version="1.0" encoding="UTF-8" standalone="yes"?>
<Relationships xmlns="http://schemas.openxmlformats.org/package/2006/relationships"><Relationship Id="rId3" Type="http://schemas.openxmlformats.org/officeDocument/2006/relationships/image" Target="../media/image67.gif"/><Relationship Id="rId2" Type="http://schemas.openxmlformats.org/officeDocument/2006/relationships/image" Target="../media/image66.gif"/><Relationship Id="rId1" Type="http://schemas.openxmlformats.org/officeDocument/2006/relationships/slideLayout" Target="../slideLayouts/slideLayout2.xml"/><Relationship Id="rId5" Type="http://schemas.openxmlformats.org/officeDocument/2006/relationships/image" Target="../media/image69.gif"/><Relationship Id="rId4" Type="http://schemas.openxmlformats.org/officeDocument/2006/relationships/image" Target="../media/image68.gif"/></Relationships>
</file>

<file path=ppt/slides/_rels/slide42.xml.rels><?xml version="1.0" encoding="UTF-8" standalone="yes"?>
<Relationships xmlns="http://schemas.openxmlformats.org/package/2006/relationships"><Relationship Id="rId8" Type="http://schemas.openxmlformats.org/officeDocument/2006/relationships/image" Target="../media/image76.gif"/><Relationship Id="rId3" Type="http://schemas.openxmlformats.org/officeDocument/2006/relationships/image" Target="../media/image71.gif"/><Relationship Id="rId7" Type="http://schemas.openxmlformats.org/officeDocument/2006/relationships/image" Target="../media/image75.gif"/><Relationship Id="rId2" Type="http://schemas.openxmlformats.org/officeDocument/2006/relationships/image" Target="../media/image70.gif"/><Relationship Id="rId1" Type="http://schemas.openxmlformats.org/officeDocument/2006/relationships/slideLayout" Target="../slideLayouts/slideLayout2.xml"/><Relationship Id="rId6" Type="http://schemas.openxmlformats.org/officeDocument/2006/relationships/image" Target="../media/image74.gif"/><Relationship Id="rId5" Type="http://schemas.openxmlformats.org/officeDocument/2006/relationships/image" Target="../media/image73.gif"/><Relationship Id="rId4" Type="http://schemas.openxmlformats.org/officeDocument/2006/relationships/image" Target="../media/image72.gif"/><Relationship Id="rId9" Type="http://schemas.openxmlformats.org/officeDocument/2006/relationships/image" Target="../media/image77.gif"/></Relationships>
</file>

<file path=ppt/slides/_rels/slide43.xml.rels><?xml version="1.0" encoding="UTF-8" standalone="yes"?>
<Relationships xmlns="http://schemas.openxmlformats.org/package/2006/relationships"><Relationship Id="rId3" Type="http://schemas.openxmlformats.org/officeDocument/2006/relationships/image" Target="../media/image72.gif"/><Relationship Id="rId2" Type="http://schemas.openxmlformats.org/officeDocument/2006/relationships/image" Target="../media/image78.gif"/><Relationship Id="rId1" Type="http://schemas.openxmlformats.org/officeDocument/2006/relationships/slideLayout" Target="../slideLayouts/slideLayout2.xml"/><Relationship Id="rId5" Type="http://schemas.openxmlformats.org/officeDocument/2006/relationships/image" Target="../media/image77.gif"/><Relationship Id="rId4" Type="http://schemas.openxmlformats.org/officeDocument/2006/relationships/image" Target="../media/image76.gif"/></Relationships>
</file>

<file path=ppt/slides/_rels/slide44.xml.rels><?xml version="1.0" encoding="UTF-8" standalone="yes"?>
<Relationships xmlns="http://schemas.openxmlformats.org/package/2006/relationships"><Relationship Id="rId3" Type="http://schemas.openxmlformats.org/officeDocument/2006/relationships/image" Target="../media/image79.gif"/><Relationship Id="rId2" Type="http://schemas.openxmlformats.org/officeDocument/2006/relationships/image" Target="../media/image49.gif"/><Relationship Id="rId1" Type="http://schemas.openxmlformats.org/officeDocument/2006/relationships/slideLayout" Target="../slideLayouts/slideLayout2.xml"/><Relationship Id="rId4" Type="http://schemas.openxmlformats.org/officeDocument/2006/relationships/image" Target="../media/image67.gif"/></Relationships>
</file>

<file path=ppt/slides/_rels/slide45.xml.rels><?xml version="1.0" encoding="UTF-8" standalone="yes"?>
<Relationships xmlns="http://schemas.openxmlformats.org/package/2006/relationships"><Relationship Id="rId2" Type="http://schemas.openxmlformats.org/officeDocument/2006/relationships/image" Target="../media/image80.gif"/><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82.gif"/><Relationship Id="rId2" Type="http://schemas.openxmlformats.org/officeDocument/2006/relationships/image" Target="../media/image81.gif"/><Relationship Id="rId1" Type="http://schemas.openxmlformats.org/officeDocument/2006/relationships/slideLayout" Target="../slideLayouts/slideLayout2.xml"/><Relationship Id="rId5" Type="http://schemas.openxmlformats.org/officeDocument/2006/relationships/image" Target="../media/image84.gif"/><Relationship Id="rId4" Type="http://schemas.openxmlformats.org/officeDocument/2006/relationships/image" Target="../media/image83.gif"/></Relationships>
</file>

<file path=ppt/slides/_rels/slide47.xml.rels><?xml version="1.0" encoding="UTF-8" standalone="yes"?>
<Relationships xmlns="http://schemas.openxmlformats.org/package/2006/relationships"><Relationship Id="rId3" Type="http://schemas.openxmlformats.org/officeDocument/2006/relationships/image" Target="../media/image86.gif"/><Relationship Id="rId2" Type="http://schemas.openxmlformats.org/officeDocument/2006/relationships/image" Target="../media/image85.gif"/><Relationship Id="rId1" Type="http://schemas.openxmlformats.org/officeDocument/2006/relationships/slideLayout" Target="../slideLayouts/slideLayout2.xml"/><Relationship Id="rId6" Type="http://schemas.openxmlformats.org/officeDocument/2006/relationships/image" Target="../media/image89.gif"/><Relationship Id="rId5" Type="http://schemas.openxmlformats.org/officeDocument/2006/relationships/image" Target="../media/image88.gif"/><Relationship Id="rId4" Type="http://schemas.openxmlformats.org/officeDocument/2006/relationships/image" Target="../media/image87.gif"/></Relationships>
</file>

<file path=ppt/slides/_rels/slide48.xml.rels><?xml version="1.0" encoding="UTF-8" standalone="yes"?>
<Relationships xmlns="http://schemas.openxmlformats.org/package/2006/relationships"><Relationship Id="rId2" Type="http://schemas.openxmlformats.org/officeDocument/2006/relationships/image" Target="../media/image90.gif"/><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92.gif"/><Relationship Id="rId2" Type="http://schemas.openxmlformats.org/officeDocument/2006/relationships/image" Target="../media/image91.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94.gif"/><Relationship Id="rId7" Type="http://schemas.openxmlformats.org/officeDocument/2006/relationships/image" Target="../media/image92.gif"/><Relationship Id="rId2" Type="http://schemas.openxmlformats.org/officeDocument/2006/relationships/image" Target="../media/image93.gif"/><Relationship Id="rId1" Type="http://schemas.openxmlformats.org/officeDocument/2006/relationships/slideLayout" Target="../slideLayouts/slideLayout2.xml"/><Relationship Id="rId6" Type="http://schemas.openxmlformats.org/officeDocument/2006/relationships/image" Target="../media/image97.gif"/><Relationship Id="rId5" Type="http://schemas.openxmlformats.org/officeDocument/2006/relationships/image" Target="../media/image96.gif"/><Relationship Id="rId4" Type="http://schemas.openxmlformats.org/officeDocument/2006/relationships/image" Target="../media/image95.gif"/></Relationships>
</file>

<file path=ppt/slides/_rels/slide51.xml.rels><?xml version="1.0" encoding="UTF-8" standalone="yes"?>
<Relationships xmlns="http://schemas.openxmlformats.org/package/2006/relationships"><Relationship Id="rId8" Type="http://schemas.openxmlformats.org/officeDocument/2006/relationships/image" Target="../media/image104.gif"/><Relationship Id="rId3" Type="http://schemas.openxmlformats.org/officeDocument/2006/relationships/image" Target="../media/image99.gif"/><Relationship Id="rId7" Type="http://schemas.openxmlformats.org/officeDocument/2006/relationships/image" Target="../media/image103.gif"/><Relationship Id="rId2" Type="http://schemas.openxmlformats.org/officeDocument/2006/relationships/image" Target="../media/image98.gif"/><Relationship Id="rId1" Type="http://schemas.openxmlformats.org/officeDocument/2006/relationships/slideLayout" Target="../slideLayouts/slideLayout2.xml"/><Relationship Id="rId6" Type="http://schemas.openxmlformats.org/officeDocument/2006/relationships/image" Target="../media/image102.gif"/><Relationship Id="rId5" Type="http://schemas.openxmlformats.org/officeDocument/2006/relationships/image" Target="../media/image101.gif"/><Relationship Id="rId4" Type="http://schemas.openxmlformats.org/officeDocument/2006/relationships/image" Target="../media/image100.gif"/></Relationships>
</file>

<file path=ppt/slides/_rels/slide52.xml.rels><?xml version="1.0" encoding="UTF-8" standalone="yes"?>
<Relationships xmlns="http://schemas.openxmlformats.org/package/2006/relationships"><Relationship Id="rId8" Type="http://schemas.openxmlformats.org/officeDocument/2006/relationships/image" Target="../media/image108.gif"/><Relationship Id="rId3" Type="http://schemas.openxmlformats.org/officeDocument/2006/relationships/image" Target="../media/image95.gif"/><Relationship Id="rId7" Type="http://schemas.openxmlformats.org/officeDocument/2006/relationships/image" Target="../media/image107.gif"/><Relationship Id="rId2" Type="http://schemas.openxmlformats.org/officeDocument/2006/relationships/image" Target="../media/image96.gif"/><Relationship Id="rId1" Type="http://schemas.openxmlformats.org/officeDocument/2006/relationships/slideLayout" Target="../slideLayouts/slideLayout2.xml"/><Relationship Id="rId6" Type="http://schemas.openxmlformats.org/officeDocument/2006/relationships/image" Target="../media/image106.gif"/><Relationship Id="rId11" Type="http://schemas.openxmlformats.org/officeDocument/2006/relationships/image" Target="../media/image111.gif"/><Relationship Id="rId5" Type="http://schemas.openxmlformats.org/officeDocument/2006/relationships/image" Target="../media/image105.gif"/><Relationship Id="rId10" Type="http://schemas.openxmlformats.org/officeDocument/2006/relationships/image" Target="../media/image110.gif"/><Relationship Id="rId4" Type="http://schemas.openxmlformats.org/officeDocument/2006/relationships/image" Target="../media/image94.gif"/><Relationship Id="rId9" Type="http://schemas.openxmlformats.org/officeDocument/2006/relationships/image" Target="../media/image109.gif"/></Relationships>
</file>

<file path=ppt/slides/_rels/slide53.xml.rels><?xml version="1.0" encoding="UTF-8" standalone="yes"?>
<Relationships xmlns="http://schemas.openxmlformats.org/package/2006/relationships"><Relationship Id="rId3" Type="http://schemas.openxmlformats.org/officeDocument/2006/relationships/image" Target="../media/image94.gif"/><Relationship Id="rId2" Type="http://schemas.openxmlformats.org/officeDocument/2006/relationships/image" Target="../media/image112.gif"/><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114.gif"/><Relationship Id="rId2" Type="http://schemas.openxmlformats.org/officeDocument/2006/relationships/image" Target="../media/image113.gif"/><Relationship Id="rId1" Type="http://schemas.openxmlformats.org/officeDocument/2006/relationships/slideLayout" Target="../slideLayouts/slideLayout2.xml"/><Relationship Id="rId6" Type="http://schemas.openxmlformats.org/officeDocument/2006/relationships/image" Target="../media/image116.gif"/><Relationship Id="rId5" Type="http://schemas.openxmlformats.org/officeDocument/2006/relationships/image" Target="../media/image92.gif"/><Relationship Id="rId4" Type="http://schemas.openxmlformats.org/officeDocument/2006/relationships/image" Target="../media/image115.gif"/></Relationships>
</file>

<file path=ppt/slides/_rels/slide55.xml.rels><?xml version="1.0" encoding="UTF-8" standalone="yes"?>
<Relationships xmlns="http://schemas.openxmlformats.org/package/2006/relationships"><Relationship Id="rId3" Type="http://schemas.openxmlformats.org/officeDocument/2006/relationships/image" Target="../media/image118.gif"/><Relationship Id="rId2" Type="http://schemas.openxmlformats.org/officeDocument/2006/relationships/image" Target="../media/image117.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Econometrics and Software Application (Econ 6031)</a:t>
            </a:r>
            <a:endParaRPr lang="en-US" dirty="0"/>
          </a:p>
        </p:txBody>
      </p:sp>
      <p:sp>
        <p:nvSpPr>
          <p:cNvPr id="3" name="Subtitle 2"/>
          <p:cNvSpPr>
            <a:spLocks noGrp="1"/>
          </p:cNvSpPr>
          <p:nvPr>
            <p:ph type="subTitle" idx="1"/>
          </p:nvPr>
        </p:nvSpPr>
        <p:spPr/>
        <p:txBody>
          <a:bodyPr/>
          <a:lstStyle/>
          <a:p>
            <a:r>
              <a:rPr lang="en-US" dirty="0" smtClean="0"/>
              <a:t>Brief Review of Linear Regression</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1"/>
                </a:solidFill>
                <a:cs typeface="Times New Roman" pitchFamily="18" charset="0"/>
              </a:rPr>
              <a:t>Methodology of econometrics</a:t>
            </a:r>
            <a:endParaRPr lang="en-US" dirty="0"/>
          </a:p>
        </p:txBody>
      </p:sp>
      <p:sp>
        <p:nvSpPr>
          <p:cNvPr id="3" name="Content Placeholder 2"/>
          <p:cNvSpPr>
            <a:spLocks noGrp="1"/>
          </p:cNvSpPr>
          <p:nvPr>
            <p:ph idx="1"/>
          </p:nvPr>
        </p:nvSpPr>
        <p:spPr>
          <a:xfrm>
            <a:off x="457200" y="1143000"/>
            <a:ext cx="8229600" cy="5715000"/>
          </a:xfrm>
        </p:spPr>
        <p:txBody>
          <a:bodyPr/>
          <a:lstStyle/>
          <a:p>
            <a:pPr algn="just">
              <a:buFontTx/>
              <a:buNone/>
            </a:pPr>
            <a:r>
              <a:rPr lang="en-US" sz="2800" b="1" dirty="0" smtClean="0"/>
              <a:t>4. </a:t>
            </a:r>
            <a:r>
              <a:rPr lang="en-US" sz="2800" b="1" dirty="0" smtClean="0">
                <a:cs typeface="Times New Roman" pitchFamily="18" charset="0"/>
              </a:rPr>
              <a:t>Obtaining Data</a:t>
            </a:r>
          </a:p>
          <a:p>
            <a:pPr lvl="1" algn="just">
              <a:buFont typeface="Wingdings" pitchFamily="2" charset="2"/>
              <a:buChar char="§"/>
            </a:pPr>
            <a:r>
              <a:rPr lang="en-US" sz="2400" dirty="0" smtClean="0">
                <a:cs typeface="Times New Roman" pitchFamily="18" charset="0"/>
              </a:rPr>
              <a:t>To obtain the numerical values of </a:t>
            </a:r>
            <a:r>
              <a:rPr lang="en-US" sz="2400" i="1" dirty="0" smtClean="0">
                <a:cs typeface="Times New Roman" pitchFamily="18" charset="0"/>
              </a:rPr>
              <a:t>β1 and β2, we need data. </a:t>
            </a:r>
            <a:r>
              <a:rPr lang="en-US" sz="2400" dirty="0" smtClean="0">
                <a:cs typeface="Times New Roman" pitchFamily="18" charset="0"/>
              </a:rPr>
              <a:t>Look at Table I.1, which relate to the </a:t>
            </a:r>
            <a:r>
              <a:rPr lang="en-US" sz="2400" i="1" dirty="0" smtClean="0">
                <a:cs typeface="Times New Roman" pitchFamily="18" charset="0"/>
              </a:rPr>
              <a:t>personal consumption expenditure </a:t>
            </a:r>
            <a:r>
              <a:rPr lang="en-US" sz="2400" dirty="0" smtClean="0">
                <a:cs typeface="Times New Roman" pitchFamily="18" charset="0"/>
              </a:rPr>
              <a:t>(PCE) and the </a:t>
            </a:r>
            <a:r>
              <a:rPr lang="en-US" sz="2400" i="1" dirty="0" smtClean="0">
                <a:cs typeface="Times New Roman" pitchFamily="18" charset="0"/>
              </a:rPr>
              <a:t>gross domestic product (GDP)</a:t>
            </a:r>
            <a:r>
              <a:rPr lang="en-US" sz="2400" dirty="0" smtClean="0">
                <a:cs typeface="Times New Roman" pitchFamily="18" charset="0"/>
              </a:rPr>
              <a:t>.</a:t>
            </a:r>
          </a:p>
          <a:p>
            <a:endParaRPr lang="en-US" sz="2000" dirty="0"/>
          </a:p>
        </p:txBody>
      </p:sp>
      <p:pic>
        <p:nvPicPr>
          <p:cNvPr id="4" name="Picture 2"/>
          <p:cNvPicPr>
            <a:picLocks noChangeAspect="1" noChangeArrowheads="1"/>
          </p:cNvPicPr>
          <p:nvPr/>
        </p:nvPicPr>
        <p:blipFill>
          <a:blip r:embed="rId2"/>
          <a:srcRect/>
          <a:stretch>
            <a:fillRect/>
          </a:stretch>
        </p:blipFill>
        <p:spPr bwMode="auto">
          <a:xfrm>
            <a:off x="457200" y="3640138"/>
            <a:ext cx="8429625" cy="32178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1"/>
                </a:solidFill>
                <a:cs typeface="Times New Roman" pitchFamily="18" charset="0"/>
              </a:rPr>
              <a:t>Methodology of econometrics</a:t>
            </a:r>
            <a:endParaRPr lang="en-US" dirty="0"/>
          </a:p>
        </p:txBody>
      </p:sp>
      <p:pic>
        <p:nvPicPr>
          <p:cNvPr id="4" name="Picture 2"/>
          <p:cNvPicPr>
            <a:picLocks noGrp="1" noChangeAspect="1" noChangeArrowheads="1"/>
          </p:cNvPicPr>
          <p:nvPr>
            <p:ph idx="1"/>
          </p:nvPr>
        </p:nvPicPr>
        <p:blipFill>
          <a:blip r:embed="rId2"/>
          <a:stretch>
            <a:fillRect/>
          </a:stretch>
        </p:blipFill>
        <p:spPr bwMode="auto">
          <a:xfrm>
            <a:off x="457200" y="1600200"/>
            <a:ext cx="8229600" cy="45259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1"/>
                </a:solidFill>
                <a:cs typeface="Times New Roman" pitchFamily="18" charset="0"/>
              </a:rPr>
              <a:t>Methodology of econometrics</a:t>
            </a:r>
            <a:endParaRPr lang="en-US" dirty="0"/>
          </a:p>
        </p:txBody>
      </p:sp>
      <p:sp>
        <p:nvSpPr>
          <p:cNvPr id="3" name="Content Placeholder 2"/>
          <p:cNvSpPr>
            <a:spLocks noGrp="1"/>
          </p:cNvSpPr>
          <p:nvPr>
            <p:ph idx="1"/>
          </p:nvPr>
        </p:nvSpPr>
        <p:spPr>
          <a:xfrm>
            <a:off x="457200" y="1143000"/>
            <a:ext cx="8229600" cy="5715000"/>
          </a:xfrm>
        </p:spPr>
        <p:txBody>
          <a:bodyPr>
            <a:normAutofit/>
          </a:bodyPr>
          <a:lstStyle/>
          <a:p>
            <a:pPr>
              <a:buFontTx/>
              <a:buNone/>
            </a:pPr>
            <a:r>
              <a:rPr lang="en-US" sz="2800" dirty="0" smtClean="0"/>
              <a:t>5. </a:t>
            </a:r>
            <a:r>
              <a:rPr lang="en-US" sz="2800" b="1" dirty="0" smtClean="0"/>
              <a:t>Estimation of the Econometric Model</a:t>
            </a:r>
          </a:p>
          <a:p>
            <a:pPr lvl="1">
              <a:buFont typeface="Wingdings" pitchFamily="2" charset="2"/>
              <a:buChar char="§"/>
            </a:pPr>
            <a:r>
              <a:rPr lang="en-US" sz="2400" b="1" i="1" dirty="0" smtClean="0"/>
              <a:t>Regression analysis</a:t>
            </a:r>
            <a:r>
              <a:rPr lang="en-US" sz="2400" dirty="0" smtClean="0"/>
              <a:t> is concerned with the study of the dependence of one variable on one or more other variables, with a view to estimating and/ or predicting the mean (average) value of the dependent variable in terms of the known values of the independent variables.</a:t>
            </a:r>
          </a:p>
          <a:p>
            <a:pPr lvl="1">
              <a:buFont typeface="Wingdings" pitchFamily="2" charset="2"/>
              <a:buChar char="§"/>
            </a:pPr>
            <a:r>
              <a:rPr lang="en-US" sz="2400" i="1" dirty="0" smtClean="0"/>
              <a:t>Therefore, regression analysis </a:t>
            </a:r>
            <a:r>
              <a:rPr lang="en-US" sz="2400" dirty="0" smtClean="0"/>
              <a:t>is the main tool used to obtain the estimates. Using this technique and the data,  the estimated consumption function is: </a:t>
            </a:r>
          </a:p>
          <a:p>
            <a:pPr lvl="1">
              <a:buNone/>
            </a:pPr>
            <a:r>
              <a:rPr lang="en-US" sz="2400" i="1" dirty="0" smtClean="0"/>
              <a:t>              Yˆ = −184.08 + 0.7064X</a:t>
            </a:r>
            <a:r>
              <a:rPr lang="en-US" sz="2400" i="1" baseline="-25000" dirty="0" smtClean="0"/>
              <a:t>i</a:t>
            </a:r>
            <a:r>
              <a:rPr lang="en-US" sz="2400" i="1" dirty="0" smtClean="0"/>
              <a:t>		(I.3.3)</a:t>
            </a:r>
          </a:p>
          <a:p>
            <a:pPr lvl="1">
              <a:buFont typeface="Wingdings" pitchFamily="2" charset="2"/>
              <a:buChar char="§"/>
            </a:pPr>
            <a:r>
              <a:rPr lang="en-US" sz="2400" dirty="0" smtClean="0"/>
              <a:t>The regression line fits the data quite well. The slope coefficient (i.e., the MPC) was about 0.70, an increase in real income of 1 dollar led, </a:t>
            </a:r>
            <a:r>
              <a:rPr lang="en-US" sz="2400" i="1" dirty="0" smtClean="0"/>
              <a:t>on average, to an increase of about 70 cents in real consumption</a:t>
            </a:r>
            <a:r>
              <a:rPr lang="en-US" sz="2400" dirty="0" smtClean="0"/>
              <a:t>. </a:t>
            </a:r>
          </a:p>
          <a:p>
            <a:endParaRPr lang="en-US" sz="28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1"/>
                </a:solidFill>
                <a:cs typeface="Times New Roman" pitchFamily="18" charset="0"/>
              </a:rPr>
              <a:t>Methodology of econometrics</a:t>
            </a:r>
            <a:endParaRPr lang="en-US" dirty="0"/>
          </a:p>
        </p:txBody>
      </p:sp>
      <p:sp>
        <p:nvSpPr>
          <p:cNvPr id="3" name="Content Placeholder 2"/>
          <p:cNvSpPr>
            <a:spLocks noGrp="1"/>
          </p:cNvSpPr>
          <p:nvPr>
            <p:ph idx="1"/>
          </p:nvPr>
        </p:nvSpPr>
        <p:spPr>
          <a:xfrm>
            <a:off x="457200" y="1143000"/>
            <a:ext cx="8229600" cy="5715000"/>
          </a:xfrm>
        </p:spPr>
        <p:txBody>
          <a:bodyPr>
            <a:normAutofit fontScale="92500" lnSpcReduction="10000"/>
          </a:bodyPr>
          <a:lstStyle/>
          <a:p>
            <a:pPr>
              <a:buFontTx/>
              <a:buNone/>
            </a:pPr>
            <a:r>
              <a:rPr lang="en-US" sz="3600" dirty="0" smtClean="0"/>
              <a:t>6</a:t>
            </a:r>
            <a:r>
              <a:rPr lang="en-US" sz="3600" dirty="0" smtClean="0">
                <a:cs typeface="Times New Roman" pitchFamily="18" charset="0"/>
              </a:rPr>
              <a:t>. </a:t>
            </a:r>
            <a:r>
              <a:rPr lang="en-US" sz="3600" b="1" dirty="0" smtClean="0">
                <a:cs typeface="Times New Roman" pitchFamily="18" charset="0"/>
              </a:rPr>
              <a:t>Hypothesis Testing</a:t>
            </a:r>
          </a:p>
          <a:p>
            <a:pPr lvl="1">
              <a:buFont typeface="Wingdings" pitchFamily="2" charset="2"/>
              <a:buChar char="§"/>
            </a:pPr>
            <a:r>
              <a:rPr lang="en-US" dirty="0" smtClean="0">
                <a:cs typeface="Times New Roman" pitchFamily="18" charset="0"/>
              </a:rPr>
              <a:t>That is to find out whether the estimates obtained in, Eq. (I.3.3) are in accord </a:t>
            </a:r>
            <a:r>
              <a:rPr lang="en-US" i="1" dirty="0" smtClean="0">
                <a:cs typeface="Times New Roman" pitchFamily="18" charset="0"/>
              </a:rPr>
              <a:t>with the expectations of the theory that is being tested</a:t>
            </a:r>
            <a:r>
              <a:rPr lang="en-US" dirty="0" smtClean="0">
                <a:cs typeface="Times New Roman" pitchFamily="18" charset="0"/>
              </a:rPr>
              <a:t>. In our example we found the MPC to be about 0.70. But before we accept this finding as confirmation of Keynesian consumption theory, we must enquire whether this estimate is sufficiently below unity. In other words, is </a:t>
            </a:r>
            <a:r>
              <a:rPr lang="en-US" i="1" dirty="0" smtClean="0">
                <a:cs typeface="Times New Roman" pitchFamily="18" charset="0"/>
              </a:rPr>
              <a:t>0.70 statistically less than 1? If it is, it may support </a:t>
            </a:r>
            <a:r>
              <a:rPr lang="en-US" dirty="0" smtClean="0">
                <a:cs typeface="Times New Roman" pitchFamily="18" charset="0"/>
              </a:rPr>
              <a:t>Keynes’ theory.</a:t>
            </a:r>
          </a:p>
          <a:p>
            <a:pPr lvl="1">
              <a:buFont typeface="Wingdings" pitchFamily="2" charset="2"/>
              <a:buChar char="§"/>
            </a:pPr>
            <a:r>
              <a:rPr lang="en-US" dirty="0" smtClean="0">
                <a:cs typeface="Times New Roman" pitchFamily="18" charset="0"/>
              </a:rPr>
              <a:t>Such confirmation or refutation of economic theories on the basis of sample evidence is based on a branch of statistical theory known as </a:t>
            </a:r>
            <a:r>
              <a:rPr lang="en-US" b="1" i="1" dirty="0" smtClean="0">
                <a:cs typeface="Times New Roman" pitchFamily="18" charset="0"/>
              </a:rPr>
              <a:t>statistical inference (hypothesis testing</a:t>
            </a:r>
            <a:r>
              <a:rPr lang="en-US" dirty="0" smtClean="0">
                <a:cs typeface="Times New Roman" pitchFamily="18" charset="0"/>
              </a:rPr>
              <a:t>). </a:t>
            </a:r>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Methodology of econometrics</a:t>
            </a:r>
            <a:endParaRPr lang="en-US" b="1" dirty="0"/>
          </a:p>
        </p:txBody>
      </p:sp>
      <p:sp>
        <p:nvSpPr>
          <p:cNvPr id="3" name="Content Placeholder 2"/>
          <p:cNvSpPr>
            <a:spLocks noGrp="1"/>
          </p:cNvSpPr>
          <p:nvPr>
            <p:ph idx="1"/>
          </p:nvPr>
        </p:nvSpPr>
        <p:spPr>
          <a:xfrm>
            <a:off x="457200" y="1295400"/>
            <a:ext cx="8229600" cy="5562600"/>
          </a:xfrm>
        </p:spPr>
        <p:txBody>
          <a:bodyPr>
            <a:normAutofit fontScale="85000" lnSpcReduction="10000"/>
          </a:bodyPr>
          <a:lstStyle/>
          <a:p>
            <a:pPr>
              <a:buNone/>
            </a:pPr>
            <a:r>
              <a:rPr lang="en-US" dirty="0" smtClean="0"/>
              <a:t>7. </a:t>
            </a:r>
            <a:r>
              <a:rPr lang="en-US" b="1" dirty="0" smtClean="0"/>
              <a:t>Forecasting or Prediction</a:t>
            </a:r>
          </a:p>
          <a:p>
            <a:pPr lvl="1">
              <a:buFont typeface="Wingdings" pitchFamily="2" charset="2"/>
              <a:buChar char="§"/>
            </a:pPr>
            <a:r>
              <a:rPr lang="en-US" dirty="0" smtClean="0"/>
              <a:t>To illustrate, suppose we want to predict the mean consumption expenditure for 1997. The GDP value for 1997 was 7269.8 billion dollars consumption would be:</a:t>
            </a:r>
          </a:p>
          <a:p>
            <a:pPr lvl="1">
              <a:buFont typeface="Wingdings" pitchFamily="2" charset="2"/>
              <a:buChar char="§"/>
            </a:pPr>
            <a:r>
              <a:rPr lang="es-ES" dirty="0" smtClean="0"/>
              <a:t>   Yˆ1997 = −184.0779 + 0.7064 (7269.8) </a:t>
            </a:r>
            <a:r>
              <a:rPr lang="en-US" dirty="0" smtClean="0"/>
              <a:t>= 4951.3   (I.3.4)</a:t>
            </a:r>
          </a:p>
          <a:p>
            <a:pPr lvl="1">
              <a:buFont typeface="Wingdings" pitchFamily="2" charset="2"/>
              <a:buChar char="§"/>
            </a:pPr>
            <a:r>
              <a:rPr lang="en-US" dirty="0" smtClean="0"/>
              <a:t>The actual value of the consumption expenditure reported in 1997 was 4913.5 billion dollars. The estimated model (I.3.3) thus over-predicted the actual consumption expenditure by about 37.82 billion dollars. We could say the forecast error is about 37.8 billion dollars, which is about 0.76 percent of the actual GDP value for 1997. </a:t>
            </a:r>
          </a:p>
          <a:p>
            <a:pPr lvl="1">
              <a:buFont typeface="Wingdings" pitchFamily="2" charset="2"/>
              <a:buChar char="§"/>
            </a:pPr>
            <a:r>
              <a:rPr lang="en-US" dirty="0" smtClean="0"/>
              <a:t>Now suppose the government decides to propose a reduction in the income tax. What will be the effect of such a policy on income and thereby on consumption expenditure and ultimately on employment?</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Methodology of econometrics</a:t>
            </a:r>
            <a:endParaRPr lang="en-US" b="1" dirty="0"/>
          </a:p>
        </p:txBody>
      </p:sp>
      <p:sp>
        <p:nvSpPr>
          <p:cNvPr id="3" name="Content Placeholder 2"/>
          <p:cNvSpPr>
            <a:spLocks noGrp="1"/>
          </p:cNvSpPr>
          <p:nvPr>
            <p:ph idx="1"/>
          </p:nvPr>
        </p:nvSpPr>
        <p:spPr>
          <a:xfrm>
            <a:off x="457200" y="1143000"/>
            <a:ext cx="8305800" cy="5486400"/>
          </a:xfrm>
        </p:spPr>
        <p:txBody>
          <a:bodyPr>
            <a:noAutofit/>
          </a:bodyPr>
          <a:lstStyle/>
          <a:p>
            <a:r>
              <a:rPr lang="en-US" sz="2800" dirty="0" smtClean="0"/>
              <a:t>Suppose that, as a result of the proposed policy change, investment expenditure increases. What will be the effect on the economy? As macroeconomic theory shows, the change in income following, a dollar’s worth of change in investment expenditure is given by the income multiplier M, which is defined as:</a:t>
            </a:r>
            <a:endParaRPr lang="ar-SA" sz="2800" dirty="0" smtClean="0"/>
          </a:p>
          <a:p>
            <a:pPr>
              <a:buNone/>
            </a:pPr>
            <a:r>
              <a:rPr lang="en-US" sz="2800" dirty="0" smtClean="0"/>
              <a:t>            M = 1/(1 − MPC)			(I.3.5)</a:t>
            </a:r>
          </a:p>
          <a:p>
            <a:r>
              <a:rPr lang="en-US" sz="2800" dirty="0" smtClean="0"/>
              <a:t>The multiplier is about M = 3.33. That is, an increase (decrease) of a dollar in investment will lead to more than a threefold increase (decrease) in income; note that it takes time for the multiplier to work.</a:t>
            </a:r>
          </a:p>
          <a:p>
            <a:pPr algn="just"/>
            <a:endParaRPr lang="en-US" sz="28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Methodology of econometrics</a:t>
            </a:r>
            <a:endParaRPr lang="en-US" dirty="0"/>
          </a:p>
        </p:txBody>
      </p:sp>
      <p:sp>
        <p:nvSpPr>
          <p:cNvPr id="3" name="Content Placeholder 2"/>
          <p:cNvSpPr>
            <a:spLocks noGrp="1"/>
          </p:cNvSpPr>
          <p:nvPr>
            <p:ph idx="1"/>
          </p:nvPr>
        </p:nvSpPr>
        <p:spPr>
          <a:xfrm>
            <a:off x="457200" y="1143000"/>
            <a:ext cx="8229600" cy="5562600"/>
          </a:xfrm>
        </p:spPr>
        <p:txBody>
          <a:bodyPr>
            <a:normAutofit/>
          </a:bodyPr>
          <a:lstStyle/>
          <a:p>
            <a:pPr>
              <a:lnSpc>
                <a:spcPct val="90000"/>
              </a:lnSpc>
              <a:buFontTx/>
              <a:buNone/>
            </a:pPr>
            <a:r>
              <a:rPr lang="en-US" dirty="0" smtClean="0"/>
              <a:t>8. </a:t>
            </a:r>
            <a:r>
              <a:rPr lang="en-US" sz="3000" b="1" dirty="0" smtClean="0"/>
              <a:t>Use of the Model for Control or Policy Purposes</a:t>
            </a:r>
          </a:p>
          <a:p>
            <a:pPr lvl="1">
              <a:lnSpc>
                <a:spcPct val="90000"/>
              </a:lnSpc>
              <a:buFont typeface="Wingdings" pitchFamily="2" charset="2"/>
              <a:buChar char="§"/>
            </a:pPr>
            <a:r>
              <a:rPr lang="en-US" sz="2600" dirty="0" smtClean="0"/>
              <a:t>Suppose we have the estimated consumption function given in (I.3.3). Suppose further the government believes that consumer expenditure of about 4900 will keep the </a:t>
            </a:r>
            <a:r>
              <a:rPr lang="en-US" sz="2600" i="1" u="sng" dirty="0" smtClean="0"/>
              <a:t>unemployment rate at its current level of about 4.2%</a:t>
            </a:r>
            <a:r>
              <a:rPr lang="en-US" sz="2600" dirty="0" smtClean="0"/>
              <a:t>. What level of income will guarantee the target amount of consumption expenditure?</a:t>
            </a:r>
          </a:p>
          <a:p>
            <a:pPr lvl="1">
              <a:lnSpc>
                <a:spcPct val="90000"/>
              </a:lnSpc>
              <a:buNone/>
            </a:pPr>
            <a:endParaRPr lang="en-US" sz="2600" dirty="0" smtClean="0"/>
          </a:p>
          <a:p>
            <a:pPr lvl="1">
              <a:lnSpc>
                <a:spcPct val="90000"/>
              </a:lnSpc>
              <a:buFont typeface="Wingdings" pitchFamily="2" charset="2"/>
              <a:buChar char="§"/>
            </a:pPr>
            <a:r>
              <a:rPr lang="en-US" sz="2600" dirty="0" smtClean="0"/>
              <a:t>If the regression results given in (I.3.3) seem reasonable, simple arithmetic will show that:</a:t>
            </a:r>
          </a:p>
          <a:p>
            <a:pPr lvl="1">
              <a:lnSpc>
                <a:spcPct val="90000"/>
              </a:lnSpc>
              <a:buNone/>
            </a:pPr>
            <a:r>
              <a:rPr lang="en-US" sz="2600" dirty="0" smtClean="0"/>
              <a:t>         4900 = −184</a:t>
            </a:r>
            <a:r>
              <a:rPr lang="en-US" sz="2600" i="1" dirty="0" smtClean="0"/>
              <a:t>.0779 + 0.7064X              (I.3.6)</a:t>
            </a:r>
          </a:p>
          <a:p>
            <a:pPr algn="just"/>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Methodology of econometrics</a:t>
            </a:r>
            <a:endParaRPr lang="en-US" dirty="0"/>
          </a:p>
        </p:txBody>
      </p:sp>
      <p:sp>
        <p:nvSpPr>
          <p:cNvPr id="3" name="Content Placeholder 2"/>
          <p:cNvSpPr>
            <a:spLocks noGrp="1"/>
          </p:cNvSpPr>
          <p:nvPr>
            <p:ph idx="1"/>
          </p:nvPr>
        </p:nvSpPr>
        <p:spPr/>
        <p:txBody>
          <a:bodyPr>
            <a:normAutofit/>
          </a:bodyPr>
          <a:lstStyle/>
          <a:p>
            <a:r>
              <a:rPr lang="en-US" sz="2800" dirty="0" smtClean="0"/>
              <a:t>which gives </a:t>
            </a:r>
            <a:r>
              <a:rPr lang="en-US" sz="2800" i="1" u="sng" dirty="0" smtClean="0"/>
              <a:t>X = 7197</a:t>
            </a:r>
            <a:r>
              <a:rPr lang="en-US" sz="2800" i="1" dirty="0" smtClean="0"/>
              <a:t>, approximately. That is, an income level of about </a:t>
            </a:r>
            <a:r>
              <a:rPr lang="en-US" sz="2800" dirty="0" smtClean="0"/>
              <a:t>7197 (billion) dollars, given an MPC of about 0.70, will produce an expenditure of about 4900 billion dollars. As these calculations suggest, an estimated model may be used for control, or policy, purposes. By appropriate fiscal and monetary policy mix, the government can manipulate the </a:t>
            </a:r>
            <a:r>
              <a:rPr lang="en-US" sz="2800" i="1" u="sng" dirty="0" smtClean="0"/>
              <a:t>control variable X to produce the desired level of the target variable </a:t>
            </a:r>
            <a:r>
              <a:rPr lang="en-US" sz="2800" i="1" dirty="0" smtClean="0"/>
              <a:t>Y.</a:t>
            </a:r>
          </a:p>
          <a:p>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Methodology of econometrics</a:t>
            </a:r>
            <a:endParaRPr lang="en-US" dirty="0"/>
          </a:p>
        </p:txBody>
      </p:sp>
      <p:sp>
        <p:nvSpPr>
          <p:cNvPr id="3" name="Content Placeholder 2"/>
          <p:cNvSpPr>
            <a:spLocks noGrp="1"/>
          </p:cNvSpPr>
          <p:nvPr>
            <p:ph idx="1"/>
          </p:nvPr>
        </p:nvSpPr>
        <p:spPr>
          <a:xfrm>
            <a:off x="457200" y="1295400"/>
            <a:ext cx="8229600" cy="5562600"/>
          </a:xfrm>
        </p:spPr>
        <p:txBody>
          <a:bodyPr/>
          <a:lstStyle/>
          <a:p>
            <a:pPr algn="just"/>
            <a:r>
              <a:rPr lang="en-US" sz="2800" dirty="0" smtClean="0">
                <a:latin typeface="Times New Roman" pitchFamily="18" charset="0"/>
                <a:cs typeface="Times New Roman" pitchFamily="18" charset="0"/>
              </a:rPr>
              <a:t>Figure: summarizes the anatomy of classical econometric modeling.</a:t>
            </a:r>
          </a:p>
          <a:p>
            <a:endParaRPr lang="en-US" dirty="0"/>
          </a:p>
        </p:txBody>
      </p:sp>
      <p:pic>
        <p:nvPicPr>
          <p:cNvPr id="4" name="Picture 2"/>
          <p:cNvPicPr>
            <a:picLocks noChangeAspect="1" noChangeArrowheads="1"/>
          </p:cNvPicPr>
          <p:nvPr/>
        </p:nvPicPr>
        <p:blipFill>
          <a:blip r:embed="rId2"/>
          <a:srcRect/>
          <a:stretch>
            <a:fillRect/>
          </a:stretch>
        </p:blipFill>
        <p:spPr bwMode="auto">
          <a:xfrm>
            <a:off x="2590800" y="2500313"/>
            <a:ext cx="4038600" cy="43576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smtClean="0">
                <a:solidFill>
                  <a:schemeClr val="tx1"/>
                </a:solidFill>
                <a:latin typeface="+mn-lt"/>
              </a:rPr>
              <a:t>Types of Data</a:t>
            </a:r>
            <a:endParaRPr lang="en-US" dirty="0">
              <a:latin typeface="+mn-lt"/>
            </a:endParaRPr>
          </a:p>
        </p:txBody>
      </p:sp>
      <p:sp>
        <p:nvSpPr>
          <p:cNvPr id="3" name="Content Placeholder 2"/>
          <p:cNvSpPr>
            <a:spLocks noGrp="1"/>
          </p:cNvSpPr>
          <p:nvPr>
            <p:ph idx="1"/>
          </p:nvPr>
        </p:nvSpPr>
        <p:spPr>
          <a:xfrm>
            <a:off x="457200" y="1219200"/>
            <a:ext cx="8229600" cy="5410200"/>
          </a:xfrm>
        </p:spPr>
        <p:txBody>
          <a:bodyPr>
            <a:noAutofit/>
          </a:bodyPr>
          <a:lstStyle/>
          <a:p>
            <a:pPr>
              <a:lnSpc>
                <a:spcPct val="90000"/>
              </a:lnSpc>
              <a:buFont typeface="Wingdings" pitchFamily="2" charset="2"/>
              <a:buChar char="q"/>
            </a:pPr>
            <a:r>
              <a:rPr lang="en-GB" sz="2800" dirty="0" smtClean="0"/>
              <a:t>There are 3 types of data which econometricians might use for analysis:</a:t>
            </a:r>
          </a:p>
          <a:p>
            <a:pPr lvl="1">
              <a:lnSpc>
                <a:spcPct val="90000"/>
              </a:lnSpc>
              <a:buFont typeface="Wingdings" pitchFamily="2" charset="2"/>
              <a:buChar char="§"/>
            </a:pPr>
            <a:r>
              <a:rPr lang="en-US" sz="2400" b="1" dirty="0" smtClean="0"/>
              <a:t>Time </a:t>
            </a:r>
            <a:r>
              <a:rPr lang="en-US" sz="2400" b="1" dirty="0"/>
              <a:t>series data</a:t>
            </a:r>
            <a:r>
              <a:rPr lang="en-US" sz="2400" dirty="0"/>
              <a:t>. These are data that are collected over time, for instance, weekly, monthly, quarterly, semiannual, annual, etc.)</a:t>
            </a:r>
            <a:r>
              <a:rPr lang="en-US" dirty="0"/>
              <a:t>.</a:t>
            </a:r>
          </a:p>
          <a:p>
            <a:pPr marL="742950" lvl="2" indent="-342900">
              <a:buFont typeface="Wingdings" pitchFamily="2" charset="2"/>
              <a:buChar char="§"/>
            </a:pPr>
            <a:r>
              <a:rPr lang="en-US" b="1" dirty="0"/>
              <a:t>Cross-sectional data</a:t>
            </a:r>
            <a:r>
              <a:rPr lang="en-US" dirty="0"/>
              <a:t>. These are data that are collected from different entities or parties at a given point of time. For instance, income, consumption expenditure and saving of ‘n’ consumers in a given town, farmers association or country, where ‘n’ is the number of households or consumers under consideration (taken for analysis). </a:t>
            </a:r>
          </a:p>
          <a:p>
            <a:endParaRPr lang="en-US" sz="28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a:t>
            </a:r>
            <a:r>
              <a:rPr lang="en-US" b="1" dirty="0" smtClean="0"/>
              <a:t>ntroduction</a:t>
            </a:r>
            <a:endParaRPr lang="en-US" b="1" dirty="0"/>
          </a:p>
        </p:txBody>
      </p:sp>
      <p:sp>
        <p:nvSpPr>
          <p:cNvPr id="3" name="Content Placeholder 2"/>
          <p:cNvSpPr>
            <a:spLocks noGrp="1"/>
          </p:cNvSpPr>
          <p:nvPr>
            <p:ph idx="1"/>
          </p:nvPr>
        </p:nvSpPr>
        <p:spPr>
          <a:xfrm>
            <a:off x="457200" y="1219200"/>
            <a:ext cx="8229600" cy="4906963"/>
          </a:xfrm>
        </p:spPr>
        <p:txBody>
          <a:bodyPr>
            <a:normAutofit/>
          </a:bodyPr>
          <a:lstStyle/>
          <a:p>
            <a:pPr algn="just">
              <a:buFont typeface="Wingdings" pitchFamily="2" charset="2"/>
              <a:buChar char="q"/>
            </a:pPr>
            <a:r>
              <a:rPr lang="en-US" sz="2800" b="1" u="sng" dirty="0" smtClean="0"/>
              <a:t>What is Econometrics?</a:t>
            </a:r>
          </a:p>
          <a:p>
            <a:pPr lvl="1" algn="just">
              <a:buFont typeface="Wingdings" pitchFamily="2" charset="2"/>
              <a:buChar char="§"/>
            </a:pPr>
            <a:r>
              <a:rPr lang="en-GB" dirty="0" smtClean="0"/>
              <a:t>Literal meaning is “measurement in economics”.</a:t>
            </a:r>
            <a:endParaRPr lang="en-GB" dirty="0"/>
          </a:p>
          <a:p>
            <a:pPr lvl="1" algn="just">
              <a:buFont typeface="Wingdings" pitchFamily="2" charset="2"/>
              <a:buChar char="§"/>
            </a:pPr>
            <a:r>
              <a:rPr lang="en-US" dirty="0" smtClean="0"/>
              <a:t>Econometrics may be defined as the social science in which the tools of economic theory, mathematics and statistical inference are applied to the analysis of economic phenomena.</a:t>
            </a:r>
          </a:p>
          <a:p>
            <a:pPr algn="just"/>
            <a:endParaRPr lang="en-US" dirty="0" smtClean="0"/>
          </a:p>
          <a:p>
            <a:endParaRPr lang="en-US" dirty="0" smtClean="0"/>
          </a:p>
        </p:txBody>
      </p:sp>
      <p:sp>
        <p:nvSpPr>
          <p:cNvPr id="4" name="Flowchart: Process 3"/>
          <p:cNvSpPr/>
          <p:nvPr/>
        </p:nvSpPr>
        <p:spPr>
          <a:xfrm>
            <a:off x="1295400" y="4876800"/>
            <a:ext cx="914400" cy="612648"/>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Theory</a:t>
            </a:r>
            <a:endParaRPr lang="en-US" dirty="0"/>
          </a:p>
        </p:txBody>
      </p:sp>
      <p:sp>
        <p:nvSpPr>
          <p:cNvPr id="5" name="Flowchart: Process 4"/>
          <p:cNvSpPr/>
          <p:nvPr/>
        </p:nvSpPr>
        <p:spPr>
          <a:xfrm>
            <a:off x="3429000" y="4876800"/>
            <a:ext cx="1752600" cy="612648"/>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Mathematical Model</a:t>
            </a:r>
            <a:endParaRPr lang="en-US" dirty="0"/>
          </a:p>
        </p:txBody>
      </p:sp>
      <p:sp>
        <p:nvSpPr>
          <p:cNvPr id="6" name="Flowchart: Process 5"/>
          <p:cNvSpPr/>
          <p:nvPr/>
        </p:nvSpPr>
        <p:spPr>
          <a:xfrm>
            <a:off x="6400800" y="4876800"/>
            <a:ext cx="1600200" cy="612648"/>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Econometrics Model</a:t>
            </a:r>
            <a:endParaRPr lang="en-US" dirty="0"/>
          </a:p>
        </p:txBody>
      </p:sp>
      <p:sp>
        <p:nvSpPr>
          <p:cNvPr id="7" name="Right Arrow 6"/>
          <p:cNvSpPr/>
          <p:nvPr/>
        </p:nvSpPr>
        <p:spPr>
          <a:xfrm>
            <a:off x="2286000" y="5105400"/>
            <a:ext cx="978408" cy="152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ight Arrow 7"/>
          <p:cNvSpPr/>
          <p:nvPr/>
        </p:nvSpPr>
        <p:spPr>
          <a:xfrm>
            <a:off x="5334000" y="5105400"/>
            <a:ext cx="978408" cy="152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Types of </a:t>
            </a:r>
            <a:r>
              <a:rPr lang="en-GB" b="1" dirty="0" smtClean="0"/>
              <a:t>Data</a:t>
            </a:r>
            <a:endParaRPr lang="en-US" dirty="0"/>
          </a:p>
        </p:txBody>
      </p:sp>
      <p:sp>
        <p:nvSpPr>
          <p:cNvPr id="3" name="Content Placeholder 2"/>
          <p:cNvSpPr>
            <a:spLocks noGrp="1"/>
          </p:cNvSpPr>
          <p:nvPr>
            <p:ph idx="1"/>
          </p:nvPr>
        </p:nvSpPr>
        <p:spPr/>
        <p:txBody>
          <a:bodyPr/>
          <a:lstStyle/>
          <a:p>
            <a:pPr marL="742950" lvl="2" indent="-342900">
              <a:buFont typeface="Wingdings" pitchFamily="2" charset="2"/>
              <a:buChar char="§"/>
            </a:pPr>
            <a:r>
              <a:rPr lang="en-US" b="1" dirty="0"/>
              <a:t>Pooled data</a:t>
            </a:r>
            <a:r>
              <a:rPr lang="en-US" dirty="0"/>
              <a:t>. These data are combination of time series data and cross-sectional data. These include information on different activities or values of different units over different periods of time.  Furthermore, if data are collected over a period of time using the same sample, it is known as </a:t>
            </a:r>
            <a:r>
              <a:rPr lang="en-US" b="1" dirty="0"/>
              <a:t>panel data</a:t>
            </a:r>
            <a:r>
              <a:rPr lang="en-US" dirty="0"/>
              <a:t>. Now a day’s panel data have got special emphasis in econometric analysis.</a:t>
            </a:r>
            <a:endParaRPr lang="en-US" sz="2000" dirty="0"/>
          </a:p>
          <a:p>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Ordinary Least Squares as an Algebraic Tool</a:t>
            </a:r>
            <a:endParaRPr lang="en-US" b="1" dirty="0"/>
          </a:p>
        </p:txBody>
      </p:sp>
      <p:sp>
        <p:nvSpPr>
          <p:cNvPr id="3" name="Content Placeholder 2"/>
          <p:cNvSpPr>
            <a:spLocks noGrp="1"/>
          </p:cNvSpPr>
          <p:nvPr>
            <p:ph idx="1"/>
          </p:nvPr>
        </p:nvSpPr>
        <p:spPr>
          <a:xfrm>
            <a:off x="457200" y="1295400"/>
            <a:ext cx="8229600" cy="5334000"/>
          </a:xfrm>
        </p:spPr>
        <p:txBody>
          <a:bodyPr>
            <a:normAutofit/>
          </a:bodyPr>
          <a:lstStyle/>
          <a:p>
            <a:r>
              <a:rPr lang="en-US" sz="2800" dirty="0" smtClean="0"/>
              <a:t>Suppose we have a sample with </a:t>
            </a:r>
            <a:r>
              <a:rPr lang="en-US" sz="2800" i="1" dirty="0" smtClean="0"/>
              <a:t>N</a:t>
            </a:r>
            <a:r>
              <a:rPr lang="en-US" sz="2800" dirty="0" smtClean="0"/>
              <a:t> observations on individual wage and some background characteristics.</a:t>
            </a:r>
          </a:p>
          <a:p>
            <a:r>
              <a:rPr lang="en-US" sz="2800" dirty="0" smtClean="0"/>
              <a:t>Objective: how in this sample wages are related to the other observables?</a:t>
            </a:r>
          </a:p>
          <a:p>
            <a:r>
              <a:rPr lang="en-US" sz="2800" dirty="0" smtClean="0"/>
              <a:t>Notation: wage- </a:t>
            </a:r>
            <a:r>
              <a:rPr lang="en-US" sz="2800" i="1" dirty="0" smtClean="0"/>
              <a:t>y</a:t>
            </a:r>
          </a:p>
          <a:p>
            <a:pPr algn="just">
              <a:buNone/>
            </a:pPr>
            <a:r>
              <a:rPr lang="en-US" sz="2800" dirty="0" smtClean="0"/>
              <a:t>                    : other K-1 characteristics by</a:t>
            </a:r>
          </a:p>
          <a:p>
            <a:r>
              <a:rPr lang="en-US" sz="2800" dirty="0" smtClean="0"/>
              <a:t>Which linear combination of </a:t>
            </a:r>
            <a:r>
              <a:rPr lang="en-US" sz="2800" i="1" dirty="0" smtClean="0"/>
              <a:t>K-1</a:t>
            </a:r>
            <a:r>
              <a:rPr lang="en-US" sz="2800" dirty="0" smtClean="0"/>
              <a:t> characteristics and a constant gives a good approximation of </a:t>
            </a:r>
            <a:r>
              <a:rPr lang="en-US" sz="2800" i="1" dirty="0" smtClean="0"/>
              <a:t>y</a:t>
            </a:r>
            <a:r>
              <a:rPr lang="en-US" sz="2800" dirty="0" smtClean="0"/>
              <a:t>?</a:t>
            </a:r>
          </a:p>
          <a:p>
            <a:pPr algn="just">
              <a:buNone/>
            </a:pPr>
            <a:r>
              <a:rPr lang="en-US" sz="2800" dirty="0" smtClean="0"/>
              <a:t>                                                               2.1</a:t>
            </a:r>
          </a:p>
          <a:p>
            <a:r>
              <a:rPr lang="en-US" sz="2800" dirty="0" smtClean="0"/>
              <a:t>Where,                         are constant to be chosen.</a:t>
            </a:r>
          </a:p>
          <a:p>
            <a:pPr algn="just"/>
            <a:endParaRPr lang="en-US" sz="2800" dirty="0" smtClean="0"/>
          </a:p>
        </p:txBody>
      </p:sp>
      <p:pic>
        <p:nvPicPr>
          <p:cNvPr id="5" name="Picture 4" descr="image"/>
          <p:cNvPicPr/>
          <p:nvPr/>
        </p:nvPicPr>
        <p:blipFill>
          <a:blip r:embed="rId3"/>
          <a:srcRect/>
          <a:stretch>
            <a:fillRect/>
          </a:stretch>
        </p:blipFill>
        <p:spPr bwMode="auto">
          <a:xfrm>
            <a:off x="6400800" y="4267200"/>
            <a:ext cx="1828800" cy="365760"/>
          </a:xfrm>
          <a:prstGeom prst="rect">
            <a:avLst/>
          </a:prstGeom>
          <a:noFill/>
          <a:ln w="9525">
            <a:noFill/>
            <a:miter lim="800000"/>
            <a:headEnd/>
            <a:tailEnd/>
          </a:ln>
        </p:spPr>
      </p:pic>
      <p:pic>
        <p:nvPicPr>
          <p:cNvPr id="7" name="Picture 6" descr="image"/>
          <p:cNvPicPr/>
          <p:nvPr/>
        </p:nvPicPr>
        <p:blipFill>
          <a:blip r:embed="rId4"/>
          <a:srcRect/>
          <a:stretch>
            <a:fillRect/>
          </a:stretch>
        </p:blipFill>
        <p:spPr bwMode="auto">
          <a:xfrm>
            <a:off x="1752600" y="5638800"/>
            <a:ext cx="3657600" cy="548640"/>
          </a:xfrm>
          <a:prstGeom prst="rect">
            <a:avLst/>
          </a:prstGeom>
          <a:noFill/>
          <a:ln w="9525">
            <a:noFill/>
            <a:miter lim="800000"/>
            <a:headEnd/>
            <a:tailEnd/>
          </a:ln>
        </p:spPr>
      </p:pic>
      <p:pic>
        <p:nvPicPr>
          <p:cNvPr id="8" name="Picture 7" descr="image"/>
          <p:cNvPicPr/>
          <p:nvPr/>
        </p:nvPicPr>
        <p:blipFill>
          <a:blip r:embed="rId5"/>
          <a:srcRect/>
          <a:stretch>
            <a:fillRect/>
          </a:stretch>
        </p:blipFill>
        <p:spPr bwMode="auto">
          <a:xfrm>
            <a:off x="2057400" y="6248400"/>
            <a:ext cx="1737360" cy="36576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Ordinary Least Squares as an Algebraic Tool</a:t>
            </a:r>
            <a:endParaRPr lang="en-US" dirty="0"/>
          </a:p>
        </p:txBody>
      </p:sp>
      <p:sp>
        <p:nvSpPr>
          <p:cNvPr id="3" name="Content Placeholder 2"/>
          <p:cNvSpPr>
            <a:spLocks noGrp="1"/>
          </p:cNvSpPr>
          <p:nvPr>
            <p:ph idx="1"/>
          </p:nvPr>
        </p:nvSpPr>
        <p:spPr>
          <a:xfrm>
            <a:off x="457200" y="1295400"/>
            <a:ext cx="8229600" cy="5562600"/>
          </a:xfrm>
        </p:spPr>
        <p:txBody>
          <a:bodyPr>
            <a:normAutofit/>
          </a:bodyPr>
          <a:lstStyle/>
          <a:p>
            <a:r>
              <a:rPr lang="en-US" sz="2800" dirty="0" smtClean="0"/>
              <a:t>The difference between an observed value and its linear approximation is </a:t>
            </a:r>
          </a:p>
          <a:p>
            <a:pPr>
              <a:buNone/>
            </a:pPr>
            <a:r>
              <a:rPr lang="en-US" sz="2800" dirty="0" smtClean="0"/>
              <a:t>                                                                    2.2</a:t>
            </a:r>
          </a:p>
          <a:p>
            <a:r>
              <a:rPr lang="en-US" sz="2800" dirty="0" smtClean="0"/>
              <a:t>In vector notation </a:t>
            </a:r>
          </a:p>
          <a:p>
            <a:pPr>
              <a:buNone/>
            </a:pPr>
            <a:r>
              <a:rPr lang="en-US" sz="2800" dirty="0" smtClean="0"/>
              <a:t>                                                                    2.3</a:t>
            </a:r>
          </a:p>
          <a:p>
            <a:r>
              <a:rPr lang="en-US" sz="2800" dirty="0" smtClean="0"/>
              <a:t>Where, </a:t>
            </a:r>
          </a:p>
          <a:p>
            <a:endParaRPr lang="en-US" sz="2800" dirty="0" smtClean="0"/>
          </a:p>
          <a:p>
            <a:r>
              <a:rPr lang="en-US" sz="2800" dirty="0" smtClean="0"/>
              <a:t>The sum of the square difference is </a:t>
            </a:r>
          </a:p>
          <a:p>
            <a:pPr>
              <a:buNone/>
            </a:pPr>
            <a:r>
              <a:rPr lang="en-US" sz="2800" dirty="0" smtClean="0"/>
              <a:t>                                                                  2.4</a:t>
            </a:r>
          </a:p>
          <a:p>
            <a:r>
              <a:rPr lang="en-US" sz="2800" dirty="0" smtClean="0"/>
              <a:t>Then, the most approach to minimize the sum of square difference is Ordinary Least Square (OLS)</a:t>
            </a:r>
          </a:p>
          <a:p>
            <a:pPr>
              <a:buNone/>
            </a:pPr>
            <a:endParaRPr lang="en-US" sz="2800" dirty="0" smtClean="0"/>
          </a:p>
          <a:p>
            <a:endParaRPr lang="en-US" sz="2800" dirty="0" smtClean="0"/>
          </a:p>
          <a:p>
            <a:endParaRPr lang="en-US" sz="2800" dirty="0" smtClean="0"/>
          </a:p>
          <a:p>
            <a:endParaRPr lang="en-US" sz="2800" dirty="0"/>
          </a:p>
        </p:txBody>
      </p:sp>
      <p:pic>
        <p:nvPicPr>
          <p:cNvPr id="4" name="Picture 3" descr="image"/>
          <p:cNvPicPr/>
          <p:nvPr/>
        </p:nvPicPr>
        <p:blipFill>
          <a:blip r:embed="rId2"/>
          <a:srcRect/>
          <a:stretch>
            <a:fillRect/>
          </a:stretch>
        </p:blipFill>
        <p:spPr bwMode="auto">
          <a:xfrm>
            <a:off x="1371600" y="2286000"/>
            <a:ext cx="4114800" cy="548640"/>
          </a:xfrm>
          <a:prstGeom prst="rect">
            <a:avLst/>
          </a:prstGeom>
          <a:noFill/>
          <a:ln w="9525">
            <a:noFill/>
            <a:miter lim="800000"/>
            <a:headEnd/>
            <a:tailEnd/>
          </a:ln>
        </p:spPr>
      </p:pic>
      <p:pic>
        <p:nvPicPr>
          <p:cNvPr id="5" name="Picture 4" descr="image"/>
          <p:cNvPicPr/>
          <p:nvPr/>
        </p:nvPicPr>
        <p:blipFill>
          <a:blip r:embed="rId3"/>
          <a:srcRect/>
          <a:stretch>
            <a:fillRect/>
          </a:stretch>
        </p:blipFill>
        <p:spPr bwMode="auto">
          <a:xfrm>
            <a:off x="2514600" y="3352800"/>
            <a:ext cx="1554480" cy="548640"/>
          </a:xfrm>
          <a:prstGeom prst="rect">
            <a:avLst/>
          </a:prstGeom>
          <a:noFill/>
          <a:ln w="9525">
            <a:noFill/>
            <a:miter lim="800000"/>
            <a:headEnd/>
            <a:tailEnd/>
          </a:ln>
        </p:spPr>
      </p:pic>
      <p:pic>
        <p:nvPicPr>
          <p:cNvPr id="6" name="Picture 5" descr="equation"/>
          <p:cNvPicPr/>
          <p:nvPr/>
        </p:nvPicPr>
        <p:blipFill>
          <a:blip r:embed="rId4"/>
          <a:srcRect/>
          <a:stretch>
            <a:fillRect/>
          </a:stretch>
        </p:blipFill>
        <p:spPr bwMode="auto">
          <a:xfrm>
            <a:off x="2362200" y="3962400"/>
            <a:ext cx="2560320" cy="457200"/>
          </a:xfrm>
          <a:prstGeom prst="rect">
            <a:avLst/>
          </a:prstGeom>
          <a:noFill/>
          <a:ln w="9525">
            <a:noFill/>
            <a:miter lim="800000"/>
            <a:headEnd/>
            <a:tailEnd/>
          </a:ln>
        </p:spPr>
      </p:pic>
      <p:pic>
        <p:nvPicPr>
          <p:cNvPr id="7" name="Picture 6" descr="image"/>
          <p:cNvPicPr/>
          <p:nvPr/>
        </p:nvPicPr>
        <p:blipFill>
          <a:blip r:embed="rId5"/>
          <a:srcRect/>
          <a:stretch>
            <a:fillRect/>
          </a:stretch>
        </p:blipFill>
        <p:spPr bwMode="auto">
          <a:xfrm>
            <a:off x="2438400" y="4572000"/>
            <a:ext cx="2103120" cy="274320"/>
          </a:xfrm>
          <a:prstGeom prst="rect">
            <a:avLst/>
          </a:prstGeom>
          <a:noFill/>
          <a:ln w="9525">
            <a:noFill/>
            <a:miter lim="800000"/>
            <a:headEnd/>
            <a:tailEnd/>
          </a:ln>
        </p:spPr>
      </p:pic>
      <p:pic>
        <p:nvPicPr>
          <p:cNvPr id="8" name="Picture 7" descr="image"/>
          <p:cNvPicPr/>
          <p:nvPr/>
        </p:nvPicPr>
        <p:blipFill>
          <a:blip r:embed="rId6"/>
          <a:srcRect/>
          <a:stretch>
            <a:fillRect/>
          </a:stretch>
        </p:blipFill>
        <p:spPr bwMode="auto">
          <a:xfrm>
            <a:off x="2514600" y="5181600"/>
            <a:ext cx="2362200" cy="762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Ordinary Least Squares as an Algebraic Tool</a:t>
            </a:r>
            <a:endParaRPr lang="en-US" dirty="0"/>
          </a:p>
        </p:txBody>
      </p:sp>
      <p:sp>
        <p:nvSpPr>
          <p:cNvPr id="3" name="Content Placeholder 2"/>
          <p:cNvSpPr>
            <a:spLocks noGrp="1"/>
          </p:cNvSpPr>
          <p:nvPr>
            <p:ph idx="1"/>
          </p:nvPr>
        </p:nvSpPr>
        <p:spPr>
          <a:xfrm>
            <a:off x="457200" y="1371600"/>
            <a:ext cx="8229600" cy="5486400"/>
          </a:xfrm>
        </p:spPr>
        <p:txBody>
          <a:bodyPr>
            <a:normAutofit/>
          </a:bodyPr>
          <a:lstStyle/>
          <a:p>
            <a:r>
              <a:rPr lang="en-US" sz="2800" dirty="0" smtClean="0"/>
              <a:t>To solve [2.4] , consider the FOC, obtained by differentiation  with respect to </a:t>
            </a:r>
          </a:p>
          <a:p>
            <a:r>
              <a:rPr lang="en-US" sz="2800" dirty="0" smtClean="0"/>
              <a:t>That gives the following systems of </a:t>
            </a:r>
            <a:r>
              <a:rPr lang="en-US" sz="2800" i="1" dirty="0" smtClean="0"/>
              <a:t>K</a:t>
            </a:r>
            <a:r>
              <a:rPr lang="en-US" sz="2800" dirty="0" smtClean="0"/>
              <a:t> condition</a:t>
            </a:r>
          </a:p>
          <a:p>
            <a:pPr>
              <a:buNone/>
            </a:pPr>
            <a:r>
              <a:rPr lang="en-US" sz="2800" dirty="0" smtClean="0"/>
              <a:t>                                                      2.5</a:t>
            </a:r>
          </a:p>
          <a:p>
            <a:endParaRPr lang="en-US" sz="2800" dirty="0" smtClean="0"/>
          </a:p>
          <a:p>
            <a:pPr>
              <a:buNone/>
            </a:pPr>
            <a:r>
              <a:rPr lang="en-US" sz="2800" dirty="0" smtClean="0"/>
              <a:t>                                                      2.6</a:t>
            </a:r>
          </a:p>
          <a:p>
            <a:r>
              <a:rPr lang="en-US" sz="2800" dirty="0" smtClean="0"/>
              <a:t>The solution to the minimization problem, which is denoted by b, is given by</a:t>
            </a:r>
          </a:p>
          <a:p>
            <a:pPr>
              <a:buNone/>
            </a:pPr>
            <a:r>
              <a:rPr lang="en-US" sz="2800" dirty="0" smtClean="0"/>
              <a:t>                                                     2.7</a:t>
            </a:r>
          </a:p>
          <a:p>
            <a:r>
              <a:rPr lang="en-US" sz="2800" dirty="0" smtClean="0"/>
              <a:t>The resulting linear combination is given by </a:t>
            </a:r>
          </a:p>
          <a:p>
            <a:pPr>
              <a:buNone/>
            </a:pPr>
            <a:endParaRPr lang="en-US" sz="2800" dirty="0" smtClean="0"/>
          </a:p>
          <a:p>
            <a:endParaRPr lang="en-US" sz="2800" dirty="0" smtClean="0"/>
          </a:p>
          <a:p>
            <a:endParaRPr lang="en-US" sz="2800" dirty="0" smtClean="0"/>
          </a:p>
          <a:p>
            <a:endParaRPr lang="en-US" sz="2800" dirty="0" smtClean="0"/>
          </a:p>
          <a:p>
            <a:endParaRPr lang="en-US" sz="2800" dirty="0" smtClean="0"/>
          </a:p>
          <a:p>
            <a:endParaRPr lang="en-US" sz="2800" dirty="0"/>
          </a:p>
        </p:txBody>
      </p:sp>
      <p:pic>
        <p:nvPicPr>
          <p:cNvPr id="4" name="Picture 3" descr="image"/>
          <p:cNvPicPr/>
          <p:nvPr/>
        </p:nvPicPr>
        <p:blipFill>
          <a:blip r:embed="rId2"/>
          <a:srcRect/>
          <a:stretch>
            <a:fillRect/>
          </a:stretch>
        </p:blipFill>
        <p:spPr bwMode="auto">
          <a:xfrm>
            <a:off x="5410200" y="1905000"/>
            <a:ext cx="200026" cy="304800"/>
          </a:xfrm>
          <a:prstGeom prst="rect">
            <a:avLst/>
          </a:prstGeom>
          <a:noFill/>
          <a:ln w="9525">
            <a:noFill/>
            <a:miter lim="800000"/>
            <a:headEnd/>
            <a:tailEnd/>
          </a:ln>
        </p:spPr>
      </p:pic>
      <p:pic>
        <p:nvPicPr>
          <p:cNvPr id="5" name="Picture 4" descr="image"/>
          <p:cNvPicPr/>
          <p:nvPr/>
        </p:nvPicPr>
        <p:blipFill>
          <a:blip r:embed="rId3"/>
          <a:srcRect/>
          <a:stretch>
            <a:fillRect/>
          </a:stretch>
        </p:blipFill>
        <p:spPr bwMode="auto">
          <a:xfrm>
            <a:off x="1752600" y="2819400"/>
            <a:ext cx="2057400" cy="838200"/>
          </a:xfrm>
          <a:prstGeom prst="rect">
            <a:avLst/>
          </a:prstGeom>
          <a:noFill/>
          <a:ln w="9525">
            <a:noFill/>
            <a:miter lim="800000"/>
            <a:headEnd/>
            <a:tailEnd/>
          </a:ln>
        </p:spPr>
      </p:pic>
      <p:pic>
        <p:nvPicPr>
          <p:cNvPr id="6" name="Picture 5" descr="image"/>
          <p:cNvPicPr/>
          <p:nvPr/>
        </p:nvPicPr>
        <p:blipFill>
          <a:blip r:embed="rId4"/>
          <a:srcRect/>
          <a:stretch>
            <a:fillRect/>
          </a:stretch>
        </p:blipFill>
        <p:spPr bwMode="auto">
          <a:xfrm>
            <a:off x="1905000" y="3733800"/>
            <a:ext cx="2209800" cy="762000"/>
          </a:xfrm>
          <a:prstGeom prst="rect">
            <a:avLst/>
          </a:prstGeom>
          <a:noFill/>
          <a:ln w="9525">
            <a:noFill/>
            <a:miter lim="800000"/>
            <a:headEnd/>
            <a:tailEnd/>
          </a:ln>
        </p:spPr>
      </p:pic>
      <p:pic>
        <p:nvPicPr>
          <p:cNvPr id="7" name="Picture 6" descr="image"/>
          <p:cNvPicPr/>
          <p:nvPr/>
        </p:nvPicPr>
        <p:blipFill>
          <a:blip r:embed="rId5"/>
          <a:srcRect/>
          <a:stretch>
            <a:fillRect/>
          </a:stretch>
        </p:blipFill>
        <p:spPr bwMode="auto">
          <a:xfrm>
            <a:off x="2057400" y="5257800"/>
            <a:ext cx="2209800" cy="685800"/>
          </a:xfrm>
          <a:prstGeom prst="rect">
            <a:avLst/>
          </a:prstGeom>
          <a:noFill/>
          <a:ln w="9525">
            <a:noFill/>
            <a:miter lim="800000"/>
            <a:headEnd/>
            <a:tailEnd/>
          </a:ln>
        </p:spPr>
      </p:pic>
      <p:pic>
        <p:nvPicPr>
          <p:cNvPr id="8" name="Picture 7" descr="equation"/>
          <p:cNvPicPr/>
          <p:nvPr/>
        </p:nvPicPr>
        <p:blipFill>
          <a:blip r:embed="rId6"/>
          <a:srcRect/>
          <a:stretch>
            <a:fillRect/>
          </a:stretch>
        </p:blipFill>
        <p:spPr bwMode="auto">
          <a:xfrm>
            <a:off x="7239000" y="5867400"/>
            <a:ext cx="1295400" cy="381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Ordinary Least Squares as an Algebraic Tool</a:t>
            </a:r>
            <a:endParaRPr lang="en-US" dirty="0"/>
          </a:p>
        </p:txBody>
      </p:sp>
      <p:sp>
        <p:nvSpPr>
          <p:cNvPr id="3" name="Content Placeholder 2"/>
          <p:cNvSpPr>
            <a:spLocks noGrp="1"/>
          </p:cNvSpPr>
          <p:nvPr>
            <p:ph idx="1"/>
          </p:nvPr>
        </p:nvSpPr>
        <p:spPr>
          <a:xfrm>
            <a:off x="457200" y="1447800"/>
            <a:ext cx="8229600" cy="5410200"/>
          </a:xfrm>
        </p:spPr>
        <p:txBody>
          <a:bodyPr>
            <a:normAutofit/>
          </a:bodyPr>
          <a:lstStyle/>
          <a:p>
            <a:r>
              <a:rPr lang="en-US" sz="2800" dirty="0" smtClean="0"/>
              <a:t>Which is </a:t>
            </a:r>
            <a:r>
              <a:rPr lang="en-US" sz="2800" b="1" dirty="0" smtClean="0"/>
              <a:t>best linear approximation </a:t>
            </a:r>
            <a:r>
              <a:rPr lang="en-US" sz="2800" dirty="0" smtClean="0"/>
              <a:t>of y from           and a constant. The phrase ‘</a:t>
            </a:r>
            <a:r>
              <a:rPr lang="en-US" sz="2800" b="1" dirty="0" smtClean="0"/>
              <a:t>best</a:t>
            </a:r>
            <a:r>
              <a:rPr lang="en-US" sz="2800" dirty="0" smtClean="0"/>
              <a:t>’ refers to the fact that the sum of squared differences between the observed values and fitted values is minimal for the least squares solution </a:t>
            </a:r>
            <a:r>
              <a:rPr lang="en-US" sz="2800" i="1" dirty="0" smtClean="0"/>
              <a:t>b</a:t>
            </a:r>
            <a:r>
              <a:rPr lang="en-US" sz="2800" dirty="0" smtClean="0"/>
              <a:t>.</a:t>
            </a:r>
          </a:p>
          <a:p>
            <a:r>
              <a:rPr lang="en-US" sz="2800" dirty="0" smtClean="0"/>
              <a:t>In linear approximation, any economic and statistical theory have not been used. The only assumption that was made the matrix              is invertible (i.e. none of the       is an exact linear combination of the other one which implies that no multi-</a:t>
            </a:r>
            <a:r>
              <a:rPr lang="en-US" sz="2800" dirty="0" err="1" smtClean="0"/>
              <a:t>collinearity</a:t>
            </a:r>
            <a:r>
              <a:rPr lang="en-US" sz="2800" dirty="0" smtClean="0"/>
              <a:t> assumption).</a:t>
            </a:r>
          </a:p>
          <a:p>
            <a:endParaRPr lang="en-US" sz="2800" dirty="0" smtClean="0"/>
          </a:p>
        </p:txBody>
      </p:sp>
      <p:pic>
        <p:nvPicPr>
          <p:cNvPr id="4" name="Picture 3" descr="image"/>
          <p:cNvPicPr/>
          <p:nvPr/>
        </p:nvPicPr>
        <p:blipFill>
          <a:blip r:embed="rId2"/>
          <a:srcRect/>
          <a:stretch>
            <a:fillRect/>
          </a:stretch>
        </p:blipFill>
        <p:spPr bwMode="auto">
          <a:xfrm>
            <a:off x="7467600" y="1600200"/>
            <a:ext cx="838200" cy="228600"/>
          </a:xfrm>
          <a:prstGeom prst="rect">
            <a:avLst/>
          </a:prstGeom>
          <a:noFill/>
          <a:ln w="9525">
            <a:noFill/>
            <a:miter lim="800000"/>
            <a:headEnd/>
            <a:tailEnd/>
          </a:ln>
        </p:spPr>
      </p:pic>
      <p:pic>
        <p:nvPicPr>
          <p:cNvPr id="5" name="Picture 4" descr="image"/>
          <p:cNvPicPr/>
          <p:nvPr/>
        </p:nvPicPr>
        <p:blipFill>
          <a:blip r:embed="rId3"/>
          <a:srcRect/>
          <a:stretch>
            <a:fillRect/>
          </a:stretch>
        </p:blipFill>
        <p:spPr bwMode="auto">
          <a:xfrm>
            <a:off x="4724400" y="4495800"/>
            <a:ext cx="838200" cy="409574"/>
          </a:xfrm>
          <a:prstGeom prst="rect">
            <a:avLst/>
          </a:prstGeom>
          <a:noFill/>
          <a:ln w="9525">
            <a:noFill/>
            <a:miter lim="800000"/>
            <a:headEnd/>
            <a:tailEnd/>
          </a:ln>
        </p:spPr>
      </p:pic>
      <p:pic>
        <p:nvPicPr>
          <p:cNvPr id="6" name="Picture 5" descr="image"/>
          <p:cNvPicPr/>
          <p:nvPr/>
        </p:nvPicPr>
        <p:blipFill>
          <a:blip r:embed="rId4"/>
          <a:srcRect/>
          <a:stretch>
            <a:fillRect/>
          </a:stretch>
        </p:blipFill>
        <p:spPr bwMode="auto">
          <a:xfrm>
            <a:off x="2667000" y="4953000"/>
            <a:ext cx="381000" cy="304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Ordinary Least Squares as an Algebraic Tool</a:t>
            </a:r>
            <a:endParaRPr lang="en-US" dirty="0"/>
          </a:p>
        </p:txBody>
      </p:sp>
      <p:sp>
        <p:nvSpPr>
          <p:cNvPr id="3" name="Content Placeholder 2"/>
          <p:cNvSpPr>
            <a:spLocks noGrp="1"/>
          </p:cNvSpPr>
          <p:nvPr>
            <p:ph idx="1"/>
          </p:nvPr>
        </p:nvSpPr>
        <p:spPr>
          <a:xfrm>
            <a:off x="457200" y="1295400"/>
            <a:ext cx="8229600" cy="5562600"/>
          </a:xfrm>
        </p:spPr>
        <p:txBody>
          <a:bodyPr>
            <a:normAutofit/>
          </a:bodyPr>
          <a:lstStyle/>
          <a:p>
            <a:r>
              <a:rPr lang="en-US" sz="2800" dirty="0" smtClean="0"/>
              <a:t>Defining a </a:t>
            </a:r>
            <a:r>
              <a:rPr lang="en-US" sz="2800" b="1" dirty="0" smtClean="0"/>
              <a:t>residual</a:t>
            </a:r>
            <a:r>
              <a:rPr lang="en-US" sz="2800" dirty="0" smtClean="0"/>
              <a:t> as the difference between the observed and the approximated value</a:t>
            </a:r>
          </a:p>
          <a:p>
            <a:endParaRPr lang="en-US" sz="2800" dirty="0" smtClean="0"/>
          </a:p>
          <a:p>
            <a:r>
              <a:rPr lang="en-US" sz="2800" dirty="0" smtClean="0"/>
              <a:t>The observed      can be decomposed as </a:t>
            </a:r>
          </a:p>
          <a:p>
            <a:pPr>
              <a:buNone/>
            </a:pPr>
            <a:r>
              <a:rPr lang="en-US" sz="2800" dirty="0" smtClean="0"/>
              <a:t>                                                                  2.8</a:t>
            </a:r>
          </a:p>
          <a:p>
            <a:r>
              <a:rPr lang="en-US" sz="2800" dirty="0" smtClean="0"/>
              <a:t>The minimum value for the objective function as which is the residual sum of square </a:t>
            </a:r>
          </a:p>
          <a:p>
            <a:pPr>
              <a:buNone/>
            </a:pPr>
            <a:r>
              <a:rPr lang="en-US" sz="2800" dirty="0" smtClean="0"/>
              <a:t>                                                                  2.9</a:t>
            </a:r>
          </a:p>
          <a:p>
            <a:r>
              <a:rPr lang="en-US" sz="2800" dirty="0" smtClean="0"/>
              <a:t>If we rewrite [2.5] by substituting the OLS solution b we obtain </a:t>
            </a:r>
          </a:p>
          <a:p>
            <a:pPr>
              <a:buNone/>
            </a:pPr>
            <a:r>
              <a:rPr lang="en-US" sz="2800" dirty="0" smtClean="0"/>
              <a:t>                                                                      2.10           </a:t>
            </a:r>
          </a:p>
          <a:p>
            <a:endParaRPr lang="en-US" sz="2800" dirty="0" smtClean="0"/>
          </a:p>
          <a:p>
            <a:endParaRPr lang="en-US" sz="2800" dirty="0" smtClean="0"/>
          </a:p>
          <a:p>
            <a:endParaRPr lang="en-US" sz="2800" dirty="0"/>
          </a:p>
        </p:txBody>
      </p:sp>
      <p:pic>
        <p:nvPicPr>
          <p:cNvPr id="4" name="Picture 3" descr="image"/>
          <p:cNvPicPr/>
          <p:nvPr/>
        </p:nvPicPr>
        <p:blipFill>
          <a:blip r:embed="rId2"/>
          <a:srcRect/>
          <a:stretch>
            <a:fillRect/>
          </a:stretch>
        </p:blipFill>
        <p:spPr bwMode="auto">
          <a:xfrm>
            <a:off x="2209800" y="2209800"/>
            <a:ext cx="3200400" cy="609600"/>
          </a:xfrm>
          <a:prstGeom prst="rect">
            <a:avLst/>
          </a:prstGeom>
          <a:noFill/>
          <a:ln w="9525">
            <a:noFill/>
            <a:miter lim="800000"/>
            <a:headEnd/>
            <a:tailEnd/>
          </a:ln>
        </p:spPr>
      </p:pic>
      <p:pic>
        <p:nvPicPr>
          <p:cNvPr id="5" name="Picture 4" descr="image"/>
          <p:cNvPicPr/>
          <p:nvPr/>
        </p:nvPicPr>
        <p:blipFill>
          <a:blip r:embed="rId3"/>
          <a:srcRect/>
          <a:stretch>
            <a:fillRect/>
          </a:stretch>
        </p:blipFill>
        <p:spPr bwMode="auto">
          <a:xfrm>
            <a:off x="2895600" y="2895600"/>
            <a:ext cx="304800" cy="304800"/>
          </a:xfrm>
          <a:prstGeom prst="rect">
            <a:avLst/>
          </a:prstGeom>
          <a:noFill/>
          <a:ln w="9525">
            <a:noFill/>
            <a:miter lim="800000"/>
            <a:headEnd/>
            <a:tailEnd/>
          </a:ln>
        </p:spPr>
      </p:pic>
      <p:pic>
        <p:nvPicPr>
          <p:cNvPr id="6" name="Picture 5" descr="image"/>
          <p:cNvPicPr/>
          <p:nvPr/>
        </p:nvPicPr>
        <p:blipFill>
          <a:blip r:embed="rId4"/>
          <a:srcRect/>
          <a:stretch>
            <a:fillRect/>
          </a:stretch>
        </p:blipFill>
        <p:spPr bwMode="auto">
          <a:xfrm>
            <a:off x="1981200" y="3200400"/>
            <a:ext cx="3200400" cy="609600"/>
          </a:xfrm>
          <a:prstGeom prst="rect">
            <a:avLst/>
          </a:prstGeom>
          <a:noFill/>
          <a:ln w="9525">
            <a:noFill/>
            <a:miter lim="800000"/>
            <a:headEnd/>
            <a:tailEnd/>
          </a:ln>
        </p:spPr>
      </p:pic>
      <p:pic>
        <p:nvPicPr>
          <p:cNvPr id="7" name="Picture 6" descr="image"/>
          <p:cNvPicPr/>
          <p:nvPr/>
        </p:nvPicPr>
        <p:blipFill>
          <a:blip r:embed="rId5"/>
          <a:srcRect/>
          <a:stretch>
            <a:fillRect/>
          </a:stretch>
        </p:blipFill>
        <p:spPr bwMode="auto">
          <a:xfrm>
            <a:off x="2209800" y="4648200"/>
            <a:ext cx="2011680" cy="609600"/>
          </a:xfrm>
          <a:prstGeom prst="rect">
            <a:avLst/>
          </a:prstGeom>
          <a:noFill/>
          <a:ln w="9525">
            <a:noFill/>
            <a:miter lim="800000"/>
            <a:headEnd/>
            <a:tailEnd/>
          </a:ln>
        </p:spPr>
      </p:pic>
      <p:pic>
        <p:nvPicPr>
          <p:cNvPr id="8" name="Picture 7" descr="image"/>
          <p:cNvPicPr/>
          <p:nvPr/>
        </p:nvPicPr>
        <p:blipFill>
          <a:blip r:embed="rId6"/>
          <a:srcRect/>
          <a:stretch>
            <a:fillRect/>
          </a:stretch>
        </p:blipFill>
        <p:spPr bwMode="auto">
          <a:xfrm>
            <a:off x="2438400" y="5867400"/>
            <a:ext cx="3474720" cy="762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Ordinary Least Squares as an Algebraic Tool</a:t>
            </a:r>
            <a:endParaRPr lang="en-US" dirty="0"/>
          </a:p>
        </p:txBody>
      </p:sp>
      <p:sp>
        <p:nvSpPr>
          <p:cNvPr id="3" name="Content Placeholder 2"/>
          <p:cNvSpPr>
            <a:spLocks noGrp="1"/>
          </p:cNvSpPr>
          <p:nvPr>
            <p:ph idx="1"/>
          </p:nvPr>
        </p:nvSpPr>
        <p:spPr>
          <a:xfrm>
            <a:off x="457200" y="1371600"/>
            <a:ext cx="8229600" cy="5181600"/>
          </a:xfrm>
        </p:spPr>
        <p:txBody>
          <a:bodyPr>
            <a:normAutofit/>
          </a:bodyPr>
          <a:lstStyle/>
          <a:p>
            <a:r>
              <a:rPr lang="en-US" sz="2800" dirty="0" smtClean="0"/>
              <a:t>This implies that the vector                          is </a:t>
            </a:r>
            <a:r>
              <a:rPr lang="en-US" sz="2800" b="1" dirty="0" smtClean="0"/>
              <a:t>orthogonal </a:t>
            </a:r>
            <a:r>
              <a:rPr lang="en-US" sz="2800" dirty="0" smtClean="0"/>
              <a:t>to each vector of observation on an </a:t>
            </a:r>
            <a:r>
              <a:rPr lang="en-US" sz="2800" i="1" dirty="0" smtClean="0"/>
              <a:t>x</a:t>
            </a:r>
            <a:r>
              <a:rPr lang="en-US" sz="2800" dirty="0" smtClean="0"/>
              <a:t>-variable.</a:t>
            </a:r>
          </a:p>
          <a:p>
            <a:r>
              <a:rPr lang="en-US" sz="2800" dirty="0" smtClean="0"/>
              <a:t>It follow that, the average observation is </a:t>
            </a:r>
          </a:p>
          <a:p>
            <a:pPr>
              <a:buNone/>
            </a:pPr>
            <a:r>
              <a:rPr lang="en-US" sz="2800" dirty="0" smtClean="0"/>
              <a:t>                                                           2.11</a:t>
            </a:r>
          </a:p>
          <a:p>
            <a:pPr>
              <a:buNone/>
            </a:pPr>
            <a:r>
              <a:rPr lang="en-US" sz="2800" dirty="0" smtClean="0"/>
              <a:t>  </a:t>
            </a:r>
            <a:endParaRPr lang="en-US" sz="2800" dirty="0"/>
          </a:p>
        </p:txBody>
      </p:sp>
      <p:pic>
        <p:nvPicPr>
          <p:cNvPr id="4" name="Picture 3" descr="image"/>
          <p:cNvPicPr/>
          <p:nvPr/>
        </p:nvPicPr>
        <p:blipFill>
          <a:blip r:embed="rId2"/>
          <a:srcRect/>
          <a:stretch>
            <a:fillRect/>
          </a:stretch>
        </p:blipFill>
        <p:spPr bwMode="auto">
          <a:xfrm>
            <a:off x="4953000" y="1447800"/>
            <a:ext cx="1704976" cy="381000"/>
          </a:xfrm>
          <a:prstGeom prst="rect">
            <a:avLst/>
          </a:prstGeom>
          <a:noFill/>
          <a:ln w="9525">
            <a:noFill/>
            <a:miter lim="800000"/>
            <a:headEnd/>
            <a:tailEnd/>
          </a:ln>
        </p:spPr>
      </p:pic>
      <p:pic>
        <p:nvPicPr>
          <p:cNvPr id="5" name="Picture 4" descr="image"/>
          <p:cNvPicPr/>
          <p:nvPr/>
        </p:nvPicPr>
        <p:blipFill>
          <a:blip r:embed="rId3"/>
          <a:srcRect/>
          <a:stretch>
            <a:fillRect/>
          </a:stretch>
        </p:blipFill>
        <p:spPr bwMode="auto">
          <a:xfrm>
            <a:off x="2895600" y="3352800"/>
            <a:ext cx="947737" cy="3143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Simple Linear Regression</a:t>
            </a:r>
            <a:endParaRPr lang="en-US" b="1" dirty="0"/>
          </a:p>
        </p:txBody>
      </p:sp>
      <p:sp>
        <p:nvSpPr>
          <p:cNvPr id="3" name="Content Placeholder 2"/>
          <p:cNvSpPr>
            <a:spLocks noGrp="1"/>
          </p:cNvSpPr>
          <p:nvPr>
            <p:ph idx="1"/>
          </p:nvPr>
        </p:nvSpPr>
        <p:spPr>
          <a:xfrm>
            <a:off x="457200" y="1219200"/>
            <a:ext cx="8229600" cy="5638800"/>
          </a:xfrm>
        </p:spPr>
        <p:txBody>
          <a:bodyPr>
            <a:normAutofit/>
          </a:bodyPr>
          <a:lstStyle/>
          <a:p>
            <a:r>
              <a:rPr lang="en-US" sz="2400" dirty="0" smtClean="0"/>
              <a:t>In this case where K=2, which have only one </a:t>
            </a:r>
            <a:r>
              <a:rPr lang="en-US" sz="2400" dirty="0" err="1" smtClean="0"/>
              <a:t>regressor</a:t>
            </a:r>
            <a:r>
              <a:rPr lang="en-US" sz="2400" dirty="0" smtClean="0"/>
              <a:t> and a constant . And the observation can be drawn in 2D graph. The best linear approximation of y from x and a constant is obtained by minimizing the sum of the squared residual which is the vertical distance between an observation and the fitted value (i.e. on straight line which is called a regression line).</a:t>
            </a:r>
          </a:p>
          <a:p>
            <a:pPr>
              <a:buNone/>
            </a:pPr>
            <a:r>
              <a:rPr lang="en-US" sz="2800" dirty="0" smtClean="0"/>
              <a:t> </a:t>
            </a:r>
            <a:endParaRPr lang="en-US" sz="2800" dirty="0"/>
          </a:p>
        </p:txBody>
      </p:sp>
      <p:pic>
        <p:nvPicPr>
          <p:cNvPr id="4" name="Picture 3" descr="w0001"/>
          <p:cNvPicPr/>
          <p:nvPr/>
        </p:nvPicPr>
        <p:blipFill>
          <a:blip r:embed="rId2"/>
          <a:srcRect/>
          <a:stretch>
            <a:fillRect/>
          </a:stretch>
        </p:blipFill>
        <p:spPr bwMode="auto">
          <a:xfrm>
            <a:off x="2286000" y="3886200"/>
            <a:ext cx="4114800" cy="2590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Simple Linear Regression</a:t>
            </a:r>
            <a:endParaRPr lang="en-US" dirty="0"/>
          </a:p>
        </p:txBody>
      </p:sp>
      <p:sp>
        <p:nvSpPr>
          <p:cNvPr id="3" name="Content Placeholder 2"/>
          <p:cNvSpPr>
            <a:spLocks noGrp="1"/>
          </p:cNvSpPr>
          <p:nvPr>
            <p:ph idx="1"/>
          </p:nvPr>
        </p:nvSpPr>
        <p:spPr>
          <a:xfrm>
            <a:off x="457200" y="1219200"/>
            <a:ext cx="8229600" cy="5638800"/>
          </a:xfrm>
        </p:spPr>
        <p:txBody>
          <a:bodyPr>
            <a:normAutofit/>
          </a:bodyPr>
          <a:lstStyle/>
          <a:p>
            <a:r>
              <a:rPr lang="en-US" sz="2800" dirty="0" smtClean="0"/>
              <a:t>Objective: minimize the residual sum of squares with respect to the unknowns that is</a:t>
            </a:r>
          </a:p>
          <a:p>
            <a:pPr>
              <a:buNone/>
            </a:pPr>
            <a:r>
              <a:rPr lang="en-US" sz="2800" dirty="0" smtClean="0"/>
              <a:t>                                                                             2.12</a:t>
            </a:r>
          </a:p>
          <a:p>
            <a:r>
              <a:rPr lang="en-US" sz="2800" dirty="0" smtClean="0"/>
              <a:t>From the first order condition, we have</a:t>
            </a:r>
          </a:p>
          <a:p>
            <a:pPr>
              <a:buNone/>
            </a:pPr>
            <a:r>
              <a:rPr lang="en-US" sz="2800" dirty="0" smtClean="0"/>
              <a:t>                                                                             2.13</a:t>
            </a:r>
          </a:p>
          <a:p>
            <a:pPr>
              <a:buNone/>
            </a:pPr>
            <a:r>
              <a:rPr lang="en-US" sz="2800" dirty="0" smtClean="0"/>
              <a:t>                                                                             2.14</a:t>
            </a:r>
          </a:p>
          <a:p>
            <a:r>
              <a:rPr lang="en-US" sz="2800" dirty="0" smtClean="0"/>
              <a:t>From [2.13]</a:t>
            </a:r>
          </a:p>
          <a:p>
            <a:pPr>
              <a:buNone/>
            </a:pPr>
            <a:r>
              <a:rPr lang="en-US" sz="2800" dirty="0" smtClean="0"/>
              <a:t>                                                                             2.15</a:t>
            </a:r>
          </a:p>
          <a:p>
            <a:r>
              <a:rPr lang="en-US" sz="2800" dirty="0" smtClean="0"/>
              <a:t>By combining [2.14] and [2.15], we can solve for the slope coefficient</a:t>
            </a:r>
          </a:p>
          <a:p>
            <a:pPr>
              <a:buNone/>
            </a:pPr>
            <a:r>
              <a:rPr lang="en-US" sz="2800" dirty="0" smtClean="0"/>
              <a:t>                                                                            2.16</a:t>
            </a:r>
          </a:p>
          <a:p>
            <a:endParaRPr lang="en-US" sz="2800" dirty="0" smtClean="0"/>
          </a:p>
          <a:p>
            <a:endParaRPr lang="en-US" sz="2800" dirty="0" smtClean="0"/>
          </a:p>
          <a:p>
            <a:endParaRPr lang="en-US" sz="2800" dirty="0" smtClean="0"/>
          </a:p>
          <a:p>
            <a:endParaRPr lang="en-US" sz="2800" dirty="0" smtClean="0"/>
          </a:p>
          <a:p>
            <a:endParaRPr lang="en-US" sz="2800" dirty="0"/>
          </a:p>
        </p:txBody>
      </p:sp>
      <p:pic>
        <p:nvPicPr>
          <p:cNvPr id="4" name="Picture 3" descr="image"/>
          <p:cNvPicPr/>
          <p:nvPr/>
        </p:nvPicPr>
        <p:blipFill>
          <a:blip r:embed="rId2"/>
          <a:srcRect/>
          <a:stretch>
            <a:fillRect/>
          </a:stretch>
        </p:blipFill>
        <p:spPr bwMode="auto">
          <a:xfrm>
            <a:off x="2514600" y="2133600"/>
            <a:ext cx="2834640" cy="628650"/>
          </a:xfrm>
          <a:prstGeom prst="rect">
            <a:avLst/>
          </a:prstGeom>
          <a:noFill/>
          <a:ln w="9525">
            <a:noFill/>
            <a:miter lim="800000"/>
            <a:headEnd/>
            <a:tailEnd/>
          </a:ln>
        </p:spPr>
      </p:pic>
      <p:pic>
        <p:nvPicPr>
          <p:cNvPr id="5" name="Picture 4" descr="image"/>
          <p:cNvPicPr/>
          <p:nvPr/>
        </p:nvPicPr>
        <p:blipFill>
          <a:blip r:embed="rId3"/>
          <a:srcRect/>
          <a:stretch>
            <a:fillRect/>
          </a:stretch>
        </p:blipFill>
        <p:spPr bwMode="auto">
          <a:xfrm>
            <a:off x="2362200" y="3124201"/>
            <a:ext cx="3931920" cy="609600"/>
          </a:xfrm>
          <a:prstGeom prst="rect">
            <a:avLst/>
          </a:prstGeom>
          <a:noFill/>
          <a:ln w="9525">
            <a:noFill/>
            <a:miter lim="800000"/>
            <a:headEnd/>
            <a:tailEnd/>
          </a:ln>
        </p:spPr>
      </p:pic>
      <p:pic>
        <p:nvPicPr>
          <p:cNvPr id="6" name="Picture 5" descr="image"/>
          <p:cNvPicPr/>
          <p:nvPr/>
        </p:nvPicPr>
        <p:blipFill>
          <a:blip r:embed="rId4"/>
          <a:srcRect/>
          <a:stretch>
            <a:fillRect/>
          </a:stretch>
        </p:blipFill>
        <p:spPr bwMode="auto">
          <a:xfrm>
            <a:off x="2286000" y="3733800"/>
            <a:ext cx="3657600" cy="640080"/>
          </a:xfrm>
          <a:prstGeom prst="rect">
            <a:avLst/>
          </a:prstGeom>
          <a:noFill/>
          <a:ln w="9525">
            <a:noFill/>
            <a:miter lim="800000"/>
            <a:headEnd/>
            <a:tailEnd/>
          </a:ln>
        </p:spPr>
      </p:pic>
      <p:pic>
        <p:nvPicPr>
          <p:cNvPr id="7" name="Picture 6" descr="image"/>
          <p:cNvPicPr/>
          <p:nvPr/>
        </p:nvPicPr>
        <p:blipFill>
          <a:blip r:embed="rId5"/>
          <a:srcRect/>
          <a:stretch>
            <a:fillRect/>
          </a:stretch>
        </p:blipFill>
        <p:spPr bwMode="auto">
          <a:xfrm>
            <a:off x="2819400" y="4572000"/>
            <a:ext cx="3108960" cy="640080"/>
          </a:xfrm>
          <a:prstGeom prst="rect">
            <a:avLst/>
          </a:prstGeom>
          <a:noFill/>
          <a:ln w="9525">
            <a:noFill/>
            <a:miter lim="800000"/>
            <a:headEnd/>
            <a:tailEnd/>
          </a:ln>
        </p:spPr>
      </p:pic>
      <p:pic>
        <p:nvPicPr>
          <p:cNvPr id="8" name="Picture 7" descr="image"/>
          <p:cNvPicPr/>
          <p:nvPr/>
        </p:nvPicPr>
        <p:blipFill>
          <a:blip r:embed="rId6"/>
          <a:srcRect/>
          <a:stretch>
            <a:fillRect/>
          </a:stretch>
        </p:blipFill>
        <p:spPr bwMode="auto">
          <a:xfrm>
            <a:off x="2819399" y="6172199"/>
            <a:ext cx="2560320" cy="64008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Matrix Notation</a:t>
            </a:r>
            <a:endParaRPr lang="en-US" b="1" dirty="0"/>
          </a:p>
        </p:txBody>
      </p:sp>
      <p:sp>
        <p:nvSpPr>
          <p:cNvPr id="3" name="Content Placeholder 2"/>
          <p:cNvSpPr>
            <a:spLocks noGrp="1"/>
          </p:cNvSpPr>
          <p:nvPr>
            <p:ph idx="1"/>
          </p:nvPr>
        </p:nvSpPr>
        <p:spPr>
          <a:xfrm>
            <a:off x="457200" y="1219200"/>
            <a:ext cx="8229600" cy="5638800"/>
          </a:xfrm>
        </p:spPr>
        <p:txBody>
          <a:bodyPr>
            <a:normAutofit/>
          </a:bodyPr>
          <a:lstStyle/>
          <a:p>
            <a:r>
              <a:rPr lang="en-US" sz="2800" dirty="0" smtClean="0"/>
              <a:t>We can also drive the least squares solution using matrix algebra </a:t>
            </a:r>
          </a:p>
          <a:p>
            <a:endParaRPr lang="en-US" sz="2800" dirty="0" smtClean="0"/>
          </a:p>
          <a:p>
            <a:endParaRPr lang="en-US" sz="2800" dirty="0" smtClean="0"/>
          </a:p>
          <a:p>
            <a:r>
              <a:rPr lang="en-US" sz="2800" dirty="0" smtClean="0"/>
              <a:t>So, in the         matrix </a:t>
            </a:r>
            <a:r>
              <a:rPr lang="en-US" sz="2800" i="1" dirty="0" smtClean="0"/>
              <a:t>X</a:t>
            </a:r>
            <a:r>
              <a:rPr lang="en-US" sz="2800" dirty="0" smtClean="0"/>
              <a:t> the </a:t>
            </a:r>
            <a:r>
              <a:rPr lang="en-US" sz="2800" i="1" dirty="0" err="1" smtClean="0"/>
              <a:t>i</a:t>
            </a:r>
            <a:r>
              <a:rPr lang="en-US" sz="2400" dirty="0" err="1" smtClean="0"/>
              <a:t>th</a:t>
            </a:r>
            <a:r>
              <a:rPr lang="en-US" sz="2800" dirty="0" smtClean="0"/>
              <a:t> row refers to observation </a:t>
            </a:r>
            <a:r>
              <a:rPr lang="en-US" sz="2800" i="1" dirty="0" err="1" smtClean="0"/>
              <a:t>i</a:t>
            </a:r>
            <a:r>
              <a:rPr lang="en-US" sz="2800" dirty="0" smtClean="0"/>
              <a:t>, and the </a:t>
            </a:r>
            <a:r>
              <a:rPr lang="en-US" sz="2800" i="1" dirty="0" err="1" smtClean="0"/>
              <a:t>k</a:t>
            </a:r>
            <a:r>
              <a:rPr lang="en-US" sz="2400" dirty="0" err="1" smtClean="0"/>
              <a:t>th</a:t>
            </a:r>
            <a:r>
              <a:rPr lang="en-US" sz="2800" dirty="0" smtClean="0"/>
              <a:t> column refers to the </a:t>
            </a:r>
            <a:r>
              <a:rPr lang="en-US" sz="2800" i="1" dirty="0" err="1" smtClean="0"/>
              <a:t>k</a:t>
            </a:r>
            <a:r>
              <a:rPr lang="en-US" sz="2400" dirty="0" err="1" smtClean="0"/>
              <a:t>th</a:t>
            </a:r>
            <a:r>
              <a:rPr lang="en-US" sz="2400" dirty="0" smtClean="0"/>
              <a:t> </a:t>
            </a:r>
            <a:r>
              <a:rPr lang="en-US" sz="2800" dirty="0" smtClean="0"/>
              <a:t>explanatory variable (</a:t>
            </a:r>
            <a:r>
              <a:rPr lang="en-US" sz="2800" dirty="0" err="1" smtClean="0"/>
              <a:t>regressor</a:t>
            </a:r>
            <a:r>
              <a:rPr lang="en-US" sz="2800" dirty="0" smtClean="0"/>
              <a:t>).</a:t>
            </a:r>
          </a:p>
          <a:p>
            <a:r>
              <a:rPr lang="en-US" sz="2800" dirty="0" smtClean="0"/>
              <a:t>The sum of the squared residual can be given</a:t>
            </a:r>
          </a:p>
          <a:p>
            <a:pPr>
              <a:buNone/>
            </a:pPr>
            <a:r>
              <a:rPr lang="en-US" sz="2800" dirty="0" smtClean="0"/>
              <a:t>                                                                             2.17</a:t>
            </a:r>
          </a:p>
          <a:p>
            <a:r>
              <a:rPr lang="en-US" sz="2800" dirty="0" smtClean="0"/>
              <a:t>Then, by differentiating [2.17] </a:t>
            </a:r>
            <a:r>
              <a:rPr lang="en-US" sz="2800" dirty="0" err="1" smtClean="0"/>
              <a:t>w.r.t</a:t>
            </a:r>
            <a:r>
              <a:rPr lang="en-US" sz="2800" dirty="0" smtClean="0"/>
              <a:t>       and setting the result to zero </a:t>
            </a:r>
            <a:endParaRPr lang="en-US" sz="2800" dirty="0"/>
          </a:p>
        </p:txBody>
      </p:sp>
      <p:pic>
        <p:nvPicPr>
          <p:cNvPr id="5" name="Picture 4" descr="equation"/>
          <p:cNvPicPr/>
          <p:nvPr/>
        </p:nvPicPr>
        <p:blipFill>
          <a:blip r:embed="rId3"/>
          <a:srcRect/>
          <a:stretch>
            <a:fillRect/>
          </a:stretch>
        </p:blipFill>
        <p:spPr bwMode="auto">
          <a:xfrm>
            <a:off x="1676400" y="2209800"/>
            <a:ext cx="4572000" cy="1005840"/>
          </a:xfrm>
          <a:prstGeom prst="rect">
            <a:avLst/>
          </a:prstGeom>
          <a:noFill/>
          <a:ln w="9525">
            <a:noFill/>
            <a:miter lim="800000"/>
            <a:headEnd/>
            <a:tailEnd/>
          </a:ln>
        </p:spPr>
      </p:pic>
      <p:pic>
        <p:nvPicPr>
          <p:cNvPr id="6" name="Picture 5" descr="image"/>
          <p:cNvPicPr/>
          <p:nvPr/>
        </p:nvPicPr>
        <p:blipFill>
          <a:blip r:embed="rId4"/>
          <a:srcRect/>
          <a:stretch>
            <a:fillRect/>
          </a:stretch>
        </p:blipFill>
        <p:spPr bwMode="auto">
          <a:xfrm>
            <a:off x="2362200" y="3429000"/>
            <a:ext cx="476250" cy="114300"/>
          </a:xfrm>
          <a:prstGeom prst="rect">
            <a:avLst/>
          </a:prstGeom>
          <a:noFill/>
          <a:ln w="9525">
            <a:noFill/>
            <a:miter lim="800000"/>
            <a:headEnd/>
            <a:tailEnd/>
          </a:ln>
        </p:spPr>
      </p:pic>
      <p:pic>
        <p:nvPicPr>
          <p:cNvPr id="7" name="Picture 6" descr="image"/>
          <p:cNvPicPr/>
          <p:nvPr/>
        </p:nvPicPr>
        <p:blipFill>
          <a:blip r:embed="rId5"/>
          <a:srcRect/>
          <a:stretch>
            <a:fillRect/>
          </a:stretch>
        </p:blipFill>
        <p:spPr bwMode="auto">
          <a:xfrm>
            <a:off x="1828800" y="5181600"/>
            <a:ext cx="4114800" cy="457200"/>
          </a:xfrm>
          <a:prstGeom prst="rect">
            <a:avLst/>
          </a:prstGeom>
          <a:noFill/>
          <a:ln w="9525">
            <a:noFill/>
            <a:miter lim="800000"/>
            <a:headEnd/>
            <a:tailEnd/>
          </a:ln>
        </p:spPr>
      </p:pic>
      <p:pic>
        <p:nvPicPr>
          <p:cNvPr id="8" name="Picture 7" descr="image"/>
          <p:cNvPicPr/>
          <p:nvPr/>
        </p:nvPicPr>
        <p:blipFill>
          <a:blip r:embed="rId6"/>
          <a:srcRect/>
          <a:stretch>
            <a:fillRect/>
          </a:stretch>
        </p:blipFill>
        <p:spPr bwMode="auto">
          <a:xfrm>
            <a:off x="6096000" y="5791200"/>
            <a:ext cx="274320" cy="27432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cs typeface="Times New Roman" pitchFamily="18" charset="0"/>
              </a:rPr>
              <a:t>Why econometrics is a separate discipline?</a:t>
            </a:r>
            <a:endParaRPr lang="en-US" dirty="0"/>
          </a:p>
        </p:txBody>
      </p:sp>
      <p:sp>
        <p:nvSpPr>
          <p:cNvPr id="3" name="Content Placeholder 2"/>
          <p:cNvSpPr>
            <a:spLocks noGrp="1"/>
          </p:cNvSpPr>
          <p:nvPr>
            <p:ph idx="1"/>
          </p:nvPr>
        </p:nvSpPr>
        <p:spPr>
          <a:xfrm>
            <a:off x="457200" y="1371600"/>
            <a:ext cx="8229600" cy="5486400"/>
          </a:xfrm>
        </p:spPr>
        <p:txBody>
          <a:bodyPr>
            <a:noAutofit/>
          </a:bodyPr>
          <a:lstStyle/>
          <a:p>
            <a:pPr>
              <a:buFont typeface="Wingdings" pitchFamily="2" charset="2"/>
              <a:buChar char="q"/>
            </a:pPr>
            <a:r>
              <a:rPr lang="en-US" sz="2400" b="1" dirty="0" smtClean="0"/>
              <a:t>For the following reasons:</a:t>
            </a:r>
          </a:p>
          <a:p>
            <a:pPr lvl="1" algn="just">
              <a:buFont typeface="Wingdings" pitchFamily="2" charset="2"/>
              <a:buChar char="§"/>
            </a:pPr>
            <a:r>
              <a:rPr lang="en-US" sz="2400" dirty="0" smtClean="0"/>
              <a:t>Economic theory makes statements or hypotheses that are mostly </a:t>
            </a:r>
            <a:r>
              <a:rPr lang="en-US" sz="2400" u="sng" dirty="0" smtClean="0"/>
              <a:t>qualitative</a:t>
            </a:r>
            <a:r>
              <a:rPr lang="en-US" sz="2400" dirty="0" smtClean="0"/>
              <a:t> in nature, the law does not provide any numerical measure of the relationship. But econometrician does. </a:t>
            </a:r>
          </a:p>
          <a:p>
            <a:pPr lvl="1" algn="just">
              <a:buFont typeface="Wingdings" pitchFamily="2" charset="2"/>
              <a:buChar char="§"/>
            </a:pPr>
            <a:r>
              <a:rPr lang="en-US" sz="2400" dirty="0"/>
              <a:t>M</a:t>
            </a:r>
            <a:r>
              <a:rPr lang="en-US" sz="2400" dirty="0" smtClean="0"/>
              <a:t>athematical economics is to express economic  theory in mathematical form without regard to empirical verification of the theory. Econometrics is mainly interested in the empirical verification of economic theory. </a:t>
            </a:r>
          </a:p>
          <a:p>
            <a:pPr lvl="1" algn="just">
              <a:buFont typeface="Wingdings" pitchFamily="2" charset="2"/>
              <a:buChar char="§"/>
            </a:pPr>
            <a:r>
              <a:rPr lang="en-US" sz="2400" dirty="0" smtClean="0"/>
              <a:t>Economic statistics is mainly concerned with collecting, processing, and presenting economic data in the form of charts and tables. It does not go any further. But econometrician do. </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Matrix Notation</a:t>
            </a:r>
            <a:endParaRPr lang="en-US" dirty="0"/>
          </a:p>
        </p:txBody>
      </p:sp>
      <p:sp>
        <p:nvSpPr>
          <p:cNvPr id="3" name="Content Placeholder 2"/>
          <p:cNvSpPr>
            <a:spLocks noGrp="1"/>
          </p:cNvSpPr>
          <p:nvPr>
            <p:ph idx="1"/>
          </p:nvPr>
        </p:nvSpPr>
        <p:spPr>
          <a:xfrm>
            <a:off x="457200" y="1219200"/>
            <a:ext cx="8229600" cy="5638800"/>
          </a:xfrm>
        </p:spPr>
        <p:txBody>
          <a:bodyPr>
            <a:normAutofit/>
          </a:bodyPr>
          <a:lstStyle/>
          <a:p>
            <a:r>
              <a:rPr lang="en-US" sz="2800" dirty="0" smtClean="0"/>
              <a:t>We have</a:t>
            </a:r>
          </a:p>
          <a:p>
            <a:pPr>
              <a:buNone/>
            </a:pPr>
            <a:r>
              <a:rPr lang="en-US" sz="2800" dirty="0" smtClean="0"/>
              <a:t>                                                                             2.18</a:t>
            </a:r>
          </a:p>
          <a:p>
            <a:r>
              <a:rPr lang="en-US" sz="2800" dirty="0" smtClean="0"/>
              <a:t>Solving [2.18] gives the OLS solution</a:t>
            </a:r>
          </a:p>
          <a:p>
            <a:pPr>
              <a:buNone/>
            </a:pPr>
            <a:r>
              <a:rPr lang="en-US" sz="2800" dirty="0" smtClean="0"/>
              <a:t>                                                                             2.19</a:t>
            </a:r>
          </a:p>
          <a:p>
            <a:r>
              <a:rPr lang="en-US" sz="2800" dirty="0" smtClean="0"/>
              <a:t>As before, we can decompose </a:t>
            </a:r>
            <a:r>
              <a:rPr lang="en-US" sz="2800" i="1" dirty="0" smtClean="0"/>
              <a:t>y</a:t>
            </a:r>
            <a:r>
              <a:rPr lang="en-US" sz="2800" dirty="0" smtClean="0"/>
              <a:t> as </a:t>
            </a:r>
          </a:p>
          <a:p>
            <a:pPr>
              <a:buNone/>
            </a:pPr>
            <a:r>
              <a:rPr lang="en-US" sz="2800" dirty="0" smtClean="0"/>
              <a:t>                                                                             2.20</a:t>
            </a:r>
          </a:p>
          <a:p>
            <a:r>
              <a:rPr lang="en-US" sz="2800" dirty="0" smtClean="0"/>
              <a:t>where </a:t>
            </a:r>
            <a:r>
              <a:rPr lang="en-US" sz="2800" i="1" dirty="0" smtClean="0"/>
              <a:t>e</a:t>
            </a:r>
            <a:r>
              <a:rPr lang="en-US" sz="2800" dirty="0" smtClean="0"/>
              <a:t> is an </a:t>
            </a:r>
            <a:r>
              <a:rPr lang="en-US" sz="2800" i="1" dirty="0" smtClean="0"/>
              <a:t>N</a:t>
            </a:r>
            <a:r>
              <a:rPr lang="en-US" sz="2800" dirty="0" smtClean="0"/>
              <a:t>-dimensional vector of residuals. The first-order conditions imply that </a:t>
            </a:r>
          </a:p>
          <a:p>
            <a:endParaRPr lang="en-US" sz="2800" dirty="0" smtClean="0"/>
          </a:p>
          <a:p>
            <a:pPr>
              <a:buNone/>
            </a:pPr>
            <a:r>
              <a:rPr lang="en-US" sz="2800" dirty="0" smtClean="0"/>
              <a:t>   Or                                                                    2.21</a:t>
            </a:r>
          </a:p>
        </p:txBody>
      </p:sp>
      <p:pic>
        <p:nvPicPr>
          <p:cNvPr id="4" name="Picture 3" descr="image"/>
          <p:cNvPicPr/>
          <p:nvPr/>
        </p:nvPicPr>
        <p:blipFill>
          <a:blip r:embed="rId2"/>
          <a:srcRect/>
          <a:stretch>
            <a:fillRect/>
          </a:stretch>
        </p:blipFill>
        <p:spPr bwMode="auto">
          <a:xfrm>
            <a:off x="2438400" y="1600200"/>
            <a:ext cx="2834640" cy="640080"/>
          </a:xfrm>
          <a:prstGeom prst="rect">
            <a:avLst/>
          </a:prstGeom>
          <a:noFill/>
          <a:ln w="9525">
            <a:noFill/>
            <a:miter lim="800000"/>
            <a:headEnd/>
            <a:tailEnd/>
          </a:ln>
        </p:spPr>
      </p:pic>
      <p:pic>
        <p:nvPicPr>
          <p:cNvPr id="5" name="Picture 4" descr="image"/>
          <p:cNvPicPr/>
          <p:nvPr/>
        </p:nvPicPr>
        <p:blipFill>
          <a:blip r:embed="rId3"/>
          <a:srcRect/>
          <a:stretch>
            <a:fillRect/>
          </a:stretch>
        </p:blipFill>
        <p:spPr bwMode="auto">
          <a:xfrm>
            <a:off x="2438399" y="2895600"/>
            <a:ext cx="1737360" cy="365760"/>
          </a:xfrm>
          <a:prstGeom prst="rect">
            <a:avLst/>
          </a:prstGeom>
          <a:noFill/>
          <a:ln w="9525">
            <a:noFill/>
            <a:miter lim="800000"/>
            <a:headEnd/>
            <a:tailEnd/>
          </a:ln>
        </p:spPr>
      </p:pic>
      <p:pic>
        <p:nvPicPr>
          <p:cNvPr id="6" name="Picture 5" descr="image"/>
          <p:cNvPicPr/>
          <p:nvPr/>
        </p:nvPicPr>
        <p:blipFill>
          <a:blip r:embed="rId4"/>
          <a:srcRect/>
          <a:stretch>
            <a:fillRect/>
          </a:stretch>
        </p:blipFill>
        <p:spPr bwMode="auto">
          <a:xfrm>
            <a:off x="2438400" y="3810000"/>
            <a:ext cx="1371600" cy="457200"/>
          </a:xfrm>
          <a:prstGeom prst="rect">
            <a:avLst/>
          </a:prstGeom>
          <a:noFill/>
          <a:ln w="9525">
            <a:noFill/>
            <a:miter lim="800000"/>
            <a:headEnd/>
            <a:tailEnd/>
          </a:ln>
        </p:spPr>
      </p:pic>
      <p:pic>
        <p:nvPicPr>
          <p:cNvPr id="7" name="Picture 6" descr="image"/>
          <p:cNvPicPr/>
          <p:nvPr/>
        </p:nvPicPr>
        <p:blipFill>
          <a:blip r:embed="rId5"/>
          <a:srcRect/>
          <a:stretch>
            <a:fillRect/>
          </a:stretch>
        </p:blipFill>
        <p:spPr bwMode="auto">
          <a:xfrm>
            <a:off x="2590800" y="5334000"/>
            <a:ext cx="1463040" cy="365760"/>
          </a:xfrm>
          <a:prstGeom prst="rect">
            <a:avLst/>
          </a:prstGeom>
          <a:noFill/>
          <a:ln w="9525">
            <a:noFill/>
            <a:miter lim="800000"/>
            <a:headEnd/>
            <a:tailEnd/>
          </a:ln>
        </p:spPr>
      </p:pic>
      <p:pic>
        <p:nvPicPr>
          <p:cNvPr id="8" name="Picture 7" descr="image"/>
          <p:cNvPicPr/>
          <p:nvPr/>
        </p:nvPicPr>
        <p:blipFill>
          <a:blip r:embed="rId6"/>
          <a:srcRect/>
          <a:stretch>
            <a:fillRect/>
          </a:stretch>
        </p:blipFill>
        <p:spPr bwMode="auto">
          <a:xfrm>
            <a:off x="3124200" y="5867400"/>
            <a:ext cx="914400" cy="36576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Matrix Notation</a:t>
            </a:r>
            <a:endParaRPr lang="en-US" dirty="0"/>
          </a:p>
        </p:txBody>
      </p:sp>
      <p:sp>
        <p:nvSpPr>
          <p:cNvPr id="3" name="Content Placeholder 2"/>
          <p:cNvSpPr>
            <a:spLocks noGrp="1"/>
          </p:cNvSpPr>
          <p:nvPr>
            <p:ph idx="1"/>
          </p:nvPr>
        </p:nvSpPr>
        <p:spPr>
          <a:xfrm>
            <a:off x="457200" y="1295400"/>
            <a:ext cx="8229600" cy="5562600"/>
          </a:xfrm>
        </p:spPr>
        <p:txBody>
          <a:bodyPr>
            <a:normAutofit/>
          </a:bodyPr>
          <a:lstStyle/>
          <a:p>
            <a:r>
              <a:rPr lang="en-US" sz="2800" dirty="0" smtClean="0"/>
              <a:t>which implies that each column of the matrix </a:t>
            </a:r>
            <a:r>
              <a:rPr lang="en-US" sz="2800" i="1" dirty="0" smtClean="0"/>
              <a:t>X</a:t>
            </a:r>
            <a:r>
              <a:rPr lang="en-US" sz="2800" dirty="0" smtClean="0"/>
              <a:t> is orthogonal to the vector of residuals</a:t>
            </a:r>
          </a:p>
          <a:p>
            <a:r>
              <a:rPr lang="en-US" sz="2800" dirty="0" smtClean="0"/>
              <a:t>[2.20] can be rewrite as using [2.19]</a:t>
            </a:r>
          </a:p>
          <a:p>
            <a:pPr>
              <a:buNone/>
            </a:pPr>
            <a:r>
              <a:rPr lang="en-US" sz="2800" dirty="0" smtClean="0"/>
              <a:t>                                                                                  2.22</a:t>
            </a:r>
          </a:p>
          <a:p>
            <a:r>
              <a:rPr lang="en-US" sz="2800" dirty="0" smtClean="0"/>
              <a:t>The predicted value for y is given by</a:t>
            </a:r>
          </a:p>
          <a:p>
            <a:pPr>
              <a:buNone/>
            </a:pPr>
            <a:r>
              <a:rPr lang="en-US" sz="2800" dirty="0" smtClean="0"/>
              <a:t>                                                                                  2.23</a:t>
            </a:r>
          </a:p>
          <a:p>
            <a:r>
              <a:rPr lang="en-US" sz="2800" dirty="0" smtClean="0"/>
              <a:t>The matrix                    is known as the </a:t>
            </a:r>
            <a:r>
              <a:rPr lang="en-US" sz="2800" b="1" dirty="0" smtClean="0"/>
              <a:t>projection matrix</a:t>
            </a:r>
            <a:r>
              <a:rPr lang="en-US" sz="2800" dirty="0" smtClean="0"/>
              <a:t>. It projects the vector y upon the column space of X. it also called ‘</a:t>
            </a:r>
            <a:r>
              <a:rPr lang="en-US" sz="2800" b="1" dirty="0" smtClean="0"/>
              <a:t>hat matrix</a:t>
            </a:r>
            <a:r>
              <a:rPr lang="en-US" sz="2800" dirty="0" smtClean="0"/>
              <a:t>’ because it transforms y in to      (‘y hat’)</a:t>
            </a:r>
            <a:endParaRPr lang="en-US" sz="2800" dirty="0"/>
          </a:p>
        </p:txBody>
      </p:sp>
      <p:pic>
        <p:nvPicPr>
          <p:cNvPr id="4" name="Picture 3" descr="image"/>
          <p:cNvPicPr/>
          <p:nvPr/>
        </p:nvPicPr>
        <p:blipFill>
          <a:blip r:embed="rId2"/>
          <a:srcRect/>
          <a:stretch>
            <a:fillRect/>
          </a:stretch>
        </p:blipFill>
        <p:spPr bwMode="auto">
          <a:xfrm>
            <a:off x="2057400" y="2819399"/>
            <a:ext cx="3383280" cy="365760"/>
          </a:xfrm>
          <a:prstGeom prst="rect">
            <a:avLst/>
          </a:prstGeom>
          <a:noFill/>
          <a:ln w="9525">
            <a:noFill/>
            <a:miter lim="800000"/>
            <a:headEnd/>
            <a:tailEnd/>
          </a:ln>
        </p:spPr>
      </p:pic>
      <p:pic>
        <p:nvPicPr>
          <p:cNvPr id="5" name="Picture 4" descr="image"/>
          <p:cNvPicPr/>
          <p:nvPr/>
        </p:nvPicPr>
        <p:blipFill>
          <a:blip r:embed="rId3"/>
          <a:srcRect/>
          <a:stretch>
            <a:fillRect/>
          </a:stretch>
        </p:blipFill>
        <p:spPr bwMode="auto">
          <a:xfrm>
            <a:off x="2209800" y="3886200"/>
            <a:ext cx="2743200" cy="365760"/>
          </a:xfrm>
          <a:prstGeom prst="rect">
            <a:avLst/>
          </a:prstGeom>
          <a:noFill/>
          <a:ln w="9525">
            <a:noFill/>
            <a:miter lim="800000"/>
            <a:headEnd/>
            <a:tailEnd/>
          </a:ln>
        </p:spPr>
      </p:pic>
      <p:pic>
        <p:nvPicPr>
          <p:cNvPr id="6" name="Picture 5" descr="image"/>
          <p:cNvPicPr/>
          <p:nvPr/>
        </p:nvPicPr>
        <p:blipFill>
          <a:blip r:embed="rId4"/>
          <a:srcRect/>
          <a:stretch>
            <a:fillRect/>
          </a:stretch>
        </p:blipFill>
        <p:spPr bwMode="auto">
          <a:xfrm>
            <a:off x="2590800" y="4495800"/>
            <a:ext cx="1371600" cy="182880"/>
          </a:xfrm>
          <a:prstGeom prst="rect">
            <a:avLst/>
          </a:prstGeom>
          <a:noFill/>
          <a:ln w="9525">
            <a:noFill/>
            <a:miter lim="800000"/>
            <a:headEnd/>
            <a:tailEnd/>
          </a:ln>
        </p:spPr>
      </p:pic>
      <p:pic>
        <p:nvPicPr>
          <p:cNvPr id="7" name="Picture 6" descr="image"/>
          <p:cNvPicPr/>
          <p:nvPr/>
        </p:nvPicPr>
        <p:blipFill>
          <a:blip r:embed="rId5"/>
          <a:srcRect/>
          <a:stretch>
            <a:fillRect/>
          </a:stretch>
        </p:blipFill>
        <p:spPr bwMode="auto">
          <a:xfrm>
            <a:off x="3581400" y="5715000"/>
            <a:ext cx="182880" cy="18288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Linear Regression Model</a:t>
            </a:r>
            <a:endParaRPr lang="en-US" b="1" dirty="0"/>
          </a:p>
        </p:txBody>
      </p:sp>
      <p:sp>
        <p:nvSpPr>
          <p:cNvPr id="3" name="Content Placeholder 2"/>
          <p:cNvSpPr>
            <a:spLocks noGrp="1"/>
          </p:cNvSpPr>
          <p:nvPr>
            <p:ph idx="1"/>
          </p:nvPr>
        </p:nvSpPr>
        <p:spPr>
          <a:xfrm>
            <a:off x="457200" y="1219200"/>
            <a:ext cx="8229600" cy="5638800"/>
          </a:xfrm>
        </p:spPr>
        <p:txBody>
          <a:bodyPr>
            <a:normAutofit/>
          </a:bodyPr>
          <a:lstStyle/>
          <a:p>
            <a:r>
              <a:rPr lang="en-US" sz="2800" dirty="0" smtClean="0"/>
              <a:t>The statistical model </a:t>
            </a:r>
          </a:p>
          <a:p>
            <a:pPr>
              <a:buNone/>
            </a:pPr>
            <a:r>
              <a:rPr lang="en-US" sz="2800" dirty="0" smtClean="0"/>
              <a:t>                                                                        2.24</a:t>
            </a:r>
          </a:p>
          <a:p>
            <a:r>
              <a:rPr lang="en-US" sz="2800" dirty="0" smtClean="0"/>
              <a:t>Or                                                               2.25</a:t>
            </a:r>
          </a:p>
          <a:p>
            <a:r>
              <a:rPr lang="en-US" sz="2800" dirty="0" smtClean="0"/>
              <a:t>Where  ,  and     are observable variables and     is unobserved and referred to as an </a:t>
            </a:r>
            <a:r>
              <a:rPr lang="en-US" sz="2800" b="1" dirty="0" smtClean="0"/>
              <a:t>error term</a:t>
            </a:r>
            <a:r>
              <a:rPr lang="en-US" sz="2800" dirty="0" smtClean="0"/>
              <a:t> or disturbance term. The elements in     are unknown population parameters. </a:t>
            </a:r>
          </a:p>
          <a:p>
            <a:r>
              <a:rPr lang="en-US" sz="2800" dirty="0" smtClean="0"/>
              <a:t>In matrix notation, </a:t>
            </a:r>
          </a:p>
          <a:p>
            <a:pPr>
              <a:buNone/>
            </a:pPr>
            <a:r>
              <a:rPr lang="en-US" sz="2800" dirty="0" smtClean="0"/>
              <a:t>                                                                      2.26</a:t>
            </a:r>
          </a:p>
          <a:p>
            <a:endParaRPr lang="en-US" sz="2800" dirty="0"/>
          </a:p>
        </p:txBody>
      </p:sp>
      <p:pic>
        <p:nvPicPr>
          <p:cNvPr id="4" name="Picture 3" descr="image"/>
          <p:cNvPicPr/>
          <p:nvPr/>
        </p:nvPicPr>
        <p:blipFill>
          <a:blip r:embed="rId2"/>
          <a:srcRect/>
          <a:stretch>
            <a:fillRect/>
          </a:stretch>
        </p:blipFill>
        <p:spPr bwMode="auto">
          <a:xfrm>
            <a:off x="1752599" y="1828800"/>
            <a:ext cx="3108960" cy="274320"/>
          </a:xfrm>
          <a:prstGeom prst="rect">
            <a:avLst/>
          </a:prstGeom>
          <a:noFill/>
          <a:ln w="9525">
            <a:noFill/>
            <a:miter lim="800000"/>
            <a:headEnd/>
            <a:tailEnd/>
          </a:ln>
        </p:spPr>
      </p:pic>
      <p:pic>
        <p:nvPicPr>
          <p:cNvPr id="5" name="Picture 4" descr="image"/>
          <p:cNvPicPr/>
          <p:nvPr/>
        </p:nvPicPr>
        <p:blipFill>
          <a:blip r:embed="rId3"/>
          <a:srcRect/>
          <a:stretch>
            <a:fillRect/>
          </a:stretch>
        </p:blipFill>
        <p:spPr bwMode="auto">
          <a:xfrm>
            <a:off x="1828800" y="2362200"/>
            <a:ext cx="1554480" cy="365760"/>
          </a:xfrm>
          <a:prstGeom prst="rect">
            <a:avLst/>
          </a:prstGeom>
          <a:noFill/>
          <a:ln w="9525">
            <a:noFill/>
            <a:miter lim="800000"/>
            <a:headEnd/>
            <a:tailEnd/>
          </a:ln>
        </p:spPr>
      </p:pic>
      <p:pic>
        <p:nvPicPr>
          <p:cNvPr id="6" name="Picture 5" descr="image"/>
          <p:cNvPicPr/>
          <p:nvPr/>
        </p:nvPicPr>
        <p:blipFill>
          <a:blip r:embed="rId4"/>
          <a:srcRect/>
          <a:stretch>
            <a:fillRect/>
          </a:stretch>
        </p:blipFill>
        <p:spPr bwMode="auto">
          <a:xfrm>
            <a:off x="1905000" y="2971800"/>
            <a:ext cx="274320" cy="182880"/>
          </a:xfrm>
          <a:prstGeom prst="rect">
            <a:avLst/>
          </a:prstGeom>
          <a:noFill/>
          <a:ln w="9525">
            <a:noFill/>
            <a:miter lim="800000"/>
            <a:headEnd/>
            <a:tailEnd/>
          </a:ln>
        </p:spPr>
      </p:pic>
      <p:pic>
        <p:nvPicPr>
          <p:cNvPr id="7" name="Picture 6" descr="image"/>
          <p:cNvPicPr/>
          <p:nvPr/>
        </p:nvPicPr>
        <p:blipFill>
          <a:blip r:embed="rId5"/>
          <a:srcRect/>
          <a:stretch>
            <a:fillRect/>
          </a:stretch>
        </p:blipFill>
        <p:spPr bwMode="auto">
          <a:xfrm>
            <a:off x="2895600" y="2971800"/>
            <a:ext cx="274320" cy="182880"/>
          </a:xfrm>
          <a:prstGeom prst="rect">
            <a:avLst/>
          </a:prstGeom>
          <a:noFill/>
          <a:ln w="9525">
            <a:noFill/>
            <a:miter lim="800000"/>
            <a:headEnd/>
            <a:tailEnd/>
          </a:ln>
        </p:spPr>
      </p:pic>
      <p:pic>
        <p:nvPicPr>
          <p:cNvPr id="8" name="Picture 7" descr="image"/>
          <p:cNvPicPr/>
          <p:nvPr/>
        </p:nvPicPr>
        <p:blipFill>
          <a:blip r:embed="rId6"/>
          <a:srcRect/>
          <a:stretch>
            <a:fillRect/>
          </a:stretch>
        </p:blipFill>
        <p:spPr bwMode="auto">
          <a:xfrm>
            <a:off x="7391400" y="2971800"/>
            <a:ext cx="274320" cy="182880"/>
          </a:xfrm>
          <a:prstGeom prst="rect">
            <a:avLst/>
          </a:prstGeom>
          <a:noFill/>
          <a:ln w="9525">
            <a:noFill/>
            <a:miter lim="800000"/>
            <a:headEnd/>
            <a:tailEnd/>
          </a:ln>
        </p:spPr>
      </p:pic>
      <p:pic>
        <p:nvPicPr>
          <p:cNvPr id="9" name="Picture 8" descr="image"/>
          <p:cNvPicPr/>
          <p:nvPr/>
        </p:nvPicPr>
        <p:blipFill>
          <a:blip r:embed="rId7"/>
          <a:srcRect/>
          <a:stretch>
            <a:fillRect/>
          </a:stretch>
        </p:blipFill>
        <p:spPr bwMode="auto">
          <a:xfrm>
            <a:off x="5867400" y="3810000"/>
            <a:ext cx="274320" cy="182880"/>
          </a:xfrm>
          <a:prstGeom prst="rect">
            <a:avLst/>
          </a:prstGeom>
          <a:noFill/>
          <a:ln w="9525">
            <a:noFill/>
            <a:miter lim="800000"/>
            <a:headEnd/>
            <a:tailEnd/>
          </a:ln>
        </p:spPr>
      </p:pic>
      <p:pic>
        <p:nvPicPr>
          <p:cNvPr id="10" name="Picture 9" descr="image"/>
          <p:cNvPicPr/>
          <p:nvPr/>
        </p:nvPicPr>
        <p:blipFill>
          <a:blip r:embed="rId8"/>
          <a:srcRect/>
          <a:stretch>
            <a:fillRect/>
          </a:stretch>
        </p:blipFill>
        <p:spPr bwMode="auto">
          <a:xfrm>
            <a:off x="1828800" y="5181600"/>
            <a:ext cx="1371600" cy="27432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Linear Regression Model</a:t>
            </a:r>
            <a:endParaRPr lang="en-US" b="1" dirty="0"/>
          </a:p>
        </p:txBody>
      </p:sp>
      <p:sp>
        <p:nvSpPr>
          <p:cNvPr id="3" name="Content Placeholder 2"/>
          <p:cNvSpPr>
            <a:spLocks noGrp="1"/>
          </p:cNvSpPr>
          <p:nvPr>
            <p:ph idx="1"/>
          </p:nvPr>
        </p:nvSpPr>
        <p:spPr>
          <a:xfrm>
            <a:off x="457200" y="1295400"/>
            <a:ext cx="8229600" cy="5562600"/>
          </a:xfrm>
        </p:spPr>
        <p:txBody>
          <a:bodyPr>
            <a:normAutofit/>
          </a:bodyPr>
          <a:lstStyle/>
          <a:p>
            <a:r>
              <a:rPr lang="en-US" sz="2800" dirty="0" smtClean="0"/>
              <a:t>Equations [2.25] and [2.26] are population relationships and     is a vector of unknown parameters characterizing the population.</a:t>
            </a:r>
          </a:p>
          <a:p>
            <a:r>
              <a:rPr lang="en-US" sz="2800" dirty="0" smtClean="0"/>
              <a:t>An important assumption that need to be imposed on a statistical model [2.25] to give more meaning is that the expected value of the residual given all the explanatory variable is zero</a:t>
            </a:r>
          </a:p>
          <a:p>
            <a:pPr>
              <a:buNone/>
            </a:pPr>
            <a:r>
              <a:rPr lang="en-US" sz="2800" dirty="0" smtClean="0"/>
              <a:t>                                                                          2.27</a:t>
            </a:r>
          </a:p>
          <a:p>
            <a:r>
              <a:rPr lang="en-US" sz="2800" dirty="0" smtClean="0"/>
              <a:t>This refers to the x variables are exogenous. And, under this assumption it holds that</a:t>
            </a:r>
          </a:p>
          <a:p>
            <a:pPr>
              <a:buNone/>
            </a:pPr>
            <a:r>
              <a:rPr lang="en-US" sz="2800" dirty="0" smtClean="0"/>
              <a:t>                                                                          2.28</a:t>
            </a:r>
          </a:p>
          <a:p>
            <a:endParaRPr lang="en-US" sz="2800" dirty="0" smtClean="0"/>
          </a:p>
          <a:p>
            <a:endParaRPr lang="en-US" sz="2800" dirty="0"/>
          </a:p>
        </p:txBody>
      </p:sp>
      <p:pic>
        <p:nvPicPr>
          <p:cNvPr id="4" name="Picture 3" descr="image"/>
          <p:cNvPicPr/>
          <p:nvPr/>
        </p:nvPicPr>
        <p:blipFill>
          <a:blip r:embed="rId2"/>
          <a:srcRect/>
          <a:stretch>
            <a:fillRect/>
          </a:stretch>
        </p:blipFill>
        <p:spPr bwMode="auto">
          <a:xfrm>
            <a:off x="3429000" y="1905000"/>
            <a:ext cx="182880" cy="182880"/>
          </a:xfrm>
          <a:prstGeom prst="rect">
            <a:avLst/>
          </a:prstGeom>
          <a:noFill/>
          <a:ln w="9525">
            <a:noFill/>
            <a:miter lim="800000"/>
            <a:headEnd/>
            <a:tailEnd/>
          </a:ln>
        </p:spPr>
      </p:pic>
      <p:pic>
        <p:nvPicPr>
          <p:cNvPr id="6" name="Picture 5" descr="image"/>
          <p:cNvPicPr/>
          <p:nvPr/>
        </p:nvPicPr>
        <p:blipFill>
          <a:blip r:embed="rId3"/>
          <a:srcRect/>
          <a:stretch>
            <a:fillRect/>
          </a:stretch>
        </p:blipFill>
        <p:spPr bwMode="auto">
          <a:xfrm>
            <a:off x="2362200" y="5943600"/>
            <a:ext cx="1554480" cy="274320"/>
          </a:xfrm>
          <a:prstGeom prst="rect">
            <a:avLst/>
          </a:prstGeom>
          <a:noFill/>
          <a:ln w="9525">
            <a:noFill/>
            <a:miter lim="800000"/>
            <a:headEnd/>
            <a:tailEnd/>
          </a:ln>
        </p:spPr>
      </p:pic>
      <p:pic>
        <p:nvPicPr>
          <p:cNvPr id="7" name="Picture 6" descr="image"/>
          <p:cNvPicPr/>
          <p:nvPr/>
        </p:nvPicPr>
        <p:blipFill>
          <a:blip r:embed="rId4"/>
          <a:srcRect/>
          <a:stretch>
            <a:fillRect/>
          </a:stretch>
        </p:blipFill>
        <p:spPr bwMode="auto">
          <a:xfrm>
            <a:off x="2590800" y="4648200"/>
            <a:ext cx="1463040" cy="27432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Linear Regression Model</a:t>
            </a:r>
            <a:endParaRPr lang="en-US" b="1" dirty="0"/>
          </a:p>
        </p:txBody>
      </p:sp>
      <p:sp>
        <p:nvSpPr>
          <p:cNvPr id="3" name="Content Placeholder 2"/>
          <p:cNvSpPr>
            <a:spLocks noGrp="1"/>
          </p:cNvSpPr>
          <p:nvPr>
            <p:ph idx="1"/>
          </p:nvPr>
        </p:nvSpPr>
        <p:spPr>
          <a:xfrm>
            <a:off x="457200" y="1219200"/>
            <a:ext cx="8229600" cy="5638800"/>
          </a:xfrm>
        </p:spPr>
        <p:txBody>
          <a:bodyPr>
            <a:normAutofit/>
          </a:bodyPr>
          <a:lstStyle/>
          <a:p>
            <a:r>
              <a:rPr lang="en-US" sz="2800" dirty="0" smtClean="0"/>
              <a:t>The </a:t>
            </a:r>
            <a:r>
              <a:rPr lang="en-US" sz="2800" b="1" i="1" dirty="0" smtClean="0"/>
              <a:t>estimator</a:t>
            </a:r>
            <a:r>
              <a:rPr lang="en-US" sz="2800" dirty="0" smtClean="0"/>
              <a:t> is a vector of random variables, because the sample may change. The </a:t>
            </a:r>
            <a:r>
              <a:rPr lang="en-US" sz="2800" b="1" i="1" dirty="0" smtClean="0"/>
              <a:t>estimat</a:t>
            </a:r>
            <a:r>
              <a:rPr lang="en-US" sz="2800" i="1" dirty="0" smtClean="0"/>
              <a:t>e</a:t>
            </a:r>
            <a:r>
              <a:rPr lang="en-US" sz="2800" dirty="0" smtClean="0"/>
              <a:t> is the result for a given sample. The most widely used estimator in econometrics is the </a:t>
            </a:r>
            <a:r>
              <a:rPr lang="en-US" sz="2800" b="1" dirty="0" smtClean="0"/>
              <a:t>ordinary least squares (OLS)</a:t>
            </a:r>
            <a:r>
              <a:rPr lang="en-US" sz="2800" dirty="0" smtClean="0"/>
              <a:t> estimator. The OLS estimator for is thus given by</a:t>
            </a:r>
          </a:p>
          <a:p>
            <a:pPr>
              <a:buNone/>
            </a:pPr>
            <a:r>
              <a:rPr lang="en-US" sz="2800" dirty="0" smtClean="0"/>
              <a:t>                                                                              2.28</a:t>
            </a:r>
          </a:p>
          <a:p>
            <a:endParaRPr lang="en-US" sz="2800" dirty="0"/>
          </a:p>
        </p:txBody>
      </p:sp>
      <p:pic>
        <p:nvPicPr>
          <p:cNvPr id="4" name="Picture 3" descr="image"/>
          <p:cNvPicPr/>
          <p:nvPr/>
        </p:nvPicPr>
        <p:blipFill>
          <a:blip r:embed="rId2"/>
          <a:srcRect/>
          <a:stretch>
            <a:fillRect/>
          </a:stretch>
        </p:blipFill>
        <p:spPr bwMode="auto">
          <a:xfrm>
            <a:off x="2895600" y="3810000"/>
            <a:ext cx="2834640" cy="64008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Small Sample Properties of the OLS Estimator</a:t>
            </a:r>
            <a:endParaRPr lang="en-US" b="1" dirty="0"/>
          </a:p>
        </p:txBody>
      </p:sp>
      <p:sp>
        <p:nvSpPr>
          <p:cNvPr id="3" name="Content Placeholder 2"/>
          <p:cNvSpPr>
            <a:spLocks noGrp="1"/>
          </p:cNvSpPr>
          <p:nvPr>
            <p:ph idx="1"/>
          </p:nvPr>
        </p:nvSpPr>
        <p:spPr>
          <a:xfrm>
            <a:off x="457200" y="1447800"/>
            <a:ext cx="8229600" cy="5410200"/>
          </a:xfrm>
        </p:spPr>
        <p:txBody>
          <a:bodyPr>
            <a:normAutofit/>
          </a:bodyPr>
          <a:lstStyle/>
          <a:p>
            <a:pPr>
              <a:buNone/>
            </a:pPr>
            <a:r>
              <a:rPr lang="en-US" sz="2800" b="1" i="1" dirty="0" smtClean="0"/>
              <a:t>The Gauss–Markov Assumptions</a:t>
            </a:r>
          </a:p>
          <a:p>
            <a:r>
              <a:rPr lang="en-US" sz="2800" dirty="0" smtClean="0"/>
              <a:t>Whether or not the OLS estimator provides a good approximation to the unknown parameter vector               depends crucially upon the assumptions that are made about the distribution of     and its relation to </a:t>
            </a:r>
          </a:p>
          <a:p>
            <a:r>
              <a:rPr lang="en-US" sz="2800" dirty="0" smtClean="0"/>
              <a:t>A standard case in which the OLS estimator has good properties is characterized by the Gauss–Markov conditions. </a:t>
            </a:r>
          </a:p>
          <a:p>
            <a:r>
              <a:rPr lang="en-US" sz="2800" dirty="0" smtClean="0"/>
              <a:t>For the linear regression model in [2.25], given by</a:t>
            </a:r>
          </a:p>
          <a:p>
            <a:endParaRPr lang="en-US" sz="2800" dirty="0" smtClean="0"/>
          </a:p>
        </p:txBody>
      </p:sp>
      <p:pic>
        <p:nvPicPr>
          <p:cNvPr id="4" name="Picture 3" descr="image"/>
          <p:cNvPicPr/>
          <p:nvPr/>
        </p:nvPicPr>
        <p:blipFill>
          <a:blip r:embed="rId2"/>
          <a:srcRect/>
          <a:stretch>
            <a:fillRect/>
          </a:stretch>
        </p:blipFill>
        <p:spPr bwMode="auto">
          <a:xfrm>
            <a:off x="8077200" y="2590800"/>
            <a:ext cx="274320" cy="182880"/>
          </a:xfrm>
          <a:prstGeom prst="rect">
            <a:avLst/>
          </a:prstGeom>
          <a:noFill/>
          <a:ln w="9525">
            <a:noFill/>
            <a:miter lim="800000"/>
            <a:headEnd/>
            <a:tailEnd/>
          </a:ln>
        </p:spPr>
      </p:pic>
      <p:pic>
        <p:nvPicPr>
          <p:cNvPr id="5" name="Picture 4" descr="image"/>
          <p:cNvPicPr/>
          <p:nvPr/>
        </p:nvPicPr>
        <p:blipFill>
          <a:blip r:embed="rId3"/>
          <a:srcRect/>
          <a:stretch>
            <a:fillRect/>
          </a:stretch>
        </p:blipFill>
        <p:spPr bwMode="auto">
          <a:xfrm>
            <a:off x="5486400" y="3429000"/>
            <a:ext cx="182880" cy="182880"/>
          </a:xfrm>
          <a:prstGeom prst="rect">
            <a:avLst/>
          </a:prstGeom>
          <a:noFill/>
          <a:ln w="9525">
            <a:noFill/>
            <a:miter lim="800000"/>
            <a:headEnd/>
            <a:tailEnd/>
          </a:ln>
        </p:spPr>
      </p:pic>
      <p:pic>
        <p:nvPicPr>
          <p:cNvPr id="6" name="Picture 5" descr="image"/>
          <p:cNvPicPr/>
          <p:nvPr/>
        </p:nvPicPr>
        <p:blipFill>
          <a:blip r:embed="rId4"/>
          <a:srcRect/>
          <a:stretch>
            <a:fillRect/>
          </a:stretch>
        </p:blipFill>
        <p:spPr bwMode="auto">
          <a:xfrm>
            <a:off x="8382000" y="3429000"/>
            <a:ext cx="182880" cy="182880"/>
          </a:xfrm>
          <a:prstGeom prst="rect">
            <a:avLst/>
          </a:prstGeom>
          <a:noFill/>
          <a:ln w="9525">
            <a:noFill/>
            <a:miter lim="800000"/>
            <a:headEnd/>
            <a:tailEnd/>
          </a:ln>
        </p:spPr>
      </p:pic>
      <p:pic>
        <p:nvPicPr>
          <p:cNvPr id="7" name="Picture 6" descr="equation"/>
          <p:cNvPicPr/>
          <p:nvPr/>
        </p:nvPicPr>
        <p:blipFill>
          <a:blip r:embed="rId5"/>
          <a:srcRect/>
          <a:stretch>
            <a:fillRect/>
          </a:stretch>
        </p:blipFill>
        <p:spPr bwMode="auto">
          <a:xfrm>
            <a:off x="3505200" y="5638800"/>
            <a:ext cx="1645920" cy="36576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Small Sample Properties of the OLS Estimator</a:t>
            </a:r>
            <a:endParaRPr lang="en-US" dirty="0"/>
          </a:p>
        </p:txBody>
      </p:sp>
      <p:sp>
        <p:nvSpPr>
          <p:cNvPr id="3" name="Content Placeholder 2"/>
          <p:cNvSpPr>
            <a:spLocks noGrp="1"/>
          </p:cNvSpPr>
          <p:nvPr>
            <p:ph idx="1"/>
          </p:nvPr>
        </p:nvSpPr>
        <p:spPr>
          <a:xfrm>
            <a:off x="457200" y="1371600"/>
            <a:ext cx="8229600" cy="5486400"/>
          </a:xfrm>
        </p:spPr>
        <p:txBody>
          <a:bodyPr>
            <a:normAutofit/>
          </a:bodyPr>
          <a:lstStyle/>
          <a:p>
            <a:pPr>
              <a:buFont typeface="Wingdings" pitchFamily="2" charset="2"/>
              <a:buChar char="q"/>
            </a:pPr>
            <a:r>
              <a:rPr lang="en-US" dirty="0" smtClean="0"/>
              <a:t>The </a:t>
            </a:r>
            <a:r>
              <a:rPr lang="en-US" b="1" dirty="0" smtClean="0"/>
              <a:t>Gauss–Markov conditions</a:t>
            </a:r>
            <a:r>
              <a:rPr lang="en-US" dirty="0" smtClean="0"/>
              <a:t> are;</a:t>
            </a:r>
          </a:p>
          <a:p>
            <a:pPr lvl="1">
              <a:buNone/>
            </a:pPr>
            <a:r>
              <a:rPr lang="en-US" sz="2400" dirty="0" smtClean="0"/>
              <a:t>A1 </a:t>
            </a:r>
          </a:p>
          <a:p>
            <a:pPr lvl="1">
              <a:buNone/>
            </a:pPr>
            <a:r>
              <a:rPr lang="en-US" sz="2400" dirty="0" smtClean="0"/>
              <a:t>A2 </a:t>
            </a:r>
          </a:p>
          <a:p>
            <a:pPr lvl="1">
              <a:buNone/>
            </a:pPr>
            <a:r>
              <a:rPr lang="en-US" sz="2400" dirty="0" smtClean="0"/>
              <a:t>A3</a:t>
            </a:r>
          </a:p>
          <a:p>
            <a:pPr lvl="1">
              <a:buNone/>
            </a:pPr>
            <a:r>
              <a:rPr lang="en-US" sz="2400" dirty="0" smtClean="0"/>
              <a:t>A4</a:t>
            </a:r>
          </a:p>
          <a:p>
            <a:pPr lvl="1">
              <a:buFont typeface="Wingdings" pitchFamily="2" charset="2"/>
              <a:buChar char="§"/>
            </a:pPr>
            <a:r>
              <a:rPr lang="en-US" sz="2400" dirty="0" smtClean="0"/>
              <a:t>Where, A1 says the expected value of the error term is zero, which means that, </a:t>
            </a:r>
            <a:r>
              <a:rPr lang="en-US" sz="2400" i="1" dirty="0" smtClean="0"/>
              <a:t>on average</a:t>
            </a:r>
            <a:r>
              <a:rPr lang="en-US" sz="2400" dirty="0" smtClean="0"/>
              <a:t>, the regression line should be correct. A3 says all error terms have the same variance, which is referred to as </a:t>
            </a:r>
            <a:r>
              <a:rPr lang="en-US" sz="2400" b="1" dirty="0" smtClean="0"/>
              <a:t>homo-</a:t>
            </a:r>
            <a:r>
              <a:rPr lang="en-US" sz="2400" b="1" dirty="0" err="1" smtClean="0"/>
              <a:t>skedasticity</a:t>
            </a:r>
            <a:r>
              <a:rPr lang="en-US" sz="2400" dirty="0" smtClean="0"/>
              <a:t>. A4 impose zero correlation between different error terms. A1, A2 and A4 together implies using the matrix notation</a:t>
            </a:r>
          </a:p>
          <a:p>
            <a:pPr>
              <a:buNone/>
            </a:pPr>
            <a:r>
              <a:rPr lang="en-US" dirty="0" smtClean="0"/>
              <a:t>                                                                 2.29</a:t>
            </a:r>
          </a:p>
          <a:p>
            <a:endParaRPr lang="en-US" sz="2800" dirty="0" smtClean="0"/>
          </a:p>
          <a:p>
            <a:endParaRPr lang="en-US" sz="2800" dirty="0" smtClean="0"/>
          </a:p>
          <a:p>
            <a:endParaRPr lang="en-US" sz="2800" dirty="0"/>
          </a:p>
        </p:txBody>
      </p:sp>
      <p:pic>
        <p:nvPicPr>
          <p:cNvPr id="4" name="Picture 3" descr="image"/>
          <p:cNvPicPr/>
          <p:nvPr/>
        </p:nvPicPr>
        <p:blipFill>
          <a:blip r:embed="rId3"/>
          <a:srcRect/>
          <a:stretch>
            <a:fillRect/>
          </a:stretch>
        </p:blipFill>
        <p:spPr bwMode="auto">
          <a:xfrm>
            <a:off x="1447800" y="2057400"/>
            <a:ext cx="2011680" cy="274320"/>
          </a:xfrm>
          <a:prstGeom prst="rect">
            <a:avLst/>
          </a:prstGeom>
          <a:noFill/>
          <a:ln w="9525">
            <a:noFill/>
            <a:miter lim="800000"/>
            <a:headEnd/>
            <a:tailEnd/>
          </a:ln>
        </p:spPr>
      </p:pic>
      <p:pic>
        <p:nvPicPr>
          <p:cNvPr id="5" name="Picture 4" descr="image"/>
          <p:cNvPicPr/>
          <p:nvPr/>
        </p:nvPicPr>
        <p:blipFill>
          <a:blip r:embed="rId4"/>
          <a:srcRect/>
          <a:stretch>
            <a:fillRect/>
          </a:stretch>
        </p:blipFill>
        <p:spPr bwMode="auto">
          <a:xfrm>
            <a:off x="1447800" y="2438400"/>
            <a:ext cx="3474720" cy="365760"/>
          </a:xfrm>
          <a:prstGeom prst="rect">
            <a:avLst/>
          </a:prstGeom>
          <a:noFill/>
          <a:ln w="9525">
            <a:noFill/>
            <a:miter lim="800000"/>
            <a:headEnd/>
            <a:tailEnd/>
          </a:ln>
        </p:spPr>
      </p:pic>
      <p:pic>
        <p:nvPicPr>
          <p:cNvPr id="6" name="Picture 5" descr="image"/>
          <p:cNvPicPr/>
          <p:nvPr/>
        </p:nvPicPr>
        <p:blipFill>
          <a:blip r:embed="rId5"/>
          <a:srcRect/>
          <a:stretch>
            <a:fillRect/>
          </a:stretch>
        </p:blipFill>
        <p:spPr bwMode="auto">
          <a:xfrm>
            <a:off x="1447800" y="2819400"/>
            <a:ext cx="2011680" cy="365760"/>
          </a:xfrm>
          <a:prstGeom prst="rect">
            <a:avLst/>
          </a:prstGeom>
          <a:noFill/>
          <a:ln w="9525">
            <a:noFill/>
            <a:miter lim="800000"/>
            <a:headEnd/>
            <a:tailEnd/>
          </a:ln>
        </p:spPr>
      </p:pic>
      <p:pic>
        <p:nvPicPr>
          <p:cNvPr id="7" name="Picture 6" descr="image"/>
          <p:cNvPicPr/>
          <p:nvPr/>
        </p:nvPicPr>
        <p:blipFill>
          <a:blip r:embed="rId6"/>
          <a:srcRect/>
          <a:stretch>
            <a:fillRect/>
          </a:stretch>
        </p:blipFill>
        <p:spPr bwMode="auto">
          <a:xfrm>
            <a:off x="1447800" y="3276600"/>
            <a:ext cx="3108960" cy="274320"/>
          </a:xfrm>
          <a:prstGeom prst="rect">
            <a:avLst/>
          </a:prstGeom>
          <a:noFill/>
          <a:ln w="9525">
            <a:noFill/>
            <a:miter lim="800000"/>
            <a:headEnd/>
            <a:tailEnd/>
          </a:ln>
        </p:spPr>
      </p:pic>
      <p:pic>
        <p:nvPicPr>
          <p:cNvPr id="10" name="Picture 9" descr="image"/>
          <p:cNvPicPr/>
          <p:nvPr/>
        </p:nvPicPr>
        <p:blipFill>
          <a:blip r:embed="rId7"/>
          <a:srcRect/>
          <a:stretch>
            <a:fillRect/>
          </a:stretch>
        </p:blipFill>
        <p:spPr bwMode="auto">
          <a:xfrm>
            <a:off x="2209800" y="6248400"/>
            <a:ext cx="2286000" cy="36576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Small Sample Properties of the OLS Estimator</a:t>
            </a:r>
            <a:endParaRPr lang="en-US" dirty="0"/>
          </a:p>
        </p:txBody>
      </p:sp>
      <p:sp>
        <p:nvSpPr>
          <p:cNvPr id="3" name="Content Placeholder 2"/>
          <p:cNvSpPr>
            <a:spLocks noGrp="1"/>
          </p:cNvSpPr>
          <p:nvPr>
            <p:ph idx="1"/>
          </p:nvPr>
        </p:nvSpPr>
        <p:spPr>
          <a:xfrm>
            <a:off x="457200" y="1371600"/>
            <a:ext cx="8229600" cy="4754563"/>
          </a:xfrm>
        </p:spPr>
        <p:txBody>
          <a:bodyPr>
            <a:normAutofit/>
          </a:bodyPr>
          <a:lstStyle/>
          <a:p>
            <a:r>
              <a:rPr lang="en-US" sz="2800" dirty="0" smtClean="0"/>
              <a:t>A2 implies that </a:t>
            </a:r>
            <a:r>
              <a:rPr lang="en-US" sz="2800" i="1" dirty="0" smtClean="0"/>
              <a:t>X</a:t>
            </a:r>
            <a:r>
              <a:rPr lang="en-US" sz="2800" dirty="0" smtClean="0"/>
              <a:t> and    are independent which means that knowing</a:t>
            </a:r>
            <a:r>
              <a:rPr lang="en-US" sz="2800" i="1" dirty="0" smtClean="0"/>
              <a:t> X </a:t>
            </a:r>
            <a:r>
              <a:rPr lang="en-US" sz="2800" dirty="0" smtClean="0"/>
              <a:t>does not tell us anything about the distribution of the error     term in     .</a:t>
            </a:r>
          </a:p>
          <a:p>
            <a:r>
              <a:rPr lang="en-US" sz="2800" dirty="0" smtClean="0"/>
              <a:t>A2 implies that                                           2.30 </a:t>
            </a:r>
          </a:p>
          <a:p>
            <a:r>
              <a:rPr lang="en-US" sz="2800" dirty="0" smtClean="0"/>
              <a:t>And                                                               2.31</a:t>
            </a:r>
          </a:p>
          <a:p>
            <a:endParaRPr lang="en-US" sz="2800" dirty="0"/>
          </a:p>
        </p:txBody>
      </p:sp>
      <p:pic>
        <p:nvPicPr>
          <p:cNvPr id="4" name="Picture 3" descr="image"/>
          <p:cNvPicPr/>
          <p:nvPr/>
        </p:nvPicPr>
        <p:blipFill>
          <a:blip r:embed="rId2"/>
          <a:srcRect/>
          <a:stretch>
            <a:fillRect/>
          </a:stretch>
        </p:blipFill>
        <p:spPr bwMode="auto">
          <a:xfrm>
            <a:off x="3810000" y="2971800"/>
            <a:ext cx="1554480" cy="274320"/>
          </a:xfrm>
          <a:prstGeom prst="rect">
            <a:avLst/>
          </a:prstGeom>
          <a:noFill/>
          <a:ln w="9525">
            <a:noFill/>
            <a:miter lim="800000"/>
            <a:headEnd/>
            <a:tailEnd/>
          </a:ln>
        </p:spPr>
      </p:pic>
      <p:pic>
        <p:nvPicPr>
          <p:cNvPr id="5" name="Picture 4" descr="image"/>
          <p:cNvPicPr/>
          <p:nvPr/>
        </p:nvPicPr>
        <p:blipFill>
          <a:blip r:embed="rId3"/>
          <a:srcRect/>
          <a:stretch>
            <a:fillRect/>
          </a:stretch>
        </p:blipFill>
        <p:spPr bwMode="auto">
          <a:xfrm>
            <a:off x="3810000" y="3505200"/>
            <a:ext cx="1828800" cy="274320"/>
          </a:xfrm>
          <a:prstGeom prst="rect">
            <a:avLst/>
          </a:prstGeom>
          <a:noFill/>
          <a:ln w="9525">
            <a:noFill/>
            <a:miter lim="800000"/>
            <a:headEnd/>
            <a:tailEnd/>
          </a:ln>
        </p:spPr>
      </p:pic>
      <p:pic>
        <p:nvPicPr>
          <p:cNvPr id="6" name="Picture 5" descr="image"/>
          <p:cNvPicPr/>
          <p:nvPr/>
        </p:nvPicPr>
        <p:blipFill>
          <a:blip r:embed="rId4"/>
          <a:srcRect/>
          <a:stretch>
            <a:fillRect/>
          </a:stretch>
        </p:blipFill>
        <p:spPr bwMode="auto">
          <a:xfrm>
            <a:off x="5867400" y="2362200"/>
            <a:ext cx="274320" cy="274320"/>
          </a:xfrm>
          <a:prstGeom prst="rect">
            <a:avLst/>
          </a:prstGeom>
          <a:noFill/>
          <a:ln w="9525">
            <a:noFill/>
            <a:miter lim="800000"/>
            <a:headEnd/>
            <a:tailEnd/>
          </a:ln>
        </p:spPr>
      </p:pic>
      <p:pic>
        <p:nvPicPr>
          <p:cNvPr id="7" name="Picture 6" descr="image"/>
          <p:cNvPicPr/>
          <p:nvPr/>
        </p:nvPicPr>
        <p:blipFill>
          <a:blip r:embed="rId4"/>
          <a:srcRect/>
          <a:stretch>
            <a:fillRect/>
          </a:stretch>
        </p:blipFill>
        <p:spPr bwMode="auto">
          <a:xfrm>
            <a:off x="3962400" y="1524000"/>
            <a:ext cx="274320" cy="27432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Small Sample Properties of the OLS Estimator</a:t>
            </a:r>
            <a:endParaRPr lang="en-US" dirty="0"/>
          </a:p>
        </p:txBody>
      </p:sp>
      <p:sp>
        <p:nvSpPr>
          <p:cNvPr id="3" name="Content Placeholder 2"/>
          <p:cNvSpPr>
            <a:spLocks noGrp="1"/>
          </p:cNvSpPr>
          <p:nvPr>
            <p:ph idx="1"/>
          </p:nvPr>
        </p:nvSpPr>
        <p:spPr>
          <a:xfrm>
            <a:off x="457200" y="1371600"/>
            <a:ext cx="8229600" cy="5486400"/>
          </a:xfrm>
        </p:spPr>
        <p:txBody>
          <a:bodyPr>
            <a:normAutofit/>
          </a:bodyPr>
          <a:lstStyle/>
          <a:p>
            <a:pPr>
              <a:buNone/>
            </a:pPr>
            <a:r>
              <a:rPr lang="en-US" sz="2800" b="1" i="1" dirty="0" smtClean="0"/>
              <a:t>Properties of the OLS Estimator</a:t>
            </a:r>
          </a:p>
          <a:p>
            <a:r>
              <a:rPr lang="en-US" sz="2800" dirty="0" smtClean="0"/>
              <a:t>Based on the Gauss-Markov conditions [A1]-[A4], the optimum properties that the OLS estimates may be summarized by well known theorem known as the </a:t>
            </a:r>
            <a:r>
              <a:rPr lang="en-US" sz="2800" i="1" dirty="0" smtClean="0"/>
              <a:t>Gauss-Markov Theorem</a:t>
            </a:r>
            <a:r>
              <a:rPr lang="en-US" sz="2800" b="1" i="1" dirty="0" smtClean="0"/>
              <a:t>.</a:t>
            </a:r>
            <a:r>
              <a:rPr lang="en-US" sz="2800" dirty="0" smtClean="0"/>
              <a:t> </a:t>
            </a:r>
          </a:p>
          <a:p>
            <a:r>
              <a:rPr lang="en-US" sz="2800" dirty="0" smtClean="0"/>
              <a:t>It is stated as “</a:t>
            </a:r>
            <a:r>
              <a:rPr lang="en-US" sz="2800" i="1" dirty="0" smtClean="0"/>
              <a:t>given the assumptions of the classical linear regression model, the OLS estimators, in the class of linear and unbiased estimators, have the minimum variance, i.e. the OLS estimators are BLUE”</a:t>
            </a:r>
            <a:r>
              <a:rPr lang="en-US" sz="2800" dirty="0" smtClean="0"/>
              <a:t>.</a:t>
            </a:r>
          </a:p>
          <a:p>
            <a:endParaRPr lang="en-US" sz="2800" dirty="0" smtClean="0"/>
          </a:p>
          <a:p>
            <a:endParaRPr lang="en-US" sz="2800" b="1"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Small Sample Properties of the OLS Estimator</a:t>
            </a:r>
            <a:endParaRPr lang="en-US" dirty="0"/>
          </a:p>
        </p:txBody>
      </p:sp>
      <p:sp>
        <p:nvSpPr>
          <p:cNvPr id="3" name="Content Placeholder 2"/>
          <p:cNvSpPr>
            <a:spLocks noGrp="1"/>
          </p:cNvSpPr>
          <p:nvPr>
            <p:ph idx="1"/>
          </p:nvPr>
        </p:nvSpPr>
        <p:spPr>
          <a:xfrm>
            <a:off x="304800" y="1371600"/>
            <a:ext cx="8534400" cy="5486400"/>
          </a:xfrm>
        </p:spPr>
        <p:txBody>
          <a:bodyPr>
            <a:normAutofit fontScale="92500" lnSpcReduction="20000"/>
          </a:bodyPr>
          <a:lstStyle/>
          <a:p>
            <a:pPr>
              <a:buNone/>
            </a:pPr>
            <a:r>
              <a:rPr lang="en-US" sz="3000" dirty="0" smtClean="0"/>
              <a:t>An estimator is called </a:t>
            </a:r>
            <a:r>
              <a:rPr lang="en-US" sz="3000" b="1" i="1" dirty="0" smtClean="0"/>
              <a:t>BLUE</a:t>
            </a:r>
            <a:r>
              <a:rPr lang="en-US" sz="3000" dirty="0" smtClean="0"/>
              <a:t> if:</a:t>
            </a:r>
          </a:p>
          <a:p>
            <a:pPr marL="514350" lvl="0" indent="-514350">
              <a:buFont typeface="Wingdings" pitchFamily="2" charset="2"/>
              <a:buChar char="q"/>
            </a:pPr>
            <a:r>
              <a:rPr lang="en-US" sz="3000" b="1" dirty="0" smtClean="0"/>
              <a:t>Linear:</a:t>
            </a:r>
            <a:r>
              <a:rPr lang="en-US" sz="3000" dirty="0" smtClean="0"/>
              <a:t> a linear function of the random variable, such as, the dependent variable Y.</a:t>
            </a:r>
          </a:p>
          <a:p>
            <a:pPr marL="514350" lvl="0" indent="-514350">
              <a:buFont typeface="Wingdings" pitchFamily="2" charset="2"/>
              <a:buChar char="q"/>
            </a:pPr>
            <a:r>
              <a:rPr lang="en-US" sz="3000" b="1" dirty="0" smtClean="0"/>
              <a:t>Unbiased</a:t>
            </a:r>
            <a:r>
              <a:rPr lang="en-US" sz="3000" dirty="0" smtClean="0"/>
              <a:t>: in repeated sampling, the OLS estimator is on average equal to the true value.</a:t>
            </a:r>
          </a:p>
          <a:p>
            <a:pPr marL="514350" lvl="0" indent="-514350">
              <a:buNone/>
            </a:pPr>
            <a:endParaRPr lang="en-US" sz="3000" dirty="0" smtClean="0"/>
          </a:p>
          <a:p>
            <a:r>
              <a:rPr lang="en-US" sz="3000" dirty="0" smtClean="0"/>
              <a:t>The OLS estimator is unbiased as long as the error terms are mean zero and independent of all explanatory variables, even if </a:t>
            </a:r>
            <a:r>
              <a:rPr lang="en-US" sz="3000" dirty="0" err="1" smtClean="0"/>
              <a:t>heteroskedasticity</a:t>
            </a:r>
            <a:r>
              <a:rPr lang="en-US" sz="3000" dirty="0" smtClean="0"/>
              <a:t> or autocorrelation are present. </a:t>
            </a:r>
          </a:p>
          <a:p>
            <a:r>
              <a:rPr lang="en-US" sz="3000" dirty="0" smtClean="0"/>
              <a:t>This implies that its probability distribution has an expected value that is equal to the true unknown parameter it is estimating.</a:t>
            </a:r>
          </a:p>
          <a:p>
            <a:endParaRPr lang="en-US" sz="2800" dirty="0"/>
          </a:p>
        </p:txBody>
      </p:sp>
      <p:pic>
        <p:nvPicPr>
          <p:cNvPr id="5" name="Picture 4" descr="image"/>
          <p:cNvPicPr/>
          <p:nvPr/>
        </p:nvPicPr>
        <p:blipFill>
          <a:blip r:embed="rId2"/>
          <a:srcRect/>
          <a:stretch>
            <a:fillRect/>
          </a:stretch>
        </p:blipFill>
        <p:spPr bwMode="auto">
          <a:xfrm>
            <a:off x="2971800" y="3352800"/>
            <a:ext cx="1280160" cy="457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1"/>
                </a:solidFill>
                <a:cs typeface="Times New Roman" pitchFamily="18" charset="0"/>
              </a:rPr>
              <a:t>Methodology of econometrics</a:t>
            </a:r>
            <a:endParaRPr lang="en-US" dirty="0"/>
          </a:p>
        </p:txBody>
      </p:sp>
      <p:sp>
        <p:nvSpPr>
          <p:cNvPr id="3" name="Content Placeholder 2"/>
          <p:cNvSpPr>
            <a:spLocks noGrp="1"/>
          </p:cNvSpPr>
          <p:nvPr>
            <p:ph idx="1"/>
          </p:nvPr>
        </p:nvSpPr>
        <p:spPr>
          <a:xfrm>
            <a:off x="457200" y="1066800"/>
            <a:ext cx="8229600" cy="5791200"/>
          </a:xfrm>
        </p:spPr>
        <p:txBody>
          <a:bodyPr>
            <a:noAutofit/>
          </a:bodyPr>
          <a:lstStyle/>
          <a:p>
            <a:pPr>
              <a:buFont typeface="Wingdings" pitchFamily="2" charset="2"/>
              <a:buChar char="q"/>
            </a:pPr>
            <a:r>
              <a:rPr lang="en-US" sz="2800" dirty="0" smtClean="0"/>
              <a:t>Traditional econometric methodology proceeds the following  steps:</a:t>
            </a:r>
          </a:p>
          <a:p>
            <a:pPr marL="914400" lvl="1" indent="-457200">
              <a:buFont typeface="+mj-lt"/>
              <a:buAutoNum type="arabicPeriod"/>
            </a:pPr>
            <a:r>
              <a:rPr lang="en-US" sz="2400" dirty="0" smtClean="0"/>
              <a:t>Statement of theory or hypothesis.</a:t>
            </a:r>
          </a:p>
          <a:p>
            <a:pPr marL="914400" lvl="1" indent="-457200">
              <a:buFont typeface="+mj-lt"/>
              <a:buAutoNum type="arabicPeriod"/>
            </a:pPr>
            <a:r>
              <a:rPr lang="en-US" sz="2400" dirty="0" smtClean="0"/>
              <a:t>Specification of  the mathematical model of the theory</a:t>
            </a:r>
          </a:p>
          <a:p>
            <a:pPr marL="914400" lvl="1" indent="-457200">
              <a:buFont typeface="+mj-lt"/>
              <a:buAutoNum type="arabicPeriod"/>
            </a:pPr>
            <a:r>
              <a:rPr lang="en-US" sz="2400" dirty="0" smtClean="0"/>
              <a:t>Specification of the econometric model</a:t>
            </a:r>
          </a:p>
          <a:p>
            <a:pPr marL="914400" lvl="1" indent="-457200">
              <a:buFont typeface="+mj-lt"/>
              <a:buAutoNum type="arabicPeriod"/>
            </a:pPr>
            <a:r>
              <a:rPr lang="en-US" sz="2400" dirty="0" smtClean="0"/>
              <a:t>Collecting the data</a:t>
            </a:r>
          </a:p>
          <a:p>
            <a:pPr marL="914400" lvl="1" indent="-457200">
              <a:buFont typeface="+mj-lt"/>
              <a:buAutoNum type="arabicPeriod"/>
            </a:pPr>
            <a:r>
              <a:rPr lang="en-US" sz="2400" dirty="0" smtClean="0"/>
              <a:t>Estimation of the parameters of the econometric model</a:t>
            </a:r>
          </a:p>
          <a:p>
            <a:pPr marL="914400" lvl="1" indent="-457200">
              <a:buFont typeface="+mj-lt"/>
              <a:buAutoNum type="arabicPeriod"/>
            </a:pPr>
            <a:r>
              <a:rPr lang="en-US" sz="2400" dirty="0" smtClean="0"/>
              <a:t>Hypothesis testing</a:t>
            </a:r>
          </a:p>
          <a:p>
            <a:pPr marL="914400" lvl="1" indent="-457200">
              <a:buFont typeface="+mj-lt"/>
              <a:buAutoNum type="arabicPeriod"/>
            </a:pPr>
            <a:r>
              <a:rPr lang="en-US" sz="2400" dirty="0" smtClean="0"/>
              <a:t>Forecasting or prediction</a:t>
            </a:r>
          </a:p>
          <a:p>
            <a:pPr marL="914400" lvl="1" indent="-457200">
              <a:buFont typeface="+mj-lt"/>
              <a:buAutoNum type="arabicPeriod"/>
            </a:pPr>
            <a:r>
              <a:rPr lang="en-US" sz="2400" dirty="0" smtClean="0"/>
              <a:t>Using the model for control or policy purposes.</a:t>
            </a:r>
          </a:p>
          <a:p>
            <a:r>
              <a:rPr lang="en-US" sz="2400" dirty="0" smtClean="0"/>
              <a:t>To illustrate the preceding steps, let us consider the well-known </a:t>
            </a:r>
            <a:r>
              <a:rPr lang="en-US" sz="2400" b="1" dirty="0" smtClean="0"/>
              <a:t>Keynesian theory of consumption</a:t>
            </a:r>
            <a:r>
              <a:rPr lang="en-US" sz="2400" dirty="0" smtClean="0"/>
              <a:t>.</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Small Sample Properties of the OLS Estimator</a:t>
            </a:r>
            <a:endParaRPr lang="en-US" dirty="0"/>
          </a:p>
        </p:txBody>
      </p:sp>
      <p:sp>
        <p:nvSpPr>
          <p:cNvPr id="3" name="Content Placeholder 2"/>
          <p:cNvSpPr>
            <a:spLocks noGrp="1"/>
          </p:cNvSpPr>
          <p:nvPr>
            <p:ph idx="1"/>
          </p:nvPr>
        </p:nvSpPr>
        <p:spPr>
          <a:xfrm>
            <a:off x="457200" y="1371600"/>
            <a:ext cx="8229600" cy="5486400"/>
          </a:xfrm>
        </p:spPr>
        <p:txBody>
          <a:bodyPr/>
          <a:lstStyle/>
          <a:p>
            <a:pPr>
              <a:buFont typeface="Wingdings" pitchFamily="2" charset="2"/>
              <a:buChar char="q"/>
            </a:pPr>
            <a:r>
              <a:rPr lang="en-US" sz="2800" b="1" dirty="0" smtClean="0"/>
              <a:t>Minimum variance</a:t>
            </a:r>
            <a:r>
              <a:rPr lang="en-US" sz="2800" dirty="0" smtClean="0"/>
              <a:t>: It has a minimum variance in the class of linear and unbiased estimators. An unbiased estimator with the least variance is known as an </a:t>
            </a:r>
            <a:r>
              <a:rPr lang="en-US" sz="2800" i="1" dirty="0" smtClean="0"/>
              <a:t>efficient estimator</a:t>
            </a:r>
            <a:r>
              <a:rPr lang="en-US" sz="2800" dirty="0" smtClean="0"/>
              <a:t>.</a:t>
            </a:r>
          </a:p>
          <a:p>
            <a:r>
              <a:rPr lang="en-US" sz="2800" dirty="0" smtClean="0"/>
              <a:t>The variance of </a:t>
            </a:r>
            <a:r>
              <a:rPr lang="en-US" sz="2800" i="1" dirty="0" smtClean="0"/>
              <a:t>b</a:t>
            </a:r>
            <a:r>
              <a:rPr lang="en-US" sz="2800" dirty="0" smtClean="0"/>
              <a:t> (conditional upon </a:t>
            </a:r>
            <a:r>
              <a:rPr lang="en-US" sz="2800" i="1" dirty="0" smtClean="0"/>
              <a:t>X</a:t>
            </a:r>
            <a:r>
              <a:rPr lang="en-US" sz="2800" dirty="0" smtClean="0"/>
              <a:t>) is given by</a:t>
            </a:r>
          </a:p>
          <a:p>
            <a:pPr>
              <a:buNone/>
            </a:pPr>
            <a:r>
              <a:rPr lang="en-US" sz="2800" dirty="0" smtClean="0"/>
              <a:t>                                                                      2.32</a:t>
            </a:r>
          </a:p>
          <a:p>
            <a:r>
              <a:rPr lang="en-US" sz="2800" dirty="0" smtClean="0"/>
              <a:t>We shall denote by       which is         matrix, variance-covariance matrix, containing the variances of on the diagonal, and their co-variances as off-diagonal elements.</a:t>
            </a:r>
          </a:p>
          <a:p>
            <a:pPr>
              <a:buNone/>
            </a:pPr>
            <a:r>
              <a:rPr lang="en-US" sz="2800" dirty="0" smtClean="0"/>
              <a:t>                                                                                  </a:t>
            </a:r>
            <a:endParaRPr lang="en-US" sz="2800" dirty="0"/>
          </a:p>
        </p:txBody>
      </p:sp>
      <p:pic>
        <p:nvPicPr>
          <p:cNvPr id="4" name="Picture 3" descr="image"/>
          <p:cNvPicPr/>
          <p:nvPr/>
        </p:nvPicPr>
        <p:blipFill>
          <a:blip r:embed="rId3"/>
          <a:srcRect/>
          <a:stretch>
            <a:fillRect/>
          </a:stretch>
        </p:blipFill>
        <p:spPr bwMode="auto">
          <a:xfrm>
            <a:off x="2514600" y="3657600"/>
            <a:ext cx="3200400" cy="640080"/>
          </a:xfrm>
          <a:prstGeom prst="rect">
            <a:avLst/>
          </a:prstGeom>
          <a:noFill/>
          <a:ln w="9525">
            <a:noFill/>
            <a:miter lim="800000"/>
            <a:headEnd/>
            <a:tailEnd/>
          </a:ln>
        </p:spPr>
      </p:pic>
      <p:pic>
        <p:nvPicPr>
          <p:cNvPr id="5" name="Picture 4" descr="image"/>
          <p:cNvPicPr/>
          <p:nvPr/>
        </p:nvPicPr>
        <p:blipFill>
          <a:blip r:embed="rId4"/>
          <a:srcRect/>
          <a:stretch>
            <a:fillRect/>
          </a:stretch>
        </p:blipFill>
        <p:spPr bwMode="auto">
          <a:xfrm>
            <a:off x="3733800" y="4343400"/>
            <a:ext cx="457200" cy="274320"/>
          </a:xfrm>
          <a:prstGeom prst="rect">
            <a:avLst/>
          </a:prstGeom>
          <a:noFill/>
          <a:ln w="9525">
            <a:noFill/>
            <a:miter lim="800000"/>
            <a:headEnd/>
            <a:tailEnd/>
          </a:ln>
        </p:spPr>
      </p:pic>
      <p:pic>
        <p:nvPicPr>
          <p:cNvPr id="6" name="Picture 5" descr="image"/>
          <p:cNvPicPr/>
          <p:nvPr/>
        </p:nvPicPr>
        <p:blipFill>
          <a:blip r:embed="rId5"/>
          <a:srcRect/>
          <a:stretch>
            <a:fillRect/>
          </a:stretch>
        </p:blipFill>
        <p:spPr bwMode="auto">
          <a:xfrm>
            <a:off x="5410200" y="4419600"/>
            <a:ext cx="548640" cy="182880"/>
          </a:xfrm>
          <a:prstGeom prst="rect">
            <a:avLst/>
          </a:prstGeom>
          <a:noFill/>
          <a:ln w="9525">
            <a:noFill/>
            <a:miter lim="800000"/>
            <a:headEnd/>
            <a:tailEnd/>
          </a:ln>
        </p:spPr>
      </p:pic>
      <p:pic>
        <p:nvPicPr>
          <p:cNvPr id="7" name="Picture 6" descr="equation"/>
          <p:cNvPicPr/>
          <p:nvPr/>
        </p:nvPicPr>
        <p:blipFill>
          <a:blip r:embed="rId6"/>
          <a:srcRect/>
          <a:stretch>
            <a:fillRect/>
          </a:stretch>
        </p:blipFill>
        <p:spPr bwMode="auto">
          <a:xfrm>
            <a:off x="2590800" y="5714999"/>
            <a:ext cx="4480560" cy="914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Small Sample Properties of the OLS Estimator</a:t>
            </a:r>
            <a:endParaRPr lang="en-US" dirty="0"/>
          </a:p>
        </p:txBody>
      </p:sp>
      <p:sp>
        <p:nvSpPr>
          <p:cNvPr id="3" name="Content Placeholder 2"/>
          <p:cNvSpPr>
            <a:spLocks noGrp="1"/>
          </p:cNvSpPr>
          <p:nvPr>
            <p:ph idx="1"/>
          </p:nvPr>
        </p:nvSpPr>
        <p:spPr>
          <a:xfrm>
            <a:off x="457200" y="1371600"/>
            <a:ext cx="8229600" cy="5486400"/>
          </a:xfrm>
        </p:spPr>
        <p:txBody>
          <a:bodyPr>
            <a:normAutofit/>
          </a:bodyPr>
          <a:lstStyle/>
          <a:p>
            <a:r>
              <a:rPr lang="en-US" sz="2800" dirty="0" smtClean="0"/>
              <a:t>Without using matrix notation the proof goes as follows:</a:t>
            </a:r>
          </a:p>
          <a:p>
            <a:endParaRPr lang="en-US" sz="2800" dirty="0" smtClean="0"/>
          </a:p>
          <a:p>
            <a:endParaRPr lang="en-US" sz="2800" dirty="0" smtClean="0"/>
          </a:p>
          <a:p>
            <a:pPr>
              <a:buNone/>
            </a:pPr>
            <a:r>
              <a:rPr lang="en-US" sz="2800" dirty="0" smtClean="0"/>
              <a:t>                                                                                      2.33</a:t>
            </a:r>
          </a:p>
          <a:p>
            <a:r>
              <a:rPr lang="en-US" sz="2800" dirty="0" smtClean="0"/>
              <a:t>To estimate the variance of </a:t>
            </a:r>
            <a:r>
              <a:rPr lang="en-US" sz="2800" i="1" dirty="0" smtClean="0"/>
              <a:t>b</a:t>
            </a:r>
            <a:r>
              <a:rPr lang="en-US" sz="2800" dirty="0" smtClean="0"/>
              <a:t> we need to replace the unknown error variance     with an estimate which is unbiased estimator. A good candidate is the sample variance of the </a:t>
            </a:r>
            <a:r>
              <a:rPr lang="en-US" sz="2800" b="1" dirty="0" smtClean="0"/>
              <a:t>residuals</a:t>
            </a:r>
            <a:r>
              <a:rPr lang="en-US" sz="2800" dirty="0" smtClean="0"/>
              <a:t>               , that is, </a:t>
            </a:r>
          </a:p>
          <a:p>
            <a:pPr>
              <a:buNone/>
            </a:pPr>
            <a:r>
              <a:rPr lang="en-US" sz="2800" dirty="0" smtClean="0"/>
              <a:t>                                                                                   2.34</a:t>
            </a:r>
          </a:p>
          <a:p>
            <a:endParaRPr lang="en-US" sz="2800" dirty="0" smtClean="0"/>
          </a:p>
          <a:p>
            <a:endParaRPr lang="en-US" sz="2800" dirty="0" smtClean="0"/>
          </a:p>
          <a:p>
            <a:endParaRPr lang="en-US" sz="2800" dirty="0" smtClean="0"/>
          </a:p>
          <a:p>
            <a:endParaRPr lang="en-US" sz="2800" dirty="0" smtClean="0"/>
          </a:p>
          <a:p>
            <a:pPr>
              <a:buNone/>
            </a:pPr>
            <a:endParaRPr lang="en-US" sz="2800" dirty="0" smtClean="0"/>
          </a:p>
          <a:p>
            <a:endParaRPr lang="en-US" sz="2800" dirty="0"/>
          </a:p>
        </p:txBody>
      </p:sp>
      <p:pic>
        <p:nvPicPr>
          <p:cNvPr id="4" name="Picture 3" descr="image"/>
          <p:cNvPicPr/>
          <p:nvPr/>
        </p:nvPicPr>
        <p:blipFill>
          <a:blip r:embed="rId2"/>
          <a:srcRect/>
          <a:stretch>
            <a:fillRect/>
          </a:stretch>
        </p:blipFill>
        <p:spPr bwMode="auto">
          <a:xfrm>
            <a:off x="1828800" y="2209800"/>
            <a:ext cx="5577840" cy="1737360"/>
          </a:xfrm>
          <a:prstGeom prst="rect">
            <a:avLst/>
          </a:prstGeom>
          <a:noFill/>
          <a:ln w="9525">
            <a:noFill/>
            <a:miter lim="800000"/>
            <a:headEnd/>
            <a:tailEnd/>
          </a:ln>
        </p:spPr>
      </p:pic>
      <p:pic>
        <p:nvPicPr>
          <p:cNvPr id="5" name="Picture 4" descr="image"/>
          <p:cNvPicPr/>
          <p:nvPr/>
        </p:nvPicPr>
        <p:blipFill>
          <a:blip r:embed="rId3"/>
          <a:srcRect/>
          <a:stretch>
            <a:fillRect/>
          </a:stretch>
        </p:blipFill>
        <p:spPr bwMode="auto">
          <a:xfrm>
            <a:off x="4419600" y="4495800"/>
            <a:ext cx="182880" cy="182880"/>
          </a:xfrm>
          <a:prstGeom prst="rect">
            <a:avLst/>
          </a:prstGeom>
          <a:noFill/>
          <a:ln w="9525">
            <a:noFill/>
            <a:miter lim="800000"/>
            <a:headEnd/>
            <a:tailEnd/>
          </a:ln>
        </p:spPr>
      </p:pic>
      <p:pic>
        <p:nvPicPr>
          <p:cNvPr id="6" name="Picture 5" descr="image"/>
          <p:cNvPicPr/>
          <p:nvPr/>
        </p:nvPicPr>
        <p:blipFill>
          <a:blip r:embed="rId4"/>
          <a:srcRect/>
          <a:stretch>
            <a:fillRect/>
          </a:stretch>
        </p:blipFill>
        <p:spPr bwMode="auto">
          <a:xfrm>
            <a:off x="4572000" y="5257800"/>
            <a:ext cx="1005840" cy="274320"/>
          </a:xfrm>
          <a:prstGeom prst="rect">
            <a:avLst/>
          </a:prstGeom>
          <a:noFill/>
          <a:ln w="9525">
            <a:noFill/>
            <a:miter lim="800000"/>
            <a:headEnd/>
            <a:tailEnd/>
          </a:ln>
        </p:spPr>
      </p:pic>
      <p:pic>
        <p:nvPicPr>
          <p:cNvPr id="7" name="Picture 6" descr="image"/>
          <p:cNvPicPr/>
          <p:nvPr/>
        </p:nvPicPr>
        <p:blipFill>
          <a:blip r:embed="rId5"/>
          <a:srcRect/>
          <a:stretch>
            <a:fillRect/>
          </a:stretch>
        </p:blipFill>
        <p:spPr bwMode="auto">
          <a:xfrm>
            <a:off x="3048000" y="5715000"/>
            <a:ext cx="1645920" cy="64008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Small Sample Properties of the OLS Estimator</a:t>
            </a:r>
            <a:endParaRPr lang="en-US" dirty="0"/>
          </a:p>
        </p:txBody>
      </p:sp>
      <p:sp>
        <p:nvSpPr>
          <p:cNvPr id="3" name="Content Placeholder 2"/>
          <p:cNvSpPr>
            <a:spLocks noGrp="1"/>
          </p:cNvSpPr>
          <p:nvPr>
            <p:ph idx="1"/>
          </p:nvPr>
        </p:nvSpPr>
        <p:spPr>
          <a:xfrm>
            <a:off x="457200" y="1371600"/>
            <a:ext cx="8229600" cy="5486400"/>
          </a:xfrm>
        </p:spPr>
        <p:txBody>
          <a:bodyPr>
            <a:normAutofit/>
          </a:bodyPr>
          <a:lstStyle/>
          <a:p>
            <a:r>
              <a:rPr lang="en-US" sz="2800" dirty="0" smtClean="0"/>
              <a:t>The variance of </a:t>
            </a:r>
            <a:r>
              <a:rPr lang="en-US" sz="2800" i="1" dirty="0" smtClean="0"/>
              <a:t>b</a:t>
            </a:r>
            <a:r>
              <a:rPr lang="en-US" sz="2800" dirty="0" smtClean="0"/>
              <a:t> can thus be estimated by</a:t>
            </a:r>
          </a:p>
          <a:p>
            <a:pPr>
              <a:buNone/>
            </a:pPr>
            <a:r>
              <a:rPr lang="en-US" sz="2800" dirty="0" smtClean="0"/>
              <a:t>                                                                        2.35                                                             </a:t>
            </a:r>
          </a:p>
          <a:p>
            <a:r>
              <a:rPr lang="en-US" sz="2800" dirty="0" smtClean="0"/>
              <a:t>Consider the regression model with two explanatory variables:</a:t>
            </a:r>
          </a:p>
          <a:p>
            <a:pPr>
              <a:buNone/>
            </a:pPr>
            <a:r>
              <a:rPr lang="en-US" sz="2800" dirty="0" smtClean="0"/>
              <a:t>                                                                      </a:t>
            </a:r>
          </a:p>
          <a:p>
            <a:r>
              <a:rPr lang="en-US" sz="2800" dirty="0" smtClean="0"/>
              <a:t>The variance of the OLS estimator      for     is given by</a:t>
            </a:r>
          </a:p>
          <a:p>
            <a:pPr>
              <a:buNone/>
            </a:pPr>
            <a:r>
              <a:rPr lang="en-US" sz="2800" dirty="0" smtClean="0"/>
              <a:t> </a:t>
            </a:r>
          </a:p>
          <a:p>
            <a:endParaRPr lang="en-US" sz="2800" dirty="0" smtClean="0"/>
          </a:p>
          <a:p>
            <a:r>
              <a:rPr lang="en-US" sz="2800" dirty="0" smtClean="0"/>
              <a:t>where      is the sample correlation coefficient between     and                                                                      </a:t>
            </a:r>
            <a:endParaRPr lang="en-US" sz="2800" dirty="0"/>
          </a:p>
        </p:txBody>
      </p:sp>
      <p:pic>
        <p:nvPicPr>
          <p:cNvPr id="4" name="Picture 3" descr="image"/>
          <p:cNvPicPr/>
          <p:nvPr/>
        </p:nvPicPr>
        <p:blipFill>
          <a:blip r:embed="rId2"/>
          <a:srcRect/>
          <a:stretch>
            <a:fillRect/>
          </a:stretch>
        </p:blipFill>
        <p:spPr bwMode="auto">
          <a:xfrm>
            <a:off x="2362200" y="1752600"/>
            <a:ext cx="3474720" cy="731520"/>
          </a:xfrm>
          <a:prstGeom prst="rect">
            <a:avLst/>
          </a:prstGeom>
          <a:noFill/>
          <a:ln w="9525">
            <a:noFill/>
            <a:miter lim="800000"/>
            <a:headEnd/>
            <a:tailEnd/>
          </a:ln>
        </p:spPr>
      </p:pic>
      <p:pic>
        <p:nvPicPr>
          <p:cNvPr id="5" name="Picture 4" descr="equation"/>
          <p:cNvPicPr/>
          <p:nvPr/>
        </p:nvPicPr>
        <p:blipFill>
          <a:blip r:embed="rId3"/>
          <a:srcRect/>
          <a:stretch>
            <a:fillRect/>
          </a:stretch>
        </p:blipFill>
        <p:spPr bwMode="auto">
          <a:xfrm>
            <a:off x="2819400" y="3352800"/>
            <a:ext cx="2194560" cy="274320"/>
          </a:xfrm>
          <a:prstGeom prst="rect">
            <a:avLst/>
          </a:prstGeom>
          <a:noFill/>
          <a:ln w="9525">
            <a:noFill/>
            <a:miter lim="800000"/>
            <a:headEnd/>
            <a:tailEnd/>
          </a:ln>
        </p:spPr>
      </p:pic>
      <p:pic>
        <p:nvPicPr>
          <p:cNvPr id="6" name="Picture 5" descr="image"/>
          <p:cNvPicPr/>
          <p:nvPr/>
        </p:nvPicPr>
        <p:blipFill>
          <a:blip r:embed="rId4"/>
          <a:srcRect/>
          <a:stretch>
            <a:fillRect/>
          </a:stretch>
        </p:blipFill>
        <p:spPr bwMode="auto">
          <a:xfrm>
            <a:off x="5867400" y="3962400"/>
            <a:ext cx="274320" cy="274320"/>
          </a:xfrm>
          <a:prstGeom prst="rect">
            <a:avLst/>
          </a:prstGeom>
          <a:noFill/>
          <a:ln w="9525">
            <a:noFill/>
            <a:miter lim="800000"/>
            <a:headEnd/>
            <a:tailEnd/>
          </a:ln>
        </p:spPr>
      </p:pic>
      <p:pic>
        <p:nvPicPr>
          <p:cNvPr id="7" name="Picture 6" descr="image"/>
          <p:cNvPicPr/>
          <p:nvPr/>
        </p:nvPicPr>
        <p:blipFill>
          <a:blip r:embed="rId5"/>
          <a:srcRect/>
          <a:stretch>
            <a:fillRect/>
          </a:stretch>
        </p:blipFill>
        <p:spPr bwMode="auto">
          <a:xfrm>
            <a:off x="6705600" y="3962400"/>
            <a:ext cx="274320" cy="274320"/>
          </a:xfrm>
          <a:prstGeom prst="rect">
            <a:avLst/>
          </a:prstGeom>
          <a:noFill/>
          <a:ln w="9525">
            <a:noFill/>
            <a:miter lim="800000"/>
            <a:headEnd/>
            <a:tailEnd/>
          </a:ln>
        </p:spPr>
      </p:pic>
      <p:pic>
        <p:nvPicPr>
          <p:cNvPr id="8" name="Picture 7" descr="equation"/>
          <p:cNvPicPr/>
          <p:nvPr/>
        </p:nvPicPr>
        <p:blipFill>
          <a:blip r:embed="rId6"/>
          <a:srcRect/>
          <a:stretch>
            <a:fillRect/>
          </a:stretch>
        </p:blipFill>
        <p:spPr bwMode="auto">
          <a:xfrm>
            <a:off x="2819400" y="4343400"/>
            <a:ext cx="3017520" cy="731520"/>
          </a:xfrm>
          <a:prstGeom prst="rect">
            <a:avLst/>
          </a:prstGeom>
          <a:noFill/>
          <a:ln w="9525">
            <a:noFill/>
            <a:miter lim="800000"/>
            <a:headEnd/>
            <a:tailEnd/>
          </a:ln>
        </p:spPr>
      </p:pic>
      <p:pic>
        <p:nvPicPr>
          <p:cNvPr id="9" name="Picture 8" descr="image"/>
          <p:cNvPicPr/>
          <p:nvPr/>
        </p:nvPicPr>
        <p:blipFill>
          <a:blip r:embed="rId7"/>
          <a:srcRect/>
          <a:stretch>
            <a:fillRect/>
          </a:stretch>
        </p:blipFill>
        <p:spPr bwMode="auto">
          <a:xfrm>
            <a:off x="1905000" y="5562600"/>
            <a:ext cx="274320" cy="182880"/>
          </a:xfrm>
          <a:prstGeom prst="rect">
            <a:avLst/>
          </a:prstGeom>
          <a:noFill/>
          <a:ln w="9525">
            <a:noFill/>
            <a:miter lim="800000"/>
            <a:headEnd/>
            <a:tailEnd/>
          </a:ln>
        </p:spPr>
      </p:pic>
      <p:pic>
        <p:nvPicPr>
          <p:cNvPr id="11" name="Picture 10" descr="image"/>
          <p:cNvPicPr/>
          <p:nvPr/>
        </p:nvPicPr>
        <p:blipFill>
          <a:blip r:embed="rId8"/>
          <a:srcRect/>
          <a:stretch>
            <a:fillRect/>
          </a:stretch>
        </p:blipFill>
        <p:spPr bwMode="auto">
          <a:xfrm>
            <a:off x="2209800" y="6019800"/>
            <a:ext cx="274320" cy="182880"/>
          </a:xfrm>
          <a:prstGeom prst="rect">
            <a:avLst/>
          </a:prstGeom>
          <a:noFill/>
          <a:ln w="9525">
            <a:noFill/>
            <a:miter lim="800000"/>
            <a:headEnd/>
            <a:tailEnd/>
          </a:ln>
        </p:spPr>
      </p:pic>
      <p:pic>
        <p:nvPicPr>
          <p:cNvPr id="12" name="Picture 11" descr="image"/>
          <p:cNvPicPr/>
          <p:nvPr/>
        </p:nvPicPr>
        <p:blipFill>
          <a:blip r:embed="rId9"/>
          <a:srcRect/>
          <a:stretch>
            <a:fillRect/>
          </a:stretch>
        </p:blipFill>
        <p:spPr bwMode="auto">
          <a:xfrm>
            <a:off x="3200399" y="6019799"/>
            <a:ext cx="274320" cy="18288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Small Sample Properties of the OLS Estimator</a:t>
            </a:r>
            <a:endParaRPr lang="en-US" dirty="0"/>
          </a:p>
        </p:txBody>
      </p:sp>
      <p:sp>
        <p:nvSpPr>
          <p:cNvPr id="3" name="Content Placeholder 2"/>
          <p:cNvSpPr>
            <a:spLocks noGrp="1"/>
          </p:cNvSpPr>
          <p:nvPr>
            <p:ph idx="1"/>
          </p:nvPr>
        </p:nvSpPr>
        <p:spPr>
          <a:xfrm>
            <a:off x="457200" y="1295400"/>
            <a:ext cx="8229600" cy="5562600"/>
          </a:xfrm>
        </p:spPr>
        <p:txBody>
          <a:bodyPr>
            <a:normAutofit/>
          </a:bodyPr>
          <a:lstStyle/>
          <a:p>
            <a:pPr>
              <a:buNone/>
            </a:pPr>
            <a:r>
              <a:rPr lang="en-US" sz="2800" dirty="0" smtClean="0"/>
              <a:t>We can rewrite this as</a:t>
            </a:r>
          </a:p>
          <a:p>
            <a:pPr>
              <a:buNone/>
            </a:pPr>
            <a:r>
              <a:rPr lang="en-US" sz="2800" dirty="0" smtClean="0"/>
              <a:t>                                                                         2.36                                                          </a:t>
            </a:r>
          </a:p>
          <a:p>
            <a:endParaRPr lang="en-US" sz="2800" dirty="0" smtClean="0"/>
          </a:p>
          <a:p>
            <a:pPr>
              <a:buFont typeface="Wingdings" pitchFamily="2" charset="2"/>
              <a:buChar char="q"/>
            </a:pPr>
            <a:r>
              <a:rPr lang="en-US" sz="2800" dirty="0" smtClean="0"/>
              <a:t>This shows that the variance of     is </a:t>
            </a:r>
          </a:p>
          <a:p>
            <a:pPr lvl="1">
              <a:buFont typeface="Wingdings" pitchFamily="2" charset="2"/>
              <a:buChar char="§"/>
            </a:pPr>
            <a:r>
              <a:rPr lang="en-US" sz="2400" dirty="0" smtClean="0"/>
              <a:t>Smaller if the sample variance of      is larger., i.e., the more variation displayed by the explanatory variable, the easier it is to accurately estimate its impact.</a:t>
            </a:r>
          </a:p>
          <a:p>
            <a:pPr lvl="1">
              <a:buFont typeface="Wingdings" pitchFamily="2" charset="2"/>
              <a:buChar char="§"/>
            </a:pPr>
            <a:r>
              <a:rPr lang="en-US" sz="2400" dirty="0" smtClean="0"/>
              <a:t>Having more observations typically reduces the variance. </a:t>
            </a:r>
          </a:p>
          <a:p>
            <a:pPr lvl="1">
              <a:buFont typeface="Wingdings" pitchFamily="2" charset="2"/>
              <a:buChar char="§"/>
            </a:pPr>
            <a:r>
              <a:rPr lang="en-US" sz="2400" dirty="0" smtClean="0"/>
              <a:t>if the correlation between      and       is high the variance is inflated . In the extreme case, where, there is perfect </a:t>
            </a:r>
            <a:r>
              <a:rPr lang="en-US" sz="2400" dirty="0" err="1" smtClean="0"/>
              <a:t>collinearity</a:t>
            </a:r>
            <a:r>
              <a:rPr lang="en-US" sz="2400" dirty="0" smtClean="0"/>
              <a:t> the variance becomes infinitely large and the OLS estimator in cannot be computed.</a:t>
            </a:r>
            <a:endParaRPr lang="en-US" sz="2400" dirty="0"/>
          </a:p>
        </p:txBody>
      </p:sp>
      <p:pic>
        <p:nvPicPr>
          <p:cNvPr id="4" name="Picture 3" descr="image"/>
          <p:cNvPicPr/>
          <p:nvPr/>
        </p:nvPicPr>
        <p:blipFill>
          <a:blip r:embed="rId2"/>
          <a:srcRect/>
          <a:stretch>
            <a:fillRect/>
          </a:stretch>
        </p:blipFill>
        <p:spPr bwMode="auto">
          <a:xfrm>
            <a:off x="2286000" y="1676400"/>
            <a:ext cx="3383280" cy="731520"/>
          </a:xfrm>
          <a:prstGeom prst="rect">
            <a:avLst/>
          </a:prstGeom>
          <a:noFill/>
          <a:ln w="9525">
            <a:noFill/>
            <a:miter lim="800000"/>
            <a:headEnd/>
            <a:tailEnd/>
          </a:ln>
        </p:spPr>
      </p:pic>
      <p:pic>
        <p:nvPicPr>
          <p:cNvPr id="5" name="Picture 4" descr="image"/>
          <p:cNvPicPr/>
          <p:nvPr/>
        </p:nvPicPr>
        <p:blipFill>
          <a:blip r:embed="rId3"/>
          <a:srcRect/>
          <a:stretch>
            <a:fillRect/>
          </a:stretch>
        </p:blipFill>
        <p:spPr bwMode="auto">
          <a:xfrm>
            <a:off x="5410200" y="2971800"/>
            <a:ext cx="274320" cy="274320"/>
          </a:xfrm>
          <a:prstGeom prst="rect">
            <a:avLst/>
          </a:prstGeom>
          <a:noFill/>
          <a:ln w="9525">
            <a:noFill/>
            <a:miter lim="800000"/>
            <a:headEnd/>
            <a:tailEnd/>
          </a:ln>
        </p:spPr>
      </p:pic>
      <p:pic>
        <p:nvPicPr>
          <p:cNvPr id="6" name="Picture 5" descr="image"/>
          <p:cNvPicPr/>
          <p:nvPr/>
        </p:nvPicPr>
        <p:blipFill>
          <a:blip r:embed="rId4"/>
          <a:srcRect/>
          <a:stretch>
            <a:fillRect/>
          </a:stretch>
        </p:blipFill>
        <p:spPr bwMode="auto">
          <a:xfrm>
            <a:off x="5334000" y="3505200"/>
            <a:ext cx="274320" cy="182880"/>
          </a:xfrm>
          <a:prstGeom prst="rect">
            <a:avLst/>
          </a:prstGeom>
          <a:noFill/>
          <a:ln w="9525">
            <a:noFill/>
            <a:miter lim="800000"/>
            <a:headEnd/>
            <a:tailEnd/>
          </a:ln>
        </p:spPr>
      </p:pic>
      <p:pic>
        <p:nvPicPr>
          <p:cNvPr id="7" name="Picture 6" descr="image"/>
          <p:cNvPicPr/>
          <p:nvPr/>
        </p:nvPicPr>
        <p:blipFill>
          <a:blip r:embed="rId4"/>
          <a:srcRect/>
          <a:stretch>
            <a:fillRect/>
          </a:stretch>
        </p:blipFill>
        <p:spPr bwMode="auto">
          <a:xfrm>
            <a:off x="4572000" y="5105400"/>
            <a:ext cx="274320" cy="182880"/>
          </a:xfrm>
          <a:prstGeom prst="rect">
            <a:avLst/>
          </a:prstGeom>
          <a:noFill/>
          <a:ln w="9525">
            <a:noFill/>
            <a:miter lim="800000"/>
            <a:headEnd/>
            <a:tailEnd/>
          </a:ln>
        </p:spPr>
      </p:pic>
      <p:pic>
        <p:nvPicPr>
          <p:cNvPr id="8" name="Picture 7" descr="image"/>
          <p:cNvPicPr/>
          <p:nvPr/>
        </p:nvPicPr>
        <p:blipFill>
          <a:blip r:embed="rId5"/>
          <a:srcRect/>
          <a:stretch>
            <a:fillRect/>
          </a:stretch>
        </p:blipFill>
        <p:spPr bwMode="auto">
          <a:xfrm>
            <a:off x="5486400" y="5105400"/>
            <a:ext cx="274320" cy="18288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Small Sample Properties of the OLS Estimator</a:t>
            </a:r>
            <a:endParaRPr lang="en-US" dirty="0"/>
          </a:p>
        </p:txBody>
      </p:sp>
      <p:sp>
        <p:nvSpPr>
          <p:cNvPr id="3" name="Content Placeholder 2"/>
          <p:cNvSpPr>
            <a:spLocks noGrp="1"/>
          </p:cNvSpPr>
          <p:nvPr>
            <p:ph idx="1"/>
          </p:nvPr>
        </p:nvSpPr>
        <p:spPr>
          <a:xfrm>
            <a:off x="457200" y="1371600"/>
            <a:ext cx="8229600" cy="5486400"/>
          </a:xfrm>
        </p:spPr>
        <p:txBody>
          <a:bodyPr>
            <a:normAutofit/>
          </a:bodyPr>
          <a:lstStyle/>
          <a:p>
            <a:r>
              <a:rPr lang="en-US" sz="2800" dirty="0" smtClean="0"/>
              <a:t>Assumptions [A1]–[A4] do not explicitly specify the shape of the distribution of     . For exact statistical inference from a given sample of </a:t>
            </a:r>
            <a:r>
              <a:rPr lang="en-US" sz="2800" i="1" dirty="0" smtClean="0"/>
              <a:t>N</a:t>
            </a:r>
            <a:r>
              <a:rPr lang="en-US" sz="2800" dirty="0" smtClean="0"/>
              <a:t> observations, explicit distributional assumptions have to be made.</a:t>
            </a:r>
          </a:p>
          <a:p>
            <a:r>
              <a:rPr lang="en-US" sz="2800" dirty="0" smtClean="0"/>
              <a:t>The most common assumption is that the error terms are independent drawings from a normal distribution (</a:t>
            </a:r>
            <a:r>
              <a:rPr lang="en-US" sz="2800" dirty="0" err="1" smtClean="0"/>
              <a:t>n.i.d</a:t>
            </a:r>
            <a:r>
              <a:rPr lang="en-US" sz="2800" dirty="0" smtClean="0"/>
              <a:t>.) with mean zero and variance</a:t>
            </a:r>
          </a:p>
          <a:p>
            <a:pPr>
              <a:buNone/>
            </a:pPr>
            <a:r>
              <a:rPr lang="en-US" sz="2800" dirty="0" smtClean="0"/>
              <a:t>     A5</a:t>
            </a:r>
          </a:p>
          <a:p>
            <a:r>
              <a:rPr lang="en-US" sz="2800" dirty="0" smtClean="0"/>
              <a:t>Assumption (A5) thus replaces [A1], [A3] and [A4].</a:t>
            </a:r>
          </a:p>
          <a:p>
            <a:pPr>
              <a:buNone/>
            </a:pPr>
            <a:endParaRPr lang="en-US" sz="2800" dirty="0"/>
          </a:p>
        </p:txBody>
      </p:sp>
      <p:pic>
        <p:nvPicPr>
          <p:cNvPr id="5" name="Picture 4" descr="image"/>
          <p:cNvPicPr/>
          <p:nvPr/>
        </p:nvPicPr>
        <p:blipFill>
          <a:blip r:embed="rId2"/>
          <a:srcRect/>
          <a:stretch>
            <a:fillRect/>
          </a:stretch>
        </p:blipFill>
        <p:spPr bwMode="auto">
          <a:xfrm>
            <a:off x="4953000" y="1981200"/>
            <a:ext cx="274320" cy="274320"/>
          </a:xfrm>
          <a:prstGeom prst="rect">
            <a:avLst/>
          </a:prstGeom>
          <a:noFill/>
          <a:ln w="9525">
            <a:noFill/>
            <a:miter lim="800000"/>
            <a:headEnd/>
            <a:tailEnd/>
          </a:ln>
        </p:spPr>
      </p:pic>
      <p:pic>
        <p:nvPicPr>
          <p:cNvPr id="7" name="Picture 6" descr="image"/>
          <p:cNvPicPr/>
          <p:nvPr/>
        </p:nvPicPr>
        <p:blipFill>
          <a:blip r:embed="rId3"/>
          <a:srcRect/>
          <a:stretch>
            <a:fillRect/>
          </a:stretch>
        </p:blipFill>
        <p:spPr bwMode="auto">
          <a:xfrm>
            <a:off x="1676400" y="4648200"/>
            <a:ext cx="1645920" cy="365760"/>
          </a:xfrm>
          <a:prstGeom prst="rect">
            <a:avLst/>
          </a:prstGeom>
          <a:noFill/>
          <a:ln w="9525">
            <a:noFill/>
            <a:miter lim="800000"/>
            <a:headEnd/>
            <a:tailEnd/>
          </a:ln>
        </p:spPr>
      </p:pic>
      <p:pic>
        <p:nvPicPr>
          <p:cNvPr id="8" name="Picture 7" descr="image"/>
          <p:cNvPicPr/>
          <p:nvPr/>
        </p:nvPicPr>
        <p:blipFill>
          <a:blip r:embed="rId4"/>
          <a:srcRect/>
          <a:stretch>
            <a:fillRect/>
          </a:stretch>
        </p:blipFill>
        <p:spPr bwMode="auto">
          <a:xfrm>
            <a:off x="7924800" y="4191000"/>
            <a:ext cx="274320" cy="27432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Small Sample Properties of the OLS Estimator</a:t>
            </a:r>
            <a:endParaRPr lang="en-US" dirty="0"/>
          </a:p>
        </p:txBody>
      </p:sp>
      <p:sp>
        <p:nvSpPr>
          <p:cNvPr id="3" name="Content Placeholder 2"/>
          <p:cNvSpPr>
            <a:spLocks noGrp="1"/>
          </p:cNvSpPr>
          <p:nvPr>
            <p:ph idx="1"/>
          </p:nvPr>
        </p:nvSpPr>
        <p:spPr>
          <a:xfrm>
            <a:off x="457200" y="1371600"/>
            <a:ext cx="8229600" cy="5486400"/>
          </a:xfrm>
        </p:spPr>
        <p:txBody>
          <a:bodyPr/>
          <a:lstStyle/>
          <a:p>
            <a:r>
              <a:rPr lang="en-US" sz="2800" dirty="0" smtClean="0"/>
              <a:t>Under assumptions [A2] and [A5] the OLS estimator </a:t>
            </a:r>
            <a:r>
              <a:rPr lang="en-US" sz="2800" i="1" dirty="0" smtClean="0"/>
              <a:t>b</a:t>
            </a:r>
            <a:r>
              <a:rPr lang="en-US" sz="2800" dirty="0" smtClean="0"/>
              <a:t> is normally distributed</a:t>
            </a:r>
          </a:p>
          <a:p>
            <a:pPr>
              <a:buNone/>
            </a:pPr>
            <a:r>
              <a:rPr lang="en-US" sz="2800" dirty="0" smtClean="0"/>
              <a:t>                                                                       2.37</a:t>
            </a:r>
          </a:p>
          <a:p>
            <a:r>
              <a:rPr lang="en-US" sz="2800" dirty="0" smtClean="0"/>
              <a:t>These results provide the basis for statistical tests based upon the OLS estimator </a:t>
            </a:r>
            <a:r>
              <a:rPr lang="en-US" sz="2800" i="1" dirty="0" smtClean="0"/>
              <a:t>b</a:t>
            </a:r>
            <a:r>
              <a:rPr lang="en-US" sz="2800" dirty="0" smtClean="0"/>
              <a:t>.</a:t>
            </a:r>
          </a:p>
          <a:p>
            <a:endParaRPr lang="en-US" sz="2800" dirty="0" smtClean="0"/>
          </a:p>
          <a:p>
            <a:endParaRPr lang="en-US" sz="2800" dirty="0" smtClean="0"/>
          </a:p>
          <a:p>
            <a:endParaRPr lang="en-US" dirty="0"/>
          </a:p>
        </p:txBody>
      </p:sp>
      <p:pic>
        <p:nvPicPr>
          <p:cNvPr id="4" name="Picture 3" descr="image"/>
          <p:cNvPicPr/>
          <p:nvPr/>
        </p:nvPicPr>
        <p:blipFill>
          <a:blip r:embed="rId2"/>
          <a:srcRect/>
          <a:stretch>
            <a:fillRect/>
          </a:stretch>
        </p:blipFill>
        <p:spPr bwMode="auto">
          <a:xfrm>
            <a:off x="2667000" y="2438400"/>
            <a:ext cx="2286000" cy="36576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Goodness-of-fit</a:t>
            </a:r>
            <a:endParaRPr lang="en-US" b="1" dirty="0"/>
          </a:p>
        </p:txBody>
      </p:sp>
      <p:sp>
        <p:nvSpPr>
          <p:cNvPr id="3" name="Content Placeholder 2"/>
          <p:cNvSpPr>
            <a:spLocks noGrp="1"/>
          </p:cNvSpPr>
          <p:nvPr>
            <p:ph idx="1"/>
          </p:nvPr>
        </p:nvSpPr>
        <p:spPr>
          <a:xfrm>
            <a:off x="457200" y="1143000"/>
            <a:ext cx="8229600" cy="5715000"/>
          </a:xfrm>
        </p:spPr>
        <p:txBody>
          <a:bodyPr/>
          <a:lstStyle/>
          <a:p>
            <a:pPr>
              <a:buFont typeface="Wingdings" pitchFamily="2" charset="2"/>
              <a:buChar char="q"/>
            </a:pPr>
            <a:r>
              <a:rPr lang="en-US" sz="2800" dirty="0" smtClean="0"/>
              <a:t>Having estimated a particular linear model, a question that comes up is: </a:t>
            </a:r>
          </a:p>
          <a:p>
            <a:pPr lvl="1">
              <a:buFont typeface="Wingdings" pitchFamily="2" charset="2"/>
              <a:buChar char="§"/>
            </a:pPr>
            <a:r>
              <a:rPr lang="en-US" sz="2400" dirty="0" smtClean="0"/>
              <a:t>how well does the estimated regression line fit the observations? </a:t>
            </a:r>
          </a:p>
          <a:p>
            <a:r>
              <a:rPr lang="en-US" sz="2800" dirty="0" smtClean="0"/>
              <a:t>Goodness-of-fit measures the proportion of the (sample) variance of </a:t>
            </a:r>
            <a:r>
              <a:rPr lang="en-US" sz="2800" i="1" dirty="0" smtClean="0"/>
              <a:t>y</a:t>
            </a:r>
            <a:r>
              <a:rPr lang="en-US" sz="2800" dirty="0" smtClean="0"/>
              <a:t> that is explained by the model. This variable is called the    (</a:t>
            </a:r>
            <a:r>
              <a:rPr lang="en-US" sz="2800" i="1" dirty="0" smtClean="0"/>
              <a:t>R</a:t>
            </a:r>
            <a:r>
              <a:rPr lang="en-US" sz="2800" dirty="0" smtClean="0"/>
              <a:t> squared) and is defined as</a:t>
            </a:r>
          </a:p>
          <a:p>
            <a:pPr>
              <a:buNone/>
            </a:pPr>
            <a:r>
              <a:rPr lang="en-US" sz="2800" dirty="0" smtClean="0"/>
              <a:t>                                                                             2.38</a:t>
            </a:r>
          </a:p>
          <a:p>
            <a:endParaRPr lang="en-US" sz="2800" dirty="0" smtClean="0"/>
          </a:p>
          <a:p>
            <a:r>
              <a:rPr lang="en-US" sz="2800" dirty="0" smtClean="0"/>
              <a:t>Since,                  and </a:t>
            </a:r>
          </a:p>
          <a:p>
            <a:pPr>
              <a:buNone/>
            </a:pPr>
            <a:r>
              <a:rPr lang="en-US" sz="2800" dirty="0" smtClean="0"/>
              <a:t>                                                                              2.39</a:t>
            </a:r>
            <a:endParaRPr lang="en-US" sz="2800" dirty="0"/>
          </a:p>
        </p:txBody>
      </p:sp>
      <p:pic>
        <p:nvPicPr>
          <p:cNvPr id="4" name="Picture 3" descr="image"/>
          <p:cNvPicPr/>
          <p:nvPr/>
        </p:nvPicPr>
        <p:blipFill>
          <a:blip r:embed="rId2"/>
          <a:srcRect/>
          <a:stretch>
            <a:fillRect/>
          </a:stretch>
        </p:blipFill>
        <p:spPr bwMode="auto">
          <a:xfrm>
            <a:off x="4495800" y="3886200"/>
            <a:ext cx="274320" cy="274320"/>
          </a:xfrm>
          <a:prstGeom prst="rect">
            <a:avLst/>
          </a:prstGeom>
          <a:noFill/>
          <a:ln w="9525">
            <a:noFill/>
            <a:miter lim="800000"/>
            <a:headEnd/>
            <a:tailEnd/>
          </a:ln>
        </p:spPr>
      </p:pic>
      <p:pic>
        <p:nvPicPr>
          <p:cNvPr id="5" name="Picture 4" descr="image"/>
          <p:cNvPicPr/>
          <p:nvPr/>
        </p:nvPicPr>
        <p:blipFill>
          <a:blip r:embed="rId3"/>
          <a:srcRect/>
          <a:stretch>
            <a:fillRect/>
          </a:stretch>
        </p:blipFill>
        <p:spPr bwMode="auto">
          <a:xfrm>
            <a:off x="2286000" y="4724400"/>
            <a:ext cx="3566160" cy="731520"/>
          </a:xfrm>
          <a:prstGeom prst="rect">
            <a:avLst/>
          </a:prstGeom>
          <a:noFill/>
          <a:ln w="9525">
            <a:noFill/>
            <a:miter lim="800000"/>
            <a:headEnd/>
            <a:tailEnd/>
          </a:ln>
        </p:spPr>
      </p:pic>
      <p:pic>
        <p:nvPicPr>
          <p:cNvPr id="7" name="Picture 6" descr="image"/>
          <p:cNvPicPr/>
          <p:nvPr/>
        </p:nvPicPr>
        <p:blipFill>
          <a:blip r:embed="rId4"/>
          <a:srcRect/>
          <a:stretch>
            <a:fillRect/>
          </a:stretch>
        </p:blipFill>
        <p:spPr bwMode="auto">
          <a:xfrm>
            <a:off x="1828800" y="5791200"/>
            <a:ext cx="1280160" cy="365760"/>
          </a:xfrm>
          <a:prstGeom prst="rect">
            <a:avLst/>
          </a:prstGeom>
          <a:noFill/>
          <a:ln w="9525">
            <a:noFill/>
            <a:miter lim="800000"/>
            <a:headEnd/>
            <a:tailEnd/>
          </a:ln>
        </p:spPr>
      </p:pic>
      <p:pic>
        <p:nvPicPr>
          <p:cNvPr id="8" name="Picture 7" descr="image"/>
          <p:cNvPicPr/>
          <p:nvPr/>
        </p:nvPicPr>
        <p:blipFill>
          <a:blip r:embed="rId5"/>
          <a:srcRect/>
          <a:stretch>
            <a:fillRect/>
          </a:stretch>
        </p:blipFill>
        <p:spPr bwMode="auto">
          <a:xfrm>
            <a:off x="2895600" y="6324600"/>
            <a:ext cx="2286000" cy="36576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Goodness-of-fit</a:t>
            </a:r>
            <a:endParaRPr lang="en-US" dirty="0"/>
          </a:p>
        </p:txBody>
      </p:sp>
      <p:sp>
        <p:nvSpPr>
          <p:cNvPr id="3" name="Content Placeholder 2"/>
          <p:cNvSpPr>
            <a:spLocks noGrp="1"/>
          </p:cNvSpPr>
          <p:nvPr>
            <p:ph idx="1"/>
          </p:nvPr>
        </p:nvSpPr>
        <p:spPr>
          <a:xfrm>
            <a:off x="457200" y="1219200"/>
            <a:ext cx="8229600" cy="5638800"/>
          </a:xfrm>
        </p:spPr>
        <p:txBody>
          <a:bodyPr/>
          <a:lstStyle/>
          <a:p>
            <a:r>
              <a:rPr lang="en-US" sz="2800" dirty="0" smtClean="0"/>
              <a:t>We can also rewrite [2.38]</a:t>
            </a:r>
          </a:p>
          <a:p>
            <a:pPr>
              <a:buNone/>
            </a:pPr>
            <a:r>
              <a:rPr lang="en-US" sz="2800" dirty="0" smtClean="0"/>
              <a:t>                                                                             2.40</a:t>
            </a:r>
          </a:p>
          <a:p>
            <a:endParaRPr lang="en-US" sz="2800" dirty="0" smtClean="0"/>
          </a:p>
          <a:p>
            <a:r>
              <a:rPr lang="en-US" sz="2800" dirty="0" smtClean="0"/>
              <a:t>Where,</a:t>
            </a:r>
          </a:p>
          <a:p>
            <a:r>
              <a:rPr lang="en-US" sz="2800" dirty="0" smtClean="0"/>
              <a:t>      will never decrease if the number of </a:t>
            </a:r>
            <a:r>
              <a:rPr lang="en-US" sz="2800" dirty="0" err="1" smtClean="0"/>
              <a:t>regressors</a:t>
            </a:r>
            <a:r>
              <a:rPr lang="en-US" sz="2800" dirty="0" smtClean="0"/>
              <a:t> is increased, even if the additional variables have no real explanatory power. </a:t>
            </a:r>
          </a:p>
          <a:p>
            <a:r>
              <a:rPr lang="en-US" sz="2800" dirty="0" smtClean="0"/>
              <a:t>A common way to solve this is to correct the variance estimates in [2.40] for the degrees of freedom. This gives the so-called </a:t>
            </a:r>
            <a:r>
              <a:rPr lang="en-US" sz="2800" b="1" dirty="0" smtClean="0"/>
              <a:t>adjusted</a:t>
            </a:r>
            <a:r>
              <a:rPr lang="en-US" sz="2800" dirty="0" smtClean="0"/>
              <a:t>     , or ,        defined as</a:t>
            </a:r>
          </a:p>
          <a:p>
            <a:pPr>
              <a:buNone/>
            </a:pPr>
            <a:r>
              <a:rPr lang="en-US" dirty="0" smtClean="0"/>
              <a:t>                                                                       2.41</a:t>
            </a:r>
            <a:endParaRPr lang="en-US" dirty="0"/>
          </a:p>
        </p:txBody>
      </p:sp>
      <p:pic>
        <p:nvPicPr>
          <p:cNvPr id="4" name="Picture 3" descr="image"/>
          <p:cNvPicPr/>
          <p:nvPr/>
        </p:nvPicPr>
        <p:blipFill>
          <a:blip r:embed="rId2"/>
          <a:srcRect/>
          <a:stretch>
            <a:fillRect/>
          </a:stretch>
        </p:blipFill>
        <p:spPr bwMode="auto">
          <a:xfrm>
            <a:off x="1752600" y="1905000"/>
            <a:ext cx="3931920" cy="640080"/>
          </a:xfrm>
          <a:prstGeom prst="rect">
            <a:avLst/>
          </a:prstGeom>
          <a:noFill/>
          <a:ln w="9525">
            <a:noFill/>
            <a:miter lim="800000"/>
            <a:headEnd/>
            <a:tailEnd/>
          </a:ln>
        </p:spPr>
      </p:pic>
      <p:pic>
        <p:nvPicPr>
          <p:cNvPr id="5" name="Picture 4" descr="image"/>
          <p:cNvPicPr/>
          <p:nvPr/>
        </p:nvPicPr>
        <p:blipFill>
          <a:blip r:embed="rId3"/>
          <a:srcRect/>
          <a:stretch>
            <a:fillRect/>
          </a:stretch>
        </p:blipFill>
        <p:spPr bwMode="auto">
          <a:xfrm>
            <a:off x="2057400" y="2895600"/>
            <a:ext cx="1280160" cy="274320"/>
          </a:xfrm>
          <a:prstGeom prst="rect">
            <a:avLst/>
          </a:prstGeom>
          <a:noFill/>
          <a:ln w="9525">
            <a:noFill/>
            <a:miter lim="800000"/>
            <a:headEnd/>
            <a:tailEnd/>
          </a:ln>
        </p:spPr>
      </p:pic>
      <p:pic>
        <p:nvPicPr>
          <p:cNvPr id="6" name="Picture 5" descr="image"/>
          <p:cNvPicPr/>
          <p:nvPr/>
        </p:nvPicPr>
        <p:blipFill>
          <a:blip r:embed="rId4"/>
          <a:srcRect/>
          <a:stretch>
            <a:fillRect/>
          </a:stretch>
        </p:blipFill>
        <p:spPr bwMode="auto">
          <a:xfrm>
            <a:off x="838200" y="3429000"/>
            <a:ext cx="365760" cy="274320"/>
          </a:xfrm>
          <a:prstGeom prst="rect">
            <a:avLst/>
          </a:prstGeom>
          <a:noFill/>
          <a:ln w="9525">
            <a:noFill/>
            <a:miter lim="800000"/>
            <a:headEnd/>
            <a:tailEnd/>
          </a:ln>
        </p:spPr>
      </p:pic>
      <p:pic>
        <p:nvPicPr>
          <p:cNvPr id="7" name="Picture 6" descr="image"/>
          <p:cNvPicPr/>
          <p:nvPr/>
        </p:nvPicPr>
        <p:blipFill>
          <a:blip r:embed="rId5"/>
          <a:srcRect/>
          <a:stretch>
            <a:fillRect/>
          </a:stretch>
        </p:blipFill>
        <p:spPr bwMode="auto">
          <a:xfrm>
            <a:off x="6019800" y="5562600"/>
            <a:ext cx="365760" cy="274320"/>
          </a:xfrm>
          <a:prstGeom prst="rect">
            <a:avLst/>
          </a:prstGeom>
          <a:noFill/>
          <a:ln w="9525">
            <a:noFill/>
            <a:miter lim="800000"/>
            <a:headEnd/>
            <a:tailEnd/>
          </a:ln>
        </p:spPr>
      </p:pic>
      <p:pic>
        <p:nvPicPr>
          <p:cNvPr id="8" name="Picture 7" descr="image"/>
          <p:cNvPicPr/>
          <p:nvPr/>
        </p:nvPicPr>
        <p:blipFill>
          <a:blip r:embed="rId4"/>
          <a:srcRect/>
          <a:stretch>
            <a:fillRect/>
          </a:stretch>
        </p:blipFill>
        <p:spPr bwMode="auto">
          <a:xfrm>
            <a:off x="4953000" y="5562600"/>
            <a:ext cx="365760" cy="274320"/>
          </a:xfrm>
          <a:prstGeom prst="rect">
            <a:avLst/>
          </a:prstGeom>
          <a:noFill/>
          <a:ln w="9525">
            <a:noFill/>
            <a:miter lim="800000"/>
            <a:headEnd/>
            <a:tailEnd/>
          </a:ln>
        </p:spPr>
      </p:pic>
      <p:pic>
        <p:nvPicPr>
          <p:cNvPr id="9" name="Picture 8" descr="image"/>
          <p:cNvPicPr/>
          <p:nvPr/>
        </p:nvPicPr>
        <p:blipFill>
          <a:blip r:embed="rId6"/>
          <a:srcRect/>
          <a:stretch>
            <a:fillRect/>
          </a:stretch>
        </p:blipFill>
        <p:spPr bwMode="auto">
          <a:xfrm>
            <a:off x="2819400" y="6035040"/>
            <a:ext cx="3474720" cy="82296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Hypothesis Testing</a:t>
            </a:r>
            <a:endParaRPr lang="en-US" b="1" dirty="0"/>
          </a:p>
        </p:txBody>
      </p:sp>
      <p:sp>
        <p:nvSpPr>
          <p:cNvPr id="3" name="Content Placeholder 2"/>
          <p:cNvSpPr>
            <a:spLocks noGrp="1"/>
          </p:cNvSpPr>
          <p:nvPr>
            <p:ph idx="1"/>
          </p:nvPr>
        </p:nvSpPr>
        <p:spPr>
          <a:xfrm>
            <a:off x="457200" y="1219200"/>
            <a:ext cx="8229600" cy="5638800"/>
          </a:xfrm>
        </p:spPr>
        <p:txBody>
          <a:bodyPr>
            <a:normAutofit/>
          </a:bodyPr>
          <a:lstStyle/>
          <a:p>
            <a:r>
              <a:rPr lang="en-US" sz="2800" dirty="0" smtClean="0"/>
              <a:t>Under the Gauss–Markov assumptions [A1]–[A4] and normality of the error terms [A5], we saw that the OLS estimator </a:t>
            </a:r>
            <a:r>
              <a:rPr lang="en-US" sz="2800" i="1" dirty="0" smtClean="0"/>
              <a:t>b</a:t>
            </a:r>
            <a:r>
              <a:rPr lang="en-US" sz="2800" dirty="0" smtClean="0"/>
              <a:t> has a normal distribution.</a:t>
            </a:r>
          </a:p>
          <a:p>
            <a:r>
              <a:rPr lang="en-US" sz="2800" dirty="0" smtClean="0"/>
              <a:t>Then, develop tests for hypotheses regarding the unknown population parameters . </a:t>
            </a:r>
          </a:p>
          <a:p>
            <a:r>
              <a:rPr lang="en-US" sz="2800" dirty="0" smtClean="0"/>
              <a:t>Starting from (2.37), it follows that the variable has a standard normal distribution. </a:t>
            </a:r>
          </a:p>
          <a:p>
            <a:pPr>
              <a:buNone/>
            </a:pPr>
            <a:r>
              <a:rPr lang="en-US" sz="2800" dirty="0" smtClean="0"/>
              <a:t>                                                                       2.42</a:t>
            </a:r>
          </a:p>
          <a:p>
            <a:r>
              <a:rPr lang="en-US" sz="2800" dirty="0" smtClean="0"/>
              <a:t>If we replace the unknown by its estimate </a:t>
            </a:r>
            <a:r>
              <a:rPr lang="en-US" sz="2800" i="1" dirty="0" smtClean="0"/>
              <a:t>s</a:t>
            </a:r>
            <a:r>
              <a:rPr lang="en-US" sz="2800" dirty="0" smtClean="0"/>
              <a:t>, this is no longer exactly true.</a:t>
            </a:r>
          </a:p>
          <a:p>
            <a:pPr>
              <a:buNone/>
            </a:pPr>
            <a:endParaRPr lang="en-US" sz="2800" dirty="0"/>
          </a:p>
        </p:txBody>
      </p:sp>
      <p:pic>
        <p:nvPicPr>
          <p:cNvPr id="4" name="Picture 3" descr="image"/>
          <p:cNvPicPr/>
          <p:nvPr/>
        </p:nvPicPr>
        <p:blipFill>
          <a:blip r:embed="rId2"/>
          <a:srcRect/>
          <a:stretch>
            <a:fillRect/>
          </a:stretch>
        </p:blipFill>
        <p:spPr bwMode="auto">
          <a:xfrm>
            <a:off x="3505200" y="4419600"/>
            <a:ext cx="1188720" cy="640080"/>
          </a:xfrm>
          <a:prstGeom prst="rect">
            <a:avLst/>
          </a:prstGeom>
          <a:noFill/>
          <a:ln w="9525">
            <a:noFill/>
            <a:miter lim="800000"/>
            <a:headEnd/>
            <a:tailEnd/>
          </a:ln>
        </p:spPr>
      </p:pic>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Hypothesis Testing</a:t>
            </a:r>
            <a:endParaRPr lang="en-US" dirty="0"/>
          </a:p>
        </p:txBody>
      </p:sp>
      <p:sp>
        <p:nvSpPr>
          <p:cNvPr id="3" name="Content Placeholder 2"/>
          <p:cNvSpPr>
            <a:spLocks noGrp="1"/>
          </p:cNvSpPr>
          <p:nvPr>
            <p:ph idx="1"/>
          </p:nvPr>
        </p:nvSpPr>
        <p:spPr>
          <a:xfrm>
            <a:off x="457200" y="1219200"/>
            <a:ext cx="8229600" cy="5638800"/>
          </a:xfrm>
        </p:spPr>
        <p:txBody>
          <a:bodyPr>
            <a:normAutofit/>
          </a:bodyPr>
          <a:lstStyle/>
          <a:p>
            <a:r>
              <a:rPr lang="en-US" sz="2800" dirty="0" smtClean="0"/>
              <a:t>Consequently, the random variable</a:t>
            </a:r>
          </a:p>
          <a:p>
            <a:pPr>
              <a:buNone/>
            </a:pPr>
            <a:r>
              <a:rPr lang="en-US" sz="2800" dirty="0" smtClean="0"/>
              <a:t>                                                                      2.43</a:t>
            </a:r>
          </a:p>
          <a:p>
            <a:r>
              <a:rPr lang="en-US" sz="2800" dirty="0" smtClean="0"/>
              <a:t>It follows Student's </a:t>
            </a:r>
            <a:r>
              <a:rPr lang="en-US" sz="2800" i="1" dirty="0" smtClean="0"/>
              <a:t>t</a:t>
            </a:r>
            <a:r>
              <a:rPr lang="en-US" sz="2800" dirty="0" smtClean="0"/>
              <a:t> distribution with degrees of freedom           . The </a:t>
            </a:r>
            <a:r>
              <a:rPr lang="en-US" sz="2800" i="1" dirty="0" smtClean="0"/>
              <a:t>t</a:t>
            </a:r>
            <a:r>
              <a:rPr lang="en-US" sz="2800" dirty="0" smtClean="0"/>
              <a:t> distribution is close to the standard normal distribution except that it has fatter tails, particularly when the number of degrees of freedom is small. </a:t>
            </a:r>
          </a:p>
          <a:p>
            <a:endParaRPr lang="en-US" sz="2800" dirty="0" smtClean="0"/>
          </a:p>
          <a:p>
            <a:endParaRPr lang="en-US" dirty="0"/>
          </a:p>
        </p:txBody>
      </p:sp>
      <p:pic>
        <p:nvPicPr>
          <p:cNvPr id="6" name="Picture 5" descr="image"/>
          <p:cNvPicPr/>
          <p:nvPr/>
        </p:nvPicPr>
        <p:blipFill>
          <a:blip r:embed="rId2"/>
          <a:srcRect/>
          <a:stretch>
            <a:fillRect/>
          </a:stretch>
        </p:blipFill>
        <p:spPr bwMode="auto">
          <a:xfrm>
            <a:off x="2895600" y="1752600"/>
            <a:ext cx="1371600" cy="548640"/>
          </a:xfrm>
          <a:prstGeom prst="rect">
            <a:avLst/>
          </a:prstGeom>
          <a:noFill/>
          <a:ln w="9525">
            <a:noFill/>
            <a:miter lim="800000"/>
            <a:headEnd/>
            <a:tailEnd/>
          </a:ln>
        </p:spPr>
      </p:pic>
      <p:pic>
        <p:nvPicPr>
          <p:cNvPr id="7" name="Picture 6" descr="image"/>
          <p:cNvPicPr/>
          <p:nvPr/>
        </p:nvPicPr>
        <p:blipFill>
          <a:blip r:embed="rId3"/>
          <a:srcRect/>
          <a:stretch>
            <a:fillRect/>
          </a:stretch>
        </p:blipFill>
        <p:spPr bwMode="auto">
          <a:xfrm>
            <a:off x="2209800" y="2895600"/>
            <a:ext cx="640080" cy="182880"/>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1"/>
                </a:solidFill>
                <a:cs typeface="Times New Roman" pitchFamily="18" charset="0"/>
              </a:rPr>
              <a:t>Methodology of econometrics</a:t>
            </a:r>
            <a:endParaRPr lang="en-US" dirty="0"/>
          </a:p>
        </p:txBody>
      </p:sp>
      <p:sp>
        <p:nvSpPr>
          <p:cNvPr id="3" name="Content Placeholder 2"/>
          <p:cNvSpPr>
            <a:spLocks noGrp="1"/>
          </p:cNvSpPr>
          <p:nvPr>
            <p:ph idx="1"/>
          </p:nvPr>
        </p:nvSpPr>
        <p:spPr>
          <a:xfrm>
            <a:off x="457200" y="1143000"/>
            <a:ext cx="8229600" cy="5715000"/>
          </a:xfrm>
        </p:spPr>
        <p:txBody>
          <a:bodyPr>
            <a:normAutofit/>
          </a:bodyPr>
          <a:lstStyle/>
          <a:p>
            <a:pPr>
              <a:buFontTx/>
              <a:buNone/>
            </a:pPr>
            <a:r>
              <a:rPr lang="en-US" sz="2000" b="1" dirty="0" smtClean="0"/>
              <a:t>1. </a:t>
            </a:r>
            <a:r>
              <a:rPr lang="en-US" sz="2800" b="1" dirty="0" smtClean="0"/>
              <a:t>Statement of Theory or Hypothesis</a:t>
            </a:r>
          </a:p>
          <a:p>
            <a:pPr lvl="1">
              <a:buFont typeface="Wingdings" pitchFamily="2" charset="2"/>
              <a:buChar char="§"/>
            </a:pPr>
            <a:r>
              <a:rPr lang="en-US" sz="2400" dirty="0" smtClean="0"/>
              <a:t>Keynes states that on average, consumers increase their consumption as their income increases, but not as much as the increase in their income (MPC &lt; 1).</a:t>
            </a:r>
          </a:p>
          <a:p>
            <a:pPr>
              <a:buFontTx/>
              <a:buNone/>
            </a:pPr>
            <a:r>
              <a:rPr lang="en-US" sz="2000" b="1" dirty="0" smtClean="0"/>
              <a:t>2</a:t>
            </a:r>
            <a:r>
              <a:rPr lang="en-US" sz="2800" b="1" dirty="0" smtClean="0"/>
              <a:t>.</a:t>
            </a:r>
            <a:r>
              <a:rPr lang="en-US" sz="2800" dirty="0" smtClean="0"/>
              <a:t> </a:t>
            </a:r>
            <a:r>
              <a:rPr lang="en-US" sz="2800" b="1" dirty="0" smtClean="0"/>
              <a:t>Specification of the Mathematical Model of Consumption</a:t>
            </a:r>
            <a:endParaRPr lang="en-US" sz="2800" dirty="0" smtClean="0"/>
          </a:p>
          <a:p>
            <a:pPr>
              <a:buFontTx/>
              <a:buNone/>
            </a:pPr>
            <a:r>
              <a:rPr lang="es-ES" sz="2000" i="1" dirty="0" smtClean="0"/>
              <a:t>                              Y = β</a:t>
            </a:r>
            <a:r>
              <a:rPr lang="es-ES" sz="2000" i="1" baseline="-25000" dirty="0" smtClean="0"/>
              <a:t>1</a:t>
            </a:r>
            <a:r>
              <a:rPr lang="es-ES" sz="2000" i="1" dirty="0" smtClean="0"/>
              <a:t> + β</a:t>
            </a:r>
            <a:r>
              <a:rPr lang="es-ES" sz="2000" i="1" baseline="-25000" dirty="0" smtClean="0"/>
              <a:t>2</a:t>
            </a:r>
            <a:r>
              <a:rPr lang="es-ES" sz="2000" i="1" dirty="0" smtClean="0"/>
              <a:t>X              0 &lt; β</a:t>
            </a:r>
            <a:r>
              <a:rPr lang="es-ES" sz="2000" i="1" baseline="-25000" dirty="0" smtClean="0"/>
              <a:t>2</a:t>
            </a:r>
            <a:r>
              <a:rPr lang="es-ES" sz="2000" i="1" dirty="0" smtClean="0"/>
              <a:t> &lt; 1 	  	</a:t>
            </a:r>
            <a:r>
              <a:rPr lang="en-US" sz="2000" dirty="0" smtClean="0"/>
              <a:t> (I.3.1) </a:t>
            </a:r>
            <a:r>
              <a:rPr lang="es-ES" sz="2000" i="1" dirty="0" smtClean="0"/>
              <a:t>	</a:t>
            </a:r>
          </a:p>
          <a:p>
            <a:pPr lvl="2">
              <a:buNone/>
            </a:pPr>
            <a:r>
              <a:rPr lang="en-US" sz="2000" i="1" dirty="0" smtClean="0"/>
              <a:t>Y = consumption expenditure and  (</a:t>
            </a:r>
            <a:r>
              <a:rPr lang="en-US" sz="2000" dirty="0" smtClean="0"/>
              <a:t>dependent variable)</a:t>
            </a:r>
            <a:endParaRPr lang="en-US" sz="2000" i="1" dirty="0" smtClean="0"/>
          </a:p>
          <a:p>
            <a:pPr lvl="2">
              <a:buNone/>
            </a:pPr>
            <a:r>
              <a:rPr lang="en-US" sz="2000" i="1" dirty="0" smtClean="0"/>
              <a:t>X = </a:t>
            </a:r>
            <a:r>
              <a:rPr lang="en-US" sz="2000" dirty="0" smtClean="0"/>
              <a:t>income, (independent, or explanatory variable)</a:t>
            </a:r>
            <a:endParaRPr lang="en-US" sz="2000" i="1" dirty="0" smtClean="0"/>
          </a:p>
          <a:p>
            <a:pPr lvl="2">
              <a:buNone/>
            </a:pPr>
            <a:r>
              <a:rPr lang="en-US" sz="2000" i="1" dirty="0" smtClean="0"/>
              <a:t>β</a:t>
            </a:r>
            <a:r>
              <a:rPr lang="en-US" sz="2000" i="1" baseline="-25000" dirty="0" smtClean="0"/>
              <a:t>1</a:t>
            </a:r>
            <a:r>
              <a:rPr lang="en-US" sz="2000" i="1" dirty="0" smtClean="0"/>
              <a:t> = </a:t>
            </a:r>
            <a:r>
              <a:rPr lang="en-US" sz="2000" dirty="0" smtClean="0"/>
              <a:t>the intercept </a:t>
            </a:r>
          </a:p>
          <a:p>
            <a:pPr lvl="2">
              <a:buNone/>
            </a:pPr>
            <a:r>
              <a:rPr lang="en-US" sz="2000" i="1" dirty="0" smtClean="0"/>
              <a:t>β</a:t>
            </a:r>
            <a:r>
              <a:rPr lang="en-US" sz="2000" i="1" baseline="-25000" dirty="0" smtClean="0"/>
              <a:t>2</a:t>
            </a:r>
            <a:r>
              <a:rPr lang="en-US" sz="2000" i="1" dirty="0" smtClean="0"/>
              <a:t> = </a:t>
            </a:r>
            <a:r>
              <a:rPr lang="en-US" sz="2000" dirty="0" smtClean="0"/>
              <a:t>the</a:t>
            </a:r>
            <a:r>
              <a:rPr lang="en-US" sz="2000" i="1" dirty="0" smtClean="0"/>
              <a:t> </a:t>
            </a:r>
            <a:r>
              <a:rPr lang="en-US" sz="2000" dirty="0" smtClean="0"/>
              <a:t>slope coefficient</a:t>
            </a:r>
            <a:endParaRPr lang="en-US" sz="2000" i="1" dirty="0" smtClean="0"/>
          </a:p>
          <a:p>
            <a:pPr lvl="1">
              <a:buFont typeface="Wingdings" pitchFamily="2" charset="2"/>
              <a:buChar char="§"/>
            </a:pPr>
            <a:r>
              <a:rPr lang="en-US" sz="2400" dirty="0" smtClean="0"/>
              <a:t>The slope coefficient </a:t>
            </a:r>
            <a:r>
              <a:rPr lang="en-US" sz="2400" i="1" dirty="0" smtClean="0"/>
              <a:t>β</a:t>
            </a:r>
            <a:r>
              <a:rPr lang="en-US" sz="2400" i="1" baseline="-25000" dirty="0" smtClean="0"/>
              <a:t>2</a:t>
            </a:r>
            <a:r>
              <a:rPr lang="en-US" sz="2400" i="1" dirty="0" smtClean="0"/>
              <a:t> measures the MPC. </a:t>
            </a:r>
          </a:p>
          <a:p>
            <a:pPr algn="just"/>
            <a:endParaRPr 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Hypothesis Testing</a:t>
            </a:r>
            <a:endParaRPr lang="en-US" dirty="0"/>
          </a:p>
        </p:txBody>
      </p:sp>
      <p:sp>
        <p:nvSpPr>
          <p:cNvPr id="3" name="Content Placeholder 2"/>
          <p:cNvSpPr>
            <a:spLocks noGrp="1"/>
          </p:cNvSpPr>
          <p:nvPr>
            <p:ph idx="1"/>
          </p:nvPr>
        </p:nvSpPr>
        <p:spPr>
          <a:xfrm>
            <a:off x="457200" y="1219200"/>
            <a:ext cx="8229600" cy="5638800"/>
          </a:xfrm>
        </p:spPr>
        <p:txBody>
          <a:bodyPr>
            <a:normAutofit/>
          </a:bodyPr>
          <a:lstStyle/>
          <a:p>
            <a:pPr>
              <a:buNone/>
            </a:pPr>
            <a:r>
              <a:rPr lang="en-US" sz="2800" b="1" dirty="0" smtClean="0"/>
              <a:t>Simple </a:t>
            </a:r>
            <a:r>
              <a:rPr lang="en-US" sz="2800" b="1" i="1" dirty="0" smtClean="0"/>
              <a:t>t</a:t>
            </a:r>
            <a:r>
              <a:rPr lang="en-US" sz="2800" b="1" dirty="0" smtClean="0"/>
              <a:t>-Test</a:t>
            </a:r>
            <a:endParaRPr lang="en-US" sz="2800" dirty="0" smtClean="0"/>
          </a:p>
          <a:p>
            <a:pPr>
              <a:buFont typeface="Wingdings" pitchFamily="2" charset="2"/>
              <a:buChar char="q"/>
            </a:pPr>
            <a:r>
              <a:rPr lang="en-US" sz="2800" dirty="0" smtClean="0"/>
              <a:t>The general idea of hypothesis testing is as follows:</a:t>
            </a:r>
          </a:p>
          <a:p>
            <a:pPr lvl="1">
              <a:buFont typeface="Wingdings" pitchFamily="2" charset="2"/>
              <a:buChar char="§"/>
            </a:pPr>
            <a:r>
              <a:rPr lang="en-US" sz="2400" dirty="0" smtClean="0"/>
              <a:t>Starting from a given hypothesis, the </a:t>
            </a:r>
            <a:r>
              <a:rPr lang="en-US" sz="2400" b="1" dirty="0" smtClean="0"/>
              <a:t>null hypothesis</a:t>
            </a:r>
            <a:r>
              <a:rPr lang="en-US" sz="2400" dirty="0" smtClean="0"/>
              <a:t>, a </a:t>
            </a:r>
            <a:r>
              <a:rPr lang="en-US" sz="2400" b="1" dirty="0" smtClean="0"/>
              <a:t>test statistic</a:t>
            </a:r>
            <a:r>
              <a:rPr lang="en-US" sz="2400" dirty="0" smtClean="0"/>
              <a:t> is computed that has a known distribution </a:t>
            </a:r>
            <a:r>
              <a:rPr lang="en-US" sz="2400" i="1" dirty="0" smtClean="0"/>
              <a:t>under the assumption that the null hypothesis is valid</a:t>
            </a:r>
            <a:r>
              <a:rPr lang="en-US" sz="2400" dirty="0" smtClean="0"/>
              <a:t>. </a:t>
            </a:r>
          </a:p>
          <a:p>
            <a:pPr lvl="1">
              <a:buFont typeface="Wingdings" pitchFamily="2" charset="2"/>
              <a:buChar char="§"/>
            </a:pPr>
            <a:r>
              <a:rPr lang="en-US" sz="2400" dirty="0" smtClean="0"/>
              <a:t>Next, it is decided whether the computed value of the test statistic is unlikely to come from this distribution, which indicates that the null hypothesis is unlikely to hold. </a:t>
            </a:r>
          </a:p>
          <a:p>
            <a:pPr lvl="1">
              <a:buFont typeface="Wingdings" pitchFamily="2" charset="2"/>
              <a:buChar char="§"/>
            </a:pPr>
            <a:r>
              <a:rPr lang="en-US" sz="2400" dirty="0" smtClean="0"/>
              <a:t>Suppose we have a null hypothesis that specifies the value of    , say      :              , where       is a specific value chosen by the researcher. If this hypothesis is true, we know that the statistic has a </a:t>
            </a:r>
            <a:r>
              <a:rPr lang="en-US" sz="2400" i="1" dirty="0" smtClean="0"/>
              <a:t>t</a:t>
            </a:r>
            <a:r>
              <a:rPr lang="en-US" sz="2400" dirty="0" smtClean="0"/>
              <a:t> distribution with            </a:t>
            </a:r>
            <a:r>
              <a:rPr lang="en-US" sz="2400" dirty="0" err="1" smtClean="0"/>
              <a:t>df</a:t>
            </a:r>
            <a:r>
              <a:rPr lang="en-US" sz="2400" dirty="0" smtClean="0"/>
              <a:t>.</a:t>
            </a:r>
          </a:p>
          <a:p>
            <a:pPr lvl="1">
              <a:buNone/>
            </a:pPr>
            <a:r>
              <a:rPr lang="en-US" sz="2400" dirty="0" smtClean="0"/>
              <a:t>                                                                2.44 </a:t>
            </a:r>
          </a:p>
          <a:p>
            <a:pPr lvl="1">
              <a:buFont typeface="Wingdings" pitchFamily="2" charset="2"/>
              <a:buChar char="§"/>
            </a:pPr>
            <a:endParaRPr lang="en-US" sz="2400" b="1" dirty="0"/>
          </a:p>
        </p:txBody>
      </p:sp>
      <p:pic>
        <p:nvPicPr>
          <p:cNvPr id="5" name="Picture 4" descr="image"/>
          <p:cNvPicPr/>
          <p:nvPr/>
        </p:nvPicPr>
        <p:blipFill>
          <a:blip r:embed="rId2"/>
          <a:srcRect/>
          <a:stretch>
            <a:fillRect/>
          </a:stretch>
        </p:blipFill>
        <p:spPr bwMode="auto">
          <a:xfrm>
            <a:off x="1600200" y="5105400"/>
            <a:ext cx="182880" cy="182880"/>
          </a:xfrm>
          <a:prstGeom prst="rect">
            <a:avLst/>
          </a:prstGeom>
          <a:noFill/>
          <a:ln w="9525">
            <a:noFill/>
            <a:miter lim="800000"/>
            <a:headEnd/>
            <a:tailEnd/>
          </a:ln>
        </p:spPr>
      </p:pic>
      <p:pic>
        <p:nvPicPr>
          <p:cNvPr id="6" name="Picture 5" descr="image"/>
          <p:cNvPicPr/>
          <p:nvPr/>
        </p:nvPicPr>
        <p:blipFill>
          <a:blip r:embed="rId3"/>
          <a:srcRect/>
          <a:stretch>
            <a:fillRect/>
          </a:stretch>
        </p:blipFill>
        <p:spPr bwMode="auto">
          <a:xfrm>
            <a:off x="2438400" y="5105400"/>
            <a:ext cx="274320" cy="182880"/>
          </a:xfrm>
          <a:prstGeom prst="rect">
            <a:avLst/>
          </a:prstGeom>
          <a:noFill/>
          <a:ln w="9525">
            <a:noFill/>
            <a:miter lim="800000"/>
            <a:headEnd/>
            <a:tailEnd/>
          </a:ln>
        </p:spPr>
      </p:pic>
      <p:pic>
        <p:nvPicPr>
          <p:cNvPr id="7" name="Picture 6" descr="image"/>
          <p:cNvPicPr/>
          <p:nvPr/>
        </p:nvPicPr>
        <p:blipFill>
          <a:blip r:embed="rId4"/>
          <a:srcRect/>
          <a:stretch>
            <a:fillRect/>
          </a:stretch>
        </p:blipFill>
        <p:spPr bwMode="auto">
          <a:xfrm>
            <a:off x="2971800" y="5029200"/>
            <a:ext cx="731520" cy="274320"/>
          </a:xfrm>
          <a:prstGeom prst="rect">
            <a:avLst/>
          </a:prstGeom>
          <a:noFill/>
          <a:ln w="9525">
            <a:noFill/>
            <a:miter lim="800000"/>
            <a:headEnd/>
            <a:tailEnd/>
          </a:ln>
        </p:spPr>
      </p:pic>
      <p:pic>
        <p:nvPicPr>
          <p:cNvPr id="8" name="Picture 7" descr="image"/>
          <p:cNvPicPr/>
          <p:nvPr/>
        </p:nvPicPr>
        <p:blipFill>
          <a:blip r:embed="rId5"/>
          <a:srcRect/>
          <a:stretch>
            <a:fillRect/>
          </a:stretch>
        </p:blipFill>
        <p:spPr bwMode="auto">
          <a:xfrm>
            <a:off x="4800600" y="5029200"/>
            <a:ext cx="274320" cy="274320"/>
          </a:xfrm>
          <a:prstGeom prst="rect">
            <a:avLst/>
          </a:prstGeom>
          <a:noFill/>
          <a:ln w="9525">
            <a:noFill/>
            <a:miter lim="800000"/>
            <a:headEnd/>
            <a:tailEnd/>
          </a:ln>
        </p:spPr>
      </p:pic>
      <p:pic>
        <p:nvPicPr>
          <p:cNvPr id="9" name="Picture 8" descr="image"/>
          <p:cNvPicPr/>
          <p:nvPr/>
        </p:nvPicPr>
        <p:blipFill>
          <a:blip r:embed="rId6"/>
          <a:srcRect/>
          <a:stretch>
            <a:fillRect/>
          </a:stretch>
        </p:blipFill>
        <p:spPr bwMode="auto">
          <a:xfrm>
            <a:off x="2895600" y="6172199"/>
            <a:ext cx="1097280" cy="548640"/>
          </a:xfrm>
          <a:prstGeom prst="rect">
            <a:avLst/>
          </a:prstGeom>
          <a:noFill/>
          <a:ln w="9525">
            <a:noFill/>
            <a:miter lim="800000"/>
            <a:headEnd/>
            <a:tailEnd/>
          </a:ln>
        </p:spPr>
      </p:pic>
      <p:pic>
        <p:nvPicPr>
          <p:cNvPr id="10" name="Picture 9" descr="image"/>
          <p:cNvPicPr/>
          <p:nvPr/>
        </p:nvPicPr>
        <p:blipFill>
          <a:blip r:embed="rId7"/>
          <a:srcRect/>
          <a:stretch>
            <a:fillRect/>
          </a:stretch>
        </p:blipFill>
        <p:spPr bwMode="auto">
          <a:xfrm>
            <a:off x="5791200" y="5791200"/>
            <a:ext cx="548640" cy="182880"/>
          </a:xfrm>
          <a:prstGeom prst="rect">
            <a:avLst/>
          </a:prstGeom>
          <a:noFill/>
          <a:ln w="9525">
            <a:noFill/>
            <a:miter lim="800000"/>
            <a:headEnd/>
            <a:tailEnd/>
          </a:ln>
        </p:spPr>
      </p:pic>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Hypothesis Testing</a:t>
            </a:r>
            <a:endParaRPr lang="en-US" dirty="0"/>
          </a:p>
        </p:txBody>
      </p:sp>
      <p:sp>
        <p:nvSpPr>
          <p:cNvPr id="3" name="Content Placeholder 2"/>
          <p:cNvSpPr>
            <a:spLocks noGrp="1"/>
          </p:cNvSpPr>
          <p:nvPr>
            <p:ph idx="1"/>
          </p:nvPr>
        </p:nvSpPr>
        <p:spPr>
          <a:xfrm>
            <a:off x="457200" y="1219200"/>
            <a:ext cx="8229600" cy="5638800"/>
          </a:xfrm>
        </p:spPr>
        <p:txBody>
          <a:bodyPr/>
          <a:lstStyle/>
          <a:p>
            <a:pPr lvl="1">
              <a:buFont typeface="Wingdings" pitchFamily="2" charset="2"/>
              <a:buChar char="§"/>
            </a:pPr>
            <a:r>
              <a:rPr lang="en-US" sz="2400" dirty="0" smtClean="0"/>
              <a:t>If the null hypothesis is not true, the alternative hypothesis              :      :               holds</a:t>
            </a:r>
            <a:r>
              <a:rPr lang="en-US" dirty="0" smtClean="0"/>
              <a:t>.</a:t>
            </a:r>
          </a:p>
          <a:p>
            <a:pPr lvl="1">
              <a:buFont typeface="Wingdings" pitchFamily="2" charset="2"/>
              <a:buChar char="§"/>
            </a:pPr>
            <a:r>
              <a:rPr lang="en-US" sz="2400" dirty="0" smtClean="0"/>
              <a:t>If the test statistic realizes a value that is very unlikely under the null distribution, we reject the null hypothesis. In this case this means very large absolute values for     . To be precise, one rejects the null hypothesis if the probability of observing a value of       or larger is smaller than a given </a:t>
            </a:r>
            <a:r>
              <a:rPr lang="en-US" sz="2400" b="1" dirty="0" smtClean="0"/>
              <a:t>significance level   </a:t>
            </a:r>
            <a:r>
              <a:rPr lang="en-US" sz="2400" dirty="0" smtClean="0"/>
              <a:t> , often 5 %. From this, one can define the </a:t>
            </a:r>
            <a:r>
              <a:rPr lang="en-US" sz="2400" b="1" dirty="0" smtClean="0"/>
              <a:t>critical values             </a:t>
            </a:r>
            <a:r>
              <a:rPr lang="en-US" sz="2400" dirty="0" smtClean="0"/>
              <a:t> using</a:t>
            </a:r>
          </a:p>
          <a:p>
            <a:pPr lvl="1">
              <a:buFont typeface="Wingdings" pitchFamily="2" charset="2"/>
              <a:buChar char="§"/>
            </a:pPr>
            <a:endParaRPr lang="en-US" sz="2400" dirty="0" smtClean="0"/>
          </a:p>
          <a:p>
            <a:pPr lvl="1">
              <a:buFont typeface="Wingdings" pitchFamily="2" charset="2"/>
              <a:buChar char="§"/>
            </a:pPr>
            <a:r>
              <a:rPr lang="en-US" sz="2400" dirty="0" smtClean="0"/>
              <a:t>The above test is referred to as a </a:t>
            </a:r>
            <a:r>
              <a:rPr lang="en-US" sz="2400" b="1" dirty="0" smtClean="0"/>
              <a:t>two-sided test. </a:t>
            </a:r>
            <a:r>
              <a:rPr lang="en-US" sz="2400" dirty="0" smtClean="0"/>
              <a:t>Occasionally, the alternative hypothesis is one-sided.</a:t>
            </a:r>
            <a:endParaRPr lang="en-US" sz="2400" dirty="0"/>
          </a:p>
        </p:txBody>
      </p:sp>
      <p:pic>
        <p:nvPicPr>
          <p:cNvPr id="4" name="Picture 3" descr="image"/>
          <p:cNvPicPr/>
          <p:nvPr/>
        </p:nvPicPr>
        <p:blipFill>
          <a:blip r:embed="rId2"/>
          <a:srcRect/>
          <a:stretch>
            <a:fillRect/>
          </a:stretch>
        </p:blipFill>
        <p:spPr bwMode="auto">
          <a:xfrm>
            <a:off x="1447799" y="1828800"/>
            <a:ext cx="274320" cy="182880"/>
          </a:xfrm>
          <a:prstGeom prst="rect">
            <a:avLst/>
          </a:prstGeom>
          <a:noFill/>
          <a:ln w="9525">
            <a:noFill/>
            <a:miter lim="800000"/>
            <a:headEnd/>
            <a:tailEnd/>
          </a:ln>
        </p:spPr>
      </p:pic>
      <p:pic>
        <p:nvPicPr>
          <p:cNvPr id="5" name="Picture 4" descr="image"/>
          <p:cNvPicPr/>
          <p:nvPr/>
        </p:nvPicPr>
        <p:blipFill>
          <a:blip r:embed="rId3"/>
          <a:srcRect/>
          <a:stretch>
            <a:fillRect/>
          </a:stretch>
        </p:blipFill>
        <p:spPr bwMode="auto">
          <a:xfrm>
            <a:off x="1981200" y="1752600"/>
            <a:ext cx="731520" cy="274320"/>
          </a:xfrm>
          <a:prstGeom prst="rect">
            <a:avLst/>
          </a:prstGeom>
          <a:noFill/>
          <a:ln w="9525">
            <a:noFill/>
            <a:miter lim="800000"/>
            <a:headEnd/>
            <a:tailEnd/>
          </a:ln>
        </p:spPr>
      </p:pic>
      <p:pic>
        <p:nvPicPr>
          <p:cNvPr id="6" name="Picture 5" descr="image"/>
          <p:cNvPicPr/>
          <p:nvPr/>
        </p:nvPicPr>
        <p:blipFill>
          <a:blip r:embed="rId4"/>
          <a:srcRect/>
          <a:stretch>
            <a:fillRect/>
          </a:stretch>
        </p:blipFill>
        <p:spPr bwMode="auto">
          <a:xfrm>
            <a:off x="7848600" y="2971800"/>
            <a:ext cx="182880" cy="182880"/>
          </a:xfrm>
          <a:prstGeom prst="rect">
            <a:avLst/>
          </a:prstGeom>
          <a:noFill/>
          <a:ln w="9525">
            <a:noFill/>
            <a:miter lim="800000"/>
            <a:headEnd/>
            <a:tailEnd/>
          </a:ln>
        </p:spPr>
      </p:pic>
      <p:pic>
        <p:nvPicPr>
          <p:cNvPr id="7" name="Picture 6" descr="image"/>
          <p:cNvPicPr/>
          <p:nvPr/>
        </p:nvPicPr>
        <p:blipFill>
          <a:blip r:embed="rId5"/>
          <a:srcRect/>
          <a:stretch>
            <a:fillRect/>
          </a:stretch>
        </p:blipFill>
        <p:spPr bwMode="auto">
          <a:xfrm>
            <a:off x="5562600" y="3657600"/>
            <a:ext cx="274320" cy="274320"/>
          </a:xfrm>
          <a:prstGeom prst="rect">
            <a:avLst/>
          </a:prstGeom>
          <a:noFill/>
          <a:ln w="9525">
            <a:noFill/>
            <a:miter lim="800000"/>
            <a:headEnd/>
            <a:tailEnd/>
          </a:ln>
        </p:spPr>
      </p:pic>
      <p:pic>
        <p:nvPicPr>
          <p:cNvPr id="8" name="Picture 7" descr="image"/>
          <p:cNvPicPr/>
          <p:nvPr/>
        </p:nvPicPr>
        <p:blipFill>
          <a:blip r:embed="rId6"/>
          <a:srcRect/>
          <a:stretch>
            <a:fillRect/>
          </a:stretch>
        </p:blipFill>
        <p:spPr bwMode="auto">
          <a:xfrm>
            <a:off x="5029200" y="4038600"/>
            <a:ext cx="182880" cy="182880"/>
          </a:xfrm>
          <a:prstGeom prst="rect">
            <a:avLst/>
          </a:prstGeom>
          <a:noFill/>
          <a:ln w="9525">
            <a:noFill/>
            <a:miter lim="800000"/>
            <a:headEnd/>
            <a:tailEnd/>
          </a:ln>
        </p:spPr>
      </p:pic>
      <p:pic>
        <p:nvPicPr>
          <p:cNvPr id="9" name="Picture 8" descr="image"/>
          <p:cNvPicPr/>
          <p:nvPr/>
        </p:nvPicPr>
        <p:blipFill>
          <a:blip r:embed="rId7"/>
          <a:srcRect/>
          <a:stretch>
            <a:fillRect/>
          </a:stretch>
        </p:blipFill>
        <p:spPr bwMode="auto">
          <a:xfrm>
            <a:off x="4876800" y="4419600"/>
            <a:ext cx="731520" cy="274320"/>
          </a:xfrm>
          <a:prstGeom prst="rect">
            <a:avLst/>
          </a:prstGeom>
          <a:noFill/>
          <a:ln w="9525">
            <a:noFill/>
            <a:miter lim="800000"/>
            <a:headEnd/>
            <a:tailEnd/>
          </a:ln>
        </p:spPr>
      </p:pic>
      <p:pic>
        <p:nvPicPr>
          <p:cNvPr id="10" name="Picture 9" descr="equation"/>
          <p:cNvPicPr/>
          <p:nvPr/>
        </p:nvPicPr>
        <p:blipFill>
          <a:blip r:embed="rId8"/>
          <a:srcRect/>
          <a:stretch>
            <a:fillRect/>
          </a:stretch>
        </p:blipFill>
        <p:spPr bwMode="auto">
          <a:xfrm>
            <a:off x="2971800" y="4800599"/>
            <a:ext cx="1828800" cy="274320"/>
          </a:xfrm>
          <a:prstGeom prst="rect">
            <a:avLst/>
          </a:prstGeom>
          <a:noFill/>
          <a:ln w="9525">
            <a:noFill/>
            <a:miter lim="800000"/>
            <a:headEnd/>
            <a:tailEnd/>
          </a:ln>
        </p:spPr>
      </p:pic>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Hypothesis Testing</a:t>
            </a:r>
            <a:endParaRPr lang="en-US" dirty="0"/>
          </a:p>
        </p:txBody>
      </p:sp>
      <p:sp>
        <p:nvSpPr>
          <p:cNvPr id="3" name="Content Placeholder 2"/>
          <p:cNvSpPr>
            <a:spLocks noGrp="1"/>
          </p:cNvSpPr>
          <p:nvPr>
            <p:ph idx="1"/>
          </p:nvPr>
        </p:nvSpPr>
        <p:spPr>
          <a:xfrm>
            <a:off x="457200" y="1143000"/>
            <a:ext cx="8229600" cy="5715000"/>
          </a:xfrm>
        </p:spPr>
        <p:txBody>
          <a:bodyPr/>
          <a:lstStyle/>
          <a:p>
            <a:r>
              <a:rPr lang="en-US" sz="2800" dirty="0" smtClean="0"/>
              <a:t>A </a:t>
            </a:r>
            <a:r>
              <a:rPr lang="en-US" sz="2800" b="1" dirty="0" smtClean="0"/>
              <a:t>confidence interval</a:t>
            </a:r>
            <a:r>
              <a:rPr lang="en-US" sz="2800" dirty="0" smtClean="0"/>
              <a:t> can be defined as the interval of all values for      </a:t>
            </a:r>
            <a:r>
              <a:rPr lang="en-US" sz="2800" dirty="0" smtClean="0"/>
              <a:t>for</a:t>
            </a:r>
            <a:r>
              <a:rPr lang="en-US" sz="2800" dirty="0" smtClean="0"/>
              <a:t> which the      :           is not rejected by the </a:t>
            </a:r>
            <a:r>
              <a:rPr lang="en-US" sz="2800" i="1" dirty="0" smtClean="0"/>
              <a:t>t</a:t>
            </a:r>
            <a:r>
              <a:rPr lang="en-US" sz="2800" dirty="0" smtClean="0"/>
              <a:t>-tests. Loosely speaking, given the estimate     and its associated standard error, a confidence interval gives a range of values which are likely to contain the true value     . It is derived from the fact that the following inequalities hold with probability :</a:t>
            </a:r>
          </a:p>
          <a:p>
            <a:r>
              <a:rPr lang="en-US" dirty="0" smtClean="0"/>
              <a:t>                                                                 2.45</a:t>
            </a:r>
          </a:p>
          <a:p>
            <a:r>
              <a:rPr lang="en-US" sz="2800" dirty="0" smtClean="0"/>
              <a:t>Using the standard normal approximation, a 95 % confidence interval (setting          ) for    is given by the interval                                                      2.46</a:t>
            </a:r>
          </a:p>
          <a:p>
            <a:endParaRPr lang="en-US" dirty="0" smtClean="0"/>
          </a:p>
          <a:p>
            <a:endParaRPr lang="en-US" dirty="0"/>
          </a:p>
        </p:txBody>
      </p:sp>
      <p:pic>
        <p:nvPicPr>
          <p:cNvPr id="4" name="Picture 3" descr="image"/>
          <p:cNvPicPr/>
          <p:nvPr/>
        </p:nvPicPr>
        <p:blipFill>
          <a:blip r:embed="rId2"/>
          <a:srcRect/>
          <a:stretch>
            <a:fillRect/>
          </a:stretch>
        </p:blipFill>
        <p:spPr bwMode="auto">
          <a:xfrm>
            <a:off x="3124200" y="1676400"/>
            <a:ext cx="274320" cy="274320"/>
          </a:xfrm>
          <a:prstGeom prst="rect">
            <a:avLst/>
          </a:prstGeom>
          <a:noFill/>
          <a:ln w="9525">
            <a:noFill/>
            <a:miter lim="800000"/>
            <a:headEnd/>
            <a:tailEnd/>
          </a:ln>
        </p:spPr>
      </p:pic>
      <p:pic>
        <p:nvPicPr>
          <p:cNvPr id="5" name="Picture 4" descr="image"/>
          <p:cNvPicPr/>
          <p:nvPr/>
        </p:nvPicPr>
        <p:blipFill>
          <a:blip r:embed="rId3"/>
          <a:srcRect/>
          <a:stretch>
            <a:fillRect/>
          </a:stretch>
        </p:blipFill>
        <p:spPr bwMode="auto">
          <a:xfrm>
            <a:off x="6172200" y="1676400"/>
            <a:ext cx="640080" cy="274320"/>
          </a:xfrm>
          <a:prstGeom prst="rect">
            <a:avLst/>
          </a:prstGeom>
          <a:noFill/>
          <a:ln w="9525">
            <a:noFill/>
            <a:miter lim="800000"/>
            <a:headEnd/>
            <a:tailEnd/>
          </a:ln>
        </p:spPr>
      </p:pic>
      <p:pic>
        <p:nvPicPr>
          <p:cNvPr id="6" name="Picture 5" descr="image"/>
          <p:cNvPicPr/>
          <p:nvPr/>
        </p:nvPicPr>
        <p:blipFill>
          <a:blip r:embed="rId4"/>
          <a:srcRect/>
          <a:stretch>
            <a:fillRect/>
          </a:stretch>
        </p:blipFill>
        <p:spPr bwMode="auto">
          <a:xfrm>
            <a:off x="5562600" y="1752600"/>
            <a:ext cx="274320" cy="182880"/>
          </a:xfrm>
          <a:prstGeom prst="rect">
            <a:avLst/>
          </a:prstGeom>
          <a:noFill/>
          <a:ln w="9525">
            <a:noFill/>
            <a:miter lim="800000"/>
            <a:headEnd/>
            <a:tailEnd/>
          </a:ln>
        </p:spPr>
      </p:pic>
      <p:pic>
        <p:nvPicPr>
          <p:cNvPr id="7" name="Picture 6" descr="image"/>
          <p:cNvPicPr/>
          <p:nvPr/>
        </p:nvPicPr>
        <p:blipFill>
          <a:blip r:embed="rId5"/>
          <a:srcRect/>
          <a:stretch>
            <a:fillRect/>
          </a:stretch>
        </p:blipFill>
        <p:spPr bwMode="auto">
          <a:xfrm>
            <a:off x="2286000" y="2590799"/>
            <a:ext cx="182880" cy="182880"/>
          </a:xfrm>
          <a:prstGeom prst="rect">
            <a:avLst/>
          </a:prstGeom>
          <a:noFill/>
          <a:ln w="9525">
            <a:noFill/>
            <a:miter lim="800000"/>
            <a:headEnd/>
            <a:tailEnd/>
          </a:ln>
        </p:spPr>
      </p:pic>
      <p:pic>
        <p:nvPicPr>
          <p:cNvPr id="8" name="Picture 7" descr="image"/>
          <p:cNvPicPr/>
          <p:nvPr/>
        </p:nvPicPr>
        <p:blipFill>
          <a:blip r:embed="rId6"/>
          <a:srcRect/>
          <a:stretch>
            <a:fillRect/>
          </a:stretch>
        </p:blipFill>
        <p:spPr bwMode="auto">
          <a:xfrm>
            <a:off x="5334000" y="3429000"/>
            <a:ext cx="274320" cy="274320"/>
          </a:xfrm>
          <a:prstGeom prst="rect">
            <a:avLst/>
          </a:prstGeom>
          <a:noFill/>
          <a:ln w="9525">
            <a:noFill/>
            <a:miter lim="800000"/>
            <a:headEnd/>
            <a:tailEnd/>
          </a:ln>
        </p:spPr>
      </p:pic>
      <p:pic>
        <p:nvPicPr>
          <p:cNvPr id="9" name="Picture 8" descr="image"/>
          <p:cNvPicPr/>
          <p:nvPr/>
        </p:nvPicPr>
        <p:blipFill>
          <a:blip r:embed="rId7"/>
          <a:srcRect/>
          <a:stretch>
            <a:fillRect/>
          </a:stretch>
        </p:blipFill>
        <p:spPr bwMode="auto">
          <a:xfrm>
            <a:off x="2895600" y="4343400"/>
            <a:ext cx="2743200" cy="548640"/>
          </a:xfrm>
          <a:prstGeom prst="rect">
            <a:avLst/>
          </a:prstGeom>
          <a:noFill/>
          <a:ln w="9525">
            <a:noFill/>
            <a:miter lim="800000"/>
            <a:headEnd/>
            <a:tailEnd/>
          </a:ln>
        </p:spPr>
      </p:pic>
      <p:pic>
        <p:nvPicPr>
          <p:cNvPr id="10" name="Picture 9" descr="image"/>
          <p:cNvPicPr/>
          <p:nvPr/>
        </p:nvPicPr>
        <p:blipFill>
          <a:blip r:embed="rId8"/>
          <a:srcRect/>
          <a:stretch>
            <a:fillRect/>
          </a:stretch>
        </p:blipFill>
        <p:spPr bwMode="auto">
          <a:xfrm>
            <a:off x="2438400" y="4953000"/>
            <a:ext cx="3749040" cy="274320"/>
          </a:xfrm>
          <a:prstGeom prst="rect">
            <a:avLst/>
          </a:prstGeom>
          <a:noFill/>
          <a:ln w="9525">
            <a:noFill/>
            <a:miter lim="800000"/>
            <a:headEnd/>
            <a:tailEnd/>
          </a:ln>
        </p:spPr>
      </p:pic>
      <p:pic>
        <p:nvPicPr>
          <p:cNvPr id="11" name="Picture 10" descr="image"/>
          <p:cNvPicPr/>
          <p:nvPr/>
        </p:nvPicPr>
        <p:blipFill>
          <a:blip r:embed="rId9"/>
          <a:srcRect/>
          <a:stretch>
            <a:fillRect/>
          </a:stretch>
        </p:blipFill>
        <p:spPr bwMode="auto">
          <a:xfrm>
            <a:off x="4953000" y="5867400"/>
            <a:ext cx="581025" cy="182880"/>
          </a:xfrm>
          <a:prstGeom prst="rect">
            <a:avLst/>
          </a:prstGeom>
          <a:noFill/>
          <a:ln w="9525">
            <a:noFill/>
            <a:miter lim="800000"/>
            <a:headEnd/>
            <a:tailEnd/>
          </a:ln>
        </p:spPr>
      </p:pic>
      <p:pic>
        <p:nvPicPr>
          <p:cNvPr id="12" name="Picture 11" descr="image"/>
          <p:cNvPicPr/>
          <p:nvPr/>
        </p:nvPicPr>
        <p:blipFill>
          <a:blip r:embed="rId10"/>
          <a:srcRect/>
          <a:stretch>
            <a:fillRect/>
          </a:stretch>
        </p:blipFill>
        <p:spPr bwMode="auto">
          <a:xfrm>
            <a:off x="6324600" y="5867400"/>
            <a:ext cx="182880" cy="182880"/>
          </a:xfrm>
          <a:prstGeom prst="rect">
            <a:avLst/>
          </a:prstGeom>
          <a:noFill/>
          <a:ln w="9525">
            <a:noFill/>
            <a:miter lim="800000"/>
            <a:headEnd/>
            <a:tailEnd/>
          </a:ln>
        </p:spPr>
      </p:pic>
      <p:pic>
        <p:nvPicPr>
          <p:cNvPr id="13" name="Picture 12" descr="image"/>
          <p:cNvPicPr/>
          <p:nvPr/>
        </p:nvPicPr>
        <p:blipFill>
          <a:blip r:embed="rId11"/>
          <a:srcRect/>
          <a:stretch>
            <a:fillRect/>
          </a:stretch>
        </p:blipFill>
        <p:spPr bwMode="auto">
          <a:xfrm>
            <a:off x="3352799" y="6324600"/>
            <a:ext cx="2377440" cy="182880"/>
          </a:xfrm>
          <a:prstGeom prst="rect">
            <a:avLst/>
          </a:prstGeom>
          <a:noFill/>
          <a:ln w="9525">
            <a:noFill/>
            <a:miter lim="800000"/>
            <a:headEnd/>
            <a:tailEnd/>
          </a:ln>
        </p:spPr>
      </p:pic>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Hypothesis Testing</a:t>
            </a:r>
            <a:endParaRPr lang="en-US" dirty="0"/>
          </a:p>
        </p:txBody>
      </p:sp>
      <p:sp>
        <p:nvSpPr>
          <p:cNvPr id="3" name="Content Placeholder 2"/>
          <p:cNvSpPr>
            <a:spLocks noGrp="1"/>
          </p:cNvSpPr>
          <p:nvPr>
            <p:ph idx="1"/>
          </p:nvPr>
        </p:nvSpPr>
        <p:spPr>
          <a:xfrm>
            <a:off x="457200" y="1219200"/>
            <a:ext cx="8229600" cy="5638800"/>
          </a:xfrm>
        </p:spPr>
        <p:txBody>
          <a:bodyPr>
            <a:normAutofit fontScale="92500"/>
          </a:bodyPr>
          <a:lstStyle/>
          <a:p>
            <a:pPr>
              <a:buNone/>
            </a:pPr>
            <a:r>
              <a:rPr lang="en-US" sz="2800" b="1" dirty="0" smtClean="0"/>
              <a:t>A Joint Test of Significance</a:t>
            </a:r>
          </a:p>
          <a:p>
            <a:r>
              <a:rPr lang="en-US" sz="2800" dirty="0" smtClean="0"/>
              <a:t>A standard test that is typically automatically supplied by a regression package is a test for the joint hypothesis that all coefficients except the intercept are equal to zero. </a:t>
            </a:r>
          </a:p>
          <a:p>
            <a:endParaRPr lang="en-US" sz="2800" b="1" dirty="0" smtClean="0"/>
          </a:p>
          <a:p>
            <a:r>
              <a:rPr lang="en-US" sz="2800" dirty="0" smtClean="0"/>
              <a:t>The alternative hypothesis in this case is that     is not true, i.e., at least one of these </a:t>
            </a:r>
            <a:r>
              <a:rPr lang="en-US" sz="2800" i="1" dirty="0" smtClean="0"/>
              <a:t>J</a:t>
            </a:r>
            <a:r>
              <a:rPr lang="en-US" sz="2800" dirty="0" smtClean="0"/>
              <a:t> coefficients is not equal to zero.</a:t>
            </a:r>
          </a:p>
          <a:p>
            <a:r>
              <a:rPr lang="en-US" sz="2800" dirty="0" smtClean="0"/>
              <a:t>The easiest test procedure in this case is to compare the sum of squared residuals of the full model with the sum of squared residuals of the restricted model (which is the model with the last </a:t>
            </a:r>
            <a:r>
              <a:rPr lang="en-US" sz="2800" i="1" dirty="0" smtClean="0"/>
              <a:t>J</a:t>
            </a:r>
            <a:r>
              <a:rPr lang="en-US" sz="2800" dirty="0" smtClean="0"/>
              <a:t> </a:t>
            </a:r>
            <a:r>
              <a:rPr lang="en-US" sz="2800" dirty="0" err="1" smtClean="0"/>
              <a:t>regressors</a:t>
            </a:r>
            <a:r>
              <a:rPr lang="en-US" sz="2800" dirty="0" smtClean="0"/>
              <a:t> omitted).</a:t>
            </a:r>
          </a:p>
          <a:p>
            <a:endParaRPr lang="en-US" sz="2800" b="1" dirty="0"/>
          </a:p>
        </p:txBody>
      </p:sp>
      <p:pic>
        <p:nvPicPr>
          <p:cNvPr id="4" name="Picture 3" descr="image"/>
          <p:cNvPicPr/>
          <p:nvPr/>
        </p:nvPicPr>
        <p:blipFill>
          <a:blip r:embed="rId2"/>
          <a:srcRect/>
          <a:stretch>
            <a:fillRect/>
          </a:stretch>
        </p:blipFill>
        <p:spPr bwMode="auto">
          <a:xfrm>
            <a:off x="2895600" y="3124200"/>
            <a:ext cx="2377440" cy="274320"/>
          </a:xfrm>
          <a:prstGeom prst="rect">
            <a:avLst/>
          </a:prstGeom>
          <a:noFill/>
          <a:ln w="9525">
            <a:noFill/>
            <a:miter lim="800000"/>
            <a:headEnd/>
            <a:tailEnd/>
          </a:ln>
        </p:spPr>
      </p:pic>
      <p:pic>
        <p:nvPicPr>
          <p:cNvPr id="5" name="Picture 4" descr="image"/>
          <p:cNvPicPr/>
          <p:nvPr/>
        </p:nvPicPr>
        <p:blipFill>
          <a:blip r:embed="rId3"/>
          <a:srcRect/>
          <a:stretch>
            <a:fillRect/>
          </a:stretch>
        </p:blipFill>
        <p:spPr bwMode="auto">
          <a:xfrm>
            <a:off x="6934200" y="3657600"/>
            <a:ext cx="274320" cy="182880"/>
          </a:xfrm>
          <a:prstGeom prst="rect">
            <a:avLst/>
          </a:prstGeom>
          <a:noFill/>
          <a:ln w="9525">
            <a:noFill/>
            <a:miter lim="800000"/>
            <a:headEnd/>
            <a:tailEnd/>
          </a:ln>
        </p:spPr>
      </p:pic>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Hypothesis Testing</a:t>
            </a:r>
            <a:endParaRPr lang="en-US" dirty="0"/>
          </a:p>
        </p:txBody>
      </p:sp>
      <p:sp>
        <p:nvSpPr>
          <p:cNvPr id="3" name="Content Placeholder 2"/>
          <p:cNvSpPr>
            <a:spLocks noGrp="1"/>
          </p:cNvSpPr>
          <p:nvPr>
            <p:ph idx="1"/>
          </p:nvPr>
        </p:nvSpPr>
        <p:spPr>
          <a:xfrm>
            <a:off x="457200" y="1219200"/>
            <a:ext cx="8229600" cy="5638800"/>
          </a:xfrm>
        </p:spPr>
        <p:txBody>
          <a:bodyPr>
            <a:normAutofit/>
          </a:bodyPr>
          <a:lstStyle/>
          <a:p>
            <a:r>
              <a:rPr lang="en-US" sz="2600" dirty="0" smtClean="0"/>
              <a:t>Denote the residual sum of squares of the full model by   and that of the restricted model by     . If the null hypothesis is correct, one would expect that the sum of squares with the restriction imposed is only slightly larger than that in the unrestricted case. A test statistic can be obtained by using the following result </a:t>
            </a:r>
          </a:p>
          <a:p>
            <a:endParaRPr lang="en-US" sz="2600" dirty="0" smtClean="0"/>
          </a:p>
          <a:p>
            <a:endParaRPr lang="en-US" sz="2600" dirty="0" smtClean="0"/>
          </a:p>
          <a:p>
            <a:r>
              <a:rPr lang="en-US" sz="2600" dirty="0" smtClean="0"/>
              <a:t>Under the null hypothesis, </a:t>
            </a:r>
            <a:r>
              <a:rPr lang="en-US" sz="2600" i="1" dirty="0" smtClean="0"/>
              <a:t>F</a:t>
            </a:r>
            <a:r>
              <a:rPr lang="en-US" sz="2600" dirty="0" smtClean="0"/>
              <a:t> has an </a:t>
            </a:r>
            <a:r>
              <a:rPr lang="en-US" sz="2600" i="1" dirty="0" smtClean="0"/>
              <a:t>F</a:t>
            </a:r>
            <a:r>
              <a:rPr lang="en-US" sz="2600" dirty="0" smtClean="0"/>
              <a:t> distribution with </a:t>
            </a:r>
            <a:r>
              <a:rPr lang="en-US" sz="2600" i="1" dirty="0" smtClean="0"/>
              <a:t>J</a:t>
            </a:r>
            <a:r>
              <a:rPr lang="en-US" sz="2600" dirty="0" smtClean="0"/>
              <a:t> and           degrees of freedom, denoted as          . </a:t>
            </a:r>
            <a:endParaRPr lang="en-US" sz="2600" dirty="0"/>
          </a:p>
        </p:txBody>
      </p:sp>
      <p:pic>
        <p:nvPicPr>
          <p:cNvPr id="4" name="Picture 3" descr="image"/>
          <p:cNvPicPr/>
          <p:nvPr/>
        </p:nvPicPr>
        <p:blipFill>
          <a:blip r:embed="rId2"/>
          <a:srcRect/>
          <a:stretch>
            <a:fillRect/>
          </a:stretch>
        </p:blipFill>
        <p:spPr bwMode="auto">
          <a:xfrm>
            <a:off x="8382000" y="1371600"/>
            <a:ext cx="274320" cy="274320"/>
          </a:xfrm>
          <a:prstGeom prst="rect">
            <a:avLst/>
          </a:prstGeom>
          <a:noFill/>
          <a:ln w="9525">
            <a:noFill/>
            <a:miter lim="800000"/>
            <a:headEnd/>
            <a:tailEnd/>
          </a:ln>
        </p:spPr>
      </p:pic>
      <p:pic>
        <p:nvPicPr>
          <p:cNvPr id="5" name="Picture 4" descr="image"/>
          <p:cNvPicPr/>
          <p:nvPr/>
        </p:nvPicPr>
        <p:blipFill>
          <a:blip r:embed="rId3"/>
          <a:srcRect/>
          <a:stretch>
            <a:fillRect/>
          </a:stretch>
        </p:blipFill>
        <p:spPr bwMode="auto">
          <a:xfrm>
            <a:off x="5638800" y="1752600"/>
            <a:ext cx="274320" cy="274320"/>
          </a:xfrm>
          <a:prstGeom prst="rect">
            <a:avLst/>
          </a:prstGeom>
          <a:noFill/>
          <a:ln w="9525">
            <a:noFill/>
            <a:miter lim="800000"/>
            <a:headEnd/>
            <a:tailEnd/>
          </a:ln>
        </p:spPr>
      </p:pic>
      <p:pic>
        <p:nvPicPr>
          <p:cNvPr id="7" name="Picture 6" descr="image"/>
          <p:cNvPicPr/>
          <p:nvPr/>
        </p:nvPicPr>
        <p:blipFill>
          <a:blip r:embed="rId4"/>
          <a:srcRect/>
          <a:stretch>
            <a:fillRect/>
          </a:stretch>
        </p:blipFill>
        <p:spPr bwMode="auto">
          <a:xfrm>
            <a:off x="3581400" y="3733800"/>
            <a:ext cx="1554480" cy="548640"/>
          </a:xfrm>
          <a:prstGeom prst="rect">
            <a:avLst/>
          </a:prstGeom>
          <a:noFill/>
          <a:ln w="9525">
            <a:noFill/>
            <a:miter lim="800000"/>
            <a:headEnd/>
            <a:tailEnd/>
          </a:ln>
        </p:spPr>
      </p:pic>
      <p:pic>
        <p:nvPicPr>
          <p:cNvPr id="8" name="Picture 7" descr="image"/>
          <p:cNvPicPr/>
          <p:nvPr/>
        </p:nvPicPr>
        <p:blipFill>
          <a:blip r:embed="rId5"/>
          <a:srcRect/>
          <a:stretch>
            <a:fillRect/>
          </a:stretch>
        </p:blipFill>
        <p:spPr bwMode="auto">
          <a:xfrm>
            <a:off x="1524000" y="5181600"/>
            <a:ext cx="548640" cy="182880"/>
          </a:xfrm>
          <a:prstGeom prst="rect">
            <a:avLst/>
          </a:prstGeom>
          <a:noFill/>
          <a:ln w="9525">
            <a:noFill/>
            <a:miter lim="800000"/>
            <a:headEnd/>
            <a:tailEnd/>
          </a:ln>
        </p:spPr>
      </p:pic>
      <p:pic>
        <p:nvPicPr>
          <p:cNvPr id="9" name="Picture 8" descr="image"/>
          <p:cNvPicPr/>
          <p:nvPr/>
        </p:nvPicPr>
        <p:blipFill>
          <a:blip r:embed="rId6"/>
          <a:srcRect/>
          <a:stretch>
            <a:fillRect/>
          </a:stretch>
        </p:blipFill>
        <p:spPr bwMode="auto">
          <a:xfrm>
            <a:off x="6629400" y="5181600"/>
            <a:ext cx="548640" cy="182880"/>
          </a:xfrm>
          <a:prstGeom prst="rect">
            <a:avLst/>
          </a:prstGeom>
          <a:noFill/>
          <a:ln w="9525">
            <a:noFill/>
            <a:miter lim="800000"/>
            <a:headEnd/>
            <a:tailEnd/>
          </a:ln>
        </p:spPr>
      </p:pic>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Hypothesis Testing</a:t>
            </a:r>
            <a:endParaRPr lang="en-US" dirty="0"/>
          </a:p>
        </p:txBody>
      </p:sp>
      <p:sp>
        <p:nvSpPr>
          <p:cNvPr id="3" name="Content Placeholder 2"/>
          <p:cNvSpPr>
            <a:spLocks noGrp="1"/>
          </p:cNvSpPr>
          <p:nvPr>
            <p:ph idx="1"/>
          </p:nvPr>
        </p:nvSpPr>
        <p:spPr>
          <a:xfrm>
            <a:off x="457200" y="1219200"/>
            <a:ext cx="8229600" cy="5638800"/>
          </a:xfrm>
        </p:spPr>
        <p:txBody>
          <a:bodyPr/>
          <a:lstStyle/>
          <a:p>
            <a:r>
              <a:rPr lang="en-US" sz="2600" dirty="0" smtClean="0"/>
              <a:t>A special case of this </a:t>
            </a:r>
            <a:r>
              <a:rPr lang="en-US" sz="2600" i="1" dirty="0" smtClean="0"/>
              <a:t>F</a:t>
            </a:r>
            <a:r>
              <a:rPr lang="en-US" sz="2600" dirty="0" smtClean="0"/>
              <a:t>-test is sometimes misleadingly referred to as the model test, where one tests the significance of all </a:t>
            </a:r>
            <a:r>
              <a:rPr lang="en-US" sz="2600" dirty="0" err="1" smtClean="0"/>
              <a:t>regressors</a:t>
            </a:r>
            <a:r>
              <a:rPr lang="en-US" sz="2600" dirty="0" smtClean="0"/>
              <a:t>, i.e. one tests             meaning that all partial slope coefficients are equal to zero. The appropriate test statistic in this case is</a:t>
            </a:r>
          </a:p>
          <a:p>
            <a:endParaRPr lang="en-US" dirty="0" smtClean="0"/>
          </a:p>
          <a:p>
            <a:endParaRPr lang="en-US" dirty="0"/>
          </a:p>
        </p:txBody>
      </p:sp>
      <p:pic>
        <p:nvPicPr>
          <p:cNvPr id="4" name="Picture 3" descr="image"/>
          <p:cNvPicPr/>
          <p:nvPr/>
        </p:nvPicPr>
        <p:blipFill>
          <a:blip r:embed="rId2"/>
          <a:srcRect/>
          <a:stretch>
            <a:fillRect/>
          </a:stretch>
        </p:blipFill>
        <p:spPr bwMode="auto">
          <a:xfrm>
            <a:off x="6553200" y="2209800"/>
            <a:ext cx="2103120" cy="182880"/>
          </a:xfrm>
          <a:prstGeom prst="rect">
            <a:avLst/>
          </a:prstGeom>
          <a:noFill/>
          <a:ln w="9525">
            <a:noFill/>
            <a:miter lim="800000"/>
            <a:headEnd/>
            <a:tailEnd/>
          </a:ln>
        </p:spPr>
      </p:pic>
      <p:pic>
        <p:nvPicPr>
          <p:cNvPr id="5" name="Picture 4" descr="image"/>
          <p:cNvPicPr/>
          <p:nvPr/>
        </p:nvPicPr>
        <p:blipFill>
          <a:blip r:embed="rId3"/>
          <a:srcRect/>
          <a:stretch>
            <a:fillRect/>
          </a:stretch>
        </p:blipFill>
        <p:spPr bwMode="auto">
          <a:xfrm>
            <a:off x="2895600" y="3352800"/>
            <a:ext cx="1828800" cy="45720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1"/>
                </a:solidFill>
                <a:cs typeface="Times New Roman" pitchFamily="18" charset="0"/>
              </a:rPr>
              <a:t>Methodology of econometrics</a:t>
            </a:r>
            <a:endParaRPr lang="en-US" dirty="0"/>
          </a:p>
        </p:txBody>
      </p:sp>
      <p:pic>
        <p:nvPicPr>
          <p:cNvPr id="4" name="Picture 2"/>
          <p:cNvPicPr>
            <a:picLocks noGrp="1" noChangeAspect="1" noChangeArrowheads="1"/>
          </p:cNvPicPr>
          <p:nvPr>
            <p:ph idx="1"/>
          </p:nvPr>
        </p:nvPicPr>
        <p:blipFill>
          <a:blip r:embed="rId2"/>
          <a:srcRect/>
          <a:stretch>
            <a:fillRect/>
          </a:stretch>
        </p:blipFill>
        <p:spPr>
          <a:xfrm>
            <a:off x="762000" y="1524000"/>
            <a:ext cx="7391400" cy="4953000"/>
          </a:xfr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1"/>
                </a:solidFill>
                <a:cs typeface="Times New Roman" pitchFamily="18" charset="0"/>
              </a:rPr>
              <a:t>Methodology of econometrics</a:t>
            </a:r>
            <a:endParaRPr lang="en-US" dirty="0"/>
          </a:p>
        </p:txBody>
      </p:sp>
      <p:sp>
        <p:nvSpPr>
          <p:cNvPr id="3" name="Content Placeholder 2"/>
          <p:cNvSpPr>
            <a:spLocks noGrp="1"/>
          </p:cNvSpPr>
          <p:nvPr>
            <p:ph idx="1"/>
          </p:nvPr>
        </p:nvSpPr>
        <p:spPr>
          <a:xfrm>
            <a:off x="381000" y="1143000"/>
            <a:ext cx="8382000" cy="5715000"/>
          </a:xfrm>
        </p:spPr>
        <p:txBody>
          <a:bodyPr>
            <a:normAutofit/>
          </a:bodyPr>
          <a:lstStyle/>
          <a:p>
            <a:pPr>
              <a:buFontTx/>
              <a:buNone/>
            </a:pPr>
            <a:r>
              <a:rPr lang="en-US" sz="2800" dirty="0" smtClean="0"/>
              <a:t>3</a:t>
            </a:r>
            <a:r>
              <a:rPr lang="en-US" sz="2800" b="1" dirty="0" smtClean="0"/>
              <a:t>. Specification of the Econometric Model of Consumption</a:t>
            </a:r>
          </a:p>
          <a:p>
            <a:pPr lvl="1">
              <a:buFont typeface="Wingdings" pitchFamily="2" charset="2"/>
              <a:buChar char="§"/>
            </a:pPr>
            <a:r>
              <a:rPr lang="en-US" sz="2400" dirty="0" smtClean="0"/>
              <a:t>The relationships between economic variables are generally </a:t>
            </a:r>
            <a:r>
              <a:rPr lang="en-US" sz="2400" i="1" dirty="0" smtClean="0"/>
              <a:t>inexact</a:t>
            </a:r>
            <a:r>
              <a:rPr lang="en-US" sz="2400" dirty="0" smtClean="0"/>
              <a:t>. In addition to income, other variables affect consumption expenditure. </a:t>
            </a:r>
          </a:p>
          <a:p>
            <a:pPr lvl="1">
              <a:buFont typeface="Wingdings" pitchFamily="2" charset="2"/>
              <a:buChar char="§"/>
            </a:pPr>
            <a:r>
              <a:rPr lang="en-US" sz="2400" dirty="0" smtClean="0"/>
              <a:t>To allow for the </a:t>
            </a:r>
            <a:r>
              <a:rPr lang="en-US" sz="2400" i="1" dirty="0" smtClean="0"/>
              <a:t>inexact</a:t>
            </a:r>
            <a:r>
              <a:rPr lang="en-US" sz="2400" dirty="0" smtClean="0"/>
              <a:t> relationships between economic variables, (I.3.1) is modified as follows:</a:t>
            </a:r>
          </a:p>
          <a:p>
            <a:pPr lvl="1">
              <a:buNone/>
            </a:pPr>
            <a:r>
              <a:rPr lang="es-ES" sz="2400" i="1" dirty="0" smtClean="0"/>
              <a:t>                        Y = β</a:t>
            </a:r>
            <a:r>
              <a:rPr lang="es-ES" sz="2400" i="1" baseline="-25000" dirty="0" smtClean="0"/>
              <a:t>1</a:t>
            </a:r>
            <a:r>
              <a:rPr lang="es-ES" sz="2400" i="1" dirty="0" smtClean="0"/>
              <a:t> + β</a:t>
            </a:r>
            <a:r>
              <a:rPr lang="es-ES" sz="2400" i="1" baseline="-25000" dirty="0" smtClean="0"/>
              <a:t>2</a:t>
            </a:r>
            <a:r>
              <a:rPr lang="es-ES" sz="2400" i="1" dirty="0" smtClean="0"/>
              <a:t>X + u 	</a:t>
            </a:r>
            <a:r>
              <a:rPr lang="en-US" sz="2400" i="1" dirty="0"/>
              <a:t> </a:t>
            </a:r>
            <a:r>
              <a:rPr lang="en-US" sz="2400" i="1" dirty="0" smtClean="0"/>
              <a:t>                              </a:t>
            </a:r>
            <a:r>
              <a:rPr lang="es-ES" sz="2400" i="1" dirty="0" smtClean="0"/>
              <a:t>(I.3.2)</a:t>
            </a:r>
          </a:p>
          <a:p>
            <a:pPr lvl="1">
              <a:buFont typeface="Wingdings" pitchFamily="2" charset="2"/>
              <a:buChar char="§"/>
            </a:pPr>
            <a:r>
              <a:rPr lang="en-US" sz="2400" dirty="0" smtClean="0"/>
              <a:t>where u, known as </a:t>
            </a:r>
            <a:r>
              <a:rPr lang="en-US" sz="2400" i="1" dirty="0" smtClean="0"/>
              <a:t>the disturbance, or error term, </a:t>
            </a:r>
            <a:r>
              <a:rPr lang="en-US" sz="2400" dirty="0" smtClean="0"/>
              <a:t>is a random  (stochastic) variable that has well-defined </a:t>
            </a:r>
            <a:r>
              <a:rPr lang="en-US" sz="2400" i="1" dirty="0" smtClean="0"/>
              <a:t>probabilistic properties</a:t>
            </a:r>
            <a:r>
              <a:rPr lang="en-US" sz="2400" dirty="0" smtClean="0"/>
              <a:t>. </a:t>
            </a:r>
          </a:p>
          <a:p>
            <a:pPr algn="just"/>
            <a:endParaRPr lang="en-US" sz="28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cs typeface="Times New Roman" pitchFamily="18" charset="0"/>
              </a:rPr>
              <a:t>Methodology of econometrics</a:t>
            </a:r>
            <a:endParaRPr lang="en-US" dirty="0"/>
          </a:p>
        </p:txBody>
      </p:sp>
      <p:sp>
        <p:nvSpPr>
          <p:cNvPr id="3" name="Content Placeholder 2"/>
          <p:cNvSpPr>
            <a:spLocks noGrp="1"/>
          </p:cNvSpPr>
          <p:nvPr>
            <p:ph idx="1"/>
          </p:nvPr>
        </p:nvSpPr>
        <p:spPr>
          <a:xfrm>
            <a:off x="457200" y="1143000"/>
            <a:ext cx="8229600" cy="5715000"/>
          </a:xfrm>
        </p:spPr>
        <p:txBody>
          <a:bodyPr>
            <a:normAutofit/>
          </a:bodyPr>
          <a:lstStyle/>
          <a:p>
            <a:pPr>
              <a:buFont typeface="Wingdings" pitchFamily="2" charset="2"/>
              <a:buChar char="§"/>
            </a:pPr>
            <a:r>
              <a:rPr lang="en-US" sz="2800" b="1" i="1" dirty="0" smtClean="0"/>
              <a:t>Why do we need to include the stochastic (random) component, for example in the consumption function?</a:t>
            </a:r>
          </a:p>
          <a:p>
            <a:pPr lvl="1">
              <a:buFont typeface="Wingdings" pitchFamily="2" charset="2"/>
              <a:buChar char="§"/>
            </a:pPr>
            <a:r>
              <a:rPr lang="en-US" dirty="0" smtClean="0"/>
              <a:t>Omission of variables leads to misspecification problem. For example, income is not the only determinants of consumption. </a:t>
            </a:r>
          </a:p>
          <a:p>
            <a:pPr lvl="1">
              <a:buFont typeface="Wingdings" pitchFamily="2" charset="2"/>
              <a:buChar char="§"/>
            </a:pPr>
            <a:r>
              <a:rPr lang="en-US" dirty="0" smtClean="0"/>
              <a:t>There may be measurement error in collecting data.</a:t>
            </a:r>
          </a:p>
          <a:p>
            <a:pPr lvl="1">
              <a:buFont typeface="Wingdings" pitchFamily="2" charset="2"/>
              <a:buChar char="§"/>
            </a:pPr>
            <a:r>
              <a:rPr lang="en-US" dirty="0" smtClean="0"/>
              <a:t>We may use poor proxy variables.</a:t>
            </a:r>
          </a:p>
          <a:p>
            <a:pPr lvl="1">
              <a:buFont typeface="Wingdings" pitchFamily="2" charset="2"/>
              <a:buChar char="§"/>
            </a:pPr>
            <a:r>
              <a:rPr lang="en-US" dirty="0" smtClean="0"/>
              <a:t>The functional form may not be correct.</a:t>
            </a:r>
          </a:p>
          <a:p>
            <a:pPr lvl="1">
              <a:buFont typeface="Wingdings" pitchFamily="2" charset="2"/>
              <a:buChar char="§"/>
            </a:pPr>
            <a:r>
              <a:rPr lang="en-US" dirty="0" smtClean="0"/>
              <a:t>There is randomness on human behavior. </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1"/>
                </a:solidFill>
                <a:cs typeface="Times New Roman" pitchFamily="18" charset="0"/>
              </a:rPr>
              <a:t>Methodology of econometrics</a:t>
            </a:r>
            <a:endParaRPr lang="en-US" dirty="0"/>
          </a:p>
        </p:txBody>
      </p:sp>
      <p:pic>
        <p:nvPicPr>
          <p:cNvPr id="4" name="Picture 2"/>
          <p:cNvPicPr>
            <a:picLocks noGrp="1" noChangeAspect="1" noChangeArrowheads="1"/>
          </p:cNvPicPr>
          <p:nvPr>
            <p:ph idx="1"/>
          </p:nvPr>
        </p:nvPicPr>
        <p:blipFill>
          <a:blip r:embed="rId2"/>
          <a:stretch>
            <a:fillRect/>
          </a:stretch>
        </p:blipFill>
        <p:spPr bwMode="auto">
          <a:xfrm>
            <a:off x="457200" y="1600200"/>
            <a:ext cx="8229600" cy="45259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1639</TotalTime>
  <Words>3769</Words>
  <Application>Microsoft Office PowerPoint</Application>
  <PresentationFormat>On-screen Show (4:3)</PresentationFormat>
  <Paragraphs>331</Paragraphs>
  <Slides>55</Slides>
  <Notes>5</Notes>
  <HiddenSlides>0</HiddenSlides>
  <MMClips>0</MMClips>
  <ScaleCrop>false</ScaleCrop>
  <HeadingPairs>
    <vt:vector size="4" baseType="variant">
      <vt:variant>
        <vt:lpstr>Theme</vt:lpstr>
      </vt:variant>
      <vt:variant>
        <vt:i4>1</vt:i4>
      </vt:variant>
      <vt:variant>
        <vt:lpstr>Slide Titles</vt:lpstr>
      </vt:variant>
      <vt:variant>
        <vt:i4>55</vt:i4>
      </vt:variant>
    </vt:vector>
  </HeadingPairs>
  <TitlesOfParts>
    <vt:vector size="56" baseType="lpstr">
      <vt:lpstr>Office Theme</vt:lpstr>
      <vt:lpstr>Econometrics and Software Application (Econ 6031)</vt:lpstr>
      <vt:lpstr>Introduction</vt:lpstr>
      <vt:lpstr>Why econometrics is a separate discipline?</vt:lpstr>
      <vt:lpstr>Methodology of econometrics</vt:lpstr>
      <vt:lpstr>Methodology of econometrics</vt:lpstr>
      <vt:lpstr>Methodology of econometrics</vt:lpstr>
      <vt:lpstr>Methodology of econometrics</vt:lpstr>
      <vt:lpstr>Methodology of econometrics</vt:lpstr>
      <vt:lpstr>Methodology of econometrics</vt:lpstr>
      <vt:lpstr>Methodology of econometrics</vt:lpstr>
      <vt:lpstr>Methodology of econometrics</vt:lpstr>
      <vt:lpstr>Methodology of econometrics</vt:lpstr>
      <vt:lpstr>Methodology of econometrics</vt:lpstr>
      <vt:lpstr>Methodology of econometrics</vt:lpstr>
      <vt:lpstr>Methodology of econometrics</vt:lpstr>
      <vt:lpstr>Methodology of econometrics</vt:lpstr>
      <vt:lpstr>Methodology of econometrics</vt:lpstr>
      <vt:lpstr>Methodology of econometrics</vt:lpstr>
      <vt:lpstr>Types of Data</vt:lpstr>
      <vt:lpstr>Types of Data</vt:lpstr>
      <vt:lpstr>Ordinary Least Squares as an Algebraic Tool</vt:lpstr>
      <vt:lpstr>Ordinary Least Squares as an Algebraic Tool</vt:lpstr>
      <vt:lpstr>Ordinary Least Squares as an Algebraic Tool</vt:lpstr>
      <vt:lpstr>Ordinary Least Squares as an Algebraic Tool</vt:lpstr>
      <vt:lpstr>Ordinary Least Squares as an Algebraic Tool</vt:lpstr>
      <vt:lpstr>Ordinary Least Squares as an Algebraic Tool</vt:lpstr>
      <vt:lpstr>Simple Linear Regression</vt:lpstr>
      <vt:lpstr>Simple Linear Regression</vt:lpstr>
      <vt:lpstr>Matrix Notation</vt:lpstr>
      <vt:lpstr>Matrix Notation</vt:lpstr>
      <vt:lpstr>Matrix Notation</vt:lpstr>
      <vt:lpstr>The Linear Regression Model</vt:lpstr>
      <vt:lpstr>The Linear Regression Model</vt:lpstr>
      <vt:lpstr>The Linear Regression Model</vt:lpstr>
      <vt:lpstr>Small Sample Properties of the OLS Estimator</vt:lpstr>
      <vt:lpstr>Small Sample Properties of the OLS Estimator</vt:lpstr>
      <vt:lpstr>Small Sample Properties of the OLS Estimator</vt:lpstr>
      <vt:lpstr>Small Sample Properties of the OLS Estimator</vt:lpstr>
      <vt:lpstr>Small Sample Properties of the OLS Estimator</vt:lpstr>
      <vt:lpstr>Small Sample Properties of the OLS Estimator</vt:lpstr>
      <vt:lpstr>Small Sample Properties of the OLS Estimator</vt:lpstr>
      <vt:lpstr>Small Sample Properties of the OLS Estimator</vt:lpstr>
      <vt:lpstr>Small Sample Properties of the OLS Estimator</vt:lpstr>
      <vt:lpstr>Small Sample Properties of the OLS Estimator</vt:lpstr>
      <vt:lpstr>Small Sample Properties of the OLS Estimator</vt:lpstr>
      <vt:lpstr>Goodness-of-fit</vt:lpstr>
      <vt:lpstr>Goodness-of-fit</vt:lpstr>
      <vt:lpstr>Hypothesis Testing</vt:lpstr>
      <vt:lpstr>Hypothesis Testing</vt:lpstr>
      <vt:lpstr>Hypothesis Testing</vt:lpstr>
      <vt:lpstr>Hypothesis Testing</vt:lpstr>
      <vt:lpstr>Hypothesis Testing</vt:lpstr>
      <vt:lpstr>Hypothesis Testing</vt:lpstr>
      <vt:lpstr>Hypothesis Testing</vt:lpstr>
      <vt:lpstr>Hypothesis Testing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Econometrics and Software Application (Econ 6031)</dc:title>
  <dc:creator>CYBER</dc:creator>
  <cp:lastModifiedBy>User</cp:lastModifiedBy>
  <cp:revision>141</cp:revision>
  <dcterms:created xsi:type="dcterms:W3CDTF">2016-11-04T21:17:18Z</dcterms:created>
  <dcterms:modified xsi:type="dcterms:W3CDTF">2017-01-29T01:58:12Z</dcterms:modified>
</cp:coreProperties>
</file>