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slides/slide169.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158.xml" ContentType="application/vnd.openxmlformats-officedocument.presentationml.slide+xml"/>
  <Override PartName="/ppt/slides/slide176.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165.xml" ContentType="application/vnd.openxmlformats-officedocument.presentationml.slide+xml"/>
  <Override PartName="/ppt/slides/slide183.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72.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Default Extension="wav" ContentType="audio/wav"/>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6"/>
  </p:notesMasterIdLst>
  <p:sldIdLst>
    <p:sldId id="256" r:id="rId2"/>
    <p:sldId id="349" r:id="rId3"/>
    <p:sldId id="350" r:id="rId4"/>
    <p:sldId id="351" r:id="rId5"/>
    <p:sldId id="352" r:id="rId6"/>
    <p:sldId id="353" r:id="rId7"/>
    <p:sldId id="354" r:id="rId8"/>
    <p:sldId id="355" r:id="rId9"/>
    <p:sldId id="356" r:id="rId10"/>
    <p:sldId id="357" r:id="rId11"/>
    <p:sldId id="358" r:id="rId12"/>
    <p:sldId id="359" r:id="rId13"/>
    <p:sldId id="360" r:id="rId14"/>
    <p:sldId id="361" r:id="rId15"/>
    <p:sldId id="362" r:id="rId16"/>
    <p:sldId id="363" r:id="rId17"/>
    <p:sldId id="364" r:id="rId18"/>
    <p:sldId id="365" r:id="rId19"/>
    <p:sldId id="366" r:id="rId20"/>
    <p:sldId id="367" r:id="rId21"/>
    <p:sldId id="368" r:id="rId22"/>
    <p:sldId id="369" r:id="rId23"/>
    <p:sldId id="370" r:id="rId24"/>
    <p:sldId id="371" r:id="rId25"/>
    <p:sldId id="372" r:id="rId26"/>
    <p:sldId id="376" r:id="rId27"/>
    <p:sldId id="377" r:id="rId28"/>
    <p:sldId id="373" r:id="rId29"/>
    <p:sldId id="378" r:id="rId30"/>
    <p:sldId id="374" r:id="rId31"/>
    <p:sldId id="375" r:id="rId32"/>
    <p:sldId id="379" r:id="rId33"/>
    <p:sldId id="380" r:id="rId34"/>
    <p:sldId id="381" r:id="rId35"/>
    <p:sldId id="382" r:id="rId36"/>
    <p:sldId id="383" r:id="rId37"/>
    <p:sldId id="384" r:id="rId38"/>
    <p:sldId id="385" r:id="rId39"/>
    <p:sldId id="386" r:id="rId40"/>
    <p:sldId id="387" r:id="rId41"/>
    <p:sldId id="388" r:id="rId42"/>
    <p:sldId id="389" r:id="rId43"/>
    <p:sldId id="390" r:id="rId44"/>
    <p:sldId id="391" r:id="rId45"/>
    <p:sldId id="392" r:id="rId46"/>
    <p:sldId id="393" r:id="rId47"/>
    <p:sldId id="394" r:id="rId48"/>
    <p:sldId id="395" r:id="rId49"/>
    <p:sldId id="396" r:id="rId50"/>
    <p:sldId id="397" r:id="rId51"/>
    <p:sldId id="398" r:id="rId52"/>
    <p:sldId id="399" r:id="rId53"/>
    <p:sldId id="400" r:id="rId54"/>
    <p:sldId id="401" r:id="rId55"/>
    <p:sldId id="402" r:id="rId56"/>
    <p:sldId id="403" r:id="rId57"/>
    <p:sldId id="404" r:id="rId58"/>
    <p:sldId id="405" r:id="rId59"/>
    <p:sldId id="407" r:id="rId60"/>
    <p:sldId id="408" r:id="rId61"/>
    <p:sldId id="406" r:id="rId62"/>
    <p:sldId id="412" r:id="rId63"/>
    <p:sldId id="409" r:id="rId64"/>
    <p:sldId id="430" r:id="rId65"/>
    <p:sldId id="410" r:id="rId66"/>
    <p:sldId id="411" r:id="rId67"/>
    <p:sldId id="413" r:id="rId68"/>
    <p:sldId id="431" r:id="rId69"/>
    <p:sldId id="414" r:id="rId70"/>
    <p:sldId id="415" r:id="rId71"/>
    <p:sldId id="416" r:id="rId72"/>
    <p:sldId id="417" r:id="rId73"/>
    <p:sldId id="418" r:id="rId74"/>
    <p:sldId id="419" r:id="rId75"/>
    <p:sldId id="420" r:id="rId76"/>
    <p:sldId id="421" r:id="rId77"/>
    <p:sldId id="422" r:id="rId78"/>
    <p:sldId id="423" r:id="rId79"/>
    <p:sldId id="424" r:id="rId80"/>
    <p:sldId id="425" r:id="rId81"/>
    <p:sldId id="426" r:id="rId82"/>
    <p:sldId id="427" r:id="rId83"/>
    <p:sldId id="428" r:id="rId84"/>
    <p:sldId id="429" r:id="rId85"/>
    <p:sldId id="432" r:id="rId86"/>
    <p:sldId id="434" r:id="rId87"/>
    <p:sldId id="435" r:id="rId88"/>
    <p:sldId id="433" r:id="rId89"/>
    <p:sldId id="436" r:id="rId90"/>
    <p:sldId id="437" r:id="rId91"/>
    <p:sldId id="438" r:id="rId92"/>
    <p:sldId id="439" r:id="rId93"/>
    <p:sldId id="348" r:id="rId94"/>
    <p:sldId id="262" r:id="rId95"/>
    <p:sldId id="263" r:id="rId96"/>
    <p:sldId id="330" r:id="rId97"/>
    <p:sldId id="332" r:id="rId98"/>
    <p:sldId id="333" r:id="rId99"/>
    <p:sldId id="334" r:id="rId100"/>
    <p:sldId id="335" r:id="rId101"/>
    <p:sldId id="331" r:id="rId102"/>
    <p:sldId id="336" r:id="rId103"/>
    <p:sldId id="337" r:id="rId104"/>
    <p:sldId id="338" r:id="rId105"/>
    <p:sldId id="339" r:id="rId106"/>
    <p:sldId id="340" r:id="rId107"/>
    <p:sldId id="341" r:id="rId108"/>
    <p:sldId id="342" r:id="rId109"/>
    <p:sldId id="343" r:id="rId110"/>
    <p:sldId id="344" r:id="rId111"/>
    <p:sldId id="345" r:id="rId112"/>
    <p:sldId id="346" r:id="rId113"/>
    <p:sldId id="347" r:id="rId114"/>
    <p:sldId id="261" r:id="rId115"/>
    <p:sldId id="257" r:id="rId116"/>
    <p:sldId id="258" r:id="rId117"/>
    <p:sldId id="259" r:id="rId118"/>
    <p:sldId id="260" r:id="rId119"/>
    <p:sldId id="265" r:id="rId120"/>
    <p:sldId id="266" r:id="rId121"/>
    <p:sldId id="267" r:id="rId122"/>
    <p:sldId id="268" r:id="rId123"/>
    <p:sldId id="269" r:id="rId124"/>
    <p:sldId id="270" r:id="rId125"/>
    <p:sldId id="271" r:id="rId126"/>
    <p:sldId id="272" r:id="rId127"/>
    <p:sldId id="273" r:id="rId128"/>
    <p:sldId id="274" r:id="rId129"/>
    <p:sldId id="275" r:id="rId130"/>
    <p:sldId id="440" r:id="rId131"/>
    <p:sldId id="441" r:id="rId132"/>
    <p:sldId id="276" r:id="rId133"/>
    <p:sldId id="277" r:id="rId134"/>
    <p:sldId id="278" r:id="rId135"/>
    <p:sldId id="279" r:id="rId136"/>
    <p:sldId id="280" r:id="rId137"/>
    <p:sldId id="281" r:id="rId138"/>
    <p:sldId id="284" r:id="rId139"/>
    <p:sldId id="285" r:id="rId140"/>
    <p:sldId id="286" r:id="rId141"/>
    <p:sldId id="442" r:id="rId142"/>
    <p:sldId id="287" r:id="rId143"/>
    <p:sldId id="288" r:id="rId144"/>
    <p:sldId id="289" r:id="rId145"/>
    <p:sldId id="290" r:id="rId146"/>
    <p:sldId id="291" r:id="rId147"/>
    <p:sldId id="292" r:id="rId148"/>
    <p:sldId id="293" r:id="rId149"/>
    <p:sldId id="294" r:id="rId150"/>
    <p:sldId id="295" r:id="rId151"/>
    <p:sldId id="296" r:id="rId152"/>
    <p:sldId id="297" r:id="rId153"/>
    <p:sldId id="298" r:id="rId154"/>
    <p:sldId id="299" r:id="rId155"/>
    <p:sldId id="300" r:id="rId156"/>
    <p:sldId id="301" r:id="rId157"/>
    <p:sldId id="315" r:id="rId158"/>
    <p:sldId id="316" r:id="rId159"/>
    <p:sldId id="317" r:id="rId160"/>
    <p:sldId id="302" r:id="rId161"/>
    <p:sldId id="303" r:id="rId162"/>
    <p:sldId id="304" r:id="rId163"/>
    <p:sldId id="305" r:id="rId164"/>
    <p:sldId id="306" r:id="rId165"/>
    <p:sldId id="318" r:id="rId166"/>
    <p:sldId id="307" r:id="rId167"/>
    <p:sldId id="319" r:id="rId168"/>
    <p:sldId id="308" r:id="rId169"/>
    <p:sldId id="309" r:id="rId170"/>
    <p:sldId id="310" r:id="rId171"/>
    <p:sldId id="311" r:id="rId172"/>
    <p:sldId id="320" r:id="rId173"/>
    <p:sldId id="312" r:id="rId174"/>
    <p:sldId id="321" r:id="rId175"/>
    <p:sldId id="313" r:id="rId176"/>
    <p:sldId id="314" r:id="rId177"/>
    <p:sldId id="322" r:id="rId178"/>
    <p:sldId id="323" r:id="rId179"/>
    <p:sldId id="324" r:id="rId180"/>
    <p:sldId id="325" r:id="rId181"/>
    <p:sldId id="326" r:id="rId182"/>
    <p:sldId id="327" r:id="rId183"/>
    <p:sldId id="328" r:id="rId184"/>
    <p:sldId id="329" r:id="rId18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4C381D-C150-4E08-8657-E42584939C01}" type="datetimeFigureOut">
              <a:rPr lang="en-US" smtClean="0"/>
              <a:pPr/>
              <a:t>3/23/2020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ED4AEE-DA01-4AD9-AEFC-E677CC03C48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FED4AEE-DA01-4AD9-AEFC-E677CC03C48A}" type="slidenum">
              <a:rPr lang="en-US" smtClean="0"/>
              <a:pPr/>
              <a:t>168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3/23/2020</a:t>
            </a:fld>
            <a:endParaRPr lang="en-US" dirty="0"/>
          </a:p>
        </p:txBody>
      </p:sp>
      <p:sp>
        <p:nvSpPr>
          <p:cNvPr id="2" name="Footer Placeholder 1"/>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dirty="0"/>
          </a:p>
        </p:txBody>
      </p:sp>
    </p:spTree>
  </p:cSld>
  <p:clrMapOvr>
    <a:masterClrMapping/>
  </p:clrMapOvr>
  <p:transition spd="slow">
    <p:strips/>
    <p:sndAc>
      <p:stSnd>
        <p:snd r:embed="rId1" name="explode.wav" builtIn="1"/>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slow">
    <p:strips/>
    <p:sndAc>
      <p:stSnd>
        <p:snd r:embed="rId1" name="explode.wav" builtIn="1"/>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slow">
    <p:strips/>
    <p:sndAc>
      <p:stSnd>
        <p:snd r:embed="rId1" name="explode.wav" builtIn="1"/>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3/23/2020</a:t>
            </a:fld>
            <a:endParaRPr lang="en-US" dirty="0"/>
          </a:p>
        </p:txBody>
      </p:sp>
      <p:sp>
        <p:nvSpPr>
          <p:cNvPr id="19" name="Footer Placeholder 18"/>
          <p:cNvSpPr>
            <a:spLocks noGrp="1"/>
          </p:cNvSpPr>
          <p:nvPr>
            <p:ph type="ftr" sz="quarter" idx="11"/>
          </p:nvPr>
        </p:nvSpPr>
        <p:spPr>
          <a:xfrm>
            <a:off x="3581400" y="76200"/>
            <a:ext cx="2895600" cy="288925"/>
          </a:xfrm>
        </p:spPr>
        <p:txBody>
          <a:bodyPr/>
          <a:lstStyle/>
          <a:p>
            <a:endParaRPr lang="en-US" dirty="0"/>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dirty="0"/>
          </a:p>
        </p:txBody>
      </p:sp>
    </p:spTree>
  </p:cSld>
  <p:clrMapOvr>
    <a:masterClrMapping/>
  </p:clrMapOvr>
  <p:transition spd="slow">
    <p:strips/>
    <p:sndAc>
      <p:stSnd>
        <p:snd r:embed="rId1" name="explode.wav" builtIn="1"/>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3/23/2020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strips/>
    <p:sndAc>
      <p:stSnd>
        <p:snd r:embed="rId1" name="explode.wav" builtIn="1"/>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3/23/2020</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slow">
    <p:strips/>
    <p:sndAc>
      <p:stSnd>
        <p:snd r:embed="rId1" name="explode.wav" builtIn="1"/>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3/23/2020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transition spd="slow">
    <p:strips/>
    <p:sndAc>
      <p:stSnd>
        <p:snd r:embed="rId1" name="explode.wav" builtIn="1"/>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3/23/2020</a:t>
            </a:fld>
            <a:endParaRPr lang="en-US" dirty="0"/>
          </a:p>
        </p:txBody>
      </p:sp>
      <p:sp>
        <p:nvSpPr>
          <p:cNvPr id="21" name="Footer Placeholder 20"/>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slow">
    <p:strips/>
    <p:sndAc>
      <p:stSnd>
        <p:snd r:embed="rId1" name="explode.wav" builtIn="1"/>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3/23/2020</a:t>
            </a:fld>
            <a:endParaRPr lang="en-US" dirty="0"/>
          </a:p>
        </p:txBody>
      </p:sp>
      <p:sp>
        <p:nvSpPr>
          <p:cNvPr id="24" name="Footer Placeholder 23"/>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slow">
    <p:strips/>
    <p:sndAc>
      <p:stSnd>
        <p:snd r:embed="rId1" name="explode.wav" builtIn="1"/>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3/23/2020</a:t>
            </a:fld>
            <a:endParaRPr lang="en-US" dirty="0"/>
          </a:p>
        </p:txBody>
      </p:sp>
      <p:sp>
        <p:nvSpPr>
          <p:cNvPr id="29" name="Footer Placeholder 28"/>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slow">
    <p:strips/>
    <p:sndAc>
      <p:stSnd>
        <p:snd r:embed="rId1" name="explode.wav" builtIn="1"/>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dirty="0"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dirty="0"/>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transition spd="slow">
    <p:strips/>
    <p:sndAc>
      <p:stSnd>
        <p:snd r:embed="rId1" name="explode.wav" builtIn="1"/>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3/23/2020</a:t>
            </a:fld>
            <a:endParaRPr lang="en-US"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strips/>
    <p:sndAc>
      <p:stSnd>
        <p:snd r:embed="rId13" name="explode.wav" builtIn="1"/>
      </p:stSnd>
    </p:sndAc>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54162"/>
            <a:ext cx="8686800" cy="5075238"/>
          </a:xfrm>
        </p:spPr>
        <p:txBody>
          <a:bodyPr>
            <a:normAutofit/>
          </a:bodyPr>
          <a:lstStyle/>
          <a:p>
            <a:pPr>
              <a:buNone/>
            </a:pPr>
            <a:r>
              <a:rPr lang="en-US" b="1" dirty="0" smtClean="0"/>
              <a:t>                          CHAPTER ONE</a:t>
            </a:r>
            <a:endParaRPr lang="en-US" dirty="0" smtClean="0"/>
          </a:p>
          <a:p>
            <a:pPr lvl="0"/>
            <a:r>
              <a:rPr lang="en-US" b="1" dirty="0" smtClean="0"/>
              <a:t>AN OVERVIEW OF INTERNATIONAL MARKETING</a:t>
            </a:r>
            <a:endParaRPr lang="en-US" dirty="0" smtClean="0"/>
          </a:p>
          <a:p>
            <a:endParaRPr lang="en-US" dirty="0">
              <a:solidFill>
                <a:srgbClr val="FF0000"/>
              </a:solidFill>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Infrequent Foreign Marketing</a:t>
            </a:r>
            <a:endParaRPr lang="en-US" dirty="0"/>
          </a:p>
        </p:txBody>
      </p:sp>
      <p:sp>
        <p:nvSpPr>
          <p:cNvPr id="3" name="Content Placeholder 2"/>
          <p:cNvSpPr>
            <a:spLocks noGrp="1"/>
          </p:cNvSpPr>
          <p:nvPr>
            <p:ph idx="1"/>
          </p:nvPr>
        </p:nvSpPr>
        <p:spPr/>
        <p:txBody>
          <a:bodyPr>
            <a:normAutofit fontScale="92500"/>
          </a:bodyPr>
          <a:lstStyle/>
          <a:p>
            <a:pPr lvl="0" algn="just"/>
            <a:r>
              <a:rPr lang="en-US" dirty="0" smtClean="0"/>
              <a:t> Temporary  surpluses  caused  by  variations  in  production  levels  or  demand  may  result in  infrequent  marketing  overseas.   </a:t>
            </a:r>
          </a:p>
          <a:p>
            <a:pPr lvl="0" algn="just"/>
            <a:r>
              <a:rPr lang="en-US" dirty="0" smtClean="0"/>
              <a:t>sales  to  foreign  markets  are  made  as  goods  are  available,  with  little  or no  intention  of  maintaining  continuous  market  representation.   </a:t>
            </a:r>
          </a:p>
          <a:p>
            <a:pPr lvl="0" algn="just"/>
            <a:r>
              <a:rPr lang="en-US" dirty="0" smtClean="0"/>
              <a:t>In  this  stage,  there is  little  or  no  change  in  company  organization  or  product  lines commercial  relationships. </a:t>
            </a:r>
          </a:p>
          <a:p>
            <a:pPr algn="just"/>
            <a:endParaRPr lang="en-US" dirty="0"/>
          </a:p>
        </p:txBody>
      </p:sp>
    </p:spTree>
  </p:cSld>
  <p:clrMapOvr>
    <a:masterClrMapping/>
  </p:clrMapOvr>
  <p:transition spd="slow">
    <p:strips/>
    <p:sndAc>
      <p:stSnd>
        <p:snd r:embed="rId2" name="explode.wav" builtIn="1"/>
      </p:stSnd>
    </p:sndAc>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 </a:t>
            </a:r>
            <a:endParaRPr lang="en-US" dirty="0"/>
          </a:p>
        </p:txBody>
      </p:sp>
      <p:sp>
        <p:nvSpPr>
          <p:cNvPr id="3" name="Content Placeholder 2"/>
          <p:cNvSpPr>
            <a:spLocks noGrp="1"/>
          </p:cNvSpPr>
          <p:nvPr>
            <p:ph idx="1"/>
          </p:nvPr>
        </p:nvSpPr>
        <p:spPr>
          <a:xfrm>
            <a:off x="304800" y="1554162"/>
            <a:ext cx="8686800" cy="5303838"/>
          </a:xfrm>
        </p:spPr>
        <p:txBody>
          <a:bodyPr>
            <a:normAutofit/>
          </a:bodyPr>
          <a:lstStyle/>
          <a:p>
            <a:r>
              <a:rPr lang="en-US" dirty="0" smtClean="0"/>
              <a:t>A market pricing policy can, however expose a firm to dumping complaints as well as to two other risks: </a:t>
            </a:r>
          </a:p>
          <a:p>
            <a:r>
              <a:rPr lang="en-US" dirty="0" smtClean="0"/>
              <a:t>Damage to its brand name and Development of gray market for its products. </a:t>
            </a:r>
          </a:p>
          <a:p>
            <a:r>
              <a:rPr lang="en-US" dirty="0" smtClean="0">
                <a:solidFill>
                  <a:srgbClr val="FF0000"/>
                </a:solidFill>
              </a:rPr>
              <a:t>Under each of these policies, a company may follow different pricing strategies</a:t>
            </a:r>
          </a:p>
          <a:p>
            <a:pPr>
              <a:buNone/>
            </a:pPr>
            <a:endParaRPr lang="en-US" dirty="0">
              <a:solidFill>
                <a:srgbClr val="FF0000"/>
              </a:solidFill>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Market Skimming</a:t>
            </a:r>
            <a:endParaRPr lang="en-US" dirty="0"/>
          </a:p>
        </p:txBody>
      </p:sp>
      <p:sp>
        <p:nvSpPr>
          <p:cNvPr id="3" name="Content Placeholder 2"/>
          <p:cNvSpPr>
            <a:spLocks noGrp="1"/>
          </p:cNvSpPr>
          <p:nvPr>
            <p:ph idx="1"/>
          </p:nvPr>
        </p:nvSpPr>
        <p:spPr>
          <a:xfrm>
            <a:off x="304800" y="1554162"/>
            <a:ext cx="8686800" cy="5303838"/>
          </a:xfrm>
        </p:spPr>
        <p:txBody>
          <a:bodyPr>
            <a:normAutofit fontScale="85000" lnSpcReduction="20000"/>
          </a:bodyPr>
          <a:lstStyle/>
          <a:p>
            <a:pPr>
              <a:spcBef>
                <a:spcPts val="1800"/>
              </a:spcBef>
            </a:pPr>
            <a:r>
              <a:rPr lang="en-US" b="1" i="1" dirty="0" smtClean="0"/>
              <a:t>Market Skimming</a:t>
            </a:r>
            <a:r>
              <a:rPr lang="en-US" dirty="0" smtClean="0"/>
              <a:t>  : is </a:t>
            </a:r>
            <a:r>
              <a:rPr lang="en-US" dirty="0" smtClean="0">
                <a:solidFill>
                  <a:srgbClr val="FF0000"/>
                </a:solidFill>
              </a:rPr>
              <a:t>willing to pay </a:t>
            </a:r>
            <a:r>
              <a:rPr lang="en-US" dirty="0" smtClean="0"/>
              <a:t>a premium price for a product.</a:t>
            </a:r>
          </a:p>
          <a:p>
            <a:pPr>
              <a:spcBef>
                <a:spcPts val="1800"/>
              </a:spcBef>
            </a:pPr>
            <a:r>
              <a:rPr lang="en-US" dirty="0" smtClean="0"/>
              <a:t> This pricing strategy is often used in the introductory phase of the product life cycle, </a:t>
            </a:r>
          </a:p>
          <a:p>
            <a:pPr>
              <a:spcBef>
                <a:spcPts val="1800"/>
              </a:spcBef>
            </a:pPr>
            <a:r>
              <a:rPr lang="en-US" dirty="0" smtClean="0"/>
              <a:t> both production capacity and competition are limited. </a:t>
            </a:r>
          </a:p>
          <a:p>
            <a:pPr>
              <a:spcBef>
                <a:spcPts val="1800"/>
              </a:spcBef>
            </a:pPr>
            <a:r>
              <a:rPr lang="en-US" dirty="0" smtClean="0"/>
              <a:t>demand is limited to early adopters who are willing and able to pay the price. </a:t>
            </a:r>
          </a:p>
          <a:p>
            <a:pPr>
              <a:spcBef>
                <a:spcPts val="1800"/>
              </a:spcBef>
            </a:pPr>
            <a:r>
              <a:rPr lang="en-US" dirty="0" smtClean="0"/>
              <a:t>One goal of this pricing strategy is to maximize revenue on limited volume and to match demand to available supply. </a:t>
            </a:r>
          </a:p>
          <a:p>
            <a:pPr>
              <a:spcBef>
                <a:spcPts val="1800"/>
              </a:spcBef>
            </a:pPr>
            <a:r>
              <a:rPr lang="en-US" dirty="0" smtClean="0"/>
              <a:t>Another goal of market skimming pricing is to reinforce customers' </a:t>
            </a:r>
            <a:r>
              <a:rPr lang="en-US" dirty="0" smtClean="0">
                <a:solidFill>
                  <a:srgbClr val="00B0F0"/>
                </a:solidFill>
              </a:rPr>
              <a:t>perceptions of high product value</a:t>
            </a:r>
            <a:endParaRPr lang="en-US" dirty="0">
              <a:solidFill>
                <a:srgbClr val="00B0F0"/>
              </a:solidFill>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Penetration Pricing</a:t>
            </a:r>
            <a:r>
              <a:rPr lang="en-US" i="1" dirty="0" smtClean="0"/>
              <a:t>:</a:t>
            </a:r>
            <a:endParaRPr lang="en-US" dirty="0"/>
          </a:p>
        </p:txBody>
      </p:sp>
      <p:sp>
        <p:nvSpPr>
          <p:cNvPr id="3" name="Content Placeholder 2"/>
          <p:cNvSpPr>
            <a:spLocks noGrp="1"/>
          </p:cNvSpPr>
          <p:nvPr>
            <p:ph idx="1"/>
          </p:nvPr>
        </p:nvSpPr>
        <p:spPr>
          <a:xfrm>
            <a:off x="304800" y="1554162"/>
            <a:ext cx="8686800" cy="5075238"/>
          </a:xfrm>
        </p:spPr>
        <p:txBody>
          <a:bodyPr>
            <a:normAutofit/>
          </a:bodyPr>
          <a:lstStyle/>
          <a:p>
            <a:r>
              <a:rPr lang="en-US" dirty="0" smtClean="0"/>
              <a:t>Penetration pricing uses price as a competitive weapon to gain market position. </a:t>
            </a:r>
          </a:p>
          <a:p>
            <a:r>
              <a:rPr lang="en-US" dirty="0" smtClean="0"/>
              <a:t>The majority of companies using this type of pricing in international marketing</a:t>
            </a:r>
          </a:p>
          <a:p>
            <a:r>
              <a:rPr lang="en-US" dirty="0" smtClean="0"/>
              <a:t>a first-time exporter is unlikely to use penetration pricing. </a:t>
            </a:r>
          </a:p>
          <a:p>
            <a:r>
              <a:rPr lang="en-US" dirty="0" smtClean="0"/>
              <a:t>The reason is simple: Penetration pricing often means that the product may be sold at a loss for a certain length of time</a:t>
            </a: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Market Holding</a:t>
            </a:r>
            <a:endParaRPr lang="en-US" dirty="0"/>
          </a:p>
        </p:txBody>
      </p:sp>
      <p:sp>
        <p:nvSpPr>
          <p:cNvPr id="3" name="Content Placeholder 2"/>
          <p:cNvSpPr>
            <a:spLocks noGrp="1"/>
          </p:cNvSpPr>
          <p:nvPr>
            <p:ph idx="1"/>
          </p:nvPr>
        </p:nvSpPr>
        <p:spPr>
          <a:xfrm>
            <a:off x="304800" y="1554162"/>
            <a:ext cx="8686800" cy="5303838"/>
          </a:xfrm>
        </p:spPr>
        <p:txBody>
          <a:bodyPr/>
          <a:lstStyle/>
          <a:p>
            <a:r>
              <a:rPr lang="en-US" dirty="0" smtClean="0"/>
              <a:t>The market holding strategy is frequently adopted by companies that want </a:t>
            </a:r>
            <a:r>
              <a:rPr lang="en-US" dirty="0" smtClean="0">
                <a:solidFill>
                  <a:srgbClr val="FF0000"/>
                </a:solidFill>
              </a:rPr>
              <a:t>to maintain their share of the market</a:t>
            </a:r>
          </a:p>
          <a:p>
            <a:r>
              <a:rPr lang="en-US" dirty="0" smtClean="0"/>
              <a:t>this strategy often involves reacting to price adjustments by competitors.</a:t>
            </a:r>
          </a:p>
          <a:p>
            <a:r>
              <a:rPr lang="en-US" dirty="0" smtClean="0"/>
              <a:t> For example, when one airline announces special bargain fares, most competing carriers must match the offer or risk losing passengers.</a:t>
            </a:r>
          </a:p>
          <a:p>
            <a:r>
              <a:rPr lang="en-US" dirty="0" smtClean="0"/>
              <a:t>In global marketing, </a:t>
            </a:r>
            <a:r>
              <a:rPr lang="en-US" dirty="0" smtClean="0">
                <a:solidFill>
                  <a:srgbClr val="FF0000"/>
                </a:solidFill>
              </a:rPr>
              <a:t>currency fluctuations often trigger price adjustments.</a:t>
            </a:r>
            <a:endParaRPr lang="en-US" dirty="0">
              <a:solidFill>
                <a:srgbClr val="FF0000"/>
              </a:solidFill>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Cost Plus</a:t>
            </a:r>
            <a:endParaRPr lang="en-US" dirty="0"/>
          </a:p>
        </p:txBody>
      </p:sp>
      <p:sp>
        <p:nvSpPr>
          <p:cNvPr id="3" name="Content Placeholder 2"/>
          <p:cNvSpPr>
            <a:spLocks noGrp="1"/>
          </p:cNvSpPr>
          <p:nvPr>
            <p:ph idx="1"/>
          </p:nvPr>
        </p:nvSpPr>
        <p:spPr>
          <a:xfrm>
            <a:off x="304800" y="1219200"/>
            <a:ext cx="8686800" cy="5638800"/>
          </a:xfrm>
        </p:spPr>
        <p:txBody>
          <a:bodyPr>
            <a:normAutofit fontScale="92500" lnSpcReduction="20000"/>
          </a:bodyPr>
          <a:lstStyle/>
          <a:p>
            <a:pPr>
              <a:spcBef>
                <a:spcPts val="1800"/>
              </a:spcBef>
            </a:pPr>
            <a:r>
              <a:rPr lang="en-US" dirty="0" smtClean="0"/>
              <a:t>Companies new to exporting frequently use a strategy known as </a:t>
            </a:r>
            <a:r>
              <a:rPr lang="en-US" dirty="0" smtClean="0">
                <a:solidFill>
                  <a:srgbClr val="FF0000"/>
                </a:solidFill>
              </a:rPr>
              <a:t>cost -plus pricing </a:t>
            </a:r>
            <a:r>
              <a:rPr lang="en-US" dirty="0" smtClean="0"/>
              <a:t>to gain to hold in the global market place.</a:t>
            </a:r>
          </a:p>
          <a:p>
            <a:pPr>
              <a:spcBef>
                <a:spcPts val="1800"/>
              </a:spcBef>
            </a:pPr>
            <a:r>
              <a:rPr lang="en-US" dirty="0" smtClean="0"/>
              <a:t>T</a:t>
            </a:r>
            <a:r>
              <a:rPr lang="en-US" dirty="0" smtClean="0">
                <a:solidFill>
                  <a:srgbClr val="FF0000"/>
                </a:solidFill>
              </a:rPr>
              <a:t>here are two cost-plus pricing methods:</a:t>
            </a:r>
          </a:p>
          <a:p>
            <a:pPr marL="514350" indent="-514350">
              <a:spcBef>
                <a:spcPts val="1800"/>
              </a:spcBef>
              <a:buAutoNum type="arabicParenR"/>
            </a:pPr>
            <a:r>
              <a:rPr lang="en-US" dirty="0" smtClean="0"/>
              <a:t>The older is the historical accounting cost method, which defines cost as the sum of all direct and indirect manufacturing and overhead costs</a:t>
            </a:r>
          </a:p>
          <a:p>
            <a:pPr marL="514350" indent="-514350">
              <a:spcBef>
                <a:spcPts val="1800"/>
              </a:spcBef>
              <a:buAutoNum type="arabicParenR"/>
            </a:pPr>
            <a:r>
              <a:rPr lang="en-US" dirty="0" smtClean="0"/>
              <a:t>An approach used in recent years is known as the </a:t>
            </a:r>
            <a:r>
              <a:rPr lang="en-US" dirty="0" smtClean="0">
                <a:solidFill>
                  <a:srgbClr val="FF0000"/>
                </a:solidFill>
              </a:rPr>
              <a:t>estimated future cost </a:t>
            </a:r>
            <a:r>
              <a:rPr lang="en-US" dirty="0" smtClean="0"/>
              <a:t>method. Cost-plus pricing requires </a:t>
            </a:r>
            <a:r>
              <a:rPr lang="en-US" dirty="0" smtClean="0">
                <a:solidFill>
                  <a:srgbClr val="00B0F0"/>
                </a:solidFill>
              </a:rPr>
              <a:t>adding up all the costs required to get the product to </a:t>
            </a:r>
            <a:r>
              <a:rPr lang="en-US" dirty="0" smtClean="0"/>
              <a:t>where it must go, plus shipping and ancillary charges, and a profit percentage.</a:t>
            </a: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Alternative Pricing Strategies</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715000"/>
          </a:xfrm>
        </p:spPr>
        <p:txBody>
          <a:bodyPr>
            <a:normAutofit lnSpcReduction="10000"/>
          </a:bodyPr>
          <a:lstStyle/>
          <a:p>
            <a:pPr>
              <a:spcBef>
                <a:spcPts val="1800"/>
              </a:spcBef>
            </a:pPr>
            <a:r>
              <a:rPr lang="en-US" b="1" i="1" dirty="0" smtClean="0"/>
              <a:t>Transfer Pricing  </a:t>
            </a:r>
            <a:r>
              <a:rPr lang="en-US" dirty="0" smtClean="0"/>
              <a:t>Transfer pricing refers to the pricing of goods and service bought and sold by operating units or divisions of a single company. </a:t>
            </a:r>
          </a:p>
          <a:p>
            <a:pPr>
              <a:spcBef>
                <a:spcPts val="1800"/>
              </a:spcBef>
            </a:pPr>
            <a:r>
              <a:rPr lang="en-US" dirty="0" smtClean="0">
                <a:solidFill>
                  <a:srgbClr val="00B0F0"/>
                </a:solidFill>
              </a:rPr>
              <a:t>As companies expand and create decentralized </a:t>
            </a:r>
            <a:r>
              <a:rPr lang="en-US" dirty="0" smtClean="0"/>
              <a:t>operations, profit centers become increasingly important component in the overall corporate financial picture.</a:t>
            </a:r>
          </a:p>
          <a:p>
            <a:pPr>
              <a:spcBef>
                <a:spcPts val="1800"/>
              </a:spcBef>
            </a:pPr>
            <a:r>
              <a:rPr lang="en-US" dirty="0" smtClean="0"/>
              <a:t>Appropriate intra-corporate transfer pricing systems and policies are required to ensure profitability at each level</a:t>
            </a: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cap="none" dirty="0" smtClean="0"/>
              <a:t>there are three major alternative approaches to transfer pricing</a:t>
            </a:r>
            <a:r>
              <a:rPr lang="en-US" dirty="0" smtClean="0"/>
              <a:t>.</a:t>
            </a:r>
            <a:endParaRPr lang="en-US" dirty="0"/>
          </a:p>
        </p:txBody>
      </p:sp>
      <p:sp>
        <p:nvSpPr>
          <p:cNvPr id="3" name="Content Placeholder 2"/>
          <p:cNvSpPr>
            <a:spLocks noGrp="1"/>
          </p:cNvSpPr>
          <p:nvPr>
            <p:ph idx="1"/>
          </p:nvPr>
        </p:nvSpPr>
        <p:spPr>
          <a:xfrm>
            <a:off x="457200" y="1782762"/>
            <a:ext cx="8686800" cy="5075238"/>
          </a:xfrm>
        </p:spPr>
        <p:txBody>
          <a:bodyPr>
            <a:normAutofit lnSpcReduction="10000"/>
          </a:bodyPr>
          <a:lstStyle/>
          <a:p>
            <a:pPr lvl="0">
              <a:spcBef>
                <a:spcPts val="1800"/>
              </a:spcBef>
            </a:pPr>
            <a:r>
              <a:rPr lang="en-US" b="1" i="1" dirty="0" smtClean="0"/>
              <a:t>Cost-Based Transfer Pricing:</a:t>
            </a:r>
            <a:r>
              <a:rPr lang="en-US" dirty="0" smtClean="0"/>
              <a:t>  ..</a:t>
            </a:r>
            <a:r>
              <a:rPr lang="en-US" sz="6000" dirty="0" smtClean="0"/>
              <a:t> </a:t>
            </a:r>
            <a:r>
              <a:rPr lang="en-US" dirty="0" smtClean="0"/>
              <a:t>some companies using the cost-based approach may arrive at transfer prices that reflect variable and fixed manufacturing costs only. </a:t>
            </a:r>
          </a:p>
          <a:p>
            <a:pPr lvl="0">
              <a:spcBef>
                <a:spcPts val="1800"/>
              </a:spcBef>
            </a:pPr>
            <a:r>
              <a:rPr lang="en-US" dirty="0" smtClean="0"/>
              <a:t>Alternatively, transfer prices may be based-on </a:t>
            </a:r>
            <a:r>
              <a:rPr lang="en-US" dirty="0" smtClean="0">
                <a:solidFill>
                  <a:srgbClr val="00B0F0"/>
                </a:solidFill>
              </a:rPr>
              <a:t>full costs, including overhead costs from marketing, research and development </a:t>
            </a:r>
            <a:r>
              <a:rPr lang="en-US" dirty="0" smtClean="0"/>
              <a:t>(R&amp;D), and other functional areas</a:t>
            </a:r>
          </a:p>
          <a:p>
            <a:pPr>
              <a:spcBef>
                <a:spcPts val="1800"/>
              </a:spcBef>
            </a:pPr>
            <a:r>
              <a:rPr lang="en-US" dirty="0" smtClean="0">
                <a:solidFill>
                  <a:srgbClr val="00B0F0"/>
                </a:solidFill>
              </a:rPr>
              <a:t>many exporters use this approach successfully. </a:t>
            </a:r>
          </a:p>
          <a:p>
            <a:pPr lvl="0">
              <a:spcBef>
                <a:spcPts val="1800"/>
              </a:spcBef>
            </a:pP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Market-Based Transfer Price</a:t>
            </a:r>
            <a:endParaRPr lang="en-US" dirty="0"/>
          </a:p>
        </p:txBody>
      </p:sp>
      <p:sp>
        <p:nvSpPr>
          <p:cNvPr id="3" name="Content Placeholder 2"/>
          <p:cNvSpPr>
            <a:spLocks noGrp="1"/>
          </p:cNvSpPr>
          <p:nvPr>
            <p:ph idx="1"/>
          </p:nvPr>
        </p:nvSpPr>
        <p:spPr/>
        <p:txBody>
          <a:bodyPr/>
          <a:lstStyle/>
          <a:p>
            <a:r>
              <a:rPr lang="en-US" b="1" i="1" dirty="0" smtClean="0"/>
              <a:t>Market-Based Transfer Price:</a:t>
            </a:r>
            <a:r>
              <a:rPr lang="en-US" dirty="0" smtClean="0"/>
              <a:t> A market based transfer price is derived from the price required to be competitive in the international market</a:t>
            </a:r>
          </a:p>
          <a:p>
            <a:r>
              <a:rPr lang="en-US" dirty="0" smtClean="0"/>
              <a:t>a decision must be made regarding whether to price on the basis of current or planned volume levels            , </a:t>
            </a:r>
            <a:r>
              <a:rPr lang="en-US" dirty="0" err="1" smtClean="0"/>
              <a:t>howo</a:t>
            </a:r>
            <a:r>
              <a:rPr lang="en-US" dirty="0" smtClean="0"/>
              <a:t>, </a:t>
            </a:r>
            <a:r>
              <a:rPr lang="en-US" dirty="0" err="1" smtClean="0"/>
              <a:t>dawwo</a:t>
            </a:r>
            <a:endParaRPr lang="en-US" dirty="0" smtClean="0"/>
          </a:p>
          <a:p>
            <a:endParaRPr lang="en-US" dirty="0" smtClean="0"/>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Negotiated Transfer Prices</a:t>
            </a:r>
            <a:endParaRPr lang="en-US" dirty="0"/>
          </a:p>
        </p:txBody>
      </p:sp>
      <p:sp>
        <p:nvSpPr>
          <p:cNvPr id="3" name="Content Placeholder 2"/>
          <p:cNvSpPr>
            <a:spLocks noGrp="1"/>
          </p:cNvSpPr>
          <p:nvPr>
            <p:ph idx="1"/>
          </p:nvPr>
        </p:nvSpPr>
        <p:spPr>
          <a:xfrm>
            <a:off x="304800" y="1554162"/>
            <a:ext cx="8686800" cy="5303838"/>
          </a:xfrm>
        </p:spPr>
        <p:txBody>
          <a:bodyPr/>
          <a:lstStyle/>
          <a:p>
            <a:r>
              <a:rPr lang="en-US" b="1" i="1" dirty="0" smtClean="0"/>
              <a:t>Negotiated Transfer Prices:</a:t>
            </a:r>
            <a:r>
              <a:rPr lang="en-US" dirty="0" smtClean="0"/>
              <a:t> </a:t>
            </a:r>
          </a:p>
          <a:p>
            <a:r>
              <a:rPr lang="en-US" dirty="0" smtClean="0"/>
              <a:t>A third alternative is to allow the organization's affiliates to </a:t>
            </a:r>
            <a:r>
              <a:rPr lang="en-US" dirty="0" smtClean="0">
                <a:solidFill>
                  <a:srgbClr val="00B0F0"/>
                </a:solidFill>
              </a:rPr>
              <a:t>negotiate transfer </a:t>
            </a:r>
            <a:r>
              <a:rPr lang="en-US" dirty="0" smtClean="0"/>
              <a:t>prices among themselves.</a:t>
            </a:r>
          </a:p>
          <a:p>
            <a:pPr lvl="0"/>
            <a:r>
              <a:rPr lang="en-US" dirty="0" smtClean="0"/>
              <a:t>. The gold standard of negotiated transfer prices is known as </a:t>
            </a:r>
            <a:r>
              <a:rPr lang="en-US" dirty="0" smtClean="0">
                <a:solidFill>
                  <a:srgbClr val="00B0F0"/>
                </a:solidFill>
              </a:rPr>
              <a:t>an arm's-length price</a:t>
            </a:r>
            <a:r>
              <a:rPr lang="en-US" dirty="0" smtClean="0"/>
              <a:t>: </a:t>
            </a:r>
          </a:p>
          <a:p>
            <a:pPr lvl="0"/>
            <a:r>
              <a:rPr lang="en-US" dirty="0" smtClean="0"/>
              <a:t>the price that two independent, unrelated entities would negotiate. </a:t>
            </a:r>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Dumping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Dumping is an important global pricing strategy issue. </a:t>
            </a:r>
          </a:p>
          <a:p>
            <a:pPr algn="just">
              <a:buFont typeface="Wingdings" pitchFamily="2" charset="2"/>
              <a:buChar char="ü"/>
            </a:pPr>
            <a:r>
              <a:rPr lang="en-US" dirty="0" smtClean="0"/>
              <a:t>GATT's 1979 Antidumping Code defined </a:t>
            </a:r>
          </a:p>
          <a:p>
            <a:pPr algn="just">
              <a:buFont typeface="Wingdings" pitchFamily="2" charset="2"/>
              <a:buChar char="v"/>
            </a:pPr>
            <a:r>
              <a:rPr lang="en-US" b="1" dirty="0" smtClean="0">
                <a:solidFill>
                  <a:srgbClr val="00B0F0"/>
                </a:solidFill>
              </a:rPr>
              <a:t>dumping as </a:t>
            </a:r>
            <a:r>
              <a:rPr lang="en-US" dirty="0" smtClean="0"/>
              <a:t>the sale of an imported product at </a:t>
            </a:r>
            <a:r>
              <a:rPr lang="en-US" dirty="0" smtClean="0">
                <a:solidFill>
                  <a:srgbClr val="FF0000"/>
                </a:solidFill>
              </a:rPr>
              <a:t>a price lower </a:t>
            </a:r>
            <a:r>
              <a:rPr lang="en-US" dirty="0" smtClean="0"/>
              <a:t>than that nominally charged in a </a:t>
            </a:r>
            <a:r>
              <a:rPr lang="en-US" dirty="0" smtClean="0">
                <a:solidFill>
                  <a:srgbClr val="FF0000"/>
                </a:solidFill>
              </a:rPr>
              <a:t>domestic market </a:t>
            </a:r>
            <a:r>
              <a:rPr lang="en-US" dirty="0" smtClean="0"/>
              <a:t>or country of origin</a:t>
            </a: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Regular Foreign Marketing:</a:t>
            </a:r>
            <a:endParaRPr lang="en-US" dirty="0"/>
          </a:p>
        </p:txBody>
      </p:sp>
      <p:sp>
        <p:nvSpPr>
          <p:cNvPr id="3" name="Content Placeholder 2"/>
          <p:cNvSpPr>
            <a:spLocks noGrp="1"/>
          </p:cNvSpPr>
          <p:nvPr>
            <p:ph idx="1"/>
          </p:nvPr>
        </p:nvSpPr>
        <p:spPr/>
        <p:txBody>
          <a:bodyPr>
            <a:normAutofit fontScale="92500" lnSpcReduction="20000"/>
          </a:bodyPr>
          <a:lstStyle/>
          <a:p>
            <a:pPr lvl="0" algn="just"/>
            <a:r>
              <a:rPr lang="en-US" dirty="0" smtClean="0"/>
              <a:t>At  this  level,  the  firm  has  permanent  productive  capacity  devoted  to  the  production of  goods  to  be  marketed  in  foreign  markets.    </a:t>
            </a:r>
          </a:p>
          <a:p>
            <a:pPr lvl="0" algn="just"/>
            <a:r>
              <a:rPr lang="en-US" dirty="0" smtClean="0"/>
              <a:t> A  firm  may  employ  foreign  or  domestic overseas  middlemen  or  it  may  have  its  own  sales  force  or  sales  subsidiaries  in  important foreign markets. </a:t>
            </a:r>
          </a:p>
          <a:p>
            <a:pPr lvl="0" algn="just"/>
            <a:r>
              <a:rPr lang="en-US" dirty="0" smtClean="0"/>
              <a:t>The primary focus of operations and production is to service domestic market needs. However, as overseas demand grows, production is allocated for foreign markets,   </a:t>
            </a:r>
          </a:p>
          <a:p>
            <a:pPr algn="just"/>
            <a:endParaRPr lang="en-US" dirty="0"/>
          </a:p>
        </p:txBody>
      </p:sp>
    </p:spTree>
  </p:cSld>
  <p:clrMapOvr>
    <a:masterClrMapping/>
  </p:clrMapOvr>
  <p:transition spd="slow">
    <p:strips/>
    <p:sndAc>
      <p:stSnd>
        <p:snd r:embed="rId2" name="explode.wav" builtIn="1"/>
      </p:stSnd>
    </p:sndAc>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554162"/>
            <a:ext cx="8686800" cy="5303838"/>
          </a:xfrm>
        </p:spPr>
        <p:txBody>
          <a:bodyPr/>
          <a:lstStyle/>
          <a:p>
            <a:r>
              <a:rPr lang="en-US" dirty="0" smtClean="0"/>
              <a:t>many countries have their own policies and procedures for protecting national companies from dumping. </a:t>
            </a:r>
          </a:p>
          <a:p>
            <a:r>
              <a:rPr lang="en-US" dirty="0" smtClean="0">
                <a:solidFill>
                  <a:srgbClr val="FF0000"/>
                </a:solidFill>
              </a:rPr>
              <a:t>There are several types of dumping: </a:t>
            </a:r>
          </a:p>
          <a:p>
            <a:r>
              <a:rPr lang="en-US" dirty="0" smtClean="0"/>
              <a:t>sporadic, </a:t>
            </a:r>
          </a:p>
          <a:p>
            <a:r>
              <a:rPr lang="en-US" dirty="0" smtClean="0"/>
              <a:t>predatory, </a:t>
            </a:r>
          </a:p>
          <a:p>
            <a:r>
              <a:rPr lang="en-US" dirty="0" smtClean="0"/>
              <a:t>persistent</a:t>
            </a:r>
            <a:r>
              <a:rPr lang="en-US" smtClean="0"/>
              <a:t>,  </a:t>
            </a:r>
            <a:endParaRPr lang="en-US" dirty="0" smtClean="0"/>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Sporadic dumping</a:t>
            </a:r>
            <a:endParaRPr lang="en-US" dirty="0"/>
          </a:p>
        </p:txBody>
      </p:sp>
      <p:sp>
        <p:nvSpPr>
          <p:cNvPr id="3" name="Content Placeholder 2"/>
          <p:cNvSpPr>
            <a:spLocks noGrp="1"/>
          </p:cNvSpPr>
          <p:nvPr>
            <p:ph idx="1"/>
          </p:nvPr>
        </p:nvSpPr>
        <p:spPr>
          <a:xfrm>
            <a:off x="304800" y="1554162"/>
            <a:ext cx="8686800" cy="5303838"/>
          </a:xfrm>
        </p:spPr>
        <p:txBody>
          <a:bodyPr>
            <a:normAutofit lnSpcReduction="10000"/>
          </a:bodyPr>
          <a:lstStyle/>
          <a:p>
            <a:pPr algn="just">
              <a:spcBef>
                <a:spcPts val="1800"/>
              </a:spcBef>
            </a:pPr>
            <a:r>
              <a:rPr lang="en-US" b="1" i="1" dirty="0" smtClean="0"/>
              <a:t>Sporadic dumping </a:t>
            </a:r>
            <a:r>
              <a:rPr lang="en-US" dirty="0" smtClean="0"/>
              <a:t>occurs when a manufacturer with </a:t>
            </a:r>
            <a:r>
              <a:rPr lang="en-US" dirty="0" smtClean="0">
                <a:solidFill>
                  <a:srgbClr val="FF0000"/>
                </a:solidFill>
              </a:rPr>
              <a:t>unsold inventories </a:t>
            </a:r>
            <a:r>
              <a:rPr lang="en-US" dirty="0" smtClean="0"/>
              <a:t>wants to get rid of distressed and excess merchandise. </a:t>
            </a:r>
          </a:p>
          <a:p>
            <a:pPr algn="just">
              <a:spcBef>
                <a:spcPts val="1800"/>
              </a:spcBef>
            </a:pPr>
            <a:r>
              <a:rPr lang="en-US" dirty="0" smtClean="0"/>
              <a:t>the example of Asian farmers dumping small chickens in the sea or burning them.</a:t>
            </a:r>
          </a:p>
          <a:p>
            <a:pPr algn="just">
              <a:spcBef>
                <a:spcPts val="1800"/>
              </a:spcBef>
            </a:pPr>
            <a:r>
              <a:rPr lang="en-US" dirty="0" smtClean="0"/>
              <a:t> Another way to solve the problem is to cut losses by selling for any price that can be realized. </a:t>
            </a:r>
          </a:p>
          <a:p>
            <a:pPr algn="just">
              <a:spcBef>
                <a:spcPts val="1800"/>
              </a:spcBef>
            </a:pPr>
            <a:r>
              <a:rPr lang="en-US" dirty="0" smtClean="0"/>
              <a:t>The excess supply is dumped abroad in a market where tee product is normally not sold. </a:t>
            </a:r>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Predatory dumping</a:t>
            </a:r>
            <a:endParaRPr lang="en-US" dirty="0"/>
          </a:p>
        </p:txBody>
      </p:sp>
      <p:sp>
        <p:nvSpPr>
          <p:cNvPr id="3" name="Content Placeholder 2"/>
          <p:cNvSpPr>
            <a:spLocks noGrp="1"/>
          </p:cNvSpPr>
          <p:nvPr>
            <p:ph idx="1"/>
          </p:nvPr>
        </p:nvSpPr>
        <p:spPr/>
        <p:txBody>
          <a:bodyPr/>
          <a:lstStyle/>
          <a:p>
            <a:r>
              <a:rPr lang="en-US" dirty="0" smtClean="0"/>
              <a:t>This strategy involves </a:t>
            </a:r>
            <a:r>
              <a:rPr lang="en-US" dirty="0" smtClean="0">
                <a:solidFill>
                  <a:srgbClr val="FF0000"/>
                </a:solidFill>
              </a:rPr>
              <a:t>selling at a loss to </a:t>
            </a:r>
            <a:r>
              <a:rPr lang="en-US" dirty="0" smtClean="0"/>
              <a:t>gain access to a market and perhaps to </a:t>
            </a:r>
            <a:r>
              <a:rPr lang="en-US" dirty="0" smtClean="0">
                <a:solidFill>
                  <a:srgbClr val="FF0000"/>
                </a:solidFill>
              </a:rPr>
              <a:t>drive out competition.</a:t>
            </a:r>
          </a:p>
          <a:p>
            <a:r>
              <a:rPr lang="en-US" dirty="0" smtClean="0"/>
              <a:t> Once the competition is gone or the market established, </a:t>
            </a:r>
            <a:r>
              <a:rPr lang="en-US" dirty="0" smtClean="0">
                <a:solidFill>
                  <a:srgbClr val="FF0000"/>
                </a:solidFill>
              </a:rPr>
              <a:t>the company uses its monopoly position to</a:t>
            </a:r>
            <a:r>
              <a:rPr lang="en-US" dirty="0" smtClean="0"/>
              <a:t> increase price</a:t>
            </a:r>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Persistent dumping</a:t>
            </a:r>
            <a:endParaRPr lang="en-US" dirty="0"/>
          </a:p>
        </p:txBody>
      </p:sp>
      <p:sp>
        <p:nvSpPr>
          <p:cNvPr id="3" name="Content Placeholder 2"/>
          <p:cNvSpPr>
            <a:spLocks noGrp="1"/>
          </p:cNvSpPr>
          <p:nvPr>
            <p:ph idx="1"/>
          </p:nvPr>
        </p:nvSpPr>
        <p:spPr/>
        <p:txBody>
          <a:bodyPr/>
          <a:lstStyle/>
          <a:p>
            <a:pPr algn="just">
              <a:spcBef>
                <a:spcPts val="1800"/>
              </a:spcBef>
            </a:pPr>
            <a:r>
              <a:rPr lang="en-US" b="1" i="1" dirty="0" smtClean="0"/>
              <a:t>Persistent dumping is</a:t>
            </a:r>
            <a:r>
              <a:rPr lang="en-US" dirty="0" smtClean="0"/>
              <a:t> the most permanent type of dumping, requiring a consistent </a:t>
            </a:r>
            <a:r>
              <a:rPr lang="en-US" dirty="0" smtClean="0">
                <a:solidFill>
                  <a:srgbClr val="00B0F0"/>
                </a:solidFill>
              </a:rPr>
              <a:t>selling at lower prices in one market than in others</a:t>
            </a:r>
            <a:r>
              <a:rPr lang="en-US" dirty="0" smtClean="0"/>
              <a:t>. </a:t>
            </a:r>
          </a:p>
          <a:p>
            <a:pPr algn="just">
              <a:spcBef>
                <a:spcPts val="1800"/>
              </a:spcBef>
            </a:pPr>
            <a:r>
              <a:rPr lang="en-US" dirty="0" smtClean="0"/>
              <a:t>. This practice may be the result of a firm's recognition that markets are different in terms of </a:t>
            </a:r>
            <a:r>
              <a:rPr lang="en-US" dirty="0" smtClean="0">
                <a:solidFill>
                  <a:srgbClr val="00B0F0"/>
                </a:solidFill>
              </a:rPr>
              <a:t>overhead costs and demand characteristics. </a:t>
            </a:r>
          </a:p>
          <a:p>
            <a:endParaRPr lang="en-US" dirty="0"/>
          </a:p>
        </p:txBody>
      </p:sp>
    </p:spTree>
  </p:cSld>
  <p:clrMapOvr>
    <a:masterClrMapping/>
  </p:clrMapOvr>
  <p:transition spd="slow">
    <p:strips/>
    <p:sndAc>
      <p:stSnd>
        <p:snd r:embed="rId2" name="applause.wav" builtIn="1"/>
      </p:stSnd>
    </p:sndAc>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Methods of Financing and Means of Payment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There are several payment methods.</a:t>
            </a:r>
          </a:p>
          <a:p>
            <a:pPr marL="514350" indent="-514350">
              <a:buAutoNum type="alphaUcParenR"/>
            </a:pPr>
            <a:r>
              <a:rPr lang="en-US" b="1" dirty="0" smtClean="0"/>
              <a:t>Consignment  method </a:t>
            </a:r>
            <a:endParaRPr lang="en-US" dirty="0" smtClean="0"/>
          </a:p>
          <a:p>
            <a:pPr>
              <a:buFont typeface="Wingdings" pitchFamily="2" charset="2"/>
              <a:buChar char="Ø"/>
            </a:pPr>
            <a:r>
              <a:rPr lang="en-US" dirty="0" smtClean="0"/>
              <a:t>goods are shipped but ownership is retained by the seller</a:t>
            </a:r>
          </a:p>
          <a:p>
            <a:pPr>
              <a:buFont typeface="Wingdings" pitchFamily="2" charset="2"/>
              <a:buChar char="Ø"/>
            </a:pPr>
            <a:r>
              <a:rPr lang="en-US" dirty="0" smtClean="0"/>
              <a:t>once the product is sold,  the seller is reimbursed/pay back  by the consignee.</a:t>
            </a:r>
          </a:p>
          <a:p>
            <a:pPr>
              <a:buFont typeface="Wingdings" pitchFamily="2" charset="2"/>
              <a:buChar char="Ø"/>
            </a:pPr>
            <a:r>
              <a:rPr lang="en-US" dirty="0" smtClean="0"/>
              <a:t> seller is providing full financing for the consignee. </a:t>
            </a:r>
          </a:p>
          <a:p>
            <a:pPr>
              <a:buFont typeface="Wingdings" pitchFamily="2" charset="2"/>
              <a:buChar char="Ø"/>
            </a:pPr>
            <a:r>
              <a:rPr lang="en-US" dirty="0" smtClean="0">
                <a:solidFill>
                  <a:srgbClr val="FF0000"/>
                </a:solidFill>
              </a:rPr>
              <a:t>The problem with consignment sales is that a high degree of risk prevails</a:t>
            </a:r>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85800"/>
          </a:xfrm>
        </p:spPr>
        <p:txBody>
          <a:bodyPr/>
          <a:lstStyle/>
          <a:p>
            <a:r>
              <a:rPr lang="en-US" dirty="0" err="1" smtClean="0"/>
              <a:t>Con’d</a:t>
            </a:r>
            <a:endParaRPr lang="en-US" dirty="0"/>
          </a:p>
        </p:txBody>
      </p:sp>
      <p:sp>
        <p:nvSpPr>
          <p:cNvPr id="3" name="Content Placeholder 2"/>
          <p:cNvSpPr>
            <a:spLocks noGrp="1"/>
          </p:cNvSpPr>
          <p:nvPr>
            <p:ph idx="1"/>
          </p:nvPr>
        </p:nvSpPr>
        <p:spPr>
          <a:xfrm>
            <a:off x="304800" y="1066800"/>
            <a:ext cx="8686800" cy="5791200"/>
          </a:xfrm>
        </p:spPr>
        <p:txBody>
          <a:bodyPr>
            <a:normAutofit/>
          </a:bodyPr>
          <a:lstStyle/>
          <a:p>
            <a:pPr>
              <a:buNone/>
            </a:pPr>
            <a:r>
              <a:rPr lang="en-US" b="1" dirty="0" smtClean="0"/>
              <a:t>B) Open account</a:t>
            </a:r>
          </a:p>
          <a:p>
            <a:pPr>
              <a:buFont typeface="Wingdings" pitchFamily="2" charset="2"/>
              <a:buChar char="v"/>
            </a:pPr>
            <a:r>
              <a:rPr lang="en-US" dirty="0" smtClean="0"/>
              <a:t>goods are shipped without documents calling for payment, other than the invoice.</a:t>
            </a:r>
          </a:p>
          <a:p>
            <a:pPr>
              <a:buFont typeface="Wingdings" pitchFamily="2" charset="2"/>
              <a:buChar char="v"/>
            </a:pPr>
            <a:r>
              <a:rPr lang="en-US" dirty="0" smtClean="0"/>
              <a:t> The buyer can pick up goods without having to make payment first. </a:t>
            </a:r>
          </a:p>
          <a:p>
            <a:pPr>
              <a:buFont typeface="Wingdings" pitchFamily="2" charset="2"/>
              <a:buChar char="v"/>
            </a:pPr>
            <a:r>
              <a:rPr lang="en-US" dirty="0" smtClean="0"/>
              <a:t>In return the seller expects that the invoice will be paid at the agreed time</a:t>
            </a:r>
          </a:p>
          <a:p>
            <a:pPr>
              <a:buFont typeface="Wingdings" pitchFamily="2" charset="2"/>
              <a:buChar char="v"/>
            </a:pPr>
            <a:r>
              <a:rPr lang="en-US" dirty="0" smtClean="0"/>
              <a:t> </a:t>
            </a:r>
            <a:r>
              <a:rPr lang="en-US" dirty="0" smtClean="0">
                <a:solidFill>
                  <a:srgbClr val="FF0000"/>
                </a:solidFill>
              </a:rPr>
              <a:t>A major weakness of this method is that </a:t>
            </a:r>
            <a:r>
              <a:rPr lang="en-US" dirty="0" smtClean="0"/>
              <a:t>there is no safeguard against default, since a tangible payment instrument does not exist</a:t>
            </a:r>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 Cash in advance</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715000"/>
          </a:xfrm>
        </p:spPr>
        <p:txBody>
          <a:bodyPr>
            <a:normAutofit lnSpcReduction="10000"/>
          </a:bodyPr>
          <a:lstStyle/>
          <a:p>
            <a:r>
              <a:rPr lang="en-US" dirty="0" smtClean="0"/>
              <a:t>The seller may want to demand cash in advance when:</a:t>
            </a:r>
          </a:p>
          <a:p>
            <a:pPr>
              <a:buFont typeface="Wingdings" pitchFamily="2" charset="2"/>
              <a:buChar char="v"/>
            </a:pPr>
            <a:r>
              <a:rPr lang="en-US" dirty="0" smtClean="0"/>
              <a:t> The buyer is financially weak or an unknown credit risk.</a:t>
            </a:r>
          </a:p>
          <a:p>
            <a:pPr>
              <a:buFont typeface="Wingdings" pitchFamily="2" charset="2"/>
              <a:buChar char="v"/>
            </a:pPr>
            <a:r>
              <a:rPr lang="en-US" dirty="0" smtClean="0"/>
              <a:t> The economic/political conditions in the buyer’s country are unstable.</a:t>
            </a:r>
          </a:p>
          <a:p>
            <a:pPr>
              <a:buFont typeface="Wingdings" pitchFamily="2" charset="2"/>
              <a:buChar char="v"/>
            </a:pPr>
            <a:r>
              <a:rPr lang="en-US" dirty="0" smtClean="0"/>
              <a:t> The seller is not interested in assuming credit risk, as in the case of consignment and open account sales</a:t>
            </a:r>
          </a:p>
          <a:p>
            <a:r>
              <a:rPr lang="en-US" dirty="0" smtClean="0">
                <a:solidFill>
                  <a:srgbClr val="FF0000"/>
                </a:solidFill>
              </a:rPr>
              <a:t>The problem, the seller shifts the risk completely to the buyer</a:t>
            </a:r>
            <a:endParaRPr lang="en-US" dirty="0">
              <a:solidFill>
                <a:srgbClr val="FF0000"/>
              </a:solidFill>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 Bill of exchange (draft)</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4937125"/>
          </a:xfrm>
        </p:spPr>
        <p:txBody>
          <a:bodyPr>
            <a:normAutofit fontScale="85000" lnSpcReduction="10000"/>
          </a:bodyPr>
          <a:lstStyle/>
          <a:p>
            <a:pPr>
              <a:spcBef>
                <a:spcPts val="1800"/>
              </a:spcBef>
            </a:pPr>
            <a:r>
              <a:rPr lang="en-US" dirty="0" smtClean="0"/>
              <a:t>A means of financing international transaction</a:t>
            </a:r>
          </a:p>
          <a:p>
            <a:pPr>
              <a:spcBef>
                <a:spcPts val="1800"/>
              </a:spcBef>
            </a:pPr>
            <a:r>
              <a:rPr lang="en-US" dirty="0" smtClean="0"/>
              <a:t> a bill of exchange or draft,  is a request for payment. from one person (drawer)  to (</a:t>
            </a:r>
            <a:r>
              <a:rPr lang="en-US" dirty="0" err="1" smtClean="0"/>
              <a:t>drawee</a:t>
            </a:r>
            <a:r>
              <a:rPr lang="en-US" dirty="0" smtClean="0"/>
              <a:t>)</a:t>
            </a:r>
          </a:p>
          <a:p>
            <a:pPr>
              <a:spcBef>
                <a:spcPts val="1800"/>
              </a:spcBef>
            </a:pPr>
            <a:r>
              <a:rPr lang="en-US" dirty="0" smtClean="0"/>
              <a:t> </a:t>
            </a:r>
            <a:r>
              <a:rPr lang="en-US" dirty="0" smtClean="0">
                <a:solidFill>
                  <a:srgbClr val="FF0000"/>
                </a:solidFill>
              </a:rPr>
              <a:t>The drawer</a:t>
            </a:r>
            <a:r>
              <a:rPr lang="en-US" dirty="0" smtClean="0"/>
              <a:t>, - exporter, maker or originator of the draft requesting payment.</a:t>
            </a:r>
          </a:p>
          <a:p>
            <a:pPr>
              <a:spcBef>
                <a:spcPts val="1800"/>
              </a:spcBef>
            </a:pPr>
            <a:r>
              <a:rPr lang="en-US" dirty="0" smtClean="0">
                <a:solidFill>
                  <a:srgbClr val="FF0000"/>
                </a:solidFill>
              </a:rPr>
              <a:t>The </a:t>
            </a:r>
            <a:r>
              <a:rPr lang="en-US" dirty="0" err="1" smtClean="0">
                <a:solidFill>
                  <a:srgbClr val="FF0000"/>
                </a:solidFill>
              </a:rPr>
              <a:t>drawee</a:t>
            </a:r>
            <a:r>
              <a:rPr lang="en-US" dirty="0" smtClean="0"/>
              <a:t>, usually the buyer,  or the party responsible </a:t>
            </a:r>
            <a:r>
              <a:rPr lang="en-US" dirty="0" smtClean="0">
                <a:solidFill>
                  <a:srgbClr val="FF0000"/>
                </a:solidFill>
              </a:rPr>
              <a:t>for honoring or paying the draft</a:t>
            </a:r>
            <a:r>
              <a:rPr lang="en-US" dirty="0" smtClean="0"/>
              <a:t>. </a:t>
            </a:r>
          </a:p>
          <a:p>
            <a:pPr>
              <a:spcBef>
                <a:spcPts val="1800"/>
              </a:spcBef>
            </a:pPr>
            <a:r>
              <a:rPr lang="en-US" dirty="0" smtClean="0"/>
              <a:t>The bill of exchange simply allows banks to make adjustments by debiting or crediting accounts maintained in buyer or seller names with other banks</a:t>
            </a:r>
          </a:p>
          <a:p>
            <a:pPr>
              <a:spcBef>
                <a:spcPts val="1800"/>
              </a:spcBef>
            </a:pPr>
            <a:endParaRPr lang="en-US" dirty="0" smtClean="0"/>
          </a:p>
          <a:p>
            <a:pPr>
              <a:spcBef>
                <a:spcPts val="1800"/>
              </a:spcBef>
            </a:pP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There are two principal types of bill of exchange: sight and time. 	</a:t>
            </a:r>
            <a:endParaRPr lang="en-US" dirty="0"/>
          </a:p>
        </p:txBody>
      </p:sp>
      <p:sp>
        <p:nvSpPr>
          <p:cNvPr id="3" name="Content Placeholder 2"/>
          <p:cNvSpPr>
            <a:spLocks noGrp="1"/>
          </p:cNvSpPr>
          <p:nvPr>
            <p:ph idx="1"/>
          </p:nvPr>
        </p:nvSpPr>
        <p:spPr/>
        <p:txBody>
          <a:bodyPr>
            <a:normAutofit/>
          </a:bodyPr>
          <a:lstStyle/>
          <a:p>
            <a:r>
              <a:rPr lang="en-US" dirty="0" smtClean="0"/>
              <a:t>.</a:t>
            </a:r>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International Marketing</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 Companies  in  this  stage  are  fully  committed  and  involved  in  international  marketing activities.  </a:t>
            </a:r>
          </a:p>
          <a:p>
            <a:pPr algn="just"/>
            <a:r>
              <a:rPr lang="en-US" dirty="0" smtClean="0"/>
              <a:t>Such  companies  seek  markets  all  over  the  world  and  sell  products  that  are  a result  of  planned  production  for  markets  in  various  countries.  </a:t>
            </a:r>
          </a:p>
          <a:p>
            <a:pPr algn="just"/>
            <a:r>
              <a:rPr lang="en-US" dirty="0" smtClean="0"/>
              <a:t>This  generally  entails  not only  the  marketing  but  also  the  production  of  goods  outside  the  home  market. </a:t>
            </a:r>
            <a:endParaRPr lang="en-US" dirty="0"/>
          </a:p>
        </p:txBody>
      </p:sp>
    </p:spTree>
  </p:cSld>
  <p:clrMapOvr>
    <a:masterClrMapping/>
  </p:clrMapOvr>
  <p:transition spd="slow">
    <p:strips/>
    <p:sndAc>
      <p:stSnd>
        <p:snd r:embed="rId2" name="explode.wav" builtIn="1"/>
      </p:stSnd>
    </p:sndAc>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en-US" b="1" dirty="0" smtClean="0"/>
          </a:p>
          <a:p>
            <a:pPr algn="ctr"/>
            <a:endParaRPr lang="en-US" b="1" dirty="0" smtClean="0"/>
          </a:p>
          <a:p>
            <a:pPr algn="ctr">
              <a:buNone/>
            </a:pPr>
            <a:r>
              <a:rPr lang="en-US" sz="4400" b="1" dirty="0" smtClean="0"/>
              <a:t>Chapter Four</a:t>
            </a:r>
            <a:endParaRPr lang="en-US" sz="4400" dirty="0" smtClean="0"/>
          </a:p>
          <a:p>
            <a:pPr algn="ctr">
              <a:buNone/>
            </a:pPr>
            <a:r>
              <a:rPr lang="en-US" sz="4400" b="1" dirty="0" smtClean="0"/>
              <a:t>Product Policy Decisions</a:t>
            </a:r>
            <a:endParaRPr lang="en-US" sz="4400" dirty="0" smtClean="0"/>
          </a:p>
          <a:p>
            <a:pPr algn="ct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Autofit/>
          </a:bodyPr>
          <a:lstStyle/>
          <a:p>
            <a:r>
              <a:rPr lang="en-US" sz="2800" b="1" dirty="0" smtClean="0"/>
              <a:t/>
            </a:r>
            <a:br>
              <a:rPr lang="en-US" sz="2800" b="1" dirty="0" smtClean="0"/>
            </a:br>
            <a:r>
              <a:rPr lang="en-US" sz="2800" b="1" dirty="0" smtClean="0"/>
              <a:t>4.1</a:t>
            </a:r>
            <a:r>
              <a:rPr lang="en-US" sz="2800" b="1" dirty="0" smtClean="0"/>
              <a:t>. Product Standardization and Modification </a:t>
            </a:r>
            <a:r>
              <a:rPr lang="en-US" sz="2800" dirty="0" smtClean="0"/>
              <a:t/>
            </a:r>
            <a:br>
              <a:rPr lang="en-US" sz="2800" dirty="0" smtClean="0"/>
            </a:br>
            <a:endParaRPr lang="en-US" sz="2800" dirty="0"/>
          </a:p>
        </p:txBody>
      </p:sp>
      <p:sp>
        <p:nvSpPr>
          <p:cNvPr id="3" name="Content Placeholder 2"/>
          <p:cNvSpPr>
            <a:spLocks noGrp="1"/>
          </p:cNvSpPr>
          <p:nvPr>
            <p:ph idx="1"/>
          </p:nvPr>
        </p:nvSpPr>
        <p:spPr>
          <a:xfrm>
            <a:off x="304800" y="1219200"/>
            <a:ext cx="8686800" cy="5638800"/>
          </a:xfrm>
        </p:spPr>
        <p:txBody>
          <a:bodyPr>
            <a:normAutofit lnSpcReduction="10000"/>
          </a:bodyPr>
          <a:lstStyle/>
          <a:p>
            <a:pPr algn="just" fontAlgn="base">
              <a:spcBef>
                <a:spcPts val="1800"/>
              </a:spcBef>
            </a:pPr>
            <a:r>
              <a:rPr lang="en-US" b="1" dirty="0" smtClean="0">
                <a:latin typeface="Times New Roman" pitchFamily="18" charset="0"/>
                <a:cs typeface="Times New Roman" pitchFamily="18" charset="0"/>
              </a:rPr>
              <a:t>Standard</a:t>
            </a:r>
            <a:r>
              <a:rPr lang="en-US" dirty="0" smtClean="0">
                <a:latin typeface="Times New Roman" pitchFamily="18" charset="0"/>
                <a:cs typeface="Times New Roman" pitchFamily="18" charset="0"/>
              </a:rPr>
              <a:t> is a document which provides, inter alia requirements, rules, and guidelines, for a process, product or service. </a:t>
            </a:r>
          </a:p>
          <a:p>
            <a:pPr algn="just" fontAlgn="base">
              <a:spcBef>
                <a:spcPts val="1800"/>
              </a:spcBef>
            </a:pPr>
            <a:endParaRPr lang="en-US" b="1" dirty="0" smtClean="0">
              <a:latin typeface="Times New Roman" pitchFamily="18" charset="0"/>
              <a:cs typeface="Times New Roman" pitchFamily="18" charset="0"/>
            </a:endParaRPr>
          </a:p>
          <a:p>
            <a:pPr algn="just" fontAlgn="base">
              <a:spcBef>
                <a:spcPts val="1800"/>
              </a:spcBef>
            </a:pPr>
            <a:r>
              <a:rPr lang="en-US" b="1" dirty="0" smtClean="0">
                <a:latin typeface="Times New Roman" pitchFamily="18" charset="0"/>
                <a:cs typeface="Times New Roman" pitchFamily="18" charset="0"/>
              </a:rPr>
              <a:t>Standardization- </a:t>
            </a:r>
            <a:r>
              <a:rPr lang="en-US" dirty="0" smtClean="0">
                <a:latin typeface="Times New Roman" pitchFamily="18" charset="0"/>
                <a:cs typeface="Times New Roman" pitchFamily="18" charset="0"/>
              </a:rPr>
              <a:t>developing same product for multiple countries</a:t>
            </a:r>
          </a:p>
          <a:p>
            <a:pPr algn="just" fontAlgn="base">
              <a:spcBef>
                <a:spcPts val="1800"/>
              </a:spcBef>
            </a:pPr>
            <a:r>
              <a:rPr lang="en-US" dirty="0" smtClean="0">
                <a:latin typeface="Times New Roman" pitchFamily="18" charset="0"/>
                <a:cs typeface="Times New Roman" pitchFamily="18" charset="0"/>
              </a:rPr>
              <a:t>Premise—consumers </a:t>
            </a:r>
            <a:r>
              <a:rPr lang="en-US" b="1" dirty="0" smtClean="0">
                <a:solidFill>
                  <a:srgbClr val="FF0000"/>
                </a:solidFill>
                <a:latin typeface="Times New Roman" pitchFamily="18" charset="0"/>
                <a:cs typeface="Times New Roman" pitchFamily="18" charset="0"/>
              </a:rPr>
              <a:t>share some common </a:t>
            </a:r>
            <a:r>
              <a:rPr lang="en-US" dirty="0" smtClean="0">
                <a:latin typeface="Times New Roman" pitchFamily="18" charset="0"/>
                <a:cs typeface="Times New Roman" pitchFamily="18" charset="0"/>
              </a:rPr>
              <a:t>values, beliefs, and consumption patterns</a:t>
            </a:r>
          </a:p>
          <a:p>
            <a:pPr algn="just" fontAlgn="base">
              <a:spcBef>
                <a:spcPts val="1800"/>
              </a:spcBef>
            </a:pPr>
            <a:r>
              <a:rPr lang="en-US" dirty="0" smtClean="0">
                <a:latin typeface="Times New Roman" pitchFamily="18" charset="0"/>
                <a:cs typeface="Times New Roman" pitchFamily="18" charset="0"/>
              </a:rPr>
              <a:t>Advantages: economies of scale and scope, price competitiveness, uniform image</a:t>
            </a: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Aims of standardization</a:t>
            </a:r>
            <a:r>
              <a:rPr lang="en-US" b="1" i="1" dirty="0" smtClean="0"/>
              <a:t> and Standards </a:t>
            </a:r>
            <a:r>
              <a:rPr lang="en-US" dirty="0" smtClean="0"/>
              <a:t/>
            </a:r>
            <a:br>
              <a:rPr lang="en-US" dirty="0" smtClean="0"/>
            </a:br>
            <a:endParaRPr lang="en-US" dirty="0"/>
          </a:p>
        </p:txBody>
      </p:sp>
      <p:sp>
        <p:nvSpPr>
          <p:cNvPr id="3" name="Content Placeholder 2"/>
          <p:cNvSpPr>
            <a:spLocks noGrp="1"/>
          </p:cNvSpPr>
          <p:nvPr>
            <p:ph idx="1"/>
          </p:nvPr>
        </p:nvSpPr>
        <p:spPr>
          <a:xfrm>
            <a:off x="304800" y="1066800"/>
            <a:ext cx="8686800" cy="5562600"/>
          </a:xfrm>
        </p:spPr>
        <p:txBody>
          <a:bodyPr>
            <a:normAutofit fontScale="92500" lnSpcReduction="10000"/>
          </a:bodyPr>
          <a:lstStyle/>
          <a:p>
            <a:pPr algn="just">
              <a:spcBef>
                <a:spcPts val="1800"/>
              </a:spcBef>
            </a:pPr>
            <a:r>
              <a:rPr lang="en-US" b="1" dirty="0" smtClean="0">
                <a:latin typeface="Times New Roman" pitchFamily="18" charset="0"/>
                <a:cs typeface="Times New Roman" pitchFamily="18" charset="0"/>
              </a:rPr>
              <a:t>Product Adaptation</a:t>
            </a:r>
            <a:r>
              <a:rPr lang="en-US"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modifying product </a:t>
            </a:r>
            <a:r>
              <a:rPr lang="en-US" dirty="0" smtClean="0">
                <a:latin typeface="Times New Roman" pitchFamily="18" charset="0"/>
                <a:cs typeface="Times New Roman" pitchFamily="18" charset="0"/>
              </a:rPr>
              <a:t>to reflect characteristics of a market</a:t>
            </a:r>
          </a:p>
          <a:p>
            <a:pPr algn="just">
              <a:spcBef>
                <a:spcPts val="1800"/>
              </a:spcBef>
            </a:pPr>
            <a:r>
              <a:rPr lang="en-US" dirty="0" smtClean="0">
                <a:latin typeface="Times New Roman" pitchFamily="18" charset="0"/>
                <a:cs typeface="Times New Roman" pitchFamily="18" charset="0"/>
              </a:rPr>
              <a:t>              Premise-- consumers are not the same</a:t>
            </a:r>
          </a:p>
          <a:p>
            <a:pPr algn="just">
              <a:spcBef>
                <a:spcPts val="1800"/>
              </a:spcBef>
            </a:pPr>
            <a:r>
              <a:rPr lang="en-US" dirty="0" smtClean="0">
                <a:latin typeface="Times New Roman" pitchFamily="18" charset="0"/>
                <a:cs typeface="Times New Roman" pitchFamily="18" charset="0"/>
              </a:rPr>
              <a:t>           Advantages: improved fit between product and consumer, expanded penetration</a:t>
            </a:r>
          </a:p>
          <a:p>
            <a:pPr algn="just"/>
            <a:endParaRPr lang="en-US" dirty="0" smtClean="0">
              <a:solidFill>
                <a:srgbClr val="FF0000"/>
              </a:solidFill>
              <a:latin typeface="Times New Roman" pitchFamily="18" charset="0"/>
              <a:cs typeface="Times New Roman" pitchFamily="18" charset="0"/>
            </a:endParaRPr>
          </a:p>
          <a:p>
            <a:pPr algn="ctr">
              <a:buNone/>
            </a:pPr>
            <a:r>
              <a:rPr lang="en-US" dirty="0" smtClean="0">
                <a:solidFill>
                  <a:srgbClr val="FF0000"/>
                </a:solidFill>
                <a:latin typeface="Times New Roman" pitchFamily="18" charset="0"/>
                <a:cs typeface="Times New Roman" pitchFamily="18" charset="0"/>
              </a:rPr>
              <a:t>primary </a:t>
            </a:r>
            <a:r>
              <a:rPr lang="en-US" dirty="0" smtClean="0">
                <a:solidFill>
                  <a:srgbClr val="FF0000"/>
                </a:solidFill>
                <a:latin typeface="Times New Roman" pitchFamily="18" charset="0"/>
                <a:cs typeface="Times New Roman" pitchFamily="18" charset="0"/>
              </a:rPr>
              <a:t>aims of standardization:</a:t>
            </a:r>
          </a:p>
          <a:p>
            <a:pPr lvl="0" algn="just">
              <a:buNone/>
            </a:pPr>
            <a:r>
              <a:rPr lang="en-US" b="1" i="1" dirty="0" smtClean="0">
                <a:latin typeface="Times New Roman" pitchFamily="18" charset="0"/>
                <a:cs typeface="Times New Roman" pitchFamily="18" charset="0"/>
              </a:rPr>
              <a:t>1) Fitness for purpose</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Fitness for purpose is the ability of the process, product or service to fulfill a defined purpose under specific conditions</a:t>
            </a:r>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i="1" dirty="0" smtClean="0"/>
              <a:t>2) Interchangeability</a:t>
            </a:r>
            <a:r>
              <a:rPr lang="en-US" dirty="0" smtClean="0"/>
              <a:t/>
            </a:r>
            <a:br>
              <a:rPr lang="en-US" dirty="0" smtClean="0"/>
            </a:br>
            <a:endParaRPr lang="en-US" dirty="0"/>
          </a:p>
        </p:txBody>
      </p:sp>
      <p:sp>
        <p:nvSpPr>
          <p:cNvPr id="3" name="Content Placeholder 2"/>
          <p:cNvSpPr>
            <a:spLocks noGrp="1"/>
          </p:cNvSpPr>
          <p:nvPr>
            <p:ph idx="1"/>
          </p:nvPr>
        </p:nvSpPr>
        <p:spPr>
          <a:xfrm>
            <a:off x="304800" y="1066800"/>
            <a:ext cx="8686800" cy="5013325"/>
          </a:xfrm>
        </p:spPr>
        <p:txBody>
          <a:bodyPr/>
          <a:lstStyle/>
          <a:p>
            <a:pPr algn="just">
              <a:spcBef>
                <a:spcPts val="1800"/>
              </a:spcBef>
              <a:buFont typeface="Wingdings" pitchFamily="2" charset="2"/>
              <a:buChar char="Ø"/>
            </a:pPr>
            <a:r>
              <a:rPr lang="en-US" dirty="0" smtClean="0">
                <a:latin typeface="Times New Roman" pitchFamily="18" charset="0"/>
                <a:cs typeface="Times New Roman" pitchFamily="18" charset="0"/>
              </a:rPr>
              <a:t>The </a:t>
            </a:r>
            <a:r>
              <a:rPr lang="en-US" b="1" dirty="0" smtClean="0">
                <a:solidFill>
                  <a:srgbClr val="FF0000"/>
                </a:solidFill>
                <a:latin typeface="Times New Roman" pitchFamily="18" charset="0"/>
                <a:cs typeface="Times New Roman" pitchFamily="18" charset="0"/>
              </a:rPr>
              <a:t>suitability for a process, product or service to be used in place of another</a:t>
            </a:r>
            <a:r>
              <a:rPr lang="en-US" dirty="0" smtClean="0">
                <a:latin typeface="Times New Roman" pitchFamily="18" charset="0"/>
                <a:cs typeface="Times New Roman" pitchFamily="18" charset="0"/>
              </a:rPr>
              <a:t> to fulfill a relevant requirement </a:t>
            </a:r>
            <a:r>
              <a:rPr lang="en-US" dirty="0" smtClean="0">
                <a:latin typeface="Times New Roman" pitchFamily="18" charset="0"/>
                <a:cs typeface="Times New Roman" pitchFamily="18" charset="0"/>
              </a:rPr>
              <a:t> </a:t>
            </a:r>
            <a:endParaRPr lang="en-US" i="1" dirty="0" smtClean="0">
              <a:latin typeface="Times New Roman" pitchFamily="18" charset="0"/>
              <a:cs typeface="Times New Roman" pitchFamily="18" charset="0"/>
            </a:endParaRPr>
          </a:p>
          <a:p>
            <a:pPr algn="just">
              <a:buFont typeface="Wingdings" pitchFamily="2" charset="2"/>
              <a:buChar char="Ø"/>
            </a:pPr>
            <a:r>
              <a:rPr lang="en-US" i="1"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For example, </a:t>
            </a:r>
            <a:r>
              <a:rPr lang="en-US" dirty="0" smtClean="0">
                <a:solidFill>
                  <a:srgbClr val="FF0000"/>
                </a:solidFill>
                <a:latin typeface="Times New Roman" pitchFamily="18" charset="0"/>
                <a:cs typeface="Times New Roman" pitchFamily="18" charset="0"/>
              </a:rPr>
              <a:t>shaving blades </a:t>
            </a:r>
            <a:r>
              <a:rPr lang="en-US" dirty="0" smtClean="0">
                <a:latin typeface="Times New Roman" pitchFamily="18" charset="0"/>
                <a:cs typeface="Times New Roman" pitchFamily="18" charset="0"/>
              </a:rPr>
              <a:t>of different brands may be designed to be used in the same razor, </a:t>
            </a:r>
            <a:r>
              <a:rPr lang="en-US" b="1" dirty="0" smtClean="0">
                <a:solidFill>
                  <a:srgbClr val="FF0000"/>
                </a:solidFill>
                <a:latin typeface="Times New Roman" pitchFamily="18" charset="0"/>
                <a:cs typeface="Times New Roman" pitchFamily="18" charset="0"/>
              </a:rPr>
              <a:t>injection needles </a:t>
            </a:r>
            <a:r>
              <a:rPr lang="en-US" dirty="0" smtClean="0">
                <a:latin typeface="Times New Roman" pitchFamily="18" charset="0"/>
                <a:cs typeface="Times New Roman" pitchFamily="18" charset="0"/>
              </a:rPr>
              <a:t>of different sizes and brands may be designed to fit the same hypodermic syringe.</a:t>
            </a:r>
          </a:p>
          <a:p>
            <a:pPr algn="just">
              <a:buFont typeface="Wingdings" pitchFamily="2" charset="2"/>
              <a:buChar char="Ø"/>
            </a:pPr>
            <a:endParaRPr lang="en-US" i="1" dirty="0" smtClean="0">
              <a:latin typeface="Times New Roman" pitchFamily="18" charset="0"/>
              <a:cs typeface="Times New Roman" pitchFamily="18" charset="0"/>
            </a:endParaRPr>
          </a:p>
          <a:p>
            <a:pPr algn="just">
              <a:buFont typeface="Wingdings" pitchFamily="2" charset="2"/>
              <a:buChar char="Ø"/>
            </a:pPr>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i="1" dirty="0" smtClean="0"/>
              <a:t>3) Variety reduction</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562600"/>
          </a:xfrm>
        </p:spPr>
        <p:txBody>
          <a:bodyPr>
            <a:normAutofit/>
          </a:bodyPr>
          <a:lstStyle/>
          <a:p>
            <a:pPr algn="just">
              <a:spcBef>
                <a:spcPts val="2400"/>
              </a:spcBef>
            </a:pPr>
            <a:r>
              <a:rPr lang="en-US" dirty="0" smtClean="0">
                <a:latin typeface="Times New Roman" pitchFamily="18" charset="0"/>
                <a:cs typeface="Times New Roman" pitchFamily="18" charset="0"/>
              </a:rPr>
              <a:t>  variety is the spice/excitement   of life.</a:t>
            </a:r>
          </a:p>
          <a:p>
            <a:pPr algn="just">
              <a:spcBef>
                <a:spcPts val="2400"/>
              </a:spcBef>
            </a:pPr>
            <a:r>
              <a:rPr lang="en-US" i="1" dirty="0" smtClean="0">
                <a:latin typeface="Times New Roman" pitchFamily="18" charset="0"/>
                <a:cs typeface="Times New Roman" pitchFamily="18" charset="0"/>
              </a:rPr>
              <a:t>Variety </a:t>
            </a:r>
            <a:r>
              <a:rPr lang="en-US" i="1" dirty="0" smtClean="0">
                <a:latin typeface="Times New Roman" pitchFamily="18" charset="0"/>
                <a:cs typeface="Times New Roman" pitchFamily="18" charset="0"/>
              </a:rPr>
              <a:t>reduction</a:t>
            </a:r>
            <a:r>
              <a:rPr lang="en-US" i="1" dirty="0" smtClean="0">
                <a:latin typeface="Times New Roman" pitchFamily="18" charset="0"/>
                <a:cs typeface="Times New Roman" pitchFamily="18" charset="0"/>
              </a:rPr>
              <a:t> is</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one of the aims of standardization for the selection,</a:t>
            </a:r>
          </a:p>
          <a:p>
            <a:pPr algn="just">
              <a:spcBef>
                <a:spcPts val="2400"/>
              </a:spcBef>
            </a:pPr>
            <a:r>
              <a:rPr lang="en-US" dirty="0" smtClean="0">
                <a:latin typeface="Times New Roman" pitchFamily="18" charset="0"/>
                <a:cs typeface="Times New Roman" pitchFamily="18" charset="0"/>
              </a:rPr>
              <a:t> the optimum number of sizes, ratings, grades, compositions and practices to meet prevailing needs. </a:t>
            </a:r>
          </a:p>
          <a:p>
            <a:pPr algn="just">
              <a:spcBef>
                <a:spcPts val="2400"/>
              </a:spcBef>
            </a:pPr>
            <a:r>
              <a:rPr lang="en-US" dirty="0" smtClean="0">
                <a:latin typeface="Times New Roman" pitchFamily="18" charset="0"/>
                <a:cs typeface="Times New Roman" pitchFamily="18" charset="0"/>
              </a:rPr>
              <a:t>Balancing between too many and too few varieties is in the best interest of both manufacturers and consumers.</a:t>
            </a:r>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i="1" dirty="0" smtClean="0"/>
              <a:t>4) Compatibility</a:t>
            </a:r>
            <a:r>
              <a:rPr lang="en-US" dirty="0" smtClean="0"/>
              <a:t/>
            </a:r>
            <a:br>
              <a:rPr lang="en-US" dirty="0" smtClean="0"/>
            </a:br>
            <a:endParaRPr lang="en-US" dirty="0"/>
          </a:p>
        </p:txBody>
      </p:sp>
      <p:sp>
        <p:nvSpPr>
          <p:cNvPr id="3" name="Content Placeholder 2"/>
          <p:cNvSpPr>
            <a:spLocks noGrp="1"/>
          </p:cNvSpPr>
          <p:nvPr>
            <p:ph idx="1"/>
          </p:nvPr>
        </p:nvSpPr>
        <p:spPr>
          <a:xfrm>
            <a:off x="304800" y="1066800"/>
            <a:ext cx="8686800" cy="5562600"/>
          </a:xfrm>
        </p:spPr>
        <p:txBody>
          <a:bodyPr>
            <a:normAutofit fontScale="92500" lnSpcReduction="10000"/>
          </a:bodyPr>
          <a:lstStyle/>
          <a:p>
            <a:pPr algn="just">
              <a:spcBef>
                <a:spcPts val="2400"/>
              </a:spcBef>
            </a:pPr>
            <a:r>
              <a:rPr lang="en-US" dirty="0" smtClean="0">
                <a:latin typeface="Times New Roman" pitchFamily="18" charset="0"/>
                <a:cs typeface="Times New Roman" pitchFamily="18" charset="0"/>
              </a:rPr>
              <a:t>Parallel developments of processes, products or services, which are required to be used in combination, pose problems if they are not compatible. </a:t>
            </a:r>
          </a:p>
          <a:p>
            <a:pPr algn="just">
              <a:spcBef>
                <a:spcPts val="2400"/>
              </a:spcBef>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suitability of processes, products or services to be used together under specific conditions to fulfill the relevant requirements, without causing unnecessary interaction. </a:t>
            </a:r>
            <a:endParaRPr lang="en-US" dirty="0" smtClean="0">
              <a:latin typeface="Times New Roman" pitchFamily="18" charset="0"/>
              <a:cs typeface="Times New Roman" pitchFamily="18" charset="0"/>
            </a:endParaRPr>
          </a:p>
          <a:p>
            <a:pPr algn="just">
              <a:spcBef>
                <a:spcPts val="2400"/>
              </a:spcBef>
            </a:pPr>
            <a:r>
              <a:rPr lang="en-US" dirty="0" smtClean="0">
                <a:latin typeface="Times New Roman" pitchFamily="18" charset="0"/>
                <a:cs typeface="Times New Roman" pitchFamily="18" charset="0"/>
              </a:rPr>
              <a:t>For example in electronic data processing, information has to be coded for storage, transmission and retrieval in the form of electronic pulses. </a:t>
            </a:r>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1066800"/>
          </a:xfrm>
        </p:spPr>
        <p:txBody>
          <a:bodyPr>
            <a:noAutofit/>
          </a:bodyPr>
          <a:lstStyle/>
          <a:p>
            <a:pPr lvl="0"/>
            <a:r>
              <a:rPr lang="en-US" sz="2800" b="1" i="1" dirty="0" smtClean="0"/>
              <a:t>5 Guarding against factors that affect the health and safety of consumers</a:t>
            </a:r>
            <a:r>
              <a:rPr lang="en-US" sz="2800" dirty="0" smtClean="0"/>
              <a:t/>
            </a:r>
            <a:br>
              <a:rPr lang="en-US" sz="2800" dirty="0" smtClean="0"/>
            </a:br>
            <a:endParaRPr lang="en-US" sz="2800" dirty="0"/>
          </a:p>
        </p:txBody>
      </p:sp>
      <p:sp>
        <p:nvSpPr>
          <p:cNvPr id="3" name="Content Placeholder 2"/>
          <p:cNvSpPr>
            <a:spLocks noGrp="1"/>
          </p:cNvSpPr>
          <p:nvPr>
            <p:ph idx="1"/>
          </p:nvPr>
        </p:nvSpPr>
        <p:spPr>
          <a:xfrm>
            <a:off x="304800" y="1143000"/>
            <a:ext cx="8686800" cy="5486400"/>
          </a:xfrm>
        </p:spPr>
        <p:txBody>
          <a:bodyPr>
            <a:normAutofit fontScale="92500" lnSpcReduction="20000"/>
          </a:bodyPr>
          <a:lstStyle/>
          <a:p>
            <a:pPr algn="just">
              <a:spcBef>
                <a:spcPts val="2400"/>
              </a:spcBef>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identification of processes, products or services and their </a:t>
            </a:r>
            <a:r>
              <a:rPr lang="en-US" dirty="0" smtClean="0">
                <a:solidFill>
                  <a:srgbClr val="FF0000"/>
                </a:solidFill>
                <a:latin typeface="Times New Roman" pitchFamily="18" charset="0"/>
                <a:cs typeface="Times New Roman" pitchFamily="18" charset="0"/>
              </a:rPr>
              <a:t>safety parameters, </a:t>
            </a:r>
            <a:r>
              <a:rPr lang="en-US" i="1" dirty="0" smtClean="0">
                <a:solidFill>
                  <a:srgbClr val="FF0000"/>
                </a:solidFill>
                <a:latin typeface="Times New Roman" pitchFamily="18" charset="0"/>
                <a:cs typeface="Times New Roman" pitchFamily="18" charset="0"/>
              </a:rPr>
              <a:t>not only under normal use but under possible misuse</a:t>
            </a: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is one of the important requirements of standardization. </a:t>
            </a:r>
            <a:endParaRPr lang="en-US" dirty="0" smtClean="0">
              <a:latin typeface="Times New Roman" pitchFamily="18" charset="0"/>
              <a:cs typeface="Times New Roman" pitchFamily="18" charset="0"/>
            </a:endParaRPr>
          </a:p>
          <a:p>
            <a:pPr algn="just">
              <a:spcBef>
                <a:spcPts val="2400"/>
              </a:spcBef>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For example, items for human consumption should be free from poisonous substances:</a:t>
            </a:r>
          </a:p>
          <a:p>
            <a:pPr algn="just">
              <a:spcBef>
                <a:spcPts val="2400"/>
              </a:spcBef>
            </a:pPr>
            <a:r>
              <a:rPr lang="en-US" dirty="0" smtClean="0">
                <a:latin typeface="Times New Roman" pitchFamily="18" charset="0"/>
                <a:cs typeface="Times New Roman" pitchFamily="18" charset="0"/>
              </a:rPr>
              <a:t> if food colors are used in candy or sweets, they should be free from poisonous substances like lead or arsenic. </a:t>
            </a:r>
          </a:p>
          <a:p>
            <a:pPr algn="just">
              <a:spcBef>
                <a:spcPts val="2400"/>
              </a:spcBef>
            </a:pPr>
            <a:r>
              <a:rPr lang="en-US" dirty="0" smtClean="0">
                <a:latin typeface="Times New Roman" pitchFamily="18" charset="0"/>
                <a:cs typeface="Times New Roman" pitchFamily="18" charset="0"/>
              </a:rPr>
              <a:t>If an electrical appliance is manufactured, it should be well insulated to be free from electrical hazards: electric irons,</a:t>
            </a:r>
          </a:p>
          <a:p>
            <a:pPr algn="just">
              <a:spcBef>
                <a:spcPts val="2400"/>
              </a:spcBef>
            </a:pPr>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i="1" dirty="0" smtClean="0"/>
              <a:t>6 Environmental protection</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4937125"/>
          </a:xfrm>
        </p:spPr>
        <p:txBody>
          <a:bodyPr>
            <a:normAutofit/>
          </a:bodyPr>
          <a:lstStyle/>
          <a:p>
            <a:pPr algn="just">
              <a:spcBef>
                <a:spcPts val="2400"/>
              </a:spcBef>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focus here is on </a:t>
            </a:r>
            <a:r>
              <a:rPr lang="en-US" b="1" dirty="0" smtClean="0">
                <a:solidFill>
                  <a:srgbClr val="FF0000"/>
                </a:solidFill>
                <a:latin typeface="Times New Roman" pitchFamily="18" charset="0"/>
                <a:cs typeface="Times New Roman" pitchFamily="18" charset="0"/>
              </a:rPr>
              <a:t>preserving nature from damage that may be caused during the manufacture of a product or during its use or disposal after use. </a:t>
            </a:r>
            <a:endParaRPr lang="en-US" b="1" dirty="0" smtClean="0">
              <a:solidFill>
                <a:srgbClr val="FF0000"/>
              </a:solidFill>
              <a:latin typeface="Times New Roman" pitchFamily="18" charset="0"/>
              <a:cs typeface="Times New Roman" pitchFamily="18" charset="0"/>
            </a:endParaRPr>
          </a:p>
          <a:p>
            <a:pPr algn="just">
              <a:spcBef>
                <a:spcPts val="2400"/>
              </a:spcBef>
            </a:pPr>
            <a:r>
              <a:rPr lang="en-US" dirty="0" smtClean="0">
                <a:latin typeface="Times New Roman" pitchFamily="18" charset="0"/>
                <a:cs typeface="Times New Roman" pitchFamily="18" charset="0"/>
              </a:rPr>
              <a:t>For </a:t>
            </a:r>
            <a:r>
              <a:rPr lang="en-US" dirty="0" smtClean="0">
                <a:latin typeface="Times New Roman" pitchFamily="18" charset="0"/>
                <a:cs typeface="Times New Roman" pitchFamily="18" charset="0"/>
              </a:rPr>
              <a:t>example, the domestic use of a washing machine should generate only a minimum of </a:t>
            </a:r>
            <a:r>
              <a:rPr lang="en-US" dirty="0" smtClean="0">
                <a:latin typeface="Times New Roman" pitchFamily="18" charset="0"/>
                <a:cs typeface="Times New Roman" pitchFamily="18" charset="0"/>
              </a:rPr>
              <a:t>pollutants.</a:t>
            </a: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i="1" dirty="0" smtClean="0"/>
              <a:t>6 Better utilization of resources</a:t>
            </a:r>
            <a:r>
              <a:rPr lang="en-US" dirty="0" smtClean="0"/>
              <a:t/>
            </a:r>
            <a:br>
              <a:rPr lang="en-US" dirty="0" smtClean="0"/>
            </a:br>
            <a:endParaRPr lang="en-US" dirty="0"/>
          </a:p>
        </p:txBody>
      </p:sp>
      <p:sp>
        <p:nvSpPr>
          <p:cNvPr id="3" name="Content Placeholder 2"/>
          <p:cNvSpPr>
            <a:spLocks noGrp="1"/>
          </p:cNvSpPr>
          <p:nvPr>
            <p:ph idx="1"/>
          </p:nvPr>
        </p:nvSpPr>
        <p:spPr>
          <a:xfrm>
            <a:off x="304800" y="1066800"/>
            <a:ext cx="8686800" cy="5562600"/>
          </a:xfrm>
        </p:spPr>
        <p:txBody>
          <a:bodyPr>
            <a:normAutofit/>
          </a:bodyPr>
          <a:lstStyle/>
          <a:p>
            <a:pPr algn="just">
              <a:spcBef>
                <a:spcPts val="2400"/>
              </a:spcBef>
              <a:buFont typeface="Wingdings" pitchFamily="2" charset="2"/>
              <a:buChar char="Ø"/>
            </a:pPr>
            <a:r>
              <a:rPr lang="en-US" dirty="0" smtClean="0">
                <a:latin typeface="Times New Roman" pitchFamily="18" charset="0"/>
                <a:cs typeface="Times New Roman" pitchFamily="18" charset="0"/>
              </a:rPr>
              <a:t>Achievement of maximum overall economy through </a:t>
            </a:r>
            <a:r>
              <a:rPr lang="en-US" i="1" dirty="0" smtClean="0">
                <a:latin typeface="Times New Roman" pitchFamily="18" charset="0"/>
                <a:cs typeface="Times New Roman" pitchFamily="18" charset="0"/>
              </a:rPr>
              <a:t>better utilization of resources</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(such </a:t>
            </a:r>
            <a:r>
              <a:rPr lang="en-US" dirty="0" smtClean="0">
                <a:latin typeface="Times New Roman" pitchFamily="18" charset="0"/>
                <a:cs typeface="Times New Roman" pitchFamily="18" charset="0"/>
              </a:rPr>
              <a:t>as capital, human effort and </a:t>
            </a:r>
            <a:r>
              <a:rPr lang="en-US" dirty="0" smtClean="0">
                <a:latin typeface="Times New Roman" pitchFamily="18" charset="0"/>
                <a:cs typeface="Times New Roman" pitchFamily="18" charset="0"/>
              </a:rPr>
              <a:t>materials) </a:t>
            </a:r>
            <a:r>
              <a:rPr lang="en-US" dirty="0" smtClean="0">
                <a:latin typeface="Times New Roman" pitchFamily="18" charset="0"/>
                <a:cs typeface="Times New Roman" pitchFamily="18" charset="0"/>
              </a:rPr>
              <a:t>is an important aim of standardization.</a:t>
            </a:r>
          </a:p>
          <a:p>
            <a:pPr algn="just">
              <a:spcBef>
                <a:spcPts val="2400"/>
              </a:spcBef>
              <a:buFont typeface="Wingdings" pitchFamily="2" charset="2"/>
              <a:buChar char="Ø"/>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For example, in construction and civil engineering, the use of the appropriate quantities of cement and steel to achieve a required strength are recommended in building standards and codes of practices.</a:t>
            </a:r>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i="1" dirty="0" smtClean="0"/>
              <a:t>Better communication and understanding</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
              <a:spcBef>
                <a:spcPts val="2400"/>
              </a:spcBef>
            </a:pPr>
            <a:r>
              <a:rPr lang="en-US" dirty="0" smtClean="0">
                <a:latin typeface="Times New Roman" pitchFamily="18" charset="0"/>
                <a:cs typeface="Times New Roman" pitchFamily="18" charset="0"/>
              </a:rPr>
              <a:t>standards contain information that is </a:t>
            </a:r>
            <a:r>
              <a:rPr lang="en-US" dirty="0" smtClean="0">
                <a:solidFill>
                  <a:srgbClr val="FF0000"/>
                </a:solidFill>
                <a:latin typeface="Times New Roman" pitchFamily="18" charset="0"/>
                <a:cs typeface="Times New Roman" pitchFamily="18" charset="0"/>
              </a:rPr>
              <a:t>recorded in a precise and documented form, </a:t>
            </a:r>
            <a:r>
              <a:rPr lang="en-US" dirty="0" smtClean="0">
                <a:solidFill>
                  <a:srgbClr val="FF0000"/>
                </a:solidFill>
                <a:latin typeface="Times New Roman" pitchFamily="18" charset="0"/>
                <a:cs typeface="Times New Roman" pitchFamily="18" charset="0"/>
              </a:rPr>
              <a:t> </a:t>
            </a:r>
          </a:p>
          <a:p>
            <a:pPr algn="just">
              <a:spcBef>
                <a:spcPts val="2400"/>
              </a:spcBef>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contribute towards </a:t>
            </a:r>
            <a:r>
              <a:rPr lang="en-US" i="1" dirty="0" smtClean="0">
                <a:latin typeface="Times New Roman" pitchFamily="18" charset="0"/>
                <a:cs typeface="Times New Roman" pitchFamily="18" charset="0"/>
              </a:rPr>
              <a:t>better communication and </a:t>
            </a:r>
            <a:endParaRPr lang="en-US" i="1" dirty="0" smtClean="0">
              <a:latin typeface="Times New Roman" pitchFamily="18" charset="0"/>
              <a:cs typeface="Times New Roman" pitchFamily="18" charset="0"/>
            </a:endParaRPr>
          </a:p>
          <a:p>
            <a:pPr algn="just">
              <a:spcBef>
                <a:spcPts val="2400"/>
              </a:spcBef>
            </a:pPr>
            <a:r>
              <a:rPr lang="en-US" i="1" dirty="0" smtClean="0">
                <a:latin typeface="Times New Roman" pitchFamily="18" charset="0"/>
                <a:cs typeface="Times New Roman" pitchFamily="18" charset="0"/>
              </a:rPr>
              <a:t>understanding </a:t>
            </a:r>
            <a:r>
              <a:rPr lang="en-US" dirty="0" smtClean="0">
                <a:latin typeface="Times New Roman" pitchFamily="18" charset="0"/>
                <a:cs typeface="Times New Roman" pitchFamily="18" charset="0"/>
              </a:rPr>
              <a:t>in a large variety of settings.</a:t>
            </a:r>
          </a:p>
          <a:p>
            <a:pPr algn="just">
              <a:spcBef>
                <a:spcPts val="2400"/>
              </a:spcBef>
              <a:buNone/>
            </a:pPr>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Multinational Marketing</a:t>
            </a:r>
            <a:endParaRPr lang="en-US" dirty="0"/>
          </a:p>
        </p:txBody>
      </p:sp>
      <p:sp>
        <p:nvSpPr>
          <p:cNvPr id="3" name="Content Placeholder 2"/>
          <p:cNvSpPr>
            <a:spLocks noGrp="1"/>
          </p:cNvSpPr>
          <p:nvPr>
            <p:ph idx="1"/>
          </p:nvPr>
        </p:nvSpPr>
        <p:spPr/>
        <p:txBody>
          <a:bodyPr>
            <a:normAutofit lnSpcReduction="10000"/>
          </a:bodyPr>
          <a:lstStyle/>
          <a:p>
            <a:pPr lvl="0" algn="just"/>
            <a:r>
              <a:rPr lang="en-US" dirty="0" smtClean="0"/>
              <a:t>Now, in this stage, the number of countries in which the company is doing business gets bigger than that in earlier stage.  </a:t>
            </a:r>
          </a:p>
          <a:p>
            <a:pPr lvl="0" algn="just"/>
            <a:r>
              <a:rPr lang="en-US" dirty="0" smtClean="0"/>
              <a:t>instead of producing different goods for different countries, company tries to identify different regions for which it can deliver same product. So, same product for countries lying in one region but different from product offered in countries of another region.  </a:t>
            </a:r>
          </a:p>
          <a:p>
            <a:pPr algn="just"/>
            <a:endParaRPr lang="en-US" dirty="0"/>
          </a:p>
        </p:txBody>
      </p:sp>
    </p:spTree>
  </p:cSld>
  <p:clrMapOvr>
    <a:masterClrMapping/>
  </p:clrMapOvr>
  <p:transition spd="slow">
    <p:strips/>
    <p:sndAc>
      <p:stSnd>
        <p:snd r:embed="rId2" name="explode.wav" builtIn="1"/>
      </p:stSnd>
    </p:sndAc>
  </p:transition>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838200"/>
          </a:xfrm>
        </p:spPr>
        <p:txBody>
          <a:bodyPr>
            <a:normAutofit fontScale="90000"/>
          </a:bodyPr>
          <a:lstStyle/>
          <a:p>
            <a:pPr lvl="0"/>
            <a:r>
              <a:rPr lang="en-US" b="1" i="1" dirty="0" smtClean="0"/>
              <a:t>Transfer of technology</a:t>
            </a:r>
            <a:r>
              <a:rPr lang="en-US" dirty="0" smtClean="0"/>
              <a:t/>
            </a:r>
            <a:br>
              <a:rPr lang="en-US" dirty="0" smtClean="0"/>
            </a:br>
            <a:endParaRPr lang="en-US" dirty="0"/>
          </a:p>
        </p:txBody>
      </p:sp>
      <p:sp>
        <p:nvSpPr>
          <p:cNvPr id="3" name="Content Placeholder 2"/>
          <p:cNvSpPr>
            <a:spLocks noGrp="1"/>
          </p:cNvSpPr>
          <p:nvPr>
            <p:ph idx="1"/>
          </p:nvPr>
        </p:nvSpPr>
        <p:spPr>
          <a:xfrm>
            <a:off x="304800" y="1066800"/>
            <a:ext cx="8686800" cy="5410200"/>
          </a:xfrm>
        </p:spPr>
        <p:txBody>
          <a:bodyPr/>
          <a:lstStyle/>
          <a:p>
            <a:pPr algn="just"/>
            <a:r>
              <a:rPr lang="en-US" dirty="0" smtClean="0">
                <a:latin typeface="Times New Roman" pitchFamily="18" charset="0"/>
                <a:cs typeface="Times New Roman" pitchFamily="18" charset="0"/>
              </a:rPr>
              <a:t>Standards </a:t>
            </a:r>
            <a:r>
              <a:rPr lang="en-US" dirty="0" smtClean="0">
                <a:latin typeface="Times New Roman" pitchFamily="18" charset="0"/>
                <a:cs typeface="Times New Roman" pitchFamily="18" charset="0"/>
              </a:rPr>
              <a:t>act as a good vehicle for technology transfer.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Since </a:t>
            </a:r>
            <a:r>
              <a:rPr lang="en-US" dirty="0" smtClean="0">
                <a:latin typeface="Times New Roman" pitchFamily="18" charset="0"/>
                <a:cs typeface="Times New Roman" pitchFamily="18" charset="0"/>
              </a:rPr>
              <a:t>standards incorporate the results of advances in science, technology and experience, they reflect the state of the art in technical development.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As </a:t>
            </a:r>
            <a:r>
              <a:rPr lang="en-US" dirty="0" smtClean="0">
                <a:latin typeface="Times New Roman" pitchFamily="18" charset="0"/>
                <a:cs typeface="Times New Roman" pitchFamily="18" charset="0"/>
              </a:rPr>
              <a:t>standardization is a dynamic process, standards are updated as new technologies are developed.</a:t>
            </a: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33400"/>
          </a:xfrm>
        </p:spPr>
        <p:txBody>
          <a:bodyPr>
            <a:normAutofit fontScale="90000"/>
          </a:bodyPr>
          <a:lstStyle/>
          <a:p>
            <a:pPr lvl="0"/>
            <a:r>
              <a:rPr lang="en-US" b="1" i="1" dirty="0" smtClean="0"/>
              <a:t/>
            </a:r>
            <a:br>
              <a:rPr lang="en-US" b="1" i="1" dirty="0" smtClean="0"/>
            </a:br>
            <a:r>
              <a:rPr lang="en-US" b="1" i="1" dirty="0" smtClean="0"/>
              <a:t>Removal </a:t>
            </a:r>
            <a:r>
              <a:rPr lang="en-US" b="1" i="1" dirty="0" smtClean="0"/>
              <a:t>of trade barriers</a:t>
            </a:r>
            <a:r>
              <a:rPr lang="en-US" dirty="0" smtClean="0"/>
              <a:t/>
            </a:r>
            <a:br>
              <a:rPr lang="en-US" dirty="0" smtClean="0"/>
            </a:br>
            <a:endParaRPr lang="en-US" dirty="0"/>
          </a:p>
        </p:txBody>
      </p:sp>
      <p:sp>
        <p:nvSpPr>
          <p:cNvPr id="3" name="Content Placeholder 2"/>
          <p:cNvSpPr>
            <a:spLocks noGrp="1"/>
          </p:cNvSpPr>
          <p:nvPr>
            <p:ph idx="1"/>
          </p:nvPr>
        </p:nvSpPr>
        <p:spPr>
          <a:xfrm>
            <a:off x="152400" y="1143000"/>
            <a:ext cx="8839200" cy="5334000"/>
          </a:xfrm>
        </p:spPr>
        <p:txBody>
          <a:bodyPr>
            <a:normAutofit lnSpcReduction="10000"/>
          </a:bodyPr>
          <a:lstStyle/>
          <a:p>
            <a:pPr algn="just"/>
            <a:r>
              <a:rPr lang="en-US" dirty="0" smtClean="0">
                <a:latin typeface="Times New Roman" pitchFamily="18" charset="0"/>
                <a:cs typeface="Times New Roman" pitchFamily="18" charset="0"/>
              </a:rPr>
              <a:t>Restrictions </a:t>
            </a:r>
            <a:r>
              <a:rPr lang="en-US" dirty="0" smtClean="0">
                <a:latin typeface="Times New Roman" pitchFamily="18" charset="0"/>
                <a:cs typeface="Times New Roman" pitchFamily="18" charset="0"/>
              </a:rPr>
              <a:t>on the export of processes, products or services by the introduction of some technical barriers to trade, such as arbitrary product requirements, are being viewed with great concern. </a:t>
            </a:r>
            <a:endParaRPr lang="en-US" dirty="0" smtClean="0">
              <a:latin typeface="Times New Roman" pitchFamily="18" charset="0"/>
              <a:cs typeface="Times New Roman" pitchFamily="18" charset="0"/>
            </a:endParaRPr>
          </a:p>
          <a:p>
            <a:pPr algn="just"/>
            <a:r>
              <a:rPr lang="en-US" i="1" dirty="0" smtClean="0">
                <a:latin typeface="Times New Roman" pitchFamily="18" charset="0"/>
                <a:cs typeface="Times New Roman" pitchFamily="18" charset="0"/>
              </a:rPr>
              <a:t>Standards </a:t>
            </a:r>
            <a:r>
              <a:rPr lang="en-US" i="1" dirty="0" smtClean="0">
                <a:latin typeface="Times New Roman" pitchFamily="18" charset="0"/>
                <a:cs typeface="Times New Roman" pitchFamily="18" charset="0"/>
              </a:rPr>
              <a:t>prevent such non-tariff barriers to trade </a:t>
            </a:r>
            <a:r>
              <a:rPr lang="en-US" dirty="0" smtClean="0">
                <a:latin typeface="Times New Roman" pitchFamily="18" charset="0"/>
                <a:cs typeface="Times New Roman" pitchFamily="18" charset="0"/>
              </a:rPr>
              <a:t>by harmonizing requirements in a manner that promotes fair competition. Purchasers can be convinced about the quality level of a product that has been manufactured according to a recognized standard</a:t>
            </a:r>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609600"/>
          </a:xfrm>
        </p:spPr>
        <p:txBody>
          <a:bodyPr>
            <a:normAutofit fontScale="90000"/>
          </a:bodyPr>
          <a:lstStyle/>
          <a:p>
            <a:r>
              <a:rPr lang="en-US" b="1" dirty="0" smtClean="0"/>
              <a:t/>
            </a:r>
            <a:br>
              <a:rPr lang="en-US" b="1" dirty="0" smtClean="0"/>
            </a:br>
            <a:r>
              <a:rPr lang="en-US" b="1" dirty="0" smtClean="0"/>
              <a:t>Benefits </a:t>
            </a:r>
            <a:r>
              <a:rPr lang="en-US" b="1" dirty="0" smtClean="0"/>
              <a:t>of standardization</a:t>
            </a:r>
            <a:r>
              <a:rPr lang="en-US" dirty="0" smtClean="0"/>
              <a:t/>
            </a:r>
            <a:br>
              <a:rPr lang="en-US" dirty="0" smtClean="0"/>
            </a:br>
            <a:endParaRPr lang="en-US" dirty="0"/>
          </a:p>
        </p:txBody>
      </p:sp>
      <p:sp>
        <p:nvSpPr>
          <p:cNvPr id="3" name="Content Placeholder 2"/>
          <p:cNvSpPr>
            <a:spLocks noGrp="1"/>
          </p:cNvSpPr>
          <p:nvPr>
            <p:ph idx="1"/>
          </p:nvPr>
        </p:nvSpPr>
        <p:spPr>
          <a:xfrm>
            <a:off x="228600" y="685800"/>
            <a:ext cx="8763000" cy="6019800"/>
          </a:xfrm>
        </p:spPr>
        <p:txBody>
          <a:bodyPr>
            <a:normAutofit fontScale="85000" lnSpcReduction="10000"/>
          </a:bodyPr>
          <a:lstStyle/>
          <a:p>
            <a:pPr lvl="0" algn="just">
              <a:spcBef>
                <a:spcPts val="1800"/>
              </a:spcBef>
              <a:buFont typeface="Wingdings" pitchFamily="2" charset="2"/>
              <a:buChar char="Ø"/>
            </a:pPr>
            <a:r>
              <a:rPr lang="en-US" b="1" dirty="0" smtClean="0">
                <a:solidFill>
                  <a:srgbClr val="FF0000"/>
                </a:solidFill>
                <a:latin typeface="Times New Roman" pitchFamily="18" charset="0"/>
                <a:cs typeface="Times New Roman" pitchFamily="18" charset="0"/>
              </a:rPr>
              <a:t>For manufacturers, standards:</a:t>
            </a:r>
          </a:p>
          <a:p>
            <a:pPr lvl="0" algn="just">
              <a:spcBef>
                <a:spcPts val="1800"/>
              </a:spcBef>
            </a:pPr>
            <a:r>
              <a:rPr lang="en-US" dirty="0" smtClean="0">
                <a:latin typeface="Times New Roman" pitchFamily="18" charset="0"/>
                <a:cs typeface="Times New Roman" pitchFamily="18" charset="0"/>
              </a:rPr>
              <a:t>Rationalize the manufacturing process.</a:t>
            </a:r>
          </a:p>
          <a:p>
            <a:pPr lvl="0" algn="just">
              <a:spcBef>
                <a:spcPts val="1800"/>
              </a:spcBef>
            </a:pPr>
            <a:r>
              <a:rPr lang="en-US" dirty="0" smtClean="0">
                <a:latin typeface="Times New Roman" pitchFamily="18" charset="0"/>
                <a:cs typeface="Times New Roman" pitchFamily="18" charset="0"/>
              </a:rPr>
              <a:t>Eliminate or reduce wasteful material or labor.</a:t>
            </a:r>
          </a:p>
          <a:p>
            <a:pPr lvl="0" algn="just">
              <a:spcBef>
                <a:spcPts val="1800"/>
              </a:spcBef>
            </a:pPr>
            <a:r>
              <a:rPr lang="en-US" dirty="0" smtClean="0">
                <a:latin typeface="Times New Roman" pitchFamily="18" charset="0"/>
                <a:cs typeface="Times New Roman" pitchFamily="18" charset="0"/>
              </a:rPr>
              <a:t>Reduce inventories of both raw material and finished products.</a:t>
            </a:r>
          </a:p>
          <a:p>
            <a:pPr lvl="0" algn="just">
              <a:spcBef>
                <a:spcPts val="1800"/>
              </a:spcBef>
            </a:pPr>
            <a:r>
              <a:rPr lang="en-US" dirty="0" smtClean="0">
                <a:latin typeface="Times New Roman" pitchFamily="18" charset="0"/>
                <a:cs typeface="Times New Roman" pitchFamily="18" charset="0"/>
              </a:rPr>
              <a:t>Reduce the cost of manufacture.</a:t>
            </a:r>
          </a:p>
          <a:p>
            <a:pPr lvl="0" algn="just">
              <a:spcBef>
                <a:spcPts val="1800"/>
              </a:spcBef>
              <a:buFont typeface="Wingdings" pitchFamily="2" charset="2"/>
              <a:buChar char="Ø"/>
            </a:pPr>
            <a:r>
              <a:rPr lang="en-US" b="1" dirty="0" smtClean="0">
                <a:solidFill>
                  <a:srgbClr val="FF0000"/>
                </a:solidFill>
                <a:latin typeface="Times New Roman" pitchFamily="18" charset="0"/>
                <a:cs typeface="Times New Roman" pitchFamily="18" charset="0"/>
              </a:rPr>
              <a:t>For customers, standards:</a:t>
            </a:r>
            <a:endParaRPr lang="en-US" dirty="0" smtClean="0">
              <a:solidFill>
                <a:srgbClr val="FF0000"/>
              </a:solidFill>
              <a:latin typeface="Times New Roman" pitchFamily="18" charset="0"/>
              <a:cs typeface="Times New Roman" pitchFamily="18" charset="0"/>
            </a:endParaRPr>
          </a:p>
          <a:p>
            <a:pPr lvl="0" algn="just">
              <a:spcBef>
                <a:spcPts val="1800"/>
              </a:spcBef>
            </a:pPr>
            <a:r>
              <a:rPr lang="en-US" dirty="0" smtClean="0">
                <a:latin typeface="Times New Roman" pitchFamily="18" charset="0"/>
                <a:cs typeface="Times New Roman" pitchFamily="18" charset="0"/>
              </a:rPr>
              <a:t>Assure the quality of goods purchased and services received.</a:t>
            </a:r>
          </a:p>
          <a:p>
            <a:pPr lvl="0" algn="just">
              <a:spcBef>
                <a:spcPts val="1800"/>
              </a:spcBef>
            </a:pPr>
            <a:r>
              <a:rPr lang="en-US" dirty="0" smtClean="0">
                <a:latin typeface="Times New Roman" pitchFamily="18" charset="0"/>
                <a:cs typeface="Times New Roman" pitchFamily="18" charset="0"/>
              </a:rPr>
              <a:t>Provide better value for money.</a:t>
            </a:r>
          </a:p>
          <a:p>
            <a:pPr lvl="0" algn="just">
              <a:spcBef>
                <a:spcPts val="1800"/>
              </a:spcBef>
            </a:pPr>
            <a:r>
              <a:rPr lang="en-US" dirty="0" smtClean="0">
                <a:latin typeface="Times New Roman" pitchFamily="18" charset="0"/>
                <a:cs typeface="Times New Roman" pitchFamily="18" charset="0"/>
              </a:rPr>
              <a:t>Are convenient for settling disputes, if any, with suppliers.</a:t>
            </a: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Benefits of standardization</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715000"/>
          </a:xfrm>
        </p:spPr>
        <p:txBody>
          <a:bodyPr>
            <a:normAutofit fontScale="92500"/>
          </a:bodyPr>
          <a:lstStyle/>
          <a:p>
            <a:pPr lvl="0" algn="just">
              <a:spcBef>
                <a:spcPts val="2400"/>
              </a:spcBef>
              <a:buFont typeface="Wingdings" pitchFamily="2" charset="2"/>
              <a:buChar char="Ø"/>
            </a:pPr>
            <a:r>
              <a:rPr lang="en-US" b="1" dirty="0" smtClean="0">
                <a:solidFill>
                  <a:srgbClr val="FF0000"/>
                </a:solidFill>
                <a:latin typeface="Times New Roman" pitchFamily="18" charset="0"/>
                <a:cs typeface="Times New Roman" pitchFamily="18" charset="0"/>
              </a:rPr>
              <a:t>For traders, standards:</a:t>
            </a:r>
            <a:endParaRPr lang="en-US" dirty="0" smtClean="0">
              <a:solidFill>
                <a:srgbClr val="FF0000"/>
              </a:solidFill>
              <a:latin typeface="Times New Roman" pitchFamily="18" charset="0"/>
              <a:cs typeface="Times New Roman" pitchFamily="18" charset="0"/>
            </a:endParaRPr>
          </a:p>
          <a:p>
            <a:pPr lvl="0" algn="just">
              <a:spcBef>
                <a:spcPts val="2400"/>
              </a:spcBef>
            </a:pPr>
            <a:r>
              <a:rPr lang="en-US" dirty="0" smtClean="0">
                <a:latin typeface="Times New Roman" pitchFamily="18" charset="0"/>
                <a:cs typeface="Times New Roman" pitchFamily="18" charset="0"/>
              </a:rPr>
              <a:t>Provide a workable basis for acceptance or rejection of goods or consequential disputes, if any.</a:t>
            </a:r>
          </a:p>
          <a:p>
            <a:pPr lvl="0" algn="just">
              <a:spcBef>
                <a:spcPts val="2400"/>
              </a:spcBef>
            </a:pPr>
            <a:r>
              <a:rPr lang="en-US" dirty="0" smtClean="0">
                <a:latin typeface="Times New Roman" pitchFamily="18" charset="0"/>
                <a:cs typeface="Times New Roman" pitchFamily="18" charset="0"/>
              </a:rPr>
              <a:t>Minimize delays, correspondence, etc., resulting from </a:t>
            </a:r>
            <a:r>
              <a:rPr lang="en-US" dirty="0" smtClean="0">
                <a:solidFill>
                  <a:srgbClr val="FF0000"/>
                </a:solidFill>
                <a:latin typeface="Times New Roman" pitchFamily="18" charset="0"/>
                <a:cs typeface="Times New Roman" pitchFamily="18" charset="0"/>
              </a:rPr>
              <a:t>inaccurate or incomplete specification of materials or products</a:t>
            </a:r>
            <a:r>
              <a:rPr lang="en-US" dirty="0" smtClean="0">
                <a:latin typeface="Times New Roman" pitchFamily="18" charset="0"/>
                <a:cs typeface="Times New Roman" pitchFamily="18" charset="0"/>
              </a:rPr>
              <a:t>.</a:t>
            </a:r>
          </a:p>
          <a:p>
            <a:pPr lvl="0" algn="just">
              <a:spcBef>
                <a:spcPts val="2400"/>
              </a:spcBef>
              <a:buFont typeface="Wingdings" pitchFamily="2" charset="2"/>
              <a:buChar char="Ø"/>
            </a:pPr>
            <a:r>
              <a:rPr lang="en-US" b="1" dirty="0" smtClean="0">
                <a:solidFill>
                  <a:srgbClr val="FF0000"/>
                </a:solidFill>
                <a:latin typeface="Times New Roman" pitchFamily="18" charset="0"/>
                <a:cs typeface="Times New Roman" pitchFamily="18" charset="0"/>
              </a:rPr>
              <a:t>For technologists, standards:</a:t>
            </a:r>
            <a:endParaRPr lang="en-US" dirty="0" smtClean="0">
              <a:solidFill>
                <a:srgbClr val="FF0000"/>
              </a:solidFill>
              <a:latin typeface="Times New Roman" pitchFamily="18" charset="0"/>
              <a:cs typeface="Times New Roman" pitchFamily="18" charset="0"/>
            </a:endParaRPr>
          </a:p>
          <a:p>
            <a:pPr algn="just">
              <a:spcBef>
                <a:spcPts val="2400"/>
              </a:spcBef>
            </a:pPr>
            <a:r>
              <a:rPr lang="en-US" dirty="0" smtClean="0">
                <a:latin typeface="Times New Roman" pitchFamily="18" charset="0"/>
                <a:cs typeface="Times New Roman" pitchFamily="18" charset="0"/>
              </a:rPr>
              <a:t>Provide starting points for research and development for further improvement of goods and services.</a:t>
            </a:r>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4.2. </a:t>
            </a:r>
            <a:r>
              <a:rPr lang="en-US" b="1" dirty="0" smtClean="0"/>
              <a:t>Branding?</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715000"/>
          </a:xfrm>
        </p:spPr>
        <p:txBody>
          <a:bodyPr>
            <a:normAutofit fontScale="92500"/>
          </a:bodyPr>
          <a:lstStyle/>
          <a:p>
            <a:pPr algn="just">
              <a:spcBef>
                <a:spcPts val="2400"/>
              </a:spcBef>
              <a:buNone/>
            </a:pPr>
            <a:r>
              <a:rPr lang="en-US" dirty="0" smtClean="0">
                <a:latin typeface="Times New Roman" pitchFamily="18" charset="0"/>
                <a:cs typeface="Times New Roman" pitchFamily="18" charset="0"/>
              </a:rPr>
              <a:t>In developing a marketing strategy for individual products, the seller has to confront the branding decision, branding is a major issue in product strategy. </a:t>
            </a:r>
            <a:endParaRPr lang="en-US" dirty="0" smtClean="0">
              <a:latin typeface="Times New Roman" pitchFamily="18" charset="0"/>
              <a:cs typeface="Times New Roman" pitchFamily="18" charset="0"/>
            </a:endParaRPr>
          </a:p>
          <a:p>
            <a:pPr algn="just">
              <a:spcBef>
                <a:spcPts val="2400"/>
              </a:spcBef>
              <a:buNone/>
            </a:pP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A Brand is a </a:t>
            </a:r>
            <a:r>
              <a:rPr lang="en-US" b="1" dirty="0" smtClean="0">
                <a:solidFill>
                  <a:srgbClr val="FF0000"/>
                </a:solidFill>
                <a:latin typeface="Times New Roman" pitchFamily="18" charset="0"/>
                <a:cs typeface="Times New Roman" pitchFamily="18" charset="0"/>
              </a:rPr>
              <a:t>name, term, sign, symbol, or design, or a combination of them</a:t>
            </a:r>
            <a:r>
              <a:rPr lang="en-US" dirty="0" smtClean="0">
                <a:latin typeface="Times New Roman" pitchFamily="18" charset="0"/>
                <a:cs typeface="Times New Roman" pitchFamily="18" charset="0"/>
              </a:rPr>
              <a:t>, intended to identify the goods or services of one seller or group of sellers and to differentiate them from those of competitors".</a:t>
            </a:r>
          </a:p>
          <a:p>
            <a:pPr algn="just" fontAlgn="base" hangingPunct="0"/>
            <a:r>
              <a:rPr lang="en-US" dirty="0" smtClean="0">
                <a:latin typeface="Times New Roman" pitchFamily="18" charset="0"/>
                <a:cs typeface="Times New Roman" pitchFamily="18" charset="0"/>
              </a:rPr>
              <a:t>A brand is essentially a </a:t>
            </a:r>
            <a:r>
              <a:rPr lang="en-US" b="1" dirty="0" smtClean="0">
                <a:solidFill>
                  <a:srgbClr val="FF0000"/>
                </a:solidFill>
                <a:latin typeface="Times New Roman" pitchFamily="18" charset="0"/>
                <a:cs typeface="Times New Roman" pitchFamily="18" charset="0"/>
              </a:rPr>
              <a:t>seller's promise to consistently deliver a specific set </a:t>
            </a:r>
            <a:r>
              <a:rPr lang="en-US" dirty="0" smtClean="0">
                <a:latin typeface="Times New Roman" pitchFamily="18" charset="0"/>
                <a:cs typeface="Times New Roman" pitchFamily="18" charset="0"/>
              </a:rPr>
              <a:t>of features, benefits, and services to the buyers.</a:t>
            </a:r>
          </a:p>
          <a:p>
            <a:pPr algn="just">
              <a:spcBef>
                <a:spcPts val="2400"/>
              </a:spcBef>
            </a:pP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86800" cy="5486400"/>
          </a:xfrm>
        </p:spPr>
        <p:txBody>
          <a:bodyPr>
            <a:normAutofit/>
          </a:bodyPr>
          <a:lstStyle/>
          <a:p>
            <a:pPr algn="just" fontAlgn="base" hangingPunct="0"/>
            <a:r>
              <a:rPr lang="en-US" dirty="0" smtClean="0">
                <a:latin typeface="Times New Roman" pitchFamily="18" charset="0"/>
                <a:cs typeface="Times New Roman" pitchFamily="18" charset="0"/>
              </a:rPr>
              <a:t> A </a:t>
            </a:r>
            <a:r>
              <a:rPr lang="en-US" dirty="0" smtClean="0">
                <a:latin typeface="Times New Roman" pitchFamily="18" charset="0"/>
                <a:cs typeface="Times New Roman" pitchFamily="18" charset="0"/>
              </a:rPr>
              <a:t>brand name is the part of brand consisting of words, letters, and/or numbers that can be </a:t>
            </a:r>
            <a:r>
              <a:rPr lang="en-US" b="1" dirty="0" smtClean="0">
                <a:solidFill>
                  <a:srgbClr val="FF0000"/>
                </a:solidFill>
                <a:latin typeface="Times New Roman" pitchFamily="18" charset="0"/>
                <a:cs typeface="Times New Roman" pitchFamily="18" charset="0"/>
              </a:rPr>
              <a:t>vocalized.  </a:t>
            </a:r>
            <a:endParaRPr lang="en-US" b="1" dirty="0" smtClean="0">
              <a:solidFill>
                <a:srgbClr val="FF0000"/>
              </a:solidFill>
              <a:latin typeface="Times New Roman" pitchFamily="18" charset="0"/>
              <a:cs typeface="Times New Roman" pitchFamily="18" charset="0"/>
            </a:endParaRPr>
          </a:p>
          <a:p>
            <a:pPr algn="just" fontAlgn="base" hangingPunct="0"/>
            <a:r>
              <a:rPr lang="en-US" dirty="0" smtClean="0">
                <a:latin typeface="Times New Roman" pitchFamily="18" charset="0"/>
                <a:cs typeface="Times New Roman" pitchFamily="18" charset="0"/>
              </a:rPr>
              <a:t>A </a:t>
            </a:r>
            <a:r>
              <a:rPr lang="en-US" dirty="0" smtClean="0">
                <a:latin typeface="Times New Roman" pitchFamily="18" charset="0"/>
                <a:cs typeface="Times New Roman" pitchFamily="18" charset="0"/>
              </a:rPr>
              <a:t>trademark is defined as a brand that is given </a:t>
            </a:r>
            <a:r>
              <a:rPr lang="en-US" b="1" dirty="0" smtClean="0">
                <a:solidFill>
                  <a:srgbClr val="FF0000"/>
                </a:solidFill>
                <a:latin typeface="Times New Roman" pitchFamily="18" charset="0"/>
                <a:cs typeface="Times New Roman" pitchFamily="18" charset="0"/>
              </a:rPr>
              <a:t>legal protection.  </a:t>
            </a:r>
            <a:r>
              <a:rPr lang="en-US" dirty="0" smtClean="0">
                <a:latin typeface="Times New Roman" pitchFamily="18" charset="0"/>
                <a:cs typeface="Times New Roman" pitchFamily="18" charset="0"/>
              </a:rPr>
              <a:t>Therefore, trademark is a legal term meaning the words, names, or symbols that the law designates as trademarks. </a:t>
            </a:r>
          </a:p>
          <a:p>
            <a:pPr algn="just">
              <a:spcBef>
                <a:spcPts val="1800"/>
              </a:spcBef>
              <a:buNone/>
            </a:pPr>
            <a:r>
              <a:rPr lang="en-US"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
        <p:nvSpPr>
          <p:cNvPr id="4" name="Rectangle 3"/>
          <p:cNvSpPr/>
          <p:nvPr/>
        </p:nvSpPr>
        <p:spPr>
          <a:xfrm>
            <a:off x="685800" y="228600"/>
            <a:ext cx="6477000" cy="646331"/>
          </a:xfrm>
          <a:prstGeom prst="rect">
            <a:avLst/>
          </a:prstGeom>
        </p:spPr>
        <p:txBody>
          <a:bodyPr wrap="square">
            <a:spAutoFit/>
          </a:bodyPr>
          <a:lstStyle/>
          <a:p>
            <a:pPr marL="342900" lvl="0" indent="-342900" algn="just">
              <a:spcBef>
                <a:spcPts val="1800"/>
              </a:spcBef>
              <a:buClr>
                <a:srgbClr val="F0A22E"/>
              </a:buClr>
              <a:buSzPct val="70000"/>
            </a:pPr>
            <a:r>
              <a:rPr lang="en-US" sz="3600" dirty="0" smtClean="0">
                <a:solidFill>
                  <a:srgbClr val="4E3B30"/>
                </a:solidFill>
                <a:latin typeface="Times New Roman" pitchFamily="18" charset="0"/>
                <a:cs typeface="Times New Roman" pitchFamily="18" charset="0"/>
              </a:rPr>
              <a:t>Brand </a:t>
            </a:r>
            <a:r>
              <a:rPr lang="en-US" sz="3600" dirty="0" smtClean="0">
                <a:solidFill>
                  <a:srgbClr val="4E3B30"/>
                </a:solidFill>
                <a:latin typeface="Times New Roman" pitchFamily="18" charset="0"/>
                <a:cs typeface="Times New Roman" pitchFamily="18" charset="0"/>
              </a:rPr>
              <a:t>name and trademark</a:t>
            </a:r>
            <a:endParaRPr lang="en-US" sz="3600" dirty="0" smtClean="0">
              <a:solidFill>
                <a:srgbClr val="4E3B30"/>
              </a:solidFill>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838200"/>
          </a:xfrm>
        </p:spPr>
        <p:txBody>
          <a:bodyPr>
            <a:normAutofit/>
          </a:bodyPr>
          <a:lstStyle/>
          <a:p>
            <a:r>
              <a:rPr lang="en-US" dirty="0" smtClean="0"/>
              <a:t>Levels of meaning of brand</a:t>
            </a:r>
            <a:endParaRPr lang="en-US" dirty="0"/>
          </a:p>
        </p:txBody>
      </p:sp>
      <p:sp>
        <p:nvSpPr>
          <p:cNvPr id="3" name="Content Placeholder 2"/>
          <p:cNvSpPr>
            <a:spLocks noGrp="1"/>
          </p:cNvSpPr>
          <p:nvPr>
            <p:ph idx="1"/>
          </p:nvPr>
        </p:nvSpPr>
        <p:spPr>
          <a:xfrm>
            <a:off x="304800" y="1066800"/>
            <a:ext cx="8686800" cy="5486400"/>
          </a:xfrm>
        </p:spPr>
        <p:txBody>
          <a:bodyPr>
            <a:normAutofit fontScale="85000" lnSpcReduction="20000"/>
          </a:bodyPr>
          <a:lstStyle/>
          <a:p>
            <a:pPr algn="just" fontAlgn="base" hangingPunct="0">
              <a:buNone/>
            </a:pPr>
            <a:r>
              <a:rPr lang="en-US" b="1" dirty="0" err="1" smtClean="0">
                <a:latin typeface="Times New Roman" pitchFamily="18" charset="0"/>
                <a:cs typeface="Times New Roman" pitchFamily="18" charset="0"/>
              </a:rPr>
              <a:t>i</a:t>
            </a: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Attributes: </a:t>
            </a:r>
            <a:r>
              <a:rPr lang="en-US" dirty="0" smtClean="0">
                <a:latin typeface="Times New Roman" pitchFamily="18" charset="0"/>
                <a:cs typeface="Times New Roman" pitchFamily="18" charset="0"/>
              </a:rPr>
              <a:t>A </a:t>
            </a:r>
            <a:r>
              <a:rPr lang="en-US" dirty="0" smtClean="0">
                <a:latin typeface="Times New Roman" pitchFamily="18" charset="0"/>
                <a:cs typeface="Times New Roman" pitchFamily="18" charset="0"/>
              </a:rPr>
              <a:t>brand first brings to mind certain attributes.  </a:t>
            </a:r>
            <a:r>
              <a:rPr lang="en-US" dirty="0" smtClean="0">
                <a:latin typeface="Times New Roman" pitchFamily="18" charset="0"/>
                <a:cs typeface="Times New Roman" pitchFamily="18" charset="0"/>
              </a:rPr>
              <a:t> suggests </a:t>
            </a:r>
            <a:r>
              <a:rPr lang="en-US" dirty="0" smtClean="0">
                <a:latin typeface="Times New Roman" pitchFamily="18" charset="0"/>
                <a:cs typeface="Times New Roman" pitchFamily="18" charset="0"/>
              </a:rPr>
              <a:t>expensive, well built, well-engineered, durable, high prestige, high resale value, fast, and so on.</a:t>
            </a:r>
          </a:p>
          <a:p>
            <a:pPr algn="just" fontAlgn="base" hangingPunct="0">
              <a:buNone/>
            </a:pPr>
            <a:r>
              <a:rPr lang="en-US" b="1" dirty="0" smtClean="0">
                <a:latin typeface="Times New Roman" pitchFamily="18" charset="0"/>
                <a:cs typeface="Times New Roman" pitchFamily="18" charset="0"/>
              </a:rPr>
              <a:t>ii. Benefits: </a:t>
            </a:r>
            <a:r>
              <a:rPr lang="en-US" dirty="0" smtClean="0">
                <a:latin typeface="Times New Roman" pitchFamily="18" charset="0"/>
                <a:cs typeface="Times New Roman" pitchFamily="18" charset="0"/>
              </a:rPr>
              <a:t>A </a:t>
            </a:r>
            <a:r>
              <a:rPr lang="en-US" dirty="0" smtClean="0">
                <a:latin typeface="Times New Roman" pitchFamily="18" charset="0"/>
                <a:cs typeface="Times New Roman" pitchFamily="18" charset="0"/>
              </a:rPr>
              <a:t>brand is more than a set of attributes, customers are not buying attributes; they are buying benefits.  Attributes need to be translated into functional and/or emotional benefits.  The attribute "durable" could translate into the functional benefit, "I won't have to buy a new car every few years".  The attribute "Expensive" might translate into the emotional benefit, "The car helps me feel important and admired".  </a:t>
            </a:r>
            <a:r>
              <a:rPr lang="en-US"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fontAlgn="base" hangingPunct="0">
              <a:buNone/>
            </a:pP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iii)Values: </a:t>
            </a:r>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brand </a:t>
            </a:r>
            <a:r>
              <a:rPr lang="en-US" dirty="0" smtClean="0">
                <a:latin typeface="Times New Roman" pitchFamily="18" charset="0"/>
                <a:cs typeface="Times New Roman" pitchFamily="18" charset="0"/>
              </a:rPr>
              <a:t>tells about </a:t>
            </a:r>
            <a:r>
              <a:rPr lang="en-US" dirty="0" smtClean="0">
                <a:latin typeface="Times New Roman" pitchFamily="18" charset="0"/>
                <a:cs typeface="Times New Roman" pitchFamily="18" charset="0"/>
              </a:rPr>
              <a:t>the product values.  Thus, Mercedes stands for high performance, safety, prestige, and soon.  The brand marketer must figure out the specific groups of car buyers who are seeking these values.  </a:t>
            </a:r>
            <a:endParaRPr lang="en-US" dirty="0" smtClean="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rmAutofit fontScale="90000"/>
          </a:bodyPr>
          <a:lstStyle/>
          <a:p>
            <a:r>
              <a:rPr lang="en-US" dirty="0" err="1" smtClean="0"/>
              <a:t>Con’d</a:t>
            </a:r>
            <a:endParaRPr lang="en-US" dirty="0"/>
          </a:p>
        </p:txBody>
      </p:sp>
      <p:sp>
        <p:nvSpPr>
          <p:cNvPr id="3" name="Content Placeholder 2"/>
          <p:cNvSpPr>
            <a:spLocks noGrp="1"/>
          </p:cNvSpPr>
          <p:nvPr>
            <p:ph idx="1"/>
          </p:nvPr>
        </p:nvSpPr>
        <p:spPr>
          <a:xfrm>
            <a:off x="304800" y="1066800"/>
            <a:ext cx="8686800" cy="5562600"/>
          </a:xfrm>
        </p:spPr>
        <p:txBody>
          <a:bodyPr>
            <a:normAutofit fontScale="77500" lnSpcReduction="20000"/>
          </a:bodyPr>
          <a:lstStyle/>
          <a:p>
            <a:pPr algn="just" fontAlgn="base" hangingPunct="0">
              <a:buNone/>
            </a:pP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iv) Culture</a:t>
            </a:r>
            <a:r>
              <a:rPr lang="en-US" b="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fontAlgn="base" hangingPunct="0"/>
            <a:r>
              <a:rPr lang="en-US" dirty="0" smtClean="0">
                <a:latin typeface="Times New Roman" pitchFamily="18" charset="0"/>
                <a:cs typeface="Times New Roman" pitchFamily="18" charset="0"/>
              </a:rPr>
              <a:t>The brand may represent a certain culture.  The Mercedes represents German culture. Organized, efficient, high quality.</a:t>
            </a:r>
          </a:p>
          <a:p>
            <a:pPr algn="just" fontAlgn="base" hangingPunct="0">
              <a:buNone/>
            </a:pPr>
            <a:r>
              <a:rPr lang="en-US" b="1" dirty="0" smtClean="0">
                <a:latin typeface="Times New Roman" pitchFamily="18" charset="0"/>
                <a:cs typeface="Times New Roman" pitchFamily="18" charset="0"/>
              </a:rPr>
              <a:t>v)Personality</a:t>
            </a:r>
            <a:r>
              <a:rPr lang="en-US" b="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fontAlgn="base" hangingPunct="0"/>
            <a:r>
              <a:rPr lang="en-US" dirty="0" smtClean="0">
                <a:latin typeface="Times New Roman" pitchFamily="18" charset="0"/>
                <a:cs typeface="Times New Roman" pitchFamily="18" charset="0"/>
              </a:rPr>
              <a:t>The brand can also project a certain personality.   If the brand were a person, an animal, or an object, what would come to mind?  Some time it might take on the personality of an actual well-known person or spokesperson.</a:t>
            </a:r>
          </a:p>
          <a:p>
            <a:pPr algn="just" fontAlgn="base" hangingPunct="0">
              <a:buNone/>
            </a:pPr>
            <a:r>
              <a:rPr lang="en-US" b="1" dirty="0" smtClean="0">
                <a:latin typeface="Times New Roman" pitchFamily="18" charset="0"/>
                <a:cs typeface="Times New Roman" pitchFamily="18" charset="0"/>
              </a:rPr>
              <a:t>vi)User</a:t>
            </a:r>
            <a:r>
              <a:rPr lang="en-US" b="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fontAlgn="base" hangingPunct="0"/>
            <a:r>
              <a:rPr lang="en-US" dirty="0" smtClean="0">
                <a:latin typeface="Times New Roman" pitchFamily="18" charset="0"/>
                <a:cs typeface="Times New Roman" pitchFamily="18" charset="0"/>
              </a:rPr>
              <a:t> The </a:t>
            </a:r>
            <a:r>
              <a:rPr lang="en-US" dirty="0" smtClean="0">
                <a:latin typeface="Times New Roman" pitchFamily="18" charset="0"/>
                <a:cs typeface="Times New Roman" pitchFamily="18" charset="0"/>
              </a:rPr>
              <a:t>users will be those who respect the product's values, culture, and personality.</a:t>
            </a:r>
          </a:p>
          <a:p>
            <a:pPr algn="just" fontAlgn="base" hangingPunct="0"/>
            <a:r>
              <a:rPr lang="en-US" dirty="0" smtClean="0">
                <a:latin typeface="Times New Roman" pitchFamily="18" charset="0"/>
                <a:cs typeface="Times New Roman" pitchFamily="18" charset="0"/>
              </a:rPr>
              <a:t>The challenge in branding is to develop a deep set of meanings for the brand.  When the audience can visualize all six dimensions of a brand, the brand is deep otherwise it is shallow.</a:t>
            </a:r>
          </a:p>
          <a:p>
            <a:pPr algn="just">
              <a:spcBef>
                <a:spcPts val="1800"/>
              </a:spcBef>
            </a:pPr>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Brand Equity</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181600"/>
          </a:xfrm>
        </p:spPr>
        <p:txBody>
          <a:bodyPr>
            <a:normAutofit/>
          </a:bodyPr>
          <a:lstStyle/>
          <a:p>
            <a:pPr algn="just"/>
            <a:r>
              <a:rPr lang="en-US" dirty="0" smtClean="0">
                <a:latin typeface="Times New Roman" pitchFamily="18" charset="0"/>
                <a:cs typeface="Times New Roman" pitchFamily="18" charset="0"/>
              </a:rPr>
              <a:t>Brand is an asset for </a:t>
            </a:r>
            <a:r>
              <a:rPr lang="en-US" dirty="0" smtClean="0">
                <a:latin typeface="Times New Roman" pitchFamily="18" charset="0"/>
                <a:cs typeface="Times New Roman" pitchFamily="18" charset="0"/>
              </a:rPr>
              <a:t>firm. </a:t>
            </a:r>
            <a:r>
              <a:rPr lang="en-US" dirty="0" smtClean="0">
                <a:latin typeface="Times New Roman" pitchFamily="18" charset="0"/>
                <a:cs typeface="Times New Roman" pitchFamily="18" charset="0"/>
              </a:rPr>
              <a:t>B</a:t>
            </a:r>
            <a:r>
              <a:rPr lang="en-US" dirty="0" smtClean="0">
                <a:latin typeface="Times New Roman" pitchFamily="18" charset="0"/>
                <a:cs typeface="Times New Roman" pitchFamily="18" charset="0"/>
              </a:rPr>
              <a:t>rand </a:t>
            </a:r>
            <a:r>
              <a:rPr lang="en-US" dirty="0" smtClean="0">
                <a:latin typeface="Times New Roman" pitchFamily="18" charset="0"/>
                <a:cs typeface="Times New Roman" pitchFamily="18" charset="0"/>
              </a:rPr>
              <a:t>varies in the amount of power and value they have in the market place.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brands that are not known by most buyers </a:t>
            </a:r>
            <a:r>
              <a:rPr lang="en-US"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Then there are brands for which buyers have a fairly high degree of brand awareness (measured either by brand recall or recognition).  </a:t>
            </a:r>
            <a:r>
              <a:rPr lang="en-US"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brands </a:t>
            </a:r>
            <a:r>
              <a:rPr lang="en-US" dirty="0" smtClean="0">
                <a:latin typeface="Times New Roman" pitchFamily="18" charset="0"/>
                <a:cs typeface="Times New Roman" pitchFamily="18" charset="0"/>
              </a:rPr>
              <a:t>with a high degree of brand acceptability.</a:t>
            </a:r>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33400"/>
          </a:xfrm>
        </p:spPr>
        <p:txBody>
          <a:bodyPr>
            <a:noAutofit/>
          </a:bodyPr>
          <a:lstStyle/>
          <a:p>
            <a:r>
              <a:rPr lang="en-US" sz="2800" b="1" i="1" dirty="0" smtClean="0"/>
              <a:t>competitive </a:t>
            </a:r>
            <a:r>
              <a:rPr lang="en-US" sz="2800" b="1" i="1" dirty="0" smtClean="0"/>
              <a:t>advantages OF High </a:t>
            </a:r>
            <a:r>
              <a:rPr lang="en-US" sz="2800" b="1" i="1" dirty="0" smtClean="0"/>
              <a:t>brand </a:t>
            </a:r>
            <a:r>
              <a:rPr lang="en-US" sz="2800" b="1" i="1" dirty="0" smtClean="0"/>
              <a:t> </a:t>
            </a:r>
            <a:endParaRPr lang="en-US" sz="2800" dirty="0"/>
          </a:p>
        </p:txBody>
      </p:sp>
      <p:sp>
        <p:nvSpPr>
          <p:cNvPr id="3" name="Content Placeholder 2"/>
          <p:cNvSpPr>
            <a:spLocks noGrp="1"/>
          </p:cNvSpPr>
          <p:nvPr>
            <p:ph idx="1"/>
          </p:nvPr>
        </p:nvSpPr>
        <p:spPr>
          <a:xfrm>
            <a:off x="304800" y="1066800"/>
            <a:ext cx="8686800" cy="5562600"/>
          </a:xfrm>
        </p:spPr>
        <p:txBody>
          <a:bodyPr>
            <a:normAutofit/>
          </a:bodyPr>
          <a:lstStyle/>
          <a:p>
            <a:pPr lvl="0" algn="just" fontAlgn="base" hangingPunct="0">
              <a:spcBef>
                <a:spcPts val="2400"/>
              </a:spcBef>
              <a:buFont typeface="Wingdings" pitchFamily="2" charset="2"/>
              <a:buChar char="§"/>
            </a:pPr>
            <a:r>
              <a:rPr lang="en-US" dirty="0" smtClean="0">
                <a:solidFill>
                  <a:srgbClr val="FF0000"/>
                </a:solidFill>
                <a:latin typeface="Times New Roman" pitchFamily="18" charset="0"/>
                <a:cs typeface="Times New Roman" pitchFamily="18" charset="0"/>
              </a:rPr>
              <a:t>reduced </a:t>
            </a:r>
            <a:r>
              <a:rPr lang="en-US" dirty="0" smtClean="0">
                <a:solidFill>
                  <a:srgbClr val="FF0000"/>
                </a:solidFill>
                <a:latin typeface="Times New Roman" pitchFamily="18" charset="0"/>
                <a:cs typeface="Times New Roman" pitchFamily="18" charset="0"/>
              </a:rPr>
              <a:t>marketing costs </a:t>
            </a:r>
            <a:r>
              <a:rPr lang="en-US" dirty="0" smtClean="0">
                <a:latin typeface="Times New Roman" pitchFamily="18" charset="0"/>
                <a:cs typeface="Times New Roman" pitchFamily="18" charset="0"/>
              </a:rPr>
              <a:t>because of high level of consumer's brand awareness and loyalty.</a:t>
            </a:r>
          </a:p>
          <a:p>
            <a:pPr lvl="0" algn="just" fontAlgn="base" hangingPunct="0">
              <a:spcBef>
                <a:spcPts val="2400"/>
              </a:spcBef>
            </a:pP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more </a:t>
            </a:r>
            <a:r>
              <a:rPr lang="en-US" dirty="0" smtClean="0">
                <a:solidFill>
                  <a:srgbClr val="FF0000"/>
                </a:solidFill>
                <a:latin typeface="Times New Roman" pitchFamily="18" charset="0"/>
                <a:cs typeface="Times New Roman" pitchFamily="18" charset="0"/>
              </a:rPr>
              <a:t>trade leverage </a:t>
            </a:r>
            <a:r>
              <a:rPr lang="en-US" dirty="0" smtClean="0">
                <a:latin typeface="Times New Roman" pitchFamily="18" charset="0"/>
                <a:cs typeface="Times New Roman" pitchFamily="18" charset="0"/>
              </a:rPr>
              <a:t>in bargaining with distribution and retailers since customers expect them to carry the brand.</a:t>
            </a:r>
          </a:p>
          <a:p>
            <a:pPr lvl="0" algn="just" fontAlgn="base" hangingPunct="0">
              <a:spcBef>
                <a:spcPts val="2400"/>
              </a:spcBef>
            </a:pP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charge </a:t>
            </a:r>
            <a:r>
              <a:rPr lang="en-US" dirty="0" smtClean="0">
                <a:solidFill>
                  <a:srgbClr val="FF0000"/>
                </a:solidFill>
                <a:latin typeface="Times New Roman" pitchFamily="18" charset="0"/>
                <a:cs typeface="Times New Roman" pitchFamily="18" charset="0"/>
              </a:rPr>
              <a:t>a higher price </a:t>
            </a:r>
            <a:r>
              <a:rPr lang="en-US" dirty="0" smtClean="0">
                <a:latin typeface="Times New Roman" pitchFamily="18" charset="0"/>
                <a:cs typeface="Times New Roman" pitchFamily="18" charset="0"/>
              </a:rPr>
              <a:t>than its competitors because the brand has higher perceived quality. </a:t>
            </a:r>
          </a:p>
          <a:p>
            <a:pPr lvl="0" algn="just" fontAlgn="base" hangingPunct="0">
              <a:spcBef>
                <a:spcPts val="2400"/>
              </a:spcBef>
            </a:pPr>
            <a:r>
              <a:rPr lang="en-US" dirty="0" smtClean="0">
                <a:latin typeface="Times New Roman" pitchFamily="18" charset="0"/>
                <a:cs typeface="Times New Roman" pitchFamily="18" charset="0"/>
              </a:rPr>
              <a:t> can   </a:t>
            </a:r>
            <a:r>
              <a:rPr lang="en-US" dirty="0" smtClean="0">
                <a:latin typeface="Times New Roman" pitchFamily="18" charset="0"/>
                <a:cs typeface="Times New Roman" pitchFamily="18" charset="0"/>
              </a:rPr>
              <a:t>easily launch brand extension since the brand name carries high credibility.</a:t>
            </a:r>
          </a:p>
          <a:p>
            <a:pPr lvl="0" algn="just" fontAlgn="base" hangingPunct="0">
              <a:spcBef>
                <a:spcPts val="2400"/>
              </a:spcBef>
              <a:buNone/>
            </a:pP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Global Marketing</a:t>
            </a:r>
            <a:endParaRPr lang="en-US" dirty="0"/>
          </a:p>
        </p:txBody>
      </p:sp>
      <p:sp>
        <p:nvSpPr>
          <p:cNvPr id="3" name="Content Placeholder 2"/>
          <p:cNvSpPr>
            <a:spLocks noGrp="1"/>
          </p:cNvSpPr>
          <p:nvPr>
            <p:ph idx="1"/>
          </p:nvPr>
        </p:nvSpPr>
        <p:spPr>
          <a:xfrm>
            <a:off x="304800" y="1219200"/>
            <a:ext cx="8686800" cy="5334000"/>
          </a:xfrm>
        </p:spPr>
        <p:txBody>
          <a:bodyPr>
            <a:normAutofit fontScale="85000" lnSpcReduction="10000"/>
          </a:bodyPr>
          <a:lstStyle/>
          <a:p>
            <a:pPr lvl="0" algn="just"/>
            <a:r>
              <a:rPr lang="en-US" dirty="0" smtClean="0"/>
              <a:t>At the global marketing level, the most profound change is the orientation of the company toward markets and associated planning activities.   </a:t>
            </a:r>
          </a:p>
          <a:p>
            <a:pPr lvl="0" algn="just"/>
            <a:r>
              <a:rPr lang="en-US" dirty="0" smtClean="0"/>
              <a:t>companies  treat the  world,  including  their  home  market,  as  one  market.  </a:t>
            </a:r>
          </a:p>
          <a:p>
            <a:pPr lvl="0" algn="just"/>
            <a:r>
              <a:rPr lang="en-US" dirty="0" smtClean="0"/>
              <a:t>Market segmentation decisions are no longer focused on national borders.  Instead,  market  segments  are  defined  by income  levels,  usage  patterns,  or  other  factors  that  often  span  countries  and  regions.  Often  this  transition  from  international  marketing  to  global  marketing  is  catalyzed  by  a company's  crossing  the  threshold  of  more  than  half  its  sales  revenues  coming  from abroad.  </a:t>
            </a:r>
          </a:p>
          <a:p>
            <a:pPr algn="just"/>
            <a:endParaRPr lang="en-US" dirty="0"/>
          </a:p>
        </p:txBody>
      </p:sp>
    </p:spTree>
  </p:cSld>
  <p:clrMapOvr>
    <a:masterClrMapping/>
  </p:clrMapOvr>
  <p:transition spd="slow">
    <p:strips/>
    <p:sndAc>
      <p:stSnd>
        <p:snd r:embed="rId2" name="explode.wav" builtIn="1"/>
      </p:stSnd>
    </p:sndAc>
  </p:transition>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Brand Name </a:t>
            </a:r>
            <a:r>
              <a:rPr lang="en-US" b="1" i="1" dirty="0" smtClean="0"/>
              <a:t>Selection</a:t>
            </a:r>
            <a:endParaRPr lang="en-US" dirty="0"/>
          </a:p>
        </p:txBody>
      </p:sp>
      <p:sp>
        <p:nvSpPr>
          <p:cNvPr id="3" name="Content Placeholder 2"/>
          <p:cNvSpPr>
            <a:spLocks noGrp="1"/>
          </p:cNvSpPr>
          <p:nvPr>
            <p:ph idx="1"/>
          </p:nvPr>
        </p:nvSpPr>
        <p:spPr/>
        <p:txBody>
          <a:bodyPr/>
          <a:lstStyle/>
          <a:p>
            <a:pPr algn="just">
              <a:spcBef>
                <a:spcPts val="2400"/>
              </a:spcBef>
              <a:buNone/>
            </a:pPr>
            <a:r>
              <a:rPr lang="en-US" dirty="0" smtClean="0"/>
              <a:t>A </a:t>
            </a:r>
            <a:r>
              <a:rPr lang="en-US" dirty="0" smtClean="0"/>
              <a:t>good name can add greatly to a products' success. </a:t>
            </a:r>
          </a:p>
          <a:p>
            <a:pPr algn="just">
              <a:spcBef>
                <a:spcPts val="2400"/>
              </a:spcBef>
            </a:pPr>
            <a:r>
              <a:rPr lang="en-US" dirty="0" smtClean="0"/>
              <a:t>It begins with a careful review of the product and its benefits, the target market and proposed marketing strategies.</a:t>
            </a:r>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Desirable qualities for a brand name </a:t>
            </a:r>
            <a:endParaRPr lang="en-US" dirty="0"/>
          </a:p>
        </p:txBody>
      </p:sp>
      <p:sp>
        <p:nvSpPr>
          <p:cNvPr id="3" name="Content Placeholder 2"/>
          <p:cNvSpPr>
            <a:spLocks noGrp="1"/>
          </p:cNvSpPr>
          <p:nvPr>
            <p:ph idx="1"/>
          </p:nvPr>
        </p:nvSpPr>
        <p:spPr>
          <a:xfrm>
            <a:off x="304800" y="1219200"/>
            <a:ext cx="8686800" cy="4860925"/>
          </a:xfrm>
        </p:spPr>
        <p:txBody>
          <a:bodyPr>
            <a:normAutofit fontScale="92500" lnSpcReduction="10000"/>
          </a:bodyPr>
          <a:lstStyle/>
          <a:p>
            <a:pPr algn="just" fontAlgn="base" hangingPunct="0"/>
            <a:r>
              <a:rPr lang="en-US" b="1"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It </a:t>
            </a:r>
            <a:r>
              <a:rPr lang="en-US" dirty="0" smtClean="0">
                <a:latin typeface="Times New Roman" pitchFamily="18" charset="0"/>
                <a:cs typeface="Times New Roman" pitchFamily="18" charset="0"/>
              </a:rPr>
              <a:t>should suggest something about the product's benefits &amp; qualities</a:t>
            </a:r>
          </a:p>
          <a:p>
            <a:pPr lvl="0" algn="just" fontAlgn="base" hangingPunct="0"/>
            <a:r>
              <a:rPr lang="en-US" dirty="0" smtClean="0">
                <a:latin typeface="Times New Roman" pitchFamily="18" charset="0"/>
                <a:cs typeface="Times New Roman" pitchFamily="18" charset="0"/>
              </a:rPr>
              <a:t>It should be easy to pronounce, recognize, and remember. </a:t>
            </a:r>
            <a:r>
              <a:rPr lang="en-US"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lvl="0" algn="just" fontAlgn="base" hangingPunct="0"/>
            <a:r>
              <a:rPr lang="en-US" dirty="0" smtClean="0">
                <a:latin typeface="Times New Roman" pitchFamily="18" charset="0"/>
                <a:cs typeface="Times New Roman" pitchFamily="18" charset="0"/>
              </a:rPr>
              <a:t>It should be capable of registration and legal protection</a:t>
            </a:r>
          </a:p>
          <a:p>
            <a:pPr algn="just" fontAlgn="base" hangingPunct="0"/>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Once</a:t>
            </a:r>
            <a:r>
              <a:rPr lang="en-US" dirty="0" smtClean="0">
                <a:latin typeface="Times New Roman" pitchFamily="18" charset="0"/>
                <a:cs typeface="Times New Roman" pitchFamily="18" charset="0"/>
              </a:rPr>
              <a:t>, chosen, the brand name must be protected.  Many times try to build a brand name that will eventually become identified with the product category</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Branding Decisions</a:t>
            </a:r>
            <a:endParaRPr lang="en-US" dirty="0"/>
          </a:p>
        </p:txBody>
      </p:sp>
      <p:sp>
        <p:nvSpPr>
          <p:cNvPr id="3" name="Content Placeholder 2"/>
          <p:cNvSpPr>
            <a:spLocks noGrp="1"/>
          </p:cNvSpPr>
          <p:nvPr>
            <p:ph idx="1"/>
          </p:nvPr>
        </p:nvSpPr>
        <p:spPr>
          <a:xfrm>
            <a:off x="304800" y="1295400"/>
            <a:ext cx="8686800" cy="4784725"/>
          </a:xfrm>
        </p:spPr>
        <p:txBody>
          <a:bodyPr/>
          <a:lstStyle/>
          <a:p>
            <a:pPr algn="just" fontAlgn="base" hangingPunct="0"/>
            <a:r>
              <a:rPr lang="en-US" dirty="0" smtClean="0">
                <a:latin typeface="Times New Roman" pitchFamily="18" charset="0"/>
                <a:cs typeface="Times New Roman" pitchFamily="18" charset="0"/>
              </a:rPr>
              <a:t>T</a:t>
            </a:r>
            <a:r>
              <a:rPr lang="en-US" b="1" dirty="0" smtClean="0">
                <a:solidFill>
                  <a:srgbClr val="FF0000"/>
                </a:solidFill>
                <a:latin typeface="Times New Roman" pitchFamily="18" charset="0"/>
                <a:cs typeface="Times New Roman" pitchFamily="18" charset="0"/>
              </a:rPr>
              <a:t>here are four levels of branding decisions:</a:t>
            </a:r>
          </a:p>
          <a:p>
            <a:pPr lvl="3" algn="just" fontAlgn="base" hangingPunct="0"/>
            <a:r>
              <a:rPr lang="en-US" sz="3200" dirty="0" smtClean="0">
                <a:latin typeface="Times New Roman" pitchFamily="18" charset="0"/>
                <a:cs typeface="Times New Roman" pitchFamily="18" charset="0"/>
              </a:rPr>
              <a:t>Branding Vs No Brand</a:t>
            </a:r>
          </a:p>
          <a:p>
            <a:pPr lvl="3" algn="just" fontAlgn="base" hangingPunct="0"/>
            <a:r>
              <a:rPr lang="en-US" sz="3200" dirty="0" smtClean="0">
                <a:latin typeface="Times New Roman" pitchFamily="18" charset="0"/>
                <a:cs typeface="Times New Roman" pitchFamily="18" charset="0"/>
              </a:rPr>
              <a:t>Private brand Vs manufacture’s brand</a:t>
            </a:r>
          </a:p>
          <a:p>
            <a:pPr lvl="3" algn="just" fontAlgn="base" hangingPunct="0"/>
            <a:r>
              <a:rPr lang="en-US" sz="3200" dirty="0" smtClean="0">
                <a:latin typeface="Times New Roman" pitchFamily="18" charset="0"/>
                <a:cs typeface="Times New Roman" pitchFamily="18" charset="0"/>
              </a:rPr>
              <a:t>Single brand Vs multiple brands</a:t>
            </a:r>
          </a:p>
          <a:p>
            <a:pPr lvl="3" algn="just" fontAlgn="base" hangingPunct="0"/>
            <a:r>
              <a:rPr lang="en-US" sz="3200" dirty="0" smtClean="0">
                <a:latin typeface="Times New Roman" pitchFamily="18" charset="0"/>
                <a:cs typeface="Times New Roman" pitchFamily="18" charset="0"/>
              </a:rPr>
              <a:t>Local brands Vs worldwide brand</a:t>
            </a:r>
          </a:p>
          <a:p>
            <a:pPr lvl="3" algn="just" fontAlgn="base" hangingPunct="0">
              <a:buNone/>
            </a:pPr>
            <a:endParaRPr lang="en-US" sz="3200" dirty="0" smtClean="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Branding Vs No Brand</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486400"/>
          </a:xfrm>
        </p:spPr>
        <p:txBody>
          <a:bodyPr>
            <a:normAutofit/>
          </a:bodyPr>
          <a:lstStyle/>
          <a:p>
            <a:pPr algn="just">
              <a:spcBef>
                <a:spcPts val="1800"/>
              </a:spcBef>
            </a:pPr>
            <a:r>
              <a:rPr lang="en-US" dirty="0" smtClean="0">
                <a:latin typeface="Times New Roman" pitchFamily="18" charset="0"/>
                <a:cs typeface="Times New Roman" pitchFamily="18" charset="0"/>
              </a:rPr>
              <a:t>To brand or not to brand, that is the question</a:t>
            </a:r>
          </a:p>
          <a:p>
            <a:pPr algn="just">
              <a:spcBef>
                <a:spcPts val="1800"/>
              </a:spcBef>
            </a:pPr>
            <a:r>
              <a:rPr lang="en-US" dirty="0" smtClean="0">
                <a:latin typeface="Times New Roman" pitchFamily="18" charset="0"/>
                <a:cs typeface="Times New Roman" pitchFamily="18" charset="0"/>
              </a:rPr>
              <a:t>Branding is not a cost free </a:t>
            </a:r>
          </a:p>
          <a:p>
            <a:pPr algn="just">
              <a:spcBef>
                <a:spcPts val="1800"/>
              </a:spcBef>
            </a:pPr>
            <a:r>
              <a:rPr lang="en-US" dirty="0" smtClean="0">
                <a:latin typeface="Times New Roman" pitchFamily="18" charset="0"/>
                <a:cs typeface="Times New Roman" pitchFamily="18" charset="0"/>
              </a:rPr>
              <a:t>added cost associated with marking, labeling, packaging and legal procedures. </a:t>
            </a:r>
          </a:p>
          <a:p>
            <a:pPr algn="just">
              <a:spcBef>
                <a:spcPts val="1800"/>
              </a:spcBef>
            </a:pPr>
            <a:r>
              <a:rPr lang="en-US" dirty="0" smtClean="0">
                <a:latin typeface="Times New Roman" pitchFamily="18" charset="0"/>
                <a:cs typeface="Times New Roman" pitchFamily="18" charset="0"/>
              </a:rPr>
              <a:t>Branding is then probably undesirable because brand promotion is ineffective in a practical sense and adds unnecessary expenses to operations costs</a:t>
            </a:r>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Private Brand Vs manufacturer’s Brand</a:t>
            </a:r>
            <a:endParaRPr lang="en-US" dirty="0"/>
          </a:p>
        </p:txBody>
      </p:sp>
      <p:sp>
        <p:nvSpPr>
          <p:cNvPr id="3" name="Content Placeholder 2"/>
          <p:cNvSpPr>
            <a:spLocks noGrp="1"/>
          </p:cNvSpPr>
          <p:nvPr>
            <p:ph idx="1"/>
          </p:nvPr>
        </p:nvSpPr>
        <p:spPr>
          <a:xfrm>
            <a:off x="304800" y="1143000"/>
            <a:ext cx="8686800" cy="5486400"/>
          </a:xfrm>
        </p:spPr>
        <p:txBody>
          <a:bodyPr>
            <a:normAutofit/>
          </a:bodyPr>
          <a:lstStyle/>
          <a:p>
            <a:pPr algn="just">
              <a:spcBef>
                <a:spcPts val="2400"/>
              </a:spcBef>
            </a:pPr>
            <a:r>
              <a:rPr lang="en-US" dirty="0" smtClean="0">
                <a:latin typeface="Times New Roman" pitchFamily="18" charset="0"/>
                <a:cs typeface="Times New Roman" pitchFamily="18" charset="0"/>
              </a:rPr>
              <a:t>whether the manufacturers should use its own brand or a distributor’s brand on its product.</a:t>
            </a:r>
          </a:p>
          <a:p>
            <a:pPr algn="just">
              <a:spcBef>
                <a:spcPts val="2400"/>
              </a:spcBef>
            </a:pPr>
            <a:r>
              <a:rPr lang="en-US" dirty="0" smtClean="0">
                <a:latin typeface="Times New Roman" pitchFamily="18" charset="0"/>
                <a:cs typeface="Times New Roman" pitchFamily="18" charset="0"/>
              </a:rPr>
              <a:t> Distributors in the world of international business include </a:t>
            </a:r>
          </a:p>
          <a:p>
            <a:pPr algn="just">
              <a:spcBef>
                <a:spcPts val="2400"/>
              </a:spcBef>
              <a:buFont typeface="Wingdings" pitchFamily="2" charset="2"/>
              <a:buChar char="Ø"/>
            </a:pPr>
            <a:r>
              <a:rPr lang="en-US" dirty="0" smtClean="0">
                <a:latin typeface="Times New Roman" pitchFamily="18" charset="0"/>
                <a:cs typeface="Times New Roman" pitchFamily="18" charset="0"/>
              </a:rPr>
              <a:t>trading companies, </a:t>
            </a:r>
          </a:p>
          <a:p>
            <a:pPr algn="just">
              <a:spcBef>
                <a:spcPts val="2400"/>
              </a:spcBef>
              <a:buFont typeface="Wingdings" pitchFamily="2" charset="2"/>
              <a:buChar char="Ø"/>
            </a:pPr>
            <a:r>
              <a:rPr lang="en-US" dirty="0" smtClean="0">
                <a:latin typeface="Times New Roman" pitchFamily="18" charset="0"/>
                <a:cs typeface="Times New Roman" pitchFamily="18" charset="0"/>
              </a:rPr>
              <a:t>importers, and retailers, among others; their brands are called private brands.</a:t>
            </a:r>
          </a:p>
          <a:p>
            <a:pPr algn="just">
              <a:spcBef>
                <a:spcPts val="2400"/>
              </a:spcBef>
            </a:pPr>
            <a:r>
              <a:rPr lang="en-US" dirty="0" err="1" smtClean="0">
                <a:latin typeface="Times New Roman" pitchFamily="18" charset="0"/>
                <a:cs typeface="Times New Roman" pitchFamily="18" charset="0"/>
              </a:rPr>
              <a:t>E.g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abadula</a:t>
            </a:r>
            <a:r>
              <a:rPr lang="en-US" dirty="0" smtClean="0">
                <a:latin typeface="Times New Roman" pitchFamily="18" charset="0"/>
                <a:cs typeface="Times New Roman" pitchFamily="18" charset="0"/>
              </a:rPr>
              <a:t> car .” </a:t>
            </a:r>
            <a:r>
              <a:rPr lang="en-US" dirty="0" err="1" smtClean="0">
                <a:latin typeface="Times New Roman" pitchFamily="18" charset="0"/>
                <a:cs typeface="Times New Roman" pitchFamily="18" charset="0"/>
              </a:rPr>
              <a:t>Fesese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bederte</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Single Brand Vs Multiple Brand</a:t>
            </a:r>
            <a:r>
              <a:rPr lang="en-US" dirty="0" smtClean="0"/>
              <a:t/>
            </a:r>
            <a:br>
              <a:rPr lang="en-US" dirty="0" smtClean="0"/>
            </a:br>
            <a:endParaRPr lang="en-US" dirty="0"/>
          </a:p>
        </p:txBody>
      </p:sp>
      <p:sp>
        <p:nvSpPr>
          <p:cNvPr id="3" name="Content Placeholder 2"/>
          <p:cNvSpPr>
            <a:spLocks noGrp="1"/>
          </p:cNvSpPr>
          <p:nvPr>
            <p:ph idx="1"/>
          </p:nvPr>
        </p:nvSpPr>
        <p:spPr>
          <a:xfrm>
            <a:off x="304800" y="1554162"/>
            <a:ext cx="8686800" cy="5303838"/>
          </a:xfrm>
        </p:spPr>
        <p:txBody>
          <a:bodyPr>
            <a:normAutofit/>
          </a:bodyPr>
          <a:lstStyle/>
          <a:p>
            <a:pPr lvl="0">
              <a:spcBef>
                <a:spcPts val="1800"/>
              </a:spcBef>
            </a:pPr>
            <a:r>
              <a:rPr lang="en-US" dirty="0" smtClean="0"/>
              <a:t>a company may choose to make several brands within a single market </a:t>
            </a:r>
          </a:p>
          <a:p>
            <a:pPr lvl="0">
              <a:spcBef>
                <a:spcPts val="1800"/>
              </a:spcBef>
            </a:pPr>
            <a:r>
              <a:rPr lang="en-US" dirty="0" smtClean="0"/>
              <a:t> the assumption that the market is heterogeneous and thus be segmented. </a:t>
            </a:r>
          </a:p>
          <a:p>
            <a:pPr lvl="0">
              <a:spcBef>
                <a:spcPts val="1800"/>
              </a:spcBef>
            </a:pPr>
            <a:r>
              <a:rPr lang="en-US" b="1" dirty="0" smtClean="0"/>
              <a:t>Local Brands Vs Worldwide Brand</a:t>
            </a:r>
            <a:endParaRPr lang="en-US" dirty="0" smtClean="0"/>
          </a:p>
          <a:p>
            <a:pPr>
              <a:spcBef>
                <a:spcPts val="1800"/>
              </a:spcBef>
            </a:pPr>
            <a:r>
              <a:rPr lang="en-US" dirty="0" smtClean="0"/>
              <a:t> The international marketer must then consider whether to use just one brand name worldwide or different brands for different markets or countries. </a:t>
            </a:r>
          </a:p>
          <a:p>
            <a:endParaRPr lang="en-US" dirty="0" smtClean="0"/>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Brand strategy </a:t>
            </a:r>
            <a:endParaRPr lang="en-US" dirty="0"/>
          </a:p>
        </p:txBody>
      </p:sp>
      <p:sp>
        <p:nvSpPr>
          <p:cNvPr id="3" name="Content Placeholder 2"/>
          <p:cNvSpPr>
            <a:spLocks noGrp="1"/>
          </p:cNvSpPr>
          <p:nvPr>
            <p:ph idx="1"/>
          </p:nvPr>
        </p:nvSpPr>
        <p:spPr>
          <a:xfrm>
            <a:off x="304800" y="1554162"/>
            <a:ext cx="8686800" cy="5075238"/>
          </a:xfrm>
        </p:spPr>
        <p:txBody>
          <a:bodyPr/>
          <a:lstStyle/>
          <a:p>
            <a:pPr>
              <a:buNone/>
            </a:pPr>
            <a:r>
              <a:rPr lang="en-US" dirty="0" smtClean="0">
                <a:solidFill>
                  <a:srgbClr val="FF0000"/>
                </a:solidFill>
              </a:rPr>
              <a:t>A company has four choices when it comes to brand strategy, which is as follows:-</a:t>
            </a:r>
          </a:p>
          <a:p>
            <a:pPr>
              <a:spcBef>
                <a:spcPts val="1800"/>
              </a:spcBef>
              <a:buFont typeface="Wingdings" pitchFamily="2" charset="2"/>
              <a:buChar char="Ø"/>
            </a:pPr>
            <a:r>
              <a:rPr lang="en-US" b="1" dirty="0" smtClean="0"/>
              <a:t>Line extension: </a:t>
            </a:r>
            <a:r>
              <a:rPr lang="en-US" dirty="0" smtClean="0"/>
              <a:t>Line extension occur when a company introduces additional items ,</a:t>
            </a:r>
          </a:p>
          <a:p>
            <a:pPr fontAlgn="base" hangingPunct="0"/>
            <a:r>
              <a:rPr lang="en-US" dirty="0" smtClean="0"/>
              <a:t> such as new flavors, forms, colors, added ingredients, package sizes, and so on. Example   </a:t>
            </a:r>
            <a:r>
              <a:rPr lang="en-US" dirty="0" err="1" smtClean="0"/>
              <a:t>moha</a:t>
            </a:r>
            <a:r>
              <a:rPr lang="en-US" dirty="0" smtClean="0"/>
              <a:t> co. apple co. </a:t>
            </a:r>
          </a:p>
          <a:p>
            <a:pPr fontAlgn="base" hangingPunct="0"/>
            <a:r>
              <a:rPr lang="en-US" dirty="0" smtClean="0"/>
              <a:t> </a:t>
            </a:r>
          </a:p>
          <a:p>
            <a:pPr>
              <a:spcBef>
                <a:spcPts val="1800"/>
              </a:spcBef>
              <a:buFont typeface="Wingdings" pitchFamily="2" charset="2"/>
              <a:buChar char="Ø"/>
            </a:pP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Con’d</a:t>
            </a:r>
            <a:endParaRPr lang="en-US" dirty="0"/>
          </a:p>
        </p:txBody>
      </p:sp>
      <p:sp>
        <p:nvSpPr>
          <p:cNvPr id="3" name="Content Placeholder 2"/>
          <p:cNvSpPr>
            <a:spLocks noGrp="1"/>
          </p:cNvSpPr>
          <p:nvPr>
            <p:ph idx="1"/>
          </p:nvPr>
        </p:nvSpPr>
        <p:spPr/>
        <p:txBody>
          <a:bodyPr/>
          <a:lstStyle/>
          <a:p>
            <a:r>
              <a:rPr lang="en-US" b="1" dirty="0" smtClean="0"/>
              <a:t>Brand Extension: </a:t>
            </a:r>
            <a:r>
              <a:rPr lang="en-US" dirty="0" smtClean="0"/>
              <a:t>A company may decide to use an existing brand name to launch a product in a new category </a:t>
            </a:r>
          </a:p>
          <a:p>
            <a:r>
              <a:rPr lang="en-US" dirty="0" smtClean="0"/>
              <a:t>. i.e. Sony puts its name on most of its electronic products</a:t>
            </a: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Con’d</a:t>
            </a:r>
            <a:r>
              <a:rPr lang="en-US" dirty="0" smtClean="0"/>
              <a:t> </a:t>
            </a:r>
            <a:endParaRPr lang="en-US" dirty="0"/>
          </a:p>
        </p:txBody>
      </p:sp>
      <p:sp>
        <p:nvSpPr>
          <p:cNvPr id="3" name="Content Placeholder 2"/>
          <p:cNvSpPr>
            <a:spLocks noGrp="1"/>
          </p:cNvSpPr>
          <p:nvPr>
            <p:ph idx="1"/>
          </p:nvPr>
        </p:nvSpPr>
        <p:spPr>
          <a:xfrm>
            <a:off x="304800" y="1554162"/>
            <a:ext cx="8686800" cy="5303838"/>
          </a:xfrm>
        </p:spPr>
        <p:txBody>
          <a:bodyPr>
            <a:normAutofit/>
          </a:bodyPr>
          <a:lstStyle/>
          <a:p>
            <a:pPr algn="just">
              <a:spcBef>
                <a:spcPts val="1800"/>
              </a:spcBef>
            </a:pPr>
            <a:r>
              <a:rPr lang="en-US" b="1" dirty="0" smtClean="0"/>
              <a:t>	Multi brands:</a:t>
            </a:r>
            <a:r>
              <a:rPr lang="en-US" dirty="0" smtClean="0"/>
              <a:t> A company will often introduce additional brands in the same product category.  </a:t>
            </a:r>
          </a:p>
          <a:p>
            <a:pPr algn="just">
              <a:spcBef>
                <a:spcPts val="1800"/>
              </a:spcBef>
            </a:pPr>
            <a:r>
              <a:rPr lang="en-US" dirty="0" smtClean="0"/>
              <a:t>There are various motives for doing this--------higher priced and lower priced  products</a:t>
            </a:r>
          </a:p>
          <a:p>
            <a:pPr algn="just">
              <a:spcBef>
                <a:spcPts val="1800"/>
              </a:spcBef>
            </a:pPr>
            <a:r>
              <a:rPr lang="en-US" b="1" dirty="0" smtClean="0"/>
              <a:t>New brand: </a:t>
            </a:r>
            <a:r>
              <a:rPr lang="en-US" dirty="0" smtClean="0"/>
              <a:t>When a company launches products in a new category</a:t>
            </a:r>
          </a:p>
          <a:p>
            <a:pPr algn="just">
              <a:spcBef>
                <a:spcPts val="1800"/>
              </a:spcBef>
            </a:pPr>
            <a:r>
              <a:rPr lang="en-US" b="1" dirty="0" smtClean="0"/>
              <a:t>Co-brands :</a:t>
            </a:r>
            <a:r>
              <a:rPr lang="en-US" dirty="0" smtClean="0"/>
              <a:t> two or more well-known brands are combined in an offer </a:t>
            </a:r>
            <a:r>
              <a:rPr lang="en-US" dirty="0" err="1" smtClean="0"/>
              <a:t>e.g</a:t>
            </a:r>
            <a:r>
              <a:rPr lang="en-US" dirty="0" smtClean="0"/>
              <a:t>  </a:t>
            </a:r>
            <a:r>
              <a:rPr lang="en-US" dirty="0" err="1" smtClean="0"/>
              <a:t>moha</a:t>
            </a:r>
            <a:r>
              <a:rPr lang="en-US" dirty="0" smtClean="0"/>
              <a:t> co.</a:t>
            </a: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rtl="0">
              <a:spcBef>
                <a:spcPct val="0"/>
              </a:spcBef>
            </a:pPr>
            <a:r>
              <a:rPr lang="en-US" sz="3600" b="1" dirty="0" smtClean="0"/>
              <a:t>4.3  Packaging</a:t>
            </a:r>
            <a:r>
              <a:rPr lang="en-US" sz="3600" dirty="0"/>
              <a:t/>
            </a:r>
            <a:br>
              <a:rPr lang="en-US" sz="3600" dirty="0"/>
            </a:br>
            <a:endParaRPr lang="en-US" sz="3600" dirty="0"/>
          </a:p>
        </p:txBody>
      </p:sp>
      <p:sp>
        <p:nvSpPr>
          <p:cNvPr id="3" name="Content Placeholder 2"/>
          <p:cNvSpPr>
            <a:spLocks noGrp="1"/>
          </p:cNvSpPr>
          <p:nvPr>
            <p:ph idx="1"/>
          </p:nvPr>
        </p:nvSpPr>
        <p:spPr>
          <a:xfrm>
            <a:off x="304800" y="1554162"/>
            <a:ext cx="8686800" cy="5303838"/>
          </a:xfrm>
        </p:spPr>
        <p:txBody>
          <a:bodyPr>
            <a:normAutofit lnSpcReduction="10000"/>
          </a:bodyPr>
          <a:lstStyle/>
          <a:p>
            <a:pPr>
              <a:spcBef>
                <a:spcPts val="2400"/>
              </a:spcBef>
            </a:pPr>
            <a:r>
              <a:rPr lang="en-US" dirty="0" smtClean="0"/>
              <a:t>packaging is  activities of designing and producing the container or wrapper. </a:t>
            </a:r>
          </a:p>
          <a:p>
            <a:pPr>
              <a:spcBef>
                <a:spcPts val="2400"/>
              </a:spcBef>
            </a:pPr>
            <a:r>
              <a:rPr lang="en-US" dirty="0" smtClean="0"/>
              <a:t> Thus packaging is a business function and a package is an item.</a:t>
            </a:r>
          </a:p>
          <a:p>
            <a:pPr>
              <a:spcBef>
                <a:spcPts val="2400"/>
              </a:spcBef>
            </a:pPr>
            <a:r>
              <a:rPr lang="en-US" b="1" i="1" dirty="0" smtClean="0"/>
              <a:t>Packaging can be defined as follows:</a:t>
            </a:r>
            <a:endParaRPr lang="en-US" dirty="0" smtClean="0"/>
          </a:p>
          <a:p>
            <a:pPr>
              <a:spcBef>
                <a:spcPts val="2400"/>
              </a:spcBef>
            </a:pPr>
            <a:r>
              <a:rPr lang="en-US" dirty="0" smtClean="0"/>
              <a:t>“Packaging includes the activities of designing and producing the container or wrapper for a product.“</a:t>
            </a:r>
          </a:p>
          <a:p>
            <a:pPr>
              <a:spcBef>
                <a:spcPts val="2400"/>
              </a:spcBef>
            </a:pPr>
            <a:r>
              <a:rPr lang="en-US" dirty="0" smtClean="0"/>
              <a:t>The container or wrapper is called the package. </a:t>
            </a:r>
          </a:p>
          <a:p>
            <a:pPr>
              <a:spcBef>
                <a:spcPts val="2400"/>
              </a:spcBef>
            </a:pP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en-US" sz="2400" b="1" dirty="0"/>
              <a:t>Strategic Orientation/International Marketing Concepts</a:t>
            </a:r>
            <a:r>
              <a:rPr lang="en-US" sz="2400" dirty="0"/>
              <a:t/>
            </a:r>
            <a:br>
              <a:rPr lang="en-US" sz="2400" dirty="0"/>
            </a:br>
            <a:endParaRPr lang="en-US" sz="2400" dirty="0"/>
          </a:p>
        </p:txBody>
      </p:sp>
      <p:sp>
        <p:nvSpPr>
          <p:cNvPr id="3" name="Content Placeholder 2"/>
          <p:cNvSpPr>
            <a:spLocks noGrp="1"/>
          </p:cNvSpPr>
          <p:nvPr>
            <p:ph idx="1"/>
          </p:nvPr>
        </p:nvSpPr>
        <p:spPr/>
        <p:txBody>
          <a:bodyPr/>
          <a:lstStyle/>
          <a:p>
            <a:r>
              <a:rPr lang="en-US" dirty="0" smtClean="0"/>
              <a:t>Companies’ philosophies on international involvement can be described, based on the </a:t>
            </a:r>
            <a:r>
              <a:rPr lang="en-US" b="1" dirty="0" smtClean="0"/>
              <a:t>EPRG framework, </a:t>
            </a:r>
          </a:p>
          <a:p>
            <a:r>
              <a:rPr lang="en-US" b="1" dirty="0" smtClean="0"/>
              <a:t> ethnocentric, </a:t>
            </a:r>
          </a:p>
          <a:p>
            <a:r>
              <a:rPr lang="en-US" b="1" dirty="0" smtClean="0"/>
              <a:t>polycentric, </a:t>
            </a:r>
          </a:p>
          <a:p>
            <a:r>
              <a:rPr lang="en-US" b="1" dirty="0" err="1" smtClean="0"/>
              <a:t>regiocentric</a:t>
            </a:r>
            <a:r>
              <a:rPr lang="en-US" b="1" dirty="0" smtClean="0"/>
              <a:t> and </a:t>
            </a:r>
          </a:p>
          <a:p>
            <a:r>
              <a:rPr lang="en-US" b="1" dirty="0" smtClean="0"/>
              <a:t>geocentric.</a:t>
            </a:r>
            <a:endParaRPr lang="en-US" dirty="0" smtClean="0"/>
          </a:p>
          <a:p>
            <a:endParaRPr lang="en-US" dirty="0"/>
          </a:p>
        </p:txBody>
      </p:sp>
    </p:spTree>
  </p:cSld>
  <p:clrMapOvr>
    <a:masterClrMapping/>
  </p:clrMapOvr>
  <p:transition spd="slow">
    <p:strips/>
    <p:sndAc>
      <p:stSnd>
        <p:snd r:embed="rId2" name="explode.wav" builtIn="1"/>
      </p:stSnd>
    </p:sndAc>
  </p:transition>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Con’d</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r>
              <a:rPr lang="en-US" dirty="0" smtClean="0"/>
              <a:t> packaging has become a potent marketing tool.</a:t>
            </a:r>
          </a:p>
          <a:p>
            <a:r>
              <a:rPr lang="en-US" dirty="0" smtClean="0"/>
              <a:t> Well-designed packages can create convenience value for the consumer</a:t>
            </a:r>
          </a:p>
          <a:p>
            <a:r>
              <a:rPr lang="en-US" dirty="0" smtClean="0"/>
              <a:t> </a:t>
            </a:r>
            <a:r>
              <a:rPr lang="en-US" b="1" dirty="0" smtClean="0">
                <a:solidFill>
                  <a:srgbClr val="FF0000"/>
                </a:solidFill>
              </a:rPr>
              <a:t>package are intended to serve several vital purposes</a:t>
            </a:r>
            <a:r>
              <a:rPr lang="en-US" dirty="0" smtClean="0"/>
              <a:t>. </a:t>
            </a:r>
          </a:p>
          <a:p>
            <a:r>
              <a:rPr lang="en-US" b="1" dirty="0" err="1" smtClean="0"/>
              <a:t>i</a:t>
            </a:r>
            <a:r>
              <a:rPr lang="en-US" b="1" dirty="0" smtClean="0"/>
              <a:t>) Protect the product on its way to the consumer:-</a:t>
            </a:r>
          </a:p>
          <a:p>
            <a:r>
              <a:rPr lang="en-US" dirty="0" smtClean="0"/>
              <a:t>A package protects products during shipment</a:t>
            </a:r>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Con’d</a:t>
            </a:r>
            <a:r>
              <a:rPr lang="en-US" dirty="0" smtClean="0"/>
              <a:t> </a:t>
            </a:r>
            <a:endParaRPr lang="en-US" dirty="0"/>
          </a:p>
        </p:txBody>
      </p:sp>
      <p:sp>
        <p:nvSpPr>
          <p:cNvPr id="3" name="Content Placeholder 2"/>
          <p:cNvSpPr>
            <a:spLocks noGrp="1"/>
          </p:cNvSpPr>
          <p:nvPr>
            <p:ph idx="1"/>
          </p:nvPr>
        </p:nvSpPr>
        <p:spPr>
          <a:xfrm>
            <a:off x="304800" y="1554162"/>
            <a:ext cx="8686800" cy="5303838"/>
          </a:xfrm>
        </p:spPr>
        <p:txBody>
          <a:bodyPr>
            <a:normAutofit fontScale="92500" lnSpcReduction="10000"/>
          </a:bodyPr>
          <a:lstStyle/>
          <a:p>
            <a:pPr algn="just">
              <a:spcBef>
                <a:spcPts val="1800"/>
              </a:spcBef>
            </a:pPr>
            <a:r>
              <a:rPr lang="en-US" b="1" dirty="0" smtClean="0"/>
              <a:t>ii) Provide protection after the product is purchased:-</a:t>
            </a:r>
          </a:p>
          <a:p>
            <a:pPr algn="just">
              <a:spcBef>
                <a:spcPts val="1800"/>
              </a:spcBef>
            </a:pPr>
            <a:r>
              <a:rPr lang="en-US" dirty="0" smtClean="0"/>
              <a:t>, packaged goods generally are more convenient, cleaner, and less susceptible to losses from evaporation, spilling/dropping  and spoilage.</a:t>
            </a:r>
            <a:r>
              <a:rPr lang="en-US" b="1" dirty="0" smtClean="0"/>
              <a:t> </a:t>
            </a:r>
          </a:p>
          <a:p>
            <a:pPr algn="just">
              <a:spcBef>
                <a:spcPts val="1800"/>
              </a:spcBef>
            </a:pPr>
            <a:r>
              <a:rPr lang="en-US" b="1" dirty="0" smtClean="0"/>
              <a:t>iii) Be part of a company's trade marketing program:-</a:t>
            </a:r>
            <a:r>
              <a:rPr lang="en-US" dirty="0" smtClean="0"/>
              <a:t>. </a:t>
            </a:r>
          </a:p>
          <a:p>
            <a:pPr algn="just">
              <a:spcBef>
                <a:spcPts val="1800"/>
              </a:spcBef>
            </a:pPr>
            <a:r>
              <a:rPr lang="en-US" dirty="0" smtClean="0"/>
              <a:t> For instance, a packages size and shape must be suitable for displaying and stacking the product in the store.</a:t>
            </a:r>
          </a:p>
          <a:p>
            <a:endParaRPr lang="en-US" dirty="0" smtClean="0"/>
          </a:p>
          <a:p>
            <a:endParaRPr lang="en-US" dirty="0" smtClean="0"/>
          </a:p>
          <a:p>
            <a:endParaRPr lang="en-US" dirty="0" smtClean="0"/>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 d </a:t>
            </a:r>
            <a:endParaRPr lang="en-US" dirty="0"/>
          </a:p>
        </p:txBody>
      </p:sp>
      <p:sp>
        <p:nvSpPr>
          <p:cNvPr id="3" name="Content Placeholder 2"/>
          <p:cNvSpPr>
            <a:spLocks noGrp="1"/>
          </p:cNvSpPr>
          <p:nvPr>
            <p:ph idx="1"/>
          </p:nvPr>
        </p:nvSpPr>
        <p:spPr>
          <a:xfrm>
            <a:off x="304800" y="1554162"/>
            <a:ext cx="8686800" cy="4999038"/>
          </a:xfrm>
        </p:spPr>
        <p:txBody>
          <a:bodyPr/>
          <a:lstStyle/>
          <a:p>
            <a:pPr fontAlgn="base" hangingPunct="0"/>
            <a:r>
              <a:rPr lang="en-US" b="1" dirty="0" smtClean="0"/>
              <a:t>iv) Be part of a company's consumer marketing program:-</a:t>
            </a:r>
            <a:endParaRPr lang="en-US" dirty="0" smtClean="0"/>
          </a:p>
          <a:p>
            <a:r>
              <a:rPr lang="en-US" dirty="0" smtClean="0"/>
              <a:t>Packaging helps identify a product and thus may prevent substitution of competitive product.</a:t>
            </a:r>
          </a:p>
          <a:p>
            <a:r>
              <a:rPr lang="en-US" dirty="0" smtClean="0"/>
              <a:t>At the point of purchase such as supermarket aisle/ walkway  - the package can serve as a </a:t>
            </a:r>
            <a:r>
              <a:rPr lang="en-US" b="1" dirty="0" smtClean="0">
                <a:solidFill>
                  <a:srgbClr val="FF0000"/>
                </a:solidFill>
              </a:rPr>
              <a:t>'silent sales person</a:t>
            </a:r>
            <a:r>
              <a:rPr lang="en-US" dirty="0" smtClean="0"/>
              <a:t>'</a:t>
            </a:r>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Package contains</a:t>
            </a:r>
            <a:endParaRPr lang="en-US" dirty="0"/>
          </a:p>
        </p:txBody>
      </p:sp>
      <p:sp>
        <p:nvSpPr>
          <p:cNvPr id="3" name="Content Placeholder 2"/>
          <p:cNvSpPr>
            <a:spLocks noGrp="1"/>
          </p:cNvSpPr>
          <p:nvPr>
            <p:ph idx="1"/>
          </p:nvPr>
        </p:nvSpPr>
        <p:spPr>
          <a:xfrm>
            <a:off x="304800" y="1219200"/>
            <a:ext cx="8686800" cy="5638800"/>
          </a:xfrm>
        </p:spPr>
        <p:txBody>
          <a:bodyPr>
            <a:normAutofit fontScale="62500" lnSpcReduction="20000"/>
          </a:bodyPr>
          <a:lstStyle/>
          <a:p>
            <a:pPr algn="just" fontAlgn="base" hangingPunct="0">
              <a:spcBef>
                <a:spcPts val="1200"/>
              </a:spcBef>
            </a:pPr>
            <a:r>
              <a:rPr lang="en-US" b="1" dirty="0" err="1" smtClean="0"/>
              <a:t>i</a:t>
            </a:r>
            <a:r>
              <a:rPr lang="en-US" b="1" dirty="0" smtClean="0"/>
              <a:t>) Product description:-</a:t>
            </a:r>
            <a:endParaRPr lang="en-US" dirty="0" smtClean="0"/>
          </a:p>
          <a:p>
            <a:pPr algn="just" fontAlgn="base" hangingPunct="0">
              <a:spcBef>
                <a:spcPts val="1200"/>
              </a:spcBef>
            </a:pPr>
            <a:r>
              <a:rPr lang="en-US" dirty="0" smtClean="0"/>
              <a:t>The package is expected to show not only what the product is, but also what it does in terms of benefits it gives the promotional message.  This could be done using words or pictures.</a:t>
            </a:r>
          </a:p>
          <a:p>
            <a:pPr algn="just" fontAlgn="base" hangingPunct="0">
              <a:spcBef>
                <a:spcPts val="1200"/>
              </a:spcBef>
            </a:pPr>
            <a:r>
              <a:rPr lang="en-US" b="1" dirty="0" smtClean="0"/>
              <a:t>ii) Product image-</a:t>
            </a:r>
            <a:endParaRPr lang="en-US" dirty="0" smtClean="0"/>
          </a:p>
          <a:p>
            <a:pPr algn="just" fontAlgn="base" hangingPunct="0">
              <a:spcBef>
                <a:spcPts val="1200"/>
              </a:spcBef>
            </a:pPr>
            <a:r>
              <a:rPr lang="en-US" dirty="0" smtClean="0"/>
              <a:t>The packaging material ought to match the image of the product inside.  Highly prestigious products and inferior products should be packed differently.</a:t>
            </a:r>
          </a:p>
          <a:p>
            <a:pPr algn="just" fontAlgn="base" hangingPunct="0">
              <a:spcBef>
                <a:spcPts val="1200"/>
              </a:spcBef>
            </a:pPr>
            <a:r>
              <a:rPr lang="en-US" b="1" dirty="0" smtClean="0"/>
              <a:t>iii) Product value</a:t>
            </a:r>
            <a:endParaRPr lang="en-US" dirty="0" smtClean="0"/>
          </a:p>
          <a:p>
            <a:pPr algn="just" fontAlgn="base" hangingPunct="0">
              <a:spcBef>
                <a:spcPts val="1200"/>
              </a:spcBef>
            </a:pPr>
            <a:r>
              <a:rPr lang="en-US" dirty="0" smtClean="0"/>
              <a:t>The pack is often designed to make its contents look more than they really are in terms of value a small value item looks huge in certain packages.</a:t>
            </a:r>
          </a:p>
          <a:p>
            <a:pPr algn="just" fontAlgn="base" hangingPunct="0">
              <a:spcBef>
                <a:spcPts val="1200"/>
              </a:spcBef>
            </a:pPr>
            <a:r>
              <a:rPr lang="en-US" b="1" dirty="0" smtClean="0"/>
              <a:t>iv) Shelf display</a:t>
            </a:r>
            <a:endParaRPr lang="en-US" dirty="0" smtClean="0"/>
          </a:p>
          <a:p>
            <a:pPr algn="just" fontAlgn="base" hangingPunct="0">
              <a:spcBef>
                <a:spcPts val="1200"/>
              </a:spcBef>
            </a:pPr>
            <a:r>
              <a:rPr lang="en-US" dirty="0" smtClean="0"/>
              <a:t>It is also important products are packed in such a way that they occupy small space, they are protected from shocks damages, their shelf life increases, they are protected from pilferage.</a:t>
            </a:r>
          </a:p>
          <a:p>
            <a:pPr algn="just" fontAlgn="base" hangingPunct="0">
              <a:spcBef>
                <a:spcPts val="1200"/>
              </a:spcBef>
            </a:pPr>
            <a:r>
              <a:rPr lang="en-US" b="1" dirty="0" smtClean="0"/>
              <a:t> </a:t>
            </a:r>
            <a:endParaRPr lang="en-US" dirty="0" smtClean="0"/>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Packaging functions and criteria </a:t>
            </a:r>
            <a:r>
              <a:rPr lang="en-US" dirty="0" smtClean="0"/>
              <a:t/>
            </a:r>
            <a:br>
              <a:rPr lang="en-US" dirty="0" smtClean="0"/>
            </a:br>
            <a:endParaRPr lang="en-US" dirty="0"/>
          </a:p>
        </p:txBody>
      </p:sp>
      <p:sp>
        <p:nvSpPr>
          <p:cNvPr id="3" name="Content Placeholder 2"/>
          <p:cNvSpPr>
            <a:spLocks noGrp="1"/>
          </p:cNvSpPr>
          <p:nvPr>
            <p:ph idx="1"/>
          </p:nvPr>
        </p:nvSpPr>
        <p:spPr>
          <a:xfrm>
            <a:off x="304800" y="1554162"/>
            <a:ext cx="8686800" cy="5075238"/>
          </a:xfrm>
        </p:spPr>
        <p:txBody>
          <a:bodyPr>
            <a:normAutofit fontScale="92500" lnSpcReduction="20000"/>
          </a:bodyPr>
          <a:lstStyle/>
          <a:p>
            <a:pPr>
              <a:spcBef>
                <a:spcPts val="1800"/>
              </a:spcBef>
            </a:pPr>
            <a:r>
              <a:rPr lang="en-US" dirty="0" smtClean="0"/>
              <a:t>like the brand name, packaging is another integral part of a product.</a:t>
            </a:r>
          </a:p>
          <a:p>
            <a:pPr>
              <a:spcBef>
                <a:spcPts val="1800"/>
              </a:spcBef>
            </a:pPr>
            <a:r>
              <a:rPr lang="en-US" dirty="0" smtClean="0"/>
              <a:t> </a:t>
            </a:r>
            <a:r>
              <a:rPr lang="en-US" dirty="0" smtClean="0">
                <a:solidFill>
                  <a:srgbClr val="FF0000"/>
                </a:solidFill>
              </a:rPr>
              <a:t>Packaging serves two primary purposes: functional and promotional. </a:t>
            </a:r>
          </a:p>
          <a:p>
            <a:pPr fontAlgn="base" hangingPunct="0">
              <a:spcBef>
                <a:spcPts val="1800"/>
              </a:spcBef>
            </a:pPr>
            <a:r>
              <a:rPr lang="en-US" dirty="0" smtClean="0"/>
              <a:t>First and foremost, a package must be functional ---- it is capable of protecting the product at minimum cost. </a:t>
            </a:r>
          </a:p>
          <a:p>
            <a:pPr fontAlgn="base" hangingPunct="0">
              <a:spcBef>
                <a:spcPts val="1800"/>
              </a:spcBef>
            </a:pPr>
            <a:r>
              <a:rPr lang="en-US" dirty="0" smtClean="0"/>
              <a:t>Packaging does not </a:t>
            </a:r>
            <a:r>
              <a:rPr lang="en-US" dirty="0" smtClean="0">
                <a:solidFill>
                  <a:srgbClr val="FF0000"/>
                </a:solidFill>
              </a:rPr>
              <a:t>have to be dull</a:t>
            </a:r>
            <a:r>
              <a:rPr lang="en-US" dirty="0" smtClean="0"/>
              <a:t>. </a:t>
            </a:r>
            <a:r>
              <a:rPr lang="en-US" dirty="0" smtClean="0">
                <a:solidFill>
                  <a:srgbClr val="FF0000"/>
                </a:solidFill>
              </a:rPr>
              <a:t>Novel shapes and designs </a:t>
            </a:r>
            <a:r>
              <a:rPr lang="en-US" dirty="0" smtClean="0"/>
              <a:t>can be used to stimulate interest and create excitement. </a:t>
            </a:r>
          </a:p>
          <a:p>
            <a:pPr fontAlgn="base" hangingPunct="0">
              <a:spcBef>
                <a:spcPts val="1800"/>
              </a:spcBef>
            </a:pPr>
            <a:r>
              <a:rPr lang="en-US" b="1" dirty="0" smtClean="0"/>
              <a:t> </a:t>
            </a:r>
            <a:endParaRPr lang="en-US" dirty="0" smtClean="0"/>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Packing </a:t>
            </a:r>
            <a:r>
              <a:rPr lang="en-US" dirty="0" smtClean="0"/>
              <a:t/>
            </a:r>
            <a:br>
              <a:rPr lang="en-US" dirty="0" smtClean="0"/>
            </a:br>
            <a:endParaRPr lang="en-US" dirty="0"/>
          </a:p>
        </p:txBody>
      </p:sp>
      <p:sp>
        <p:nvSpPr>
          <p:cNvPr id="3" name="Content Placeholder 2"/>
          <p:cNvSpPr>
            <a:spLocks noGrp="1"/>
          </p:cNvSpPr>
          <p:nvPr>
            <p:ph idx="1"/>
          </p:nvPr>
        </p:nvSpPr>
        <p:spPr>
          <a:xfrm>
            <a:off x="304800" y="1554162"/>
            <a:ext cx="8686800" cy="5303838"/>
          </a:xfrm>
        </p:spPr>
        <p:txBody>
          <a:bodyPr/>
          <a:lstStyle/>
          <a:p>
            <a:pPr fontAlgn="base" hangingPunct="0">
              <a:spcBef>
                <a:spcPts val="1800"/>
              </a:spcBef>
            </a:pPr>
            <a:r>
              <a:rPr lang="en-US" dirty="0" smtClean="0"/>
              <a:t>Packaging may be viewed as consisting of two distinct type</a:t>
            </a:r>
          </a:p>
          <a:p>
            <a:pPr fontAlgn="base" hangingPunct="0">
              <a:spcBef>
                <a:spcPts val="1800"/>
              </a:spcBef>
            </a:pPr>
            <a:r>
              <a:rPr lang="en-US" dirty="0" smtClean="0"/>
              <a:t> industrial (exterior) and</a:t>
            </a:r>
          </a:p>
          <a:p>
            <a:pPr>
              <a:spcBef>
                <a:spcPts val="1800"/>
              </a:spcBef>
            </a:pPr>
            <a:r>
              <a:rPr lang="en-US" dirty="0" smtClean="0"/>
              <a:t>Consumer (interior) </a:t>
            </a:r>
          </a:p>
          <a:p>
            <a:pPr>
              <a:spcBef>
                <a:spcPts val="1800"/>
              </a:spcBef>
            </a:pPr>
            <a:r>
              <a:rPr lang="en-US" dirty="0" smtClean="0">
                <a:solidFill>
                  <a:srgbClr val="FF0000"/>
                </a:solidFill>
              </a:rPr>
              <a:t>Packing i</a:t>
            </a:r>
            <a:r>
              <a:rPr lang="en-US" dirty="0" smtClean="0"/>
              <a:t>s more critical for overseas shipment than for domestic shipment because of the longer transit time and a greater number of hazards. </a:t>
            </a:r>
          </a:p>
          <a:p>
            <a:endParaRPr lang="en-US" dirty="0" smtClean="0"/>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5" algn="l" rtl="0">
              <a:spcBef>
                <a:spcPct val="0"/>
              </a:spcBef>
            </a:pPr>
            <a:r>
              <a:rPr lang="en-US" sz="3600" b="1" dirty="0" smtClean="0"/>
              <a:t>Packing problems </a:t>
            </a:r>
            <a:r>
              <a:rPr lang="en-US" sz="3600" dirty="0" smtClean="0"/>
              <a:t/>
            </a:r>
            <a:br>
              <a:rPr lang="en-US" sz="3600" dirty="0" smtClean="0"/>
            </a:br>
            <a:endParaRPr lang="en-US" sz="3600" dirty="0"/>
          </a:p>
        </p:txBody>
      </p:sp>
      <p:sp>
        <p:nvSpPr>
          <p:cNvPr id="3" name="Content Placeholder 2"/>
          <p:cNvSpPr>
            <a:spLocks noGrp="1"/>
          </p:cNvSpPr>
          <p:nvPr>
            <p:ph idx="1"/>
          </p:nvPr>
        </p:nvSpPr>
        <p:spPr>
          <a:xfrm>
            <a:off x="304800" y="1554162"/>
            <a:ext cx="8686800" cy="5075238"/>
          </a:xfrm>
        </p:spPr>
        <p:txBody>
          <a:bodyPr>
            <a:normAutofit fontScale="32500" lnSpcReduction="20000"/>
          </a:bodyPr>
          <a:lstStyle/>
          <a:p>
            <a:pPr fontAlgn="base" hangingPunct="0"/>
            <a:r>
              <a:rPr lang="en-US" dirty="0" smtClean="0">
                <a:solidFill>
                  <a:srgbClr val="FF0000"/>
                </a:solidFill>
              </a:rPr>
              <a:t>There are four common packaging problems;</a:t>
            </a:r>
          </a:p>
          <a:p>
            <a:pPr fontAlgn="base" hangingPunct="0"/>
            <a:r>
              <a:rPr lang="en-US" sz="5900" dirty="0" smtClean="0">
                <a:solidFill>
                  <a:srgbClr val="FF0000"/>
                </a:solidFill>
              </a:rPr>
              <a:t> they are</a:t>
            </a:r>
          </a:p>
          <a:p>
            <a:pPr lvl="0" fontAlgn="base" hangingPunct="0">
              <a:spcBef>
                <a:spcPts val="1800"/>
              </a:spcBef>
              <a:buFont typeface="Wingdings" pitchFamily="2" charset="2"/>
              <a:buChar char="Ø"/>
            </a:pPr>
            <a:r>
              <a:rPr lang="en-US" sz="5900" b="1" dirty="0" smtClean="0"/>
              <a:t>Weight</a:t>
            </a:r>
          </a:p>
          <a:p>
            <a:pPr lvl="0" fontAlgn="base" hangingPunct="0">
              <a:spcBef>
                <a:spcPts val="1800"/>
              </a:spcBef>
              <a:buFont typeface="Wingdings" pitchFamily="2" charset="2"/>
              <a:buChar char="v"/>
            </a:pPr>
            <a:r>
              <a:rPr lang="en-US" sz="5900" dirty="0" smtClean="0"/>
              <a:t>import fees or customs duties may also rise</a:t>
            </a:r>
          </a:p>
          <a:p>
            <a:pPr lvl="0" fontAlgn="base" hangingPunct="0">
              <a:spcBef>
                <a:spcPts val="1800"/>
              </a:spcBef>
              <a:buFont typeface="Wingdings" pitchFamily="2" charset="2"/>
              <a:buChar char="v"/>
            </a:pPr>
            <a:r>
              <a:rPr lang="en-US" sz="5900" dirty="0" smtClean="0"/>
              <a:t> Thus overprotection, of the cargo can cost more than it is worth</a:t>
            </a:r>
          </a:p>
          <a:p>
            <a:pPr lvl="0" fontAlgn="base" hangingPunct="0">
              <a:spcBef>
                <a:spcPts val="1800"/>
              </a:spcBef>
              <a:buFont typeface="Wingdings" pitchFamily="2" charset="2"/>
              <a:buChar char="Ø"/>
            </a:pPr>
            <a:r>
              <a:rPr lang="en-US" sz="5900" b="1" dirty="0" smtClean="0"/>
              <a:t>Breakage</a:t>
            </a:r>
          </a:p>
          <a:p>
            <a:pPr lvl="0" fontAlgn="base" hangingPunct="0">
              <a:spcBef>
                <a:spcPts val="1800"/>
              </a:spcBef>
              <a:buFont typeface="Wingdings" pitchFamily="2" charset="2"/>
              <a:buChar char="Ø"/>
            </a:pPr>
            <a:r>
              <a:rPr lang="en-US" sz="5900" dirty="0" smtClean="0"/>
              <a:t>over packing is undesirable,  under packing </a:t>
            </a:r>
          </a:p>
          <a:p>
            <a:pPr lvl="0" fontAlgn="base" hangingPunct="0">
              <a:spcBef>
                <a:spcPts val="1800"/>
              </a:spcBef>
              <a:buFont typeface="Wingdings" pitchFamily="2" charset="2"/>
              <a:buChar char="Ø"/>
            </a:pPr>
            <a:r>
              <a:rPr lang="en-US" sz="5900" b="1" dirty="0" smtClean="0"/>
              <a:t>Moisture and temperature and </a:t>
            </a:r>
          </a:p>
          <a:p>
            <a:pPr lvl="0" fontAlgn="base" hangingPunct="0">
              <a:spcBef>
                <a:spcPts val="1800"/>
              </a:spcBef>
              <a:buFont typeface="Wingdings" pitchFamily="2" charset="2"/>
              <a:buChar char="Ø"/>
            </a:pPr>
            <a:r>
              <a:rPr lang="en-US" sz="5900" dirty="0" smtClean="0"/>
              <a:t>Certain products can easily be damaged by moisture and temperature</a:t>
            </a:r>
          </a:p>
          <a:p>
            <a:pPr lvl="0" fontAlgn="base" hangingPunct="0">
              <a:spcBef>
                <a:spcPts val="1800"/>
              </a:spcBef>
              <a:buFont typeface="Wingdings" pitchFamily="2" charset="2"/>
              <a:buChar char="Ø"/>
            </a:pPr>
            <a:r>
              <a:rPr lang="en-US" sz="5900" b="1" dirty="0" smtClean="0"/>
              <a:t>Pilferage and theft</a:t>
            </a:r>
          </a:p>
          <a:p>
            <a:pPr lvl="0" fontAlgn="base" hangingPunct="0">
              <a:spcBef>
                <a:spcPts val="1800"/>
              </a:spcBef>
              <a:buFont typeface="Wingdings" pitchFamily="2" charset="2"/>
              <a:buChar char="Ø"/>
            </a:pPr>
            <a:r>
              <a:rPr lang="en-US" sz="5900" dirty="0" smtClean="0"/>
              <a:t> </a:t>
            </a:r>
            <a:r>
              <a:rPr lang="en-US" sz="5900" b="1" dirty="0" smtClean="0"/>
              <a:t>Cargo</a:t>
            </a:r>
            <a:r>
              <a:rPr lang="en-US" sz="5900" dirty="0" smtClean="0"/>
              <a:t> should be adequately protected against theft.</a:t>
            </a:r>
          </a:p>
          <a:p>
            <a:endParaRPr lang="en-US" sz="5900"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4.4. Labeling</a:t>
            </a:r>
            <a:r>
              <a:rPr lang="en-US" dirty="0" smtClean="0"/>
              <a:t/>
            </a:r>
            <a:br>
              <a:rPr lang="en-US" dirty="0" smtClean="0"/>
            </a:br>
            <a:endParaRPr lang="en-US" dirty="0"/>
          </a:p>
        </p:txBody>
      </p:sp>
      <p:sp>
        <p:nvSpPr>
          <p:cNvPr id="3" name="Content Placeholder 2"/>
          <p:cNvSpPr>
            <a:spLocks noGrp="1"/>
          </p:cNvSpPr>
          <p:nvPr>
            <p:ph idx="1"/>
          </p:nvPr>
        </p:nvSpPr>
        <p:spPr>
          <a:xfrm>
            <a:off x="304800" y="1554162"/>
            <a:ext cx="8686800" cy="5075238"/>
          </a:xfrm>
        </p:spPr>
        <p:txBody>
          <a:bodyPr>
            <a:normAutofit/>
          </a:bodyPr>
          <a:lstStyle/>
          <a:p>
            <a:r>
              <a:rPr lang="en-US" dirty="0" smtClean="0"/>
              <a:t>A label is a part of a product that carries information about the product and the seller. </a:t>
            </a:r>
          </a:p>
          <a:p>
            <a:r>
              <a:rPr lang="en-US" dirty="0" smtClean="0"/>
              <a:t>A label may be part of the package, or it may be a tag attached to the product</a:t>
            </a:r>
          </a:p>
          <a:p>
            <a:pPr fontAlgn="base" hangingPunct="0"/>
            <a:r>
              <a:rPr lang="en-US" b="1" dirty="0" smtClean="0">
                <a:solidFill>
                  <a:srgbClr val="FF0000"/>
                </a:solidFill>
              </a:rPr>
              <a:t>Types of labels:-Labels fall into three primary kinds:-</a:t>
            </a:r>
          </a:p>
          <a:p>
            <a:pPr fontAlgn="base" hangingPunct="0"/>
            <a:r>
              <a:rPr lang="en-US" b="1" dirty="0" err="1" smtClean="0"/>
              <a:t>i</a:t>
            </a:r>
            <a:r>
              <a:rPr lang="en-US" b="1" dirty="0" smtClean="0"/>
              <a:t>) A brand label:-</a:t>
            </a:r>
            <a:r>
              <a:rPr lang="en-US" dirty="0" smtClean="0"/>
              <a:t>..</a:t>
            </a:r>
          </a:p>
          <a:p>
            <a:pPr fontAlgn="base" hangingPunct="0"/>
            <a:r>
              <a:rPr lang="en-US" b="1" dirty="0" smtClean="0"/>
              <a:t>ii) A descriptive label: </a:t>
            </a:r>
            <a:r>
              <a:rPr lang="en-US" dirty="0" smtClean="0"/>
              <a:t>..</a:t>
            </a:r>
          </a:p>
          <a:p>
            <a:r>
              <a:rPr lang="en-US" b="1" dirty="0" smtClean="0"/>
              <a:t>iii) A grade label: </a:t>
            </a: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Functions of Labeling</a:t>
            </a:r>
            <a:r>
              <a:rPr lang="en-US" dirty="0" smtClean="0"/>
              <a:t/>
            </a:r>
            <a:br>
              <a:rPr lang="en-US" dirty="0" smtClean="0"/>
            </a:br>
            <a:endParaRPr lang="en-US" dirty="0"/>
          </a:p>
        </p:txBody>
      </p:sp>
      <p:sp>
        <p:nvSpPr>
          <p:cNvPr id="3" name="Content Placeholder 2"/>
          <p:cNvSpPr>
            <a:spLocks noGrp="1"/>
          </p:cNvSpPr>
          <p:nvPr>
            <p:ph idx="1"/>
          </p:nvPr>
        </p:nvSpPr>
        <p:spPr>
          <a:xfrm>
            <a:off x="304800" y="1554162"/>
            <a:ext cx="8686800" cy="4999038"/>
          </a:xfrm>
        </p:spPr>
        <p:txBody>
          <a:bodyPr>
            <a:normAutofit/>
          </a:bodyPr>
          <a:lstStyle/>
          <a:p>
            <a:pPr fontAlgn="base" hangingPunct="0">
              <a:buNone/>
            </a:pPr>
            <a:endParaRPr lang="en-US" dirty="0" smtClean="0"/>
          </a:p>
          <a:p>
            <a:pPr lvl="0" fontAlgn="base" hangingPunct="0">
              <a:spcBef>
                <a:spcPts val="1800"/>
              </a:spcBef>
            </a:pPr>
            <a:r>
              <a:rPr lang="en-US" dirty="0" smtClean="0"/>
              <a:t>The label identifies the product or brand </a:t>
            </a:r>
          </a:p>
          <a:p>
            <a:pPr lvl="0" fontAlgn="base" hangingPunct="0">
              <a:spcBef>
                <a:spcPts val="1800"/>
              </a:spcBef>
            </a:pPr>
            <a:r>
              <a:rPr lang="en-US" dirty="0" smtClean="0"/>
              <a:t>The label might also describe several things about the product, which made it, where it was made, when it was made, its contents, how it is to be used, and how to use it safely.</a:t>
            </a:r>
          </a:p>
          <a:p>
            <a:pPr lvl="0" fontAlgn="base" hangingPunct="0">
              <a:spcBef>
                <a:spcPts val="1800"/>
              </a:spcBef>
            </a:pPr>
            <a:r>
              <a:rPr lang="en-US" dirty="0" smtClean="0"/>
              <a:t>The label might promote the product through attractive graphics </a:t>
            </a:r>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6000" dirty="0" smtClean="0"/>
              <a:t> </a:t>
            </a:r>
          </a:p>
          <a:p>
            <a:pPr algn="ctr">
              <a:buNone/>
            </a:pPr>
            <a:r>
              <a:rPr lang="en-US" sz="6000" dirty="0" smtClean="0"/>
              <a:t>I  thank  you !!</a:t>
            </a:r>
            <a:endParaRPr lang="en-US" sz="6000"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Ethnocentric Orientation </a:t>
            </a:r>
            <a:endParaRPr lang="en-US" dirty="0"/>
          </a:p>
        </p:txBody>
      </p:sp>
      <p:sp>
        <p:nvSpPr>
          <p:cNvPr id="3" name="Content Placeholder 2"/>
          <p:cNvSpPr>
            <a:spLocks noGrp="1"/>
          </p:cNvSpPr>
          <p:nvPr>
            <p:ph idx="1"/>
          </p:nvPr>
        </p:nvSpPr>
        <p:spPr/>
        <p:txBody>
          <a:bodyPr/>
          <a:lstStyle/>
          <a:p>
            <a:pPr algn="just"/>
            <a:r>
              <a:rPr lang="en-US" dirty="0" smtClean="0"/>
              <a:t> Home country is superior to others </a:t>
            </a:r>
          </a:p>
          <a:p>
            <a:pPr algn="just"/>
            <a:r>
              <a:rPr lang="en-US" dirty="0" smtClean="0"/>
              <a:t> Sees only similarities in other countries</a:t>
            </a:r>
          </a:p>
          <a:p>
            <a:pPr algn="just"/>
            <a:r>
              <a:rPr lang="en-US" dirty="0" smtClean="0"/>
              <a:t>  Assumes products and practices that succeed at home will be successful everywhere </a:t>
            </a:r>
          </a:p>
          <a:p>
            <a:pPr algn="just"/>
            <a:r>
              <a:rPr lang="en-US" dirty="0" smtClean="0"/>
              <a:t> Leads to a standardized or extension approach </a:t>
            </a:r>
            <a:endParaRPr lang="en-US" dirty="0"/>
          </a:p>
        </p:txBody>
      </p:sp>
    </p:spTree>
  </p:cSld>
  <p:clrMapOvr>
    <a:masterClrMapping/>
  </p:clrMapOvr>
  <p:transition spd="slow">
    <p:strips/>
    <p:sndAc>
      <p:stSnd>
        <p:snd r:embed="rId2" name="explode.wav" builtIn="1"/>
      </p:stSnd>
    </p:sndAc>
  </p:transition>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sz="4000" b="1" i="1" dirty="0" smtClean="0"/>
              <a:t>CHAPTER – FIVE </a:t>
            </a:r>
            <a:endParaRPr lang="en-US" sz="4000" dirty="0" smtClean="0"/>
          </a:p>
          <a:p>
            <a:pPr algn="ctr">
              <a:buNone/>
            </a:pPr>
            <a:r>
              <a:rPr lang="en-US" sz="4000" b="1" dirty="0" smtClean="0"/>
              <a:t>International Promotion Decision</a:t>
            </a:r>
            <a:endParaRPr lang="en-US" sz="4000" dirty="0" smtClean="0"/>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54162"/>
            <a:ext cx="8686800" cy="5075238"/>
          </a:xfrm>
        </p:spPr>
        <p:txBody>
          <a:bodyPr>
            <a:normAutofit lnSpcReduction="10000"/>
          </a:bodyPr>
          <a:lstStyle/>
          <a:p>
            <a:pPr>
              <a:spcBef>
                <a:spcPts val="2400"/>
              </a:spcBef>
            </a:pPr>
            <a:r>
              <a:rPr lang="en-US" dirty="0" smtClean="0"/>
              <a:t>Promotion encompasses all efforts by an international firm .</a:t>
            </a:r>
          </a:p>
          <a:p>
            <a:pPr>
              <a:spcBef>
                <a:spcPts val="2400"/>
              </a:spcBef>
            </a:pPr>
            <a:r>
              <a:rPr lang="en-US" dirty="0" smtClean="0"/>
              <a:t>The international marketer must choose a proper combination of the various promotional tool </a:t>
            </a:r>
          </a:p>
          <a:p>
            <a:pPr>
              <a:spcBef>
                <a:spcPts val="2400"/>
              </a:spcBef>
            </a:pPr>
            <a:r>
              <a:rPr lang="en-US" dirty="0" smtClean="0"/>
              <a:t>the various promotional tools </a:t>
            </a:r>
            <a:r>
              <a:rPr lang="en-US" dirty="0" smtClean="0">
                <a:solidFill>
                  <a:srgbClr val="FF0000"/>
                </a:solidFill>
              </a:rPr>
              <a:t>- advertising, personal selling, sales promotion, and public relations - to create images </a:t>
            </a:r>
            <a:r>
              <a:rPr lang="en-US" dirty="0" smtClean="0"/>
              <a:t>among the intended target audience</a:t>
            </a: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1) Global Advertising</a:t>
            </a:r>
            <a:endParaRPr lang="en-US" dirty="0"/>
          </a:p>
        </p:txBody>
      </p:sp>
      <p:sp>
        <p:nvSpPr>
          <p:cNvPr id="3" name="Content Placeholder 2"/>
          <p:cNvSpPr>
            <a:spLocks noGrp="1"/>
          </p:cNvSpPr>
          <p:nvPr>
            <p:ph idx="1"/>
          </p:nvPr>
        </p:nvSpPr>
        <p:spPr>
          <a:xfrm>
            <a:off x="304800" y="1554162"/>
            <a:ext cx="8686800" cy="4999038"/>
          </a:xfrm>
        </p:spPr>
        <p:txBody>
          <a:bodyPr/>
          <a:lstStyle/>
          <a:p>
            <a:r>
              <a:rPr lang="en-US" dirty="0" smtClean="0"/>
              <a:t>The marketer or sender's message must be encoded, conveyed via the appropriate channel(s), and decoded by the customer or receiver. </a:t>
            </a:r>
          </a:p>
          <a:p>
            <a:r>
              <a:rPr lang="en-US" dirty="0" smtClean="0"/>
              <a:t>Communication takes place only when meaning is transferred. </a:t>
            </a:r>
          </a:p>
          <a:p>
            <a:pPr>
              <a:buFont typeface="Wingdings" pitchFamily="2" charset="2"/>
              <a:buChar char="v"/>
            </a:pPr>
            <a:r>
              <a:rPr lang="en-US" b="1" dirty="0" smtClean="0">
                <a:solidFill>
                  <a:srgbClr val="00B0F0"/>
                </a:solidFill>
              </a:rPr>
              <a:t>Four major difficulties can compromise an organization's attempt to communicate with customers in any location</a:t>
            </a:r>
            <a:r>
              <a:rPr lang="en-US" dirty="0" smtClean="0">
                <a:solidFill>
                  <a:srgbClr val="00B0F0"/>
                </a:solidFill>
              </a:rPr>
              <a:t>.</a:t>
            </a:r>
          </a:p>
          <a:p>
            <a:endParaRPr lang="en-US" dirty="0" smtClean="0"/>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Con,d</a:t>
            </a:r>
            <a:r>
              <a:rPr lang="en-US" dirty="0" smtClean="0"/>
              <a:t> </a:t>
            </a:r>
            <a:endParaRPr lang="en-US" dirty="0"/>
          </a:p>
        </p:txBody>
      </p:sp>
      <p:sp>
        <p:nvSpPr>
          <p:cNvPr id="3" name="Content Placeholder 2"/>
          <p:cNvSpPr>
            <a:spLocks noGrp="1"/>
          </p:cNvSpPr>
          <p:nvPr>
            <p:ph idx="1"/>
          </p:nvPr>
        </p:nvSpPr>
        <p:spPr>
          <a:xfrm>
            <a:off x="304800" y="1554162"/>
            <a:ext cx="8686800" cy="4999038"/>
          </a:xfrm>
        </p:spPr>
        <p:txBody>
          <a:bodyPr>
            <a:normAutofit fontScale="85000" lnSpcReduction="10000"/>
          </a:bodyPr>
          <a:lstStyle/>
          <a:p>
            <a:pPr>
              <a:spcBef>
                <a:spcPts val="1800"/>
              </a:spcBef>
              <a:buNone/>
            </a:pPr>
            <a:r>
              <a:rPr lang="en-US" dirty="0" smtClean="0"/>
              <a:t>1) The message may not get through to the intended recipient </a:t>
            </a:r>
          </a:p>
          <a:p>
            <a:pPr>
              <a:spcBef>
                <a:spcPts val="1800"/>
              </a:spcBef>
              <a:buFont typeface="Wingdings" pitchFamily="2" charset="2"/>
              <a:buChar char="Ø"/>
            </a:pPr>
            <a:r>
              <a:rPr lang="en-US" dirty="0" smtClean="0"/>
              <a:t>an advertiser's lack of knowledge about appropriate media for reaching certain types of audiences.</a:t>
            </a:r>
          </a:p>
          <a:p>
            <a:pPr>
              <a:spcBef>
                <a:spcPts val="1800"/>
              </a:spcBef>
              <a:buFont typeface="Wingdings" pitchFamily="2" charset="2"/>
              <a:buChar char="Ø"/>
            </a:pPr>
            <a:r>
              <a:rPr lang="en-US" dirty="0" smtClean="0"/>
              <a:t>2) The message may reach the target audience but may not be understood or may even be misunderstood. </a:t>
            </a:r>
          </a:p>
          <a:p>
            <a:pPr>
              <a:spcBef>
                <a:spcPts val="1800"/>
              </a:spcBef>
              <a:buNone/>
            </a:pPr>
            <a:r>
              <a:rPr lang="en-US" dirty="0" smtClean="0"/>
              <a:t>3) The message may reach the target audience and may be understood but still may' not induce the recipient to take the action desired by the sender.</a:t>
            </a:r>
          </a:p>
          <a:p>
            <a:pPr>
              <a:spcBef>
                <a:spcPts val="1800"/>
              </a:spcBef>
              <a:buNone/>
            </a:pPr>
            <a:r>
              <a:rPr lang="en-US" dirty="0" smtClean="0"/>
              <a:t>4) effectiveness of the message can be impaired by noise. </a:t>
            </a: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Global Advertising Decisions </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715000"/>
          </a:xfrm>
        </p:spPr>
        <p:txBody>
          <a:bodyPr>
            <a:normAutofit fontScale="92500" lnSpcReduction="20000"/>
          </a:bodyPr>
          <a:lstStyle/>
          <a:p>
            <a:pPr marL="514350" indent="-514350">
              <a:buAutoNum type="alphaLcParenR"/>
            </a:pPr>
            <a:r>
              <a:rPr lang="en-US" b="1" i="1" dirty="0" smtClean="0">
                <a:solidFill>
                  <a:srgbClr val="00B0F0"/>
                </a:solidFill>
              </a:rPr>
              <a:t>The Extension (Standardization) Vs Adaptation Debate:</a:t>
            </a:r>
          </a:p>
          <a:p>
            <a:pPr marL="514350" indent="-514350">
              <a:spcBef>
                <a:spcPts val="1800"/>
              </a:spcBef>
              <a:buFont typeface="Wingdings" pitchFamily="2" charset="2"/>
              <a:buChar char="Ø"/>
            </a:pPr>
            <a:r>
              <a:rPr lang="en-US" dirty="0" smtClean="0"/>
              <a:t>The key question for global marketers is  advertising message and media strategies must be changed from region to region or country-to-country </a:t>
            </a:r>
          </a:p>
          <a:p>
            <a:pPr marL="514350" indent="-514350">
              <a:spcBef>
                <a:spcPts val="1800"/>
              </a:spcBef>
              <a:buFont typeface="Wingdings" pitchFamily="2" charset="2"/>
              <a:buChar char="Ø"/>
            </a:pPr>
            <a:r>
              <a:rPr lang="en-US" dirty="0" smtClean="0"/>
              <a:t>, </a:t>
            </a:r>
            <a:r>
              <a:rPr lang="en-US" dirty="0" smtClean="0">
                <a:solidFill>
                  <a:srgbClr val="FF0000"/>
                </a:solidFill>
              </a:rPr>
              <a:t>one voice" approach to global advertising</a:t>
            </a:r>
          </a:p>
          <a:p>
            <a:pPr marL="514350" indent="-514350">
              <a:spcBef>
                <a:spcPts val="1800"/>
              </a:spcBef>
              <a:buFont typeface="Wingdings" pitchFamily="2" charset="2"/>
              <a:buChar char="Ø"/>
            </a:pPr>
            <a:r>
              <a:rPr lang="en-US" dirty="0" smtClean="0"/>
              <a:t>Advertisers who follow the localized approach are unconvinced of the global village argument.</a:t>
            </a:r>
          </a:p>
          <a:p>
            <a:pPr marL="514350" indent="-514350">
              <a:spcBef>
                <a:spcPts val="1800"/>
              </a:spcBef>
              <a:buFont typeface="Wingdings" pitchFamily="2" charset="2"/>
              <a:buChar char="Ø"/>
            </a:pPr>
            <a:r>
              <a:rPr lang="en-US" dirty="0" smtClean="0"/>
              <a:t> Even Coca-Cola, the most global brand in the world, records radio spots in 40 languages with 140 different music backgrounds.</a:t>
            </a: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Con’d</a:t>
            </a:r>
            <a:r>
              <a:rPr lang="en-US" dirty="0" smtClean="0"/>
              <a:t> </a:t>
            </a:r>
            <a:endParaRPr lang="en-US" dirty="0"/>
          </a:p>
        </p:txBody>
      </p:sp>
      <p:sp>
        <p:nvSpPr>
          <p:cNvPr id="3" name="Content Placeholder 2"/>
          <p:cNvSpPr>
            <a:spLocks noGrp="1"/>
          </p:cNvSpPr>
          <p:nvPr>
            <p:ph idx="1"/>
          </p:nvPr>
        </p:nvSpPr>
        <p:spPr/>
        <p:txBody>
          <a:bodyPr>
            <a:normAutofit/>
          </a:bodyPr>
          <a:lstStyle/>
          <a:p>
            <a:pPr>
              <a:spcBef>
                <a:spcPts val="1800"/>
              </a:spcBef>
            </a:pPr>
            <a:r>
              <a:rPr lang="en-US" dirty="0" smtClean="0"/>
              <a:t>If the market is global, appeals can be standardized and extended. </a:t>
            </a:r>
          </a:p>
          <a:p>
            <a:pPr>
              <a:spcBef>
                <a:spcPts val="1800"/>
              </a:spcBef>
              <a:buNone/>
            </a:pPr>
            <a:r>
              <a:rPr lang="en-US" dirty="0" err="1" smtClean="0"/>
              <a:t>e.g</a:t>
            </a:r>
            <a:r>
              <a:rPr lang="en-US" dirty="0" smtClean="0"/>
              <a:t>    Soft drinks, Scotch whiskey, Swiss watches, and designer clothing are examples of product categories whose markets are truly global. </a:t>
            </a:r>
          </a:p>
          <a:p>
            <a:pPr>
              <a:spcBef>
                <a:spcPts val="1800"/>
              </a:spcBef>
              <a:buFont typeface="Wingdings" pitchFamily="2" charset="2"/>
              <a:buChar char="v"/>
            </a:pPr>
            <a:r>
              <a:rPr lang="en-US" dirty="0" smtClean="0"/>
              <a:t>Localized and standardized advertising both have their place and both will continue to be used</a:t>
            </a: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33400"/>
          </a:xfrm>
        </p:spPr>
        <p:txBody>
          <a:bodyPr>
            <a:normAutofit fontScale="90000"/>
          </a:bodyPr>
          <a:lstStyle/>
          <a:p>
            <a:r>
              <a:rPr lang="en-US" b="1" i="1" dirty="0" smtClean="0"/>
              <a:t>B)    Selecting an advertising agency</a:t>
            </a:r>
            <a:br>
              <a:rPr lang="en-US" b="1" i="1" dirty="0" smtClean="0"/>
            </a:br>
            <a:r>
              <a:rPr lang="en-US" dirty="0" smtClean="0"/>
              <a:t> </a:t>
            </a:r>
            <a:endParaRPr lang="en-US" dirty="0"/>
          </a:p>
        </p:txBody>
      </p:sp>
      <p:sp>
        <p:nvSpPr>
          <p:cNvPr id="3" name="Content Placeholder 2"/>
          <p:cNvSpPr>
            <a:spLocks noGrp="1"/>
          </p:cNvSpPr>
          <p:nvPr>
            <p:ph idx="1"/>
          </p:nvPr>
        </p:nvSpPr>
        <p:spPr>
          <a:xfrm>
            <a:off x="304800" y="1219200"/>
            <a:ext cx="8686800" cy="5410200"/>
          </a:xfrm>
        </p:spPr>
        <p:txBody>
          <a:bodyPr>
            <a:normAutofit lnSpcReduction="10000"/>
          </a:bodyPr>
          <a:lstStyle/>
          <a:p>
            <a:pPr>
              <a:spcBef>
                <a:spcPts val="1800"/>
              </a:spcBef>
              <a:buFont typeface="Wingdings" pitchFamily="2" charset="2"/>
              <a:buChar char="Ø"/>
            </a:pPr>
            <a:r>
              <a:rPr lang="en-US" dirty="0" smtClean="0"/>
              <a:t> global advertising issue company’s face is whether to create </a:t>
            </a:r>
            <a:r>
              <a:rPr lang="en-US" dirty="0" smtClean="0">
                <a:solidFill>
                  <a:srgbClr val="FF0000"/>
                </a:solidFill>
              </a:rPr>
              <a:t>ads in house</a:t>
            </a:r>
            <a:r>
              <a:rPr lang="en-US" dirty="0" smtClean="0"/>
              <a:t>, </a:t>
            </a:r>
            <a:r>
              <a:rPr lang="en-US" dirty="0" smtClean="0">
                <a:solidFill>
                  <a:srgbClr val="FF0000"/>
                </a:solidFill>
              </a:rPr>
              <a:t>use an outside agenc</a:t>
            </a:r>
            <a:r>
              <a:rPr lang="en-US" dirty="0" smtClean="0"/>
              <a:t>y, or </a:t>
            </a:r>
            <a:r>
              <a:rPr lang="en-US" dirty="0" smtClean="0">
                <a:solidFill>
                  <a:srgbClr val="FF0000"/>
                </a:solidFill>
              </a:rPr>
              <a:t>combine both </a:t>
            </a:r>
            <a:r>
              <a:rPr lang="en-US" dirty="0" smtClean="0"/>
              <a:t>strategies </a:t>
            </a:r>
          </a:p>
          <a:p>
            <a:pPr>
              <a:spcBef>
                <a:spcPts val="1800"/>
              </a:spcBef>
              <a:buFont typeface="Wingdings" pitchFamily="2" charset="2"/>
              <a:buChar char="Ø"/>
            </a:pPr>
            <a:r>
              <a:rPr lang="en-US" dirty="0" err="1" smtClean="0"/>
              <a:t>E.g</a:t>
            </a:r>
            <a:r>
              <a:rPr lang="en-US" dirty="0" smtClean="0"/>
              <a:t> Coca-Cola has its own agency.</a:t>
            </a:r>
          </a:p>
          <a:p>
            <a:pPr>
              <a:spcBef>
                <a:spcPts val="1800"/>
              </a:spcBef>
              <a:buFont typeface="Wingdings" pitchFamily="2" charset="2"/>
              <a:buChar char="Ø"/>
            </a:pPr>
            <a:r>
              <a:rPr lang="en-US" b="1" i="1" dirty="0" smtClean="0"/>
              <a:t>advertising agency: </a:t>
            </a:r>
            <a:r>
              <a:rPr lang="en-US" dirty="0" smtClean="0"/>
              <a:t> Agencies are aware of this trend and are themselves pursuing international acquisitions and joint ventures to extend their geographic reach and their ability to serve clients on a global account basis .</a:t>
            </a:r>
            <a:r>
              <a:rPr lang="en-US" dirty="0" err="1" smtClean="0"/>
              <a:t>e.g</a:t>
            </a:r>
            <a:r>
              <a:rPr lang="en-US" dirty="0" smtClean="0"/>
              <a:t> VOA RADIO PROGRAM</a:t>
            </a:r>
          </a:p>
          <a:p>
            <a:pPr>
              <a:buFont typeface="Wingdings" pitchFamily="2" charset="2"/>
              <a:buChar char="Ø"/>
            </a:pP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cap="none" dirty="0" smtClean="0">
                <a:solidFill>
                  <a:srgbClr val="FF0000"/>
                </a:solidFill>
              </a:rPr>
              <a:t>in selecting an advertising agency, the following issues should be considered</a:t>
            </a:r>
            <a:r>
              <a:rPr lang="en-US" dirty="0" smtClean="0"/>
              <a:t>:</a:t>
            </a:r>
            <a:endParaRPr lang="en-US" dirty="0"/>
          </a:p>
        </p:txBody>
      </p:sp>
      <p:sp>
        <p:nvSpPr>
          <p:cNvPr id="3" name="Content Placeholder 2"/>
          <p:cNvSpPr>
            <a:spLocks noGrp="1"/>
          </p:cNvSpPr>
          <p:nvPr>
            <p:ph idx="1"/>
          </p:nvPr>
        </p:nvSpPr>
        <p:spPr/>
        <p:txBody>
          <a:bodyPr>
            <a:normAutofit fontScale="85000" lnSpcReduction="20000"/>
          </a:bodyPr>
          <a:lstStyle/>
          <a:p>
            <a:pPr lvl="0"/>
            <a:endParaRPr lang="en-US" dirty="0" smtClean="0"/>
          </a:p>
          <a:p>
            <a:pPr lvl="0"/>
            <a:r>
              <a:rPr lang="en-US" b="1" i="1" dirty="0" smtClean="0"/>
              <a:t>Company : </a:t>
            </a:r>
            <a:r>
              <a:rPr lang="en-US" dirty="0" smtClean="0"/>
              <a:t> Companies that are decentralized may want to leave the choice to the local subsidiary. </a:t>
            </a:r>
          </a:p>
          <a:p>
            <a:pPr lvl="0"/>
            <a:r>
              <a:rPr lang="en-US" b="1" i="1" dirty="0" smtClean="0"/>
              <a:t>National responsiveness:</a:t>
            </a:r>
            <a:r>
              <a:rPr lang="en-US" dirty="0" smtClean="0"/>
              <a:t> Is the global agency familiar with local culture and buying habits in a particular country,</a:t>
            </a:r>
          </a:p>
          <a:p>
            <a:pPr lvl="0"/>
            <a:r>
              <a:rPr lang="en-US" b="1" i="1" dirty="0" smtClean="0"/>
              <a:t>Area coverage:</a:t>
            </a:r>
            <a:r>
              <a:rPr lang="en-US" dirty="0" smtClean="0"/>
              <a:t> Does the candidate agency cover all relevant markets? </a:t>
            </a:r>
          </a:p>
          <a:p>
            <a:pPr lvl="0"/>
            <a:r>
              <a:rPr lang="en-US" b="1" i="1" dirty="0" smtClean="0"/>
              <a:t>Buyer perception:</a:t>
            </a:r>
            <a:r>
              <a:rPr lang="en-US" dirty="0" smtClean="0"/>
              <a:t> What kind of brand age does the company want to project? If the product needs a strong local identification, it would be best to select a national agency. </a:t>
            </a:r>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86800" cy="5410200"/>
          </a:xfrm>
        </p:spPr>
        <p:txBody>
          <a:bodyPr>
            <a:normAutofit fontScale="85000" lnSpcReduction="20000"/>
          </a:bodyPr>
          <a:lstStyle/>
          <a:p>
            <a:pPr algn="just">
              <a:buNone/>
            </a:pPr>
            <a:r>
              <a:rPr lang="en-US" b="1" i="1" dirty="0" smtClean="0"/>
              <a:t>c) The Message: </a:t>
            </a:r>
            <a:r>
              <a:rPr lang="en-US" dirty="0" smtClean="0"/>
              <a:t>The message of an advertisement refers to the facts or impressions the advertiser wants to convey to potential customers.</a:t>
            </a:r>
          </a:p>
          <a:p>
            <a:pPr algn="just">
              <a:buFont typeface="Wingdings" pitchFamily="2" charset="2"/>
              <a:buChar char="Ø"/>
            </a:pPr>
            <a:r>
              <a:rPr lang="en-US" dirty="0" smtClean="0"/>
              <a:t> For example, an automobile manufacturer may want to convey a message of value (low price) and / or reliability (quality). The choice of message is an important reflection on how the firm sees its own products and services and how it wants them to be seen by customers. </a:t>
            </a:r>
          </a:p>
          <a:p>
            <a:pPr algn="just">
              <a:buFont typeface="Wingdings" pitchFamily="2" charset="2"/>
              <a:buChar char="ü"/>
            </a:pPr>
            <a:r>
              <a:rPr lang="en-US" dirty="0" smtClean="0">
                <a:solidFill>
                  <a:srgbClr val="FF0000"/>
                </a:solidFill>
              </a:rPr>
              <a:t>For example</a:t>
            </a:r>
            <a:r>
              <a:rPr lang="en-US" dirty="0" smtClean="0"/>
              <a:t>, coca-cola believes that its products help consumers enjoy life, and its advertising messages consistently stress this theme worldwide. </a:t>
            </a:r>
          </a:p>
          <a:p>
            <a:pPr algn="just">
              <a:buFont typeface="Wingdings" pitchFamily="2" charset="2"/>
              <a:buChar char="ü"/>
            </a:pPr>
            <a:r>
              <a:rPr lang="en-US" dirty="0" smtClean="0"/>
              <a:t>Consider the company’s today’s advertising logo of “</a:t>
            </a:r>
            <a:r>
              <a:rPr lang="en-US" dirty="0" smtClean="0">
                <a:solidFill>
                  <a:srgbClr val="00B0F0"/>
                </a:solidFill>
              </a:rPr>
              <a:t>enjoy the Coke side of life”. </a:t>
            </a:r>
            <a:endParaRPr lang="en-US" dirty="0">
              <a:solidFill>
                <a:srgbClr val="00B0F0"/>
              </a:solidFill>
            </a:endParaRPr>
          </a:p>
        </p:txBody>
      </p:sp>
    </p:spTree>
  </p:cSld>
  <p:clrMapOvr>
    <a:masterClrMapping/>
  </p:clrMapOvr>
  <p:transition spd="slow">
    <p:strips/>
    <p:sndAc>
      <p:stSnd>
        <p:snd r:embed="rId3" name="explode.wav" builtIn="1"/>
      </p:stSnd>
    </p:sndAc>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686800" cy="5334000"/>
          </a:xfrm>
        </p:spPr>
        <p:txBody>
          <a:bodyPr>
            <a:normAutofit fontScale="85000" lnSpcReduction="10000"/>
          </a:bodyPr>
          <a:lstStyle/>
          <a:p>
            <a:pPr>
              <a:buNone/>
            </a:pPr>
            <a:r>
              <a:rPr lang="en-US" b="1" i="1" dirty="0" smtClean="0"/>
              <a:t>d) Medium: </a:t>
            </a:r>
            <a:r>
              <a:rPr lang="en-US" dirty="0" smtClean="0"/>
              <a:t>The medium is the communication channel used by the advertiser to convey a message.</a:t>
            </a:r>
          </a:p>
          <a:p>
            <a:r>
              <a:rPr lang="en-US" dirty="0" smtClean="0"/>
              <a:t>  television, newspapers, and magazines as useful media</a:t>
            </a:r>
            <a:r>
              <a:rPr lang="en-US" b="1" i="1" dirty="0" smtClean="0"/>
              <a:t> </a:t>
            </a:r>
          </a:p>
          <a:p>
            <a:pPr lvl="0"/>
            <a:r>
              <a:rPr lang="en-US" b="1" i="1" dirty="0" smtClean="0"/>
              <a:t>E) Cultural Considerations: </a:t>
            </a:r>
            <a:r>
              <a:rPr lang="en-US" dirty="0" smtClean="0"/>
              <a:t>Knowledge of cultural diversity, especially the symbolism associated with cultural traits</a:t>
            </a:r>
          </a:p>
          <a:p>
            <a:pPr lvl="0"/>
            <a:r>
              <a:rPr lang="en-US" dirty="0" smtClean="0"/>
              <a:t> For example, white in Asia is associated with death.</a:t>
            </a:r>
          </a:p>
          <a:p>
            <a:pPr lvl="0"/>
            <a:r>
              <a:rPr lang="en-US" dirty="0" smtClean="0"/>
              <a:t> In Japan, intimate scene between men and woman are considered to be in bad taste; </a:t>
            </a:r>
            <a:r>
              <a:rPr lang="en-US" dirty="0" smtClean="0">
                <a:solidFill>
                  <a:srgbClr val="FF0000"/>
                </a:solidFill>
              </a:rPr>
              <a:t>they are outlawed/taboo </a:t>
            </a:r>
            <a:r>
              <a:rPr lang="en-US" dirty="0" smtClean="0"/>
              <a:t>in Saudi Arabia. </a:t>
            </a:r>
          </a:p>
          <a:p>
            <a:r>
              <a:rPr lang="en-US" dirty="0" smtClean="0"/>
              <a:t> </a:t>
            </a:r>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Polycentric Orientation </a:t>
            </a:r>
            <a:endParaRPr lang="en-US" dirty="0"/>
          </a:p>
        </p:txBody>
      </p:sp>
      <p:sp>
        <p:nvSpPr>
          <p:cNvPr id="3" name="Content Placeholder 2"/>
          <p:cNvSpPr>
            <a:spLocks noGrp="1"/>
          </p:cNvSpPr>
          <p:nvPr>
            <p:ph idx="1"/>
          </p:nvPr>
        </p:nvSpPr>
        <p:spPr/>
        <p:txBody>
          <a:bodyPr/>
          <a:lstStyle/>
          <a:p>
            <a:pPr algn="just"/>
            <a:r>
              <a:rPr lang="en-US" dirty="0" smtClean="0"/>
              <a:t> Each country is unique </a:t>
            </a:r>
          </a:p>
          <a:p>
            <a:pPr algn="just"/>
            <a:r>
              <a:rPr lang="en-US" dirty="0" smtClean="0"/>
              <a:t> Each subsidiary develops its own unique business and marketing strategies </a:t>
            </a:r>
          </a:p>
          <a:p>
            <a:pPr algn="just"/>
            <a:r>
              <a:rPr lang="en-US" dirty="0" smtClean="0"/>
              <a:t> Often referred to as multinational </a:t>
            </a:r>
          </a:p>
          <a:p>
            <a:pPr algn="just"/>
            <a:r>
              <a:rPr lang="en-US" dirty="0" smtClean="0"/>
              <a:t> Leads to a localized or adaptation  approach that assumes products must be adapted to local market conditions</a:t>
            </a:r>
            <a:endParaRPr lang="en-US" dirty="0"/>
          </a:p>
        </p:txBody>
      </p:sp>
    </p:spTree>
  </p:cSld>
  <p:clrMapOvr>
    <a:masterClrMapping/>
  </p:clrMapOvr>
  <p:transition spd="slow">
    <p:strips/>
    <p:sndAc>
      <p:stSnd>
        <p:snd r:embed="rId2" name="explode.wav" builtIn="1"/>
      </p:stSnd>
    </p:sndAc>
  </p:transition>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Public Relations (PR) and Publicity </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715000"/>
          </a:xfrm>
        </p:spPr>
        <p:txBody>
          <a:bodyPr>
            <a:normAutofit lnSpcReduction="10000"/>
          </a:bodyPr>
          <a:lstStyle/>
          <a:p>
            <a:pPr>
              <a:spcBef>
                <a:spcPts val="1800"/>
              </a:spcBef>
            </a:pPr>
            <a:r>
              <a:rPr lang="en-US" dirty="0" smtClean="0"/>
              <a:t> Public relations activity involves anticipating and countering criticism. </a:t>
            </a:r>
          </a:p>
          <a:p>
            <a:pPr>
              <a:spcBef>
                <a:spcPts val="1800"/>
              </a:spcBef>
            </a:pPr>
            <a:r>
              <a:rPr lang="en-US" dirty="0" smtClean="0"/>
              <a:t>The criticism ranges from general ones against all multinational corporations to specific complaints. </a:t>
            </a:r>
          </a:p>
          <a:p>
            <a:pPr>
              <a:spcBef>
                <a:spcPts val="1800"/>
              </a:spcBef>
            </a:pPr>
            <a:r>
              <a:rPr lang="en-US" dirty="0" smtClean="0"/>
              <a:t>company's public relations (PR) effort should-f</a:t>
            </a:r>
            <a:r>
              <a:rPr lang="en-US" dirty="0" smtClean="0">
                <a:solidFill>
                  <a:srgbClr val="FF0000"/>
                </a:solidFill>
              </a:rPr>
              <a:t>oster goodwill and understanding </a:t>
            </a:r>
            <a:r>
              <a:rPr lang="en-US" dirty="0" smtClean="0"/>
              <a:t>among constituent both inside and outside the company. </a:t>
            </a:r>
          </a:p>
          <a:p>
            <a:pPr>
              <a:spcBef>
                <a:spcPts val="1800"/>
              </a:spcBef>
            </a:pPr>
            <a:r>
              <a:rPr lang="en-US" dirty="0" smtClean="0"/>
              <a:t>PR practitioners attempt to generate favorable publicity, other than  negative PR</a:t>
            </a:r>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686800" cy="5089525"/>
          </a:xfrm>
        </p:spPr>
        <p:txBody>
          <a:bodyPr/>
          <a:lstStyle/>
          <a:p>
            <a:r>
              <a:rPr lang="en-US" dirty="0" smtClean="0"/>
              <a:t>In the PR world, publicity is sometimes referred to </a:t>
            </a:r>
            <a:r>
              <a:rPr lang="en-US" dirty="0" smtClean="0">
                <a:solidFill>
                  <a:srgbClr val="FF0000"/>
                </a:solidFill>
              </a:rPr>
              <a:t>as earned media, </a:t>
            </a:r>
            <a:r>
              <a:rPr lang="en-US" dirty="0" smtClean="0"/>
              <a:t>whereas advertising and promotions are known </a:t>
            </a:r>
            <a:r>
              <a:rPr lang="en-US" dirty="0" smtClean="0">
                <a:solidFill>
                  <a:srgbClr val="FF0000"/>
                </a:solidFill>
              </a:rPr>
              <a:t>unearned media.) </a:t>
            </a:r>
          </a:p>
          <a:p>
            <a:r>
              <a:rPr lang="en-US" dirty="0" smtClean="0"/>
              <a:t>PR personnel also play a key role in responding to </a:t>
            </a:r>
            <a:r>
              <a:rPr lang="en-US" dirty="0" smtClean="0">
                <a:solidFill>
                  <a:srgbClr val="FF0000"/>
                </a:solidFill>
              </a:rPr>
              <a:t>unflattering</a:t>
            </a:r>
            <a:r>
              <a:rPr lang="en-US" dirty="0" smtClean="0"/>
              <a:t> media reports or controversies that arise because of company activities in different parts of the globe</a:t>
            </a: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686800" cy="5486400"/>
          </a:xfrm>
        </p:spPr>
        <p:txBody>
          <a:bodyPr>
            <a:normAutofit fontScale="92500" lnSpcReduction="10000"/>
          </a:bodyPr>
          <a:lstStyle/>
          <a:p>
            <a:pPr>
              <a:spcBef>
                <a:spcPts val="1200"/>
              </a:spcBef>
              <a:buFont typeface="Wingdings" pitchFamily="2" charset="2"/>
              <a:buChar char="v"/>
            </a:pPr>
            <a:r>
              <a:rPr lang="en-US" b="1" dirty="0" smtClean="0"/>
              <a:t>The basic tools of PR include </a:t>
            </a:r>
          </a:p>
          <a:p>
            <a:pPr>
              <a:spcBef>
                <a:spcPts val="1200"/>
              </a:spcBef>
            </a:pPr>
            <a:r>
              <a:rPr lang="en-US" dirty="0" smtClean="0"/>
              <a:t>news releases, </a:t>
            </a:r>
          </a:p>
          <a:p>
            <a:pPr>
              <a:spcBef>
                <a:spcPts val="1200"/>
              </a:spcBef>
            </a:pPr>
            <a:r>
              <a:rPr lang="en-US" dirty="0" smtClean="0"/>
              <a:t>newsletters, </a:t>
            </a:r>
          </a:p>
          <a:p>
            <a:pPr>
              <a:spcBef>
                <a:spcPts val="1200"/>
              </a:spcBef>
            </a:pPr>
            <a:r>
              <a:rPr lang="en-US" dirty="0" smtClean="0"/>
              <a:t>press conferences,</a:t>
            </a:r>
          </a:p>
          <a:p>
            <a:pPr>
              <a:spcBef>
                <a:spcPts val="1200"/>
              </a:spcBef>
            </a:pPr>
            <a:r>
              <a:rPr lang="en-US" dirty="0" smtClean="0"/>
              <a:t> tours of plants and ether company facilities, </a:t>
            </a:r>
          </a:p>
          <a:p>
            <a:pPr>
              <a:spcBef>
                <a:spcPts val="1200"/>
              </a:spcBef>
            </a:pPr>
            <a:r>
              <a:rPr lang="en-US" dirty="0" smtClean="0"/>
              <a:t>articles in trade or professional journals, </a:t>
            </a:r>
          </a:p>
          <a:p>
            <a:pPr>
              <a:spcBef>
                <a:spcPts val="1200"/>
              </a:spcBef>
            </a:pPr>
            <a:r>
              <a:rPr lang="en-US" dirty="0" smtClean="0"/>
              <a:t>company publications and brochures, </a:t>
            </a:r>
          </a:p>
          <a:p>
            <a:pPr>
              <a:spcBef>
                <a:spcPts val="1200"/>
              </a:spcBef>
            </a:pPr>
            <a:r>
              <a:rPr lang="en-US" dirty="0" smtClean="0"/>
              <a:t>TV and radio talk show appearances by company personnel,</a:t>
            </a:r>
          </a:p>
          <a:p>
            <a:pPr>
              <a:spcBef>
                <a:spcPts val="1200"/>
              </a:spcBef>
            </a:pPr>
            <a:r>
              <a:rPr lang="en-US" dirty="0" smtClean="0"/>
              <a:t> special events, and homepages on Internet</a:t>
            </a: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Growing Role of Public Relations in Global Marketing Communications </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715000"/>
          </a:xfrm>
        </p:spPr>
        <p:txBody>
          <a:bodyPr>
            <a:normAutofit fontScale="85000" lnSpcReduction="20000"/>
          </a:bodyPr>
          <a:lstStyle/>
          <a:p>
            <a:pPr>
              <a:spcBef>
                <a:spcPts val="1800"/>
              </a:spcBef>
            </a:pPr>
            <a:r>
              <a:rPr lang="en-US" dirty="0" smtClean="0"/>
              <a:t>Public relations professionals with international responsibility must go beyond media relations and serve as more than a company </a:t>
            </a:r>
            <a:r>
              <a:rPr lang="en-US" dirty="0" smtClean="0">
                <a:solidFill>
                  <a:srgbClr val="FF0000"/>
                </a:solidFill>
              </a:rPr>
              <a:t>mouthpiece/AMBASSADOR </a:t>
            </a:r>
          </a:p>
          <a:p>
            <a:pPr>
              <a:spcBef>
                <a:spcPts val="1800"/>
              </a:spcBef>
            </a:pPr>
            <a:r>
              <a:rPr lang="en-US" dirty="0" smtClean="0"/>
              <a:t> build consensus’s and understanding, create trust and harmony, articulate and influence public opinion, anticipate conflicts, and resolve disputes</a:t>
            </a:r>
            <a:endParaRPr lang="en-US" dirty="0" smtClean="0">
              <a:solidFill>
                <a:srgbClr val="FF0000"/>
              </a:solidFill>
            </a:endParaRPr>
          </a:p>
          <a:p>
            <a:pPr>
              <a:spcBef>
                <a:spcPts val="1800"/>
              </a:spcBef>
            </a:pPr>
            <a:r>
              <a:rPr lang="en-US" dirty="0" smtClean="0"/>
              <a:t>One recent study found that, internationally; PR expenditures are growing an average of 20 percent annually ,</a:t>
            </a:r>
          </a:p>
          <a:p>
            <a:pPr>
              <a:spcBef>
                <a:spcPts val="1800"/>
              </a:spcBef>
            </a:pPr>
            <a:r>
              <a:rPr lang="en-US" dirty="0" smtClean="0"/>
              <a:t> strong interpersonal skills are needed. </a:t>
            </a:r>
          </a:p>
          <a:p>
            <a:pPr>
              <a:spcBef>
                <a:spcPts val="1800"/>
              </a:spcBef>
            </a:pPr>
            <a:r>
              <a:rPr lang="en-US" dirty="0" smtClean="0"/>
              <a:t>." International PR practitioners can play an important role as "brides over the shrinking chasm of the global village. </a:t>
            </a:r>
          </a:p>
          <a:p>
            <a:r>
              <a:rPr lang="en-US" b="1" dirty="0" smtClean="0"/>
              <a:t> </a:t>
            </a:r>
            <a:endParaRPr lang="en-US" dirty="0" smtClean="0"/>
          </a:p>
          <a:p>
            <a:endParaRPr lang="en-US" dirty="0">
              <a:solidFill>
                <a:srgbClr val="FF0000"/>
              </a:solidFill>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 </a:t>
            </a:r>
            <a:endParaRPr lang="en-US" dirty="0"/>
          </a:p>
        </p:txBody>
      </p:sp>
      <p:sp>
        <p:nvSpPr>
          <p:cNvPr id="3" name="Content Placeholder 2"/>
          <p:cNvSpPr>
            <a:spLocks noGrp="1"/>
          </p:cNvSpPr>
          <p:nvPr>
            <p:ph idx="1"/>
          </p:nvPr>
        </p:nvSpPr>
        <p:spPr>
          <a:xfrm>
            <a:off x="304800" y="1554162"/>
            <a:ext cx="8686800" cy="4999038"/>
          </a:xfrm>
        </p:spPr>
        <p:txBody>
          <a:bodyPr/>
          <a:lstStyle/>
          <a:p>
            <a:pPr>
              <a:buFont typeface="Wingdings" pitchFamily="2" charset="2"/>
              <a:buChar char="v"/>
            </a:pPr>
            <a:r>
              <a:rPr lang="en-US" dirty="0" smtClean="0"/>
              <a:t>The number of international PR associations is growing as </a:t>
            </a:r>
            <a:r>
              <a:rPr lang="en-US" dirty="0" err="1" smtClean="0"/>
              <a:t>well.such</a:t>
            </a:r>
            <a:r>
              <a:rPr lang="en-US" dirty="0" smtClean="0"/>
              <a:t> as</a:t>
            </a:r>
          </a:p>
          <a:p>
            <a:r>
              <a:rPr lang="en-US" dirty="0" smtClean="0"/>
              <a:t> The new Austrian Public Relations Association </a:t>
            </a:r>
          </a:p>
          <a:p>
            <a:r>
              <a:rPr lang="en-US" dirty="0" smtClean="0"/>
              <a:t>many European PR trade associations are part of the Confederation Europeans des Relations Public  and</a:t>
            </a:r>
          </a:p>
          <a:p>
            <a:r>
              <a:rPr lang="en-US" dirty="0" smtClean="0"/>
              <a:t> the International Public Relations Association</a:t>
            </a: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Personal Selling </a:t>
            </a:r>
            <a:r>
              <a:rPr lang="en-US" dirty="0" smtClean="0"/>
              <a:t/>
            </a:r>
            <a:br>
              <a:rPr lang="en-US" dirty="0" smtClean="0"/>
            </a:br>
            <a:endParaRPr lang="en-US" dirty="0"/>
          </a:p>
        </p:txBody>
      </p:sp>
      <p:sp>
        <p:nvSpPr>
          <p:cNvPr id="3" name="Content Placeholder 2"/>
          <p:cNvSpPr>
            <a:spLocks noGrp="1"/>
          </p:cNvSpPr>
          <p:nvPr>
            <p:ph idx="1"/>
          </p:nvPr>
        </p:nvSpPr>
        <p:spPr>
          <a:xfrm>
            <a:off x="304800" y="1554162"/>
            <a:ext cx="8686800" cy="5075238"/>
          </a:xfrm>
        </p:spPr>
        <p:txBody>
          <a:bodyPr>
            <a:normAutofit lnSpcReduction="10000"/>
          </a:bodyPr>
          <a:lstStyle/>
          <a:p>
            <a:r>
              <a:rPr lang="en-US" dirty="0" smtClean="0"/>
              <a:t>Personal selling is two-way, personal communication between a company representative and a potential customer. </a:t>
            </a:r>
          </a:p>
          <a:p>
            <a:r>
              <a:rPr lang="en-US" dirty="0" smtClean="0">
                <a:solidFill>
                  <a:srgbClr val="FF0000"/>
                </a:solidFill>
              </a:rPr>
              <a:t>The salesperson's job </a:t>
            </a:r>
            <a:r>
              <a:rPr lang="en-US" dirty="0" smtClean="0"/>
              <a:t>is to correctly understand the buyer's needs, match those needs to the company's product(s), and then persuade the customer to buy </a:t>
            </a:r>
          </a:p>
          <a:p>
            <a:r>
              <a:rPr lang="en-US" dirty="0" smtClean="0"/>
              <a:t>Effective personal selling in a salesperson's home country requires building a relationship' with the customer;</a:t>
            </a: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selling process is typically divided into several stages</a:t>
            </a:r>
            <a:endParaRPr lang="en-US" dirty="0"/>
          </a:p>
        </p:txBody>
      </p:sp>
      <p:sp>
        <p:nvSpPr>
          <p:cNvPr id="3" name="Content Placeholder 2"/>
          <p:cNvSpPr>
            <a:spLocks noGrp="1"/>
          </p:cNvSpPr>
          <p:nvPr>
            <p:ph idx="1"/>
          </p:nvPr>
        </p:nvSpPr>
        <p:spPr/>
        <p:txBody>
          <a:bodyPr>
            <a:normAutofit fontScale="85000" lnSpcReduction="20000"/>
          </a:bodyPr>
          <a:lstStyle/>
          <a:p>
            <a:pPr>
              <a:buNone/>
            </a:pPr>
            <a:endParaRPr lang="en-US" dirty="0" smtClean="0"/>
          </a:p>
          <a:p>
            <a:r>
              <a:rPr lang="en-US" dirty="0" smtClean="0"/>
              <a:t>prospecting,</a:t>
            </a:r>
          </a:p>
          <a:p>
            <a:r>
              <a:rPr lang="en-US" dirty="0" smtClean="0"/>
              <a:t> pre-approaching,</a:t>
            </a:r>
          </a:p>
          <a:p>
            <a:r>
              <a:rPr lang="en-US" dirty="0" smtClean="0"/>
              <a:t> approaching, </a:t>
            </a:r>
          </a:p>
          <a:p>
            <a:r>
              <a:rPr lang="en-US" dirty="0" smtClean="0"/>
              <a:t>presenting, </a:t>
            </a:r>
          </a:p>
          <a:p>
            <a:r>
              <a:rPr lang="en-US" dirty="0" smtClean="0"/>
              <a:t>problem solving</a:t>
            </a:r>
          </a:p>
          <a:p>
            <a:r>
              <a:rPr lang="en-US" dirty="0" smtClean="0"/>
              <a:t>, handling objections, closing the sale, and following up. </a:t>
            </a:r>
          </a:p>
          <a:p>
            <a:endParaRPr lang="en-US" dirty="0" smtClean="0"/>
          </a:p>
          <a:p>
            <a:r>
              <a:rPr lang="en-US" dirty="0" smtClean="0"/>
              <a:t>For example, a company wishing to enter the Japanese market must be prepared for negotiations to take from 3 to 10 years. </a:t>
            </a:r>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Sales Promotion </a:t>
            </a:r>
            <a:endParaRPr lang="en-US" dirty="0"/>
          </a:p>
        </p:txBody>
      </p:sp>
      <p:sp>
        <p:nvSpPr>
          <p:cNvPr id="3" name="Content Placeholder 2"/>
          <p:cNvSpPr>
            <a:spLocks noGrp="1"/>
          </p:cNvSpPr>
          <p:nvPr>
            <p:ph idx="1"/>
          </p:nvPr>
        </p:nvSpPr>
        <p:spPr>
          <a:xfrm>
            <a:off x="304800" y="1066800"/>
            <a:ext cx="8686800" cy="5791200"/>
          </a:xfrm>
        </p:spPr>
        <p:txBody>
          <a:bodyPr>
            <a:normAutofit fontScale="92500"/>
          </a:bodyPr>
          <a:lstStyle/>
          <a:p>
            <a:r>
              <a:rPr lang="en-US" dirty="0" smtClean="0"/>
              <a:t>Sales promotion laws and usage vary around the world but may consist of any of the following: </a:t>
            </a:r>
          </a:p>
          <a:p>
            <a:r>
              <a:rPr lang="en-US" dirty="0" smtClean="0"/>
              <a:t>promotional pricing tactics, </a:t>
            </a:r>
          </a:p>
          <a:p>
            <a:r>
              <a:rPr lang="en-US" dirty="0" smtClean="0"/>
              <a:t>contests,</a:t>
            </a:r>
          </a:p>
          <a:p>
            <a:r>
              <a:rPr lang="en-US" dirty="0" smtClean="0"/>
              <a:t> sweepstakes and games, </a:t>
            </a:r>
          </a:p>
          <a:p>
            <a:r>
              <a:rPr lang="en-US" dirty="0" smtClean="0"/>
              <a:t>premium and specialties, </a:t>
            </a:r>
          </a:p>
          <a:p>
            <a:r>
              <a:rPr lang="en-US" dirty="0" smtClean="0"/>
              <a:t>dealer loaders, merchandising materials, tie-ins and cross-promotions, </a:t>
            </a:r>
          </a:p>
          <a:p>
            <a:r>
              <a:rPr lang="en-US" dirty="0" smtClean="0"/>
              <a:t>packaging, trade shows (also known as exhibitions), and </a:t>
            </a:r>
          </a:p>
          <a:p>
            <a:r>
              <a:rPr lang="en-US" dirty="0" smtClean="0"/>
              <a:t>sponsorship.</a:t>
            </a: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Con’d</a:t>
            </a:r>
            <a:endParaRPr lang="en-US" dirty="0"/>
          </a:p>
        </p:txBody>
      </p:sp>
      <p:sp>
        <p:nvSpPr>
          <p:cNvPr id="3" name="Content Placeholder 2"/>
          <p:cNvSpPr>
            <a:spLocks noGrp="1"/>
          </p:cNvSpPr>
          <p:nvPr>
            <p:ph idx="1"/>
          </p:nvPr>
        </p:nvSpPr>
        <p:spPr>
          <a:xfrm>
            <a:off x="304800" y="1554162"/>
            <a:ext cx="8686800" cy="5075238"/>
          </a:xfrm>
        </p:spPr>
        <p:txBody>
          <a:bodyPr/>
          <a:lstStyle/>
          <a:p>
            <a:r>
              <a:rPr lang="en-US" dirty="0" smtClean="0"/>
              <a:t>The tangible value created by the promotion may come in various forms, such as </a:t>
            </a:r>
          </a:p>
          <a:p>
            <a:pPr>
              <a:buFont typeface="Wingdings" pitchFamily="2" charset="2"/>
              <a:buChar char="q"/>
            </a:pPr>
            <a:r>
              <a:rPr lang="en-US" dirty="0" smtClean="0"/>
              <a:t>a price reduction or a "buy one, get one free" offer. </a:t>
            </a:r>
          </a:p>
          <a:p>
            <a:pPr>
              <a:buFont typeface="Wingdings" pitchFamily="2" charset="2"/>
              <a:buChar char="Ø"/>
            </a:pPr>
            <a:r>
              <a:rPr lang="en-US" dirty="0" smtClean="0"/>
              <a:t>The purpose of a sales promotion may be to stimulate customers to sample a product or to increase consumer demand.</a:t>
            </a: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Direct Marketing </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486400"/>
          </a:xfrm>
        </p:spPr>
        <p:txBody>
          <a:bodyPr>
            <a:normAutofit fontScale="92500" lnSpcReduction="10000"/>
          </a:bodyPr>
          <a:lstStyle/>
          <a:p>
            <a:pPr>
              <a:spcBef>
                <a:spcPts val="1800"/>
              </a:spcBef>
            </a:pPr>
            <a:r>
              <a:rPr lang="en-US" dirty="0" smtClean="0"/>
              <a:t>The use of direct marketing is growing rapidly in many parts of the world </a:t>
            </a:r>
          </a:p>
          <a:p>
            <a:pPr>
              <a:spcBef>
                <a:spcPts val="1800"/>
              </a:spcBef>
            </a:pPr>
            <a:r>
              <a:rPr lang="en-US" dirty="0" smtClean="0"/>
              <a:t>due to increased use of computer databases, credit cards, and toll-free numbers, as well as changing life styles. </a:t>
            </a:r>
          </a:p>
          <a:p>
            <a:pPr>
              <a:spcBef>
                <a:spcPts val="1800"/>
              </a:spcBef>
            </a:pPr>
            <a:r>
              <a:rPr lang="en-US" dirty="0" smtClean="0"/>
              <a:t>Direct marketing is a system of marketing that integrates ordinarily separate marketing mix elements to sell directly to both consumers and other businesses;</a:t>
            </a:r>
          </a:p>
          <a:p>
            <a:pPr>
              <a:spcBef>
                <a:spcPts val="1800"/>
              </a:spcBef>
            </a:pPr>
            <a:r>
              <a:rPr lang="en-US" dirty="0" err="1" smtClean="0"/>
              <a:t>E.g</a:t>
            </a:r>
            <a:r>
              <a:rPr lang="en-US" dirty="0" smtClean="0"/>
              <a:t> business to-business category from banks to airlines to nonprofit organizations.</a:t>
            </a: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Regiocentric</a:t>
            </a:r>
            <a:r>
              <a:rPr lang="en-US" dirty="0" smtClean="0"/>
              <a:t> Orientation </a:t>
            </a:r>
            <a:endParaRPr lang="en-US" dirty="0"/>
          </a:p>
        </p:txBody>
      </p:sp>
      <p:sp>
        <p:nvSpPr>
          <p:cNvPr id="3" name="Content Placeholder 2"/>
          <p:cNvSpPr>
            <a:spLocks noGrp="1"/>
          </p:cNvSpPr>
          <p:nvPr>
            <p:ph idx="1"/>
          </p:nvPr>
        </p:nvSpPr>
        <p:spPr/>
        <p:txBody>
          <a:bodyPr/>
          <a:lstStyle/>
          <a:p>
            <a:pPr algn="just"/>
            <a:r>
              <a:rPr lang="en-US" dirty="0" smtClean="0"/>
              <a:t>A region is the relevant geographic unit </a:t>
            </a:r>
          </a:p>
          <a:p>
            <a:pPr algn="just"/>
            <a:r>
              <a:rPr lang="en-US" dirty="0" smtClean="0"/>
              <a:t> Ex: The NAFTA or European Union market </a:t>
            </a:r>
          </a:p>
          <a:p>
            <a:pPr algn="just"/>
            <a:r>
              <a:rPr lang="en-US" dirty="0" smtClean="0"/>
              <a:t> Some companies serve markets throughout the world but on a regional basis </a:t>
            </a:r>
          </a:p>
          <a:p>
            <a:pPr algn="just"/>
            <a:r>
              <a:rPr lang="en-US" dirty="0" smtClean="0"/>
              <a:t> Ex: General Motors had  four regions for decades </a:t>
            </a:r>
            <a:endParaRPr lang="en-US" dirty="0"/>
          </a:p>
        </p:txBody>
      </p:sp>
    </p:spTree>
  </p:cSld>
  <p:clrMapOvr>
    <a:masterClrMapping/>
  </p:clrMapOvr>
  <p:transition spd="slow">
    <p:strips/>
    <p:sndAc>
      <p:stSnd>
        <p:snd r:embed="rId2" name="explode.wav" builtIn="1"/>
      </p:stSnd>
    </p:sndAc>
  </p:transition>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C’n</a:t>
            </a:r>
            <a:endParaRPr lang="en-US" dirty="0"/>
          </a:p>
        </p:txBody>
      </p:sp>
      <p:sp>
        <p:nvSpPr>
          <p:cNvPr id="3" name="Content Placeholder 2"/>
          <p:cNvSpPr>
            <a:spLocks noGrp="1"/>
          </p:cNvSpPr>
          <p:nvPr>
            <p:ph idx="1"/>
          </p:nvPr>
        </p:nvSpPr>
        <p:spPr>
          <a:xfrm>
            <a:off x="304800" y="1554162"/>
            <a:ext cx="8686800" cy="4999038"/>
          </a:xfrm>
        </p:spPr>
        <p:txBody>
          <a:bodyPr/>
          <a:lstStyle/>
          <a:p>
            <a:r>
              <a:rPr lang="en-US" b="1" dirty="0" smtClean="0">
                <a:solidFill>
                  <a:srgbClr val="FF0000"/>
                </a:solidFill>
              </a:rPr>
              <a:t>Direct marketing uses a wide spectrum of media, including</a:t>
            </a:r>
          </a:p>
          <a:p>
            <a:r>
              <a:rPr lang="en-US" dirty="0" smtClean="0"/>
              <a:t> direct mail;</a:t>
            </a:r>
          </a:p>
          <a:p>
            <a:r>
              <a:rPr lang="en-US" dirty="0" smtClean="0"/>
              <a:t> telephone;</a:t>
            </a:r>
          </a:p>
          <a:p>
            <a:r>
              <a:rPr lang="en-US" dirty="0" smtClean="0"/>
              <a:t> broadcast, I</a:t>
            </a:r>
          </a:p>
          <a:p>
            <a:r>
              <a:rPr lang="en-US" dirty="0" err="1" smtClean="0"/>
              <a:t>ncluding</a:t>
            </a:r>
            <a:r>
              <a:rPr lang="en-US" dirty="0" smtClean="0"/>
              <a:t> television and radio; and print, including newspapers and magazines. </a:t>
            </a:r>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 Overseas Product Exhibitions</a:t>
            </a:r>
            <a:r>
              <a:rPr lang="en-US" dirty="0" smtClean="0"/>
              <a:t/>
            </a:r>
            <a:br>
              <a:rPr lang="en-US" dirty="0" smtClean="0"/>
            </a:br>
            <a:endParaRPr lang="en-US" dirty="0"/>
          </a:p>
        </p:txBody>
      </p:sp>
      <p:sp>
        <p:nvSpPr>
          <p:cNvPr id="3" name="Content Placeholder 2"/>
          <p:cNvSpPr>
            <a:spLocks noGrp="1"/>
          </p:cNvSpPr>
          <p:nvPr>
            <p:ph idx="1"/>
          </p:nvPr>
        </p:nvSpPr>
        <p:spPr>
          <a:xfrm>
            <a:off x="304800" y="1554162"/>
            <a:ext cx="8686800" cy="5075238"/>
          </a:xfrm>
        </p:spPr>
        <p:txBody>
          <a:bodyPr>
            <a:normAutofit/>
          </a:bodyPr>
          <a:lstStyle/>
          <a:p>
            <a:r>
              <a:rPr lang="en-US" dirty="0" smtClean="0"/>
              <a:t>This type of promotion may be very important because regular advertising and sales letters and brochures may not be adequate</a:t>
            </a:r>
          </a:p>
          <a:p>
            <a:r>
              <a:rPr lang="en-US" dirty="0" smtClean="0">
                <a:solidFill>
                  <a:srgbClr val="FF0000"/>
                </a:solidFill>
              </a:rPr>
              <a:t>For certain products</a:t>
            </a:r>
            <a:r>
              <a:rPr lang="en-US" dirty="0" smtClean="0"/>
              <a:t>, quality can be judged only by physical examination, and product exhibition can facilitate this process.</a:t>
            </a:r>
          </a:p>
          <a:p>
            <a:r>
              <a:rPr lang="en-US" dirty="0" smtClean="0"/>
              <a:t> use trade fairs</a:t>
            </a:r>
          </a:p>
          <a:p>
            <a:r>
              <a:rPr lang="en-US" dirty="0" smtClean="0"/>
              <a:t> there is no travel to many diverse locations to call on potential buyers.</a:t>
            </a:r>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Con’d</a:t>
            </a:r>
            <a:r>
              <a:rPr lang="en-US" dirty="0" smtClean="0"/>
              <a:t> </a:t>
            </a:r>
            <a:endParaRPr lang="en-US" dirty="0"/>
          </a:p>
        </p:txBody>
      </p:sp>
      <p:sp>
        <p:nvSpPr>
          <p:cNvPr id="3" name="Content Placeholder 2"/>
          <p:cNvSpPr>
            <a:spLocks noGrp="1"/>
          </p:cNvSpPr>
          <p:nvPr>
            <p:ph idx="1"/>
          </p:nvPr>
        </p:nvSpPr>
        <p:spPr>
          <a:xfrm>
            <a:off x="304800" y="1143000"/>
            <a:ext cx="8686800" cy="5715000"/>
          </a:xfrm>
        </p:spPr>
        <p:txBody>
          <a:bodyPr>
            <a:normAutofit/>
          </a:bodyPr>
          <a:lstStyle/>
          <a:p>
            <a:pPr>
              <a:spcBef>
                <a:spcPts val="1800"/>
              </a:spcBef>
            </a:pPr>
            <a:r>
              <a:rPr lang="en-US" dirty="0" smtClean="0"/>
              <a:t>A carnet is an international customs document </a:t>
            </a:r>
          </a:p>
          <a:p>
            <a:pPr>
              <a:spcBef>
                <a:spcPts val="1800"/>
              </a:spcBef>
            </a:pPr>
            <a:r>
              <a:rPr lang="en-US" dirty="0" smtClean="0"/>
              <a:t> carnet  facilitates the temporary duty-free importation of product samples in lieu of the usual customs documents required to bring merchandise into several major trading countries</a:t>
            </a:r>
          </a:p>
          <a:p>
            <a:pPr>
              <a:spcBef>
                <a:spcPts val="1800"/>
              </a:spcBef>
            </a:pPr>
            <a:r>
              <a:rPr lang="en-US" dirty="0" smtClean="0"/>
              <a:t>  carnet is a series of vouchers listing the goods and countries involved where the product will be exhibited. </a:t>
            </a:r>
          </a:p>
          <a:p>
            <a:r>
              <a:rPr lang="en-US" dirty="0" smtClean="0"/>
              <a:t> </a:t>
            </a:r>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Sponsorship Promotion </a:t>
            </a:r>
            <a:r>
              <a:rPr lang="en-US" dirty="0" smtClean="0"/>
              <a:t/>
            </a:r>
            <a:br>
              <a:rPr lang="en-US" dirty="0" smtClean="0"/>
            </a:br>
            <a:endParaRPr lang="en-US" dirty="0"/>
          </a:p>
        </p:txBody>
      </p:sp>
      <p:sp>
        <p:nvSpPr>
          <p:cNvPr id="3" name="Content Placeholder 2"/>
          <p:cNvSpPr>
            <a:spLocks noGrp="1"/>
          </p:cNvSpPr>
          <p:nvPr>
            <p:ph idx="1"/>
          </p:nvPr>
        </p:nvSpPr>
        <p:spPr>
          <a:xfrm>
            <a:off x="304800" y="1066800"/>
            <a:ext cx="8686800" cy="5638800"/>
          </a:xfrm>
        </p:spPr>
        <p:txBody>
          <a:bodyPr>
            <a:normAutofit fontScale="92500" lnSpcReduction="10000"/>
          </a:bodyPr>
          <a:lstStyle/>
          <a:p>
            <a:pPr>
              <a:spcBef>
                <a:spcPts val="1800"/>
              </a:spcBef>
            </a:pPr>
            <a:r>
              <a:rPr lang="en-US" dirty="0" smtClean="0"/>
              <a:t>Sponsorship serves purposes other than sales promotion. </a:t>
            </a:r>
          </a:p>
          <a:p>
            <a:pPr>
              <a:spcBef>
                <a:spcPts val="1800"/>
              </a:spcBef>
            </a:pPr>
            <a:r>
              <a:rPr lang="en-US" dirty="0" smtClean="0"/>
              <a:t>Sponsorship can be used to increase awareness and esteem, to build the brand identification, to-enhance the brand's positioning and sales, and to circumvent advertising restrictions in some countries.</a:t>
            </a:r>
          </a:p>
          <a:p>
            <a:pPr>
              <a:spcBef>
                <a:spcPts val="1800"/>
              </a:spcBef>
            </a:pPr>
            <a:r>
              <a:rPr lang="en-US" dirty="0" smtClean="0"/>
              <a:t>\ Examples of global sponsorship are the Olympics, the World Cup in Soccer, The English premier League, The Spanish la </a:t>
            </a:r>
            <a:r>
              <a:rPr lang="en-US" dirty="0" err="1" smtClean="0"/>
              <a:t>Liga</a:t>
            </a:r>
            <a:r>
              <a:rPr lang="en-US" dirty="0" smtClean="0"/>
              <a:t>, The Italian </a:t>
            </a:r>
            <a:r>
              <a:rPr lang="en-US" dirty="0" err="1" smtClean="0"/>
              <a:t>serie</a:t>
            </a:r>
            <a:r>
              <a:rPr lang="en-US" dirty="0" smtClean="0"/>
              <a:t> A, The African Cup of Nation and the Tour de France etc.</a:t>
            </a:r>
          </a:p>
          <a:p>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8800" dirty="0" smtClean="0"/>
              <a:t>I THANK YOU!!! </a:t>
            </a:r>
            <a:endParaRPr lang="en-US" sz="8800"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Geocentric Orientation </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 Entire world is a potential market </a:t>
            </a:r>
          </a:p>
          <a:p>
            <a:pPr algn="just"/>
            <a:r>
              <a:rPr lang="en-US" dirty="0" smtClean="0"/>
              <a:t>Strives for integrated global strategies </a:t>
            </a:r>
          </a:p>
          <a:p>
            <a:pPr algn="just"/>
            <a:r>
              <a:rPr lang="en-US" dirty="0" smtClean="0"/>
              <a:t> Also known as a global or transnational company </a:t>
            </a:r>
          </a:p>
          <a:p>
            <a:pPr algn="just"/>
            <a:r>
              <a:rPr lang="en-US" dirty="0" smtClean="0"/>
              <a:t> Retains an association with the headquarters country </a:t>
            </a:r>
          </a:p>
          <a:p>
            <a:pPr algn="just"/>
            <a:r>
              <a:rPr lang="en-US" dirty="0" smtClean="0"/>
              <a:t> Pursues serving world markets from a single country or sources globally to focus on select country markets </a:t>
            </a:r>
          </a:p>
          <a:p>
            <a:pPr algn="just"/>
            <a:r>
              <a:rPr lang="en-US" dirty="0" smtClean="0"/>
              <a:t> Leads to a combination of extension and adaptation elements </a:t>
            </a:r>
            <a:endParaRPr lang="en-US" dirty="0"/>
          </a:p>
        </p:txBody>
      </p:sp>
    </p:spTree>
  </p:cSld>
  <p:clrMapOvr>
    <a:masterClrMapping/>
  </p:clrMapOvr>
  <p:transition spd="slow">
    <p:strips/>
    <p:sndAc>
      <p:stSnd>
        <p:snd r:embed="rId2" name="explode.wav" builtIn="1"/>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t>1.1. Definition of International Marketing</a:t>
            </a:r>
            <a:r>
              <a:rPr lang="en-US" sz="2800" dirty="0" smtClean="0"/>
              <a:t/>
            </a:r>
            <a:br>
              <a:rPr lang="en-US" sz="2800" dirty="0" smtClean="0"/>
            </a:br>
            <a:endParaRPr lang="en-US" sz="2800" dirty="0"/>
          </a:p>
        </p:txBody>
      </p:sp>
      <p:sp>
        <p:nvSpPr>
          <p:cNvPr id="3" name="Content Placeholder 2"/>
          <p:cNvSpPr>
            <a:spLocks noGrp="1"/>
          </p:cNvSpPr>
          <p:nvPr>
            <p:ph idx="1"/>
          </p:nvPr>
        </p:nvSpPr>
        <p:spPr>
          <a:xfrm>
            <a:off x="304800" y="1219200"/>
            <a:ext cx="8686800" cy="4860925"/>
          </a:xfrm>
        </p:spPr>
        <p:txBody>
          <a:bodyPr>
            <a:normAutofit fontScale="85000" lnSpcReduction="10000"/>
          </a:bodyPr>
          <a:lstStyle/>
          <a:p>
            <a:pPr algn="just"/>
            <a:r>
              <a:rPr lang="en-US" dirty="0" smtClean="0"/>
              <a:t> According to </a:t>
            </a:r>
            <a:r>
              <a:rPr lang="en-US" b="1" dirty="0" smtClean="0"/>
              <a:t>American </a:t>
            </a:r>
            <a:r>
              <a:rPr lang="en-US" b="1" dirty="0" smtClean="0">
                <a:solidFill>
                  <a:srgbClr val="FF0000"/>
                </a:solidFill>
              </a:rPr>
              <a:t>Marketing Association</a:t>
            </a:r>
            <a:r>
              <a:rPr lang="en-US" dirty="0" smtClean="0">
                <a:solidFill>
                  <a:srgbClr val="FF0000"/>
                </a:solidFill>
              </a:rPr>
              <a:t>, “</a:t>
            </a:r>
            <a:r>
              <a:rPr lang="en-US" b="1" dirty="0" smtClean="0">
                <a:solidFill>
                  <a:srgbClr val="FF0000"/>
                </a:solidFill>
              </a:rPr>
              <a:t>marketing</a:t>
            </a:r>
            <a:r>
              <a:rPr lang="en-US" dirty="0" smtClean="0">
                <a:solidFill>
                  <a:srgbClr val="FF0000"/>
                </a:solidFill>
              </a:rPr>
              <a:t> is the process of </a:t>
            </a:r>
            <a:r>
              <a:rPr lang="en-US" b="1" dirty="0" smtClean="0">
                <a:solidFill>
                  <a:srgbClr val="FF0000"/>
                </a:solidFill>
              </a:rPr>
              <a:t>planning and executing the conception, pricing, promotion and distribution of ideas, goods, and services</a:t>
            </a:r>
            <a:r>
              <a:rPr lang="en-US" b="1" dirty="0" smtClean="0"/>
              <a:t> to create exchanges that satisfy individual and organizational objectives”.</a:t>
            </a:r>
            <a:r>
              <a:rPr lang="en-US" dirty="0" smtClean="0"/>
              <a:t>  </a:t>
            </a:r>
          </a:p>
          <a:p>
            <a:pPr algn="just"/>
            <a:r>
              <a:rPr lang="en-US" dirty="0" smtClean="0"/>
              <a:t>Thus “</a:t>
            </a:r>
            <a:r>
              <a:rPr lang="en-US" b="1" dirty="0" smtClean="0"/>
              <a:t>international marketing is the multinational process</a:t>
            </a:r>
            <a:r>
              <a:rPr lang="en-US" dirty="0" smtClean="0"/>
              <a:t> of planning and executing the conception, pricing, promotion and distribution of ideas, goods, and services to create exchanges that satisfy individual and organizational objectives.”</a:t>
            </a:r>
          </a:p>
          <a:p>
            <a:pPr algn="just"/>
            <a:r>
              <a:rPr lang="en-US" dirty="0" smtClean="0"/>
              <a:t> International marketing is the performance of business activities in </a:t>
            </a:r>
            <a:r>
              <a:rPr lang="en-US" b="1" dirty="0" smtClean="0"/>
              <a:t>more than one nation for a profit. </a:t>
            </a:r>
            <a:endParaRPr lang="en-US" dirty="0" smtClean="0"/>
          </a:p>
          <a:p>
            <a:pPr algn="just"/>
            <a:endParaRPr lang="en-US" dirty="0"/>
          </a:p>
        </p:txBody>
      </p:sp>
    </p:spTree>
  </p:cSld>
  <p:clrMapOvr>
    <a:masterClrMapping/>
  </p:clrMapOvr>
  <p:transition spd="slow">
    <p:strips/>
    <p:sndAc>
      <p:stSnd>
        <p:snd r:embed="rId2" name="explode.wav" builtIn="1"/>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endParaRPr lang="en-US" dirty="0"/>
          </a:p>
        </p:txBody>
      </p:sp>
      <p:sp>
        <p:nvSpPr>
          <p:cNvPr id="3" name="Content Placeholder 2"/>
          <p:cNvSpPr>
            <a:spLocks noGrp="1"/>
          </p:cNvSpPr>
          <p:nvPr>
            <p:ph idx="1"/>
          </p:nvPr>
        </p:nvSpPr>
        <p:spPr/>
        <p:txBody>
          <a:bodyPr/>
          <a:lstStyle/>
          <a:p>
            <a:r>
              <a:rPr lang="en-US" dirty="0" smtClean="0"/>
              <a:t>Multilateral trade     agreements </a:t>
            </a:r>
          </a:p>
          <a:p>
            <a:r>
              <a:rPr lang="en-US" dirty="0" smtClean="0"/>
              <a:t> Converging market needs     and wants and the information revolution </a:t>
            </a:r>
          </a:p>
          <a:p>
            <a:r>
              <a:rPr lang="en-US" dirty="0" smtClean="0"/>
              <a:t> Transportation and communication improvements </a:t>
            </a:r>
          </a:p>
          <a:p>
            <a:r>
              <a:rPr lang="en-US" dirty="0" smtClean="0"/>
              <a:t> Product development costs </a:t>
            </a:r>
            <a:endParaRPr lang="en-US" dirty="0"/>
          </a:p>
        </p:txBody>
      </p:sp>
    </p:spTree>
  </p:cSld>
  <p:clrMapOvr>
    <a:masterClrMapping/>
  </p:clrMapOvr>
  <p:transition spd="slow">
    <p:strips/>
    <p:sndAc>
      <p:stSnd>
        <p:snd r:embed="rId2" name="explode.wav" builtIn="1"/>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International   VS Domestic marketing</a:t>
            </a:r>
            <a:r>
              <a:rPr lang="en-US" dirty="0" smtClean="0"/>
              <a:t/>
            </a:r>
            <a:br>
              <a:rPr lang="en-US" dirty="0" smtClean="0"/>
            </a:br>
            <a:endParaRPr lang="en-US" dirty="0"/>
          </a:p>
        </p:txBody>
      </p:sp>
      <p:sp>
        <p:nvSpPr>
          <p:cNvPr id="3" name="Content Placeholder 2"/>
          <p:cNvSpPr>
            <a:spLocks noGrp="1"/>
          </p:cNvSpPr>
          <p:nvPr>
            <p:ph idx="1"/>
          </p:nvPr>
        </p:nvSpPr>
        <p:spPr>
          <a:xfrm>
            <a:off x="304800" y="1371600"/>
            <a:ext cx="8686800" cy="5334000"/>
          </a:xfrm>
        </p:spPr>
        <p:txBody>
          <a:bodyPr>
            <a:normAutofit lnSpcReduction="10000"/>
          </a:bodyPr>
          <a:lstStyle/>
          <a:p>
            <a:pPr algn="just">
              <a:buNone/>
            </a:pPr>
            <a:r>
              <a:rPr lang="en-US" b="1" dirty="0" err="1" smtClean="0">
                <a:effectLst>
                  <a:outerShdw blurRad="50800" dist="38100" algn="tr" rotWithShape="0">
                    <a:prstClr val="black">
                      <a:alpha val="40000"/>
                    </a:prstClr>
                  </a:outerShdw>
                </a:effectLst>
              </a:rPr>
              <a:t>i</a:t>
            </a:r>
            <a:r>
              <a:rPr lang="en-US" b="1" dirty="0" smtClean="0">
                <a:effectLst>
                  <a:outerShdw blurRad="50800" dist="38100" algn="tr" rotWithShape="0">
                    <a:prstClr val="black">
                      <a:alpha val="40000"/>
                    </a:prstClr>
                  </a:outerShdw>
                </a:effectLst>
              </a:rPr>
              <a:t>) Domestic market</a:t>
            </a:r>
            <a:endParaRPr lang="en-US" dirty="0" smtClean="0"/>
          </a:p>
          <a:p>
            <a:pPr lvl="0" algn="just" fontAlgn="base" hangingPunct="0"/>
            <a:r>
              <a:rPr lang="en-US" dirty="0" smtClean="0">
                <a:effectLst>
                  <a:outerShdw blurRad="50800" dist="38100" algn="tr" rotWithShape="0">
                    <a:prstClr val="black">
                      <a:alpha val="40000"/>
                    </a:prstClr>
                  </a:outerShdw>
                </a:effectLst>
              </a:rPr>
              <a:t>One language, one  nation, one culture </a:t>
            </a:r>
            <a:endParaRPr lang="en-US" dirty="0" smtClean="0"/>
          </a:p>
          <a:p>
            <a:pPr lvl="0" algn="just" fontAlgn="base" hangingPunct="0"/>
            <a:r>
              <a:rPr lang="en-US" dirty="0" smtClean="0">
                <a:effectLst>
                  <a:outerShdw blurRad="50800" dist="38100" algn="tr" rotWithShape="0">
                    <a:prstClr val="black">
                      <a:alpha val="40000"/>
                    </a:prstClr>
                  </a:outerShdw>
                </a:effectLst>
              </a:rPr>
              <a:t>Market is much more homogeneous </a:t>
            </a:r>
            <a:endParaRPr lang="en-US" dirty="0" smtClean="0"/>
          </a:p>
          <a:p>
            <a:pPr lvl="0" algn="just" fontAlgn="base" hangingPunct="0"/>
            <a:r>
              <a:rPr lang="en-US" dirty="0" smtClean="0">
                <a:effectLst>
                  <a:outerShdw blurRad="50800" dist="38100" algn="tr" rotWithShape="0">
                    <a:prstClr val="black">
                      <a:alpha val="40000"/>
                    </a:prstClr>
                  </a:outerShdw>
                </a:effectLst>
              </a:rPr>
              <a:t>Single currency</a:t>
            </a:r>
            <a:endParaRPr lang="en-US" dirty="0" smtClean="0"/>
          </a:p>
          <a:p>
            <a:pPr lvl="0" algn="just" fontAlgn="base" hangingPunct="0"/>
            <a:r>
              <a:rPr lang="en-US" dirty="0" smtClean="0">
                <a:effectLst>
                  <a:outerShdw blurRad="50800" dist="38100" algn="tr" rotWithShape="0">
                    <a:prstClr val="black">
                      <a:alpha val="40000"/>
                    </a:prstClr>
                  </a:outerShdw>
                </a:effectLst>
              </a:rPr>
              <a:t>No problems of exchange controls, tariffs</a:t>
            </a:r>
            <a:endParaRPr lang="en-US" dirty="0" smtClean="0"/>
          </a:p>
          <a:p>
            <a:pPr lvl="0" algn="just" fontAlgn="base" hangingPunct="0"/>
            <a:r>
              <a:rPr lang="en-US" dirty="0" smtClean="0">
                <a:effectLst>
                  <a:outerShdw blurRad="50800" dist="38100" algn="tr" rotWithShape="0">
                    <a:prstClr val="black">
                      <a:alpha val="40000"/>
                    </a:prstClr>
                  </a:outerShdw>
                </a:effectLst>
              </a:rPr>
              <a:t>Relatively stable business</a:t>
            </a:r>
            <a:endParaRPr lang="en-US" dirty="0" smtClean="0"/>
          </a:p>
          <a:p>
            <a:pPr lvl="0" algn="just" fontAlgn="base" hangingPunct="0"/>
            <a:r>
              <a:rPr lang="en-US" dirty="0" smtClean="0">
                <a:effectLst>
                  <a:outerShdw blurRad="50800" dist="38100" algn="tr" rotWithShape="0">
                    <a:prstClr val="black">
                      <a:alpha val="40000"/>
                    </a:prstClr>
                  </a:outerShdw>
                </a:effectLst>
              </a:rPr>
              <a:t>Minimum government interference in business decision</a:t>
            </a:r>
            <a:endParaRPr lang="en-US" dirty="0" smtClean="0"/>
          </a:p>
          <a:p>
            <a:pPr algn="just"/>
            <a:r>
              <a:rPr lang="en-US" dirty="0" smtClean="0">
                <a:effectLst>
                  <a:outerShdw blurRad="50800" dist="38100" algn="tr" rotWithShape="0">
                    <a:prstClr val="black">
                      <a:alpha val="40000"/>
                    </a:prstClr>
                  </a:outerShdw>
                </a:effectLst>
              </a:rPr>
              <a:t>Data in marketing research available, easily collected, and accurate etc</a:t>
            </a:r>
            <a:endParaRPr lang="en-US" dirty="0"/>
          </a:p>
        </p:txBody>
      </p:sp>
    </p:spTree>
  </p:cSld>
  <p:clrMapOvr>
    <a:masterClrMapping/>
  </p:clrMapOvr>
  <p:transition spd="slow">
    <p:strips/>
    <p:sndAc>
      <p:stSnd>
        <p:snd r:embed="rId2" name="explode.wav" builtIn="1"/>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33400"/>
          </a:xfrm>
        </p:spPr>
        <p:txBody>
          <a:bodyPr>
            <a:normAutofit fontScale="90000"/>
          </a:bodyPr>
          <a:lstStyle/>
          <a:p>
            <a:r>
              <a:rPr lang="en-US" b="1" dirty="0" smtClean="0">
                <a:effectLst>
                  <a:outerShdw blurRad="50800" dist="38100" algn="tr" rotWithShape="0">
                    <a:prstClr val="black">
                      <a:alpha val="40000"/>
                    </a:prstClr>
                  </a:outerShdw>
                </a:effectLst>
              </a:rPr>
              <a:t/>
            </a:r>
            <a:br>
              <a:rPr lang="en-US" b="1" dirty="0" smtClean="0">
                <a:effectLst>
                  <a:outerShdw blurRad="50800" dist="38100" algn="tr" rotWithShape="0">
                    <a:prstClr val="black">
                      <a:alpha val="40000"/>
                    </a:prstClr>
                  </a:outerShdw>
                </a:effectLst>
              </a:rPr>
            </a:br>
            <a:r>
              <a:rPr lang="en-US" b="1" dirty="0" smtClean="0">
                <a:effectLst>
                  <a:outerShdw blurRad="50800" dist="38100" algn="tr" rotWithShape="0">
                    <a:prstClr val="black">
                      <a:alpha val="40000"/>
                    </a:prstClr>
                  </a:outerShdw>
                </a:effectLst>
              </a:rPr>
              <a:t>ii) International Markets </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410200"/>
          </a:xfrm>
        </p:spPr>
        <p:txBody>
          <a:bodyPr>
            <a:normAutofit/>
          </a:bodyPr>
          <a:lstStyle/>
          <a:p>
            <a:pPr lvl="0" algn="just" fontAlgn="base" hangingPunct="0"/>
            <a:r>
              <a:rPr lang="en-US" dirty="0" smtClean="0">
                <a:effectLst>
                  <a:outerShdw blurRad="50800" dist="38100" algn="tr" rotWithShape="0">
                    <a:prstClr val="black">
                      <a:alpha val="40000"/>
                    </a:prstClr>
                  </a:outerShdw>
                </a:effectLst>
              </a:rPr>
              <a:t>Many languages, many nations, many cultures</a:t>
            </a:r>
            <a:endParaRPr lang="en-US" dirty="0" smtClean="0"/>
          </a:p>
          <a:p>
            <a:pPr lvl="0" algn="just" fontAlgn="base" hangingPunct="0"/>
            <a:r>
              <a:rPr lang="en-US" dirty="0" smtClean="0">
                <a:effectLst>
                  <a:outerShdw blurRad="50800" dist="38100" algn="tr" rotWithShape="0">
                    <a:prstClr val="black">
                      <a:alpha val="40000"/>
                    </a:prstClr>
                  </a:outerShdw>
                </a:effectLst>
              </a:rPr>
              <a:t>Markets are diverse and fragmented</a:t>
            </a:r>
            <a:endParaRPr lang="en-US" dirty="0" smtClean="0"/>
          </a:p>
          <a:p>
            <a:pPr lvl="0" algn="just" fontAlgn="base" hangingPunct="0"/>
            <a:r>
              <a:rPr lang="en-US" dirty="0" smtClean="0">
                <a:effectLst>
                  <a:outerShdw blurRad="50800" dist="38100" algn="tr" rotWithShape="0">
                    <a:prstClr val="black">
                      <a:alpha val="40000"/>
                    </a:prstClr>
                  </a:outerShdw>
                </a:effectLst>
              </a:rPr>
              <a:t>Multiple currencies</a:t>
            </a:r>
            <a:endParaRPr lang="en-US" dirty="0" smtClean="0"/>
          </a:p>
          <a:p>
            <a:pPr lvl="0" algn="just" fontAlgn="base" hangingPunct="0"/>
            <a:r>
              <a:rPr lang="en-US" dirty="0" smtClean="0">
                <a:effectLst>
                  <a:outerShdw blurRad="50800" dist="38100" algn="tr" rotWithShape="0">
                    <a:prstClr val="black">
                      <a:alpha val="40000"/>
                    </a:prstClr>
                  </a:outerShdw>
                </a:effectLst>
              </a:rPr>
              <a:t>Exchange controls and tariffs normal obstacles</a:t>
            </a:r>
            <a:endParaRPr lang="en-US" dirty="0" smtClean="0"/>
          </a:p>
          <a:p>
            <a:pPr lvl="0" algn="just" fontAlgn="base" hangingPunct="0"/>
            <a:r>
              <a:rPr lang="en-US" dirty="0" smtClean="0">
                <a:effectLst>
                  <a:outerShdw blurRad="50800" dist="38100" algn="tr" rotWithShape="0">
                    <a:prstClr val="black">
                      <a:alpha val="40000"/>
                    </a:prstClr>
                  </a:outerShdw>
                </a:effectLst>
              </a:rPr>
              <a:t>Multiple and unstable business environments</a:t>
            </a:r>
            <a:endParaRPr lang="en-US" dirty="0" smtClean="0"/>
          </a:p>
          <a:p>
            <a:pPr lvl="0" algn="just" fontAlgn="base" hangingPunct="0"/>
            <a:r>
              <a:rPr lang="en-US" dirty="0" smtClean="0">
                <a:effectLst>
                  <a:outerShdw blurRad="50800" dist="38100" algn="tr" rotWithShape="0">
                    <a:prstClr val="black">
                      <a:alpha val="40000"/>
                    </a:prstClr>
                  </a:outerShdw>
                </a:effectLst>
              </a:rPr>
              <a:t>Due to national economic plans government influence usual in business decisions</a:t>
            </a:r>
            <a:endParaRPr lang="en-US" dirty="0" smtClean="0"/>
          </a:p>
          <a:p>
            <a:pPr lvl="0" algn="just" fontAlgn="base" hangingPunct="0"/>
            <a:r>
              <a:rPr lang="en-US" dirty="0" smtClean="0">
                <a:effectLst>
                  <a:outerShdw blurRad="50800" dist="38100" algn="tr" rotWithShape="0">
                    <a:prstClr val="black">
                      <a:alpha val="40000"/>
                    </a:prstClr>
                  </a:outerShdw>
                </a:effectLst>
              </a:rPr>
              <a:t>Marketing research very difficult, costly and cannot give desired accuracy, etc.   </a:t>
            </a:r>
            <a:endParaRPr lang="en-US" dirty="0" smtClean="0"/>
          </a:p>
          <a:p>
            <a:pPr algn="just">
              <a:buNone/>
            </a:pPr>
            <a:endParaRPr lang="en-US" dirty="0"/>
          </a:p>
        </p:txBody>
      </p:sp>
    </p:spTree>
  </p:cSld>
  <p:clrMapOvr>
    <a:masterClrMapping/>
  </p:clrMapOvr>
  <p:transition spd="slow">
    <p:strips/>
    <p:sndAc>
      <p:stSnd>
        <p:snd r:embed="rId2" name="explode.wav" builtIn="1"/>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Autofit/>
          </a:bodyPr>
          <a:lstStyle/>
          <a:p>
            <a:pPr lvl="1" algn="l" rtl="0">
              <a:spcBef>
                <a:spcPct val="0"/>
              </a:spcBef>
            </a:pPr>
            <a:r>
              <a:rPr lang="en-US" sz="3200" b="1" dirty="0" smtClean="0"/>
              <a:t/>
            </a:r>
            <a:br>
              <a:rPr lang="en-US" sz="3200" b="1" dirty="0" smtClean="0"/>
            </a:br>
            <a:r>
              <a:rPr lang="en-US" sz="3200" b="1" dirty="0" smtClean="0"/>
              <a:t>Challenges  in international marketing</a:t>
            </a:r>
            <a:r>
              <a:rPr lang="en-US" sz="3200" dirty="0" smtClean="0"/>
              <a:t/>
            </a:r>
            <a:br>
              <a:rPr lang="en-US" sz="3200" dirty="0" smtClean="0"/>
            </a:br>
            <a:endParaRPr lang="en-US" sz="3200" dirty="0"/>
          </a:p>
        </p:txBody>
      </p:sp>
      <p:sp>
        <p:nvSpPr>
          <p:cNvPr id="3" name="Content Placeholder 2"/>
          <p:cNvSpPr>
            <a:spLocks noGrp="1"/>
          </p:cNvSpPr>
          <p:nvPr>
            <p:ph idx="1"/>
          </p:nvPr>
        </p:nvSpPr>
        <p:spPr>
          <a:xfrm>
            <a:off x="152400" y="1219200"/>
            <a:ext cx="8686800" cy="4983163"/>
          </a:xfrm>
        </p:spPr>
        <p:txBody>
          <a:bodyPr>
            <a:normAutofit lnSpcReduction="10000"/>
          </a:bodyPr>
          <a:lstStyle/>
          <a:p>
            <a:pPr algn="just"/>
            <a:r>
              <a:rPr lang="en-US" b="1" dirty="0" smtClean="0"/>
              <a:t> Political and legal differences</a:t>
            </a:r>
            <a:r>
              <a:rPr lang="en-US" dirty="0" smtClean="0"/>
              <a:t>: The political and legal environment of foreign markets is different from that of the domestic.  </a:t>
            </a:r>
          </a:p>
          <a:p>
            <a:pPr lvl="0" algn="just"/>
            <a:r>
              <a:rPr lang="en-US" b="1" dirty="0" smtClean="0"/>
              <a:t>Cultural differences</a:t>
            </a:r>
            <a:r>
              <a:rPr lang="en-US" dirty="0" smtClean="0"/>
              <a:t> </a:t>
            </a:r>
          </a:p>
          <a:p>
            <a:pPr lvl="0" algn="just"/>
            <a:r>
              <a:rPr lang="en-US" b="1" dirty="0" smtClean="0"/>
              <a:t>Economic differences</a:t>
            </a:r>
            <a:r>
              <a:rPr lang="en-US" dirty="0" smtClean="0"/>
              <a:t>:  </a:t>
            </a:r>
          </a:p>
          <a:p>
            <a:pPr lvl="0" algn="just"/>
            <a:r>
              <a:rPr lang="en-US" b="1" dirty="0" smtClean="0"/>
              <a:t>Differences in the currency unit</a:t>
            </a:r>
            <a:r>
              <a:rPr lang="en-US" dirty="0" smtClean="0"/>
              <a:t>:  </a:t>
            </a:r>
          </a:p>
          <a:p>
            <a:pPr lvl="0" algn="just"/>
            <a:r>
              <a:rPr lang="en-US" b="1" dirty="0" smtClean="0"/>
              <a:t>Differences in the language</a:t>
            </a:r>
            <a:r>
              <a:rPr lang="en-US" dirty="0" smtClean="0"/>
              <a:t>:  </a:t>
            </a:r>
          </a:p>
          <a:p>
            <a:pPr lvl="0" algn="just"/>
            <a:r>
              <a:rPr lang="en-US" b="1" dirty="0" smtClean="0"/>
              <a:t>Differences in the marketing infrastructure</a:t>
            </a:r>
            <a:r>
              <a:rPr lang="en-US" dirty="0" smtClean="0"/>
              <a:t>:  </a:t>
            </a:r>
          </a:p>
          <a:p>
            <a:pPr algn="just"/>
            <a:r>
              <a:rPr lang="en-US" b="1" dirty="0" smtClean="0"/>
              <a:t>Trade restrictions</a:t>
            </a:r>
            <a:r>
              <a:rPr lang="en-US" dirty="0" smtClean="0"/>
              <a:t> </a:t>
            </a:r>
            <a:endParaRPr lang="en-US" dirty="0"/>
          </a:p>
        </p:txBody>
      </p:sp>
    </p:spTree>
  </p:cSld>
  <p:clrMapOvr>
    <a:masterClrMapping/>
  </p:clrMapOvr>
  <p:transition spd="slow">
    <p:strips/>
    <p:sndAc>
      <p:stSnd>
        <p:snd r:embed="rId2" name="explode.wav" builtIn="1"/>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endParaRPr lang="en-US" dirty="0"/>
          </a:p>
        </p:txBody>
      </p:sp>
      <p:sp>
        <p:nvSpPr>
          <p:cNvPr id="3" name="Content Placeholder 2"/>
          <p:cNvSpPr>
            <a:spLocks noGrp="1"/>
          </p:cNvSpPr>
          <p:nvPr>
            <p:ph idx="1"/>
          </p:nvPr>
        </p:nvSpPr>
        <p:spPr>
          <a:xfrm>
            <a:off x="304800" y="1554162"/>
            <a:ext cx="8686800" cy="4999038"/>
          </a:xfrm>
        </p:spPr>
        <p:txBody>
          <a:bodyPr>
            <a:normAutofit lnSpcReduction="10000"/>
          </a:bodyPr>
          <a:lstStyle/>
          <a:p>
            <a:pPr lvl="0" algn="just"/>
            <a:r>
              <a:rPr lang="en-US" b="1" dirty="0" smtClean="0"/>
              <a:t>Differences in trade practices</a:t>
            </a:r>
            <a:r>
              <a:rPr lang="en-US" dirty="0" smtClean="0"/>
              <a:t>: Trade practices and customs may differ between markets. The export procedures and policies also vary from country to country. This directly reflects international business operations. </a:t>
            </a:r>
          </a:p>
          <a:p>
            <a:pPr lvl="0" algn="just"/>
            <a:r>
              <a:rPr lang="en-US" b="1" dirty="0" smtClean="0"/>
              <a:t>Risks and uncertainties: </a:t>
            </a:r>
            <a:r>
              <a:rPr lang="en-US" dirty="0" smtClean="0"/>
              <a:t>Long distance, dangers of sea transport, changing exchange rates etc create a number of risks and uncertainties leading to heavy losses or damages. </a:t>
            </a:r>
          </a:p>
          <a:p>
            <a:pPr algn="just"/>
            <a:endParaRPr lang="en-US" dirty="0"/>
          </a:p>
        </p:txBody>
      </p:sp>
    </p:spTree>
  </p:cSld>
  <p:clrMapOvr>
    <a:masterClrMapping/>
  </p:clrMapOvr>
  <p:transition spd="slow">
    <p:strips/>
    <p:sndAc>
      <p:stSnd>
        <p:snd r:embed="rId2" name="explode.wav" builtIn="1"/>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International Trade Theories </a:t>
            </a:r>
            <a:r>
              <a:rPr lang="en-US" dirty="0" smtClean="0"/>
              <a:t/>
            </a:r>
            <a:br>
              <a:rPr lang="en-US" dirty="0" smtClean="0"/>
            </a:br>
            <a:endParaRPr lang="en-US" dirty="0"/>
          </a:p>
        </p:txBody>
      </p:sp>
      <p:sp>
        <p:nvSpPr>
          <p:cNvPr id="3" name="Content Placeholder 2"/>
          <p:cNvSpPr>
            <a:spLocks noGrp="1"/>
          </p:cNvSpPr>
          <p:nvPr>
            <p:ph idx="1"/>
          </p:nvPr>
        </p:nvSpPr>
        <p:spPr>
          <a:xfrm>
            <a:off x="304800" y="1219200"/>
            <a:ext cx="8686800" cy="5257800"/>
          </a:xfrm>
        </p:spPr>
        <p:txBody>
          <a:bodyPr>
            <a:normAutofit/>
          </a:bodyPr>
          <a:lstStyle/>
          <a:p>
            <a:pPr algn="just">
              <a:buFont typeface="Wingdings" pitchFamily="2" charset="2"/>
              <a:buChar char="§"/>
            </a:pPr>
            <a:r>
              <a:rPr lang="en-US" dirty="0" smtClean="0"/>
              <a:t> Why do nations trade? </a:t>
            </a:r>
          </a:p>
          <a:p>
            <a:pPr algn="just">
              <a:buFont typeface="Wingdings" pitchFamily="2" charset="2"/>
              <a:buChar char="§"/>
            </a:pPr>
            <a:r>
              <a:rPr lang="en-US" dirty="0" smtClean="0"/>
              <a:t>What goods do they trade? </a:t>
            </a:r>
          </a:p>
          <a:p>
            <a:pPr algn="just">
              <a:buFont typeface="Wingdings" pitchFamily="2" charset="2"/>
              <a:buChar char="§"/>
            </a:pPr>
            <a:r>
              <a:rPr lang="en-US" dirty="0" smtClean="0"/>
              <a:t>Nations trade for economic, political, and cultural reasons, but the </a:t>
            </a:r>
            <a:r>
              <a:rPr lang="en-US" b="1" dirty="0" smtClean="0">
                <a:solidFill>
                  <a:srgbClr val="7030A0"/>
                </a:solidFill>
              </a:rPr>
              <a:t>principal economic </a:t>
            </a:r>
            <a:r>
              <a:rPr lang="en-US" dirty="0" smtClean="0"/>
              <a:t>basis for international trade is difference in price; that is, a nation can buy some goods more cheaply from other nations than it can make them itself. In a sense, the nation faces the same "make or buy" decision, as does the firm.  </a:t>
            </a:r>
          </a:p>
          <a:p>
            <a:pPr lvl="0" algn="just">
              <a:buNone/>
            </a:pPr>
            <a:endParaRPr lang="en-US" dirty="0"/>
          </a:p>
        </p:txBody>
      </p:sp>
    </p:spTree>
  </p:cSld>
  <p:clrMapOvr>
    <a:masterClrMapping/>
  </p:clrMapOvr>
  <p:transition spd="slow">
    <p:strips/>
    <p:sndAc>
      <p:stSnd>
        <p:snd r:embed="rId2" name="explode.wav" builtIn="1"/>
      </p:stSnd>
    </p:sndAc>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33400"/>
          </a:xfrm>
        </p:spPr>
        <p:txBody>
          <a:bodyPr>
            <a:normAutofit fontScale="90000"/>
          </a:bodyPr>
          <a:lstStyle/>
          <a:p>
            <a:pPr lvl="0" algn="ctr"/>
            <a:r>
              <a:rPr lang="en-US" b="1" dirty="0" smtClean="0"/>
              <a:t>Mercantilism</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410200"/>
          </a:xfrm>
        </p:spPr>
        <p:txBody>
          <a:bodyPr>
            <a:normAutofit/>
          </a:bodyPr>
          <a:lstStyle/>
          <a:p>
            <a:pPr algn="just"/>
            <a:r>
              <a:rPr lang="en-US" dirty="0" smtClean="0"/>
              <a:t>According to Wild, 2000, the trade theory that states that </a:t>
            </a:r>
            <a:r>
              <a:rPr lang="en-US" dirty="0" smtClean="0">
                <a:solidFill>
                  <a:srgbClr val="FF0000"/>
                </a:solidFill>
              </a:rPr>
              <a:t>nations should accumulate financial wealth,  in the form of gold, by encouraging exports and discouraging imports .</a:t>
            </a:r>
            <a:endParaRPr lang="en-US" dirty="0" smtClean="0"/>
          </a:p>
          <a:p>
            <a:pPr algn="just"/>
            <a:r>
              <a:rPr lang="en-US" dirty="0" smtClean="0"/>
              <a:t>living standards or human development, are </a:t>
            </a:r>
            <a:r>
              <a:rPr lang="en-US" dirty="0" smtClean="0">
                <a:solidFill>
                  <a:srgbClr val="FF0000"/>
                </a:solidFill>
              </a:rPr>
              <a:t>irrelevant</a:t>
            </a:r>
            <a:r>
              <a:rPr lang="en-US" dirty="0" smtClean="0"/>
              <a:t>.  </a:t>
            </a:r>
          </a:p>
          <a:p>
            <a:pPr algn="just"/>
            <a:r>
              <a:rPr lang="en-US" dirty="0" smtClean="0"/>
              <a:t> practiced ze</a:t>
            </a:r>
            <a:r>
              <a:rPr lang="en-US" dirty="0" smtClean="0">
                <a:solidFill>
                  <a:srgbClr val="FF0000"/>
                </a:solidFill>
              </a:rPr>
              <a:t>ro-sum game, </a:t>
            </a:r>
            <a:r>
              <a:rPr lang="en-US" dirty="0" smtClean="0"/>
              <a:t>which meant that world </a:t>
            </a:r>
            <a:r>
              <a:rPr lang="en-US" dirty="0" smtClean="0">
                <a:solidFill>
                  <a:srgbClr val="FF0000"/>
                </a:solidFill>
              </a:rPr>
              <a:t>wealth was limited and that countries only could increase their share at expense of their neighbors</a:t>
            </a:r>
            <a:r>
              <a:rPr lang="en-US" dirty="0" smtClean="0"/>
              <a:t>.  </a:t>
            </a:r>
          </a:p>
          <a:p>
            <a:endParaRPr lang="en-US" dirty="0"/>
          </a:p>
        </p:txBody>
      </p:sp>
    </p:spTree>
  </p:cSld>
  <p:clrMapOvr>
    <a:masterClrMapping/>
  </p:clrMapOvr>
  <p:transition spd="slow">
    <p:strips/>
    <p:sndAc>
      <p:stSnd>
        <p:snd r:embed="rId2" name="explode.wav" builtIn="1"/>
      </p:stSnd>
    </p:sndAc>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Mercantilism</a:t>
            </a:r>
            <a:r>
              <a:rPr lang="en-US" dirty="0" smtClean="0"/>
              <a:t> </a:t>
            </a:r>
            <a:r>
              <a:rPr lang="en-US" dirty="0" err="1" smtClean="0"/>
              <a:t>Cont,d</a:t>
            </a:r>
            <a:endParaRPr lang="en-US" dirty="0"/>
          </a:p>
        </p:txBody>
      </p:sp>
      <p:sp>
        <p:nvSpPr>
          <p:cNvPr id="3" name="Content Placeholder 2"/>
          <p:cNvSpPr>
            <a:spLocks noGrp="1"/>
          </p:cNvSpPr>
          <p:nvPr>
            <p:ph idx="1"/>
          </p:nvPr>
        </p:nvSpPr>
        <p:spPr/>
        <p:txBody>
          <a:bodyPr/>
          <a:lstStyle/>
          <a:p>
            <a:pPr algn="just">
              <a:buNone/>
            </a:pPr>
            <a:r>
              <a:rPr lang="en-US" dirty="0" smtClean="0"/>
              <a:t>The theory focus on:</a:t>
            </a:r>
          </a:p>
          <a:p>
            <a:pPr algn="just"/>
            <a:r>
              <a:rPr lang="en-US" dirty="0" smtClean="0"/>
              <a:t>problem with mercantilism is that all countries engaged in export but was restricted from import,  </a:t>
            </a:r>
          </a:p>
          <a:p>
            <a:pPr algn="just"/>
            <a:r>
              <a:rPr lang="en-US" dirty="0" smtClean="0"/>
              <a:t>Maximize exports through subsidies</a:t>
            </a:r>
          </a:p>
          <a:p>
            <a:pPr algn="just"/>
            <a:r>
              <a:rPr lang="en-US" dirty="0" smtClean="0"/>
              <a:t>Minimize imports through </a:t>
            </a:r>
            <a:r>
              <a:rPr lang="en-US" dirty="0" err="1" smtClean="0"/>
              <a:t>tariffies</a:t>
            </a:r>
            <a:endParaRPr lang="en-US" dirty="0" smtClean="0"/>
          </a:p>
          <a:p>
            <a:pPr algn="just"/>
            <a:endParaRPr lang="en-US" dirty="0"/>
          </a:p>
        </p:txBody>
      </p:sp>
    </p:spTree>
  </p:cSld>
  <p:clrMapOvr>
    <a:masterClrMapping/>
  </p:clrMapOvr>
  <p:transition spd="slow">
    <p:strips/>
    <p:sndAc>
      <p:stSnd>
        <p:snd r:embed="rId2" name="explode.wav" builtIn="1"/>
      </p:stSnd>
    </p:sndAc>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33400"/>
          </a:xfrm>
        </p:spPr>
        <p:txBody>
          <a:bodyPr>
            <a:normAutofit fontScale="90000"/>
          </a:bodyPr>
          <a:lstStyle/>
          <a:p>
            <a:pPr lvl="0"/>
            <a:r>
              <a:rPr lang="en-US" b="1" dirty="0" smtClean="0"/>
              <a:t/>
            </a:r>
            <a:br>
              <a:rPr lang="en-US" b="1" dirty="0" smtClean="0"/>
            </a:br>
            <a:r>
              <a:rPr lang="en-US" b="1" dirty="0" smtClean="0"/>
              <a:t>Absolute Advantage</a:t>
            </a:r>
            <a:r>
              <a:rPr lang="en-US" dirty="0" smtClean="0"/>
              <a:t/>
            </a:r>
            <a:br>
              <a:rPr lang="en-US" dirty="0" smtClean="0"/>
            </a:br>
            <a:endParaRPr lang="en-US" dirty="0"/>
          </a:p>
        </p:txBody>
      </p:sp>
      <p:sp>
        <p:nvSpPr>
          <p:cNvPr id="3" name="Content Placeholder 2"/>
          <p:cNvSpPr>
            <a:spLocks noGrp="1"/>
          </p:cNvSpPr>
          <p:nvPr>
            <p:ph idx="1"/>
          </p:nvPr>
        </p:nvSpPr>
        <p:spPr>
          <a:xfrm>
            <a:off x="304800" y="1219200"/>
            <a:ext cx="8686800" cy="5257800"/>
          </a:xfrm>
        </p:spPr>
        <p:txBody>
          <a:bodyPr>
            <a:normAutofit/>
          </a:bodyPr>
          <a:lstStyle/>
          <a:p>
            <a:pPr algn="just"/>
            <a:r>
              <a:rPr lang="en-US" dirty="0" smtClean="0"/>
              <a:t> A country that has an absolute advantage produces </a:t>
            </a:r>
            <a:r>
              <a:rPr lang="en-US" b="1" dirty="0" smtClean="0">
                <a:solidFill>
                  <a:srgbClr val="00B050"/>
                </a:solidFill>
              </a:rPr>
              <a:t>greater output of a good or service   than other countries </a:t>
            </a:r>
            <a:r>
              <a:rPr lang="en-US" dirty="0" smtClean="0"/>
              <a:t>using the </a:t>
            </a:r>
            <a:r>
              <a:rPr lang="en-US" dirty="0" smtClean="0">
                <a:solidFill>
                  <a:srgbClr val="7030A0"/>
                </a:solidFill>
              </a:rPr>
              <a:t>same amount of resources.</a:t>
            </a:r>
          </a:p>
          <a:p>
            <a:pPr algn="just"/>
            <a:r>
              <a:rPr lang="en-US" dirty="0" smtClean="0"/>
              <a:t>A country should </a:t>
            </a:r>
            <a:r>
              <a:rPr lang="en-US" dirty="0" smtClean="0">
                <a:solidFill>
                  <a:srgbClr val="FF0000"/>
                </a:solidFill>
              </a:rPr>
              <a:t>produce</a:t>
            </a:r>
            <a:r>
              <a:rPr lang="en-US" dirty="0" smtClean="0"/>
              <a:t> </a:t>
            </a:r>
            <a:r>
              <a:rPr lang="en-US" dirty="0" smtClean="0">
                <a:solidFill>
                  <a:srgbClr val="7030A0"/>
                </a:solidFill>
              </a:rPr>
              <a:t>only goods where it is efficient</a:t>
            </a:r>
            <a:r>
              <a:rPr lang="en-US" dirty="0" smtClean="0"/>
              <a:t> and </a:t>
            </a:r>
            <a:r>
              <a:rPr lang="en-US" dirty="0" smtClean="0">
                <a:solidFill>
                  <a:srgbClr val="FF0000"/>
                </a:solidFill>
              </a:rPr>
              <a:t>trade</a:t>
            </a:r>
            <a:r>
              <a:rPr lang="en-US" dirty="0" smtClean="0"/>
              <a:t> for those goods where it is not efficient</a:t>
            </a:r>
          </a:p>
          <a:p>
            <a:pPr algn="just"/>
            <a:r>
              <a:rPr lang="en-US" dirty="0" smtClean="0">
                <a:solidFill>
                  <a:srgbClr val="FF0000"/>
                </a:solidFill>
              </a:rPr>
              <a:t>Tariffs and quotas should not restrict </a:t>
            </a:r>
            <a:r>
              <a:rPr lang="en-US" dirty="0" smtClean="0"/>
              <a:t>international trade; it should be allowed to flow according to </a:t>
            </a:r>
            <a:r>
              <a:rPr lang="en-US" dirty="0" smtClean="0">
                <a:solidFill>
                  <a:srgbClr val="FF0000"/>
                </a:solidFill>
              </a:rPr>
              <a:t>market forces </a:t>
            </a:r>
          </a:p>
          <a:p>
            <a:pPr algn="just"/>
            <a:endParaRPr lang="en-US" dirty="0" smtClean="0"/>
          </a:p>
          <a:p>
            <a:pPr algn="just"/>
            <a:endParaRPr lang="en-US" dirty="0" smtClean="0"/>
          </a:p>
          <a:p>
            <a:pPr algn="just"/>
            <a:endParaRPr lang="en-US" dirty="0"/>
          </a:p>
        </p:txBody>
      </p:sp>
    </p:spTree>
  </p:cSld>
  <p:clrMapOvr>
    <a:masterClrMapping/>
  </p:clrMapOvr>
  <p:transition spd="slow">
    <p:strips/>
    <p:sndAc>
      <p:stSnd>
        <p:snd r:embed="rId2" name="explode.wav" builtIn="1"/>
      </p:stSnd>
    </p:sndAc>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Absolute </a:t>
            </a:r>
            <a:r>
              <a:rPr lang="en-US" dirty="0" err="1" smtClean="0"/>
              <a:t>cont,d</a:t>
            </a:r>
            <a:endParaRPr lang="en-US" dirty="0"/>
          </a:p>
        </p:txBody>
      </p:sp>
      <p:sp>
        <p:nvSpPr>
          <p:cNvPr id="3" name="Content Placeholder 2"/>
          <p:cNvSpPr>
            <a:spLocks noGrp="1"/>
          </p:cNvSpPr>
          <p:nvPr>
            <p:ph idx="1"/>
          </p:nvPr>
        </p:nvSpPr>
        <p:spPr>
          <a:xfrm>
            <a:off x="304800" y="1219200"/>
            <a:ext cx="8686800" cy="4860925"/>
          </a:xfrm>
        </p:spPr>
        <p:txBody>
          <a:bodyPr>
            <a:normAutofit/>
          </a:bodyPr>
          <a:lstStyle/>
          <a:p>
            <a:pPr algn="just"/>
            <a:r>
              <a:rPr lang="en-US" dirty="0" smtClean="0"/>
              <a:t>destroys the mercantilist idea that international trade is a zero-sum game.  </a:t>
            </a:r>
          </a:p>
          <a:p>
            <a:pPr algn="just"/>
            <a:r>
              <a:rPr lang="en-US" dirty="0" smtClean="0"/>
              <a:t>international trade is a </a:t>
            </a:r>
            <a:r>
              <a:rPr lang="en-US" dirty="0" smtClean="0">
                <a:solidFill>
                  <a:srgbClr val="FF0000"/>
                </a:solidFill>
              </a:rPr>
              <a:t>positive-sum game, </a:t>
            </a:r>
            <a:r>
              <a:rPr lang="en-US" dirty="0" smtClean="0"/>
              <a:t>because there are gains for both countries to an exchange(beneficial) </a:t>
            </a:r>
          </a:p>
          <a:p>
            <a:pPr algn="just"/>
            <a:r>
              <a:rPr lang="en-US" dirty="0" smtClean="0"/>
              <a:t>Questions objective of  </a:t>
            </a:r>
            <a:r>
              <a:rPr lang="en-US" dirty="0" err="1" smtClean="0"/>
              <a:t>gov.t</a:t>
            </a:r>
            <a:r>
              <a:rPr lang="en-US" dirty="0" smtClean="0"/>
              <a:t>  to acquire wealth    through restrictive  trade policy</a:t>
            </a:r>
          </a:p>
          <a:p>
            <a:pPr algn="just"/>
            <a:r>
              <a:rPr lang="en-US" dirty="0" smtClean="0">
                <a:solidFill>
                  <a:srgbClr val="FF0000"/>
                </a:solidFill>
              </a:rPr>
              <a:t>Measures</a:t>
            </a:r>
            <a:r>
              <a:rPr lang="en-US" dirty="0" smtClean="0"/>
              <a:t> nations wealth by leaving standard of its people</a:t>
            </a:r>
            <a:endParaRPr lang="en-US" dirty="0"/>
          </a:p>
        </p:txBody>
      </p:sp>
    </p:spTree>
  </p:cSld>
  <p:clrMapOvr>
    <a:masterClrMapping/>
  </p:clrMapOvr>
  <p:transition spd="slow">
    <p:strips/>
    <p:sndAc>
      <p:stSnd>
        <p:snd r:embed="rId2" name="explode.wav" builtIn="1"/>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definitions by different authors</a:t>
            </a:r>
            <a:endParaRPr lang="en-US" dirty="0"/>
          </a:p>
        </p:txBody>
      </p:sp>
      <p:sp>
        <p:nvSpPr>
          <p:cNvPr id="3" name="Content Placeholder 2"/>
          <p:cNvSpPr>
            <a:spLocks noGrp="1"/>
          </p:cNvSpPr>
          <p:nvPr>
            <p:ph idx="1"/>
          </p:nvPr>
        </p:nvSpPr>
        <p:spPr>
          <a:xfrm>
            <a:off x="304800" y="1295400"/>
            <a:ext cx="8686800" cy="5334000"/>
          </a:xfrm>
        </p:spPr>
        <p:txBody>
          <a:bodyPr>
            <a:normAutofit fontScale="85000" lnSpcReduction="20000"/>
          </a:bodyPr>
          <a:lstStyle/>
          <a:p>
            <a:pPr lvl="0" algn="just"/>
            <a:r>
              <a:rPr lang="en-US" dirty="0" smtClean="0"/>
              <a:t> it is defined by Franklin R, Root as “those activities performed by a business enterprise </a:t>
            </a:r>
            <a:r>
              <a:rPr lang="en-US" dirty="0" smtClean="0">
                <a:solidFill>
                  <a:srgbClr val="FF0000"/>
                </a:solidFill>
              </a:rPr>
              <a:t>to promote, direct, support and control the penetrations and development of a </a:t>
            </a:r>
            <a:r>
              <a:rPr lang="en-US" b="1" dirty="0" smtClean="0">
                <a:solidFill>
                  <a:srgbClr val="FF0000"/>
                </a:solidFill>
              </a:rPr>
              <a:t>foreign national market</a:t>
            </a:r>
            <a:r>
              <a:rPr lang="en-US" dirty="0" smtClean="0">
                <a:solidFill>
                  <a:srgbClr val="FF0000"/>
                </a:solidFill>
              </a:rPr>
              <a:t> from a production base located either outside or inside that market.”</a:t>
            </a:r>
          </a:p>
          <a:p>
            <a:pPr lvl="0" algn="just"/>
            <a:r>
              <a:rPr lang="en-US" dirty="0" smtClean="0"/>
              <a:t>Walsh defines; “the marketing of goods and services </a:t>
            </a:r>
            <a:r>
              <a:rPr lang="en-US" b="1" dirty="0" smtClean="0">
                <a:solidFill>
                  <a:srgbClr val="7030A0"/>
                </a:solidFill>
              </a:rPr>
              <a:t>across national frontiers</a:t>
            </a:r>
            <a:r>
              <a:rPr lang="en-US" dirty="0" smtClean="0">
                <a:solidFill>
                  <a:srgbClr val="7030A0"/>
                </a:solidFill>
              </a:rPr>
              <a:t>, </a:t>
            </a:r>
            <a:r>
              <a:rPr lang="en-US" dirty="0" smtClean="0"/>
              <a:t>and the marketing operations of an organization that sells or produces within a given country when; that organization is a part of an enterprise which also operates in other countries and, there is some degree of influence on or control of the organizations marketing activities from outside the country in which it sells or produces.”</a:t>
            </a:r>
          </a:p>
          <a:p>
            <a:pPr lvl="0" algn="just"/>
            <a:r>
              <a:rPr lang="en-US" dirty="0" smtClean="0"/>
              <a:t> </a:t>
            </a:r>
          </a:p>
          <a:p>
            <a:pPr algn="just"/>
            <a:endParaRPr lang="en-US" dirty="0"/>
          </a:p>
        </p:txBody>
      </p:sp>
    </p:spTree>
  </p:cSld>
  <p:clrMapOvr>
    <a:masterClrMapping/>
  </p:clrMapOvr>
  <p:transition spd="slow">
    <p:strips/>
    <p:sndAc>
      <p:stSnd>
        <p:snd r:embed="rId2" name="explode.wav" builtIn="1"/>
      </p:stSnd>
    </p:sndAc>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838200"/>
          </a:xfrm>
        </p:spPr>
        <p:txBody>
          <a:bodyPr>
            <a:normAutofit fontScale="90000"/>
          </a:bodyPr>
          <a:lstStyle/>
          <a:p>
            <a:pPr lvl="0"/>
            <a:r>
              <a:rPr lang="en-US" b="1" dirty="0" smtClean="0"/>
              <a:t/>
            </a:r>
            <a:br>
              <a:rPr lang="en-US" b="1" dirty="0" smtClean="0"/>
            </a:br>
            <a:r>
              <a:rPr lang="en-US" b="1" dirty="0" smtClean="0"/>
              <a:t>Comparative Advantage</a:t>
            </a:r>
            <a:r>
              <a:rPr lang="en-US" dirty="0" smtClean="0"/>
              <a:t/>
            </a:r>
            <a:br>
              <a:rPr lang="en-US" dirty="0" smtClean="0"/>
            </a:br>
            <a:endParaRPr lang="en-US" dirty="0"/>
          </a:p>
        </p:txBody>
      </p:sp>
      <p:sp>
        <p:nvSpPr>
          <p:cNvPr id="3" name="Content Placeholder 2"/>
          <p:cNvSpPr>
            <a:spLocks noGrp="1"/>
          </p:cNvSpPr>
          <p:nvPr>
            <p:ph idx="1"/>
          </p:nvPr>
        </p:nvSpPr>
        <p:spPr>
          <a:xfrm>
            <a:off x="304800" y="1219200"/>
            <a:ext cx="8686800" cy="5181600"/>
          </a:xfrm>
        </p:spPr>
        <p:txBody>
          <a:bodyPr>
            <a:normAutofit/>
          </a:bodyPr>
          <a:lstStyle/>
          <a:p>
            <a:pPr algn="just"/>
            <a:r>
              <a:rPr lang="en-US" dirty="0" smtClean="0"/>
              <a:t>  states that a country should </a:t>
            </a:r>
            <a:r>
              <a:rPr lang="en-US" dirty="0" smtClean="0">
                <a:solidFill>
                  <a:srgbClr val="FF0000"/>
                </a:solidFill>
              </a:rPr>
              <a:t>specialize</a:t>
            </a:r>
            <a:r>
              <a:rPr lang="en-US" dirty="0" smtClean="0"/>
              <a:t> in producing and exporting those products in which it </a:t>
            </a:r>
            <a:r>
              <a:rPr lang="en-US" dirty="0" smtClean="0">
                <a:solidFill>
                  <a:srgbClr val="FF0000"/>
                </a:solidFill>
              </a:rPr>
              <a:t>has a comparative, or relative cost, advantage </a:t>
            </a:r>
            <a:r>
              <a:rPr lang="en-US" dirty="0" smtClean="0"/>
              <a:t>compared with other countries and </a:t>
            </a:r>
            <a:r>
              <a:rPr lang="en-US" dirty="0" smtClean="0">
                <a:solidFill>
                  <a:srgbClr val="FF0000"/>
                </a:solidFill>
              </a:rPr>
              <a:t>should import </a:t>
            </a:r>
            <a:r>
              <a:rPr lang="en-US" dirty="0" smtClean="0"/>
              <a:t>those goods in which it has a </a:t>
            </a:r>
            <a:r>
              <a:rPr lang="en-US" dirty="0" smtClean="0">
                <a:solidFill>
                  <a:srgbClr val="FF0000"/>
                </a:solidFill>
              </a:rPr>
              <a:t>comparative disadvantage.  </a:t>
            </a:r>
          </a:p>
          <a:p>
            <a:pPr algn="just"/>
            <a:r>
              <a:rPr lang="en-US" dirty="0" smtClean="0"/>
              <a:t> it will </a:t>
            </a:r>
            <a:r>
              <a:rPr lang="en-US" b="1" dirty="0" smtClean="0">
                <a:solidFill>
                  <a:srgbClr val="00B050"/>
                </a:solidFill>
              </a:rPr>
              <a:t>export</a:t>
            </a:r>
            <a:r>
              <a:rPr lang="en-US" dirty="0" smtClean="0"/>
              <a:t> those commodities in which its comparative </a:t>
            </a:r>
            <a:r>
              <a:rPr lang="en-US" b="1" dirty="0" smtClean="0">
                <a:solidFill>
                  <a:srgbClr val="00B050"/>
                </a:solidFill>
              </a:rPr>
              <a:t>production costs are less</a:t>
            </a:r>
            <a:r>
              <a:rPr lang="en-US" dirty="0" smtClean="0"/>
              <a:t>, and will </a:t>
            </a:r>
            <a:r>
              <a:rPr lang="en-US" b="1" dirty="0" smtClean="0">
                <a:solidFill>
                  <a:srgbClr val="7030A0"/>
                </a:solidFill>
              </a:rPr>
              <a:t>import</a:t>
            </a:r>
            <a:r>
              <a:rPr lang="en-US" dirty="0" smtClean="0"/>
              <a:t> those commodities in which its comparative </a:t>
            </a:r>
            <a:r>
              <a:rPr lang="en-US" b="1" dirty="0" smtClean="0">
                <a:solidFill>
                  <a:srgbClr val="7030A0"/>
                </a:solidFill>
              </a:rPr>
              <a:t>production costs are high</a:t>
            </a:r>
            <a:r>
              <a:rPr lang="en-US" dirty="0" smtClean="0"/>
              <a:t>.</a:t>
            </a:r>
            <a:endParaRPr lang="en-US" dirty="0" smtClean="0">
              <a:solidFill>
                <a:srgbClr val="FF0000"/>
              </a:solidFill>
            </a:endParaRPr>
          </a:p>
          <a:p>
            <a:pPr algn="just"/>
            <a:endParaRPr lang="en-US" dirty="0"/>
          </a:p>
        </p:txBody>
      </p:sp>
    </p:spTree>
  </p:cSld>
  <p:clrMapOvr>
    <a:masterClrMapping/>
  </p:clrMapOvr>
  <p:transition spd="slow">
    <p:strips/>
    <p:sndAc>
      <p:stSnd>
        <p:snd r:embed="rId2" name="explode.wav" builtIn="1"/>
      </p:stSnd>
    </p:sndAc>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Comparative Advantage </a:t>
            </a:r>
            <a:r>
              <a:rPr lang="en-US" b="1" dirty="0" err="1" smtClean="0"/>
              <a:t>cont,d</a:t>
            </a:r>
            <a:endParaRPr lang="en-US" dirty="0"/>
          </a:p>
        </p:txBody>
      </p:sp>
      <p:sp>
        <p:nvSpPr>
          <p:cNvPr id="3" name="Content Placeholder 2"/>
          <p:cNvSpPr>
            <a:spLocks noGrp="1"/>
          </p:cNvSpPr>
          <p:nvPr>
            <p:ph idx="1"/>
          </p:nvPr>
        </p:nvSpPr>
        <p:spPr/>
        <p:txBody>
          <a:bodyPr/>
          <a:lstStyle/>
          <a:p>
            <a:pPr algn="just"/>
            <a:r>
              <a:rPr lang="en-US" dirty="0" smtClean="0"/>
              <a:t>Extends free trade agreement</a:t>
            </a:r>
          </a:p>
          <a:p>
            <a:pPr algn="just"/>
            <a:r>
              <a:rPr lang="en-US" dirty="0" smtClean="0"/>
              <a:t>Efficiency of resource utilization leads to productivity</a:t>
            </a:r>
          </a:p>
          <a:p>
            <a:pPr algn="just"/>
            <a:r>
              <a:rPr lang="en-US" dirty="0" smtClean="0"/>
              <a:t>Trade is positive sum-game</a:t>
            </a:r>
          </a:p>
          <a:p>
            <a:pPr algn="just"/>
            <a:endParaRPr lang="en-US" dirty="0"/>
          </a:p>
        </p:txBody>
      </p:sp>
    </p:spTree>
  </p:cSld>
  <p:clrMapOvr>
    <a:masterClrMapping/>
  </p:clrMapOvr>
  <p:transition spd="slow">
    <p:strips/>
    <p:sndAc>
      <p:stSnd>
        <p:snd r:embed="rId2" name="explode.wav" builtIn="1"/>
      </p:stSnd>
    </p:sndAc>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a:t>
            </a:r>
            <a:endParaRPr lang="en-US" dirty="0"/>
          </a:p>
        </p:txBody>
      </p:sp>
      <p:sp>
        <p:nvSpPr>
          <p:cNvPr id="3" name="Content Placeholder 2"/>
          <p:cNvSpPr>
            <a:spLocks noGrp="1"/>
          </p:cNvSpPr>
          <p:nvPr>
            <p:ph idx="1"/>
          </p:nvPr>
        </p:nvSpPr>
        <p:spPr/>
        <p:txBody>
          <a:bodyPr>
            <a:normAutofit/>
          </a:bodyPr>
          <a:lstStyle/>
          <a:p>
            <a:r>
              <a:rPr lang="en-US" dirty="0" smtClean="0"/>
              <a:t> </a:t>
            </a:r>
          </a:p>
          <a:p>
            <a:endParaRPr lang="en-US" dirty="0" smtClean="0"/>
          </a:p>
          <a:p>
            <a:endParaRPr lang="en-US" dirty="0" smtClean="0"/>
          </a:p>
          <a:p>
            <a:endParaRPr lang="en-US" dirty="0" smtClean="0"/>
          </a:p>
          <a:p>
            <a:endParaRPr lang="en-US" dirty="0" smtClean="0"/>
          </a:p>
          <a:p>
            <a:endParaRPr lang="en-US" dirty="0"/>
          </a:p>
        </p:txBody>
      </p:sp>
      <p:graphicFrame>
        <p:nvGraphicFramePr>
          <p:cNvPr id="4" name="Table 3"/>
          <p:cNvGraphicFramePr>
            <a:graphicFrameLocks noGrp="1"/>
          </p:cNvGraphicFramePr>
          <p:nvPr/>
        </p:nvGraphicFramePr>
        <p:xfrm>
          <a:off x="838200" y="1600200"/>
          <a:ext cx="7162800" cy="3581400"/>
        </p:xfrm>
        <a:graphic>
          <a:graphicData uri="http://schemas.openxmlformats.org/drawingml/2006/table">
            <a:tbl>
              <a:tblPr firstRow="1" bandRow="1">
                <a:tableStyleId>{5C22544A-7EE6-4342-B048-85BDC9FD1C3A}</a:tableStyleId>
              </a:tblPr>
              <a:tblGrid>
                <a:gridCol w="2387600"/>
                <a:gridCol w="2387600"/>
                <a:gridCol w="2387600"/>
              </a:tblGrid>
              <a:tr h="1193800">
                <a:tc>
                  <a:txBody>
                    <a:bodyPr/>
                    <a:lstStyle/>
                    <a:p>
                      <a:pPr marL="0" marR="0" algn="ctr">
                        <a:lnSpc>
                          <a:spcPct val="150000"/>
                        </a:lnSpc>
                        <a:spcBef>
                          <a:spcPts val="0"/>
                        </a:spcBef>
                        <a:spcAft>
                          <a:spcPts val="0"/>
                        </a:spcAft>
                      </a:pPr>
                      <a:r>
                        <a:rPr lang="en-US" sz="2400" dirty="0">
                          <a:latin typeface="Times New Roman"/>
                          <a:ea typeface="Times New Roman"/>
                          <a:cs typeface="Times New Roman"/>
                        </a:rPr>
                        <a:t>Country</a:t>
                      </a:r>
                    </a:p>
                  </a:txBody>
                  <a:tcPr marL="68580" marR="68580" marT="0" marB="0"/>
                </a:tc>
                <a:tc>
                  <a:txBody>
                    <a:bodyPr/>
                    <a:lstStyle/>
                    <a:p>
                      <a:r>
                        <a:rPr kumimoji="0" lang="en-US" sz="3600" b="1" kern="1200" dirty="0" smtClean="0">
                          <a:solidFill>
                            <a:schemeClr val="lt1"/>
                          </a:solidFill>
                          <a:latin typeface="+mn-lt"/>
                          <a:ea typeface="+mn-ea"/>
                          <a:cs typeface="+mn-cs"/>
                        </a:rPr>
                        <a:t>Hand calculator</a:t>
                      </a:r>
                      <a:endParaRPr lang="en-US" sz="3600" dirty="0"/>
                    </a:p>
                  </a:txBody>
                  <a:tcPr/>
                </a:tc>
                <a:tc>
                  <a:txBody>
                    <a:bodyPr/>
                    <a:lstStyle/>
                    <a:p>
                      <a:r>
                        <a:rPr kumimoji="0" lang="en-US" sz="3600" b="1" kern="1200" dirty="0" smtClean="0">
                          <a:solidFill>
                            <a:schemeClr val="lt1"/>
                          </a:solidFill>
                          <a:latin typeface="+mn-lt"/>
                          <a:ea typeface="+mn-ea"/>
                          <a:cs typeface="+mn-cs"/>
                        </a:rPr>
                        <a:t>Bottle of wine</a:t>
                      </a:r>
                      <a:endParaRPr lang="en-US" sz="3600" dirty="0"/>
                    </a:p>
                  </a:txBody>
                  <a:tcPr/>
                </a:tc>
              </a:tr>
              <a:tr h="1193800">
                <a:tc>
                  <a:txBody>
                    <a:bodyPr/>
                    <a:lstStyle/>
                    <a:p>
                      <a:pPr marL="0" marR="0">
                        <a:lnSpc>
                          <a:spcPct val="150000"/>
                        </a:lnSpc>
                        <a:spcBef>
                          <a:spcPts val="0"/>
                        </a:spcBef>
                        <a:spcAft>
                          <a:spcPts val="0"/>
                        </a:spcAft>
                      </a:pPr>
                      <a:r>
                        <a:rPr lang="en-US" sz="2400" dirty="0" smtClean="0">
                          <a:latin typeface="Times New Roman"/>
                          <a:ea typeface="Times New Roman"/>
                          <a:cs typeface="Times New Roman"/>
                        </a:rPr>
                        <a:t>UA</a:t>
                      </a:r>
                      <a:endParaRPr lang="en-US" sz="2400" dirty="0">
                        <a:latin typeface="Times New Roman"/>
                        <a:ea typeface="Times New Roman"/>
                        <a:cs typeface="Times New Roman"/>
                      </a:endParaRPr>
                    </a:p>
                  </a:txBody>
                  <a:tcPr marL="68580" marR="68580" marT="0" marB="0"/>
                </a:tc>
                <a:tc>
                  <a:txBody>
                    <a:bodyPr/>
                    <a:lstStyle/>
                    <a:p>
                      <a:r>
                        <a:rPr lang="en-US" sz="3600" dirty="0" smtClean="0"/>
                        <a:t>6</a:t>
                      </a:r>
                      <a:endParaRPr lang="en-US" sz="3600" dirty="0"/>
                    </a:p>
                  </a:txBody>
                  <a:tcPr/>
                </a:tc>
                <a:tc>
                  <a:txBody>
                    <a:bodyPr/>
                    <a:lstStyle/>
                    <a:p>
                      <a:r>
                        <a:rPr lang="en-US" sz="3600" dirty="0" smtClean="0"/>
                        <a:t>8</a:t>
                      </a:r>
                      <a:endParaRPr lang="en-US" sz="3600" dirty="0"/>
                    </a:p>
                  </a:txBody>
                  <a:tcPr/>
                </a:tc>
              </a:tr>
              <a:tr h="1193800">
                <a:tc>
                  <a:txBody>
                    <a:bodyPr/>
                    <a:lstStyle/>
                    <a:p>
                      <a:pPr marL="0" marR="0">
                        <a:lnSpc>
                          <a:spcPct val="150000"/>
                        </a:lnSpc>
                        <a:spcBef>
                          <a:spcPts val="0"/>
                        </a:spcBef>
                        <a:spcAft>
                          <a:spcPts val="0"/>
                        </a:spcAft>
                      </a:pPr>
                      <a:r>
                        <a:rPr lang="en-US" sz="2400" dirty="0" smtClean="0">
                          <a:latin typeface="Times New Roman"/>
                          <a:ea typeface="Times New Roman"/>
                          <a:cs typeface="Times New Roman"/>
                        </a:rPr>
                        <a:t>Italy </a:t>
                      </a:r>
                      <a:endParaRPr lang="en-US" sz="2400" dirty="0">
                        <a:latin typeface="Times New Roman"/>
                        <a:ea typeface="Times New Roman"/>
                        <a:cs typeface="Times New Roman"/>
                      </a:endParaRPr>
                    </a:p>
                  </a:txBody>
                  <a:tcPr marL="68580" marR="68580" marT="0" marB="0"/>
                </a:tc>
                <a:tc>
                  <a:txBody>
                    <a:bodyPr/>
                    <a:lstStyle/>
                    <a:p>
                      <a:r>
                        <a:rPr lang="en-US" sz="3600" dirty="0" smtClean="0"/>
                        <a:t>30</a:t>
                      </a:r>
                      <a:endParaRPr lang="en-US" sz="3600" dirty="0"/>
                    </a:p>
                  </a:txBody>
                  <a:tcPr/>
                </a:tc>
                <a:tc>
                  <a:txBody>
                    <a:bodyPr/>
                    <a:lstStyle/>
                    <a:p>
                      <a:r>
                        <a:rPr lang="en-US" sz="3600" dirty="0" smtClean="0"/>
                        <a:t>15</a:t>
                      </a:r>
                      <a:endParaRPr lang="en-US" sz="3600" dirty="0"/>
                    </a:p>
                  </a:txBody>
                  <a:tcPr/>
                </a:tc>
              </a:tr>
            </a:tbl>
          </a:graphicData>
        </a:graphic>
      </p:graphicFrame>
    </p:spTree>
  </p:cSld>
  <p:clrMapOvr>
    <a:masterClrMapping/>
  </p:clrMapOvr>
  <p:transition spd="slow">
    <p:strips/>
    <p:sndAc>
      <p:stSnd>
        <p:snd r:embed="rId2" name="explode.wav" builtIn="1"/>
      </p:stSnd>
    </p:sndAc>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Comparative  </a:t>
            </a:r>
            <a:r>
              <a:rPr lang="en-US" dirty="0" err="1" smtClean="0"/>
              <a:t>cont,d</a:t>
            </a:r>
            <a:endParaRPr lang="en-US" dirty="0"/>
          </a:p>
        </p:txBody>
      </p:sp>
      <p:sp>
        <p:nvSpPr>
          <p:cNvPr id="3" name="Content Placeholder 2"/>
          <p:cNvSpPr>
            <a:spLocks noGrp="1"/>
          </p:cNvSpPr>
          <p:nvPr>
            <p:ph idx="1"/>
          </p:nvPr>
        </p:nvSpPr>
        <p:spPr>
          <a:xfrm>
            <a:off x="228600" y="1219200"/>
            <a:ext cx="8763000" cy="5257800"/>
          </a:xfrm>
        </p:spPr>
        <p:txBody>
          <a:bodyPr>
            <a:normAutofit lnSpcReduction="10000"/>
          </a:bodyPr>
          <a:lstStyle/>
          <a:p>
            <a:pPr algn="just"/>
            <a:r>
              <a:rPr lang="en-US" dirty="0" smtClean="0"/>
              <a:t> According to the theory of comparative advantage, the </a:t>
            </a:r>
            <a:r>
              <a:rPr lang="en-US" dirty="0" smtClean="0">
                <a:solidFill>
                  <a:srgbClr val="7030A0"/>
                </a:solidFill>
              </a:rPr>
              <a:t>United States </a:t>
            </a:r>
            <a:r>
              <a:rPr lang="en-US" dirty="0" smtClean="0"/>
              <a:t>is better of </a:t>
            </a:r>
            <a:r>
              <a:rPr lang="en-US" b="1" dirty="0" smtClean="0">
                <a:solidFill>
                  <a:srgbClr val="7030A0"/>
                </a:solidFill>
              </a:rPr>
              <a:t>specializing in hand calculators </a:t>
            </a:r>
            <a:r>
              <a:rPr lang="en-US" dirty="0" smtClean="0"/>
              <a:t>and exchanging them for </a:t>
            </a:r>
            <a:r>
              <a:rPr lang="en-US" b="1" dirty="0" smtClean="0">
                <a:solidFill>
                  <a:srgbClr val="7030A0"/>
                </a:solidFill>
              </a:rPr>
              <a:t>Italian wine</a:t>
            </a:r>
            <a:r>
              <a:rPr lang="en-US" dirty="0" smtClean="0"/>
              <a:t>. This way, it can obtain from Italy a bottle of wine for only six hours of labor instead of eight hours that would be required at home. </a:t>
            </a:r>
          </a:p>
          <a:p>
            <a:pPr algn="just"/>
            <a:r>
              <a:rPr lang="en-US" b="1" dirty="0" smtClean="0">
                <a:solidFill>
                  <a:srgbClr val="FF0000"/>
                </a:solidFill>
              </a:rPr>
              <a:t>Italy</a:t>
            </a:r>
            <a:r>
              <a:rPr lang="en-US" dirty="0" smtClean="0"/>
              <a:t> would also gain from the exchange by </a:t>
            </a:r>
            <a:r>
              <a:rPr lang="en-US" dirty="0" smtClean="0">
                <a:solidFill>
                  <a:srgbClr val="FF0000"/>
                </a:solidFill>
              </a:rPr>
              <a:t>concentrating on producing wine </a:t>
            </a:r>
            <a:r>
              <a:rPr lang="en-US" dirty="0" smtClean="0"/>
              <a:t>and exchanging it for hand calculators at the cost of 15 instead of 30 hours of labor.  </a:t>
            </a:r>
          </a:p>
          <a:p>
            <a:pPr algn="just"/>
            <a:endParaRPr lang="en-US" dirty="0"/>
          </a:p>
        </p:txBody>
      </p:sp>
    </p:spTree>
  </p:cSld>
  <p:clrMapOvr>
    <a:masterClrMapping/>
  </p:clrMapOvr>
  <p:transition spd="slow">
    <p:strips/>
    <p:sndAc>
      <p:stSnd>
        <p:snd r:embed="rId2" name="explode.wav" builtIn="1"/>
      </p:stSnd>
    </p:sndAc>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Assumptions of comparative theory </a:t>
            </a:r>
            <a:r>
              <a:rPr lang="en-US" dirty="0" smtClean="0"/>
              <a:t/>
            </a:r>
            <a:br>
              <a:rPr lang="en-US" dirty="0" smtClean="0"/>
            </a:br>
            <a:endParaRPr lang="en-US" dirty="0"/>
          </a:p>
        </p:txBody>
      </p:sp>
      <p:sp>
        <p:nvSpPr>
          <p:cNvPr id="3" name="Content Placeholder 2"/>
          <p:cNvSpPr>
            <a:spLocks noGrp="1"/>
          </p:cNvSpPr>
          <p:nvPr>
            <p:ph idx="1"/>
          </p:nvPr>
        </p:nvSpPr>
        <p:spPr>
          <a:xfrm>
            <a:off x="304800" y="1219200"/>
            <a:ext cx="8686800" cy="5410200"/>
          </a:xfrm>
        </p:spPr>
        <p:txBody>
          <a:bodyPr>
            <a:normAutofit/>
          </a:bodyPr>
          <a:lstStyle/>
          <a:p>
            <a:pPr algn="just"/>
            <a:r>
              <a:rPr lang="en-US" dirty="0" smtClean="0"/>
              <a:t>The </a:t>
            </a:r>
            <a:r>
              <a:rPr lang="en-US" dirty="0" err="1" smtClean="0"/>
              <a:t>Ricardian</a:t>
            </a:r>
            <a:r>
              <a:rPr lang="en-US" dirty="0" smtClean="0"/>
              <a:t> doctrine of comparative advantage is based on the following assumptions:</a:t>
            </a:r>
          </a:p>
          <a:p>
            <a:pPr lvl="0" algn="just"/>
            <a:r>
              <a:rPr lang="en-US" dirty="0" smtClean="0"/>
              <a:t>There are only two countries.</a:t>
            </a:r>
          </a:p>
          <a:p>
            <a:pPr lvl="0" algn="just"/>
            <a:r>
              <a:rPr lang="en-US" dirty="0" smtClean="0"/>
              <a:t>They produce the same two commodities.</a:t>
            </a:r>
          </a:p>
          <a:p>
            <a:pPr lvl="0" algn="just"/>
            <a:r>
              <a:rPr lang="en-US" dirty="0" smtClean="0"/>
              <a:t>Tastes are similar in both countries.</a:t>
            </a:r>
          </a:p>
          <a:p>
            <a:pPr lvl="0" algn="just"/>
            <a:r>
              <a:rPr lang="en-US" dirty="0" smtClean="0"/>
              <a:t>Labor is the only factor of production.</a:t>
            </a:r>
          </a:p>
          <a:p>
            <a:pPr lvl="0" algn="just"/>
            <a:r>
              <a:rPr lang="en-US" dirty="0" smtClean="0"/>
              <a:t>All labor units are homogenous.</a:t>
            </a:r>
          </a:p>
          <a:p>
            <a:pPr algn="just"/>
            <a:r>
              <a:rPr lang="en-US" dirty="0" smtClean="0"/>
              <a:t>The supply of labor is unchanged</a:t>
            </a:r>
            <a:endParaRPr lang="en-US" dirty="0"/>
          </a:p>
        </p:txBody>
      </p:sp>
    </p:spTree>
  </p:cSld>
  <p:clrMapOvr>
    <a:masterClrMapping/>
  </p:clrMapOvr>
  <p:transition spd="slow">
    <p:strips/>
    <p:sndAc>
      <p:stSnd>
        <p:snd r:embed="rId2" name="explode.wav" builtIn="1"/>
      </p:stSnd>
    </p:sndAc>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Assumptions </a:t>
            </a:r>
            <a:r>
              <a:rPr lang="en-US" dirty="0" err="1" smtClean="0"/>
              <a:t>cont,d</a:t>
            </a:r>
            <a:endParaRPr lang="en-US" dirty="0"/>
          </a:p>
        </p:txBody>
      </p:sp>
      <p:sp>
        <p:nvSpPr>
          <p:cNvPr id="3" name="Content Placeholder 2"/>
          <p:cNvSpPr>
            <a:spLocks noGrp="1"/>
          </p:cNvSpPr>
          <p:nvPr>
            <p:ph idx="1"/>
          </p:nvPr>
        </p:nvSpPr>
        <p:spPr>
          <a:xfrm>
            <a:off x="304800" y="1219200"/>
            <a:ext cx="8686800" cy="5334000"/>
          </a:xfrm>
        </p:spPr>
        <p:txBody>
          <a:bodyPr>
            <a:normAutofit fontScale="92500" lnSpcReduction="10000"/>
          </a:bodyPr>
          <a:lstStyle/>
          <a:p>
            <a:pPr lvl="0" algn="just"/>
            <a:r>
              <a:rPr lang="en-US" dirty="0" smtClean="0"/>
              <a:t>Prices of the two commodities are determined by labor cost i.e. the number of labor units </a:t>
            </a:r>
          </a:p>
          <a:p>
            <a:pPr algn="just"/>
            <a:r>
              <a:rPr lang="en-US" dirty="0" smtClean="0"/>
              <a:t>   employed to produce each. </a:t>
            </a:r>
          </a:p>
          <a:p>
            <a:pPr lvl="0" algn="just"/>
            <a:r>
              <a:rPr lang="en-US" dirty="0" smtClean="0"/>
              <a:t>Commodities are produced under the law of constant costs or returns.</a:t>
            </a:r>
          </a:p>
          <a:p>
            <a:pPr lvl="0" algn="just"/>
            <a:r>
              <a:rPr lang="en-US" dirty="0" smtClean="0"/>
              <a:t>Trade between the two countries take place on the basis of barter system.</a:t>
            </a:r>
          </a:p>
          <a:p>
            <a:pPr lvl="0" algn="just"/>
            <a:r>
              <a:rPr lang="en-US" dirty="0" smtClean="0"/>
              <a:t>Technological knowledge is unchanged.</a:t>
            </a:r>
          </a:p>
          <a:p>
            <a:pPr lvl="0" algn="just"/>
            <a:r>
              <a:rPr lang="en-US" dirty="0" smtClean="0"/>
              <a:t>Factors of production are perfectly mobile within each country but are perfectly immobile between the two countries. </a:t>
            </a:r>
          </a:p>
          <a:p>
            <a:pPr algn="just"/>
            <a:endParaRPr lang="en-US" dirty="0"/>
          </a:p>
        </p:txBody>
      </p:sp>
    </p:spTree>
  </p:cSld>
  <p:clrMapOvr>
    <a:masterClrMapping/>
  </p:clrMapOvr>
  <p:transition spd="slow">
    <p:strips/>
    <p:sndAc>
      <p:stSnd>
        <p:snd r:embed="rId2" name="explode.wav" builtIn="1"/>
      </p:stSnd>
    </p:sndAc>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Assumptions </a:t>
            </a:r>
            <a:r>
              <a:rPr lang="en-US" dirty="0" err="1" smtClean="0"/>
              <a:t>cont,d</a:t>
            </a:r>
            <a:endParaRPr lang="en-US" dirty="0"/>
          </a:p>
        </p:txBody>
      </p:sp>
      <p:sp>
        <p:nvSpPr>
          <p:cNvPr id="3" name="Content Placeholder 2"/>
          <p:cNvSpPr>
            <a:spLocks noGrp="1"/>
          </p:cNvSpPr>
          <p:nvPr>
            <p:ph idx="1"/>
          </p:nvPr>
        </p:nvSpPr>
        <p:spPr/>
        <p:txBody>
          <a:bodyPr>
            <a:normAutofit/>
          </a:bodyPr>
          <a:lstStyle/>
          <a:p>
            <a:pPr algn="just"/>
            <a:r>
              <a:rPr lang="en-US" dirty="0" smtClean="0"/>
              <a:t> There is free trade between the two countries. </a:t>
            </a:r>
          </a:p>
          <a:p>
            <a:pPr lvl="0" algn="just"/>
            <a:r>
              <a:rPr lang="en-US" dirty="0" smtClean="0"/>
              <a:t>No transport costs are involved in carrying trade between the two countries.</a:t>
            </a:r>
          </a:p>
          <a:p>
            <a:pPr lvl="0" algn="just"/>
            <a:r>
              <a:rPr lang="en-US" dirty="0" smtClean="0"/>
              <a:t>All factors of production are fully employed in both the countries.</a:t>
            </a:r>
          </a:p>
          <a:p>
            <a:pPr lvl="0" algn="just"/>
            <a:r>
              <a:rPr lang="en-US" dirty="0" smtClean="0"/>
              <a:t>The international market is perfect sp that the exchange ratio for the two commodities is the        same. </a:t>
            </a:r>
            <a:endParaRPr lang="en-US" dirty="0"/>
          </a:p>
        </p:txBody>
      </p:sp>
    </p:spTree>
  </p:cSld>
  <p:clrMapOvr>
    <a:masterClrMapping/>
  </p:clrMapOvr>
  <p:transition spd="slow">
    <p:strips/>
    <p:sndAc>
      <p:stSnd>
        <p:snd r:embed="rId2" name="explode.wav" builtIn="1"/>
      </p:stSnd>
    </p:sndAc>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Factor Endowment/PROPOTION Theory </a:t>
            </a:r>
            <a:endParaRPr lang="en-US" dirty="0"/>
          </a:p>
        </p:txBody>
      </p:sp>
      <p:sp>
        <p:nvSpPr>
          <p:cNvPr id="3" name="Content Placeholder 2"/>
          <p:cNvSpPr>
            <a:spLocks noGrp="1"/>
          </p:cNvSpPr>
          <p:nvPr>
            <p:ph idx="1"/>
          </p:nvPr>
        </p:nvSpPr>
        <p:spPr>
          <a:xfrm>
            <a:off x="304800" y="1219200"/>
            <a:ext cx="8686800" cy="5334000"/>
          </a:xfrm>
        </p:spPr>
        <p:txBody>
          <a:bodyPr>
            <a:normAutofit lnSpcReduction="10000"/>
          </a:bodyPr>
          <a:lstStyle/>
          <a:p>
            <a:pPr algn="just"/>
            <a:r>
              <a:rPr lang="en-US" dirty="0" smtClean="0"/>
              <a:t>stresses that countries should </a:t>
            </a:r>
            <a:r>
              <a:rPr lang="en-US" b="1" dirty="0" smtClean="0">
                <a:solidFill>
                  <a:srgbClr val="FF0000"/>
                </a:solidFill>
              </a:rPr>
              <a:t>produce and export goods</a:t>
            </a:r>
            <a:r>
              <a:rPr lang="en-US" dirty="0" smtClean="0"/>
              <a:t> that require </a:t>
            </a:r>
            <a:r>
              <a:rPr lang="en-US" dirty="0" smtClean="0">
                <a:solidFill>
                  <a:srgbClr val="FF0000"/>
                </a:solidFill>
              </a:rPr>
              <a:t>resources (factors) that are abundant</a:t>
            </a:r>
            <a:r>
              <a:rPr lang="en-US" dirty="0" smtClean="0"/>
              <a:t> and </a:t>
            </a:r>
            <a:r>
              <a:rPr lang="en-US" dirty="0" smtClean="0">
                <a:solidFill>
                  <a:srgbClr val="7030A0"/>
                </a:solidFill>
              </a:rPr>
              <a:t>import goods </a:t>
            </a:r>
            <a:r>
              <a:rPr lang="en-US" dirty="0" smtClean="0"/>
              <a:t>that require resources in </a:t>
            </a:r>
            <a:r>
              <a:rPr lang="en-US" dirty="0" smtClean="0">
                <a:solidFill>
                  <a:srgbClr val="7030A0"/>
                </a:solidFill>
              </a:rPr>
              <a:t>short supply</a:t>
            </a:r>
            <a:r>
              <a:rPr lang="en-US" dirty="0" smtClean="0"/>
              <a:t>.</a:t>
            </a:r>
          </a:p>
          <a:p>
            <a:pPr algn="just"/>
            <a:r>
              <a:rPr lang="en-US" dirty="0" smtClean="0"/>
              <a:t>Focuses on the productivity of the production process for a particular good.</a:t>
            </a:r>
          </a:p>
          <a:p>
            <a:pPr algn="just"/>
            <a:r>
              <a:rPr lang="en-US" b="1" dirty="0" smtClean="0">
                <a:solidFill>
                  <a:srgbClr val="00B050"/>
                </a:solidFill>
              </a:rPr>
              <a:t>Import goods </a:t>
            </a:r>
            <a:r>
              <a:rPr lang="en-US" dirty="0" smtClean="0"/>
              <a:t>produced locally </a:t>
            </a:r>
            <a:r>
              <a:rPr lang="en-US" b="1" dirty="0" smtClean="0">
                <a:solidFill>
                  <a:srgbClr val="00B050"/>
                </a:solidFill>
              </a:rPr>
              <a:t>scarce resources</a:t>
            </a:r>
          </a:p>
          <a:p>
            <a:pPr algn="just"/>
            <a:r>
              <a:rPr lang="en-US" dirty="0" smtClean="0"/>
              <a:t>Pattern of trade is determined by differences by factor endowments –not productivity</a:t>
            </a:r>
          </a:p>
          <a:p>
            <a:pPr algn="just"/>
            <a:r>
              <a:rPr lang="en-US" dirty="0" smtClean="0"/>
              <a:t>Focus on relative advantage </a:t>
            </a:r>
            <a:endParaRPr lang="en-US" dirty="0"/>
          </a:p>
        </p:txBody>
      </p:sp>
    </p:spTree>
  </p:cSld>
  <p:clrMapOvr>
    <a:masterClrMapping/>
  </p:clrMapOvr>
  <p:transition spd="slow">
    <p:strips/>
    <p:sndAc>
      <p:stSnd>
        <p:snd r:embed="rId2" name="explode.wav" builtIn="1"/>
      </p:stSnd>
    </p:sndAc>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Product Life Cycle Theory</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410200"/>
          </a:xfrm>
        </p:spPr>
        <p:txBody>
          <a:bodyPr>
            <a:normAutofit fontScale="92500"/>
          </a:bodyPr>
          <a:lstStyle/>
          <a:p>
            <a:pPr algn="just"/>
            <a:r>
              <a:rPr lang="en-US" dirty="0" smtClean="0"/>
              <a:t> The international product cycle is a model that patterns international trade of products.  As a product reaches mass production, the production process tends to shift outside of the creating country.    </a:t>
            </a:r>
          </a:p>
          <a:p>
            <a:pPr algn="just"/>
            <a:r>
              <a:rPr lang="en-US" dirty="0" smtClean="0"/>
              <a:t>According to this concept, many products go through a trade cycle wherein one nation is </a:t>
            </a:r>
            <a:r>
              <a:rPr lang="en-US" b="1" dirty="0" smtClean="0">
                <a:solidFill>
                  <a:srgbClr val="00B050"/>
                </a:solidFill>
              </a:rPr>
              <a:t>initially an exporter, then loses its export markets, and finally may become an importer of the product. </a:t>
            </a:r>
          </a:p>
          <a:p>
            <a:pPr algn="just"/>
            <a:r>
              <a:rPr lang="en-US" dirty="0" smtClean="0"/>
              <a:t>As the product mature both location of sales and optimal production changes</a:t>
            </a:r>
          </a:p>
          <a:p>
            <a:pPr algn="just"/>
            <a:endParaRPr lang="en-US" dirty="0" smtClean="0"/>
          </a:p>
          <a:p>
            <a:pPr algn="just"/>
            <a:endParaRPr lang="en-US" dirty="0"/>
          </a:p>
        </p:txBody>
      </p:sp>
    </p:spTree>
  </p:cSld>
  <p:clrMapOvr>
    <a:masterClrMapping/>
  </p:clrMapOvr>
  <p:transition spd="slow">
    <p:strips/>
    <p:sndAc>
      <p:stSnd>
        <p:snd r:embed="rId2" name="explode.wav" builtIn="1"/>
      </p:stSnd>
    </p:sndAc>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Phases of product life cycle</a:t>
            </a:r>
            <a:endParaRPr lang="en-US" dirty="0"/>
          </a:p>
        </p:txBody>
      </p:sp>
      <p:sp>
        <p:nvSpPr>
          <p:cNvPr id="3" name="Content Placeholder 2"/>
          <p:cNvSpPr>
            <a:spLocks noGrp="1"/>
          </p:cNvSpPr>
          <p:nvPr>
            <p:ph idx="1"/>
          </p:nvPr>
        </p:nvSpPr>
        <p:spPr>
          <a:xfrm>
            <a:off x="304800" y="1219200"/>
            <a:ext cx="8686800" cy="5334000"/>
          </a:xfrm>
        </p:spPr>
        <p:txBody>
          <a:bodyPr>
            <a:normAutofit/>
          </a:bodyPr>
          <a:lstStyle/>
          <a:p>
            <a:pPr algn="just">
              <a:buNone/>
            </a:pPr>
            <a:r>
              <a:rPr lang="en-US" b="1" dirty="0" smtClean="0"/>
              <a:t>Phase 1,</a:t>
            </a:r>
            <a:r>
              <a:rPr lang="en-US" dirty="0" smtClean="0"/>
              <a:t> product innovation is likely to be related to the needs of the home market. The firm usually </a:t>
            </a:r>
            <a:r>
              <a:rPr lang="en-US" b="1" dirty="0" smtClean="0">
                <a:solidFill>
                  <a:srgbClr val="00B050"/>
                </a:solidFill>
              </a:rPr>
              <a:t>serves its home market first. </a:t>
            </a:r>
            <a:r>
              <a:rPr lang="en-US" dirty="0" smtClean="0"/>
              <a:t>The new product is produce in the home market because, as the firm moves' down the production learning curve,   </a:t>
            </a:r>
          </a:p>
          <a:p>
            <a:pPr algn="just">
              <a:buNone/>
            </a:pPr>
            <a:r>
              <a:rPr lang="en-US" dirty="0" smtClean="0"/>
              <a:t>As it begins to fill home-market needs, the firm begins to export the new product, seizing on its first-mover advantages.</a:t>
            </a:r>
            <a:endParaRPr lang="en-US" dirty="0"/>
          </a:p>
        </p:txBody>
      </p:sp>
    </p:spTree>
  </p:cSld>
  <p:clrMapOvr>
    <a:masterClrMapping/>
  </p:clrMapOvr>
  <p:transition spd="slow">
    <p:strips/>
    <p:sndAc>
      <p:stSnd>
        <p:snd r:embed="rId2" name="explode.wav" builtIn="1"/>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rtl="0">
              <a:spcBef>
                <a:spcPct val="0"/>
              </a:spcBef>
            </a:pPr>
            <a:r>
              <a:rPr lang="en-US" sz="2000" b="1" dirty="0"/>
              <a:t>Reason for  entering International Market /Internationalization </a:t>
            </a:r>
            <a:r>
              <a:rPr lang="en-US" sz="2000" dirty="0"/>
              <a:t/>
            </a:r>
            <a:br>
              <a:rPr lang="en-US" sz="2000" dirty="0"/>
            </a:br>
            <a:endParaRPr lang="en-US" sz="2000" dirty="0"/>
          </a:p>
        </p:txBody>
      </p:sp>
      <p:sp>
        <p:nvSpPr>
          <p:cNvPr id="3" name="Content Placeholder 2"/>
          <p:cNvSpPr>
            <a:spLocks noGrp="1"/>
          </p:cNvSpPr>
          <p:nvPr>
            <p:ph idx="1"/>
          </p:nvPr>
        </p:nvSpPr>
        <p:spPr>
          <a:xfrm>
            <a:off x="304800" y="1219200"/>
            <a:ext cx="8686800" cy="4860925"/>
          </a:xfrm>
        </p:spPr>
        <p:txBody>
          <a:bodyPr/>
          <a:lstStyle/>
          <a:p>
            <a:pPr algn="just"/>
            <a:r>
              <a:rPr lang="en-US" dirty="0" smtClean="0"/>
              <a:t>Companies drive to internationalization by many reasons. They categorized in </a:t>
            </a:r>
            <a:r>
              <a:rPr lang="en-US" b="1" dirty="0" smtClean="0"/>
              <a:t>business environment and firm specific drives</a:t>
            </a:r>
            <a:r>
              <a:rPr lang="en-US" dirty="0" smtClean="0"/>
              <a:t>.   </a:t>
            </a:r>
          </a:p>
          <a:p>
            <a:pPr algn="just"/>
            <a:r>
              <a:rPr lang="en-US" dirty="0" smtClean="0"/>
              <a:t> </a:t>
            </a:r>
          </a:p>
          <a:p>
            <a:pPr algn="just"/>
            <a:endParaRPr lang="en-US" dirty="0"/>
          </a:p>
        </p:txBody>
      </p:sp>
    </p:spTree>
  </p:cSld>
  <p:clrMapOvr>
    <a:masterClrMapping/>
  </p:clrMapOvr>
  <p:transition spd="slow">
    <p:strips/>
    <p:sndAc>
      <p:stSnd>
        <p:snd r:embed="rId2" name="explode.wav" builtIn="1"/>
      </p:stSnd>
    </p:sndAc>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Phase 2</a:t>
            </a:r>
            <a:endParaRPr lang="en-US" dirty="0"/>
          </a:p>
        </p:txBody>
      </p:sp>
      <p:sp>
        <p:nvSpPr>
          <p:cNvPr id="3" name="Content Placeholder 2"/>
          <p:cNvSpPr>
            <a:spLocks noGrp="1"/>
          </p:cNvSpPr>
          <p:nvPr>
            <p:ph idx="1"/>
          </p:nvPr>
        </p:nvSpPr>
        <p:spPr>
          <a:xfrm>
            <a:off x="304800" y="1219200"/>
            <a:ext cx="8686800" cy="5257800"/>
          </a:xfrm>
        </p:spPr>
        <p:txBody>
          <a:bodyPr/>
          <a:lstStyle/>
          <a:p>
            <a:pPr algn="just"/>
            <a:r>
              <a:rPr lang="en-US" dirty="0" smtClean="0"/>
              <a:t> </a:t>
            </a:r>
            <a:r>
              <a:rPr lang="en-US" dirty="0" smtClean="0">
                <a:solidFill>
                  <a:srgbClr val="7030A0"/>
                </a:solidFill>
              </a:rPr>
              <a:t>importing countries gain familiarity </a:t>
            </a:r>
            <a:r>
              <a:rPr lang="en-US" dirty="0" smtClean="0"/>
              <a:t>with the new product. Gradually, producers in wealthy countries begin producing the product for their own markets. (Most product innovations begin in one rich country and then move to other: rich countries.) </a:t>
            </a:r>
          </a:p>
          <a:p>
            <a:pPr algn="just"/>
            <a:r>
              <a:rPr lang="en-US" dirty="0" smtClean="0">
                <a:solidFill>
                  <a:srgbClr val="7030A0"/>
                </a:solidFill>
              </a:rPr>
              <a:t>Foreign production will reduce </a:t>
            </a:r>
            <a:r>
              <a:rPr lang="en-US" dirty="0" smtClean="0"/>
              <a:t>the exports of the innovating firm. </a:t>
            </a:r>
            <a:endParaRPr lang="en-US" dirty="0"/>
          </a:p>
        </p:txBody>
      </p:sp>
    </p:spTree>
  </p:cSld>
  <p:clrMapOvr>
    <a:masterClrMapping/>
  </p:clrMapOvr>
  <p:transition spd="slow">
    <p:strips/>
    <p:sndAc>
      <p:stSnd>
        <p:snd r:embed="rId2" name="explode.wav" builtIn="1"/>
      </p:stSnd>
    </p:sndAc>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Phase 3</a:t>
            </a:r>
            <a:endParaRPr lang="en-US" dirty="0"/>
          </a:p>
        </p:txBody>
      </p:sp>
      <p:sp>
        <p:nvSpPr>
          <p:cNvPr id="3" name="Content Placeholder 2"/>
          <p:cNvSpPr>
            <a:spLocks noGrp="1"/>
          </p:cNvSpPr>
          <p:nvPr>
            <p:ph idx="1"/>
          </p:nvPr>
        </p:nvSpPr>
        <p:spPr>
          <a:xfrm>
            <a:off x="304800" y="1295400"/>
            <a:ext cx="8686800" cy="4784725"/>
          </a:xfrm>
        </p:spPr>
        <p:txBody>
          <a:bodyPr/>
          <a:lstStyle/>
          <a:p>
            <a:pPr algn="just"/>
            <a:r>
              <a:rPr lang="en-US" dirty="0" smtClean="0"/>
              <a:t> </a:t>
            </a:r>
            <a:r>
              <a:rPr lang="en-US" b="1" dirty="0" smtClean="0">
                <a:solidFill>
                  <a:srgbClr val="7030A0"/>
                </a:solidFill>
              </a:rPr>
              <a:t>Foreign firms gain production experience and move down the cost curve. </a:t>
            </a:r>
            <a:r>
              <a:rPr lang="en-US" dirty="0" smtClean="0"/>
              <a:t>If they have lower costs than the innovating firm, which is frequently the case, </a:t>
            </a:r>
            <a:r>
              <a:rPr lang="en-US" b="1" dirty="0" smtClean="0">
                <a:solidFill>
                  <a:srgbClr val="7030A0"/>
                </a:solidFill>
              </a:rPr>
              <a:t>they export to third-country markets, replacing the innovator's exports there. </a:t>
            </a:r>
            <a:r>
              <a:rPr lang="en-US" dirty="0" smtClean="0"/>
              <a:t>(We assume that European firms are now exporting to Latin America, taking away the U.S. firm's export markets there.) </a:t>
            </a:r>
          </a:p>
          <a:p>
            <a:pPr algn="just"/>
            <a:endParaRPr lang="en-US" dirty="0"/>
          </a:p>
        </p:txBody>
      </p:sp>
    </p:spTree>
  </p:cSld>
  <p:clrMapOvr>
    <a:masterClrMapping/>
  </p:clrMapOvr>
  <p:transition spd="slow">
    <p:strips/>
    <p:sndAc>
      <p:stSnd>
        <p:snd r:embed="rId2" name="explode.wav" builtIn="1"/>
      </p:stSnd>
    </p:sndAc>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Phase- 4</a:t>
            </a:r>
            <a:endParaRPr lang="en-US" dirty="0"/>
          </a:p>
        </p:txBody>
      </p:sp>
      <p:sp>
        <p:nvSpPr>
          <p:cNvPr id="3" name="Content Placeholder 2"/>
          <p:cNvSpPr>
            <a:spLocks noGrp="1"/>
          </p:cNvSpPr>
          <p:nvPr>
            <p:ph idx="1"/>
          </p:nvPr>
        </p:nvSpPr>
        <p:spPr>
          <a:xfrm>
            <a:off x="304800" y="1295400"/>
            <a:ext cx="8686800" cy="4784725"/>
          </a:xfrm>
        </p:spPr>
        <p:txBody>
          <a:bodyPr/>
          <a:lstStyle/>
          <a:p>
            <a:pPr algn="just"/>
            <a:r>
              <a:rPr lang="en-US" dirty="0" smtClean="0"/>
              <a:t>The foreign producers now have </a:t>
            </a:r>
            <a:r>
              <a:rPr lang="en-US" b="1" dirty="0" smtClean="0">
                <a:solidFill>
                  <a:srgbClr val="FF0000"/>
                </a:solidFill>
              </a:rPr>
              <a:t>sufficient production experience and economies of scale to allow them to export back to the innovator's home country.</a:t>
            </a:r>
            <a:r>
              <a:rPr lang="en-US" dirty="0" smtClean="0"/>
              <a:t> (We will assume the European producers have now taken away the home market of the original U.S. innovator.) </a:t>
            </a:r>
          </a:p>
          <a:p>
            <a:pPr algn="just"/>
            <a:endParaRPr lang="en-US" dirty="0"/>
          </a:p>
        </p:txBody>
      </p:sp>
    </p:spTree>
  </p:cSld>
  <p:clrMapOvr>
    <a:masterClrMapping/>
  </p:clrMapOvr>
  <p:transition spd="slow">
    <p:strips/>
    <p:sndAc>
      <p:stSnd>
        <p:snd r:embed="rId2" name="explode.wav" builtIn="1"/>
      </p:stSnd>
    </p:sndAc>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Balance of Payments </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486400"/>
          </a:xfrm>
        </p:spPr>
        <p:txBody>
          <a:bodyPr>
            <a:normAutofit lnSpcReduction="10000"/>
          </a:bodyPr>
          <a:lstStyle/>
          <a:p>
            <a:pPr algn="just"/>
            <a:r>
              <a:rPr lang="en-US" dirty="0" smtClean="0"/>
              <a:t>When countries trade, </a:t>
            </a:r>
            <a:r>
              <a:rPr lang="en-US" dirty="0" smtClean="0">
                <a:solidFill>
                  <a:srgbClr val="FF0000"/>
                </a:solidFill>
              </a:rPr>
              <a:t>financial transactions among businesses or consumers of different nations occur. </a:t>
            </a:r>
          </a:p>
          <a:p>
            <a:pPr algn="just"/>
            <a:r>
              <a:rPr lang="en-US" dirty="0" smtClean="0"/>
              <a:t>Products and services are exported and imported, monetary gifts are exchanged, investments are made, cash payments are made and cash receipts received, and vacation and foreign travel occur.</a:t>
            </a:r>
          </a:p>
          <a:p>
            <a:pPr algn="just"/>
            <a:r>
              <a:rPr lang="en-US" dirty="0" smtClean="0"/>
              <a:t>The </a:t>
            </a:r>
            <a:r>
              <a:rPr lang="en-US" dirty="0" smtClean="0">
                <a:solidFill>
                  <a:srgbClr val="FF0000"/>
                </a:solidFill>
              </a:rPr>
              <a:t>system of accounts that records </a:t>
            </a:r>
            <a:r>
              <a:rPr lang="en-US" dirty="0" smtClean="0"/>
              <a:t>a nation’s international financial transactions is called its </a:t>
            </a:r>
            <a:r>
              <a:rPr lang="en-US" b="1" dirty="0" smtClean="0">
                <a:solidFill>
                  <a:srgbClr val="7030A0"/>
                </a:solidFill>
              </a:rPr>
              <a:t>balance of payments. </a:t>
            </a:r>
            <a:endParaRPr lang="en-US" b="1" dirty="0">
              <a:solidFill>
                <a:srgbClr val="7030A0"/>
              </a:solidFill>
            </a:endParaRPr>
          </a:p>
        </p:txBody>
      </p:sp>
    </p:spTree>
  </p:cSld>
  <p:clrMapOvr>
    <a:masterClrMapping/>
  </p:clrMapOvr>
  <p:transition spd="slow">
    <p:strips/>
    <p:sndAc>
      <p:stSnd>
        <p:snd r:embed="rId2" name="explode.wav" builtIn="1"/>
      </p:stSnd>
    </p:sndAc>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610600" cy="838200"/>
          </a:xfrm>
        </p:spPr>
        <p:txBody>
          <a:bodyPr/>
          <a:lstStyle/>
          <a:p>
            <a:r>
              <a:rPr lang="en-US" b="1" dirty="0" smtClean="0"/>
              <a:t>Balance of Payments </a:t>
            </a:r>
            <a:r>
              <a:rPr lang="en-US" b="1" dirty="0" err="1" smtClean="0"/>
              <a:t>cont,d</a:t>
            </a:r>
            <a:endParaRPr lang="en-US" dirty="0"/>
          </a:p>
        </p:txBody>
      </p:sp>
      <p:sp>
        <p:nvSpPr>
          <p:cNvPr id="3" name="Content Placeholder 2"/>
          <p:cNvSpPr>
            <a:spLocks noGrp="1"/>
          </p:cNvSpPr>
          <p:nvPr>
            <p:ph idx="1"/>
          </p:nvPr>
        </p:nvSpPr>
        <p:spPr>
          <a:xfrm>
            <a:off x="304800" y="1143000"/>
            <a:ext cx="8686800" cy="5410200"/>
          </a:xfrm>
        </p:spPr>
        <p:txBody>
          <a:bodyPr>
            <a:normAutofit lnSpcReduction="10000"/>
          </a:bodyPr>
          <a:lstStyle/>
          <a:p>
            <a:pPr algn="just"/>
            <a:r>
              <a:rPr lang="en-US" dirty="0" smtClean="0"/>
              <a:t>A nation’s balance-of-payments statement </a:t>
            </a:r>
            <a:r>
              <a:rPr lang="en-US" b="1" dirty="0" smtClean="0">
                <a:solidFill>
                  <a:srgbClr val="7030A0"/>
                </a:solidFill>
              </a:rPr>
              <a:t>presents an overall view of its international economic position</a:t>
            </a:r>
            <a:r>
              <a:rPr lang="en-US" dirty="0" smtClean="0"/>
              <a:t> and is an important economic measure used by treasuries, central banks, and other government agencies whose responsibility is to maintain external and internal economic stability. </a:t>
            </a:r>
          </a:p>
          <a:p>
            <a:pPr algn="just"/>
            <a:r>
              <a:rPr lang="en-US" dirty="0" smtClean="0"/>
              <a:t>A balance of payments represents </a:t>
            </a:r>
            <a:r>
              <a:rPr lang="en-US" b="1" dirty="0" smtClean="0">
                <a:solidFill>
                  <a:srgbClr val="FF0000"/>
                </a:solidFill>
              </a:rPr>
              <a:t>the difference between receipts from foreign countries on one side and payments to them on the other.</a:t>
            </a:r>
            <a:endParaRPr lang="en-US" b="1" dirty="0">
              <a:solidFill>
                <a:srgbClr val="FF0000"/>
              </a:solidFill>
            </a:endParaRPr>
          </a:p>
        </p:txBody>
      </p:sp>
    </p:spTree>
  </p:cSld>
  <p:clrMapOvr>
    <a:masterClrMapping/>
  </p:clrMapOvr>
  <p:transition spd="slow">
    <p:strips/>
    <p:sndAc>
      <p:stSnd>
        <p:snd r:embed="rId2" name="explode.wav" builtIn="1"/>
      </p:stSnd>
    </p:sndAc>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33400"/>
          </a:xfrm>
        </p:spPr>
        <p:txBody>
          <a:bodyPr>
            <a:normAutofit fontScale="90000"/>
          </a:bodyPr>
          <a:lstStyle/>
          <a:p>
            <a:r>
              <a:rPr lang="en-US" b="1" dirty="0" smtClean="0"/>
              <a:t>Balance of Payments </a:t>
            </a:r>
            <a:r>
              <a:rPr lang="en-US" b="1" dirty="0" err="1" smtClean="0"/>
              <a:t>cont,d</a:t>
            </a:r>
            <a:endParaRPr lang="en-US" dirty="0"/>
          </a:p>
        </p:txBody>
      </p:sp>
      <p:sp>
        <p:nvSpPr>
          <p:cNvPr id="3" name="Content Placeholder 2"/>
          <p:cNvSpPr>
            <a:spLocks noGrp="1"/>
          </p:cNvSpPr>
          <p:nvPr>
            <p:ph idx="1"/>
          </p:nvPr>
        </p:nvSpPr>
        <p:spPr>
          <a:xfrm>
            <a:off x="304800" y="1219200"/>
            <a:ext cx="8839200" cy="5318125"/>
          </a:xfrm>
        </p:spPr>
        <p:txBody>
          <a:bodyPr>
            <a:normAutofit fontScale="92500" lnSpcReduction="20000"/>
          </a:bodyPr>
          <a:lstStyle/>
          <a:p>
            <a:pPr algn="just"/>
            <a:r>
              <a:rPr lang="en-US" dirty="0" smtClean="0"/>
              <a:t>On the </a:t>
            </a:r>
            <a:r>
              <a:rPr lang="en-US" dirty="0" smtClean="0">
                <a:solidFill>
                  <a:srgbClr val="FF0000"/>
                </a:solidFill>
              </a:rPr>
              <a:t>plus side </a:t>
            </a:r>
            <a:r>
              <a:rPr lang="en-US" dirty="0" smtClean="0"/>
              <a:t>of the balance of payments are merchandise export sales; money spent by foreign tourists; payments  for insurance, transportation, and similar services; payments of dividends and interest on investments abroad; return on capital invested abroad; new foreign investments  and foreign government payments to the hosting country.</a:t>
            </a:r>
          </a:p>
          <a:p>
            <a:pPr algn="just"/>
            <a:r>
              <a:rPr lang="en-US" dirty="0" smtClean="0"/>
              <a:t>On </a:t>
            </a:r>
            <a:r>
              <a:rPr lang="en-US" dirty="0" smtClean="0">
                <a:solidFill>
                  <a:srgbClr val="FF0000"/>
                </a:solidFill>
              </a:rPr>
              <a:t>the minus side </a:t>
            </a:r>
            <a:r>
              <a:rPr lang="en-US" dirty="0" smtClean="0"/>
              <a:t>are the costs of goods imported, spending by American tourists overseas, new overseas investments, and the cost of foreign military and economic aid. A deficit results when international payments are greater than receipts.</a:t>
            </a:r>
            <a:endParaRPr lang="en-US" dirty="0"/>
          </a:p>
        </p:txBody>
      </p:sp>
    </p:spTree>
  </p:cSld>
  <p:clrMapOvr>
    <a:masterClrMapping/>
  </p:clrMapOvr>
  <p:transition spd="slow">
    <p:strips/>
    <p:sndAc>
      <p:stSnd>
        <p:snd r:embed="rId2" name="explode.wav" builtIn="1"/>
      </p:stSnd>
    </p:sndAc>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838200"/>
          </a:xfrm>
        </p:spPr>
        <p:txBody>
          <a:bodyPr/>
          <a:lstStyle/>
          <a:p>
            <a:r>
              <a:rPr lang="en-US" dirty="0" smtClean="0"/>
              <a:t>Accounts of balance of payment</a:t>
            </a:r>
            <a:endParaRPr lang="en-US" dirty="0"/>
          </a:p>
        </p:txBody>
      </p:sp>
      <p:sp>
        <p:nvSpPr>
          <p:cNvPr id="3" name="Content Placeholder 2"/>
          <p:cNvSpPr>
            <a:spLocks noGrp="1"/>
          </p:cNvSpPr>
          <p:nvPr>
            <p:ph idx="1"/>
          </p:nvPr>
        </p:nvSpPr>
        <p:spPr>
          <a:xfrm>
            <a:off x="0" y="1219200"/>
            <a:ext cx="8991600" cy="5410200"/>
          </a:xfrm>
        </p:spPr>
        <p:txBody>
          <a:bodyPr>
            <a:normAutofit fontScale="92500" lnSpcReduction="10000"/>
          </a:bodyPr>
          <a:lstStyle/>
          <a:p>
            <a:pPr algn="just"/>
            <a:r>
              <a:rPr lang="en-US" dirty="0" smtClean="0"/>
              <a:t> the </a:t>
            </a:r>
            <a:r>
              <a:rPr lang="en-US" b="1" i="1" dirty="0" smtClean="0"/>
              <a:t>current account:</a:t>
            </a:r>
            <a:r>
              <a:rPr lang="en-US" dirty="0" smtClean="0"/>
              <a:t> a record of all merchandise exports, imports, and services plus unilateral transfers of funds; </a:t>
            </a:r>
          </a:p>
          <a:p>
            <a:pPr algn="just"/>
            <a:r>
              <a:rPr lang="en-US" dirty="0" smtClean="0"/>
              <a:t>the </a:t>
            </a:r>
            <a:r>
              <a:rPr lang="en-US" b="1" i="1" dirty="0" smtClean="0"/>
              <a:t>capital account:</a:t>
            </a:r>
            <a:r>
              <a:rPr lang="en-US" dirty="0" smtClean="0"/>
              <a:t> a record of direct investment, portfolio investment, and short-term capital movements to and from countries;  </a:t>
            </a:r>
          </a:p>
          <a:p>
            <a:pPr algn="just"/>
            <a:r>
              <a:rPr lang="en-US" b="1" dirty="0" smtClean="0"/>
              <a:t>official </a:t>
            </a:r>
            <a:r>
              <a:rPr lang="en-US" b="1" i="1" dirty="0" smtClean="0"/>
              <a:t>reserves account</a:t>
            </a:r>
            <a:r>
              <a:rPr lang="en-US" i="1" dirty="0" smtClean="0"/>
              <a:t>,</a:t>
            </a:r>
            <a:r>
              <a:rPr lang="en-US" dirty="0" smtClean="0"/>
              <a:t> a record of exports and imports of gold, increases or decreases in foreign exchange, and increases or decreases in liabilities to foreign central banks. Of the three, the current account is of primary interest to international business.</a:t>
            </a:r>
          </a:p>
          <a:p>
            <a:pPr algn="just"/>
            <a:endParaRPr lang="en-US" dirty="0"/>
          </a:p>
        </p:txBody>
      </p:sp>
    </p:spTree>
  </p:cSld>
  <p:clrMapOvr>
    <a:masterClrMapping/>
  </p:clrMapOvr>
  <p:transition spd="slow">
    <p:strips/>
    <p:sndAc>
      <p:stSnd>
        <p:snd r:embed="rId2" name="explode.wav" builtIn="1"/>
      </p:stSnd>
    </p:sndAc>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Barriers of international trade</a:t>
            </a:r>
            <a:r>
              <a:rPr lang="en-US" dirty="0" smtClean="0"/>
              <a:t/>
            </a:r>
            <a:br>
              <a:rPr lang="en-US" dirty="0" smtClean="0"/>
            </a:br>
            <a:endParaRPr lang="en-US" dirty="0"/>
          </a:p>
        </p:txBody>
      </p:sp>
      <p:sp>
        <p:nvSpPr>
          <p:cNvPr id="3" name="Content Placeholder 2"/>
          <p:cNvSpPr>
            <a:spLocks noGrp="1"/>
          </p:cNvSpPr>
          <p:nvPr>
            <p:ph idx="1"/>
          </p:nvPr>
        </p:nvSpPr>
        <p:spPr>
          <a:xfrm>
            <a:off x="304800" y="1219200"/>
            <a:ext cx="8686800" cy="5486400"/>
          </a:xfrm>
        </p:spPr>
        <p:txBody>
          <a:bodyPr>
            <a:normAutofit fontScale="77500" lnSpcReduction="20000"/>
          </a:bodyPr>
          <a:lstStyle/>
          <a:p>
            <a:pPr algn="just"/>
            <a:r>
              <a:rPr lang="en-US" dirty="0" smtClean="0"/>
              <a:t> Trade barriers can be broadly classified into </a:t>
            </a:r>
            <a:r>
              <a:rPr lang="en-US" b="1" dirty="0" smtClean="0">
                <a:solidFill>
                  <a:srgbClr val="FF0000"/>
                </a:solidFill>
              </a:rPr>
              <a:t>tariff and non tariff barriers.</a:t>
            </a:r>
          </a:p>
          <a:p>
            <a:pPr lvl="2" algn="just"/>
            <a:r>
              <a:rPr lang="en-US" b="1" dirty="0" smtClean="0"/>
              <a:t>Tariff barriers </a:t>
            </a:r>
            <a:endParaRPr lang="en-US" dirty="0" smtClean="0"/>
          </a:p>
          <a:p>
            <a:pPr algn="just"/>
            <a:r>
              <a:rPr lang="en-US" dirty="0" smtClean="0"/>
              <a:t>A </a:t>
            </a:r>
            <a:r>
              <a:rPr lang="en-US" dirty="0" smtClean="0">
                <a:solidFill>
                  <a:srgbClr val="FF0000"/>
                </a:solidFill>
              </a:rPr>
              <a:t>tariff</a:t>
            </a:r>
            <a:r>
              <a:rPr lang="en-US" dirty="0" smtClean="0"/>
              <a:t> is a </a:t>
            </a:r>
            <a:r>
              <a:rPr lang="en-US" b="1" dirty="0" smtClean="0">
                <a:solidFill>
                  <a:srgbClr val="FF0000"/>
                </a:solidFill>
              </a:rPr>
              <a:t>duty or a tax </a:t>
            </a:r>
            <a:r>
              <a:rPr lang="en-US" dirty="0" smtClean="0"/>
              <a:t>which is imposed on a commodity when it crosses national borders.</a:t>
            </a:r>
          </a:p>
          <a:p>
            <a:pPr algn="just"/>
            <a:r>
              <a:rPr lang="en-US" dirty="0" smtClean="0"/>
              <a:t> It is a tax imposed by a government </a:t>
            </a:r>
            <a:r>
              <a:rPr lang="en-US" dirty="0" smtClean="0">
                <a:solidFill>
                  <a:srgbClr val="FF0000"/>
                </a:solidFill>
              </a:rPr>
              <a:t>on goods entering at its border. </a:t>
            </a:r>
          </a:p>
          <a:p>
            <a:pPr algn="just"/>
            <a:r>
              <a:rPr lang="en-US" dirty="0" smtClean="0"/>
              <a:t>Tariffs may be used as a </a:t>
            </a:r>
            <a:r>
              <a:rPr lang="en-US" b="1" dirty="0" smtClean="0">
                <a:solidFill>
                  <a:srgbClr val="7030A0"/>
                </a:solidFill>
              </a:rPr>
              <a:t>revenue-generating tax or to discourage the importation of goods,</a:t>
            </a:r>
            <a:r>
              <a:rPr lang="en-US" dirty="0" smtClean="0"/>
              <a:t> or for both reasons. </a:t>
            </a:r>
          </a:p>
          <a:p>
            <a:pPr algn="just"/>
            <a:r>
              <a:rPr lang="en-US" dirty="0" smtClean="0"/>
              <a:t>In general tariffs increase: inflationary pressures, special interests’ privileges, government control and political considerations in economic   </a:t>
            </a:r>
          </a:p>
          <a:p>
            <a:pPr algn="just"/>
            <a:r>
              <a:rPr lang="en-US" dirty="0" smtClean="0"/>
              <a:t>weaken:   balance-of-payments positions, supply-and-demand patterns, international relations(they can start trade wars) . </a:t>
            </a:r>
            <a:endParaRPr lang="en-US" dirty="0"/>
          </a:p>
        </p:txBody>
      </p:sp>
    </p:spTree>
  </p:cSld>
  <p:clrMapOvr>
    <a:masterClrMapping/>
  </p:clrMapOvr>
  <p:transition spd="slow">
    <p:strips/>
    <p:sndAc>
      <p:stSnd>
        <p:snd r:embed="rId2" name="explode.wav" builtIn="1"/>
      </p:stSnd>
    </p:sndAc>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a:t>
            </a:r>
            <a:r>
              <a:rPr lang="en-US" dirty="0" err="1" smtClean="0"/>
              <a:t>tarifies</a:t>
            </a:r>
            <a:r>
              <a:rPr lang="en-US" dirty="0" smtClean="0"/>
              <a:t> </a:t>
            </a:r>
            <a:endParaRPr lang="en-US" dirty="0"/>
          </a:p>
        </p:txBody>
      </p:sp>
      <p:sp>
        <p:nvSpPr>
          <p:cNvPr id="3" name="Content Placeholder 2"/>
          <p:cNvSpPr>
            <a:spLocks noGrp="1"/>
          </p:cNvSpPr>
          <p:nvPr>
            <p:ph idx="1"/>
          </p:nvPr>
        </p:nvSpPr>
        <p:spPr>
          <a:xfrm>
            <a:off x="304800" y="1295400"/>
            <a:ext cx="8686800" cy="5257800"/>
          </a:xfrm>
        </p:spPr>
        <p:txBody>
          <a:bodyPr>
            <a:normAutofit/>
          </a:bodyPr>
          <a:lstStyle/>
          <a:p>
            <a:pPr algn="just"/>
            <a:r>
              <a:rPr lang="en-US" dirty="0" smtClean="0">
                <a:latin typeface="Times New Roman" pitchFamily="18" charset="0"/>
                <a:cs typeface="Times New Roman" pitchFamily="18" charset="0"/>
              </a:rPr>
              <a:t>Tariffs can be classified as </a:t>
            </a:r>
            <a:r>
              <a:rPr lang="en-US" b="1" i="1" dirty="0" smtClean="0">
                <a:solidFill>
                  <a:srgbClr val="7030A0"/>
                </a:solidFill>
                <a:latin typeface="Times New Roman" pitchFamily="18" charset="0"/>
                <a:cs typeface="Times New Roman" pitchFamily="18" charset="0"/>
              </a:rPr>
              <a:t>protective tariffs</a:t>
            </a:r>
            <a:r>
              <a:rPr lang="en-US" b="1" dirty="0" smtClean="0">
                <a:solidFill>
                  <a:srgbClr val="7030A0"/>
                </a:solidFill>
                <a:latin typeface="Times New Roman" pitchFamily="18" charset="0"/>
                <a:cs typeface="Times New Roman" pitchFamily="18" charset="0"/>
              </a:rPr>
              <a:t> and </a:t>
            </a:r>
            <a:r>
              <a:rPr lang="en-US" b="1" i="1" dirty="0" smtClean="0">
                <a:solidFill>
                  <a:srgbClr val="7030A0"/>
                </a:solidFill>
                <a:latin typeface="Times New Roman" pitchFamily="18" charset="0"/>
                <a:cs typeface="Times New Roman" pitchFamily="18" charset="0"/>
              </a:rPr>
              <a:t>revenue tariffs.</a:t>
            </a:r>
            <a:r>
              <a:rPr lang="en-US" b="1" dirty="0" smtClean="0">
                <a:solidFill>
                  <a:srgbClr val="7030A0"/>
                </a:solidFill>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The purpose of </a:t>
            </a:r>
            <a:r>
              <a:rPr lang="en-US" dirty="0" smtClean="0">
                <a:solidFill>
                  <a:srgbClr val="7030A0"/>
                </a:solidFill>
                <a:latin typeface="Times New Roman" pitchFamily="18" charset="0"/>
                <a:cs typeface="Times New Roman" pitchFamily="18" charset="0"/>
              </a:rPr>
              <a:t>protective</a:t>
            </a:r>
            <a:r>
              <a:rPr lang="en-US" dirty="0" smtClean="0">
                <a:latin typeface="Times New Roman" pitchFamily="18" charset="0"/>
                <a:cs typeface="Times New Roman" pitchFamily="18" charset="0"/>
              </a:rPr>
              <a:t> tariff is to </a:t>
            </a:r>
            <a:r>
              <a:rPr lang="en-US" dirty="0" smtClean="0">
                <a:solidFill>
                  <a:srgbClr val="FF0000"/>
                </a:solidFill>
                <a:latin typeface="Times New Roman" pitchFamily="18" charset="0"/>
                <a:cs typeface="Times New Roman" pitchFamily="18" charset="0"/>
              </a:rPr>
              <a:t>protect home industry, </a:t>
            </a:r>
            <a:r>
              <a:rPr lang="en-US" dirty="0" smtClean="0">
                <a:latin typeface="Times New Roman" pitchFamily="18" charset="0"/>
                <a:cs typeface="Times New Roman" pitchFamily="18" charset="0"/>
              </a:rPr>
              <a:t>agriculture and labor against foreign competitors by trying to keep foreign goods out of the country.  </a:t>
            </a:r>
          </a:p>
          <a:p>
            <a:pPr algn="just"/>
            <a:r>
              <a:rPr lang="en-US" b="1" i="1" dirty="0" smtClean="0">
                <a:latin typeface="Times New Roman" pitchFamily="18" charset="0"/>
                <a:cs typeface="Times New Roman" pitchFamily="18" charset="0"/>
              </a:rPr>
              <a:t>Protective tariffs</a:t>
            </a:r>
            <a:r>
              <a:rPr lang="en-US" dirty="0" smtClean="0">
                <a:latin typeface="Times New Roman" pitchFamily="18" charset="0"/>
                <a:cs typeface="Times New Roman" pitchFamily="18" charset="0"/>
              </a:rPr>
              <a:t> can be further classified according to </a:t>
            </a:r>
            <a:r>
              <a:rPr lang="en-US" b="1" dirty="0" smtClean="0">
                <a:solidFill>
                  <a:srgbClr val="7030A0"/>
                </a:solidFill>
                <a:latin typeface="Times New Roman" pitchFamily="18" charset="0"/>
                <a:cs typeface="Times New Roman" pitchFamily="18" charset="0"/>
              </a:rPr>
              <a:t>length of time.</a:t>
            </a:r>
          </a:p>
        </p:txBody>
      </p:sp>
    </p:spTree>
  </p:cSld>
  <p:clrMapOvr>
    <a:masterClrMapping/>
  </p:clrMapOvr>
  <p:transition spd="slow">
    <p:strips/>
    <p:sndAc>
      <p:stSnd>
        <p:snd r:embed="rId2" name="explode.wav" builtIn="1"/>
      </p:stSnd>
    </p:sndAc>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Protective tariffs</a:t>
            </a:r>
            <a:endParaRPr lang="en-US" dirty="0"/>
          </a:p>
        </p:txBody>
      </p:sp>
      <p:sp>
        <p:nvSpPr>
          <p:cNvPr id="3" name="Content Placeholder 2"/>
          <p:cNvSpPr>
            <a:spLocks noGrp="1"/>
          </p:cNvSpPr>
          <p:nvPr>
            <p:ph idx="1"/>
          </p:nvPr>
        </p:nvSpPr>
        <p:spPr>
          <a:xfrm>
            <a:off x="304800" y="1219200"/>
            <a:ext cx="8686800" cy="5181600"/>
          </a:xfrm>
        </p:spPr>
        <p:txBody>
          <a:bodyPr>
            <a:normAutofit/>
          </a:bodyPr>
          <a:lstStyle/>
          <a:p>
            <a:pPr algn="just"/>
            <a:r>
              <a:rPr lang="en-US" b="1" i="1" dirty="0" smtClean="0"/>
              <a:t> </a:t>
            </a:r>
            <a:r>
              <a:rPr lang="en-US" dirty="0" smtClean="0"/>
              <a:t> A </a:t>
            </a:r>
            <a:r>
              <a:rPr lang="en-US" b="1" dirty="0" smtClean="0"/>
              <a:t>tariff surcharge</a:t>
            </a:r>
            <a:r>
              <a:rPr lang="en-US" dirty="0" smtClean="0"/>
              <a:t> is a </a:t>
            </a:r>
            <a:r>
              <a:rPr lang="en-US" b="1" dirty="0" smtClean="0">
                <a:solidFill>
                  <a:srgbClr val="7030A0"/>
                </a:solidFill>
              </a:rPr>
              <a:t>temporary action</a:t>
            </a:r>
            <a:r>
              <a:rPr lang="en-US" dirty="0" smtClean="0"/>
              <a:t>.  concentrated national interest to provide import relief. The tariff surcharge  for one year and declined in subsequent years.</a:t>
            </a:r>
          </a:p>
          <a:p>
            <a:pPr algn="just"/>
            <a:r>
              <a:rPr lang="en-US" dirty="0" smtClean="0"/>
              <a:t>A </a:t>
            </a:r>
            <a:r>
              <a:rPr lang="en-US" b="1" dirty="0" smtClean="0"/>
              <a:t>countervailing duty</a:t>
            </a:r>
            <a:r>
              <a:rPr lang="en-US" dirty="0" smtClean="0"/>
              <a:t> is a </a:t>
            </a:r>
            <a:r>
              <a:rPr lang="en-US" dirty="0" smtClean="0">
                <a:solidFill>
                  <a:srgbClr val="7030A0"/>
                </a:solidFill>
              </a:rPr>
              <a:t>permanent surcharge. </a:t>
            </a:r>
            <a:r>
              <a:rPr lang="en-US" dirty="0" smtClean="0"/>
              <a:t>Countervailing duties are imposed on certain imports when products are subsidized by foreign governments. These duties are thus assessed to offset a special advantage or discount allowed by an exporter’s government. </a:t>
            </a:r>
          </a:p>
          <a:p>
            <a:pPr algn="just"/>
            <a:endParaRPr lang="en-US" dirty="0"/>
          </a:p>
        </p:txBody>
      </p:sp>
    </p:spTree>
  </p:cSld>
  <p:clrMapOvr>
    <a:masterClrMapping/>
  </p:clrMapOvr>
  <p:transition spd="slow">
    <p:strips/>
    <p:sndAc>
      <p:stSnd>
        <p:snd r:embed="rId2" name="explode.wav" builtIn="1"/>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838200"/>
          </a:xfrm>
        </p:spPr>
        <p:txBody>
          <a:bodyPr/>
          <a:lstStyle/>
          <a:p>
            <a:r>
              <a:rPr lang="en-US" b="1" dirty="0" smtClean="0"/>
              <a:t>business environment</a:t>
            </a:r>
            <a:endParaRPr lang="en-US" dirty="0"/>
          </a:p>
        </p:txBody>
      </p:sp>
      <p:sp>
        <p:nvSpPr>
          <p:cNvPr id="3" name="Content Placeholder 2"/>
          <p:cNvSpPr>
            <a:spLocks noGrp="1"/>
          </p:cNvSpPr>
          <p:nvPr>
            <p:ph idx="1"/>
          </p:nvPr>
        </p:nvSpPr>
        <p:spPr>
          <a:xfrm>
            <a:off x="228600" y="1219200"/>
            <a:ext cx="8763000" cy="5486400"/>
          </a:xfrm>
        </p:spPr>
        <p:txBody>
          <a:bodyPr>
            <a:normAutofit/>
          </a:bodyPr>
          <a:lstStyle/>
          <a:p>
            <a:pPr algn="just"/>
            <a:r>
              <a:rPr lang="en-US" sz="2000" b="1" dirty="0" smtClean="0"/>
              <a:t> Saturated home market: </a:t>
            </a:r>
            <a:r>
              <a:rPr lang="en-US" sz="2000" dirty="0" smtClean="0"/>
              <a:t>If the home market for an organization’s products or service is </a:t>
            </a:r>
            <a:r>
              <a:rPr lang="en-US" sz="2000" b="1" dirty="0" smtClean="0"/>
              <a:t>saturated or competition is so intense</a:t>
            </a:r>
            <a:r>
              <a:rPr lang="en-US" sz="2000" dirty="0" smtClean="0"/>
              <a:t> that it can no longer gain any </a:t>
            </a:r>
            <a:r>
              <a:rPr lang="en-US" sz="2000" b="1" dirty="0" smtClean="0"/>
              <a:t>significant market share improvement</a:t>
            </a:r>
            <a:r>
              <a:rPr lang="en-US" sz="2000" dirty="0" smtClean="0"/>
              <a:t>, it might consider extending its market activity to overseas markets.</a:t>
            </a:r>
          </a:p>
          <a:p>
            <a:pPr lvl="0" algn="just"/>
            <a:r>
              <a:rPr lang="en-US" sz="2000" b="1" dirty="0" smtClean="0"/>
              <a:t>Competition</a:t>
            </a:r>
            <a:r>
              <a:rPr lang="en-US" sz="2000" dirty="0" smtClean="0"/>
              <a:t>:  </a:t>
            </a:r>
          </a:p>
          <a:p>
            <a:pPr lvl="0" algn="just">
              <a:buNone/>
            </a:pPr>
            <a:r>
              <a:rPr lang="en-US" sz="2000" dirty="0" smtClean="0"/>
              <a:t>1</a:t>
            </a:r>
            <a:r>
              <a:rPr lang="en-US" sz="2000" baseline="30000" dirty="0" smtClean="0"/>
              <a:t>st</a:t>
            </a:r>
            <a:r>
              <a:rPr lang="en-US" sz="2000" dirty="0" smtClean="0"/>
              <a:t> competition may be less intense in overseas markets than in the domestic market; </a:t>
            </a:r>
          </a:p>
          <a:p>
            <a:pPr lvl="0" algn="just">
              <a:buNone/>
            </a:pPr>
            <a:r>
              <a:rPr lang="en-US" sz="2000" dirty="0" smtClean="0"/>
              <a:t>2</a:t>
            </a:r>
            <a:r>
              <a:rPr lang="en-US" sz="2000" baseline="30000" dirty="0" smtClean="0"/>
              <a:t>nd</a:t>
            </a:r>
            <a:r>
              <a:rPr lang="en-US" sz="2000" dirty="0" smtClean="0"/>
              <a:t> an organization is faced by particularly virulent international competition in its domestic market place.  </a:t>
            </a:r>
          </a:p>
          <a:p>
            <a:pPr lvl="0" algn="just"/>
            <a:r>
              <a:rPr lang="en-US" sz="2000" b="1" dirty="0" smtClean="0"/>
              <a:t>Regional Economic and Political Integration: </a:t>
            </a:r>
            <a:r>
              <a:rPr lang="en-US" sz="2000" dirty="0" smtClean="0"/>
              <a:t> economic and political integration play an important part in facilitating international trade. Regional  </a:t>
            </a:r>
          </a:p>
          <a:p>
            <a:pPr lvl="0" algn="just"/>
            <a:r>
              <a:rPr lang="en-US" sz="2000" b="1" dirty="0" smtClean="0"/>
              <a:t>Improvement in transportation and telecommunication infrastructure </a:t>
            </a:r>
            <a:endParaRPr lang="en-US" sz="2000" dirty="0" smtClean="0"/>
          </a:p>
          <a:p>
            <a:pPr lvl="0" algn="just"/>
            <a:r>
              <a:rPr lang="en-US" sz="2000" b="1" dirty="0" smtClean="0"/>
              <a:t>Economic Growth: </a:t>
            </a:r>
            <a:r>
              <a:rPr lang="en-US" sz="2000" dirty="0" smtClean="0"/>
              <a:t>Economic growth constitutes a very important driver of internationalization. Economic growth increase buying power and create markets of high potential for international brands.   </a:t>
            </a:r>
          </a:p>
        </p:txBody>
      </p:sp>
    </p:spTree>
  </p:cSld>
  <p:clrMapOvr>
    <a:masterClrMapping/>
  </p:clrMapOvr>
  <p:transition spd="slow">
    <p:strips/>
    <p:sndAc>
      <p:stSnd>
        <p:snd r:embed="rId2" name="explode.wav" builtIn="1"/>
      </p:stSnd>
    </p:sndAc>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revenue tariff</a:t>
            </a:r>
            <a:endParaRPr lang="en-US" dirty="0"/>
          </a:p>
        </p:txBody>
      </p:sp>
      <p:sp>
        <p:nvSpPr>
          <p:cNvPr id="3" name="Content Placeholder 2"/>
          <p:cNvSpPr>
            <a:spLocks noGrp="1"/>
          </p:cNvSpPr>
          <p:nvPr>
            <p:ph idx="1"/>
          </p:nvPr>
        </p:nvSpPr>
        <p:spPr/>
        <p:txBody>
          <a:bodyPr/>
          <a:lstStyle/>
          <a:p>
            <a:pPr algn="just"/>
            <a:r>
              <a:rPr lang="en-US" dirty="0" smtClean="0"/>
              <a:t>The purpose of </a:t>
            </a:r>
            <a:r>
              <a:rPr lang="en-US" i="1" dirty="0" smtClean="0"/>
              <a:t>a </a:t>
            </a:r>
            <a:r>
              <a:rPr lang="en-US" b="1" i="1" dirty="0" smtClean="0"/>
              <a:t>revenue tariff</a:t>
            </a:r>
            <a:r>
              <a:rPr lang="en-US" dirty="0" smtClean="0"/>
              <a:t> is to generate tax revenues for the government. Compared to a protective tariff, a revenue tariff is relatively low.</a:t>
            </a:r>
            <a:endParaRPr lang="en-US" dirty="0"/>
          </a:p>
        </p:txBody>
      </p:sp>
    </p:spTree>
  </p:cSld>
  <p:clrMapOvr>
    <a:masterClrMapping/>
  </p:clrMapOvr>
  <p:transition spd="slow">
    <p:strips/>
    <p:sndAc>
      <p:stSnd>
        <p:snd r:embed="rId2" name="explode.wav" builtIn="1"/>
      </p:stSnd>
    </p:sndAc>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kinds of tax rates applied in tariffs</a:t>
            </a:r>
            <a:endParaRPr lang="en-US" dirty="0"/>
          </a:p>
        </p:txBody>
      </p:sp>
      <p:sp>
        <p:nvSpPr>
          <p:cNvPr id="3" name="Content Placeholder 2"/>
          <p:cNvSpPr>
            <a:spLocks noGrp="1"/>
          </p:cNvSpPr>
          <p:nvPr>
            <p:ph idx="1"/>
          </p:nvPr>
        </p:nvSpPr>
        <p:spPr>
          <a:xfrm>
            <a:off x="304800" y="1371600"/>
            <a:ext cx="8686800" cy="5257800"/>
          </a:xfrm>
        </p:spPr>
        <p:txBody>
          <a:bodyPr>
            <a:normAutofit/>
          </a:bodyPr>
          <a:lstStyle/>
          <a:p>
            <a:pPr algn="just">
              <a:buNone/>
            </a:pPr>
            <a:r>
              <a:rPr lang="en-US" b="1" i="1" dirty="0" smtClean="0">
                <a:latin typeface="Times New Roman" pitchFamily="18" charset="0"/>
                <a:cs typeface="Times New Roman" pitchFamily="18" charset="0"/>
              </a:rPr>
              <a:t>1. Specific duties</a:t>
            </a:r>
            <a:r>
              <a:rPr lang="en-US" dirty="0" smtClean="0">
                <a:latin typeface="Times New Roman" pitchFamily="18" charset="0"/>
                <a:cs typeface="Times New Roman" pitchFamily="18" charset="0"/>
              </a:rPr>
              <a:t> are a </a:t>
            </a:r>
            <a:r>
              <a:rPr lang="en-US" b="1" dirty="0" smtClean="0">
                <a:solidFill>
                  <a:srgbClr val="7030A0"/>
                </a:solidFill>
                <a:latin typeface="Times New Roman" pitchFamily="18" charset="0"/>
                <a:cs typeface="Times New Roman" pitchFamily="18" charset="0"/>
              </a:rPr>
              <a:t>fixed or specified amount </a:t>
            </a:r>
            <a:r>
              <a:rPr lang="en-US" dirty="0" smtClean="0">
                <a:latin typeface="Times New Roman" pitchFamily="18" charset="0"/>
                <a:cs typeface="Times New Roman" pitchFamily="18" charset="0"/>
              </a:rPr>
              <a:t>of money per unit of weight, or other measure of quantity.  </a:t>
            </a:r>
          </a:p>
          <a:p>
            <a:pPr algn="just">
              <a:buNone/>
            </a:pPr>
            <a:r>
              <a:rPr lang="en-US" b="1" i="1" dirty="0" smtClean="0">
                <a:latin typeface="Times New Roman" pitchFamily="18" charset="0"/>
                <a:cs typeface="Times New Roman" pitchFamily="18" charset="0"/>
              </a:rPr>
              <a:t>2. Ad-valorem duties</a:t>
            </a:r>
            <a:r>
              <a:rPr lang="en-US" dirty="0" smtClean="0">
                <a:latin typeface="Times New Roman" pitchFamily="18" charset="0"/>
                <a:cs typeface="Times New Roman" pitchFamily="18" charset="0"/>
              </a:rPr>
              <a:t> are duties ‘according to </a:t>
            </a:r>
            <a:r>
              <a:rPr lang="en-US" b="1" dirty="0" smtClean="0">
                <a:solidFill>
                  <a:srgbClr val="7030A0"/>
                </a:solidFill>
                <a:latin typeface="Times New Roman" pitchFamily="18" charset="0"/>
                <a:cs typeface="Times New Roman" pitchFamily="18" charset="0"/>
              </a:rPr>
              <a:t>value</a:t>
            </a:r>
            <a:r>
              <a:rPr lang="en-US" dirty="0" smtClean="0">
                <a:latin typeface="Times New Roman" pitchFamily="18" charset="0"/>
                <a:cs typeface="Times New Roman" pitchFamily="18" charset="0"/>
              </a:rPr>
              <a:t>’. An ad-valorem duty is charged as a </a:t>
            </a:r>
            <a:r>
              <a:rPr lang="en-US" dirty="0" smtClean="0">
                <a:solidFill>
                  <a:srgbClr val="7030A0"/>
                </a:solidFill>
                <a:latin typeface="Times New Roman" pitchFamily="18" charset="0"/>
                <a:cs typeface="Times New Roman" pitchFamily="18" charset="0"/>
              </a:rPr>
              <a:t>fixed</a:t>
            </a:r>
            <a:r>
              <a:rPr lang="en-US" dirty="0" smtClean="0">
                <a:latin typeface="Times New Roman" pitchFamily="18" charset="0"/>
                <a:cs typeface="Times New Roman" pitchFamily="18" charset="0"/>
              </a:rPr>
              <a:t> percentage of </a:t>
            </a:r>
            <a:r>
              <a:rPr lang="en-US" b="1" dirty="0" smtClean="0">
                <a:solidFill>
                  <a:srgbClr val="7030A0"/>
                </a:solidFill>
                <a:latin typeface="Times New Roman" pitchFamily="18" charset="0"/>
                <a:cs typeface="Times New Roman" pitchFamily="18" charset="0"/>
              </a:rPr>
              <a:t>the value of the imported article.</a:t>
            </a:r>
          </a:p>
          <a:p>
            <a:pPr algn="just">
              <a:buNone/>
            </a:pPr>
            <a:r>
              <a:rPr lang="en-US" b="1" i="1" dirty="0" smtClean="0">
                <a:latin typeface="Times New Roman" pitchFamily="18" charset="0"/>
                <a:cs typeface="Times New Roman" pitchFamily="18" charset="0"/>
              </a:rPr>
              <a:t>3. Combined rates or duties</a:t>
            </a:r>
            <a:r>
              <a:rPr lang="en-US" dirty="0" smtClean="0">
                <a:latin typeface="Times New Roman" pitchFamily="18" charset="0"/>
                <a:cs typeface="Times New Roman" pitchFamily="18" charset="0"/>
              </a:rPr>
              <a:t>: Is a combination of the specific and ad-valorem duties on a single product.  </a:t>
            </a: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85800"/>
          </a:xfrm>
        </p:spPr>
        <p:txBody>
          <a:bodyPr>
            <a:noAutofit/>
          </a:bodyPr>
          <a:lstStyle/>
          <a:p>
            <a:pPr lvl="2" algn="l" rtl="0">
              <a:spcBef>
                <a:spcPct val="0"/>
              </a:spcBef>
            </a:pPr>
            <a:r>
              <a:rPr lang="en-US" sz="3200" b="1" dirty="0" smtClean="0"/>
              <a:t/>
            </a:r>
            <a:br>
              <a:rPr lang="en-US" sz="3200" b="1" dirty="0" smtClean="0"/>
            </a:br>
            <a:r>
              <a:rPr lang="en-US" sz="3200" b="1" dirty="0" smtClean="0"/>
              <a:t>Non tariff barriers</a:t>
            </a:r>
            <a:r>
              <a:rPr lang="en-US" sz="3200" dirty="0" smtClean="0"/>
              <a:t/>
            </a:r>
            <a:br>
              <a:rPr lang="en-US" sz="3200" dirty="0" smtClean="0"/>
            </a:br>
            <a:endParaRPr lang="en-US" sz="3200" dirty="0"/>
          </a:p>
        </p:txBody>
      </p:sp>
      <p:sp>
        <p:nvSpPr>
          <p:cNvPr id="3" name="Content Placeholder 2"/>
          <p:cNvSpPr>
            <a:spLocks noGrp="1"/>
          </p:cNvSpPr>
          <p:nvPr>
            <p:ph idx="1"/>
          </p:nvPr>
        </p:nvSpPr>
        <p:spPr>
          <a:xfrm>
            <a:off x="304800" y="1219200"/>
            <a:ext cx="8686800" cy="4860925"/>
          </a:xfrm>
        </p:spPr>
        <p:txBody>
          <a:bodyPr>
            <a:normAutofit fontScale="92500"/>
          </a:bodyPr>
          <a:lstStyle/>
          <a:p>
            <a:pPr algn="just"/>
            <a:r>
              <a:rPr lang="en-US" dirty="0" smtClean="0"/>
              <a:t>Tariffs are at least straight forward and obvious.  Non tariff barriers can be grouped in to five major categories: </a:t>
            </a:r>
          </a:p>
          <a:p>
            <a:pPr lvl="0" algn="just"/>
            <a:r>
              <a:rPr lang="en-US" dirty="0" smtClean="0"/>
              <a:t>Government participation in trade</a:t>
            </a:r>
          </a:p>
          <a:p>
            <a:pPr lvl="0" algn="just">
              <a:buFont typeface="Wingdings" pitchFamily="2" charset="2"/>
              <a:buChar char="Ø"/>
            </a:pPr>
            <a:r>
              <a:rPr lang="en-US" i="1" dirty="0" smtClean="0"/>
              <a:t>administrative guidance</a:t>
            </a:r>
            <a:r>
              <a:rPr lang="en-US" dirty="0" smtClean="0"/>
              <a:t>, </a:t>
            </a:r>
            <a:r>
              <a:rPr lang="en-US" i="1" dirty="0" smtClean="0"/>
              <a:t>state trading</a:t>
            </a:r>
            <a:r>
              <a:rPr lang="en-US" dirty="0" smtClean="0"/>
              <a:t> and </a:t>
            </a:r>
            <a:r>
              <a:rPr lang="en-US" i="1" dirty="0" smtClean="0"/>
              <a:t>subsidies.</a:t>
            </a:r>
            <a:endParaRPr lang="en-US" dirty="0" smtClean="0"/>
          </a:p>
          <a:p>
            <a:pPr lvl="0" algn="just"/>
            <a:r>
              <a:rPr lang="en-US" dirty="0" smtClean="0"/>
              <a:t>Customs and entry procedures</a:t>
            </a:r>
          </a:p>
          <a:p>
            <a:pPr lvl="0" algn="just">
              <a:buFont typeface="Wingdings" pitchFamily="2" charset="2"/>
              <a:buChar char="Ø"/>
            </a:pPr>
            <a:r>
              <a:rPr lang="en-US" i="1" dirty="0" smtClean="0"/>
              <a:t>classification, valuation, documentation, license, inspection and health and safety regulations.</a:t>
            </a:r>
            <a:endParaRPr lang="en-US" dirty="0" smtClean="0"/>
          </a:p>
          <a:p>
            <a:pPr algn="just"/>
            <a:endParaRPr lang="en-US" dirty="0"/>
          </a:p>
        </p:txBody>
      </p:sp>
    </p:spTree>
  </p:cSld>
  <p:clrMapOvr>
    <a:masterClrMapping/>
  </p:clrMapOvr>
  <p:transition spd="slow">
    <p:strips/>
    <p:sndAc>
      <p:stSnd>
        <p:snd r:embed="rId2" name="explode.wav" builtIn="1"/>
      </p:stSnd>
    </p:sndAc>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86800" cy="457200"/>
          </a:xfrm>
        </p:spPr>
        <p:txBody>
          <a:bodyPr>
            <a:normAutofit fontScale="90000"/>
          </a:bodyPr>
          <a:lstStyle/>
          <a:p>
            <a:r>
              <a:rPr lang="en-US" dirty="0" smtClean="0"/>
              <a:t>Non tariff </a:t>
            </a:r>
            <a:r>
              <a:rPr lang="en-US" dirty="0" err="1" smtClean="0"/>
              <a:t>cont,d</a:t>
            </a:r>
            <a:endParaRPr lang="en-US" dirty="0"/>
          </a:p>
        </p:txBody>
      </p:sp>
      <p:sp>
        <p:nvSpPr>
          <p:cNvPr id="3" name="Content Placeholder 2"/>
          <p:cNvSpPr>
            <a:spLocks noGrp="1"/>
          </p:cNvSpPr>
          <p:nvPr>
            <p:ph idx="1"/>
          </p:nvPr>
        </p:nvSpPr>
        <p:spPr>
          <a:xfrm>
            <a:off x="304800" y="990600"/>
            <a:ext cx="8686800" cy="5638800"/>
          </a:xfrm>
        </p:spPr>
        <p:txBody>
          <a:bodyPr>
            <a:normAutofit fontScale="92500" lnSpcReduction="10000"/>
          </a:bodyPr>
          <a:lstStyle/>
          <a:p>
            <a:pPr lvl="0" algn="just"/>
            <a:r>
              <a:rPr lang="en-US" dirty="0" smtClean="0">
                <a:solidFill>
                  <a:srgbClr val="7030A0"/>
                </a:solidFill>
              </a:rPr>
              <a:t>Product requirements</a:t>
            </a:r>
          </a:p>
          <a:p>
            <a:pPr algn="just">
              <a:buFont typeface="Wingdings" pitchFamily="2" charset="2"/>
              <a:buChar char="Ø"/>
            </a:pPr>
            <a:r>
              <a:rPr lang="en-US" dirty="0" smtClean="0"/>
              <a:t>Requirements may apply to product standards and product specifications as well as to packaging, labeling and marking. </a:t>
            </a:r>
          </a:p>
          <a:p>
            <a:pPr lvl="0" algn="just"/>
            <a:r>
              <a:rPr lang="en-US" dirty="0" smtClean="0">
                <a:solidFill>
                  <a:srgbClr val="7030A0"/>
                </a:solidFill>
              </a:rPr>
              <a:t>Quotas</a:t>
            </a:r>
            <a:r>
              <a:rPr lang="en-US" dirty="0" smtClean="0"/>
              <a:t> </a:t>
            </a:r>
          </a:p>
          <a:p>
            <a:pPr lvl="0" algn="just">
              <a:buFont typeface="Wingdings" pitchFamily="2" charset="2"/>
              <a:buChar char="Ø"/>
            </a:pPr>
            <a:r>
              <a:rPr lang="en-US" dirty="0" smtClean="0"/>
              <a:t>They are specific provisions limiting the amount of foreign products imported in order to protect local firms and to conserve foreign currency. </a:t>
            </a:r>
          </a:p>
          <a:p>
            <a:pPr lvl="0" algn="just"/>
            <a:r>
              <a:rPr lang="en-US" dirty="0" smtClean="0">
                <a:solidFill>
                  <a:srgbClr val="7030A0"/>
                </a:solidFill>
              </a:rPr>
              <a:t>Financial controls</a:t>
            </a:r>
          </a:p>
          <a:p>
            <a:pPr lvl="0" algn="just">
              <a:buFont typeface="Wingdings" pitchFamily="2" charset="2"/>
              <a:buChar char="Ø"/>
            </a:pPr>
            <a:r>
              <a:rPr lang="en-US" dirty="0" smtClean="0"/>
              <a:t>These restrictive monetary policies are designed to control capital flow so that currencies can be defended or imports controlled.</a:t>
            </a:r>
          </a:p>
          <a:p>
            <a:pPr lvl="0" algn="just"/>
            <a:endParaRPr lang="en-US" dirty="0" smtClean="0"/>
          </a:p>
          <a:p>
            <a:pPr lvl="0" algn="just"/>
            <a:endParaRPr lang="en-US" dirty="0" smtClean="0"/>
          </a:p>
          <a:p>
            <a:endParaRPr lang="en-US" dirty="0"/>
          </a:p>
        </p:txBody>
      </p:sp>
    </p:spTree>
  </p:cSld>
  <p:clrMapOvr>
    <a:masterClrMapping/>
  </p:clrMapOvr>
  <p:transition spd="slow">
    <p:strips/>
    <p:sndAc>
      <p:stSnd>
        <p:snd r:embed="rId2" name="explode.wav" builtIn="1"/>
      </p:stSnd>
    </p:sndAc>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i="1" dirty="0" smtClean="0"/>
              <a:t>Chapter Two</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ctr">
              <a:buNone/>
            </a:pPr>
            <a:r>
              <a:rPr lang="en-US" b="1" i="1" dirty="0" smtClean="0">
                <a:latin typeface="Times New Roman" pitchFamily="18" charset="0"/>
                <a:cs typeface="Times New Roman" pitchFamily="18" charset="0"/>
              </a:rPr>
              <a:t>International Marketing Environment</a:t>
            </a:r>
            <a:endParaRPr lang="en-US" dirty="0" smtClean="0">
              <a:latin typeface="Times New Roman" pitchFamily="18" charset="0"/>
              <a:cs typeface="Times New Roman" pitchFamily="18" charset="0"/>
            </a:endParaRPr>
          </a:p>
          <a:p>
            <a:pPr algn="ctr"/>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33400"/>
          </a:xfrm>
        </p:spPr>
        <p:txBody>
          <a:bodyPr>
            <a:normAutofit fontScale="90000"/>
          </a:bodyPr>
          <a:lstStyle/>
          <a:p>
            <a:pPr algn="ctr"/>
            <a:r>
              <a:rPr lang="en-US" dirty="0" smtClean="0"/>
              <a:t>What it includes?</a:t>
            </a:r>
            <a:endParaRPr lang="en-US" dirty="0"/>
          </a:p>
        </p:txBody>
      </p:sp>
      <p:sp>
        <p:nvSpPr>
          <p:cNvPr id="3" name="Content Placeholder 2"/>
          <p:cNvSpPr>
            <a:spLocks noGrp="1"/>
          </p:cNvSpPr>
          <p:nvPr>
            <p:ph idx="1"/>
          </p:nvPr>
        </p:nvSpPr>
        <p:spPr>
          <a:xfrm>
            <a:off x="304800" y="1219200"/>
            <a:ext cx="8686800" cy="5410200"/>
          </a:xfrm>
        </p:spPr>
        <p:txBody>
          <a:bodyPr>
            <a:normAutofit fontScale="92500" lnSpcReduction="10000"/>
          </a:bodyPr>
          <a:lstStyle/>
          <a:p>
            <a:pPr algn="just"/>
            <a:r>
              <a:rPr lang="en-US" dirty="0" smtClean="0">
                <a:latin typeface="Times New Roman" pitchFamily="18" charset="0"/>
                <a:cs typeface="Times New Roman" pitchFamily="18" charset="0"/>
              </a:rPr>
              <a:t>A company’s marketing environment consists of the </a:t>
            </a:r>
            <a:r>
              <a:rPr lang="en-US" b="1" dirty="0" smtClean="0">
                <a:solidFill>
                  <a:srgbClr val="FF0000"/>
                </a:solidFill>
                <a:latin typeface="Times New Roman" pitchFamily="18" charset="0"/>
                <a:cs typeface="Times New Roman" pitchFamily="18" charset="0"/>
              </a:rPr>
              <a:t>factors and forces outside of marketing</a:t>
            </a: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that affect marketing management ability to build and maintain successful relationships with target customers”.  Philip </a:t>
            </a:r>
            <a:r>
              <a:rPr lang="en-US" dirty="0" err="1" smtClean="0">
                <a:latin typeface="Times New Roman" pitchFamily="18" charset="0"/>
                <a:cs typeface="Times New Roman" pitchFamily="18" charset="0"/>
              </a:rPr>
              <a:t>Kotler</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International marketing environment consists of </a:t>
            </a:r>
            <a:r>
              <a:rPr lang="en-US" b="1" dirty="0" smtClean="0">
                <a:solidFill>
                  <a:srgbClr val="00B050"/>
                </a:solidFill>
                <a:latin typeface="Times New Roman" pitchFamily="18" charset="0"/>
                <a:cs typeface="Times New Roman" pitchFamily="18" charset="0"/>
              </a:rPr>
              <a:t>global forces, such as economic, social, cultural, legal, and geographical and ecological forces,</a:t>
            </a:r>
            <a:r>
              <a:rPr lang="en-US" dirty="0" smtClean="0">
                <a:solidFill>
                  <a:srgbClr val="00B050"/>
                </a:solidFill>
                <a:latin typeface="Times New Roman" pitchFamily="18" charset="0"/>
                <a:cs typeface="Times New Roman" pitchFamily="18" charset="0"/>
              </a:rPr>
              <a:t> that affect </a:t>
            </a:r>
            <a:r>
              <a:rPr lang="en-US" b="1" dirty="0" smtClean="0">
                <a:solidFill>
                  <a:srgbClr val="00B050"/>
                </a:solidFill>
                <a:latin typeface="Times New Roman" pitchFamily="18" charset="0"/>
                <a:cs typeface="Times New Roman" pitchFamily="18" charset="0"/>
              </a:rPr>
              <a:t>international marketing</a:t>
            </a:r>
            <a:r>
              <a:rPr lang="en-US" dirty="0" smtClean="0">
                <a:solidFill>
                  <a:srgbClr val="00B050"/>
                </a:solidFill>
                <a:latin typeface="Times New Roman" pitchFamily="18" charset="0"/>
                <a:cs typeface="Times New Roman" pitchFamily="18" charset="0"/>
              </a:rPr>
              <a:t> decisions.</a:t>
            </a:r>
          </a:p>
          <a:p>
            <a:pPr algn="just"/>
            <a:r>
              <a:rPr lang="en-US" dirty="0" smtClean="0">
                <a:latin typeface="Times New Roman" pitchFamily="18" charset="0"/>
                <a:cs typeface="Times New Roman" pitchFamily="18" charset="0"/>
              </a:rPr>
              <a:t>International Marketing Environment consists of organization’s internal factors, domestic marketing factors, and global marketing factors.</a:t>
            </a: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Components of marketing environment</a:t>
            </a:r>
            <a:br>
              <a:rPr lang="en-US" dirty="0" smtClean="0"/>
            </a:br>
            <a:endParaRPr lang="en-US" dirty="0"/>
          </a:p>
        </p:txBody>
      </p:sp>
      <p:sp>
        <p:nvSpPr>
          <p:cNvPr id="3" name="Content Placeholder 2"/>
          <p:cNvSpPr>
            <a:spLocks noGrp="1"/>
          </p:cNvSpPr>
          <p:nvPr>
            <p:ph idx="1"/>
          </p:nvPr>
        </p:nvSpPr>
        <p:spPr>
          <a:xfrm>
            <a:off x="304800" y="1143000"/>
            <a:ext cx="8686800" cy="5181600"/>
          </a:xfrm>
        </p:spPr>
        <p:txBody>
          <a:bodyPr>
            <a:normAutofit fontScale="92500" lnSpcReduction="20000"/>
          </a:bodyPr>
          <a:lstStyle/>
          <a:p>
            <a:pPr algn="just">
              <a:buNone/>
            </a:pPr>
            <a:r>
              <a:rPr lang="en-US" b="1" dirty="0" smtClean="0">
                <a:latin typeface="Times New Roman" pitchFamily="18" charset="0"/>
                <a:cs typeface="Times New Roman" pitchFamily="18" charset="0"/>
              </a:rPr>
              <a:t>A.  Cultural Environment</a:t>
            </a:r>
            <a:endParaRPr lang="en-US" dirty="0" smtClean="0">
              <a:latin typeface="Times New Roman" pitchFamily="18" charset="0"/>
              <a:cs typeface="Times New Roman" pitchFamily="18" charset="0"/>
            </a:endParaRPr>
          </a:p>
          <a:p>
            <a:pPr algn="just">
              <a:buNone/>
            </a:pPr>
            <a:r>
              <a:rPr lang="en-US" b="1" i="1" dirty="0" smtClean="0">
                <a:latin typeface="Times New Roman" pitchFamily="18" charset="0"/>
                <a:cs typeface="Times New Roman" pitchFamily="18" charset="0"/>
              </a:rPr>
              <a:t>A definition of Culture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Cultural anthropology examines </a:t>
            </a:r>
            <a:r>
              <a:rPr lang="en-US" b="1" dirty="0" smtClean="0">
                <a:solidFill>
                  <a:srgbClr val="00B050"/>
                </a:solidFill>
                <a:latin typeface="Times New Roman" pitchFamily="18" charset="0"/>
                <a:cs typeface="Times New Roman" pitchFamily="18" charset="0"/>
              </a:rPr>
              <a:t>all human behaviors that have been learned, </a:t>
            </a:r>
            <a:r>
              <a:rPr lang="en-US" dirty="0" smtClean="0">
                <a:latin typeface="Times New Roman" pitchFamily="18" charset="0"/>
                <a:cs typeface="Times New Roman" pitchFamily="18" charset="0"/>
              </a:rPr>
              <a:t>including social, linguistic, and family behaviors. Culture includes the </a:t>
            </a:r>
            <a:r>
              <a:rPr lang="en-US" b="1" dirty="0" smtClean="0">
                <a:solidFill>
                  <a:srgbClr val="7030A0"/>
                </a:solidFill>
                <a:latin typeface="Times New Roman" pitchFamily="18" charset="0"/>
                <a:cs typeface="Times New Roman" pitchFamily="18" charset="0"/>
              </a:rPr>
              <a:t>entire heritage of a society transmitted</a:t>
            </a:r>
            <a:r>
              <a:rPr lang="en-US" dirty="0" smtClean="0">
                <a:solidFill>
                  <a:srgbClr val="7030A0"/>
                </a:solidFill>
                <a:latin typeface="Times New Roman" pitchFamily="18" charset="0"/>
                <a:cs typeface="Times New Roman" pitchFamily="18" charset="0"/>
              </a:rPr>
              <a:t> </a:t>
            </a:r>
            <a:r>
              <a:rPr lang="en-US" dirty="0" smtClean="0">
                <a:latin typeface="Times New Roman" pitchFamily="18" charset="0"/>
                <a:cs typeface="Times New Roman" pitchFamily="18" charset="0"/>
              </a:rPr>
              <a:t>by word, literature or any other form.  It includes all traditions, habits, religion, art, and language.</a:t>
            </a:r>
          </a:p>
          <a:p>
            <a:pPr algn="just"/>
            <a:r>
              <a:rPr lang="en-US" dirty="0" smtClean="0">
                <a:latin typeface="Times New Roman" pitchFamily="18" charset="0"/>
                <a:cs typeface="Times New Roman" pitchFamily="18" charset="0"/>
              </a:rPr>
              <a:t>Culture is a </a:t>
            </a:r>
            <a:r>
              <a:rPr lang="en-US" b="1" dirty="0" smtClean="0">
                <a:solidFill>
                  <a:srgbClr val="7030A0"/>
                </a:solidFill>
                <a:latin typeface="Times New Roman" pitchFamily="18" charset="0"/>
                <a:cs typeface="Times New Roman" pitchFamily="18" charset="0"/>
              </a:rPr>
              <a:t>set of traditional beliefs and values that are transmitted and shared</a:t>
            </a:r>
            <a:r>
              <a:rPr lang="en-US" dirty="0" smtClean="0">
                <a:solidFill>
                  <a:srgbClr val="7030A0"/>
                </a:solidFill>
                <a:latin typeface="Times New Roman" pitchFamily="18" charset="0"/>
                <a:cs typeface="Times New Roman" pitchFamily="18" charset="0"/>
              </a:rPr>
              <a:t> </a:t>
            </a:r>
            <a:r>
              <a:rPr lang="en-US" dirty="0" smtClean="0">
                <a:latin typeface="Times New Roman" pitchFamily="18" charset="0"/>
                <a:cs typeface="Times New Roman" pitchFamily="18" charset="0"/>
              </a:rPr>
              <a:t>in a given society. Culture is also </a:t>
            </a:r>
            <a:r>
              <a:rPr lang="en-US" b="1" dirty="0" smtClean="0">
                <a:solidFill>
                  <a:srgbClr val="7030A0"/>
                </a:solidFill>
                <a:latin typeface="Times New Roman" pitchFamily="18" charset="0"/>
                <a:cs typeface="Times New Roman" pitchFamily="18" charset="0"/>
              </a:rPr>
              <a:t>the total way of life and thinking patterns</a:t>
            </a:r>
            <a:r>
              <a:rPr lang="en-US" dirty="0" smtClean="0">
                <a:latin typeface="Times New Roman" pitchFamily="18" charset="0"/>
                <a:cs typeface="Times New Roman" pitchFamily="18" charset="0"/>
              </a:rPr>
              <a:t> that are passed from generation to generation.</a:t>
            </a: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85800"/>
          </a:xfrm>
        </p:spPr>
        <p:txBody>
          <a:bodyPr>
            <a:normAutofit fontScale="90000"/>
          </a:bodyPr>
          <a:lstStyle/>
          <a:p>
            <a:r>
              <a:rPr lang="en-US" b="1" i="1" dirty="0" smtClean="0"/>
              <a:t/>
            </a:r>
            <a:br>
              <a:rPr lang="en-US" b="1" i="1" dirty="0" smtClean="0"/>
            </a:br>
            <a:r>
              <a:rPr lang="en-US" b="1" i="1" dirty="0" smtClean="0"/>
              <a:t>Cultural Influences on Marketing</a:t>
            </a:r>
            <a:r>
              <a:rPr lang="en-US" dirty="0" smtClean="0"/>
              <a:t/>
            </a:r>
            <a:br>
              <a:rPr lang="en-US" dirty="0" smtClean="0"/>
            </a:br>
            <a:endParaRPr lang="en-US" dirty="0"/>
          </a:p>
        </p:txBody>
      </p:sp>
      <p:sp>
        <p:nvSpPr>
          <p:cNvPr id="3" name="Content Placeholder 2"/>
          <p:cNvSpPr>
            <a:spLocks noGrp="1"/>
          </p:cNvSpPr>
          <p:nvPr>
            <p:ph idx="1"/>
          </p:nvPr>
        </p:nvSpPr>
        <p:spPr>
          <a:xfrm>
            <a:off x="304800" y="1219200"/>
            <a:ext cx="8686800" cy="5486400"/>
          </a:xfrm>
        </p:spPr>
        <p:txBody>
          <a:bodyPr>
            <a:normAutofit fontScale="92500" lnSpcReduction="10000"/>
          </a:bodyPr>
          <a:lstStyle/>
          <a:p>
            <a:pPr algn="just"/>
            <a:r>
              <a:rPr lang="en-US" dirty="0" smtClean="0">
                <a:latin typeface="Times New Roman" pitchFamily="18" charset="0"/>
                <a:cs typeface="Times New Roman" pitchFamily="18" charset="0"/>
              </a:rPr>
              <a:t> In order to understand and influence the consumer's wants and needs, marketers </a:t>
            </a:r>
            <a:r>
              <a:rPr lang="en-US" dirty="0" smtClean="0">
                <a:solidFill>
                  <a:srgbClr val="FF0000"/>
                </a:solidFill>
                <a:latin typeface="Times New Roman" pitchFamily="18" charset="0"/>
                <a:cs typeface="Times New Roman" pitchFamily="18" charset="0"/>
              </a:rPr>
              <a:t>must understand the culture,</a:t>
            </a:r>
            <a:r>
              <a:rPr lang="en-US" dirty="0" smtClean="0">
                <a:latin typeface="Times New Roman" pitchFamily="18" charset="0"/>
                <a:cs typeface="Times New Roman" pitchFamily="18" charset="0"/>
              </a:rPr>
              <a:t> especially in an international environment.  These elements send direct and indirect messages to consumers regarding the </a:t>
            </a:r>
            <a:r>
              <a:rPr lang="en-US" b="1" dirty="0" smtClean="0">
                <a:solidFill>
                  <a:srgbClr val="7030A0"/>
                </a:solidFill>
                <a:latin typeface="Times New Roman" pitchFamily="18" charset="0"/>
                <a:cs typeface="Times New Roman" pitchFamily="18" charset="0"/>
              </a:rPr>
              <a:t>selection of goods and services.  </a:t>
            </a:r>
            <a:r>
              <a:rPr lang="en-US" dirty="0" smtClean="0">
                <a:latin typeface="Times New Roman" pitchFamily="18" charset="0"/>
                <a:cs typeface="Times New Roman" pitchFamily="18" charset="0"/>
              </a:rPr>
              <a:t>The culture we live in answers such questions as, Is tea or coffee the preferred drink? Is black or white worn at a funeral? What type of food is eaten for breakfast?</a:t>
            </a:r>
          </a:p>
          <a:p>
            <a:pPr algn="just"/>
            <a:r>
              <a:rPr lang="en-US" dirty="0" smtClean="0">
                <a:latin typeface="Times New Roman" pitchFamily="18" charset="0"/>
                <a:cs typeface="Times New Roman" pitchFamily="18" charset="0"/>
              </a:rPr>
              <a:t>One of the most difficult tasks for global marketers is </a:t>
            </a:r>
            <a:r>
              <a:rPr lang="en-US" b="1" dirty="0" smtClean="0">
                <a:solidFill>
                  <a:srgbClr val="FF0000"/>
                </a:solidFill>
                <a:latin typeface="Times New Roman" pitchFamily="18" charset="0"/>
                <a:cs typeface="Times New Roman" pitchFamily="18" charset="0"/>
              </a:rPr>
              <a:t>assessing the cultural influences </a:t>
            </a:r>
            <a:r>
              <a:rPr lang="en-US" dirty="0" smtClean="0">
                <a:latin typeface="Times New Roman" pitchFamily="18" charset="0"/>
                <a:cs typeface="Times New Roman" pitchFamily="18" charset="0"/>
              </a:rPr>
              <a:t>that affect their operations   </a:t>
            </a: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85800"/>
          </a:xfrm>
        </p:spPr>
        <p:txBody>
          <a:bodyPr>
            <a:normAutofit fontScale="90000"/>
          </a:bodyPr>
          <a:lstStyle/>
          <a:p>
            <a:r>
              <a:rPr lang="en-US" b="1" i="1" dirty="0" smtClean="0"/>
              <a:t/>
            </a:r>
            <a:br>
              <a:rPr lang="en-US" b="1" i="1" dirty="0" smtClean="0"/>
            </a:br>
            <a:r>
              <a:rPr lang="en-US" b="1" i="1" dirty="0" smtClean="0"/>
              <a:t>Elements of Culture</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4937125"/>
          </a:xfrm>
        </p:spPr>
        <p:txBody>
          <a:bodyPr>
            <a:normAutofit/>
          </a:bodyPr>
          <a:lstStyle/>
          <a:p>
            <a:r>
              <a:rPr lang="en-US" b="1" i="1" dirty="0" smtClean="0"/>
              <a:t>Language</a:t>
            </a:r>
          </a:p>
          <a:p>
            <a:r>
              <a:rPr lang="en-US" b="1" i="1" dirty="0" smtClean="0"/>
              <a:t>Religion</a:t>
            </a:r>
            <a:endParaRPr lang="en-US" dirty="0" smtClean="0"/>
          </a:p>
          <a:p>
            <a:r>
              <a:rPr lang="en-US" b="1" i="1" dirty="0" smtClean="0"/>
              <a:t>Education</a:t>
            </a:r>
            <a:endParaRPr lang="en-US" dirty="0" smtClean="0"/>
          </a:p>
          <a:p>
            <a:r>
              <a:rPr lang="en-US" b="1" i="1" dirty="0" smtClean="0"/>
              <a:t>Family</a:t>
            </a:r>
          </a:p>
          <a:p>
            <a:r>
              <a:rPr lang="en-US" b="1" i="1" dirty="0" smtClean="0"/>
              <a:t>Work and Leisure</a:t>
            </a:r>
          </a:p>
          <a:p>
            <a:r>
              <a:rPr lang="en-US" b="1" i="1" dirty="0" smtClean="0"/>
              <a:t>Reference Groups</a:t>
            </a:r>
            <a:endParaRPr lang="en-US" dirty="0" smtClean="0"/>
          </a:p>
          <a:p>
            <a:endParaRPr lang="en-US" dirty="0" smtClean="0"/>
          </a:p>
          <a:p>
            <a:endParaRPr lang="en-US" dirty="0"/>
          </a:p>
        </p:txBody>
      </p:sp>
    </p:spTree>
  </p:cSld>
  <p:clrMapOvr>
    <a:masterClrMapping/>
  </p:clrMapOvr>
  <p:transition spd="slow">
    <p:strips/>
    <p:sndAc>
      <p:stSnd>
        <p:snd r:embed="rId2" name="explode.wav" builtIn="1"/>
      </p:stSnd>
    </p:sndAc>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Language</a:t>
            </a:r>
            <a:br>
              <a:rPr lang="en-US" b="1" i="1" dirty="0" smtClean="0"/>
            </a:br>
            <a:endParaRPr lang="en-US" dirty="0"/>
          </a:p>
        </p:txBody>
      </p:sp>
      <p:sp>
        <p:nvSpPr>
          <p:cNvPr id="3" name="Content Placeholder 2"/>
          <p:cNvSpPr>
            <a:spLocks noGrp="1"/>
          </p:cNvSpPr>
          <p:nvPr>
            <p:ph idx="1"/>
          </p:nvPr>
        </p:nvSpPr>
        <p:spPr>
          <a:xfrm>
            <a:off x="304800" y="1143000"/>
            <a:ext cx="8686800" cy="5486400"/>
          </a:xfrm>
        </p:spPr>
        <p:txBody>
          <a:bodyPr>
            <a:normAutofit lnSpcReduction="10000"/>
          </a:bodyPr>
          <a:lstStyle/>
          <a:p>
            <a:pPr algn="just"/>
            <a:r>
              <a:rPr lang="en-US" dirty="0" smtClean="0"/>
              <a:t> language embodies the culture of the society. Knowing the language of a society can become the key to understanding its culture.</a:t>
            </a:r>
          </a:p>
          <a:p>
            <a:pPr algn="ctr">
              <a:buNone/>
            </a:pPr>
            <a:r>
              <a:rPr lang="en-US" dirty="0" smtClean="0">
                <a:solidFill>
                  <a:srgbClr val="7030A0"/>
                </a:solidFill>
              </a:rPr>
              <a:t>Verbal language   </a:t>
            </a:r>
          </a:p>
          <a:p>
            <a:pPr algn="just"/>
            <a:r>
              <a:rPr lang="en-US" dirty="0" smtClean="0"/>
              <a:t>Language expresses the thinking pattern of a culture and to some extent even forms the thinking.</a:t>
            </a:r>
          </a:p>
          <a:p>
            <a:pPr algn="just"/>
            <a:r>
              <a:rPr lang="en-US" dirty="0" smtClean="0"/>
              <a:t>companies tend to </a:t>
            </a:r>
            <a:r>
              <a:rPr lang="en-US" b="1" dirty="0" smtClean="0">
                <a:solidFill>
                  <a:srgbClr val="FF0000"/>
                </a:solidFill>
              </a:rPr>
              <a:t>choose product names </a:t>
            </a:r>
            <a:r>
              <a:rPr lang="en-US" dirty="0" smtClean="0"/>
              <a:t>carefully and test them in advance to ensure that </a:t>
            </a:r>
            <a:r>
              <a:rPr lang="en-US" b="1" dirty="0" smtClean="0">
                <a:solidFill>
                  <a:srgbClr val="FF0000"/>
                </a:solidFill>
              </a:rPr>
              <a:t>the meaning in all major languages is neutral and positive. </a:t>
            </a:r>
          </a:p>
          <a:p>
            <a:pPr algn="just"/>
            <a:endParaRPr lang="en-US" dirty="0"/>
          </a:p>
        </p:txBody>
      </p:sp>
    </p:spTree>
  </p:cSld>
  <p:clrMapOvr>
    <a:masterClrMapping/>
  </p:clrMapOvr>
  <p:transition spd="slow">
    <p:strips/>
    <p:sndAc>
      <p:stSnd>
        <p:snd r:embed="rId2" name="explode.wav" builtIn="1"/>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Firms Specific Drivers</a:t>
            </a:r>
            <a:r>
              <a:rPr lang="en-US" dirty="0" smtClean="0"/>
              <a:t/>
            </a:r>
            <a:br>
              <a:rPr lang="en-US" dirty="0" smtClean="0"/>
            </a:br>
            <a:endParaRPr lang="en-US" dirty="0"/>
          </a:p>
        </p:txBody>
      </p:sp>
      <p:sp>
        <p:nvSpPr>
          <p:cNvPr id="3" name="Content Placeholder 2"/>
          <p:cNvSpPr>
            <a:spLocks noGrp="1"/>
          </p:cNvSpPr>
          <p:nvPr>
            <p:ph idx="1"/>
          </p:nvPr>
        </p:nvSpPr>
        <p:spPr>
          <a:xfrm>
            <a:off x="304800" y="1219200"/>
            <a:ext cx="8686800" cy="5334000"/>
          </a:xfrm>
        </p:spPr>
        <p:txBody>
          <a:bodyPr>
            <a:normAutofit fontScale="77500" lnSpcReduction="20000"/>
          </a:bodyPr>
          <a:lstStyle/>
          <a:p>
            <a:pPr lvl="0" algn="just"/>
            <a:r>
              <a:rPr lang="en-US" b="1" dirty="0" smtClean="0"/>
              <a:t>Product life cycle differences: </a:t>
            </a:r>
            <a:r>
              <a:rPr lang="en-US" dirty="0" smtClean="0"/>
              <a:t>A main drive behind international expansion is a firms attempt to prolong the product life cycle. Products that are in </a:t>
            </a:r>
            <a:r>
              <a:rPr lang="en-US" b="1" dirty="0" smtClean="0"/>
              <a:t>late maturity or even in the decline stage can change their position on the global product life-cycle stage by going in to markets where the product is in high demand.</a:t>
            </a:r>
            <a:r>
              <a:rPr lang="en-US" dirty="0" smtClean="0"/>
              <a:t>  </a:t>
            </a:r>
          </a:p>
          <a:p>
            <a:pPr lvl="0" algn="just"/>
            <a:r>
              <a:rPr lang="en-US" b="1" dirty="0" smtClean="0"/>
              <a:t>High new product development costs: </a:t>
            </a:r>
            <a:r>
              <a:rPr lang="en-US" dirty="0" smtClean="0"/>
              <a:t>Companies often spend long period of time and significant amount of money to develop new products.  </a:t>
            </a:r>
          </a:p>
          <a:p>
            <a:pPr lvl="0" algn="just"/>
            <a:r>
              <a:rPr lang="en-US" b="1" dirty="0" smtClean="0"/>
              <a:t>Standardization: </a:t>
            </a:r>
            <a:r>
              <a:rPr lang="en-US" dirty="0" smtClean="0"/>
              <a:t>During the maturity stage of the PLC, the core product is likely to achieve a standard in a particular industry. Competitors respond to consumer needs by offering products whose components are interchangeable and which converge towards the brand experiencing the greatest consumer franchise (demand).</a:t>
            </a:r>
          </a:p>
          <a:p>
            <a:pPr algn="just"/>
            <a:endParaRPr lang="en-US" dirty="0"/>
          </a:p>
        </p:txBody>
      </p:sp>
    </p:spTree>
  </p:cSld>
  <p:clrMapOvr>
    <a:masterClrMapping/>
  </p:clrMapOvr>
  <p:transition spd="slow">
    <p:strips/>
    <p:sndAc>
      <p:stSnd>
        <p:snd r:embed="rId2" name="explode.wav" builtIn="1"/>
      </p:stSnd>
    </p:sndAc>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err="1" smtClean="0"/>
              <a:t>languge</a:t>
            </a:r>
            <a:r>
              <a:rPr lang="en-US" dirty="0" smtClean="0"/>
              <a:t> </a:t>
            </a:r>
            <a:r>
              <a:rPr lang="en-US" dirty="0" err="1" smtClean="0"/>
              <a:t>cont,d</a:t>
            </a:r>
            <a:endParaRPr lang="en-US" dirty="0"/>
          </a:p>
        </p:txBody>
      </p:sp>
      <p:sp>
        <p:nvSpPr>
          <p:cNvPr id="3" name="Content Placeholder 2"/>
          <p:cNvSpPr>
            <a:spLocks noGrp="1"/>
          </p:cNvSpPr>
          <p:nvPr>
            <p:ph idx="1"/>
          </p:nvPr>
        </p:nvSpPr>
        <p:spPr>
          <a:xfrm>
            <a:off x="304800" y="1066800"/>
            <a:ext cx="8686800" cy="5334000"/>
          </a:xfrm>
        </p:spPr>
        <p:txBody>
          <a:bodyPr>
            <a:normAutofit fontScale="92500" lnSpcReduction="10000"/>
          </a:bodyPr>
          <a:lstStyle/>
          <a:p>
            <a:pPr algn="just"/>
            <a:r>
              <a:rPr lang="en-US" dirty="0" smtClean="0"/>
              <a:t>name can be </a:t>
            </a:r>
            <a:r>
              <a:rPr lang="en-US" dirty="0" smtClean="0">
                <a:solidFill>
                  <a:srgbClr val="FF0000"/>
                </a:solidFill>
              </a:rPr>
              <a:t>easily pronounced</a:t>
            </a:r>
            <a:r>
              <a:rPr lang="en-US" dirty="0" smtClean="0"/>
              <a:t>.  </a:t>
            </a:r>
          </a:p>
          <a:p>
            <a:pPr algn="just"/>
            <a:r>
              <a:rPr lang="en-US" dirty="0" smtClean="0"/>
              <a:t>Language differences may have caused many blunders, but careful </a:t>
            </a:r>
            <a:r>
              <a:rPr lang="en-US" dirty="0" smtClean="0">
                <a:solidFill>
                  <a:srgbClr val="FF0000"/>
                </a:solidFill>
              </a:rPr>
              <a:t>translations</a:t>
            </a:r>
            <a:r>
              <a:rPr lang="en-US" dirty="0" smtClean="0"/>
              <a:t> have now reduced the number of international marketing mistakes</a:t>
            </a:r>
          </a:p>
          <a:p>
            <a:pPr algn="just">
              <a:buNone/>
            </a:pPr>
            <a:r>
              <a:rPr lang="en-US" b="1" i="1" dirty="0" smtClean="0">
                <a:solidFill>
                  <a:srgbClr val="FF0000"/>
                </a:solidFill>
              </a:rPr>
              <a:t>Non-Verbal Language</a:t>
            </a:r>
            <a:endParaRPr lang="en-US" dirty="0" smtClean="0">
              <a:solidFill>
                <a:srgbClr val="FF0000"/>
              </a:solidFill>
            </a:endParaRPr>
          </a:p>
          <a:p>
            <a:pPr algn="just"/>
            <a:r>
              <a:rPr lang="en-US" dirty="0" smtClean="0"/>
              <a:t> knowing  of nonverbal communication, or body language is important  referred to as the "silent language," this includes such elements as touching, the distance between speakers, facial expressions, and speech inflection, as well as arm and hand gestures.</a:t>
            </a:r>
          </a:p>
          <a:p>
            <a:pPr algn="just"/>
            <a:endParaRPr lang="en-US" dirty="0"/>
          </a:p>
        </p:txBody>
      </p:sp>
    </p:spTree>
  </p:cSld>
  <p:clrMapOvr>
    <a:masterClrMapping/>
  </p:clrMapOvr>
  <p:transition spd="slow">
    <p:strips/>
    <p:sndAc>
      <p:stSnd>
        <p:snd r:embed="rId2" name="explode.wav" builtIn="1"/>
      </p:stSnd>
    </p:sndAc>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Religion</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562600"/>
          </a:xfrm>
        </p:spPr>
        <p:txBody>
          <a:bodyPr>
            <a:normAutofit fontScale="92500" lnSpcReduction="10000"/>
          </a:bodyPr>
          <a:lstStyle/>
          <a:p>
            <a:pPr algn="just"/>
            <a:r>
              <a:rPr lang="en-US" dirty="0" smtClean="0"/>
              <a:t>  Religious customs that remain a major factor in international marketing today.  </a:t>
            </a:r>
          </a:p>
          <a:p>
            <a:pPr algn="just"/>
            <a:r>
              <a:rPr lang="en-US" dirty="0" smtClean="0"/>
              <a:t>Religion impacts </a:t>
            </a:r>
            <a:r>
              <a:rPr lang="en-US" b="1" dirty="0" smtClean="0">
                <a:solidFill>
                  <a:srgbClr val="FF0000"/>
                </a:solidFill>
              </a:rPr>
              <a:t>people's habits, their outlook on life, the products they buy, the way they buy them</a:t>
            </a:r>
          </a:p>
          <a:p>
            <a:pPr algn="just"/>
            <a:r>
              <a:rPr lang="en-US" dirty="0" smtClean="0"/>
              <a:t>Acceptance of certain types of food, clothing, and behavior are frequently affected by religion, and such influence can extend to the </a:t>
            </a:r>
            <a:r>
              <a:rPr lang="en-US" b="1" dirty="0" smtClean="0">
                <a:solidFill>
                  <a:srgbClr val="7030A0"/>
                </a:solidFill>
              </a:rPr>
              <a:t>acceptance or rejection of promotional messages as well.</a:t>
            </a:r>
            <a:r>
              <a:rPr lang="en-US" dirty="0" smtClean="0"/>
              <a:t>  </a:t>
            </a:r>
          </a:p>
          <a:p>
            <a:pPr algn="just"/>
            <a:r>
              <a:rPr lang="en-US" dirty="0" smtClean="0"/>
              <a:t>Religion is one of the most sensitive elements of a culture.  When the marketer has little or no understanding of a religion, it is easy to offend customers unintentionally.</a:t>
            </a:r>
          </a:p>
          <a:p>
            <a:pPr algn="just"/>
            <a:endParaRPr lang="en-US" dirty="0"/>
          </a:p>
        </p:txBody>
      </p:sp>
    </p:spTree>
  </p:cSld>
  <p:clrMapOvr>
    <a:masterClrMapping/>
  </p:clrMapOvr>
  <p:transition spd="slow">
    <p:strips/>
    <p:sndAc>
      <p:stSnd>
        <p:snd r:embed="rId2" name="explode.wav" builtIn="1"/>
      </p:stSnd>
    </p:sndAc>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609600"/>
          </a:xfrm>
        </p:spPr>
        <p:txBody>
          <a:bodyPr>
            <a:normAutofit fontScale="90000"/>
          </a:bodyPr>
          <a:lstStyle/>
          <a:p>
            <a:r>
              <a:rPr lang="en-US" b="1" i="1" dirty="0" smtClean="0"/>
              <a:t>Religion CONT,D</a:t>
            </a:r>
            <a:endParaRPr lang="en-US" dirty="0"/>
          </a:p>
        </p:txBody>
      </p:sp>
      <p:sp>
        <p:nvSpPr>
          <p:cNvPr id="3" name="Content Placeholder 2"/>
          <p:cNvSpPr>
            <a:spLocks noGrp="1"/>
          </p:cNvSpPr>
          <p:nvPr>
            <p:ph idx="1"/>
          </p:nvPr>
        </p:nvSpPr>
        <p:spPr>
          <a:xfrm>
            <a:off x="304800" y="1066800"/>
            <a:ext cx="8686800" cy="5486400"/>
          </a:xfrm>
        </p:spPr>
        <p:txBody>
          <a:bodyPr>
            <a:normAutofit fontScale="92500" lnSpcReduction="20000"/>
          </a:bodyPr>
          <a:lstStyle/>
          <a:p>
            <a:pPr algn="just"/>
            <a:r>
              <a:rPr lang="en-US" dirty="0" smtClean="0"/>
              <a:t>McClelland later expanded Weber's theory to cover all religions and found that </a:t>
            </a:r>
            <a:r>
              <a:rPr lang="en-US" b="1" dirty="0" smtClean="0">
                <a:solidFill>
                  <a:srgbClr val="FF0000"/>
                </a:solidFill>
              </a:rPr>
              <a:t>economies with a more protestant orientation exceeded economies with a Catholic orientation in per capita income</a:t>
            </a:r>
            <a:r>
              <a:rPr lang="en-US" dirty="0" smtClean="0"/>
              <a:t>.  McClelland ascribed this difference to the Protestant belief that man did not necessarily receive salvation from God through work but that success in work could be viewed as an indication of God's grace.  Consequently, </a:t>
            </a:r>
            <a:r>
              <a:rPr lang="en-US" b="1" dirty="0" smtClean="0">
                <a:solidFill>
                  <a:srgbClr val="FF0000"/>
                </a:solidFill>
              </a:rPr>
              <a:t>accumulating wealth was not viewed as a shameful activity </a:t>
            </a:r>
            <a:r>
              <a:rPr lang="en-US" dirty="0" smtClean="0"/>
              <a:t>that needed to be hidden.  </a:t>
            </a:r>
          </a:p>
          <a:p>
            <a:pPr algn="just"/>
            <a:r>
              <a:rPr lang="en-US" dirty="0" smtClean="0"/>
              <a:t>Traditional Catholic doctrine </a:t>
            </a:r>
            <a:r>
              <a:rPr lang="en-US" b="1" dirty="0" smtClean="0">
                <a:solidFill>
                  <a:srgbClr val="7030A0"/>
                </a:solidFill>
              </a:rPr>
              <a:t>viewed moneymaking in more negative terms.   </a:t>
            </a:r>
          </a:p>
          <a:p>
            <a:pPr algn="just"/>
            <a:endParaRPr lang="en-US" dirty="0"/>
          </a:p>
        </p:txBody>
      </p:sp>
    </p:spTree>
  </p:cSld>
  <p:clrMapOvr>
    <a:masterClrMapping/>
  </p:clrMapOvr>
  <p:transition spd="slow">
    <p:strips/>
    <p:sndAc>
      <p:stSnd>
        <p:snd r:embed="rId2" name="explode.wav" builtIn="1"/>
      </p:stSnd>
    </p:sndAc>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33400"/>
          </a:xfrm>
        </p:spPr>
        <p:txBody>
          <a:bodyPr>
            <a:normAutofit fontScale="90000"/>
          </a:bodyPr>
          <a:lstStyle/>
          <a:p>
            <a:r>
              <a:rPr lang="en-US" b="1" i="1" dirty="0" smtClean="0"/>
              <a:t/>
            </a:r>
            <a:br>
              <a:rPr lang="en-US" b="1" i="1" dirty="0" smtClean="0"/>
            </a:br>
            <a:r>
              <a:rPr lang="en-US" b="1" i="1" dirty="0" smtClean="0"/>
              <a:t>Education</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562600"/>
          </a:xfrm>
        </p:spPr>
        <p:txBody>
          <a:bodyPr>
            <a:normAutofit lnSpcReduction="10000"/>
          </a:bodyPr>
          <a:lstStyle/>
          <a:p>
            <a:pPr algn="just"/>
            <a:r>
              <a:rPr lang="en-US" dirty="0" smtClean="0"/>
              <a:t> educational system of a country largely </a:t>
            </a:r>
            <a:r>
              <a:rPr lang="en-US" b="1" dirty="0" smtClean="0">
                <a:solidFill>
                  <a:srgbClr val="7030A0"/>
                </a:solidFill>
              </a:rPr>
              <a:t>reflects its own culture and heritage, </a:t>
            </a:r>
          </a:p>
          <a:p>
            <a:pPr algn="just"/>
            <a:r>
              <a:rPr lang="en-US" dirty="0" smtClean="0"/>
              <a:t>education have a major impact on how </a:t>
            </a:r>
            <a:r>
              <a:rPr lang="en-US" dirty="0" smtClean="0">
                <a:solidFill>
                  <a:srgbClr val="7030A0"/>
                </a:solidFill>
              </a:rPr>
              <a:t>receptive consumers are to foreign marketing techniques.  </a:t>
            </a:r>
          </a:p>
          <a:p>
            <a:pPr algn="just"/>
            <a:r>
              <a:rPr lang="en-US" dirty="0" smtClean="0"/>
              <a:t>Education shapes </a:t>
            </a:r>
            <a:r>
              <a:rPr lang="en-US" b="1" dirty="0" smtClean="0">
                <a:solidFill>
                  <a:srgbClr val="00B050"/>
                </a:solidFill>
              </a:rPr>
              <a:t>people's outlooks, desires, and motivation.   </a:t>
            </a:r>
          </a:p>
          <a:p>
            <a:pPr algn="just"/>
            <a:r>
              <a:rPr lang="en-US" dirty="0" smtClean="0"/>
              <a:t>education not only affects potential consumers, it also shapes potential employees for foreign companies and for the business community overall.   </a:t>
            </a:r>
          </a:p>
          <a:p>
            <a:pPr algn="just"/>
            <a:endParaRPr lang="en-US" dirty="0"/>
          </a:p>
        </p:txBody>
      </p:sp>
    </p:spTree>
  </p:cSld>
  <p:clrMapOvr>
    <a:masterClrMapping/>
  </p:clrMapOvr>
  <p:transition spd="slow">
    <p:strips/>
    <p:sndAc>
      <p:stSnd>
        <p:snd r:embed="rId2" name="explode.wav" builtIn="1"/>
      </p:stSnd>
    </p:sndAc>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rmAutofit fontScale="90000"/>
          </a:bodyPr>
          <a:lstStyle/>
          <a:p>
            <a:pPr algn="ctr"/>
            <a:r>
              <a:rPr lang="en-US" b="1" i="1" dirty="0" smtClean="0"/>
              <a:t>Family</a:t>
            </a:r>
            <a:endParaRPr lang="en-US" dirty="0"/>
          </a:p>
        </p:txBody>
      </p:sp>
      <p:sp>
        <p:nvSpPr>
          <p:cNvPr id="3" name="Content Placeholder 2"/>
          <p:cNvSpPr>
            <a:spLocks noGrp="1"/>
          </p:cNvSpPr>
          <p:nvPr>
            <p:ph idx="1"/>
          </p:nvPr>
        </p:nvSpPr>
        <p:spPr>
          <a:xfrm>
            <a:off x="304800" y="1066800"/>
            <a:ext cx="8686800" cy="5486400"/>
          </a:xfrm>
        </p:spPr>
        <p:txBody>
          <a:bodyPr>
            <a:normAutofit/>
          </a:bodyPr>
          <a:lstStyle/>
          <a:p>
            <a:pPr algn="just"/>
            <a:r>
              <a:rPr lang="en-US" dirty="0" smtClean="0">
                <a:latin typeface="Times New Roman" pitchFamily="18" charset="0"/>
                <a:cs typeface="Times New Roman" pitchFamily="18" charset="0"/>
              </a:rPr>
              <a:t>The role of the family varies greatly between cultures, as do the roles that the various family members play.  </a:t>
            </a:r>
          </a:p>
          <a:p>
            <a:pPr algn="just"/>
            <a:r>
              <a:rPr lang="en-US" dirty="0" smtClean="0">
                <a:latin typeface="Times New Roman" pitchFamily="18" charset="0"/>
                <a:cs typeface="Times New Roman" pitchFamily="18" charset="0"/>
              </a:rPr>
              <a:t>Across cultures, we </a:t>
            </a:r>
            <a:r>
              <a:rPr lang="en-US" dirty="0" smtClean="0">
                <a:solidFill>
                  <a:srgbClr val="FF0000"/>
                </a:solidFill>
                <a:latin typeface="Times New Roman" pitchFamily="18" charset="0"/>
                <a:cs typeface="Times New Roman" pitchFamily="18" charset="0"/>
              </a:rPr>
              <a:t>find differences in family </a:t>
            </a:r>
            <a:r>
              <a:rPr lang="en-US" dirty="0" smtClean="0">
                <a:latin typeface="Times New Roman" pitchFamily="18" charset="0"/>
                <a:cs typeface="Times New Roman" pitchFamily="18" charset="0"/>
              </a:rPr>
              <a:t>sizes, in the employment of women, and in many other factors of great interest to marketers.   </a:t>
            </a:r>
          </a:p>
          <a:p>
            <a:pPr algn="just"/>
            <a:r>
              <a:rPr lang="en-US" dirty="0" smtClean="0">
                <a:latin typeface="Times New Roman" pitchFamily="18" charset="0"/>
                <a:cs typeface="Times New Roman" pitchFamily="18" charset="0"/>
              </a:rPr>
              <a:t>family is a primary </a:t>
            </a:r>
            <a:r>
              <a:rPr lang="en-US" dirty="0" smtClean="0">
                <a:solidFill>
                  <a:srgbClr val="7030A0"/>
                </a:solidFill>
                <a:latin typeface="Times New Roman" pitchFamily="18" charset="0"/>
                <a:cs typeface="Times New Roman" pitchFamily="18" charset="0"/>
              </a:rPr>
              <a:t>reference group </a:t>
            </a:r>
            <a:r>
              <a:rPr lang="en-US" dirty="0" smtClean="0">
                <a:latin typeface="Times New Roman" pitchFamily="18" charset="0"/>
                <a:cs typeface="Times New Roman" pitchFamily="18" charset="0"/>
              </a:rPr>
              <a:t>and has always been considered an important determinant of purchasing behavior, these differences are of interest. </a:t>
            </a:r>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rmAutofit fontScale="90000"/>
          </a:bodyPr>
          <a:lstStyle/>
          <a:p>
            <a:r>
              <a:rPr lang="en-US" b="1" i="1" dirty="0" smtClean="0"/>
              <a:t/>
            </a:r>
            <a:br>
              <a:rPr lang="en-US" b="1" i="1" dirty="0" smtClean="0"/>
            </a:br>
            <a:r>
              <a:rPr lang="en-US" b="1" i="1" dirty="0" smtClean="0"/>
              <a:t>Family </a:t>
            </a:r>
            <a:r>
              <a:rPr lang="en-US" b="1" i="1" dirty="0" err="1" smtClean="0"/>
              <a:t>cont,d</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334000"/>
          </a:xfrm>
        </p:spPr>
        <p:txBody>
          <a:bodyPr>
            <a:normAutofit lnSpcReduction="10000"/>
          </a:bodyPr>
          <a:lstStyle/>
          <a:p>
            <a:pPr algn="just"/>
            <a:r>
              <a:rPr lang="en-US" dirty="0" smtClean="0"/>
              <a:t> In some countries, such as China, the </a:t>
            </a:r>
            <a:r>
              <a:rPr lang="en-US" b="1" dirty="0" smtClean="0">
                <a:solidFill>
                  <a:srgbClr val="FF0000"/>
                </a:solidFill>
              </a:rPr>
              <a:t>family is valued more than individuals or even country.</a:t>
            </a:r>
            <a:r>
              <a:rPr lang="en-US" dirty="0" smtClean="0"/>
              <a:t>  In such cultures product advertising appeals must focus on </a:t>
            </a:r>
            <a:r>
              <a:rPr lang="en-US" b="1" dirty="0" smtClean="0">
                <a:solidFill>
                  <a:srgbClr val="FF0000"/>
                </a:solidFill>
              </a:rPr>
              <a:t>family benefits, not individual benefits.</a:t>
            </a:r>
          </a:p>
          <a:p>
            <a:pPr algn="just"/>
            <a:r>
              <a:rPr lang="en-US" dirty="0" smtClean="0"/>
              <a:t> In cultures such as United States and some Western Europe countries, their family refers to </a:t>
            </a:r>
            <a:r>
              <a:rPr lang="en-US" b="1" dirty="0" smtClean="0">
                <a:solidFill>
                  <a:srgbClr val="FF0000"/>
                </a:solidFill>
              </a:rPr>
              <a:t>only the nuclear family.  </a:t>
            </a:r>
            <a:r>
              <a:rPr lang="en-US" dirty="0" smtClean="0"/>
              <a:t> </a:t>
            </a:r>
          </a:p>
          <a:p>
            <a:pPr algn="just"/>
            <a:r>
              <a:rPr lang="en-US" dirty="0" smtClean="0"/>
              <a:t>in other cultures, the extended family including grandparents, in laws, aunts, uncles, and so on is of considerable importance.</a:t>
            </a:r>
          </a:p>
          <a:p>
            <a:pPr algn="just"/>
            <a:endParaRPr lang="en-US" dirty="0"/>
          </a:p>
        </p:txBody>
      </p:sp>
    </p:spTree>
  </p:cSld>
  <p:clrMapOvr>
    <a:masterClrMapping/>
  </p:clrMapOvr>
  <p:transition spd="slow">
    <p:strips/>
    <p:sndAc>
      <p:stSnd>
        <p:snd r:embed="rId2" name="explode.wav" builtIn="1"/>
      </p:stSnd>
    </p:sndAc>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rmAutofit fontScale="90000"/>
          </a:bodyPr>
          <a:lstStyle/>
          <a:p>
            <a:r>
              <a:rPr lang="en-US" b="1" i="1" dirty="0" smtClean="0"/>
              <a:t/>
            </a:r>
            <a:br>
              <a:rPr lang="en-US" b="1" i="1" dirty="0" smtClean="0"/>
            </a:br>
            <a:r>
              <a:rPr lang="en-US" b="1" i="1" dirty="0" smtClean="0"/>
              <a:t>Work and Leisure</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486400"/>
          </a:xfrm>
        </p:spPr>
        <p:txBody>
          <a:bodyPr>
            <a:normAutofit lnSpcReduction="10000"/>
          </a:bodyPr>
          <a:lstStyle/>
          <a:p>
            <a:pPr algn="just"/>
            <a:r>
              <a:rPr lang="en-US" dirty="0" smtClean="0"/>
              <a:t> David McClelland has maintained that it is not a country's external </a:t>
            </a:r>
            <a:r>
              <a:rPr lang="en-US" b="1" dirty="0" smtClean="0">
                <a:solidFill>
                  <a:srgbClr val="7030A0"/>
                </a:solidFill>
              </a:rPr>
              <a:t>resources that determine its economic rise but its level of entrepreneurial spirit in exploiting existing resources.  </a:t>
            </a:r>
            <a:r>
              <a:rPr lang="en-US" dirty="0" smtClean="0"/>
              <a:t>What was found to be </a:t>
            </a:r>
            <a:r>
              <a:rPr lang="en-US" dirty="0" smtClean="0">
                <a:solidFill>
                  <a:srgbClr val="7030A0"/>
                </a:solidFill>
              </a:rPr>
              <a:t>crucial was the orientation, or attitudes, toward achievement and work.  </a:t>
            </a:r>
            <a:r>
              <a:rPr lang="en-US" dirty="0" smtClean="0"/>
              <a:t>Cultures with a high level of achievement motivation were found to show a faster rise in economic development than </a:t>
            </a:r>
            <a:r>
              <a:rPr lang="en-US" b="1" dirty="0" smtClean="0">
                <a:solidFill>
                  <a:srgbClr val="FF0000"/>
                </a:solidFill>
              </a:rPr>
              <a:t>those with low achievement motivation.</a:t>
            </a:r>
          </a:p>
          <a:p>
            <a:pPr algn="just"/>
            <a:r>
              <a:rPr lang="en-US" dirty="0" smtClean="0"/>
              <a:t> </a:t>
            </a:r>
            <a:endParaRPr lang="en-US" dirty="0"/>
          </a:p>
        </p:txBody>
      </p:sp>
    </p:spTree>
  </p:cSld>
  <p:clrMapOvr>
    <a:masterClrMapping/>
  </p:clrMapOvr>
  <p:transition spd="slow">
    <p:strips/>
    <p:sndAc>
      <p:stSnd>
        <p:snd r:embed="rId2" name="explode.wav" builtIn="1"/>
      </p:stSnd>
    </p:sndAc>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85800"/>
          </a:xfrm>
        </p:spPr>
        <p:txBody>
          <a:bodyPr/>
          <a:lstStyle/>
          <a:p>
            <a:r>
              <a:rPr lang="en-US" b="1" i="1" dirty="0" smtClean="0"/>
              <a:t>Work and Leisure CONT,D</a:t>
            </a:r>
            <a:endParaRPr lang="en-US" dirty="0"/>
          </a:p>
        </p:txBody>
      </p:sp>
      <p:sp>
        <p:nvSpPr>
          <p:cNvPr id="3" name="Content Placeholder 2"/>
          <p:cNvSpPr>
            <a:spLocks noGrp="1"/>
          </p:cNvSpPr>
          <p:nvPr>
            <p:ph idx="1"/>
          </p:nvPr>
        </p:nvSpPr>
        <p:spPr>
          <a:xfrm>
            <a:off x="304800" y="1219200"/>
            <a:ext cx="8686800" cy="5410200"/>
          </a:xfrm>
        </p:spPr>
        <p:txBody>
          <a:bodyPr>
            <a:normAutofit fontScale="92500" lnSpcReduction="10000"/>
          </a:bodyPr>
          <a:lstStyle/>
          <a:p>
            <a:pPr algn="just"/>
            <a:r>
              <a:rPr lang="en-US" dirty="0" smtClean="0"/>
              <a:t>different societies have different views about the </a:t>
            </a:r>
            <a:r>
              <a:rPr lang="en-US" b="1" dirty="0" smtClean="0">
                <a:solidFill>
                  <a:srgbClr val="FF0000"/>
                </a:solidFill>
              </a:rPr>
              <a:t>amount of leisure time </a:t>
            </a:r>
            <a:r>
              <a:rPr lang="en-US" dirty="0" smtClean="0"/>
              <a:t>that is acceptable.  Society significantly influences work and leisure through statutory holiday allowances and public holidays.  A study of 25,000 people in 23 countries revealed that European countries give employees 25 to 40 days of vacation annually, whereas U.S. Japan, Mexico, and the Philippines require only 5 - 10 vacation days.  Moreover, the working hours in Europe are shorter than U.S., Japan, and Mexico.  This difference has implications on how people use their vacation times as well.</a:t>
            </a:r>
          </a:p>
          <a:p>
            <a:pPr algn="just"/>
            <a:endParaRPr lang="en-US" dirty="0"/>
          </a:p>
        </p:txBody>
      </p:sp>
    </p:spTree>
  </p:cSld>
  <p:clrMapOvr>
    <a:masterClrMapping/>
  </p:clrMapOvr>
  <p:transition spd="slow">
    <p:strips/>
    <p:sndAc>
      <p:stSnd>
        <p:snd r:embed="rId2" name="explode.wav" builtIn="1"/>
      </p:stSnd>
    </p:sndAc>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33400"/>
          </a:xfrm>
        </p:spPr>
        <p:txBody>
          <a:bodyPr>
            <a:normAutofit fontScale="90000"/>
          </a:bodyPr>
          <a:lstStyle/>
          <a:p>
            <a:pPr algn="ctr"/>
            <a:r>
              <a:rPr lang="en-US" b="1" i="1" dirty="0" smtClean="0"/>
              <a:t/>
            </a:r>
            <a:br>
              <a:rPr lang="en-US" b="1" i="1" dirty="0" smtClean="0"/>
            </a:br>
            <a:r>
              <a:rPr lang="en-US" b="1" i="1" dirty="0" smtClean="0"/>
              <a:t>Reference Groups</a:t>
            </a:r>
            <a:r>
              <a:rPr lang="en-US" dirty="0" smtClean="0"/>
              <a:t/>
            </a:r>
            <a:br>
              <a:rPr lang="en-US" dirty="0" smtClean="0"/>
            </a:br>
            <a:endParaRPr lang="en-US" dirty="0"/>
          </a:p>
        </p:txBody>
      </p:sp>
      <p:sp>
        <p:nvSpPr>
          <p:cNvPr id="3" name="Content Placeholder 2"/>
          <p:cNvSpPr>
            <a:spLocks noGrp="1"/>
          </p:cNvSpPr>
          <p:nvPr>
            <p:ph idx="1"/>
          </p:nvPr>
        </p:nvSpPr>
        <p:spPr>
          <a:xfrm>
            <a:off x="304800" y="1066800"/>
            <a:ext cx="8686800" cy="5410200"/>
          </a:xfrm>
        </p:spPr>
        <p:txBody>
          <a:bodyPr>
            <a:normAutofit fontScale="92500" lnSpcReduction="10000"/>
          </a:bodyPr>
          <a:lstStyle/>
          <a:p>
            <a:pPr algn="just"/>
            <a:r>
              <a:rPr lang="en-US" dirty="0" smtClean="0">
                <a:latin typeface="Times New Roman" pitchFamily="18" charset="0"/>
                <a:cs typeface="Times New Roman" pitchFamily="18" charset="0"/>
              </a:rPr>
              <a:t>Reference groups are people such as </a:t>
            </a:r>
            <a:r>
              <a:rPr lang="en-US" b="1" dirty="0" smtClean="0">
                <a:solidFill>
                  <a:srgbClr val="7030A0"/>
                </a:solidFill>
                <a:latin typeface="Times New Roman" pitchFamily="18" charset="0"/>
                <a:cs typeface="Times New Roman" pitchFamily="18" charset="0"/>
              </a:rPr>
              <a:t>family, friends, celebrities, common man and experts that consumers turn to for advice on product purchases. </a:t>
            </a:r>
            <a:r>
              <a:rPr lang="en-US"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 Differences can be found in the types of relevant reference groups and in the nature of their influence on individual consumers.</a:t>
            </a:r>
          </a:p>
          <a:p>
            <a:pPr algn="just"/>
            <a:r>
              <a:rPr lang="en-US" b="1" dirty="0" smtClean="0">
                <a:solidFill>
                  <a:srgbClr val="FF0000"/>
                </a:solidFill>
                <a:latin typeface="Times New Roman" pitchFamily="18" charset="0"/>
                <a:cs typeface="Times New Roman" pitchFamily="18" charset="0"/>
              </a:rPr>
              <a:t>Famous sports celebrities</a:t>
            </a:r>
            <a:r>
              <a:rPr lang="en-US" dirty="0" smtClean="0">
                <a:latin typeface="Times New Roman" pitchFamily="18" charset="0"/>
                <a:cs typeface="Times New Roman" pitchFamily="18" charset="0"/>
              </a:rPr>
              <a:t>, movie starts, etc., traditionally have been used to exploit the reference group concept.  The idea is to tap the prestige of accomplished athletes and movie stars to promote certain products.   </a:t>
            </a: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rmAutofit fontScale="90000"/>
          </a:bodyPr>
          <a:lstStyle/>
          <a:p>
            <a:r>
              <a:rPr lang="en-US" b="1" i="1" dirty="0" smtClean="0"/>
              <a:t/>
            </a:r>
            <a:br>
              <a:rPr lang="en-US" b="1" i="1" dirty="0" smtClean="0"/>
            </a:br>
            <a:r>
              <a:rPr lang="en-US" b="1" i="1" dirty="0" smtClean="0"/>
              <a:t>Political-Legal Environment</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4937125"/>
          </a:xfrm>
        </p:spPr>
        <p:txBody>
          <a:bodyPr>
            <a:normAutofit fontScale="92500" lnSpcReduction="20000"/>
          </a:bodyPr>
          <a:lstStyle/>
          <a:p>
            <a:pPr algn="just"/>
            <a:r>
              <a:rPr lang="en-US" dirty="0" smtClean="0"/>
              <a:t>Political and legal factors often play a critical role in international marketing activities.  </a:t>
            </a:r>
          </a:p>
          <a:p>
            <a:pPr algn="just"/>
            <a:r>
              <a:rPr lang="en-US" dirty="0" smtClean="0"/>
              <a:t>Even the </a:t>
            </a:r>
            <a:r>
              <a:rPr lang="en-US" b="1" dirty="0" smtClean="0"/>
              <a:t>best business </a:t>
            </a:r>
            <a:r>
              <a:rPr lang="en-US" b="1" dirty="0" smtClean="0">
                <a:solidFill>
                  <a:srgbClr val="FF0000"/>
                </a:solidFill>
              </a:rPr>
              <a:t>plans can go wrong as a result of unexpected political or legal influences</a:t>
            </a:r>
            <a:r>
              <a:rPr lang="en-US" dirty="0" smtClean="0">
                <a:solidFill>
                  <a:srgbClr val="FF0000"/>
                </a:solidFill>
              </a:rPr>
              <a:t>. </a:t>
            </a:r>
          </a:p>
          <a:p>
            <a:pPr algn="just"/>
            <a:r>
              <a:rPr lang="en-US" dirty="0" smtClean="0"/>
              <a:t>A single international political and legal environment does not exist.  The business executive must be aware of political and legal factors on a variety of planes.  </a:t>
            </a:r>
          </a:p>
          <a:p>
            <a:pPr algn="just"/>
            <a:r>
              <a:rPr lang="en-US" dirty="0" smtClean="0"/>
              <a:t>For example, while it is useful to understand the complexities of the </a:t>
            </a:r>
            <a:r>
              <a:rPr lang="en-US" dirty="0" smtClean="0">
                <a:solidFill>
                  <a:srgbClr val="FF0000"/>
                </a:solidFill>
              </a:rPr>
              <a:t>host country legal system</a:t>
            </a:r>
            <a:r>
              <a:rPr lang="en-US" dirty="0" smtClean="0"/>
              <a:t>, such knowledge does not protect against a home-country- imposed export embargo.</a:t>
            </a:r>
          </a:p>
          <a:p>
            <a:pPr algn="just"/>
            <a:endParaRPr lang="en-US" dirty="0"/>
          </a:p>
        </p:txBody>
      </p:sp>
    </p:spTree>
  </p:cSld>
  <p:clrMapOvr>
    <a:masterClrMapping/>
  </p:clrMapOvr>
  <p:transition spd="slow">
    <p:strips/>
    <p:sndAc>
      <p:stSnd>
        <p:snd r:embed="rId2" name="explode.wav" builtIn="1"/>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85800"/>
          </a:xfrm>
        </p:spPr>
        <p:txBody>
          <a:bodyPr/>
          <a:lstStyle/>
          <a:p>
            <a:r>
              <a:rPr lang="en-US" dirty="0" err="1" smtClean="0"/>
              <a:t>Cont,d</a:t>
            </a:r>
            <a:endParaRPr lang="en-US" dirty="0"/>
          </a:p>
        </p:txBody>
      </p:sp>
      <p:sp>
        <p:nvSpPr>
          <p:cNvPr id="3" name="Content Placeholder 2"/>
          <p:cNvSpPr>
            <a:spLocks noGrp="1"/>
          </p:cNvSpPr>
          <p:nvPr>
            <p:ph idx="1"/>
          </p:nvPr>
        </p:nvSpPr>
        <p:spPr>
          <a:xfrm>
            <a:off x="304800" y="1143000"/>
            <a:ext cx="8686800" cy="5486400"/>
          </a:xfrm>
        </p:spPr>
        <p:txBody>
          <a:bodyPr>
            <a:normAutofit fontScale="85000" lnSpcReduction="20000"/>
          </a:bodyPr>
          <a:lstStyle/>
          <a:p>
            <a:pPr lvl="0" algn="just"/>
            <a:r>
              <a:rPr lang="en-US" b="1" dirty="0" smtClean="0"/>
              <a:t>Economies of scale: </a:t>
            </a:r>
            <a:r>
              <a:rPr lang="en-US" dirty="0" smtClean="0"/>
              <a:t> attempt to lower the product manufacturing cost by achieving economics of scale in production.</a:t>
            </a:r>
          </a:p>
          <a:p>
            <a:pPr lvl="0" algn="just"/>
            <a:r>
              <a:rPr lang="en-US" b="1" dirty="0" smtClean="0"/>
              <a:t>Cheap Labor: </a:t>
            </a:r>
            <a:r>
              <a:rPr lang="en-US" dirty="0" smtClean="0"/>
              <a:t>  </a:t>
            </a:r>
          </a:p>
          <a:p>
            <a:pPr lvl="0" algn="just"/>
            <a:r>
              <a:rPr lang="en-US" b="1" dirty="0" smtClean="0"/>
              <a:t>Experience transfers: </a:t>
            </a:r>
            <a:r>
              <a:rPr lang="en-US" dirty="0" smtClean="0"/>
              <a:t>International firms benefit from lessons they learn in the different parts of the world.</a:t>
            </a:r>
          </a:p>
          <a:p>
            <a:pPr lvl="0" algn="just"/>
            <a:r>
              <a:rPr lang="en-US" b="1" dirty="0" smtClean="0"/>
              <a:t>Comparative advantage in product, skill or technology: </a:t>
            </a:r>
            <a:r>
              <a:rPr lang="en-US" dirty="0" smtClean="0"/>
              <a:t>The organization may discover, when analyzing overseas market opportunities, that it has a comparative advantage against local competition in the foreign market.  </a:t>
            </a:r>
          </a:p>
          <a:p>
            <a:pPr algn="just"/>
            <a:r>
              <a:rPr lang="en-US" b="1" dirty="0" smtClean="0"/>
              <a:t>Excess Capacity: </a:t>
            </a:r>
            <a:r>
              <a:rPr lang="en-US" dirty="0" smtClean="0"/>
              <a:t>Where an organization is operating successfully in its domestic market place but it is operating at below optimal capacity levels, there is excess capacity available for production.</a:t>
            </a:r>
            <a:endParaRPr lang="en-US" dirty="0"/>
          </a:p>
        </p:txBody>
      </p:sp>
    </p:spTree>
  </p:cSld>
  <p:clrMapOvr>
    <a:masterClrMapping/>
  </p:clrMapOvr>
  <p:transition spd="slow">
    <p:strips/>
    <p:sndAc>
      <p:stSnd>
        <p:snd r:embed="rId2" name="explode.wav" builtIn="1"/>
      </p:stSnd>
    </p:sndAc>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85800"/>
          </a:xfrm>
        </p:spPr>
        <p:txBody>
          <a:bodyPr>
            <a:normAutofit/>
          </a:bodyPr>
          <a:lstStyle/>
          <a:p>
            <a:r>
              <a:rPr lang="en-US" sz="2800" dirty="0" smtClean="0"/>
              <a:t> examination  of political legal environment </a:t>
            </a:r>
            <a:endParaRPr lang="en-US" sz="2800" dirty="0"/>
          </a:p>
        </p:txBody>
      </p:sp>
      <p:sp>
        <p:nvSpPr>
          <p:cNvPr id="3" name="Content Placeholder 2"/>
          <p:cNvSpPr>
            <a:spLocks noGrp="1"/>
          </p:cNvSpPr>
          <p:nvPr>
            <p:ph idx="1"/>
          </p:nvPr>
        </p:nvSpPr>
        <p:spPr>
          <a:xfrm>
            <a:off x="304800" y="1219200"/>
            <a:ext cx="8686800" cy="5334000"/>
          </a:xfrm>
        </p:spPr>
        <p:txBody>
          <a:bodyPr>
            <a:normAutofit/>
          </a:bodyPr>
          <a:lstStyle/>
          <a:p>
            <a:pPr algn="just"/>
            <a:r>
              <a:rPr lang="en-US" dirty="0" smtClean="0">
                <a:latin typeface="Times New Roman" pitchFamily="18" charset="0"/>
                <a:cs typeface="Times New Roman" pitchFamily="18" charset="0"/>
              </a:rPr>
              <a:t> In making decisions about his or her firm's international marketing activities, the manager will need to concentrate on </a:t>
            </a:r>
            <a:r>
              <a:rPr lang="en-US" b="1" dirty="0" smtClean="0">
                <a:solidFill>
                  <a:srgbClr val="FF0000"/>
                </a:solidFill>
                <a:latin typeface="Times New Roman" pitchFamily="18" charset="0"/>
                <a:cs typeface="Times New Roman" pitchFamily="18" charset="0"/>
              </a:rPr>
              <a:t>three areas</a:t>
            </a:r>
            <a:r>
              <a:rPr lang="en-US" dirty="0" smtClean="0">
                <a:latin typeface="Times New Roman" pitchFamily="18" charset="0"/>
                <a:cs typeface="Times New Roman" pitchFamily="18" charset="0"/>
              </a:rPr>
              <a:t>: </a:t>
            </a:r>
          </a:p>
          <a:p>
            <a:pPr algn="just">
              <a:buFont typeface="Wingdings" pitchFamily="2" charset="2"/>
              <a:buChar char="Ø"/>
            </a:pPr>
            <a:r>
              <a:rPr lang="en-US" dirty="0" smtClean="0">
                <a:latin typeface="Times New Roman" pitchFamily="18" charset="0"/>
                <a:cs typeface="Times New Roman" pitchFamily="18" charset="0"/>
              </a:rPr>
              <a:t>the political and legal </a:t>
            </a:r>
            <a:r>
              <a:rPr lang="en-US" dirty="0" smtClean="0">
                <a:solidFill>
                  <a:srgbClr val="FF0000"/>
                </a:solidFill>
                <a:latin typeface="Times New Roman" pitchFamily="18" charset="0"/>
                <a:cs typeface="Times New Roman" pitchFamily="18" charset="0"/>
              </a:rPr>
              <a:t>circumstances</a:t>
            </a:r>
            <a:r>
              <a:rPr lang="en-US" dirty="0" smtClean="0">
                <a:latin typeface="Times New Roman" pitchFamily="18" charset="0"/>
                <a:cs typeface="Times New Roman" pitchFamily="18" charset="0"/>
              </a:rPr>
              <a:t> of the </a:t>
            </a:r>
            <a:r>
              <a:rPr lang="en-US" dirty="0" smtClean="0">
                <a:solidFill>
                  <a:srgbClr val="FF0000"/>
                </a:solidFill>
                <a:latin typeface="Times New Roman" pitchFamily="18" charset="0"/>
                <a:cs typeface="Times New Roman" pitchFamily="18" charset="0"/>
              </a:rPr>
              <a:t>home country; </a:t>
            </a:r>
          </a:p>
          <a:p>
            <a:pPr algn="just">
              <a:buFont typeface="Wingdings" pitchFamily="2" charset="2"/>
              <a:buChar char="Ø"/>
            </a:pPr>
            <a:r>
              <a:rPr lang="en-US" dirty="0" smtClean="0">
                <a:latin typeface="Times New Roman" pitchFamily="18" charset="0"/>
                <a:cs typeface="Times New Roman" pitchFamily="18" charset="0"/>
              </a:rPr>
              <a:t>those of the </a:t>
            </a:r>
            <a:r>
              <a:rPr lang="en-US" b="1" dirty="0" smtClean="0">
                <a:solidFill>
                  <a:srgbClr val="00B050"/>
                </a:solidFill>
                <a:latin typeface="Times New Roman" pitchFamily="18" charset="0"/>
                <a:cs typeface="Times New Roman" pitchFamily="18" charset="0"/>
              </a:rPr>
              <a:t>host country; </a:t>
            </a:r>
            <a:r>
              <a:rPr lang="en-US" dirty="0" smtClean="0">
                <a:latin typeface="Times New Roman" pitchFamily="18" charset="0"/>
                <a:cs typeface="Times New Roman" pitchFamily="18" charset="0"/>
              </a:rPr>
              <a:t>and the bilateral and multilateral agreements, treaties and</a:t>
            </a:r>
          </a:p>
          <a:p>
            <a:pPr algn="just">
              <a:buFont typeface="Wingdings" pitchFamily="2" charset="2"/>
              <a:buChar char="Ø"/>
            </a:pPr>
            <a:r>
              <a:rPr lang="en-US" dirty="0" smtClean="0">
                <a:latin typeface="Times New Roman" pitchFamily="18" charset="0"/>
                <a:cs typeface="Times New Roman" pitchFamily="18" charset="0"/>
              </a:rPr>
              <a:t> </a:t>
            </a:r>
            <a:r>
              <a:rPr lang="en-US" b="1" dirty="0" smtClean="0">
                <a:solidFill>
                  <a:srgbClr val="7030A0"/>
                </a:solidFill>
                <a:latin typeface="Times New Roman" pitchFamily="18" charset="0"/>
                <a:cs typeface="Times New Roman" pitchFamily="18" charset="0"/>
              </a:rPr>
              <a:t>laws governing </a:t>
            </a:r>
            <a:r>
              <a:rPr lang="en-US" dirty="0" smtClean="0">
                <a:latin typeface="Times New Roman" pitchFamily="18" charset="0"/>
                <a:cs typeface="Times New Roman" pitchFamily="18" charset="0"/>
              </a:rPr>
              <a:t>the relations between host and home countries.</a:t>
            </a: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Autofit/>
          </a:bodyPr>
          <a:lstStyle/>
          <a:p>
            <a:r>
              <a:rPr lang="en-US" sz="2000" b="1" i="1" dirty="0" smtClean="0">
                <a:latin typeface="Times New Roman" pitchFamily="18" charset="0"/>
                <a:cs typeface="Times New Roman" pitchFamily="18" charset="0"/>
              </a:rPr>
              <a:t>1. Home Country Political and Legal Environment</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1143000"/>
            <a:ext cx="8686800" cy="5410200"/>
          </a:xfrm>
        </p:spPr>
        <p:txBody>
          <a:bodyPr>
            <a:normAutofit fontScale="85000" lnSpcReduction="20000"/>
          </a:bodyPr>
          <a:lstStyle/>
          <a:p>
            <a:pPr algn="just"/>
            <a:r>
              <a:rPr lang="en-US" dirty="0" smtClean="0"/>
              <a:t>No manager can afford to </a:t>
            </a:r>
            <a:r>
              <a:rPr lang="en-US" b="1" dirty="0" smtClean="0">
                <a:solidFill>
                  <a:srgbClr val="FF0000"/>
                </a:solidFill>
              </a:rPr>
              <a:t>ignore the policies and regulations </a:t>
            </a:r>
            <a:r>
              <a:rPr lang="en-US" dirty="0" smtClean="0"/>
              <a:t>of the country from which he/she conducts international marketing transactions.   </a:t>
            </a:r>
          </a:p>
          <a:p>
            <a:pPr algn="just"/>
            <a:r>
              <a:rPr lang="en-US" dirty="0" smtClean="0"/>
              <a:t>Many  laws and regulations may not be designed specifically to </a:t>
            </a:r>
            <a:r>
              <a:rPr lang="en-US" b="1" dirty="0" smtClean="0">
                <a:solidFill>
                  <a:srgbClr val="7030A0"/>
                </a:solidFill>
              </a:rPr>
              <a:t>address international marketing issues</a:t>
            </a:r>
            <a:r>
              <a:rPr lang="en-US" dirty="0" smtClean="0"/>
              <a:t>,  </a:t>
            </a:r>
          </a:p>
          <a:p>
            <a:pPr algn="just"/>
            <a:r>
              <a:rPr lang="en-US" dirty="0" smtClean="0"/>
              <a:t>Apart from specific areas that result in government involvement, the political environment in most countries tends to provide general support for the international marketing efforts of the country's firms.  For example, a government may work </a:t>
            </a:r>
            <a:r>
              <a:rPr lang="en-US" b="1" dirty="0" smtClean="0">
                <a:solidFill>
                  <a:srgbClr val="00B050"/>
                </a:solidFill>
              </a:rPr>
              <a:t>to reduce trade barriers or to increase trade opportunities through bilateral and multilateral negotiations.   </a:t>
            </a:r>
          </a:p>
          <a:p>
            <a:pPr algn="just"/>
            <a:r>
              <a:rPr lang="en-US" dirty="0" smtClean="0"/>
              <a:t> governments also have specific rules and regulations restricting international marketing.   </a:t>
            </a:r>
          </a:p>
          <a:p>
            <a:pPr algn="just"/>
            <a:endParaRPr lang="en-US" dirty="0"/>
          </a:p>
        </p:txBody>
      </p:sp>
    </p:spTree>
  </p:cSld>
  <p:clrMapOvr>
    <a:masterClrMapping/>
  </p:clrMapOvr>
  <p:transition spd="slow">
    <p:strips/>
    <p:sndAc>
      <p:stSnd>
        <p:snd r:embed="rId2" name="explode.wav" builtIn="1"/>
      </p:stSnd>
    </p:sndAc>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main areas international market</a:t>
            </a:r>
            <a:endParaRPr lang="en-US" dirty="0"/>
          </a:p>
        </p:txBody>
      </p:sp>
      <p:sp>
        <p:nvSpPr>
          <p:cNvPr id="3" name="Content Placeholder 2"/>
          <p:cNvSpPr>
            <a:spLocks noGrp="1"/>
          </p:cNvSpPr>
          <p:nvPr>
            <p:ph idx="1"/>
          </p:nvPr>
        </p:nvSpPr>
        <p:spPr/>
        <p:txBody>
          <a:bodyPr/>
          <a:lstStyle/>
          <a:p>
            <a:pPr algn="just"/>
            <a:r>
              <a:rPr lang="en-US" dirty="0" smtClean="0"/>
              <a:t> main areas of governmental activities are of major concern to the international marketer </a:t>
            </a:r>
          </a:p>
          <a:p>
            <a:pPr algn="just">
              <a:buFont typeface="Wingdings" pitchFamily="2" charset="2"/>
              <a:buChar char="Ø"/>
            </a:pPr>
            <a:r>
              <a:rPr lang="en-US" dirty="0" smtClean="0"/>
              <a:t>embargoes or trade sanctions </a:t>
            </a:r>
          </a:p>
          <a:p>
            <a:pPr algn="just">
              <a:buFont typeface="Wingdings" pitchFamily="2" charset="2"/>
              <a:buChar char="Ø"/>
            </a:pPr>
            <a:r>
              <a:rPr lang="en-US" dirty="0" smtClean="0"/>
              <a:t>export controls</a:t>
            </a:r>
          </a:p>
          <a:p>
            <a:pPr algn="just">
              <a:buFont typeface="Wingdings" pitchFamily="2" charset="2"/>
              <a:buChar char="Ø"/>
            </a:pPr>
            <a:r>
              <a:rPr lang="en-US" dirty="0" smtClean="0"/>
              <a:t> import controls, and</a:t>
            </a:r>
          </a:p>
          <a:p>
            <a:pPr algn="just">
              <a:buFont typeface="Wingdings" pitchFamily="2" charset="2"/>
              <a:buChar char="Ø"/>
            </a:pPr>
            <a:r>
              <a:rPr lang="en-US" dirty="0" smtClean="0"/>
              <a:t> the regulation of international business behavior.</a:t>
            </a:r>
            <a:endParaRPr lang="en-US" dirty="0"/>
          </a:p>
        </p:txBody>
      </p:sp>
    </p:spTree>
  </p:cSld>
  <p:clrMapOvr>
    <a:masterClrMapping/>
  </p:clrMapOvr>
  <p:transition spd="slow">
    <p:strips/>
    <p:sndAc>
      <p:stSnd>
        <p:snd r:embed="rId2" name="explode.wav" builtIn="1"/>
      </p:stSnd>
    </p:sndAc>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33400"/>
          </a:xfrm>
        </p:spPr>
        <p:txBody>
          <a:bodyPr>
            <a:normAutofit fontScale="90000"/>
          </a:bodyPr>
          <a:lstStyle/>
          <a:p>
            <a:r>
              <a:rPr lang="en-US" dirty="0" smtClean="0"/>
              <a:t/>
            </a:r>
            <a:br>
              <a:rPr lang="en-US" dirty="0" smtClean="0"/>
            </a:br>
            <a:r>
              <a:rPr lang="en-US" dirty="0" smtClean="0"/>
              <a:t>embargoes or trade sanctions </a:t>
            </a:r>
            <a:br>
              <a:rPr lang="en-US" dirty="0" smtClean="0"/>
            </a:br>
            <a:endParaRPr lang="en-US" dirty="0"/>
          </a:p>
        </p:txBody>
      </p:sp>
      <p:sp>
        <p:nvSpPr>
          <p:cNvPr id="3" name="Content Placeholder 2"/>
          <p:cNvSpPr>
            <a:spLocks noGrp="1"/>
          </p:cNvSpPr>
          <p:nvPr>
            <p:ph idx="1"/>
          </p:nvPr>
        </p:nvSpPr>
        <p:spPr>
          <a:xfrm>
            <a:off x="228600" y="1066800"/>
            <a:ext cx="8763000" cy="5486400"/>
          </a:xfrm>
        </p:spPr>
        <p:txBody>
          <a:bodyPr>
            <a:normAutofit fontScale="92500" lnSpcReduction="20000"/>
          </a:bodyPr>
          <a:lstStyle/>
          <a:p>
            <a:pPr algn="just"/>
            <a:r>
              <a:rPr lang="en-US" dirty="0" smtClean="0">
                <a:latin typeface="Times New Roman" pitchFamily="18" charset="0"/>
                <a:cs typeface="Times New Roman" pitchFamily="18" charset="0"/>
              </a:rPr>
              <a:t>The terms trade </a:t>
            </a:r>
            <a:r>
              <a:rPr lang="en-US" b="1" dirty="0" smtClean="0">
                <a:solidFill>
                  <a:srgbClr val="7030A0"/>
                </a:solidFill>
                <a:latin typeface="Times New Roman" pitchFamily="18" charset="0"/>
                <a:cs typeface="Times New Roman" pitchFamily="18" charset="0"/>
              </a:rPr>
              <a:t>sanctions and embargoes</a:t>
            </a:r>
            <a:r>
              <a:rPr lang="en-US" dirty="0" smtClean="0">
                <a:solidFill>
                  <a:srgbClr val="7030A0"/>
                </a:solidFill>
                <a:latin typeface="Times New Roman" pitchFamily="18" charset="0"/>
                <a:cs typeface="Times New Roman" pitchFamily="18" charset="0"/>
              </a:rPr>
              <a:t> </a:t>
            </a:r>
            <a:r>
              <a:rPr lang="en-US" dirty="0" smtClean="0">
                <a:latin typeface="Times New Roman" pitchFamily="18" charset="0"/>
                <a:cs typeface="Times New Roman" pitchFamily="18" charset="0"/>
              </a:rPr>
              <a:t>as used here refer to </a:t>
            </a:r>
            <a:r>
              <a:rPr lang="en-US" b="1" dirty="0" smtClean="0">
                <a:solidFill>
                  <a:srgbClr val="FF0000"/>
                </a:solidFill>
                <a:latin typeface="Times New Roman" pitchFamily="18" charset="0"/>
                <a:cs typeface="Times New Roman" pitchFamily="18" charset="0"/>
              </a:rPr>
              <a:t>governmental actions that distort the free flow of trade </a:t>
            </a:r>
            <a:r>
              <a:rPr lang="en-US" dirty="0" smtClean="0">
                <a:latin typeface="Times New Roman" pitchFamily="18" charset="0"/>
                <a:cs typeface="Times New Roman" pitchFamily="18" charset="0"/>
              </a:rPr>
              <a:t>in goods, services, or ideas for decidedly adversarial and political, rather than economic, purposes.   </a:t>
            </a:r>
          </a:p>
          <a:p>
            <a:pPr algn="just"/>
            <a:r>
              <a:rPr lang="en-US" b="1" dirty="0" smtClean="0">
                <a:latin typeface="Times New Roman" pitchFamily="18" charset="0"/>
                <a:cs typeface="Times New Roman" pitchFamily="18" charset="0"/>
              </a:rPr>
              <a:t>Trade sanctions</a:t>
            </a:r>
            <a:r>
              <a:rPr lang="en-US" dirty="0" smtClean="0">
                <a:latin typeface="Times New Roman" pitchFamily="18" charset="0"/>
                <a:cs typeface="Times New Roman" pitchFamily="18" charset="0"/>
              </a:rPr>
              <a:t> have been used quite frequently and successfully in times of war or to address specific grievances.  The basic idea was that </a:t>
            </a:r>
            <a:r>
              <a:rPr lang="en-US" b="1" dirty="0" smtClean="0">
                <a:solidFill>
                  <a:srgbClr val="FF0000"/>
                </a:solidFill>
                <a:latin typeface="Times New Roman" pitchFamily="18" charset="0"/>
                <a:cs typeface="Times New Roman" pitchFamily="18" charset="0"/>
              </a:rPr>
              <a:t>economic sanctions could force countries to behave peacefully in the international community.</a:t>
            </a:r>
          </a:p>
          <a:p>
            <a:pPr algn="just"/>
            <a:r>
              <a:rPr lang="en-US" dirty="0" smtClean="0">
                <a:latin typeface="Times New Roman" pitchFamily="18" charset="0"/>
                <a:cs typeface="Times New Roman" pitchFamily="18" charset="0"/>
              </a:rPr>
              <a:t>sanctions imposed by governments always </a:t>
            </a:r>
            <a:r>
              <a:rPr lang="en-US" b="1" dirty="0" smtClean="0">
                <a:solidFill>
                  <a:srgbClr val="FF0000"/>
                </a:solidFill>
                <a:latin typeface="Times New Roman" pitchFamily="18" charset="0"/>
                <a:cs typeface="Times New Roman" pitchFamily="18" charset="0"/>
              </a:rPr>
              <a:t>raise the issue of compensation for the domestic firms </a:t>
            </a:r>
            <a:r>
              <a:rPr lang="en-US" dirty="0" smtClean="0">
                <a:latin typeface="Times New Roman" pitchFamily="18" charset="0"/>
                <a:cs typeface="Times New Roman" pitchFamily="18" charset="0"/>
              </a:rPr>
              <a:t>that are affected</a:t>
            </a:r>
            <a:endParaRPr lang="en-US" dirty="0" smtClean="0">
              <a:solidFill>
                <a:srgbClr val="FF0000"/>
              </a:solidFill>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rmAutofit fontScale="90000"/>
          </a:bodyPr>
          <a:lstStyle/>
          <a:p>
            <a:r>
              <a:rPr lang="en-US" b="1" i="1" dirty="0" smtClean="0"/>
              <a:t/>
            </a:r>
            <a:br>
              <a:rPr lang="en-US" b="1" i="1" dirty="0" smtClean="0"/>
            </a:br>
            <a:r>
              <a:rPr lang="en-US" b="1" i="1" dirty="0" smtClean="0"/>
              <a:t>Export Controls</a:t>
            </a:r>
            <a:r>
              <a:rPr lang="en-US" dirty="0" smtClean="0"/>
              <a:t/>
            </a:r>
            <a:br>
              <a:rPr lang="en-US" dirty="0" smtClean="0"/>
            </a:br>
            <a:endParaRPr lang="en-US" dirty="0"/>
          </a:p>
        </p:txBody>
      </p:sp>
      <p:sp>
        <p:nvSpPr>
          <p:cNvPr id="3" name="Content Placeholder 2"/>
          <p:cNvSpPr>
            <a:spLocks noGrp="1"/>
          </p:cNvSpPr>
          <p:nvPr>
            <p:ph idx="1"/>
          </p:nvPr>
        </p:nvSpPr>
        <p:spPr>
          <a:xfrm>
            <a:off x="304800" y="1219200"/>
            <a:ext cx="8686800" cy="5257800"/>
          </a:xfrm>
        </p:spPr>
        <p:txBody>
          <a:bodyPr>
            <a:normAutofit lnSpcReduction="10000"/>
          </a:bodyPr>
          <a:lstStyle/>
          <a:p>
            <a:pPr algn="just"/>
            <a:r>
              <a:rPr lang="en-US" dirty="0" smtClean="0">
                <a:latin typeface="Times New Roman" pitchFamily="18" charset="0"/>
                <a:cs typeface="Times New Roman" pitchFamily="18" charset="0"/>
              </a:rPr>
              <a:t> The international marketing repercussions of export controls have become increasingly important.  </a:t>
            </a:r>
          </a:p>
          <a:p>
            <a:pPr algn="just"/>
            <a:r>
              <a:rPr lang="en-US" dirty="0" smtClean="0">
                <a:latin typeface="Times New Roman" pitchFamily="18" charset="0"/>
                <a:cs typeface="Times New Roman" pitchFamily="18" charset="0"/>
              </a:rPr>
              <a:t>To design a control system that is effective and, in consideration of </a:t>
            </a:r>
            <a:r>
              <a:rPr lang="en-US" b="1" dirty="0" smtClean="0">
                <a:solidFill>
                  <a:srgbClr val="FF0000"/>
                </a:solidFill>
                <a:latin typeface="Times New Roman" pitchFamily="18" charset="0"/>
                <a:cs typeface="Times New Roman" pitchFamily="18" charset="0"/>
              </a:rPr>
              <a:t>important national concerns, restricts some international business activities </a:t>
            </a:r>
            <a:r>
              <a:rPr lang="en-US" dirty="0" smtClean="0">
                <a:latin typeface="Times New Roman" pitchFamily="18" charset="0"/>
                <a:cs typeface="Times New Roman" pitchFamily="18" charset="0"/>
              </a:rPr>
              <a:t>is one thing </a:t>
            </a:r>
          </a:p>
          <a:p>
            <a:pPr algn="just"/>
            <a:r>
              <a:rPr lang="en-US" dirty="0" smtClean="0">
                <a:latin typeface="Times New Roman" pitchFamily="18" charset="0"/>
                <a:cs typeface="Times New Roman" pitchFamily="18" charset="0"/>
              </a:rPr>
              <a:t> a control system, firms are placed at a competitive disadvantage with firms in other countries whose control system is less severe or nonexistent.</a:t>
            </a: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rmAutofit fontScale="90000"/>
          </a:bodyPr>
          <a:lstStyle/>
          <a:p>
            <a:r>
              <a:rPr lang="en-US" b="1" i="1" dirty="0" smtClean="0"/>
              <a:t/>
            </a:r>
            <a:br>
              <a:rPr lang="en-US" b="1" i="1" dirty="0" smtClean="0"/>
            </a:br>
            <a:r>
              <a:rPr lang="en-US" b="1" i="1" dirty="0" smtClean="0"/>
              <a:t>Import Controls</a:t>
            </a:r>
            <a:r>
              <a:rPr lang="en-US" dirty="0" smtClean="0"/>
              <a:t/>
            </a:r>
            <a:br>
              <a:rPr lang="en-US" dirty="0" smtClean="0"/>
            </a:br>
            <a:endParaRPr lang="en-US" dirty="0"/>
          </a:p>
        </p:txBody>
      </p:sp>
      <p:sp>
        <p:nvSpPr>
          <p:cNvPr id="3" name="Content Placeholder 2"/>
          <p:cNvSpPr>
            <a:spLocks noGrp="1"/>
          </p:cNvSpPr>
          <p:nvPr>
            <p:ph idx="1"/>
          </p:nvPr>
        </p:nvSpPr>
        <p:spPr>
          <a:xfrm>
            <a:off x="152400" y="1219200"/>
            <a:ext cx="8839200" cy="5334000"/>
          </a:xfrm>
        </p:spPr>
        <p:txBody>
          <a:bodyPr>
            <a:normAutofit fontScale="92500" lnSpcReduction="10000"/>
          </a:bodyPr>
          <a:lstStyle/>
          <a:p>
            <a:pPr algn="just"/>
            <a:r>
              <a:rPr lang="en-US" dirty="0" smtClean="0">
                <a:latin typeface="Times New Roman" pitchFamily="18" charset="0"/>
                <a:cs typeface="Times New Roman" pitchFamily="18" charset="0"/>
              </a:rPr>
              <a:t> This is particularly true of countries that </a:t>
            </a:r>
            <a:r>
              <a:rPr lang="en-US" b="1" dirty="0" smtClean="0">
                <a:solidFill>
                  <a:srgbClr val="FF0000"/>
                </a:solidFill>
                <a:latin typeface="Times New Roman" pitchFamily="18" charset="0"/>
                <a:cs typeface="Times New Roman" pitchFamily="18" charset="0"/>
              </a:rPr>
              <a:t>suffer from major balance-of-trade deficits or major infrastructural problems. </a:t>
            </a:r>
            <a:r>
              <a:rPr lang="en-US"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all imports or the imports of particular products are controlled through mechanisms such as </a:t>
            </a:r>
            <a:r>
              <a:rPr lang="en-US" dirty="0" smtClean="0">
                <a:solidFill>
                  <a:srgbClr val="FF0000"/>
                </a:solidFill>
                <a:latin typeface="Times New Roman" pitchFamily="18" charset="0"/>
                <a:cs typeface="Times New Roman" pitchFamily="18" charset="0"/>
              </a:rPr>
              <a:t>tariffs, voluntary restraint agreements, or quota systems</a:t>
            </a:r>
            <a:r>
              <a:rPr lang="en-US" dirty="0" smtClean="0">
                <a:latin typeface="Times New Roman" pitchFamily="18" charset="0"/>
                <a:cs typeface="Times New Roman" pitchFamily="18" charset="0"/>
              </a:rPr>
              <a:t>.  On occasion, countries cut off imports of certain products entirely in order to </a:t>
            </a:r>
            <a:r>
              <a:rPr lang="en-US" b="1" dirty="0" smtClean="0">
                <a:solidFill>
                  <a:srgbClr val="7030A0"/>
                </a:solidFill>
                <a:latin typeface="Times New Roman" pitchFamily="18" charset="0"/>
                <a:cs typeface="Times New Roman" pitchFamily="18" charset="0"/>
              </a:rPr>
              <a:t>stimulate the development of a domestic industry.</a:t>
            </a:r>
          </a:p>
          <a:p>
            <a:pPr algn="just"/>
            <a:r>
              <a:rPr lang="en-US" dirty="0" smtClean="0">
                <a:latin typeface="Times New Roman" pitchFamily="18" charset="0"/>
                <a:cs typeface="Times New Roman" pitchFamily="18" charset="0"/>
              </a:rPr>
              <a:t>For the international marketer, such restrictions may mean that the most </a:t>
            </a:r>
            <a:r>
              <a:rPr lang="en-US" dirty="0" smtClean="0">
                <a:solidFill>
                  <a:srgbClr val="7030A0"/>
                </a:solidFill>
                <a:latin typeface="Times New Roman" pitchFamily="18" charset="0"/>
                <a:cs typeface="Times New Roman" pitchFamily="18" charset="0"/>
              </a:rPr>
              <a:t>efficient sources of supply are not available,  </a:t>
            </a:r>
            <a:endParaRPr lang="en-US" dirty="0">
              <a:solidFill>
                <a:srgbClr val="7030A0"/>
              </a:solidFill>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of import control</a:t>
            </a:r>
            <a:endParaRPr lang="en-US" dirty="0"/>
          </a:p>
        </p:txBody>
      </p:sp>
      <p:sp>
        <p:nvSpPr>
          <p:cNvPr id="3" name="Content Placeholder 2"/>
          <p:cNvSpPr>
            <a:spLocks noGrp="1"/>
          </p:cNvSpPr>
          <p:nvPr>
            <p:ph idx="1"/>
          </p:nvPr>
        </p:nvSpPr>
        <p:spPr>
          <a:xfrm>
            <a:off x="228600" y="1219200"/>
            <a:ext cx="8763000" cy="5410200"/>
          </a:xfrm>
        </p:spPr>
        <p:txBody>
          <a:bodyPr>
            <a:normAutofit fontScale="85000" lnSpcReduction="20000"/>
          </a:bodyPr>
          <a:lstStyle/>
          <a:p>
            <a:pPr algn="just"/>
            <a:r>
              <a:rPr lang="en-US" b="1" dirty="0" smtClean="0"/>
              <a:t>First, controls exact a huge price from domestic consumers.</a:t>
            </a:r>
            <a:r>
              <a:rPr lang="en-US" dirty="0" smtClean="0"/>
              <a:t>  Even though the wide distribution of the burden among many consumers may result in a less obvious burden, the social cost of these controls may be damaging to the economy and subject to severe attack by individuals. </a:t>
            </a:r>
          </a:p>
          <a:p>
            <a:pPr algn="just"/>
            <a:r>
              <a:rPr lang="en-US" dirty="0" smtClean="0"/>
              <a:t>A second  problem resulting from import controls is the downstream change in import composition that results from these controls.    </a:t>
            </a:r>
          </a:p>
          <a:p>
            <a:pPr algn="just"/>
            <a:r>
              <a:rPr lang="en-US" dirty="0" smtClean="0"/>
              <a:t>A final major problem that confronts the policymaker is that of efficiency.  Import controls that are frequently designed to provide breathing room to a domestic industry either to grow or to recapture its competitive position often turn out not to work. </a:t>
            </a:r>
          </a:p>
          <a:p>
            <a:pPr algn="just"/>
            <a:endParaRPr lang="en-US" dirty="0"/>
          </a:p>
        </p:txBody>
      </p:sp>
    </p:spTree>
  </p:cSld>
  <p:clrMapOvr>
    <a:masterClrMapping/>
  </p:clrMapOvr>
  <p:transition spd="slow">
    <p:strips/>
    <p:sndAc>
      <p:stSnd>
        <p:snd r:embed="rId2" name="explode.wav" builtIn="1"/>
      </p:stSnd>
    </p:sndAc>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686800" cy="685800"/>
          </a:xfrm>
        </p:spPr>
        <p:txBody>
          <a:bodyPr>
            <a:noAutofit/>
          </a:bodyPr>
          <a:lstStyle/>
          <a:p>
            <a:pPr algn="just"/>
            <a:r>
              <a:rPr lang="en-US" sz="2400" b="1" i="1" dirty="0" smtClean="0"/>
              <a:t>2.  Host Country Political and Legal Environment</a:t>
            </a:r>
            <a:r>
              <a:rPr lang="en-US" sz="2400" dirty="0" smtClean="0"/>
              <a:t/>
            </a:r>
            <a:br>
              <a:rPr lang="en-US" sz="2400" dirty="0" smtClean="0"/>
            </a:br>
            <a:endParaRPr lang="en-US" sz="2400" dirty="0"/>
          </a:p>
        </p:txBody>
      </p:sp>
      <p:sp>
        <p:nvSpPr>
          <p:cNvPr id="3" name="Content Placeholder 2"/>
          <p:cNvSpPr>
            <a:spLocks noGrp="1"/>
          </p:cNvSpPr>
          <p:nvPr>
            <p:ph idx="1"/>
          </p:nvPr>
        </p:nvSpPr>
        <p:spPr>
          <a:xfrm>
            <a:off x="304800" y="1066800"/>
            <a:ext cx="8686800" cy="5486400"/>
          </a:xfrm>
        </p:spPr>
        <p:txBody>
          <a:bodyPr>
            <a:normAutofit/>
          </a:bodyPr>
          <a:lstStyle/>
          <a:p>
            <a:pPr algn="just"/>
            <a:r>
              <a:rPr lang="en-US" dirty="0" smtClean="0">
                <a:latin typeface="Times New Roman" pitchFamily="18" charset="0"/>
                <a:cs typeface="Times New Roman" pitchFamily="18" charset="0"/>
              </a:rPr>
              <a:t>The host country environment, both political and legal, affects the international marketing operations of firms in a variety of ways.  </a:t>
            </a:r>
          </a:p>
          <a:p>
            <a:pPr algn="just"/>
            <a:r>
              <a:rPr lang="en-US" dirty="0" smtClean="0">
                <a:latin typeface="Times New Roman" pitchFamily="18" charset="0"/>
                <a:cs typeface="Times New Roman" pitchFamily="18" charset="0"/>
              </a:rPr>
              <a:t>The good manager will understand the country in which the firm operates so that he s/he is able to </a:t>
            </a:r>
            <a:r>
              <a:rPr lang="en-US" b="1" dirty="0" smtClean="0">
                <a:solidFill>
                  <a:srgbClr val="00B050"/>
                </a:solidFill>
                <a:latin typeface="Times New Roman" pitchFamily="18" charset="0"/>
                <a:cs typeface="Times New Roman" pitchFamily="18" charset="0"/>
              </a:rPr>
              <a:t>work within the existing parameters and can anticipate and plan for changes that may occur.</a:t>
            </a:r>
          </a:p>
          <a:p>
            <a:pPr algn="just"/>
            <a:r>
              <a:rPr lang="en-US" dirty="0" smtClean="0">
                <a:latin typeface="Times New Roman" pitchFamily="18" charset="0"/>
                <a:cs typeface="Times New Roman" pitchFamily="18" charset="0"/>
              </a:rPr>
              <a:t>What should countries require from other countries ?</a:t>
            </a:r>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rmAutofit fontScale="90000"/>
          </a:bodyPr>
          <a:lstStyle/>
          <a:p>
            <a:r>
              <a:rPr lang="en-US" b="1" i="1" dirty="0" smtClean="0"/>
              <a:t/>
            </a:r>
            <a:br>
              <a:rPr lang="en-US" b="1" i="1" dirty="0" smtClean="0"/>
            </a:br>
            <a:r>
              <a:rPr lang="en-US" b="1" i="1" dirty="0" smtClean="0"/>
              <a:t>Political Action and Risk</a:t>
            </a:r>
            <a:r>
              <a:rPr lang="en-US" dirty="0" smtClean="0"/>
              <a:t/>
            </a:r>
            <a:br>
              <a:rPr lang="en-US" dirty="0" smtClean="0"/>
            </a:br>
            <a:endParaRPr lang="en-US" dirty="0"/>
          </a:p>
        </p:txBody>
      </p:sp>
      <p:sp>
        <p:nvSpPr>
          <p:cNvPr id="3" name="Content Placeholder 2"/>
          <p:cNvSpPr>
            <a:spLocks noGrp="1"/>
          </p:cNvSpPr>
          <p:nvPr>
            <p:ph idx="1"/>
          </p:nvPr>
        </p:nvSpPr>
        <p:spPr>
          <a:xfrm>
            <a:off x="304800" y="1066800"/>
            <a:ext cx="8686800" cy="5638800"/>
          </a:xfrm>
        </p:spPr>
        <p:txBody>
          <a:bodyPr>
            <a:normAutofit fontScale="92500" lnSpcReduction="10000"/>
          </a:bodyPr>
          <a:lstStyle/>
          <a:p>
            <a:pPr algn="just"/>
            <a:r>
              <a:rPr lang="en-US" dirty="0" smtClean="0">
                <a:latin typeface="Times New Roman" pitchFamily="18" charset="0"/>
                <a:cs typeface="Times New Roman" pitchFamily="18" charset="0"/>
              </a:rPr>
              <a:t>Firms usually prefer to conduct business in a </a:t>
            </a:r>
            <a:r>
              <a:rPr lang="en-US" b="1" dirty="0" smtClean="0">
                <a:solidFill>
                  <a:srgbClr val="00B050"/>
                </a:solidFill>
                <a:latin typeface="Times New Roman" pitchFamily="18" charset="0"/>
                <a:cs typeface="Times New Roman" pitchFamily="18" charset="0"/>
              </a:rPr>
              <a:t>country with a stable and friendly government, </a:t>
            </a:r>
            <a:r>
              <a:rPr lang="en-US" dirty="0" smtClean="0">
                <a:latin typeface="Times New Roman" pitchFamily="18" charset="0"/>
                <a:cs typeface="Times New Roman" pitchFamily="18" charset="0"/>
              </a:rPr>
              <a:t>but such governments are not always easy to find.   </a:t>
            </a:r>
          </a:p>
          <a:p>
            <a:pPr algn="just"/>
            <a:r>
              <a:rPr lang="en-US" dirty="0" smtClean="0">
                <a:latin typeface="Times New Roman" pitchFamily="18" charset="0"/>
                <a:cs typeface="Times New Roman" pitchFamily="18" charset="0"/>
              </a:rPr>
              <a:t>managers need to analyze the host country's </a:t>
            </a:r>
            <a:r>
              <a:rPr lang="en-US" b="1" dirty="0" smtClean="0">
                <a:solidFill>
                  <a:srgbClr val="7030A0"/>
                </a:solidFill>
                <a:latin typeface="Times New Roman" pitchFamily="18" charset="0"/>
                <a:cs typeface="Times New Roman" pitchFamily="18" charset="0"/>
              </a:rPr>
              <a:t>government, its policies, and its stability </a:t>
            </a:r>
            <a:r>
              <a:rPr lang="en-US" dirty="0" smtClean="0">
                <a:latin typeface="Times New Roman" pitchFamily="18" charset="0"/>
                <a:cs typeface="Times New Roman" pitchFamily="18" charset="0"/>
              </a:rPr>
              <a:t>to determine the potential for political change  </a:t>
            </a:r>
          </a:p>
          <a:p>
            <a:pPr algn="just"/>
            <a:r>
              <a:rPr lang="en-US" dirty="0" smtClean="0">
                <a:latin typeface="Times New Roman" pitchFamily="18" charset="0"/>
                <a:cs typeface="Times New Roman" pitchFamily="18" charset="0"/>
              </a:rPr>
              <a:t>A manager will want to think </a:t>
            </a:r>
            <a:r>
              <a:rPr lang="en-US" b="1" dirty="0" smtClean="0">
                <a:solidFill>
                  <a:srgbClr val="FF0000"/>
                </a:solidFill>
                <a:latin typeface="Times New Roman" pitchFamily="18" charset="0"/>
                <a:cs typeface="Times New Roman" pitchFamily="18" charset="0"/>
              </a:rPr>
              <a:t>twice before conducting business</a:t>
            </a:r>
            <a:r>
              <a:rPr lang="en-US" dirty="0" smtClean="0">
                <a:latin typeface="Times New Roman" pitchFamily="18" charset="0"/>
                <a:cs typeface="Times New Roman" pitchFamily="18" charset="0"/>
              </a:rPr>
              <a:t> in a country in which the likelihood of conflict and violent change is high.  </a:t>
            </a:r>
          </a:p>
          <a:p>
            <a:pPr algn="just"/>
            <a:r>
              <a:rPr lang="en-US" dirty="0" smtClean="0">
                <a:latin typeface="Times New Roman" pitchFamily="18" charset="0"/>
                <a:cs typeface="Times New Roman" pitchFamily="18" charset="0"/>
              </a:rPr>
              <a:t>If conflict breaks out, the firm and its employees will possibly face violence in the form of guerrilla warfare, civil disturbances, or terrorism.   </a:t>
            </a: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rmAutofit fontScale="90000"/>
          </a:bodyPr>
          <a:lstStyle/>
          <a:p>
            <a:r>
              <a:rPr lang="en-US" dirty="0" smtClean="0"/>
              <a:t>What should </a:t>
            </a:r>
            <a:r>
              <a:rPr lang="en-US" dirty="0" err="1" smtClean="0"/>
              <a:t>br</a:t>
            </a:r>
            <a:r>
              <a:rPr lang="en-US" dirty="0" smtClean="0"/>
              <a:t> checked?</a:t>
            </a:r>
            <a:endParaRPr lang="en-US" dirty="0"/>
          </a:p>
        </p:txBody>
      </p:sp>
      <p:sp>
        <p:nvSpPr>
          <p:cNvPr id="3" name="Content Placeholder 2"/>
          <p:cNvSpPr>
            <a:spLocks noGrp="1"/>
          </p:cNvSpPr>
          <p:nvPr>
            <p:ph idx="1"/>
          </p:nvPr>
        </p:nvSpPr>
        <p:spPr>
          <a:xfrm>
            <a:off x="304800" y="1219200"/>
            <a:ext cx="8686800" cy="5410200"/>
          </a:xfrm>
        </p:spPr>
        <p:txBody>
          <a:bodyPr>
            <a:normAutofit fontScale="92500" lnSpcReduction="20000"/>
          </a:bodyPr>
          <a:lstStyle/>
          <a:p>
            <a:pPr algn="just"/>
            <a:r>
              <a:rPr lang="en-US" dirty="0" smtClean="0">
                <a:latin typeface="Times New Roman" pitchFamily="18" charset="0"/>
                <a:cs typeface="Times New Roman" pitchFamily="18" charset="0"/>
              </a:rPr>
              <a:t>Generally, international firms need to look for answers to six broad key questions</a:t>
            </a:r>
          </a:p>
          <a:p>
            <a:pPr lvl="0" algn="just"/>
            <a:r>
              <a:rPr lang="en-US" dirty="0" smtClean="0">
                <a:latin typeface="Times New Roman" pitchFamily="18" charset="0"/>
                <a:cs typeface="Times New Roman" pitchFamily="18" charset="0"/>
              </a:rPr>
              <a:t>How stable is the host country's political system?</a:t>
            </a:r>
          </a:p>
          <a:p>
            <a:pPr lvl="0" algn="just"/>
            <a:r>
              <a:rPr lang="en-US" dirty="0" smtClean="0">
                <a:latin typeface="Times New Roman" pitchFamily="18" charset="0"/>
                <a:cs typeface="Times New Roman" pitchFamily="18" charset="0"/>
              </a:rPr>
              <a:t>How strong is the host government's commitment to specific rules of the game?</a:t>
            </a:r>
          </a:p>
          <a:p>
            <a:pPr lvl="0" algn="just"/>
            <a:r>
              <a:rPr lang="en-US" dirty="0" smtClean="0">
                <a:latin typeface="Times New Roman" pitchFamily="18" charset="0"/>
                <a:cs typeface="Times New Roman" pitchFamily="18" charset="0"/>
              </a:rPr>
              <a:t>How long is the government likely to remain in power?</a:t>
            </a:r>
          </a:p>
          <a:p>
            <a:pPr lvl="0" algn="just"/>
            <a:r>
              <a:rPr lang="en-US" dirty="0" smtClean="0">
                <a:latin typeface="Times New Roman" pitchFamily="18" charset="0"/>
                <a:cs typeface="Times New Roman" pitchFamily="18" charset="0"/>
              </a:rPr>
              <a:t>If the present government is succeeded, how would the specific rule of the game change?</a:t>
            </a:r>
          </a:p>
          <a:p>
            <a:pPr lvl="0" algn="just"/>
            <a:r>
              <a:rPr lang="en-US" dirty="0" smtClean="0">
                <a:latin typeface="Times New Roman" pitchFamily="18" charset="0"/>
                <a:cs typeface="Times New Roman" pitchFamily="18" charset="0"/>
              </a:rPr>
              <a:t>What would be the expected changes in the specific rule of the game?</a:t>
            </a:r>
          </a:p>
          <a:p>
            <a:pPr lvl="0" algn="just"/>
            <a:r>
              <a:rPr lang="en-US" dirty="0" smtClean="0">
                <a:latin typeface="Times New Roman" pitchFamily="18" charset="0"/>
                <a:cs typeface="Times New Roman" pitchFamily="18" charset="0"/>
              </a:rPr>
              <a:t>In light of those effects, what decisions and actions should be taken now?</a:t>
            </a: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smtClean="0"/>
              <a:t>No Direct Foreign Marketing</a:t>
            </a:r>
          </a:p>
          <a:p>
            <a:r>
              <a:rPr lang="en-US" b="1" i="1" dirty="0" smtClean="0"/>
              <a:t>Infrequent Foreign Marketing</a:t>
            </a:r>
          </a:p>
          <a:p>
            <a:r>
              <a:rPr lang="en-US" b="1" i="1" dirty="0" smtClean="0"/>
              <a:t>Regular Foreign Marketing</a:t>
            </a:r>
          </a:p>
          <a:p>
            <a:r>
              <a:rPr lang="en-US" b="1" i="1" dirty="0" smtClean="0"/>
              <a:t>International Marketing</a:t>
            </a:r>
          </a:p>
          <a:p>
            <a:r>
              <a:rPr lang="en-US" b="1" i="1" dirty="0" smtClean="0"/>
              <a:t>Multinational Marketing</a:t>
            </a:r>
          </a:p>
          <a:p>
            <a:r>
              <a:rPr lang="en-US" b="1" i="1" dirty="0" smtClean="0"/>
              <a:t>Global Marketing</a:t>
            </a:r>
          </a:p>
          <a:p>
            <a:endParaRPr lang="en-US" b="1" i="1" dirty="0" smtClean="0"/>
          </a:p>
          <a:p>
            <a:endParaRPr lang="en-US" dirty="0"/>
          </a:p>
        </p:txBody>
      </p:sp>
    </p:spTree>
  </p:cSld>
  <p:clrMapOvr>
    <a:masterClrMapping/>
  </p:clrMapOvr>
  <p:transition spd="slow">
    <p:strips/>
    <p:sndAc>
      <p:stSnd>
        <p:snd r:embed="rId2" name="explode.wav" builtIn="1"/>
      </p:stSnd>
    </p:sndAc>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rmAutofit fontScale="90000"/>
          </a:bodyPr>
          <a:lstStyle/>
          <a:p>
            <a:r>
              <a:rPr lang="en-US" b="1" i="1" dirty="0" smtClean="0"/>
              <a:t/>
            </a:r>
            <a:br>
              <a:rPr lang="en-US" b="1" i="1" dirty="0" smtClean="0"/>
            </a:br>
            <a:r>
              <a:rPr lang="en-US" b="1" i="1" dirty="0" smtClean="0"/>
              <a:t>Possible actions of governments:</a:t>
            </a:r>
            <a:r>
              <a:rPr lang="en-US" dirty="0" smtClean="0"/>
              <a:t/>
            </a:r>
            <a:br>
              <a:rPr lang="en-US" dirty="0" smtClean="0"/>
            </a:br>
            <a:endParaRPr lang="en-US" dirty="0"/>
          </a:p>
        </p:txBody>
      </p:sp>
      <p:sp>
        <p:nvSpPr>
          <p:cNvPr id="3" name="Content Placeholder 2"/>
          <p:cNvSpPr>
            <a:spLocks noGrp="1"/>
          </p:cNvSpPr>
          <p:nvPr>
            <p:ph idx="1"/>
          </p:nvPr>
        </p:nvSpPr>
        <p:spPr>
          <a:xfrm>
            <a:off x="304800" y="1066800"/>
            <a:ext cx="8686800" cy="5562600"/>
          </a:xfrm>
        </p:spPr>
        <p:txBody>
          <a:bodyPr>
            <a:normAutofit fontScale="70000" lnSpcReduction="20000"/>
          </a:bodyPr>
          <a:lstStyle/>
          <a:p>
            <a:pPr algn="just"/>
            <a:r>
              <a:rPr lang="en-US" dirty="0" smtClean="0"/>
              <a:t>What sort of changes in policy result from the various events described?  All of them can affect international marketing operations, but not all are equal in weight. </a:t>
            </a:r>
          </a:p>
          <a:p>
            <a:pPr algn="just"/>
            <a:r>
              <a:rPr lang="en-US" dirty="0" smtClean="0"/>
              <a:t>employees, although violence against company property is quite common </a:t>
            </a:r>
          </a:p>
          <a:p>
            <a:pPr algn="just"/>
            <a:r>
              <a:rPr lang="en-US" dirty="0" smtClean="0"/>
              <a:t>changes in policy that take a strong nationalist and anti-foreign investment stance.   </a:t>
            </a:r>
          </a:p>
          <a:p>
            <a:pPr algn="just"/>
            <a:r>
              <a:rPr lang="en-US" dirty="0" smtClean="0"/>
              <a:t> </a:t>
            </a:r>
            <a:r>
              <a:rPr lang="en-US" b="1" dirty="0" smtClean="0">
                <a:solidFill>
                  <a:srgbClr val="FF0000"/>
                </a:solidFill>
              </a:rPr>
              <a:t>Expropriation</a:t>
            </a:r>
            <a:r>
              <a:rPr lang="en-US" dirty="0" smtClean="0"/>
              <a:t> was an appealing action to many countries because it demonstrated nationalism and transferred a certain amount of wealth and resources from foreign companies to the host country immediately.   Expropriation does not relieve the host government of providing compensation to the former owners </a:t>
            </a:r>
          </a:p>
          <a:p>
            <a:pPr algn="just"/>
            <a:r>
              <a:rPr lang="en-US" b="1" dirty="0" smtClean="0">
                <a:solidFill>
                  <a:srgbClr val="FF0000"/>
                </a:solidFill>
              </a:rPr>
              <a:t>Confiscation</a:t>
            </a:r>
            <a:r>
              <a:rPr lang="en-US" dirty="0" smtClean="0"/>
              <a:t> is similar to expropriation in that it results in a transfer of ownership from the foreign firm to the host country </a:t>
            </a:r>
          </a:p>
          <a:p>
            <a:pPr algn="just"/>
            <a:r>
              <a:rPr lang="en-US" dirty="0" smtClean="0"/>
              <a:t>Some industries are more vulnerable than others to confiscation and expropriation because of their </a:t>
            </a:r>
            <a:r>
              <a:rPr lang="en-US" b="1" dirty="0" smtClean="0">
                <a:solidFill>
                  <a:srgbClr val="FF0000"/>
                </a:solidFill>
              </a:rPr>
              <a:t>importance</a:t>
            </a:r>
            <a:r>
              <a:rPr lang="en-US" dirty="0" smtClean="0"/>
              <a:t> to the host country economy and their lack of ability to shift operations.  For this reason, sectors such as mining, energy, public utilities, and banking have been targets of such government actions.</a:t>
            </a:r>
          </a:p>
          <a:p>
            <a:pPr algn="just"/>
            <a:endParaRPr lang="en-US" dirty="0"/>
          </a:p>
        </p:txBody>
      </p:sp>
    </p:spTree>
  </p:cSld>
  <p:clrMapOvr>
    <a:masterClrMapping/>
  </p:clrMapOvr>
  <p:transition spd="slow">
    <p:strips/>
    <p:sndAc>
      <p:stSnd>
        <p:snd r:embed="rId2" name="explode.wav" builtIn="1"/>
      </p:stSnd>
    </p:sndAc>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762000"/>
          </a:xfrm>
        </p:spPr>
        <p:txBody>
          <a:bodyPr/>
          <a:lstStyle/>
          <a:p>
            <a:r>
              <a:rPr lang="en-US" dirty="0" err="1" smtClean="0"/>
              <a:t>Cont,d</a:t>
            </a:r>
            <a:r>
              <a:rPr lang="en-US" dirty="0" smtClean="0"/>
              <a:t> </a:t>
            </a:r>
            <a:endParaRPr lang="en-US" dirty="0"/>
          </a:p>
        </p:txBody>
      </p:sp>
      <p:sp>
        <p:nvSpPr>
          <p:cNvPr id="3" name="Content Placeholder 2"/>
          <p:cNvSpPr>
            <a:spLocks noGrp="1"/>
          </p:cNvSpPr>
          <p:nvPr>
            <p:ph idx="1"/>
          </p:nvPr>
        </p:nvSpPr>
        <p:spPr>
          <a:xfrm>
            <a:off x="304800" y="1066800"/>
            <a:ext cx="8686800" cy="5013325"/>
          </a:xfrm>
        </p:spPr>
        <p:txBody>
          <a:bodyPr/>
          <a:lstStyle/>
          <a:p>
            <a:pPr algn="just"/>
            <a:r>
              <a:rPr lang="en-US" dirty="0" smtClean="0">
                <a:latin typeface="Times New Roman" pitchFamily="18" charset="0"/>
                <a:cs typeface="Times New Roman" pitchFamily="18" charset="0"/>
              </a:rPr>
              <a:t>domestication is the same, to gain </a:t>
            </a:r>
            <a:r>
              <a:rPr lang="en-US" dirty="0" smtClean="0">
                <a:solidFill>
                  <a:srgbClr val="FF0000"/>
                </a:solidFill>
                <a:latin typeface="Times New Roman" pitchFamily="18" charset="0"/>
                <a:cs typeface="Times New Roman" pitchFamily="18" charset="0"/>
              </a:rPr>
              <a:t>control over foreign investment,</a:t>
            </a:r>
            <a:r>
              <a:rPr lang="en-US" dirty="0" smtClean="0">
                <a:latin typeface="Times New Roman" pitchFamily="18" charset="0"/>
                <a:cs typeface="Times New Roman" pitchFamily="18" charset="0"/>
              </a:rPr>
              <a:t> but the method is different. </a:t>
            </a:r>
          </a:p>
          <a:p>
            <a:pPr algn="just"/>
            <a:r>
              <a:rPr lang="en-US" dirty="0" smtClean="0">
                <a:latin typeface="Times New Roman" pitchFamily="18" charset="0"/>
                <a:cs typeface="Times New Roman" pitchFamily="18" charset="0"/>
              </a:rPr>
              <a:t>Through domestication, the </a:t>
            </a:r>
            <a:r>
              <a:rPr lang="en-US" dirty="0" smtClean="0">
                <a:solidFill>
                  <a:srgbClr val="FF0000"/>
                </a:solidFill>
                <a:latin typeface="Times New Roman" pitchFamily="18" charset="0"/>
                <a:cs typeface="Times New Roman" pitchFamily="18" charset="0"/>
              </a:rPr>
              <a:t>government demands partial transfer of ownership and management responsibility, </a:t>
            </a:r>
            <a:r>
              <a:rPr lang="en-US" dirty="0" smtClean="0">
                <a:latin typeface="Times New Roman" pitchFamily="18" charset="0"/>
                <a:cs typeface="Times New Roman" pitchFamily="18" charset="0"/>
              </a:rPr>
              <a:t>and imposes regulations to ensure that a large share of the product is locally produced and a larger share of the profit is retained in the country.</a:t>
            </a: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rmAutofit fontScale="90000"/>
          </a:bodyPr>
          <a:lstStyle/>
          <a:p>
            <a:r>
              <a:rPr lang="en-US" dirty="0" smtClean="0"/>
              <a:t>Effect of domestication</a:t>
            </a:r>
            <a:endParaRPr lang="en-US" dirty="0"/>
          </a:p>
        </p:txBody>
      </p:sp>
      <p:sp>
        <p:nvSpPr>
          <p:cNvPr id="3" name="Content Placeholder 2"/>
          <p:cNvSpPr>
            <a:spLocks noGrp="1"/>
          </p:cNvSpPr>
          <p:nvPr>
            <p:ph idx="1"/>
          </p:nvPr>
        </p:nvSpPr>
        <p:spPr>
          <a:xfrm>
            <a:off x="304800" y="990600"/>
            <a:ext cx="8686800" cy="5638800"/>
          </a:xfrm>
        </p:spPr>
        <p:txBody>
          <a:bodyPr>
            <a:normAutofit fontScale="85000" lnSpcReduction="10000"/>
          </a:bodyPr>
          <a:lstStyle/>
          <a:p>
            <a:pPr algn="just"/>
            <a:r>
              <a:rPr lang="en-US" dirty="0" smtClean="0">
                <a:latin typeface="Times New Roman" pitchFamily="18" charset="0"/>
                <a:cs typeface="Times New Roman" pitchFamily="18" charset="0"/>
              </a:rPr>
              <a:t>   First, if a firm is </a:t>
            </a:r>
            <a:r>
              <a:rPr lang="en-US" dirty="0" smtClean="0">
                <a:solidFill>
                  <a:srgbClr val="7030A0"/>
                </a:solidFill>
                <a:latin typeface="Times New Roman" pitchFamily="18" charset="0"/>
                <a:cs typeface="Times New Roman" pitchFamily="18" charset="0"/>
              </a:rPr>
              <a:t>forced to hire nationals as managers</a:t>
            </a:r>
            <a:r>
              <a:rPr lang="en-US" dirty="0" smtClean="0">
                <a:latin typeface="Times New Roman" pitchFamily="18" charset="0"/>
                <a:cs typeface="Times New Roman" pitchFamily="18" charset="0"/>
              </a:rPr>
              <a:t>, poor cooperation and communication can result </a:t>
            </a:r>
          </a:p>
          <a:p>
            <a:pPr algn="just"/>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forcjng</a:t>
            </a:r>
            <a:r>
              <a:rPr lang="en-US" dirty="0" smtClean="0">
                <a:latin typeface="Times New Roman" pitchFamily="18" charset="0"/>
                <a:cs typeface="Times New Roman" pitchFamily="18" charset="0"/>
              </a:rPr>
              <a:t>  a firm </a:t>
            </a:r>
            <a:r>
              <a:rPr lang="en-US" b="1" dirty="0" smtClean="0">
                <a:solidFill>
                  <a:srgbClr val="FF0000"/>
                </a:solidFill>
                <a:latin typeface="Times New Roman" pitchFamily="18" charset="0"/>
                <a:cs typeface="Times New Roman" pitchFamily="18" charset="0"/>
              </a:rPr>
              <a:t>to purchase supplies and parts locally</a:t>
            </a:r>
            <a:r>
              <a:rPr lang="en-US" dirty="0" smtClean="0">
                <a:latin typeface="Times New Roman" pitchFamily="18" charset="0"/>
                <a:cs typeface="Times New Roman" pitchFamily="18" charset="0"/>
              </a:rPr>
              <a:t>, which can result in </a:t>
            </a:r>
            <a:r>
              <a:rPr lang="en-US" b="1" dirty="0" smtClean="0">
                <a:solidFill>
                  <a:srgbClr val="FF0000"/>
                </a:solidFill>
                <a:latin typeface="Times New Roman" pitchFamily="18" charset="0"/>
                <a:cs typeface="Times New Roman" pitchFamily="18" charset="0"/>
              </a:rPr>
              <a:t>increased costs, inefficiency, and lower quality products,</a:t>
            </a:r>
            <a:r>
              <a:rPr lang="en-US" dirty="0" smtClean="0">
                <a:latin typeface="Times New Roman" pitchFamily="18" charset="0"/>
                <a:cs typeface="Times New Roman" pitchFamily="18" charset="0"/>
              </a:rPr>
              <a:t> thus further damaging a firm's interest. </a:t>
            </a:r>
          </a:p>
          <a:p>
            <a:pPr algn="just"/>
            <a:r>
              <a:rPr lang="en-US" dirty="0" smtClean="0">
                <a:latin typeface="Times New Roman" pitchFamily="18" charset="0"/>
                <a:cs typeface="Times New Roman" pitchFamily="18" charset="0"/>
              </a:rPr>
              <a:t> Export requirements imposed on companies may also create confusion for the international distribution plan of a corporation and force it to change or even shut down operations in third countries. </a:t>
            </a:r>
          </a:p>
          <a:p>
            <a:pPr algn="just"/>
            <a:r>
              <a:rPr lang="en-US" dirty="0" smtClean="0">
                <a:latin typeface="Times New Roman" pitchFamily="18" charset="0"/>
                <a:cs typeface="Times New Roman" pitchFamily="18" charset="0"/>
              </a:rPr>
              <a:t>Finally, domestication usually </a:t>
            </a:r>
            <a:r>
              <a:rPr lang="en-US" b="1" dirty="0" smtClean="0">
                <a:solidFill>
                  <a:srgbClr val="FF0000"/>
                </a:solidFill>
                <a:latin typeface="Times New Roman" pitchFamily="18" charset="0"/>
                <a:cs typeface="Times New Roman" pitchFamily="18" charset="0"/>
              </a:rPr>
              <a:t>will shield the industry within one country</a:t>
            </a:r>
            <a:r>
              <a:rPr lang="en-US" dirty="0" smtClean="0">
                <a:latin typeface="Times New Roman" pitchFamily="18" charset="0"/>
                <a:cs typeface="Times New Roman" pitchFamily="18" charset="0"/>
              </a:rPr>
              <a:t> from foreign competition.   </a:t>
            </a: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686800" cy="762000"/>
          </a:xfrm>
        </p:spPr>
        <p:txBody>
          <a:bodyPr/>
          <a:lstStyle/>
          <a:p>
            <a:r>
              <a:rPr lang="en-US" b="1" i="1" dirty="0" smtClean="0"/>
              <a:t>Ways to lessen the risk</a:t>
            </a:r>
            <a:endParaRPr lang="en-US" dirty="0"/>
          </a:p>
        </p:txBody>
      </p:sp>
      <p:sp>
        <p:nvSpPr>
          <p:cNvPr id="3" name="Content Placeholder 2"/>
          <p:cNvSpPr>
            <a:spLocks noGrp="1"/>
          </p:cNvSpPr>
          <p:nvPr>
            <p:ph idx="1"/>
          </p:nvPr>
        </p:nvSpPr>
        <p:spPr>
          <a:xfrm>
            <a:off x="304800" y="1143000"/>
            <a:ext cx="8686800" cy="5410200"/>
          </a:xfrm>
        </p:spPr>
        <p:txBody>
          <a:bodyPr>
            <a:normAutofit fontScale="77500" lnSpcReduction="20000"/>
          </a:bodyPr>
          <a:lstStyle/>
          <a:p>
            <a:pPr algn="just"/>
            <a:r>
              <a:rPr lang="en-US" dirty="0" smtClean="0">
                <a:latin typeface="Times New Roman" pitchFamily="18" charset="0"/>
                <a:cs typeface="Times New Roman" pitchFamily="18" charset="0"/>
              </a:rPr>
              <a:t>intensive local hiring and training practices, good pay, more charity, and more socially useful investment </a:t>
            </a:r>
          </a:p>
          <a:p>
            <a:pPr algn="just"/>
            <a:r>
              <a:rPr lang="en-US" dirty="0" smtClean="0">
                <a:solidFill>
                  <a:srgbClr val="FF0000"/>
                </a:solidFill>
                <a:latin typeface="Times New Roman" pitchFamily="18" charset="0"/>
                <a:cs typeface="Times New Roman" pitchFamily="18" charset="0"/>
              </a:rPr>
              <a:t>Formation of joint ventures </a:t>
            </a:r>
            <a:r>
              <a:rPr lang="en-US" dirty="0" smtClean="0">
                <a:latin typeface="Times New Roman" pitchFamily="18" charset="0"/>
                <a:cs typeface="Times New Roman" pitchFamily="18" charset="0"/>
              </a:rPr>
              <a:t>with local partners in order to demonstrate a willingness to share its benefits with nationals.   </a:t>
            </a:r>
          </a:p>
          <a:p>
            <a:pPr algn="just"/>
            <a:r>
              <a:rPr lang="en-US" b="1" dirty="0" smtClean="0">
                <a:solidFill>
                  <a:srgbClr val="7030A0"/>
                </a:solidFill>
                <a:latin typeface="Times New Roman" pitchFamily="18" charset="0"/>
                <a:cs typeface="Times New Roman" pitchFamily="18" charset="0"/>
              </a:rPr>
              <a:t>Local borrowing </a:t>
            </a:r>
            <a:r>
              <a:rPr lang="en-US" dirty="0" smtClean="0">
                <a:latin typeface="Times New Roman" pitchFamily="18" charset="0"/>
                <a:cs typeface="Times New Roman" pitchFamily="18" charset="0"/>
              </a:rPr>
              <a:t>can be taken as another strategy to reduce political risk.  Financing local operations from indigenous banks and maintaining a high level of local accounts payable maximize the negative effect on the local economy if </a:t>
            </a:r>
            <a:r>
              <a:rPr lang="en-US" dirty="0" smtClean="0">
                <a:solidFill>
                  <a:srgbClr val="7030A0"/>
                </a:solidFill>
                <a:latin typeface="Times New Roman" pitchFamily="18" charset="0"/>
                <a:cs typeface="Times New Roman" pitchFamily="18" charset="0"/>
              </a:rPr>
              <a:t>adverse political actions were taken </a:t>
            </a:r>
          </a:p>
          <a:p>
            <a:pPr algn="just"/>
            <a:r>
              <a:rPr lang="en-US" dirty="0" smtClean="0">
                <a:latin typeface="Times New Roman" pitchFamily="18" charset="0"/>
                <a:cs typeface="Times New Roman" pitchFamily="18" charset="0"/>
              </a:rPr>
              <a:t> </a:t>
            </a:r>
            <a:r>
              <a:rPr lang="en-US" dirty="0" smtClean="0">
                <a:solidFill>
                  <a:srgbClr val="7030A0"/>
                </a:solidFill>
                <a:latin typeface="Times New Roman" pitchFamily="18" charset="0"/>
                <a:cs typeface="Times New Roman" pitchFamily="18" charset="0"/>
              </a:rPr>
              <a:t>minimization of fixed investment </a:t>
            </a:r>
            <a:r>
              <a:rPr lang="en-US" dirty="0" smtClean="0">
                <a:latin typeface="Times New Roman" pitchFamily="18" charset="0"/>
                <a:cs typeface="Times New Roman" pitchFamily="18" charset="0"/>
              </a:rPr>
              <a:t>in the host country by taking actions like leasing facilities instead of buying them. </a:t>
            </a:r>
          </a:p>
          <a:p>
            <a:pPr algn="just"/>
            <a:r>
              <a:rPr lang="en-US" dirty="0" smtClean="0">
                <a:latin typeface="Times New Roman" pitchFamily="18" charset="0"/>
                <a:cs typeface="Times New Roman" pitchFamily="18" charset="0"/>
              </a:rPr>
              <a:t> purchase insurance to cover political risk.</a:t>
            </a:r>
          </a:p>
          <a:p>
            <a:pPr algn="just"/>
            <a:r>
              <a:rPr lang="en-US" dirty="0" smtClean="0">
                <a:latin typeface="Times New Roman" pitchFamily="18" charset="0"/>
                <a:cs typeface="Times New Roman" pitchFamily="18" charset="0"/>
              </a:rPr>
              <a:t>Avoiding political intervention   </a:t>
            </a: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3. The International Environment</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486400"/>
          </a:xfrm>
        </p:spPr>
        <p:txBody>
          <a:bodyPr>
            <a:normAutofit fontScale="77500" lnSpcReduction="20000"/>
          </a:bodyPr>
          <a:lstStyle/>
          <a:p>
            <a:pPr algn="just"/>
            <a:r>
              <a:rPr lang="en-US" dirty="0" smtClean="0"/>
              <a:t> the international marketer must consider the </a:t>
            </a:r>
            <a:r>
              <a:rPr lang="en-US" b="1" dirty="0" smtClean="0">
                <a:solidFill>
                  <a:srgbClr val="FF0000"/>
                </a:solidFill>
              </a:rPr>
              <a:t>overall international political and legal environment. </a:t>
            </a:r>
            <a:r>
              <a:rPr lang="en-US" dirty="0" smtClean="0"/>
              <a:t>  </a:t>
            </a:r>
          </a:p>
          <a:p>
            <a:pPr algn="just"/>
            <a:r>
              <a:rPr lang="en-US" b="1" i="1" dirty="0" smtClean="0"/>
              <a:t>International Politics </a:t>
            </a:r>
            <a:endParaRPr lang="en-US" dirty="0" smtClean="0"/>
          </a:p>
          <a:p>
            <a:pPr algn="just"/>
            <a:r>
              <a:rPr lang="en-US" dirty="0" smtClean="0"/>
              <a:t>The effect of politics on international marketing is determined by both the </a:t>
            </a:r>
            <a:r>
              <a:rPr lang="en-US" b="1" dirty="0" smtClean="0">
                <a:solidFill>
                  <a:srgbClr val="7030A0"/>
                </a:solidFill>
              </a:rPr>
              <a:t>bilateral political relations between home and host countries and by multilateral agreements governing the relations among groups of countries.</a:t>
            </a:r>
          </a:p>
          <a:p>
            <a:pPr algn="just"/>
            <a:r>
              <a:rPr lang="en-US" dirty="0" smtClean="0"/>
              <a:t>The government-to-government relationship can have a profound effect, particularly if it becomes </a:t>
            </a:r>
            <a:r>
              <a:rPr lang="en-US" b="1" dirty="0" smtClean="0">
                <a:solidFill>
                  <a:srgbClr val="00B050"/>
                </a:solidFill>
              </a:rPr>
              <a:t>hostile or beneficial.   </a:t>
            </a:r>
          </a:p>
          <a:p>
            <a:pPr algn="just"/>
            <a:r>
              <a:rPr lang="en-US" dirty="0" smtClean="0"/>
              <a:t>The good international marketer </a:t>
            </a:r>
            <a:r>
              <a:rPr lang="en-US" b="1" dirty="0" smtClean="0">
                <a:solidFill>
                  <a:srgbClr val="FF0000"/>
                </a:solidFill>
              </a:rPr>
              <a:t>will be aware of political currents worldwide and will attempt to anticipate </a:t>
            </a:r>
            <a:r>
              <a:rPr lang="en-US" dirty="0" smtClean="0"/>
              <a:t>changes in the international political environment, good or bad, so that his or her firm can plan for them.</a:t>
            </a:r>
          </a:p>
          <a:p>
            <a:pPr algn="just">
              <a:buNone/>
            </a:pPr>
            <a:endParaRPr lang="en-US" dirty="0"/>
          </a:p>
        </p:txBody>
      </p:sp>
    </p:spTree>
  </p:cSld>
  <p:clrMapOvr>
    <a:masterClrMapping/>
  </p:clrMapOvr>
  <p:transition spd="slow">
    <p:strips/>
    <p:sndAc>
      <p:stSnd>
        <p:snd r:embed="rId2" name="explode.wav" builtIn="1"/>
      </p:stSnd>
    </p:sndAc>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rmAutofit fontScale="90000"/>
          </a:bodyPr>
          <a:lstStyle/>
          <a:p>
            <a:r>
              <a:rPr lang="en-US" b="1" i="1" dirty="0" smtClean="0"/>
              <a:t/>
            </a:r>
            <a:br>
              <a:rPr lang="en-US" b="1" i="1" dirty="0" smtClean="0"/>
            </a:br>
            <a:r>
              <a:rPr lang="en-US" b="1" i="1" dirty="0" smtClean="0"/>
              <a:t>International Law</a:t>
            </a:r>
            <a:r>
              <a:rPr lang="en-US" dirty="0" smtClean="0"/>
              <a:t/>
            </a:r>
            <a:br>
              <a:rPr lang="en-US" dirty="0" smtClean="0"/>
            </a:br>
            <a:endParaRPr lang="en-US" dirty="0"/>
          </a:p>
        </p:txBody>
      </p:sp>
      <p:sp>
        <p:nvSpPr>
          <p:cNvPr id="3" name="Content Placeholder 2"/>
          <p:cNvSpPr>
            <a:spLocks noGrp="1"/>
          </p:cNvSpPr>
          <p:nvPr>
            <p:ph idx="1"/>
          </p:nvPr>
        </p:nvSpPr>
        <p:spPr>
          <a:xfrm>
            <a:off x="304800" y="1219200"/>
            <a:ext cx="8686800" cy="5257800"/>
          </a:xfrm>
        </p:spPr>
        <p:txBody>
          <a:bodyPr>
            <a:normAutofit/>
          </a:bodyPr>
          <a:lstStyle/>
          <a:p>
            <a:pPr algn="just"/>
            <a:r>
              <a:rPr lang="en-US" dirty="0" smtClean="0"/>
              <a:t>International law plays an important role in the conduct of international business.   As an example, the World Trade Organization (WTO) defines internationally acceptable economic practices for its member nations. Although it does not directly affect individual firms, it does affect them indirectly by providing a more stable and predictable international market environment.</a:t>
            </a:r>
            <a:endParaRPr lang="en-US" dirty="0"/>
          </a:p>
        </p:txBody>
      </p:sp>
    </p:spTree>
  </p:cSld>
  <p:clrMapOvr>
    <a:masterClrMapping/>
  </p:clrMapOvr>
  <p:transition spd="slow">
    <p:strips/>
    <p:sndAc>
      <p:stSnd>
        <p:snd r:embed="rId2" name="explode.wav" builtIn="1"/>
      </p:stSnd>
    </p:sndAc>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rmAutofit fontScale="90000"/>
          </a:bodyPr>
          <a:lstStyle/>
          <a:p>
            <a:r>
              <a:rPr lang="en-US" b="1" i="1" dirty="0" smtClean="0"/>
              <a:t/>
            </a:r>
            <a:br>
              <a:rPr lang="en-US" b="1" i="1" dirty="0" smtClean="0"/>
            </a:br>
            <a:r>
              <a:rPr lang="en-US" b="1" i="1" dirty="0" smtClean="0"/>
              <a:t>C.  THE ECONOMIC ENVIRONMENT</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486400"/>
          </a:xfrm>
        </p:spPr>
        <p:txBody>
          <a:bodyPr>
            <a:normAutofit fontScale="92500" lnSpcReduction="10000"/>
          </a:bodyPr>
          <a:lstStyle/>
          <a:p>
            <a:pPr algn="just"/>
            <a:r>
              <a:rPr lang="en-US" dirty="0" smtClean="0">
                <a:latin typeface="Times New Roman" pitchFamily="18" charset="0"/>
                <a:cs typeface="Times New Roman" pitchFamily="18" charset="0"/>
              </a:rPr>
              <a:t>The assessment of a foreign market environment should start with the </a:t>
            </a:r>
            <a:r>
              <a:rPr lang="en-US" b="1" dirty="0" smtClean="0">
                <a:solidFill>
                  <a:srgbClr val="FF0000"/>
                </a:solidFill>
                <a:latin typeface="Times New Roman" pitchFamily="18" charset="0"/>
                <a:cs typeface="Times New Roman" pitchFamily="18" charset="0"/>
              </a:rPr>
              <a:t>evaluation of economic variables relating to the size and nature of the markets. </a:t>
            </a:r>
            <a:r>
              <a:rPr lang="en-US"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The Statistical Yearbook of the United Nations, World Bank publications and individual countries' Statistical Abstracts provide the starting point for market investigations.  The more developed the market, the more data are available.  Data are available, on past developments as well as on projections of broader categories such as population and income.</a:t>
            </a: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rmAutofit fontScale="90000"/>
          </a:bodyPr>
          <a:lstStyle/>
          <a:p>
            <a:r>
              <a:rPr lang="en-US" b="1" i="1" dirty="0" smtClean="0"/>
              <a:t/>
            </a:r>
            <a:br>
              <a:rPr lang="en-US" b="1" i="1" dirty="0" smtClean="0"/>
            </a:br>
            <a:r>
              <a:rPr lang="en-US" b="1" i="1" dirty="0" smtClean="0"/>
              <a:t>1.  Market Characteristics</a:t>
            </a:r>
            <a:r>
              <a:rPr lang="en-US" dirty="0" smtClean="0"/>
              <a:t/>
            </a:r>
            <a:br>
              <a:rPr lang="en-US" dirty="0" smtClean="0"/>
            </a:br>
            <a:endParaRPr lang="en-US" dirty="0"/>
          </a:p>
        </p:txBody>
      </p:sp>
      <p:sp>
        <p:nvSpPr>
          <p:cNvPr id="3" name="Content Placeholder 2"/>
          <p:cNvSpPr>
            <a:spLocks noGrp="1"/>
          </p:cNvSpPr>
          <p:nvPr>
            <p:ph idx="1"/>
          </p:nvPr>
        </p:nvSpPr>
        <p:spPr>
          <a:xfrm>
            <a:off x="304800" y="1066800"/>
            <a:ext cx="8686800" cy="5410200"/>
          </a:xfrm>
        </p:spPr>
        <p:txBody>
          <a:bodyPr>
            <a:normAutofit fontScale="92500"/>
          </a:bodyPr>
          <a:lstStyle/>
          <a:p>
            <a:pPr algn="just"/>
            <a:r>
              <a:rPr lang="en-US" dirty="0" smtClean="0">
                <a:latin typeface="Times New Roman" pitchFamily="18" charset="0"/>
                <a:cs typeface="Times New Roman" pitchFamily="18" charset="0"/>
              </a:rPr>
              <a:t>The main dimensions of a market can be captured  variables such as those relating to the </a:t>
            </a:r>
            <a:r>
              <a:rPr lang="en-US" b="1" dirty="0" smtClean="0">
                <a:solidFill>
                  <a:srgbClr val="FF0000"/>
                </a:solidFill>
                <a:latin typeface="Times New Roman" pitchFamily="18" charset="0"/>
                <a:cs typeface="Times New Roman" pitchFamily="18" charset="0"/>
              </a:rPr>
              <a:t>population and its various characteristics, infrastructure, geographical features of the environment, and foreign involvement in the economy.</a:t>
            </a:r>
          </a:p>
          <a:p>
            <a:pPr algn="just">
              <a:buNone/>
            </a:pPr>
            <a:r>
              <a:rPr lang="en-US" b="1" i="1" dirty="0" smtClean="0">
                <a:latin typeface="Times New Roman" pitchFamily="18" charset="0"/>
                <a:cs typeface="Times New Roman" pitchFamily="18" charset="0"/>
              </a:rPr>
              <a:t>Population</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number of people in a particular market provides one of the most basic indicators of </a:t>
            </a:r>
            <a:r>
              <a:rPr lang="en-US" dirty="0" smtClean="0">
                <a:solidFill>
                  <a:srgbClr val="FF0000"/>
                </a:solidFill>
                <a:latin typeface="Times New Roman" pitchFamily="18" charset="0"/>
                <a:cs typeface="Times New Roman" pitchFamily="18" charset="0"/>
              </a:rPr>
              <a:t>market size </a:t>
            </a:r>
            <a:r>
              <a:rPr lang="en-US" dirty="0" smtClean="0">
                <a:latin typeface="Times New Roman" pitchFamily="18" charset="0"/>
                <a:cs typeface="Times New Roman" pitchFamily="18" charset="0"/>
              </a:rPr>
              <a:t>and is, in itself, indicative of the </a:t>
            </a:r>
            <a:r>
              <a:rPr lang="en-US" dirty="0" smtClean="0">
                <a:solidFill>
                  <a:srgbClr val="FF0000"/>
                </a:solidFill>
                <a:latin typeface="Times New Roman" pitchFamily="18" charset="0"/>
                <a:cs typeface="Times New Roman" pitchFamily="18" charset="0"/>
              </a:rPr>
              <a:t>potential demand </a:t>
            </a:r>
            <a:r>
              <a:rPr lang="en-US" dirty="0" smtClean="0">
                <a:latin typeface="Times New Roman" pitchFamily="18" charset="0"/>
                <a:cs typeface="Times New Roman" pitchFamily="18" charset="0"/>
              </a:rPr>
              <a:t>for certain staple items that have </a:t>
            </a:r>
            <a:r>
              <a:rPr lang="en-US" dirty="0" smtClean="0">
                <a:solidFill>
                  <a:srgbClr val="FF0000"/>
                </a:solidFill>
                <a:latin typeface="Times New Roman" pitchFamily="18" charset="0"/>
                <a:cs typeface="Times New Roman" pitchFamily="18" charset="0"/>
              </a:rPr>
              <a:t>universal appeal and are generally affordable.</a:t>
            </a: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554162"/>
            <a:ext cx="8686800" cy="4922838"/>
          </a:xfrm>
        </p:spPr>
        <p:txBody>
          <a:bodyPr>
            <a:normAutofit/>
          </a:bodyPr>
          <a:lstStyle/>
          <a:p>
            <a:pPr algn="just">
              <a:buNone/>
            </a:pPr>
            <a:r>
              <a:rPr lang="en-US" dirty="0" smtClean="0"/>
              <a:t>In this case</a:t>
            </a:r>
          </a:p>
          <a:p>
            <a:pPr algn="just"/>
            <a:r>
              <a:rPr lang="en-US" dirty="0" smtClean="0"/>
              <a:t>European countries have been at the forefront of such efforts, having developed the European </a:t>
            </a:r>
            <a:r>
              <a:rPr lang="en-US" dirty="0" smtClean="0">
                <a:solidFill>
                  <a:srgbClr val="FF0000"/>
                </a:solidFill>
              </a:rPr>
              <a:t>patent </a:t>
            </a:r>
            <a:r>
              <a:rPr lang="en-US" dirty="0" smtClean="0"/>
              <a:t>Convention and the Community Patent Convention. Similar efforts have been undertaken with regard to </a:t>
            </a:r>
            <a:r>
              <a:rPr lang="en-US" dirty="0" smtClean="0">
                <a:solidFill>
                  <a:srgbClr val="FF0000"/>
                </a:solidFill>
              </a:rPr>
              <a:t>trademarks</a:t>
            </a:r>
            <a:r>
              <a:rPr lang="en-US" dirty="0" smtClean="0"/>
              <a:t> so that firms can benefit from various multilateral agreements.  </a:t>
            </a:r>
          </a:p>
          <a:p>
            <a:pPr algn="just"/>
            <a:endParaRPr lang="en-US" dirty="0"/>
          </a:p>
        </p:txBody>
      </p:sp>
    </p:spTree>
  </p:cSld>
  <p:clrMapOvr>
    <a:masterClrMapping/>
  </p:clrMapOvr>
  <p:transition spd="slow">
    <p:strips/>
    <p:sndAc>
      <p:stSnd>
        <p:snd r:embed="rId2" name="explode.wav" builtIn="1"/>
      </p:stSnd>
    </p:sndAc>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rmAutofit fontScale="90000"/>
          </a:bodyPr>
          <a:lstStyle/>
          <a:p>
            <a:pPr algn="ctr"/>
            <a:r>
              <a:rPr lang="en-US" dirty="0" smtClean="0"/>
              <a:t>Main variables economy</a:t>
            </a:r>
            <a:endParaRPr lang="en-US" dirty="0"/>
          </a:p>
        </p:txBody>
      </p:sp>
      <p:sp>
        <p:nvSpPr>
          <p:cNvPr id="3" name="Content Placeholder 2"/>
          <p:cNvSpPr>
            <a:spLocks noGrp="1"/>
          </p:cNvSpPr>
          <p:nvPr>
            <p:ph idx="1"/>
          </p:nvPr>
        </p:nvSpPr>
        <p:spPr>
          <a:xfrm>
            <a:off x="228600" y="1066800"/>
            <a:ext cx="8763000" cy="5486400"/>
          </a:xfrm>
        </p:spPr>
        <p:txBody>
          <a:bodyPr>
            <a:normAutofit fontScale="85000" lnSpcReduction="20000"/>
          </a:bodyPr>
          <a:lstStyle/>
          <a:p>
            <a:pPr algn="just">
              <a:buNone/>
            </a:pPr>
            <a:r>
              <a:rPr lang="en-US" b="1" i="1" dirty="0" smtClean="0">
                <a:latin typeface="Times New Roman" pitchFamily="18" charset="0"/>
                <a:cs typeface="Times New Roman" pitchFamily="18" charset="0"/>
              </a:rPr>
              <a:t>Income</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Markets require not only people but also </a:t>
            </a:r>
            <a:r>
              <a:rPr lang="en-US" b="1" dirty="0" smtClean="0">
                <a:solidFill>
                  <a:srgbClr val="FF0000"/>
                </a:solidFill>
                <a:latin typeface="Times New Roman" pitchFamily="18" charset="0"/>
                <a:cs typeface="Times New Roman" pitchFamily="18" charset="0"/>
              </a:rPr>
              <a:t>purchasing power,</a:t>
            </a:r>
            <a:r>
              <a:rPr lang="en-US" dirty="0" smtClean="0">
                <a:latin typeface="Times New Roman" pitchFamily="18" charset="0"/>
                <a:cs typeface="Times New Roman" pitchFamily="18" charset="0"/>
              </a:rPr>
              <a:t> which is a function of income, prices, savings, and credit availability.</a:t>
            </a:r>
          </a:p>
          <a:p>
            <a:pPr algn="just"/>
            <a:r>
              <a:rPr lang="en-US" dirty="0" smtClean="0">
                <a:latin typeface="Times New Roman" pitchFamily="18" charset="0"/>
                <a:cs typeface="Times New Roman" pitchFamily="18" charset="0"/>
              </a:rPr>
              <a:t> income is most </a:t>
            </a:r>
            <a:r>
              <a:rPr lang="en-US" b="1" dirty="0" smtClean="0">
                <a:solidFill>
                  <a:srgbClr val="7030A0"/>
                </a:solidFill>
                <a:latin typeface="Times New Roman" pitchFamily="18" charset="0"/>
                <a:cs typeface="Times New Roman" pitchFamily="18" charset="0"/>
              </a:rPr>
              <a:t>indicative of the market potential </a:t>
            </a:r>
            <a:r>
              <a:rPr lang="en-US" dirty="0" smtClean="0">
                <a:latin typeface="Times New Roman" pitchFamily="18" charset="0"/>
                <a:cs typeface="Times New Roman" pitchFamily="18" charset="0"/>
              </a:rPr>
              <a:t>for most consumer and industrial products and services. </a:t>
            </a:r>
          </a:p>
          <a:p>
            <a:pPr algn="just"/>
            <a:r>
              <a:rPr lang="en-US" dirty="0" smtClean="0">
                <a:latin typeface="Times New Roman" pitchFamily="18" charset="0"/>
                <a:cs typeface="Times New Roman" pitchFamily="18" charset="0"/>
              </a:rPr>
              <a:t> For the marketer to make use of information on </a:t>
            </a:r>
            <a:r>
              <a:rPr lang="en-US" b="1" dirty="0" smtClean="0">
                <a:solidFill>
                  <a:srgbClr val="7030A0"/>
                </a:solidFill>
                <a:latin typeface="Times New Roman" pitchFamily="18" charset="0"/>
                <a:cs typeface="Times New Roman" pitchFamily="18" charset="0"/>
              </a:rPr>
              <a:t>gross national products</a:t>
            </a:r>
            <a:r>
              <a:rPr lang="en-US" dirty="0" smtClean="0">
                <a:latin typeface="Times New Roman" pitchFamily="18" charset="0"/>
                <a:cs typeface="Times New Roman" pitchFamily="18" charset="0"/>
              </a:rPr>
              <a:t> of various nations, further knowledge is needed on distribution of income.  </a:t>
            </a:r>
          </a:p>
          <a:p>
            <a:pPr algn="just"/>
            <a:r>
              <a:rPr lang="en-US" b="1" dirty="0" smtClean="0">
                <a:solidFill>
                  <a:srgbClr val="FF0000"/>
                </a:solidFill>
                <a:latin typeface="Times New Roman" pitchFamily="18" charset="0"/>
                <a:cs typeface="Times New Roman" pitchFamily="18" charset="0"/>
              </a:rPr>
              <a:t>Per capita </a:t>
            </a:r>
            <a:r>
              <a:rPr lang="en-US" dirty="0" smtClean="0">
                <a:latin typeface="Times New Roman" pitchFamily="18" charset="0"/>
                <a:cs typeface="Times New Roman" pitchFamily="18" charset="0"/>
              </a:rPr>
              <a:t>is often used as a primary indicator for evaluating purchasing power. In some markets, income distribution produces wide gaps between population groups.  </a:t>
            </a:r>
          </a:p>
          <a:p>
            <a:pPr algn="just"/>
            <a:r>
              <a:rPr lang="en-US" dirty="0" smtClean="0">
                <a:latin typeface="Times New Roman" pitchFamily="18" charset="0"/>
                <a:cs typeface="Times New Roman" pitchFamily="18" charset="0"/>
              </a:rPr>
              <a:t>The more developed the economy, the more income distribution tends to converge toward the middle class.</a:t>
            </a: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No Direct Foreign Marketing</a:t>
            </a:r>
            <a:endParaRPr lang="en-US" dirty="0"/>
          </a:p>
        </p:txBody>
      </p:sp>
      <p:sp>
        <p:nvSpPr>
          <p:cNvPr id="3" name="Content Placeholder 2"/>
          <p:cNvSpPr>
            <a:spLocks noGrp="1"/>
          </p:cNvSpPr>
          <p:nvPr>
            <p:ph idx="1"/>
          </p:nvPr>
        </p:nvSpPr>
        <p:spPr>
          <a:xfrm>
            <a:off x="152400" y="1447800"/>
            <a:ext cx="8686800" cy="5059363"/>
          </a:xfrm>
        </p:spPr>
        <p:txBody>
          <a:bodyPr>
            <a:normAutofit lnSpcReduction="10000"/>
          </a:bodyPr>
          <a:lstStyle/>
          <a:p>
            <a:pPr algn="just"/>
            <a:r>
              <a:rPr lang="en-US" dirty="0" smtClean="0"/>
              <a:t> company in this stage </a:t>
            </a:r>
            <a:r>
              <a:rPr lang="en-US" b="1" dirty="0" smtClean="0"/>
              <a:t>does not actively cultivate customers outside national boundaries</a:t>
            </a:r>
          </a:p>
          <a:p>
            <a:pPr algn="just"/>
            <a:r>
              <a:rPr lang="en-US" dirty="0" smtClean="0"/>
              <a:t>company’s products may reach foreign markets.</a:t>
            </a:r>
          </a:p>
          <a:p>
            <a:pPr algn="just"/>
            <a:r>
              <a:rPr lang="en-US" dirty="0" smtClean="0"/>
              <a:t>Sales  may  be  made to  trading  companies  as  well  as  foreign  customers  who  come  directly  to  the  firm.  </a:t>
            </a:r>
          </a:p>
          <a:p>
            <a:pPr algn="just"/>
            <a:r>
              <a:rPr lang="en-US" dirty="0" smtClean="0"/>
              <a:t>Or products  may  reach  foreign  markets  via  domestic  wholesalers  or  distributors   </a:t>
            </a:r>
            <a:endParaRPr lang="en-US" dirty="0"/>
          </a:p>
        </p:txBody>
      </p:sp>
    </p:spTree>
  </p:cSld>
  <p:clrMapOvr>
    <a:masterClrMapping/>
  </p:clrMapOvr>
  <p:transition spd="slow">
    <p:strips/>
    <p:sndAc>
      <p:stSnd>
        <p:snd r:embed="rId2" name="explode.wav" builtIn="1"/>
      </p:stSnd>
    </p:sndAc>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rmAutofit fontScale="90000"/>
          </a:bodyPr>
          <a:lstStyle/>
          <a:p>
            <a:r>
              <a:rPr lang="en-US" dirty="0" smtClean="0"/>
              <a:t>Income </a:t>
            </a:r>
            <a:r>
              <a:rPr lang="en-US" dirty="0" err="1" smtClean="0"/>
              <a:t>cont,d</a:t>
            </a:r>
            <a:endParaRPr lang="en-US" dirty="0"/>
          </a:p>
        </p:txBody>
      </p:sp>
      <p:sp>
        <p:nvSpPr>
          <p:cNvPr id="3" name="Content Placeholder 2"/>
          <p:cNvSpPr>
            <a:spLocks noGrp="1"/>
          </p:cNvSpPr>
          <p:nvPr>
            <p:ph idx="1"/>
          </p:nvPr>
        </p:nvSpPr>
        <p:spPr>
          <a:xfrm>
            <a:off x="304800" y="1066800"/>
            <a:ext cx="8686800" cy="5562600"/>
          </a:xfrm>
        </p:spPr>
        <p:txBody>
          <a:bodyPr>
            <a:normAutofit fontScale="85000" lnSpcReduction="10000"/>
          </a:bodyPr>
          <a:lstStyle/>
          <a:p>
            <a:pPr algn="just"/>
            <a:r>
              <a:rPr lang="en-US" dirty="0" smtClean="0">
                <a:latin typeface="Times New Roman" pitchFamily="18" charset="0"/>
                <a:cs typeface="Times New Roman" pitchFamily="18" charset="0"/>
              </a:rPr>
              <a:t>In general, income figures are useful in the initial screening of markets.   Some products, such as motorcycles and television sets in China, are in demand regardless of their high price in relation to wages because of their high prestige value.</a:t>
            </a:r>
          </a:p>
          <a:p>
            <a:pPr algn="just"/>
            <a:r>
              <a:rPr lang="en-US" dirty="0" smtClean="0">
                <a:latin typeface="Times New Roman" pitchFamily="18" charset="0"/>
                <a:cs typeface="Times New Roman" pitchFamily="18" charset="0"/>
              </a:rPr>
              <a:t>Some products are in demand because of their foreign origin.  Further, the lack of income in a market may preclude the marketing of a standardized product but, at the same time, provide an opportunity for an adjusted product.  A packaged goods company, confronted with considerable disparity in income levels within the same country, adapted a deodorant product to fit two separate target income groups the regular product version in a spray can and the less expensive one in a plastic squeeze bottle.   </a:t>
            </a: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rmAutofit fontScale="90000"/>
          </a:bodyPr>
          <a:lstStyle/>
          <a:p>
            <a:r>
              <a:rPr lang="en-US" b="1" i="1" dirty="0" smtClean="0"/>
              <a:t/>
            </a:r>
            <a:br>
              <a:rPr lang="en-US" b="1" i="1" dirty="0" smtClean="0"/>
            </a:br>
            <a:r>
              <a:rPr lang="en-US" b="1" i="1" dirty="0" smtClean="0"/>
              <a:t>Consumption Patterns</a:t>
            </a:r>
            <a:r>
              <a:rPr lang="en-US" dirty="0" smtClean="0"/>
              <a:t/>
            </a:r>
            <a:br>
              <a:rPr lang="en-US" dirty="0" smtClean="0"/>
            </a:br>
            <a:endParaRPr lang="en-US" dirty="0"/>
          </a:p>
        </p:txBody>
      </p:sp>
      <p:sp>
        <p:nvSpPr>
          <p:cNvPr id="3" name="Content Placeholder 2"/>
          <p:cNvSpPr>
            <a:spLocks noGrp="1"/>
          </p:cNvSpPr>
          <p:nvPr>
            <p:ph idx="1"/>
          </p:nvPr>
        </p:nvSpPr>
        <p:spPr>
          <a:xfrm>
            <a:off x="304800" y="990600"/>
            <a:ext cx="8686800" cy="5638800"/>
          </a:xfrm>
        </p:spPr>
        <p:txBody>
          <a:bodyPr>
            <a:normAutofit lnSpcReduction="10000"/>
          </a:bodyPr>
          <a:lstStyle/>
          <a:p>
            <a:pPr algn="just"/>
            <a:r>
              <a:rPr lang="en-US" dirty="0" smtClean="0">
                <a:latin typeface="Times New Roman" pitchFamily="18" charset="0"/>
                <a:cs typeface="Times New Roman" pitchFamily="18" charset="0"/>
              </a:rPr>
              <a:t> economic data on consumption patterns can be obtained and analyzed.  </a:t>
            </a:r>
          </a:p>
          <a:p>
            <a:pPr algn="just"/>
            <a:r>
              <a:rPr lang="en-US" dirty="0" smtClean="0">
                <a:latin typeface="Times New Roman" pitchFamily="18" charset="0"/>
                <a:cs typeface="Times New Roman" pitchFamily="18" charset="0"/>
              </a:rPr>
              <a:t>The share of income spent on necessities will provide an indication of the market's development level as well as an approximation of how much money the consumer has left for other purchases.   </a:t>
            </a:r>
          </a:p>
          <a:p>
            <a:pPr algn="just"/>
            <a:r>
              <a:rPr lang="en-US" dirty="0" err="1" smtClean="0">
                <a:latin typeface="Times New Roman" pitchFamily="18" charset="0"/>
                <a:cs typeface="Times New Roman" pitchFamily="18" charset="0"/>
              </a:rPr>
              <a:t>Engel,s</a:t>
            </a:r>
            <a:r>
              <a:rPr lang="en-US" dirty="0" smtClean="0">
                <a:latin typeface="Times New Roman" pitchFamily="18" charset="0"/>
                <a:cs typeface="Times New Roman" pitchFamily="18" charset="0"/>
              </a:rPr>
              <a:t> law state that as a </a:t>
            </a:r>
            <a:r>
              <a:rPr lang="en-US" dirty="0" smtClean="0">
                <a:solidFill>
                  <a:srgbClr val="FF0000"/>
                </a:solidFill>
                <a:latin typeface="Times New Roman" pitchFamily="18" charset="0"/>
                <a:cs typeface="Times New Roman" pitchFamily="18" charset="0"/>
              </a:rPr>
              <a:t>family's income increases,</a:t>
            </a:r>
            <a:r>
              <a:rPr lang="en-US" dirty="0" smtClean="0">
                <a:latin typeface="Times New Roman" pitchFamily="18" charset="0"/>
                <a:cs typeface="Times New Roman" pitchFamily="18" charset="0"/>
              </a:rPr>
              <a:t> the percentage spent on food will decrease, the percentage spent on housing and household operations will be roughly constant, and the amount saved or spent on other purchases will increase. </a:t>
            </a: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rmAutofit fontScale="90000"/>
          </a:bodyPr>
          <a:lstStyle/>
          <a:p>
            <a:r>
              <a:rPr lang="en-US" b="1" i="1" dirty="0" smtClean="0"/>
              <a:t/>
            </a:r>
            <a:br>
              <a:rPr lang="en-US" b="1" i="1" dirty="0" smtClean="0"/>
            </a:br>
            <a:r>
              <a:rPr lang="en-US" b="1" i="1" dirty="0" smtClean="0"/>
              <a:t>Infrastructure</a:t>
            </a:r>
            <a:r>
              <a:rPr lang="en-US" dirty="0" smtClean="0"/>
              <a:t/>
            </a:r>
            <a:br>
              <a:rPr lang="en-US" dirty="0" smtClean="0"/>
            </a:br>
            <a:endParaRPr lang="en-US" dirty="0"/>
          </a:p>
        </p:txBody>
      </p:sp>
      <p:sp>
        <p:nvSpPr>
          <p:cNvPr id="3" name="Content Placeholder 2"/>
          <p:cNvSpPr>
            <a:spLocks noGrp="1"/>
          </p:cNvSpPr>
          <p:nvPr>
            <p:ph idx="1"/>
          </p:nvPr>
        </p:nvSpPr>
        <p:spPr>
          <a:xfrm>
            <a:off x="304800" y="1066800"/>
            <a:ext cx="8686800" cy="5486400"/>
          </a:xfrm>
        </p:spPr>
        <p:txBody>
          <a:bodyPr>
            <a:normAutofit/>
          </a:bodyPr>
          <a:lstStyle/>
          <a:p>
            <a:pPr algn="just"/>
            <a:r>
              <a:rPr lang="en-US" dirty="0" smtClean="0">
                <a:latin typeface="Times New Roman" pitchFamily="18" charset="0"/>
                <a:cs typeface="Times New Roman" pitchFamily="18" charset="0"/>
              </a:rPr>
              <a:t>The availability and quality of an infrastructure is critically important in evaluating marketing operations abroad.  </a:t>
            </a:r>
          </a:p>
          <a:p>
            <a:pPr algn="just"/>
            <a:r>
              <a:rPr lang="en-US" dirty="0" smtClean="0">
                <a:latin typeface="Times New Roman" pitchFamily="18" charset="0"/>
                <a:cs typeface="Times New Roman" pitchFamily="18" charset="0"/>
              </a:rPr>
              <a:t>Each international marketer will rely heavily on services provided by the local market for transportation, communication, and energy as well as on organizations participating in the facilitating functions of marketing: marketing communications, distributing, information, and financing</a:t>
            </a:r>
            <a:r>
              <a:rPr lang="en-US"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ransition spd="slow">
    <p:strips/>
    <p:sndAc>
      <p:stSnd>
        <p:snd r:embed="rId2" name="explode.wav" builtIn="1"/>
      </p:stSnd>
    </p:sndAc>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Chapter – Six </a:t>
            </a:r>
            <a:endParaRPr lang="en-US" dirty="0"/>
          </a:p>
        </p:txBody>
      </p:sp>
      <p:sp>
        <p:nvSpPr>
          <p:cNvPr id="3" name="Content Placeholder 2"/>
          <p:cNvSpPr>
            <a:spLocks noGrp="1"/>
          </p:cNvSpPr>
          <p:nvPr>
            <p:ph idx="1"/>
          </p:nvPr>
        </p:nvSpPr>
        <p:spPr/>
        <p:txBody>
          <a:bodyPr/>
          <a:lstStyle/>
          <a:p>
            <a:pPr algn="ctr">
              <a:buNone/>
            </a:pPr>
            <a:r>
              <a:rPr lang="en-US" sz="3600" b="1" dirty="0" smtClean="0"/>
              <a:t>Pricing</a:t>
            </a:r>
            <a:r>
              <a:rPr lang="en-US" b="1" dirty="0" smtClean="0"/>
              <a:t> and Terms of Payment</a:t>
            </a:r>
            <a:endParaRPr lang="en-US" dirty="0" smtClean="0"/>
          </a:p>
          <a:p>
            <a:endParaRPr lang="en-US" dirty="0"/>
          </a:p>
        </p:txBody>
      </p:sp>
    </p:spTree>
  </p:cSld>
  <p:clrMapOvr>
    <a:masterClrMapping/>
  </p:clrMapOvr>
  <p:transition spd="slow">
    <p:strips/>
    <p:sndAc>
      <p:stSnd>
        <p:snd r:embed="rId2" name="explode.wav" builtIn="1"/>
      </p:stSnd>
    </p:sndAc>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6.1 Basic International Pricing Concepts</a:t>
            </a:r>
            <a:r>
              <a:rPr lang="en-US" dirty="0" smtClean="0"/>
              <a:t/>
            </a:r>
            <a:br>
              <a:rPr lang="en-US" dirty="0" smtClean="0"/>
            </a:br>
            <a:endParaRPr lang="en-US" dirty="0"/>
          </a:p>
        </p:txBody>
      </p:sp>
      <p:sp>
        <p:nvSpPr>
          <p:cNvPr id="3" name="Content Placeholder 2"/>
          <p:cNvSpPr>
            <a:spLocks noGrp="1"/>
          </p:cNvSpPr>
          <p:nvPr>
            <p:ph idx="1"/>
          </p:nvPr>
        </p:nvSpPr>
        <p:spPr>
          <a:xfrm>
            <a:off x="228600" y="990600"/>
            <a:ext cx="8763000" cy="5867400"/>
          </a:xfrm>
        </p:spPr>
        <p:txBody>
          <a:bodyPr>
            <a:normAutofit/>
          </a:bodyPr>
          <a:lstStyle/>
          <a:p>
            <a:pPr>
              <a:lnSpc>
                <a:spcPct val="110000"/>
              </a:lnSpc>
              <a:spcBef>
                <a:spcPts val="1800"/>
              </a:spcBef>
            </a:pPr>
            <a:r>
              <a:rPr lang="en-US" dirty="0" smtClean="0"/>
              <a:t>price floors, price ceilings, and optimum prices in each of the national markets</a:t>
            </a:r>
          </a:p>
          <a:p>
            <a:pPr>
              <a:lnSpc>
                <a:spcPct val="110000"/>
              </a:lnSpc>
              <a:spcBef>
                <a:spcPts val="1800"/>
              </a:spcBef>
            </a:pPr>
            <a:r>
              <a:rPr lang="en-US" dirty="0" smtClean="0"/>
              <a:t>The task of determining prices in global marketing is complicated by </a:t>
            </a:r>
            <a:r>
              <a:rPr lang="en-US" dirty="0" smtClean="0">
                <a:solidFill>
                  <a:srgbClr val="FF0000"/>
                </a:solidFill>
              </a:rPr>
              <a:t>fluctuating exchange rates</a:t>
            </a:r>
          </a:p>
          <a:p>
            <a:pPr>
              <a:lnSpc>
                <a:spcPct val="110000"/>
              </a:lnSpc>
              <a:spcBef>
                <a:spcPts val="1800"/>
              </a:spcBef>
            </a:pPr>
            <a:r>
              <a:rPr lang="en-US" dirty="0" smtClean="0"/>
              <a:t>According to the concept of purchasing power parity, changes in domestic prices will be reflected in the exchange rate of the country's currency</a:t>
            </a:r>
            <a:endParaRPr lang="en-US" dirty="0">
              <a:solidFill>
                <a:srgbClr val="FF0000"/>
              </a:solidFill>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Con’d</a:t>
            </a:r>
            <a:endParaRPr lang="en-US" dirty="0"/>
          </a:p>
        </p:txBody>
      </p:sp>
      <p:sp>
        <p:nvSpPr>
          <p:cNvPr id="3" name="Content Placeholder 2"/>
          <p:cNvSpPr>
            <a:spLocks noGrp="1"/>
          </p:cNvSpPr>
          <p:nvPr>
            <p:ph idx="1"/>
          </p:nvPr>
        </p:nvSpPr>
        <p:spPr>
          <a:xfrm>
            <a:off x="304800" y="1554162"/>
            <a:ext cx="8686800" cy="5303838"/>
          </a:xfrm>
        </p:spPr>
        <p:txBody>
          <a:bodyPr>
            <a:normAutofit fontScale="92500" lnSpcReduction="10000"/>
          </a:bodyPr>
          <a:lstStyle/>
          <a:p>
            <a:pPr>
              <a:spcBef>
                <a:spcPts val="1800"/>
              </a:spcBef>
            </a:pPr>
            <a:r>
              <a:rPr lang="en-US" dirty="0" smtClean="0"/>
              <a:t>in theory, fluctuating exchange rates should </a:t>
            </a:r>
            <a:r>
              <a:rPr lang="en-US" dirty="0" smtClean="0">
                <a:solidFill>
                  <a:srgbClr val="FF0000"/>
                </a:solidFill>
              </a:rPr>
              <a:t>not present serious problems for </a:t>
            </a:r>
            <a:r>
              <a:rPr lang="en-US" dirty="0" smtClean="0"/>
              <a:t>the global marketer---------  favorable exchange rates</a:t>
            </a:r>
          </a:p>
          <a:p>
            <a:pPr>
              <a:spcBef>
                <a:spcPts val="1800"/>
              </a:spcBef>
            </a:pPr>
            <a:r>
              <a:rPr lang="en-US" dirty="0" smtClean="0"/>
              <a:t> losses due to unfavorable exchange rates</a:t>
            </a:r>
          </a:p>
          <a:p>
            <a:pPr>
              <a:spcBef>
                <a:spcPts val="1800"/>
              </a:spcBef>
            </a:pPr>
            <a:r>
              <a:rPr lang="en-US" dirty="0" smtClean="0"/>
              <a:t>A firm's pricing system and policies must also be consistent with other unique global constraints. </a:t>
            </a:r>
          </a:p>
          <a:p>
            <a:pPr>
              <a:spcBef>
                <a:spcPts val="1800"/>
              </a:spcBef>
            </a:pPr>
            <a:r>
              <a:rPr lang="en-US" dirty="0" smtClean="0"/>
              <a:t>global pricing decisions must take into account international transportation costs, middlemen in elongated international channels of distribution, and the demands of global </a:t>
            </a:r>
            <a:endParaRPr lang="en-US" dirty="0"/>
          </a:p>
        </p:txBody>
      </p:sp>
      <p:cxnSp>
        <p:nvCxnSpPr>
          <p:cNvPr id="7" name="Straight Arrow Connector 6"/>
          <p:cNvCxnSpPr/>
          <p:nvPr/>
        </p:nvCxnSpPr>
        <p:spPr>
          <a:xfrm flipV="1">
            <a:off x="2895600" y="2819400"/>
            <a:ext cx="3810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6.2 Price Standardization</a:t>
            </a:r>
            <a:r>
              <a:rPr lang="en-US" dirty="0" smtClean="0"/>
              <a:t/>
            </a:r>
            <a:br>
              <a:rPr lang="en-US" dirty="0" smtClean="0"/>
            </a:br>
            <a:endParaRPr lang="en-US" dirty="0"/>
          </a:p>
        </p:txBody>
      </p:sp>
      <p:sp>
        <p:nvSpPr>
          <p:cNvPr id="3" name="Content Placeholder 2"/>
          <p:cNvSpPr>
            <a:spLocks noGrp="1"/>
          </p:cNvSpPr>
          <p:nvPr>
            <p:ph idx="1"/>
          </p:nvPr>
        </p:nvSpPr>
        <p:spPr>
          <a:xfrm>
            <a:off x="304800" y="1554162"/>
            <a:ext cx="8686800" cy="5075238"/>
          </a:xfrm>
        </p:spPr>
        <p:txBody>
          <a:bodyPr>
            <a:normAutofit fontScale="92500" lnSpcReduction="10000"/>
          </a:bodyPr>
          <a:lstStyle/>
          <a:p>
            <a:r>
              <a:rPr lang="en-US" dirty="0" smtClean="0"/>
              <a:t>One issue of pricing standardization  for international marketer </a:t>
            </a:r>
          </a:p>
          <a:p>
            <a:r>
              <a:rPr lang="en-US" dirty="0" smtClean="0"/>
              <a:t>because of government regulations, price and advertising elements were most adapted.</a:t>
            </a:r>
          </a:p>
          <a:p>
            <a:r>
              <a:rPr lang="en-US" dirty="0" smtClean="0"/>
              <a:t> In comparison with the same firms’ European and Latin American strategies, price was similarly adapted in both regions</a:t>
            </a:r>
          </a:p>
          <a:p>
            <a:r>
              <a:rPr lang="en-US" dirty="0" smtClean="0"/>
              <a:t>Whether price should be uniform worldwide is a subject of much debate</a:t>
            </a:r>
          </a:p>
          <a:p>
            <a:r>
              <a:rPr lang="en-US" dirty="0" smtClean="0">
                <a:solidFill>
                  <a:srgbClr val="00B0F0"/>
                </a:solidFill>
              </a:rPr>
              <a:t>from the management’s viewpoint</a:t>
            </a:r>
          </a:p>
          <a:p>
            <a:r>
              <a:rPr lang="en-US" dirty="0" smtClean="0">
                <a:solidFill>
                  <a:srgbClr val="00B0F0"/>
                </a:solidFill>
              </a:rPr>
              <a:t>economists believe viewpoint </a:t>
            </a:r>
            <a:endParaRPr lang="en-US" dirty="0">
              <a:solidFill>
                <a:srgbClr val="00B0F0"/>
              </a:solidFill>
            </a:endParaRPr>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a:t>
            </a:r>
            <a:endParaRPr lang="en-US" dirty="0"/>
          </a:p>
        </p:txBody>
      </p:sp>
      <p:sp>
        <p:nvSpPr>
          <p:cNvPr id="3" name="Content Placeholder 2"/>
          <p:cNvSpPr>
            <a:spLocks noGrp="1"/>
          </p:cNvSpPr>
          <p:nvPr>
            <p:ph idx="1"/>
          </p:nvPr>
        </p:nvSpPr>
        <p:spPr>
          <a:xfrm>
            <a:off x="304800" y="1554162"/>
            <a:ext cx="8686800" cy="5303838"/>
          </a:xfrm>
        </p:spPr>
        <p:txBody>
          <a:bodyPr>
            <a:normAutofit fontScale="92500" lnSpcReduction="10000"/>
          </a:bodyPr>
          <a:lstStyle/>
          <a:p>
            <a:pPr>
              <a:spcBef>
                <a:spcPts val="1800"/>
              </a:spcBef>
            </a:pPr>
            <a:r>
              <a:rPr lang="en-US" dirty="0" smtClean="0"/>
              <a:t>the case with the European Union due to the free movement of goods, the elimination of customs barriers, and the harmonization of VAT rate</a:t>
            </a:r>
          </a:p>
          <a:p>
            <a:pPr>
              <a:spcBef>
                <a:spcPts val="1800"/>
              </a:spcBef>
            </a:pPr>
            <a:r>
              <a:rPr lang="en-US" dirty="0" smtClean="0"/>
              <a:t> A multinational corporation needs to coordinate prices across its multiple markets – without violating national laws </a:t>
            </a:r>
          </a:p>
          <a:p>
            <a:pPr>
              <a:spcBef>
                <a:spcPts val="1800"/>
              </a:spcBef>
            </a:pPr>
            <a:r>
              <a:rPr lang="en-US" dirty="0" smtClean="0"/>
              <a:t> South Korean, Taiwanese, Hong Kong, and Singaporean firms operating in Europe found that they had closer relationships with their parent firms and that they had greater autonomy in strategy and pricing decisions</a:t>
            </a: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Global Pricing Policies </a:t>
            </a:r>
            <a:r>
              <a:rPr lang="en-US" dirty="0" smtClean="0"/>
              <a:t/>
            </a:r>
            <a:br>
              <a:rPr lang="en-US" dirty="0" smtClean="0"/>
            </a:br>
            <a:endParaRPr lang="en-US" dirty="0"/>
          </a:p>
        </p:txBody>
      </p:sp>
      <p:sp>
        <p:nvSpPr>
          <p:cNvPr id="3" name="Content Placeholder 2"/>
          <p:cNvSpPr>
            <a:spLocks noGrp="1"/>
          </p:cNvSpPr>
          <p:nvPr>
            <p:ph idx="1"/>
          </p:nvPr>
        </p:nvSpPr>
        <p:spPr>
          <a:xfrm>
            <a:off x="304800" y="1554162"/>
            <a:ext cx="8686800" cy="4999038"/>
          </a:xfrm>
        </p:spPr>
        <p:txBody>
          <a:bodyPr>
            <a:normAutofit lnSpcReduction="10000"/>
          </a:bodyPr>
          <a:lstStyle/>
          <a:p>
            <a:r>
              <a:rPr lang="en-US" b="1" i="1" dirty="0" smtClean="0"/>
              <a:t>Standard Price Policy </a:t>
            </a:r>
            <a:r>
              <a:rPr lang="en-US" dirty="0" smtClean="0"/>
              <a:t> :</a:t>
            </a:r>
          </a:p>
          <a:p>
            <a:pPr>
              <a:buFont typeface="Wingdings" pitchFamily="2" charset="2"/>
              <a:buChar char="q"/>
            </a:pPr>
            <a:r>
              <a:rPr lang="en-US" dirty="0" smtClean="0"/>
              <a:t>An international marketer following </a:t>
            </a:r>
            <a:r>
              <a:rPr lang="en-US" dirty="0" smtClean="0">
                <a:solidFill>
                  <a:srgbClr val="00B0F0"/>
                </a:solidFill>
              </a:rPr>
              <a:t>a geocentric approach </a:t>
            </a:r>
            <a:r>
              <a:rPr lang="en-US" dirty="0" smtClean="0"/>
              <a:t>to international marketing will adopt a standard price policy</a:t>
            </a:r>
            <a:r>
              <a:rPr lang="en-US" b="1" i="1" dirty="0" smtClean="0"/>
              <a:t> </a:t>
            </a:r>
          </a:p>
          <a:p>
            <a:pPr>
              <a:buFont typeface="Wingdings" pitchFamily="2" charset="2"/>
              <a:buChar char="q"/>
            </a:pPr>
            <a:r>
              <a:rPr lang="en-US" b="1" i="1" dirty="0" smtClean="0"/>
              <a:t>Two- Tiered Pricing Policy</a:t>
            </a:r>
            <a:r>
              <a:rPr lang="en-US" i="1" dirty="0" smtClean="0"/>
              <a:t>:</a:t>
            </a:r>
            <a:r>
              <a:rPr lang="en-US" dirty="0" smtClean="0"/>
              <a:t> An international firm that follows an </a:t>
            </a:r>
            <a:r>
              <a:rPr lang="en-US" dirty="0" smtClean="0">
                <a:solidFill>
                  <a:srgbClr val="00B0F0"/>
                </a:solidFill>
              </a:rPr>
              <a:t>ethnocentric approach </a:t>
            </a:r>
            <a:r>
              <a:rPr lang="en-US" dirty="0" smtClean="0"/>
              <a:t>will use two-tiered pricing policy.</a:t>
            </a:r>
          </a:p>
          <a:p>
            <a:pPr>
              <a:buFont typeface="Wingdings" pitchFamily="2" charset="2"/>
              <a:buChar char="q"/>
            </a:pPr>
            <a:r>
              <a:rPr lang="en-US" dirty="0" smtClean="0"/>
              <a:t> Under two-tiered pricing policy, the firm sets one price for all its domestic sales and a second price for all its international sales</a:t>
            </a: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a:t>
            </a:r>
            <a:endParaRPr lang="en-US" dirty="0"/>
          </a:p>
        </p:txBody>
      </p:sp>
      <p:sp>
        <p:nvSpPr>
          <p:cNvPr id="3" name="Content Placeholder 2"/>
          <p:cNvSpPr>
            <a:spLocks noGrp="1"/>
          </p:cNvSpPr>
          <p:nvPr>
            <p:ph idx="1"/>
          </p:nvPr>
        </p:nvSpPr>
        <p:spPr>
          <a:xfrm>
            <a:off x="304800" y="1554162"/>
            <a:ext cx="8686800" cy="5303838"/>
          </a:xfrm>
        </p:spPr>
        <p:txBody>
          <a:bodyPr>
            <a:normAutofit fontScale="92500" lnSpcReduction="10000"/>
          </a:bodyPr>
          <a:lstStyle/>
          <a:p>
            <a:r>
              <a:rPr lang="en-US" b="1" i="1" dirty="0" smtClean="0"/>
              <a:t>Market Pricing Policy</a:t>
            </a:r>
            <a:r>
              <a:rPr lang="en-US" i="1" dirty="0" smtClean="0"/>
              <a:t>:</a:t>
            </a:r>
          </a:p>
          <a:p>
            <a:pPr>
              <a:spcBef>
                <a:spcPts val="1800"/>
              </a:spcBef>
            </a:pPr>
            <a:r>
              <a:rPr lang="en-US" dirty="0" smtClean="0"/>
              <a:t> International marketers that follow </a:t>
            </a:r>
            <a:r>
              <a:rPr lang="en-US" dirty="0" smtClean="0">
                <a:solidFill>
                  <a:srgbClr val="00B0F0"/>
                </a:solidFill>
              </a:rPr>
              <a:t>a polycentric approach to </a:t>
            </a:r>
            <a:r>
              <a:rPr lang="en-US" dirty="0" smtClean="0"/>
              <a:t>international marketing use market-pricing policy. </a:t>
            </a:r>
          </a:p>
          <a:p>
            <a:pPr>
              <a:spcBef>
                <a:spcPts val="1800"/>
              </a:spcBef>
            </a:pPr>
            <a:r>
              <a:rPr lang="en-US" dirty="0" smtClean="0"/>
              <a:t>Market pricing policy is the most complex of the three pricing policies and the one most commonly used. </a:t>
            </a:r>
          </a:p>
          <a:p>
            <a:pPr>
              <a:spcBef>
                <a:spcPts val="1800"/>
              </a:spcBef>
            </a:pPr>
            <a:r>
              <a:rPr lang="en-US" dirty="0" smtClean="0"/>
              <a:t>An international marketer utilizing market pricing policy customizes its prices on a market - by - market basis to maximize its profits in each market.</a:t>
            </a:r>
            <a:endParaRPr lang="en-US" dirty="0"/>
          </a:p>
        </p:txBody>
      </p:sp>
    </p:spTree>
  </p:cSld>
  <p:clrMapOvr>
    <a:masterClrMapping/>
  </p:clrMapOvr>
  <p:transition spd="slow">
    <p:strips/>
    <p:sndAc>
      <p:stSnd>
        <p:snd r:embed="rId2" name="explode.wav" builtIn="1"/>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5429</TotalTime>
  <Words>12069</Words>
  <Application>Microsoft Office PowerPoint</Application>
  <PresentationFormat>On-screen Show (4:3)</PresentationFormat>
  <Paragraphs>888</Paragraphs>
  <Slides>184</Slides>
  <Notes>1</Notes>
  <HiddenSlides>0</HiddenSlides>
  <MMClips>0</MMClips>
  <ScaleCrop>false</ScaleCrop>
  <HeadingPairs>
    <vt:vector size="4" baseType="variant">
      <vt:variant>
        <vt:lpstr>Theme</vt:lpstr>
      </vt:variant>
      <vt:variant>
        <vt:i4>1</vt:i4>
      </vt:variant>
      <vt:variant>
        <vt:lpstr>Slide Titles</vt:lpstr>
      </vt:variant>
      <vt:variant>
        <vt:i4>184</vt:i4>
      </vt:variant>
    </vt:vector>
  </HeadingPairs>
  <TitlesOfParts>
    <vt:vector size="185" baseType="lpstr">
      <vt:lpstr>Trek</vt:lpstr>
      <vt:lpstr>Slide 1</vt:lpstr>
      <vt:lpstr>1.1. Definition of International Marketing </vt:lpstr>
      <vt:lpstr> definitions by different authors</vt:lpstr>
      <vt:lpstr>Reason for  entering International Market /Internationalization  </vt:lpstr>
      <vt:lpstr>business environment</vt:lpstr>
      <vt:lpstr> Firms Specific Drivers </vt:lpstr>
      <vt:lpstr>Cont,d</vt:lpstr>
      <vt:lpstr>Slide 8</vt:lpstr>
      <vt:lpstr>No Direct Foreign Marketing</vt:lpstr>
      <vt:lpstr>Infrequent Foreign Marketing</vt:lpstr>
      <vt:lpstr>Regular Foreign Marketing:</vt:lpstr>
      <vt:lpstr>International Marketing</vt:lpstr>
      <vt:lpstr>Multinational Marketing</vt:lpstr>
      <vt:lpstr>Global Marketing</vt:lpstr>
      <vt:lpstr>Strategic Orientation/International Marketing Concepts </vt:lpstr>
      <vt:lpstr>Ethnocentric Orientation </vt:lpstr>
      <vt:lpstr>Polycentric Orientation </vt:lpstr>
      <vt:lpstr>Regiocentric Orientation </vt:lpstr>
      <vt:lpstr>Geocentric Orientation </vt:lpstr>
      <vt:lpstr>Cont,d</vt:lpstr>
      <vt:lpstr> International   VS Domestic marketing </vt:lpstr>
      <vt:lpstr> ii) International Markets  </vt:lpstr>
      <vt:lpstr> Challenges  in international marketing </vt:lpstr>
      <vt:lpstr>Cont,d</vt:lpstr>
      <vt:lpstr>International Trade Theories  </vt:lpstr>
      <vt:lpstr>Mercantilism </vt:lpstr>
      <vt:lpstr> Mercantilism Cont,d</vt:lpstr>
      <vt:lpstr> Absolute Advantage </vt:lpstr>
      <vt:lpstr>Absolute cont,d</vt:lpstr>
      <vt:lpstr> Comparative Advantage </vt:lpstr>
      <vt:lpstr>Comparative Advantage cont,d</vt:lpstr>
      <vt:lpstr>Comparison </vt:lpstr>
      <vt:lpstr>Comparative  cont,d</vt:lpstr>
      <vt:lpstr> Assumptions of comparative theory  </vt:lpstr>
      <vt:lpstr>Assumptions cont,d</vt:lpstr>
      <vt:lpstr>Assumptions cont,d</vt:lpstr>
      <vt:lpstr>Factor Endowment/PROPOTION Theory </vt:lpstr>
      <vt:lpstr>Product Life Cycle Theory </vt:lpstr>
      <vt:lpstr>Phases of product life cycle</vt:lpstr>
      <vt:lpstr>Phase 2</vt:lpstr>
      <vt:lpstr>Phase 3</vt:lpstr>
      <vt:lpstr>Phase- 4</vt:lpstr>
      <vt:lpstr>Balance of Payments  </vt:lpstr>
      <vt:lpstr>Balance of Payments cont,d</vt:lpstr>
      <vt:lpstr>Balance of Payments cont,d</vt:lpstr>
      <vt:lpstr>Accounts of balance of payment</vt:lpstr>
      <vt:lpstr> Barriers of international trade </vt:lpstr>
      <vt:lpstr>Classification of tarifies </vt:lpstr>
      <vt:lpstr>Protective tariffs</vt:lpstr>
      <vt:lpstr>revenue tariff</vt:lpstr>
      <vt:lpstr>kinds of tax rates applied in tariffs</vt:lpstr>
      <vt:lpstr> Non tariff barriers </vt:lpstr>
      <vt:lpstr>Non tariff cont,d</vt:lpstr>
      <vt:lpstr>Chapter Two </vt:lpstr>
      <vt:lpstr>What it includes?</vt:lpstr>
      <vt:lpstr>Components of marketing environment </vt:lpstr>
      <vt:lpstr> Cultural Influences on Marketing </vt:lpstr>
      <vt:lpstr> Elements of Culture </vt:lpstr>
      <vt:lpstr>Language </vt:lpstr>
      <vt:lpstr> languge cont,d</vt:lpstr>
      <vt:lpstr>Religion </vt:lpstr>
      <vt:lpstr>Religion CONT,D</vt:lpstr>
      <vt:lpstr> Education </vt:lpstr>
      <vt:lpstr>Family</vt:lpstr>
      <vt:lpstr> Family cont,d </vt:lpstr>
      <vt:lpstr> Work and Leisure </vt:lpstr>
      <vt:lpstr>Work and Leisure CONT,D</vt:lpstr>
      <vt:lpstr> Reference Groups </vt:lpstr>
      <vt:lpstr> Political-Legal Environment </vt:lpstr>
      <vt:lpstr> examination  of political legal environment </vt:lpstr>
      <vt:lpstr>1. Home Country Political and Legal Environment </vt:lpstr>
      <vt:lpstr>  main areas international market</vt:lpstr>
      <vt:lpstr> embargoes or trade sanctions  </vt:lpstr>
      <vt:lpstr> Export Controls </vt:lpstr>
      <vt:lpstr> Import Controls </vt:lpstr>
      <vt:lpstr>Problems of import control</vt:lpstr>
      <vt:lpstr>2.  Host Country Political and Legal Environment </vt:lpstr>
      <vt:lpstr> Political Action and Risk </vt:lpstr>
      <vt:lpstr>What should br checked?</vt:lpstr>
      <vt:lpstr> Possible actions of governments: </vt:lpstr>
      <vt:lpstr>Cont,d </vt:lpstr>
      <vt:lpstr>Effect of domestication</vt:lpstr>
      <vt:lpstr>Ways to lessen the risk</vt:lpstr>
      <vt:lpstr>3. The International Environment </vt:lpstr>
      <vt:lpstr> International Law </vt:lpstr>
      <vt:lpstr> C.  THE ECONOMIC ENVIRONMENT </vt:lpstr>
      <vt:lpstr> 1.  Market Characteristics </vt:lpstr>
      <vt:lpstr>Slide 88</vt:lpstr>
      <vt:lpstr>Main variables economy</vt:lpstr>
      <vt:lpstr>Income cont,d</vt:lpstr>
      <vt:lpstr> Consumption Patterns </vt:lpstr>
      <vt:lpstr> Infrastructure </vt:lpstr>
      <vt:lpstr>Chapter – Six </vt:lpstr>
      <vt:lpstr>6.1 Basic International Pricing Concepts </vt:lpstr>
      <vt:lpstr>Con’d</vt:lpstr>
      <vt:lpstr>6.2 Price Standardization </vt:lpstr>
      <vt:lpstr>con</vt:lpstr>
      <vt:lpstr>Global Pricing Policies  </vt:lpstr>
      <vt:lpstr>con</vt:lpstr>
      <vt:lpstr>Limitation </vt:lpstr>
      <vt:lpstr>Market Skimming</vt:lpstr>
      <vt:lpstr>Penetration Pricing:</vt:lpstr>
      <vt:lpstr>Market Holding</vt:lpstr>
      <vt:lpstr>Cost Plus</vt:lpstr>
      <vt:lpstr>Alternative Pricing Strategies </vt:lpstr>
      <vt:lpstr>there are three major alternative approaches to transfer pricing.</vt:lpstr>
      <vt:lpstr>Market-Based Transfer Price</vt:lpstr>
      <vt:lpstr>Negotiated Transfer Prices</vt:lpstr>
      <vt:lpstr>Dumping  </vt:lpstr>
      <vt:lpstr>Slide 110</vt:lpstr>
      <vt:lpstr>Sporadic dumping</vt:lpstr>
      <vt:lpstr>Predatory dumping</vt:lpstr>
      <vt:lpstr>Persistent dumping</vt:lpstr>
      <vt:lpstr>Methods of Financing and Means of Payment</vt:lpstr>
      <vt:lpstr>Con’d</vt:lpstr>
      <vt:lpstr>C) Cash in advance </vt:lpstr>
      <vt:lpstr>e) Bill of exchange (draft) </vt:lpstr>
      <vt:lpstr>There are two principal types of bill of exchange: sight and time.  </vt:lpstr>
      <vt:lpstr>Slide 119</vt:lpstr>
      <vt:lpstr>Slide 120</vt:lpstr>
      <vt:lpstr> 4.1. Product Standardization and Modification  </vt:lpstr>
      <vt:lpstr>Aims of standardization and Standards  </vt:lpstr>
      <vt:lpstr>2) Interchangeability </vt:lpstr>
      <vt:lpstr>3) Variety reduction </vt:lpstr>
      <vt:lpstr>4) Compatibility </vt:lpstr>
      <vt:lpstr>5 Guarding against factors that affect the health and safety of consumers </vt:lpstr>
      <vt:lpstr>6 Environmental protection </vt:lpstr>
      <vt:lpstr>6 Better utilization of resources </vt:lpstr>
      <vt:lpstr>Better communication and understanding </vt:lpstr>
      <vt:lpstr>Transfer of technology </vt:lpstr>
      <vt:lpstr> Removal of trade barriers </vt:lpstr>
      <vt:lpstr> Benefits of standardization </vt:lpstr>
      <vt:lpstr>Benefits of standardization </vt:lpstr>
      <vt:lpstr>4.2. Branding? </vt:lpstr>
      <vt:lpstr>Slide 135</vt:lpstr>
      <vt:lpstr>Levels of meaning of brand</vt:lpstr>
      <vt:lpstr>Con’d</vt:lpstr>
      <vt:lpstr>Brand Equity </vt:lpstr>
      <vt:lpstr>competitive advantages OF High brand  </vt:lpstr>
      <vt:lpstr>Brand Name Selection</vt:lpstr>
      <vt:lpstr>Desirable qualities for a brand name </vt:lpstr>
      <vt:lpstr>Branding Decisions</vt:lpstr>
      <vt:lpstr>Branding Vs No Brand </vt:lpstr>
      <vt:lpstr>Private Brand Vs manufacturer’s Brand</vt:lpstr>
      <vt:lpstr>Single Brand Vs Multiple Brand </vt:lpstr>
      <vt:lpstr>Brand strategy </vt:lpstr>
      <vt:lpstr>Con’d</vt:lpstr>
      <vt:lpstr>Con’d </vt:lpstr>
      <vt:lpstr>4.3  Packaging </vt:lpstr>
      <vt:lpstr>Con’d </vt:lpstr>
      <vt:lpstr>Con’d </vt:lpstr>
      <vt:lpstr>Con’ d </vt:lpstr>
      <vt:lpstr>Package contains</vt:lpstr>
      <vt:lpstr>Packaging functions and criteria  </vt:lpstr>
      <vt:lpstr>Packing  </vt:lpstr>
      <vt:lpstr>Packing problems  </vt:lpstr>
      <vt:lpstr>4.4. Labeling </vt:lpstr>
      <vt:lpstr>Functions of Labeling </vt:lpstr>
      <vt:lpstr>Slide 159</vt:lpstr>
      <vt:lpstr>Slide 160</vt:lpstr>
      <vt:lpstr>Slide 161</vt:lpstr>
      <vt:lpstr> 1) Global Advertising</vt:lpstr>
      <vt:lpstr>Con,d </vt:lpstr>
      <vt:lpstr>Global Advertising Decisions  </vt:lpstr>
      <vt:lpstr>Con’d </vt:lpstr>
      <vt:lpstr>B)    Selecting an advertising agency  </vt:lpstr>
      <vt:lpstr>. in selecting an advertising agency, the following issues should be considered:</vt:lpstr>
      <vt:lpstr>Slide 168</vt:lpstr>
      <vt:lpstr>Slide 169</vt:lpstr>
      <vt:lpstr>Public Relations (PR) and Publicity  </vt:lpstr>
      <vt:lpstr>Slide 171</vt:lpstr>
      <vt:lpstr>Slide 172</vt:lpstr>
      <vt:lpstr>The Growing Role of Public Relations in Global Marketing Communications  </vt:lpstr>
      <vt:lpstr>CON’D </vt:lpstr>
      <vt:lpstr>Personal Selling  </vt:lpstr>
      <vt:lpstr>The selling process is typically divided into several stages</vt:lpstr>
      <vt:lpstr>Sales Promotion </vt:lpstr>
      <vt:lpstr>Con’d</vt:lpstr>
      <vt:lpstr>Direct Marketing  </vt:lpstr>
      <vt:lpstr>C’n</vt:lpstr>
      <vt:lpstr> Overseas Product Exhibitions </vt:lpstr>
      <vt:lpstr>Con’d </vt:lpstr>
      <vt:lpstr>Sponsorship Promotion  </vt:lpstr>
      <vt:lpstr>Slide 184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Methods of Financing and Means of Payment</dc:title>
  <dc:creator>user</dc:creator>
  <cp:lastModifiedBy>yilkal</cp:lastModifiedBy>
  <cp:revision>170</cp:revision>
  <dcterms:created xsi:type="dcterms:W3CDTF">2006-08-16T00:00:00Z</dcterms:created>
  <dcterms:modified xsi:type="dcterms:W3CDTF">2020-03-23T18:08:16Z</dcterms:modified>
</cp:coreProperties>
</file>