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notesSlides/notesSlide18.xml" ContentType="application/vnd.openxmlformats-officedocument.presentationml.notesSlide+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notesSlides/notesSlide43.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notesSlides/notesSlide4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notesSlides/notesSlide4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8"/>
  </p:notesMasterIdLst>
  <p:sldIdLst>
    <p:sldId id="384" r:id="rId2"/>
    <p:sldId id="340" r:id="rId3"/>
    <p:sldId id="508" r:id="rId4"/>
    <p:sldId id="509" r:id="rId5"/>
    <p:sldId id="388" r:id="rId6"/>
    <p:sldId id="389" r:id="rId7"/>
    <p:sldId id="386" r:id="rId8"/>
    <p:sldId id="387" r:id="rId9"/>
    <p:sldId id="390" r:id="rId10"/>
    <p:sldId id="342" r:id="rId11"/>
    <p:sldId id="343" r:id="rId12"/>
    <p:sldId id="346" r:id="rId13"/>
    <p:sldId id="379" r:id="rId14"/>
    <p:sldId id="391" r:id="rId15"/>
    <p:sldId id="392" r:id="rId16"/>
    <p:sldId id="393" r:id="rId17"/>
    <p:sldId id="394" r:id="rId18"/>
    <p:sldId id="395" r:id="rId19"/>
    <p:sldId id="396" r:id="rId20"/>
    <p:sldId id="397" r:id="rId21"/>
    <p:sldId id="398" r:id="rId22"/>
    <p:sldId id="399" r:id="rId23"/>
    <p:sldId id="401" r:id="rId24"/>
    <p:sldId id="353" r:id="rId25"/>
    <p:sldId id="354" r:id="rId26"/>
    <p:sldId id="355" r:id="rId27"/>
    <p:sldId id="356" r:id="rId28"/>
    <p:sldId id="366" r:id="rId29"/>
    <p:sldId id="357" r:id="rId30"/>
    <p:sldId id="358" r:id="rId31"/>
    <p:sldId id="360" r:id="rId32"/>
    <p:sldId id="361" r:id="rId33"/>
    <p:sldId id="362" r:id="rId34"/>
    <p:sldId id="363" r:id="rId35"/>
    <p:sldId id="364" r:id="rId36"/>
    <p:sldId id="367" r:id="rId37"/>
    <p:sldId id="381" r:id="rId38"/>
    <p:sldId id="382" r:id="rId39"/>
    <p:sldId id="365" r:id="rId40"/>
    <p:sldId id="368" r:id="rId41"/>
    <p:sldId id="371" r:id="rId42"/>
    <p:sldId id="402" r:id="rId43"/>
    <p:sldId id="403" r:id="rId44"/>
    <p:sldId id="370" r:id="rId45"/>
    <p:sldId id="404" r:id="rId46"/>
    <p:sldId id="405" r:id="rId47"/>
    <p:sldId id="373" r:id="rId48"/>
    <p:sldId id="374" r:id="rId49"/>
    <p:sldId id="375" r:id="rId50"/>
    <p:sldId id="406" r:id="rId51"/>
    <p:sldId id="615" r:id="rId52"/>
    <p:sldId id="616" r:id="rId53"/>
    <p:sldId id="617" r:id="rId54"/>
    <p:sldId id="618" r:id="rId55"/>
    <p:sldId id="619" r:id="rId56"/>
    <p:sldId id="620" r:id="rId57"/>
    <p:sldId id="621" r:id="rId58"/>
    <p:sldId id="411" r:id="rId59"/>
    <p:sldId id="412" r:id="rId60"/>
    <p:sldId id="414" r:id="rId61"/>
    <p:sldId id="415" r:id="rId62"/>
    <p:sldId id="416" r:id="rId63"/>
    <p:sldId id="417" r:id="rId64"/>
    <p:sldId id="418" r:id="rId65"/>
    <p:sldId id="421" r:id="rId66"/>
    <p:sldId id="422" r:id="rId67"/>
    <p:sldId id="423" r:id="rId68"/>
    <p:sldId id="424" r:id="rId69"/>
    <p:sldId id="425" r:id="rId70"/>
    <p:sldId id="426" r:id="rId71"/>
    <p:sldId id="427" r:id="rId72"/>
    <p:sldId id="428" r:id="rId73"/>
    <p:sldId id="429" r:id="rId74"/>
    <p:sldId id="430" r:id="rId75"/>
    <p:sldId id="431" r:id="rId76"/>
    <p:sldId id="432" r:id="rId77"/>
    <p:sldId id="433" r:id="rId78"/>
    <p:sldId id="434" r:id="rId79"/>
    <p:sldId id="435" r:id="rId80"/>
    <p:sldId id="436" r:id="rId81"/>
    <p:sldId id="437" r:id="rId82"/>
    <p:sldId id="438" r:id="rId83"/>
    <p:sldId id="439" r:id="rId84"/>
    <p:sldId id="440" r:id="rId85"/>
    <p:sldId id="441" r:id="rId86"/>
    <p:sldId id="442" r:id="rId87"/>
    <p:sldId id="443" r:id="rId88"/>
    <p:sldId id="444" r:id="rId89"/>
    <p:sldId id="445" r:id="rId90"/>
    <p:sldId id="446" r:id="rId91"/>
    <p:sldId id="447" r:id="rId92"/>
    <p:sldId id="448" r:id="rId93"/>
    <p:sldId id="449" r:id="rId94"/>
    <p:sldId id="450" r:id="rId95"/>
    <p:sldId id="451" r:id="rId96"/>
    <p:sldId id="452" r:id="rId97"/>
    <p:sldId id="453" r:id="rId98"/>
    <p:sldId id="454" r:id="rId99"/>
    <p:sldId id="455" r:id="rId100"/>
    <p:sldId id="456" r:id="rId101"/>
    <p:sldId id="457" r:id="rId102"/>
    <p:sldId id="458" r:id="rId103"/>
    <p:sldId id="459" r:id="rId104"/>
    <p:sldId id="460" r:id="rId105"/>
    <p:sldId id="461" r:id="rId106"/>
    <p:sldId id="462" r:id="rId107"/>
    <p:sldId id="463" r:id="rId108"/>
    <p:sldId id="464" r:id="rId109"/>
    <p:sldId id="465" r:id="rId110"/>
    <p:sldId id="466" r:id="rId111"/>
    <p:sldId id="467" r:id="rId112"/>
    <p:sldId id="468" r:id="rId113"/>
    <p:sldId id="469" r:id="rId114"/>
    <p:sldId id="470" r:id="rId115"/>
    <p:sldId id="471" r:id="rId116"/>
    <p:sldId id="472" r:id="rId117"/>
    <p:sldId id="473" r:id="rId118"/>
    <p:sldId id="474" r:id="rId119"/>
    <p:sldId id="475" r:id="rId120"/>
    <p:sldId id="476" r:id="rId121"/>
    <p:sldId id="477" r:id="rId122"/>
    <p:sldId id="479" r:id="rId123"/>
    <p:sldId id="481" r:id="rId124"/>
    <p:sldId id="482" r:id="rId125"/>
    <p:sldId id="483" r:id="rId126"/>
    <p:sldId id="480" r:id="rId127"/>
    <p:sldId id="484" r:id="rId128"/>
    <p:sldId id="485" r:id="rId129"/>
    <p:sldId id="486" r:id="rId130"/>
    <p:sldId id="487" r:id="rId131"/>
    <p:sldId id="488" r:id="rId132"/>
    <p:sldId id="489" r:id="rId133"/>
    <p:sldId id="490" r:id="rId134"/>
    <p:sldId id="491" r:id="rId135"/>
    <p:sldId id="492" r:id="rId136"/>
    <p:sldId id="493" r:id="rId137"/>
    <p:sldId id="494" r:id="rId138"/>
    <p:sldId id="495" r:id="rId139"/>
    <p:sldId id="496" r:id="rId140"/>
    <p:sldId id="497" r:id="rId141"/>
    <p:sldId id="498" r:id="rId142"/>
    <p:sldId id="499" r:id="rId143"/>
    <p:sldId id="500" r:id="rId144"/>
    <p:sldId id="501" r:id="rId145"/>
    <p:sldId id="502" r:id="rId146"/>
    <p:sldId id="503" r:id="rId147"/>
    <p:sldId id="504" r:id="rId148"/>
    <p:sldId id="505" r:id="rId149"/>
    <p:sldId id="506" r:id="rId150"/>
    <p:sldId id="507" r:id="rId151"/>
    <p:sldId id="256" r:id="rId152"/>
    <p:sldId id="478" r:id="rId153"/>
    <p:sldId id="304" r:id="rId154"/>
    <p:sldId id="257" r:id="rId155"/>
    <p:sldId id="258" r:id="rId156"/>
    <p:sldId id="259" r:id="rId157"/>
    <p:sldId id="260" r:id="rId158"/>
    <p:sldId id="331" r:id="rId159"/>
    <p:sldId id="261" r:id="rId160"/>
    <p:sldId id="262" r:id="rId161"/>
    <p:sldId id="263" r:id="rId162"/>
    <p:sldId id="264" r:id="rId163"/>
    <p:sldId id="265" r:id="rId164"/>
    <p:sldId id="266" r:id="rId165"/>
    <p:sldId id="267" r:id="rId166"/>
    <p:sldId id="325" r:id="rId167"/>
    <p:sldId id="326" r:id="rId168"/>
    <p:sldId id="275" r:id="rId169"/>
    <p:sldId id="274" r:id="rId170"/>
    <p:sldId id="268" r:id="rId171"/>
    <p:sldId id="269" r:id="rId172"/>
    <p:sldId id="270" r:id="rId173"/>
    <p:sldId id="271" r:id="rId174"/>
    <p:sldId id="272" r:id="rId175"/>
    <p:sldId id="305" r:id="rId176"/>
    <p:sldId id="306" r:id="rId177"/>
    <p:sldId id="307" r:id="rId178"/>
    <p:sldId id="308" r:id="rId179"/>
    <p:sldId id="309" r:id="rId180"/>
    <p:sldId id="310" r:id="rId181"/>
    <p:sldId id="273" r:id="rId182"/>
    <p:sldId id="311" r:id="rId183"/>
    <p:sldId id="312" r:id="rId184"/>
    <p:sldId id="313" r:id="rId185"/>
    <p:sldId id="335" r:id="rId186"/>
    <p:sldId id="336" r:id="rId187"/>
    <p:sldId id="337" r:id="rId188"/>
    <p:sldId id="338" r:id="rId189"/>
    <p:sldId id="314" r:id="rId190"/>
    <p:sldId id="315" r:id="rId191"/>
    <p:sldId id="316" r:id="rId192"/>
    <p:sldId id="277" r:id="rId193"/>
    <p:sldId id="276" r:id="rId194"/>
    <p:sldId id="332" r:id="rId195"/>
    <p:sldId id="317" r:id="rId196"/>
    <p:sldId id="318" r:id="rId197"/>
    <p:sldId id="319" r:id="rId198"/>
    <p:sldId id="320" r:id="rId199"/>
    <p:sldId id="330" r:id="rId200"/>
    <p:sldId id="321" r:id="rId201"/>
    <p:sldId id="322" r:id="rId202"/>
    <p:sldId id="278" r:id="rId203"/>
    <p:sldId id="334" r:id="rId204"/>
    <p:sldId id="333" r:id="rId205"/>
    <p:sldId id="327" r:id="rId206"/>
    <p:sldId id="328" r:id="rId207"/>
    <p:sldId id="329" r:id="rId208"/>
    <p:sldId id="279" r:id="rId209"/>
    <p:sldId id="283" r:id="rId210"/>
    <p:sldId id="282" r:id="rId211"/>
    <p:sldId id="284" r:id="rId212"/>
    <p:sldId id="280" r:id="rId213"/>
    <p:sldId id="286" r:id="rId214"/>
    <p:sldId id="285" r:id="rId215"/>
    <p:sldId id="287" r:id="rId216"/>
    <p:sldId id="288" r:id="rId217"/>
    <p:sldId id="289" r:id="rId218"/>
    <p:sldId id="290" r:id="rId219"/>
    <p:sldId id="291" r:id="rId220"/>
    <p:sldId id="323" r:id="rId221"/>
    <p:sldId id="324" r:id="rId222"/>
    <p:sldId id="510" r:id="rId223"/>
    <p:sldId id="511" r:id="rId224"/>
    <p:sldId id="512" r:id="rId225"/>
    <p:sldId id="513" r:id="rId226"/>
    <p:sldId id="295" r:id="rId227"/>
    <p:sldId id="514" r:id="rId228"/>
    <p:sldId id="515" r:id="rId229"/>
    <p:sldId id="516" r:id="rId230"/>
    <p:sldId id="517" r:id="rId231"/>
    <p:sldId id="518" r:id="rId232"/>
    <p:sldId id="519" r:id="rId233"/>
    <p:sldId id="520" r:id="rId234"/>
    <p:sldId id="521" r:id="rId235"/>
    <p:sldId id="522" r:id="rId236"/>
    <p:sldId id="523" r:id="rId237"/>
    <p:sldId id="524" r:id="rId238"/>
    <p:sldId id="525" r:id="rId239"/>
    <p:sldId id="526" r:id="rId240"/>
    <p:sldId id="527" r:id="rId241"/>
    <p:sldId id="528" r:id="rId242"/>
    <p:sldId id="529" r:id="rId243"/>
    <p:sldId id="530" r:id="rId244"/>
    <p:sldId id="531" r:id="rId245"/>
    <p:sldId id="532" r:id="rId246"/>
    <p:sldId id="533" r:id="rId247"/>
    <p:sldId id="534" r:id="rId248"/>
    <p:sldId id="535" r:id="rId249"/>
    <p:sldId id="536" r:id="rId250"/>
    <p:sldId id="296" r:id="rId251"/>
    <p:sldId id="537" r:id="rId252"/>
    <p:sldId id="538" r:id="rId253"/>
    <p:sldId id="539" r:id="rId254"/>
    <p:sldId id="540" r:id="rId255"/>
    <p:sldId id="541" r:id="rId256"/>
    <p:sldId id="542" r:id="rId257"/>
    <p:sldId id="543" r:id="rId258"/>
    <p:sldId id="544" r:id="rId259"/>
    <p:sldId id="545" r:id="rId260"/>
    <p:sldId id="546" r:id="rId261"/>
    <p:sldId id="547" r:id="rId262"/>
    <p:sldId id="548" r:id="rId263"/>
    <p:sldId id="549" r:id="rId264"/>
    <p:sldId id="550" r:id="rId265"/>
    <p:sldId id="551" r:id="rId266"/>
    <p:sldId id="552" r:id="rId267"/>
    <p:sldId id="553" r:id="rId268"/>
    <p:sldId id="554" r:id="rId269"/>
    <p:sldId id="555" r:id="rId270"/>
    <p:sldId id="556" r:id="rId271"/>
    <p:sldId id="557" r:id="rId272"/>
    <p:sldId id="558" r:id="rId273"/>
    <p:sldId id="559" r:id="rId274"/>
    <p:sldId id="560" r:id="rId275"/>
    <p:sldId id="561" r:id="rId276"/>
    <p:sldId id="562" r:id="rId277"/>
    <p:sldId id="563" r:id="rId278"/>
    <p:sldId id="564" r:id="rId279"/>
    <p:sldId id="565" r:id="rId280"/>
    <p:sldId id="566" r:id="rId281"/>
    <p:sldId id="567" r:id="rId282"/>
    <p:sldId id="568" r:id="rId283"/>
    <p:sldId id="569" r:id="rId284"/>
    <p:sldId id="570" r:id="rId285"/>
    <p:sldId id="571" r:id="rId286"/>
    <p:sldId id="572" r:id="rId287"/>
    <p:sldId id="573" r:id="rId288"/>
    <p:sldId id="575" r:id="rId289"/>
    <p:sldId id="576" r:id="rId290"/>
    <p:sldId id="577" r:id="rId291"/>
    <p:sldId id="578" r:id="rId292"/>
    <p:sldId id="579" r:id="rId293"/>
    <p:sldId id="580" r:id="rId294"/>
    <p:sldId id="581" r:id="rId295"/>
    <p:sldId id="582" r:id="rId296"/>
    <p:sldId id="583" r:id="rId297"/>
    <p:sldId id="584" r:id="rId298"/>
    <p:sldId id="585" r:id="rId299"/>
    <p:sldId id="586" r:id="rId300"/>
    <p:sldId id="587" r:id="rId301"/>
    <p:sldId id="588" r:id="rId302"/>
    <p:sldId id="589" r:id="rId303"/>
    <p:sldId id="590" r:id="rId304"/>
    <p:sldId id="591" r:id="rId305"/>
    <p:sldId id="592" r:id="rId306"/>
    <p:sldId id="593" r:id="rId307"/>
    <p:sldId id="594" r:id="rId308"/>
    <p:sldId id="595" r:id="rId309"/>
    <p:sldId id="596" r:id="rId310"/>
    <p:sldId id="597" r:id="rId311"/>
    <p:sldId id="598" r:id="rId312"/>
    <p:sldId id="599" r:id="rId313"/>
    <p:sldId id="600" r:id="rId314"/>
    <p:sldId id="601" r:id="rId315"/>
    <p:sldId id="602" r:id="rId316"/>
    <p:sldId id="604" r:id="rId317"/>
    <p:sldId id="605" r:id="rId318"/>
    <p:sldId id="606" r:id="rId319"/>
    <p:sldId id="607" r:id="rId320"/>
    <p:sldId id="608" r:id="rId321"/>
    <p:sldId id="609" r:id="rId322"/>
    <p:sldId id="610" r:id="rId323"/>
    <p:sldId id="611" r:id="rId324"/>
    <p:sldId id="612" r:id="rId325"/>
    <p:sldId id="613" r:id="rId326"/>
    <p:sldId id="614" r:id="rId3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015" autoAdjust="0"/>
    <p:restoredTop sz="94472" autoAdjust="0"/>
  </p:normalViewPr>
  <p:slideViewPr>
    <p:cSldViewPr>
      <p:cViewPr>
        <p:scale>
          <a:sx n="66" d="100"/>
          <a:sy n="66" d="100"/>
        </p:scale>
        <p:origin x="-1608" y="-19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slide" Target="slides/slide322.xml"/><Relationship Id="rId32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viewProps" Target="viewProps.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4" Type="http://schemas.openxmlformats.org/officeDocument/2006/relationships/image" Target="../media/image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38F10D-F01D-471F-8C79-E2C0C260011D}" type="datetimeFigureOut">
              <a:rPr lang="en-US" smtClean="0"/>
              <a:pPr/>
              <a:t>5/8/2019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312CBF-A2A6-49BC-902A-FEB4B55FBFA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ChangeArrowheads="1" noTextEdit="1"/>
          </p:cNvSpPr>
          <p:nvPr>
            <p:ph type="sldImg" idx="4294967295"/>
          </p:nvPr>
        </p:nvSpPr>
        <p:spPr>
          <a:ln/>
        </p:spPr>
      </p:sp>
      <p:sp>
        <p:nvSpPr>
          <p:cNvPr id="58370" name="Notes Placeholder 2"/>
          <p:cNvSpPr>
            <a:spLocks noGrp="1" noChangeArrowheads="1"/>
          </p:cNvSpPr>
          <p:nvPr>
            <p:ph type="body" idx="4294967295"/>
          </p:nvPr>
        </p:nvSpPr>
        <p:spPr/>
        <p:txBody>
          <a:bodyPr>
            <a:prstTxWarp prst="textNoShape">
              <a:avLst/>
            </a:prstTxWarp>
          </a:bodyPr>
          <a:lstStyle/>
          <a:p>
            <a:endParaRPr lang="en-GB" altLang="en-US" smtClean="0"/>
          </a:p>
        </p:txBody>
      </p:sp>
      <p:sp>
        <p:nvSpPr>
          <p:cNvPr id="58371" name="Slide Number Placeholder 3"/>
          <p:cNvSpPr>
            <a:spLocks noGrp="1" noChangeArrowheads="1"/>
          </p:cNvSpPr>
          <p:nvPr>
            <p:ph type="sldNum" sz="quarter" idx="5"/>
          </p:nvPr>
        </p:nvSpPr>
        <p:spPr>
          <a:noFill/>
          <a:ln>
            <a:headEnd/>
            <a:tailEnd/>
          </a:ln>
        </p:spPr>
        <p:txBody>
          <a:bodyPr/>
          <a:lstStyle/>
          <a:p>
            <a:fld id="{E7B7DB86-9EE7-4AC6-97F3-97BEC5175FC9}" type="slidenum">
              <a:rPr lang="en-US" altLang="en-US" sz="1800"/>
              <a:pPr/>
              <a:t>13</a:t>
            </a:fld>
            <a:endParaRPr lang="en-US" altLang="en-US" sz="18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4212" name="Slide Number Placeholder 3"/>
          <p:cNvSpPr>
            <a:spLocks noGrp="1"/>
          </p:cNvSpPr>
          <p:nvPr>
            <p:ph type="sldNum" sz="quarter" idx="5"/>
          </p:nvPr>
        </p:nvSpPr>
        <p:spPr bwMode="auto">
          <a:noFill/>
          <a:ln>
            <a:miter lim="800000"/>
            <a:headEnd/>
            <a:tailEnd/>
          </a:ln>
        </p:spPr>
        <p:txBody>
          <a:bodyPr/>
          <a:lstStyle/>
          <a:p>
            <a:fld id="{5321DDD3-2564-4059-BC10-44EC6A5887A1}" type="slidenum">
              <a:rPr lang="en-US" altLang="en-US"/>
              <a:pPr/>
              <a:t>68</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6260" name="Slide Number Placeholder 3"/>
          <p:cNvSpPr>
            <a:spLocks noGrp="1"/>
          </p:cNvSpPr>
          <p:nvPr>
            <p:ph type="sldNum" sz="quarter" idx="5"/>
          </p:nvPr>
        </p:nvSpPr>
        <p:spPr bwMode="auto">
          <a:noFill/>
          <a:ln>
            <a:miter lim="800000"/>
            <a:headEnd/>
            <a:tailEnd/>
          </a:ln>
        </p:spPr>
        <p:txBody>
          <a:bodyPr/>
          <a:lstStyle/>
          <a:p>
            <a:fld id="{50E244CB-50A2-4886-9A76-48F90ED20FC8}" type="slidenum">
              <a:rPr lang="en-US" altLang="en-US"/>
              <a:pPr/>
              <a:t>69</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noFill/>
          <a:ln>
            <a:miter lim="800000"/>
            <a:headEnd/>
            <a:tailEnd/>
          </a:ln>
        </p:spPr>
        <p:txBody>
          <a:bodyPr/>
          <a:lstStyle/>
          <a:p>
            <a:fld id="{ECA8FA17-11D2-4C9E-AE46-B606EDF91997}" type="slidenum">
              <a:rPr lang="en-US" altLang="en-US"/>
              <a:pPr/>
              <a:t>70</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2404" name="Slide Number Placeholder 3"/>
          <p:cNvSpPr>
            <a:spLocks noGrp="1"/>
          </p:cNvSpPr>
          <p:nvPr>
            <p:ph type="sldNum" sz="quarter" idx="5"/>
          </p:nvPr>
        </p:nvSpPr>
        <p:spPr bwMode="auto">
          <a:noFill/>
          <a:ln>
            <a:miter lim="800000"/>
            <a:headEnd/>
            <a:tailEnd/>
          </a:ln>
        </p:spPr>
        <p:txBody>
          <a:bodyPr/>
          <a:lstStyle/>
          <a:p>
            <a:fld id="{9A19694A-D134-4603-B725-825E6CF2C24C}" type="slidenum">
              <a:rPr lang="en-US" altLang="en-US"/>
              <a:pPr/>
              <a:t>71</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4452" name="Slide Number Placeholder 3"/>
          <p:cNvSpPr>
            <a:spLocks noGrp="1"/>
          </p:cNvSpPr>
          <p:nvPr>
            <p:ph type="sldNum" sz="quarter" idx="5"/>
          </p:nvPr>
        </p:nvSpPr>
        <p:spPr bwMode="auto">
          <a:noFill/>
          <a:ln>
            <a:miter lim="800000"/>
            <a:headEnd/>
            <a:tailEnd/>
          </a:ln>
        </p:spPr>
        <p:txBody>
          <a:bodyPr/>
          <a:lstStyle/>
          <a:p>
            <a:fld id="{7254627F-5C58-4619-B9F8-FC2DC32423FA}" type="slidenum">
              <a:rPr lang="en-US" altLang="en-US"/>
              <a:pPr/>
              <a:t>72</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6500" name="Slide Number Placeholder 3"/>
          <p:cNvSpPr>
            <a:spLocks noGrp="1"/>
          </p:cNvSpPr>
          <p:nvPr>
            <p:ph type="sldNum" sz="quarter" idx="5"/>
          </p:nvPr>
        </p:nvSpPr>
        <p:spPr bwMode="auto">
          <a:noFill/>
          <a:ln>
            <a:miter lim="800000"/>
            <a:headEnd/>
            <a:tailEnd/>
          </a:ln>
        </p:spPr>
        <p:txBody>
          <a:bodyPr/>
          <a:lstStyle/>
          <a:p>
            <a:fld id="{F94A207F-750D-426B-87E8-4B13640FFA15}" type="slidenum">
              <a:rPr lang="en-US" altLang="en-US"/>
              <a:pPr/>
              <a:t>73</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8548" name="Slide Number Placeholder 3"/>
          <p:cNvSpPr>
            <a:spLocks noGrp="1"/>
          </p:cNvSpPr>
          <p:nvPr>
            <p:ph type="sldNum" sz="quarter" idx="5"/>
          </p:nvPr>
        </p:nvSpPr>
        <p:spPr bwMode="auto">
          <a:noFill/>
          <a:ln>
            <a:miter lim="800000"/>
            <a:headEnd/>
            <a:tailEnd/>
          </a:ln>
        </p:spPr>
        <p:txBody>
          <a:bodyPr/>
          <a:lstStyle/>
          <a:p>
            <a:fld id="{E37AA9EF-183A-4F5D-AA33-25F7EE492C3A}" type="slidenum">
              <a:rPr lang="en-US" altLang="en-US"/>
              <a:pPr/>
              <a:t>74</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0596" name="Slide Number Placeholder 3"/>
          <p:cNvSpPr>
            <a:spLocks noGrp="1"/>
          </p:cNvSpPr>
          <p:nvPr>
            <p:ph type="sldNum" sz="quarter" idx="5"/>
          </p:nvPr>
        </p:nvSpPr>
        <p:spPr bwMode="auto">
          <a:noFill/>
          <a:ln>
            <a:miter lim="800000"/>
            <a:headEnd/>
            <a:tailEnd/>
          </a:ln>
        </p:spPr>
        <p:txBody>
          <a:bodyPr/>
          <a:lstStyle/>
          <a:p>
            <a:fld id="{B3D1A015-A624-4E1E-82A3-0615CFD97008}" type="slidenum">
              <a:rPr lang="en-US" altLang="en-US"/>
              <a:pPr/>
              <a:t>75</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noFill/>
          <a:ln>
            <a:miter lim="800000"/>
            <a:headEnd/>
            <a:tailEnd/>
          </a:ln>
        </p:spPr>
        <p:txBody>
          <a:bodyPr/>
          <a:lstStyle/>
          <a:p>
            <a:fld id="{90A3D2D1-8B08-48F8-8D9B-9C11F28BA0EF}" type="slidenum">
              <a:rPr lang="en-US" altLang="en-US"/>
              <a:pPr/>
              <a:t>77</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6740" name="Slide Number Placeholder 3"/>
          <p:cNvSpPr>
            <a:spLocks noGrp="1"/>
          </p:cNvSpPr>
          <p:nvPr>
            <p:ph type="sldNum" sz="quarter" idx="5"/>
          </p:nvPr>
        </p:nvSpPr>
        <p:spPr bwMode="auto">
          <a:noFill/>
          <a:ln>
            <a:miter lim="800000"/>
            <a:headEnd/>
            <a:tailEnd/>
          </a:ln>
        </p:spPr>
        <p:txBody>
          <a:bodyPr/>
          <a:lstStyle/>
          <a:p>
            <a:fld id="{90A3D2D1-8B08-48F8-8D9B-9C11F28BA0EF}" type="slidenum">
              <a:rPr lang="en-US" altLang="en-US"/>
              <a:pPr/>
              <a:t>78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312CBF-A2A6-49BC-902A-FEB4B55FBFAF}" type="slidenum">
              <a:rPr lang="en-US" smtClean="0"/>
              <a:pPr/>
              <a:t>27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8788" name="Slide Number Placeholder 3"/>
          <p:cNvSpPr>
            <a:spLocks noGrp="1"/>
          </p:cNvSpPr>
          <p:nvPr>
            <p:ph type="sldNum" sz="quarter" idx="5"/>
          </p:nvPr>
        </p:nvSpPr>
        <p:spPr bwMode="auto">
          <a:noFill/>
          <a:ln>
            <a:miter lim="800000"/>
            <a:headEnd/>
            <a:tailEnd/>
          </a:ln>
        </p:spPr>
        <p:txBody>
          <a:bodyPr/>
          <a:lstStyle/>
          <a:p>
            <a:fld id="{8531E527-76C2-4326-B2B9-7A3D1F250705}" type="slidenum">
              <a:rPr lang="en-US" altLang="en-US"/>
              <a:pPr/>
              <a:t>79</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0836" name="Slide Number Placeholder 3"/>
          <p:cNvSpPr>
            <a:spLocks noGrp="1"/>
          </p:cNvSpPr>
          <p:nvPr>
            <p:ph type="sldNum" sz="quarter" idx="5"/>
          </p:nvPr>
        </p:nvSpPr>
        <p:spPr bwMode="auto">
          <a:noFill/>
          <a:ln>
            <a:miter lim="800000"/>
            <a:headEnd/>
            <a:tailEnd/>
          </a:ln>
        </p:spPr>
        <p:txBody>
          <a:bodyPr/>
          <a:lstStyle/>
          <a:p>
            <a:fld id="{BA884DA6-6251-46B4-9D15-E41EFAE807AD}" type="slidenum">
              <a:rPr lang="en-US" altLang="en-US"/>
              <a:pPr/>
              <a:t>80</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4932" name="Slide Number Placeholder 3"/>
          <p:cNvSpPr>
            <a:spLocks noGrp="1"/>
          </p:cNvSpPr>
          <p:nvPr>
            <p:ph type="sldNum" sz="quarter" idx="5"/>
          </p:nvPr>
        </p:nvSpPr>
        <p:spPr bwMode="auto">
          <a:noFill/>
          <a:ln>
            <a:miter lim="800000"/>
            <a:headEnd/>
            <a:tailEnd/>
          </a:ln>
        </p:spPr>
        <p:txBody>
          <a:bodyPr/>
          <a:lstStyle/>
          <a:p>
            <a:fld id="{E1B2CAAD-EB9F-40B4-923D-B39F7CDBA448}" type="slidenum">
              <a:rPr lang="en-US" altLang="en-US"/>
              <a:pPr/>
              <a:t>81</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6980" name="Slide Number Placeholder 3"/>
          <p:cNvSpPr>
            <a:spLocks noGrp="1"/>
          </p:cNvSpPr>
          <p:nvPr>
            <p:ph type="sldNum" sz="quarter" idx="5"/>
          </p:nvPr>
        </p:nvSpPr>
        <p:spPr bwMode="auto">
          <a:noFill/>
          <a:ln>
            <a:miter lim="800000"/>
            <a:headEnd/>
            <a:tailEnd/>
          </a:ln>
        </p:spPr>
        <p:txBody>
          <a:bodyPr/>
          <a:lstStyle/>
          <a:p>
            <a:fld id="{0538959A-5B15-4733-9B01-C2701E85EC37}" type="slidenum">
              <a:rPr lang="en-US" altLang="en-US"/>
              <a:pPr/>
              <a:t>82</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9028" name="Slide Number Placeholder 3"/>
          <p:cNvSpPr>
            <a:spLocks noGrp="1"/>
          </p:cNvSpPr>
          <p:nvPr>
            <p:ph type="sldNum" sz="quarter" idx="5"/>
          </p:nvPr>
        </p:nvSpPr>
        <p:spPr bwMode="auto">
          <a:noFill/>
          <a:ln>
            <a:miter lim="800000"/>
            <a:headEnd/>
            <a:tailEnd/>
          </a:ln>
        </p:spPr>
        <p:txBody>
          <a:bodyPr/>
          <a:lstStyle/>
          <a:p>
            <a:fld id="{DA48496C-38B4-4985-962D-A800E92EFC08}" type="slidenum">
              <a:rPr lang="en-US" altLang="en-US"/>
              <a:pPr/>
              <a:t>83</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1076" name="Slide Number Placeholder 3"/>
          <p:cNvSpPr>
            <a:spLocks noGrp="1"/>
          </p:cNvSpPr>
          <p:nvPr>
            <p:ph type="sldNum" sz="quarter" idx="5"/>
          </p:nvPr>
        </p:nvSpPr>
        <p:spPr bwMode="auto">
          <a:noFill/>
          <a:ln>
            <a:miter lim="800000"/>
            <a:headEnd/>
            <a:tailEnd/>
          </a:ln>
        </p:spPr>
        <p:txBody>
          <a:bodyPr/>
          <a:lstStyle/>
          <a:p>
            <a:fld id="{DD36C049-CB37-41C5-8C03-C58843DA2AC9}" type="slidenum">
              <a:rPr lang="en-US" altLang="en-US"/>
              <a:pPr/>
              <a:t>84</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2292" name="Slide Number Placeholder 3"/>
          <p:cNvSpPr>
            <a:spLocks noGrp="1"/>
          </p:cNvSpPr>
          <p:nvPr>
            <p:ph type="sldNum" sz="quarter" idx="5"/>
          </p:nvPr>
        </p:nvSpPr>
        <p:spPr bwMode="auto">
          <a:noFill/>
          <a:ln>
            <a:miter lim="800000"/>
            <a:headEnd/>
            <a:tailEnd/>
          </a:ln>
        </p:spPr>
        <p:txBody>
          <a:bodyPr/>
          <a:lstStyle/>
          <a:p>
            <a:fld id="{A4BE9A24-3836-4F12-A9EF-05E1AF5004E3}" type="slidenum">
              <a:rPr lang="en-US" altLang="en-US">
                <a:latin typeface="Calibri" pitchFamily="34" charset="0"/>
              </a:rPr>
              <a:pPr/>
              <a:t>129</a:t>
            </a:fld>
            <a:endParaRPr lang="en-US" altLang="en-US">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a:lstStyle/>
          <a:p>
            <a:fld id="{A0BF54AF-82A4-45FE-A88D-8E35BC44F751}" type="slidenum">
              <a:rPr lang="en-US" altLang="en-US"/>
              <a:pPr/>
              <a:t>134</a:t>
            </a:fld>
            <a:endParaRPr lang="en-US" altLang="en-US"/>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a:lstStyle/>
          <a:p>
            <a:fld id="{CC567D9A-88A4-4ED3-80CA-81A367486194}" type="slidenum">
              <a:rPr lang="en-US" altLang="en-US"/>
              <a:pPr/>
              <a:t>135</a:t>
            </a:fld>
            <a:endParaRPr lang="en-US" altLang="en-US"/>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a:lstStyle/>
          <a:p>
            <a:fld id="{DBB8C3C6-B642-4762-B724-3D48317A3BF9}" type="slidenum">
              <a:rPr lang="en-US" altLang="en-US"/>
              <a:pPr/>
              <a:t>136</a:t>
            </a:fld>
            <a:endParaRPr lang="en-US" altLang="en-US"/>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noFill/>
          <a:ln>
            <a:miter lim="800000"/>
            <a:headEnd/>
            <a:tailEnd/>
          </a:ln>
        </p:spPr>
        <p:txBody>
          <a:bodyPr/>
          <a:lstStyle/>
          <a:p>
            <a:fld id="{C2C61972-5916-47B7-8855-C4CC1D297B6B}" type="slidenum">
              <a:rPr lang="en-US" altLang="en-US"/>
              <a:pPr/>
              <a:t>61</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a:lstStyle/>
          <a:p>
            <a:fld id="{54361B6B-B2BF-4CC2-B9BF-98C0DE9364D9}" type="slidenum">
              <a:rPr lang="en-US" altLang="en-US"/>
              <a:pPr/>
              <a:t>149</a:t>
            </a:fld>
            <a:endParaRPr lang="en-US" altLang="en-US"/>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312CBF-A2A6-49BC-902A-FEB4B55FBFAF}" type="slidenum">
              <a:rPr lang="en-US" smtClean="0"/>
              <a:pPr/>
              <a:t>183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462E97C3-05EA-42C9-8E96-7690576D48AD}" type="slidenum">
              <a:rPr lang="en-US" smtClean="0"/>
              <a:pPr/>
              <a:t>210</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da-DK"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4212" name="Slide Number Placeholder 3"/>
          <p:cNvSpPr>
            <a:spLocks noGrp="1"/>
          </p:cNvSpPr>
          <p:nvPr>
            <p:ph type="sldNum" sz="quarter" idx="5"/>
          </p:nvPr>
        </p:nvSpPr>
        <p:spPr bwMode="auto">
          <a:noFill/>
          <a:ln>
            <a:miter lim="800000"/>
            <a:headEnd/>
            <a:tailEnd/>
          </a:ln>
        </p:spPr>
        <p:txBody>
          <a:bodyPr/>
          <a:lstStyle/>
          <a:p>
            <a:fld id="{80ACA80B-52E4-4752-B2CE-C65917C687AA}" type="slidenum">
              <a:rPr lang="en-US" altLang="en-US">
                <a:latin typeface="Arial" charset="0"/>
                <a:cs typeface="Arial" charset="0"/>
              </a:rPr>
              <a:pPr/>
              <a:t>236</a:t>
            </a:fld>
            <a:endParaRPr lang="en-US" altLang="en-US">
              <a:latin typeface="Arial" charset="0"/>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ln>
            <a:miter lim="800000"/>
            <a:headEnd/>
            <a:tailEnd/>
          </a:ln>
        </p:spPr>
        <p:txBody>
          <a:bodyPr/>
          <a:lstStyle/>
          <a:p>
            <a:fld id="{23D32812-A2D0-4226-B83D-33B4E1341594}" type="slidenum">
              <a:rPr lang="en-US" altLang="en-US">
                <a:latin typeface="Arial" charset="0"/>
                <a:cs typeface="Arial" charset="0"/>
              </a:rPr>
              <a:pPr/>
              <a:t>237</a:t>
            </a:fld>
            <a:endParaRPr lang="en-US" altLang="en-US">
              <a:latin typeface="Arial" charset="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6260" name="Slide Number Placeholder 3"/>
          <p:cNvSpPr>
            <a:spLocks noGrp="1"/>
          </p:cNvSpPr>
          <p:nvPr>
            <p:ph type="sldNum" sz="quarter" idx="5"/>
          </p:nvPr>
        </p:nvSpPr>
        <p:spPr bwMode="auto">
          <a:noFill/>
          <a:ln>
            <a:miter lim="800000"/>
            <a:headEnd/>
            <a:tailEnd/>
          </a:ln>
        </p:spPr>
        <p:txBody>
          <a:bodyPr/>
          <a:lstStyle/>
          <a:p>
            <a:fld id="{9F7904B2-5E7D-4337-87CA-740C740B3D9F}" type="slidenum">
              <a:rPr lang="en-US" altLang="en-US">
                <a:latin typeface="Arial" charset="0"/>
                <a:cs typeface="Arial" charset="0"/>
              </a:rPr>
              <a:pPr/>
              <a:t>238</a:t>
            </a:fld>
            <a:endParaRPr lang="en-US" altLang="en-US">
              <a:latin typeface="Arial" charset="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7284" name="Slide Number Placeholder 3"/>
          <p:cNvSpPr>
            <a:spLocks noGrp="1"/>
          </p:cNvSpPr>
          <p:nvPr>
            <p:ph type="sldNum" sz="quarter" idx="5"/>
          </p:nvPr>
        </p:nvSpPr>
        <p:spPr bwMode="auto">
          <a:noFill/>
          <a:ln>
            <a:miter lim="800000"/>
            <a:headEnd/>
            <a:tailEnd/>
          </a:ln>
        </p:spPr>
        <p:txBody>
          <a:bodyPr/>
          <a:lstStyle/>
          <a:p>
            <a:fld id="{5416086C-8C39-4E8F-B5B4-C9704F53E0C3}" type="slidenum">
              <a:rPr lang="en-US" altLang="en-US">
                <a:latin typeface="Arial" charset="0"/>
                <a:cs typeface="Arial" charset="0"/>
              </a:rPr>
              <a:pPr/>
              <a:t>239</a:t>
            </a:fld>
            <a:endParaRPr lang="en-US" altLang="en-US">
              <a:latin typeface="Arial" charset="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8308" name="Slide Number Placeholder 3"/>
          <p:cNvSpPr>
            <a:spLocks noGrp="1"/>
          </p:cNvSpPr>
          <p:nvPr>
            <p:ph type="sldNum" sz="quarter" idx="5"/>
          </p:nvPr>
        </p:nvSpPr>
        <p:spPr bwMode="auto">
          <a:noFill/>
          <a:ln>
            <a:miter lim="800000"/>
            <a:headEnd/>
            <a:tailEnd/>
          </a:ln>
        </p:spPr>
        <p:txBody>
          <a:bodyPr/>
          <a:lstStyle/>
          <a:p>
            <a:fld id="{32DE85A7-4FC0-44B6-86EC-4C61D574A0D4}" type="slidenum">
              <a:rPr lang="en-US" altLang="en-US">
                <a:latin typeface="Arial" charset="0"/>
                <a:cs typeface="Arial" charset="0"/>
              </a:rPr>
              <a:pPr/>
              <a:t>240</a:t>
            </a:fld>
            <a:endParaRPr lang="en-US" altLang="en-US">
              <a:latin typeface="Arial" charset="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9332" name="Slide Number Placeholder 3"/>
          <p:cNvSpPr>
            <a:spLocks noGrp="1"/>
          </p:cNvSpPr>
          <p:nvPr>
            <p:ph type="sldNum" sz="quarter" idx="5"/>
          </p:nvPr>
        </p:nvSpPr>
        <p:spPr bwMode="auto">
          <a:noFill/>
          <a:ln>
            <a:miter lim="800000"/>
            <a:headEnd/>
            <a:tailEnd/>
          </a:ln>
        </p:spPr>
        <p:txBody>
          <a:bodyPr/>
          <a:lstStyle/>
          <a:p>
            <a:fld id="{EA0490C8-DB3D-451D-A797-D5E5EFC13FA3}" type="slidenum">
              <a:rPr lang="en-US" altLang="en-US">
                <a:latin typeface="Arial" charset="0"/>
                <a:cs typeface="Arial" charset="0"/>
              </a:rPr>
              <a:pPr/>
              <a:t>243</a:t>
            </a:fld>
            <a:endParaRPr lang="en-US" altLang="en-US">
              <a:latin typeface="Arial" charset="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noFill/>
          <a:ln>
            <a:miter lim="800000"/>
            <a:headEnd/>
            <a:tailEnd/>
          </a:ln>
        </p:spPr>
        <p:txBody>
          <a:bodyPr/>
          <a:lstStyle/>
          <a:p>
            <a:fld id="{E2B64DE2-EE91-4168-9D17-5077D453CD32}" type="slidenum">
              <a:rPr lang="en-US" altLang="en-US">
                <a:latin typeface="Arial" charset="0"/>
                <a:cs typeface="Arial" charset="0"/>
              </a:rPr>
              <a:pPr/>
              <a:t>244</a:t>
            </a:fld>
            <a:endParaRPr lang="en-US" altLang="en-US">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noFill/>
          <a:ln>
            <a:miter lim="800000"/>
            <a:headEnd/>
            <a:tailEnd/>
          </a:ln>
        </p:spPr>
        <p:txBody>
          <a:bodyPr/>
          <a:lstStyle/>
          <a:p>
            <a:fld id="{252E1388-A6D5-472B-B2C4-C3F103B3D699}" type="slidenum">
              <a:rPr lang="en-US" altLang="en-US"/>
              <a:pPr/>
              <a:t>62</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en-US" smtClean="0"/>
          </a:p>
        </p:txBody>
      </p:sp>
      <p:sp>
        <p:nvSpPr>
          <p:cNvPr id="101380" name="Slide Number Placeholder 3"/>
          <p:cNvSpPr>
            <a:spLocks noGrp="1"/>
          </p:cNvSpPr>
          <p:nvPr>
            <p:ph type="sldNum" sz="quarter" idx="5"/>
          </p:nvPr>
        </p:nvSpPr>
        <p:spPr bwMode="auto">
          <a:noFill/>
          <a:ln>
            <a:miter lim="800000"/>
            <a:headEnd/>
            <a:tailEnd/>
          </a:ln>
        </p:spPr>
        <p:txBody>
          <a:bodyPr/>
          <a:lstStyle/>
          <a:p>
            <a:fld id="{E4096363-FB85-4A56-B0BB-2947FF75BC93}" type="slidenum">
              <a:rPr lang="en-US" altLang="en-US">
                <a:latin typeface="Arial" charset="0"/>
                <a:cs typeface="Arial" charset="0"/>
              </a:rPr>
              <a:pPr/>
              <a:t>246</a:t>
            </a:fld>
            <a:endParaRPr lang="en-US" altLang="en-US">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2404" name="Slide Number Placeholder 3"/>
          <p:cNvSpPr>
            <a:spLocks noGrp="1"/>
          </p:cNvSpPr>
          <p:nvPr>
            <p:ph type="sldNum" sz="quarter" idx="5"/>
          </p:nvPr>
        </p:nvSpPr>
        <p:spPr bwMode="auto">
          <a:noFill/>
          <a:ln>
            <a:miter lim="800000"/>
            <a:headEnd/>
            <a:tailEnd/>
          </a:ln>
        </p:spPr>
        <p:txBody>
          <a:bodyPr/>
          <a:lstStyle/>
          <a:p>
            <a:fld id="{A5FB1219-026D-4A9E-8EA9-D908C1463C6D}" type="slidenum">
              <a:rPr lang="en-US" altLang="en-US">
                <a:latin typeface="Arial" charset="0"/>
                <a:cs typeface="Arial" charset="0"/>
              </a:rPr>
              <a:pPr/>
              <a:t>247</a:t>
            </a:fld>
            <a:endParaRPr lang="en-US" altLang="en-US">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3428" name="Slide Number Placeholder 3"/>
          <p:cNvSpPr>
            <a:spLocks noGrp="1"/>
          </p:cNvSpPr>
          <p:nvPr>
            <p:ph type="sldNum" sz="quarter" idx="5"/>
          </p:nvPr>
        </p:nvSpPr>
        <p:spPr bwMode="auto">
          <a:noFill/>
          <a:ln>
            <a:miter lim="800000"/>
            <a:headEnd/>
            <a:tailEnd/>
          </a:ln>
        </p:spPr>
        <p:txBody>
          <a:bodyPr/>
          <a:lstStyle/>
          <a:p>
            <a:fld id="{282F6118-9304-48CC-B6CE-E628D8CD29E9}" type="slidenum">
              <a:rPr lang="en-US" altLang="en-US">
                <a:latin typeface="Arial" charset="0"/>
                <a:cs typeface="Arial" charset="0"/>
              </a:rPr>
              <a:pPr/>
              <a:t>248</a:t>
            </a:fld>
            <a:endParaRPr lang="en-US" altLang="en-US">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4452" name="Slide Number Placeholder 3"/>
          <p:cNvSpPr>
            <a:spLocks noGrp="1"/>
          </p:cNvSpPr>
          <p:nvPr>
            <p:ph type="sldNum" sz="quarter" idx="5"/>
          </p:nvPr>
        </p:nvSpPr>
        <p:spPr bwMode="auto">
          <a:noFill/>
          <a:ln>
            <a:miter lim="800000"/>
            <a:headEnd/>
            <a:tailEnd/>
          </a:ln>
        </p:spPr>
        <p:txBody>
          <a:bodyPr/>
          <a:lstStyle/>
          <a:p>
            <a:fld id="{9C694721-FC05-4DF5-B9BC-2E3DE3D0E3BE}" type="slidenum">
              <a:rPr lang="en-US" altLang="en-US">
                <a:latin typeface="Arial" charset="0"/>
                <a:cs typeface="Arial" charset="0"/>
              </a:rPr>
              <a:pPr/>
              <a:t>249</a:t>
            </a:fld>
            <a:endParaRPr lang="en-US" altLang="en-US">
              <a:latin typeface="Arial" charset="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5476" name="Slide Number Placeholder 3"/>
          <p:cNvSpPr>
            <a:spLocks noGrp="1"/>
          </p:cNvSpPr>
          <p:nvPr>
            <p:ph type="sldNum" sz="quarter" idx="5"/>
          </p:nvPr>
        </p:nvSpPr>
        <p:spPr bwMode="auto">
          <a:noFill/>
          <a:ln>
            <a:miter lim="800000"/>
            <a:headEnd/>
            <a:tailEnd/>
          </a:ln>
        </p:spPr>
        <p:txBody>
          <a:bodyPr/>
          <a:lstStyle/>
          <a:p>
            <a:fld id="{1944EDDD-7DDC-443E-A7B7-8C0261D4F2C1}" type="slidenum">
              <a:rPr lang="en-US" altLang="en-US">
                <a:latin typeface="Arial" charset="0"/>
                <a:cs typeface="Arial" charset="0"/>
              </a:rPr>
              <a:pPr/>
              <a:t>252</a:t>
            </a:fld>
            <a:endParaRPr lang="en-US" altLang="en-US">
              <a:latin typeface="Arial"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6500" name="Slide Number Placeholder 3"/>
          <p:cNvSpPr>
            <a:spLocks noGrp="1"/>
          </p:cNvSpPr>
          <p:nvPr>
            <p:ph type="sldNum" sz="quarter" idx="5"/>
          </p:nvPr>
        </p:nvSpPr>
        <p:spPr bwMode="auto">
          <a:noFill/>
          <a:ln>
            <a:miter lim="800000"/>
            <a:headEnd/>
            <a:tailEnd/>
          </a:ln>
        </p:spPr>
        <p:txBody>
          <a:bodyPr/>
          <a:lstStyle/>
          <a:p>
            <a:fld id="{11E63E95-F7F2-4DA3-95F6-EBA86740EB78}" type="slidenum">
              <a:rPr lang="en-US" altLang="en-US">
                <a:latin typeface="Arial" charset="0"/>
                <a:cs typeface="Arial" charset="0"/>
              </a:rPr>
              <a:pPr/>
              <a:t>253</a:t>
            </a:fld>
            <a:endParaRPr lang="en-US" altLang="en-US">
              <a:latin typeface="Arial" charset="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7524" name="Slide Number Placeholder 3"/>
          <p:cNvSpPr>
            <a:spLocks noGrp="1"/>
          </p:cNvSpPr>
          <p:nvPr>
            <p:ph type="sldNum" sz="quarter" idx="5"/>
          </p:nvPr>
        </p:nvSpPr>
        <p:spPr bwMode="auto">
          <a:noFill/>
          <a:ln>
            <a:miter lim="800000"/>
            <a:headEnd/>
            <a:tailEnd/>
          </a:ln>
        </p:spPr>
        <p:txBody>
          <a:bodyPr/>
          <a:lstStyle/>
          <a:p>
            <a:fld id="{598CC466-54C5-4821-9406-21CEA1521F7A}" type="slidenum">
              <a:rPr lang="en-US" altLang="en-US">
                <a:latin typeface="Arial" charset="0"/>
                <a:cs typeface="Arial" charset="0"/>
              </a:rPr>
              <a:pPr/>
              <a:t>254</a:t>
            </a:fld>
            <a:endParaRPr lang="en-US" altLang="en-US">
              <a:latin typeface="Arial"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8548" name="Slide Number Placeholder 3"/>
          <p:cNvSpPr>
            <a:spLocks noGrp="1"/>
          </p:cNvSpPr>
          <p:nvPr>
            <p:ph type="sldNum" sz="quarter" idx="5"/>
          </p:nvPr>
        </p:nvSpPr>
        <p:spPr bwMode="auto">
          <a:noFill/>
          <a:ln>
            <a:miter lim="800000"/>
            <a:headEnd/>
            <a:tailEnd/>
          </a:ln>
        </p:spPr>
        <p:txBody>
          <a:bodyPr/>
          <a:lstStyle/>
          <a:p>
            <a:fld id="{BE1A14F7-DB00-43F0-B70A-213333F0FE64}" type="slidenum">
              <a:rPr lang="en-US" altLang="en-US">
                <a:latin typeface="Arial" charset="0"/>
                <a:cs typeface="Arial" charset="0"/>
              </a:rPr>
              <a:pPr/>
              <a:t>255</a:t>
            </a:fld>
            <a:endParaRPr lang="en-US" altLang="en-US">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noFill/>
          <a:ln>
            <a:miter lim="800000"/>
            <a:headEnd/>
            <a:tailEnd/>
          </a:ln>
        </p:spPr>
        <p:txBody>
          <a:bodyPr/>
          <a:lstStyle/>
          <a:p>
            <a:fld id="{9DD504A3-8A8D-4075-B3FA-94E8870A4686}" type="slidenum">
              <a:rPr lang="en-US" altLang="en-US"/>
              <a:pPr/>
              <a:t>63</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684" name="Slide Number Placeholder 3"/>
          <p:cNvSpPr>
            <a:spLocks noGrp="1"/>
          </p:cNvSpPr>
          <p:nvPr>
            <p:ph type="sldNum" sz="quarter" idx="5"/>
          </p:nvPr>
        </p:nvSpPr>
        <p:spPr bwMode="auto">
          <a:noFill/>
          <a:ln>
            <a:miter lim="800000"/>
            <a:headEnd/>
            <a:tailEnd/>
          </a:ln>
        </p:spPr>
        <p:txBody>
          <a:bodyPr/>
          <a:lstStyle/>
          <a:p>
            <a:fld id="{2C78BAE0-AE3B-40CC-89C7-2FF827D2ECC7}" type="slidenum">
              <a:rPr lang="en-US" altLang="en-US"/>
              <a:pPr/>
              <a:t>64</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noFill/>
          <a:ln>
            <a:miter lim="800000"/>
            <a:headEnd/>
            <a:tailEnd/>
          </a:ln>
        </p:spPr>
        <p:txBody>
          <a:bodyPr/>
          <a:lstStyle/>
          <a:p>
            <a:fld id="{A1D9F2EE-0484-4C85-B3BF-4BA798B60B60}" type="slidenum">
              <a:rPr lang="en-US" altLang="en-US"/>
              <a:pPr/>
              <a:t>65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ln>
            <a:miter lim="800000"/>
            <a:headEnd/>
            <a:tailEnd/>
          </a:ln>
        </p:spPr>
        <p:txBody>
          <a:bodyPr/>
          <a:lstStyle/>
          <a:p>
            <a:fld id="{945C45F1-B611-4252-8C4E-10E4B9180CF3}" type="slidenum">
              <a:rPr lang="en-US" altLang="en-US"/>
              <a:pPr/>
              <a:t>66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ln>
            <a:miter lim="800000"/>
            <a:headEnd/>
            <a:tailEnd/>
          </a:ln>
        </p:spPr>
        <p:txBody>
          <a:bodyPr/>
          <a:lstStyle/>
          <a:p>
            <a:fld id="{E4D9FEEA-F4C4-46B0-A16A-87EC8E9BD71E}" type="slidenum">
              <a:rPr lang="en-US" altLang="en-US"/>
              <a:pPr/>
              <a:t>67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BC052B-3CCC-489E-A2CC-BF17C3888C9B}" type="datetimeFigureOut">
              <a:rPr lang="en-US" smtClean="0"/>
              <a:pPr/>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83F71-AB1B-496F-B507-F772A77EAA2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C052B-3CCC-489E-A2CC-BF17C3888C9B}" type="datetimeFigureOut">
              <a:rPr lang="en-US" smtClean="0"/>
              <a:pPr/>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83F71-AB1B-496F-B507-F772A77EAA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C052B-3CCC-489E-A2CC-BF17C3888C9B}" type="datetimeFigureOut">
              <a:rPr lang="en-US" smtClean="0"/>
              <a:pPr/>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83F71-AB1B-496F-B507-F772A77EAA2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r>
              <a:rPr lang="en-US"/>
              <a:t>Presentation  3.2</a:t>
            </a:r>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E9512C8C-086F-4B89-B53E-C0200682CF88}"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a:lvl1pPr>
          </a:lstStyle>
          <a:p>
            <a:pPr>
              <a:defRPr/>
            </a:pPr>
            <a:r>
              <a:rPr lang="en-US"/>
              <a:t>Presentation  3.2</a:t>
            </a:r>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0882EA81-844C-4F58-8669-2E01A367D856}"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C052B-3CCC-489E-A2CC-BF17C3888C9B}" type="datetimeFigureOut">
              <a:rPr lang="en-US" smtClean="0"/>
              <a:pPr/>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83F71-AB1B-496F-B507-F772A77EAA2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BC052B-3CCC-489E-A2CC-BF17C3888C9B}" type="datetimeFigureOut">
              <a:rPr lang="en-US" smtClean="0"/>
              <a:pPr/>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D83F71-AB1B-496F-B507-F772A77EAA2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BC052B-3CCC-489E-A2CC-BF17C3888C9B}" type="datetimeFigureOut">
              <a:rPr lang="en-US" smtClean="0"/>
              <a:pPr/>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83F71-AB1B-496F-B507-F772A77EAA2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BC052B-3CCC-489E-A2CC-BF17C3888C9B}" type="datetimeFigureOut">
              <a:rPr lang="en-US" smtClean="0"/>
              <a:pPr/>
              <a:t>5/8/2019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D83F71-AB1B-496F-B507-F772A77EAA2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BC052B-3CCC-489E-A2CC-BF17C3888C9B}" type="datetimeFigureOut">
              <a:rPr lang="en-US" smtClean="0"/>
              <a:pPr/>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D83F71-AB1B-496F-B507-F772A77EAA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C052B-3CCC-489E-A2CC-BF17C3888C9B}" type="datetimeFigureOut">
              <a:rPr lang="en-US" smtClean="0"/>
              <a:pPr/>
              <a:t>5/8/2019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D83F71-AB1B-496F-B507-F772A77EAA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C052B-3CCC-489E-A2CC-BF17C3888C9B}" type="datetimeFigureOut">
              <a:rPr lang="en-US" smtClean="0"/>
              <a:pPr/>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83F71-AB1B-496F-B507-F772A77EAA2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BC052B-3CCC-489E-A2CC-BF17C3888C9B}" type="datetimeFigureOut">
              <a:rPr lang="en-US" smtClean="0"/>
              <a:pPr/>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D83F71-AB1B-496F-B507-F772A77EAA2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C052B-3CCC-489E-A2CC-BF17C3888C9B}" type="datetimeFigureOut">
              <a:rPr lang="en-US" smtClean="0"/>
              <a:pPr/>
              <a:t>5/8/2019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D83F71-AB1B-496F-B507-F772A77EAA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0.jpeg"/></Relationships>
</file>

<file path=ppt/slides/_rels/slide1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image" Target="../media/image80.wmf"/></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oleObject" Target="../embeddings/oleObject5.bin"/><Relationship Id="rId4" Type="http://schemas.openxmlformats.org/officeDocument/2006/relationships/image" Target="../media/image10.jpeg"/></Relationships>
</file>

<file path=ppt/slides/_rels/slide1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1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1.xml"/><Relationship Id="rId1" Type="http://schemas.openxmlformats.org/officeDocument/2006/relationships/video" Target="file:///C:\Users\0928503908\Desktop\Cooling%20Methods.mp4"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1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26.gif"/><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2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0.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png"/><Relationship Id="rId7" Type="http://schemas.openxmlformats.org/officeDocument/2006/relationships/image" Target="../media/image162.jpe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61.jpe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s>
</file>

<file path=ppt/slides/_rels/slide252.xml.rels><?xml version="1.0" encoding="UTF-8" standalone="yes"?>
<Relationships xmlns="http://schemas.openxmlformats.org/package/2006/relationships"><Relationship Id="rId3" Type="http://schemas.openxmlformats.org/officeDocument/2006/relationships/hyperlink" Target="Cooling%20Methods.pdf"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70.jpeg"/><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 Id="rId4" Type="http://schemas.openxmlformats.org/officeDocument/2006/relationships/image" Target="../media/image175.emf"/></Relationships>
</file>

<file path=ppt/slides/_rels/slide261.xml.rels><?xml version="1.0" encoding="UTF-8" standalone="yes"?>
<Relationships xmlns="http://schemas.openxmlformats.org/package/2006/relationships"><Relationship Id="rId3" Type="http://schemas.openxmlformats.org/officeDocument/2006/relationships/hyperlink" Target="http://en.wikipedia.org/wiki/Earthenware" TargetMode="External"/><Relationship Id="rId2" Type="http://schemas.openxmlformats.org/officeDocument/2006/relationships/hyperlink" Target="http://en.wikipedia.org/wiki/Porous" TargetMode="Externa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image" Target="../media/image136.jpeg"/><Relationship Id="rId1" Type="http://schemas.openxmlformats.org/officeDocument/2006/relationships/slideLayout" Target="../slideLayouts/slideLayout7.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2.xml"/><Relationship Id="rId4" Type="http://schemas.openxmlformats.org/officeDocument/2006/relationships/image" Target="../media/image183.jpe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 Id="rId5" Type="http://schemas.openxmlformats.org/officeDocument/2006/relationships/image" Target="../media/image198.png"/><Relationship Id="rId4" Type="http://schemas.openxmlformats.org/officeDocument/2006/relationships/image" Target="../media/image197.jpeg"/></Relationships>
</file>

<file path=ppt/slides/_rels/slide278.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4" Type="http://schemas.openxmlformats.org/officeDocument/2006/relationships/image" Target="../media/image202.jpeg"/></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204.jpeg"/></Relationships>
</file>

<file path=ppt/slides/_rels/slide28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image" Target="../media/image214.jpe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12.xml"/></Relationships>
</file>

<file path=ppt/slides/_rels/slide291.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2.xml"/></Relationships>
</file>

<file path=ppt/slides/_rels/slide29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image" Target="../media/image219.jpeg"/><Relationship Id="rId1" Type="http://schemas.openxmlformats.org/officeDocument/2006/relationships/slideLayout" Target="../slideLayouts/slideLayout4.xml"/></Relationships>
</file>

<file path=ppt/slides/_rels/slide293.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2.xml"/></Relationships>
</file>

<file path=ppt/slides/_rels/slide29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1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4" Type="http://schemas.openxmlformats.org/officeDocument/2006/relationships/image" Target="../media/image227.emf"/></Relationships>
</file>

<file path=ppt/slides/_rels/slide30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emf"/></Relationships>
</file>

<file path=ppt/slides/_rels/slide30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231.emf"/></Relationships>
</file>

<file path=ppt/slides/_rels/slide30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4" Type="http://schemas.openxmlformats.org/officeDocument/2006/relationships/image" Target="../media/image233.jpeg"/></Relationships>
</file>

<file path=ppt/slides/_rels/slide30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5" Type="http://schemas.openxmlformats.org/officeDocument/2006/relationships/image" Target="../media/image235.emf"/><Relationship Id="rId4" Type="http://schemas.openxmlformats.org/officeDocument/2006/relationships/image" Target="../media/image234.emf"/></Relationships>
</file>

<file path=ppt/slides/_rels/slide307.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30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4" Type="http://schemas.openxmlformats.org/officeDocument/2006/relationships/image" Target="../media/image237.emf"/></Relationships>
</file>

<file path=ppt/slides/_rels/slide30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5" Type="http://schemas.openxmlformats.org/officeDocument/2006/relationships/image" Target="../media/image235.emf"/><Relationship Id="rId4" Type="http://schemas.openxmlformats.org/officeDocument/2006/relationships/image" Target="../media/image23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31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8" Type="http://schemas.openxmlformats.org/officeDocument/2006/relationships/image" Target="../media/image251.jpeg"/><Relationship Id="rId3" Type="http://schemas.openxmlformats.org/officeDocument/2006/relationships/hyperlink" Target="http://postharvest.ucdavis.edu/Produce/ProduceFacts/Veg/full_tomatocracking.shtml" TargetMode="External"/><Relationship Id="rId7" Type="http://schemas.openxmlformats.org/officeDocument/2006/relationships/image" Target="../media/image250.emf"/><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249.jpeg"/><Relationship Id="rId5" Type="http://schemas.openxmlformats.org/officeDocument/2006/relationships/image" Target="../media/image248.emf"/><Relationship Id="rId4" Type="http://schemas.openxmlformats.org/officeDocument/2006/relationships/image" Target="../media/image247.png"/></Relationships>
</file>

<file path=ppt/slides/_rels/slide321.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image" Target="../media/image252.emf"/><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emf"/><Relationship Id="rId4" Type="http://schemas.openxmlformats.org/officeDocument/2006/relationships/image" Target="../media/image254.emf"/></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4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012" y="2276872"/>
            <a:ext cx="8939264" cy="1015663"/>
          </a:xfrm>
          <a:prstGeom prst="rect">
            <a:avLst/>
          </a:prstGeom>
          <a:noFill/>
        </p:spPr>
        <p:txBody>
          <a:bodyPr>
            <a:spAutoFit/>
          </a:bodyPr>
          <a:lstStyle/>
          <a:p>
            <a:pPr algn="ctr"/>
            <a:r>
              <a:rPr lang="en-US" sz="6000" b="1" noProof="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haroni" pitchFamily="2" charset="-79"/>
                <a:cs typeface="Aharoni" pitchFamily="2" charset="-79"/>
              </a:rPr>
              <a:t>   </a:t>
            </a:r>
            <a:r>
              <a:rPr lang="en-US" sz="6000" b="1" noProof="1">
                <a:ln w="900" cmpd="sng">
                  <a:solidFill>
                    <a:schemeClr val="accent1">
                      <a:satMod val="190000"/>
                      <a:alpha val="55000"/>
                    </a:schemeClr>
                  </a:solidFill>
                  <a:prstDash val="solid"/>
                </a:ln>
                <a:solidFill>
                  <a:srgbClr val="FF0000"/>
                </a:solidFill>
                <a:effectLst>
                  <a:innerShdw blurRad="101600" dist="76200" dir="5400000">
                    <a:schemeClr val="accent1">
                      <a:satMod val="190000"/>
                      <a:tint val="100000"/>
                      <a:alpha val="74000"/>
                    </a:schemeClr>
                  </a:innerShdw>
                </a:effectLst>
                <a:latin typeface="Aharoni" pitchFamily="2" charset="-79"/>
                <a:cs typeface="Aharoni" pitchFamily="2" charset="-79"/>
              </a:rPr>
              <a:t>to my course</a:t>
            </a:r>
          </a:p>
        </p:txBody>
      </p:sp>
      <p:sp>
        <p:nvSpPr>
          <p:cNvPr id="5" name="Rectangle 4"/>
          <p:cNvSpPr/>
          <p:nvPr/>
        </p:nvSpPr>
        <p:spPr>
          <a:xfrm>
            <a:off x="1139016" y="3645024"/>
            <a:ext cx="6865983" cy="1754326"/>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algn="ctr"/>
            <a:r>
              <a:rPr lang="en-US" sz="5400" b="1" noProof="1">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haroni" pitchFamily="2" charset="-79"/>
                <a:cs typeface="Aharoni" pitchFamily="2" charset="-79"/>
              </a:rPr>
              <a:t>I hope we will have </a:t>
            </a:r>
          </a:p>
          <a:p>
            <a:pPr algn="ctr"/>
            <a:r>
              <a:rPr lang="en-US" sz="5400" b="1" noProof="1">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latin typeface="Aharoni" pitchFamily="2" charset="-79"/>
                <a:cs typeface="Aharoni" pitchFamily="2" charset="-79"/>
              </a:rPr>
              <a:t>a great time!!!</a:t>
            </a:r>
          </a:p>
        </p:txBody>
      </p:sp>
      <p:pic>
        <p:nvPicPr>
          <p:cNvPr id="4099" name="Picture 2" descr="D:\150654.gif"/>
          <p:cNvPicPr>
            <a:picLocks noChangeAspect="1" noChangeArrowheads="1" noCrop="1"/>
          </p:cNvPicPr>
          <p:nvPr/>
        </p:nvPicPr>
        <p:blipFill>
          <a:blip r:embed="rId2"/>
          <a:srcRect/>
          <a:stretch>
            <a:fillRect/>
          </a:stretch>
        </p:blipFill>
        <p:spPr bwMode="auto">
          <a:xfrm>
            <a:off x="914400" y="0"/>
            <a:ext cx="6731000"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399"/>
            <a:ext cx="8763000" cy="685801"/>
          </a:xfrm>
        </p:spPr>
        <p:txBody>
          <a:bodyPr>
            <a:normAutofit fontScale="90000"/>
          </a:bodyPr>
          <a:lstStyle/>
          <a:p>
            <a:pPr algn="l"/>
            <a:r>
              <a:rPr lang="en-US" dirty="0" smtClean="0">
                <a:solidFill>
                  <a:srgbClr val="FF0000"/>
                </a:solidFill>
                <a:latin typeface="Times New Roman" pitchFamily="18" charset="0"/>
                <a:cs typeface="Times New Roman" pitchFamily="18" charset="0"/>
              </a:rPr>
              <a:t>Terminology and definitions</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762000"/>
            <a:ext cx="8839200" cy="5943600"/>
          </a:xfrm>
        </p:spPr>
        <p:txBody>
          <a:bodyPr>
            <a:normAutofit lnSpcReduction="10000"/>
          </a:bodyPr>
          <a:lstStyle/>
          <a:p>
            <a:pPr algn="l">
              <a:buFont typeface="Wingdings" pitchFamily="2" charset="2"/>
              <a:buChar char="Ø"/>
            </a:pPr>
            <a:r>
              <a:rPr lang="en-US" b="1" dirty="0" smtClean="0">
                <a:solidFill>
                  <a:schemeClr val="tx1"/>
                </a:solidFill>
                <a:latin typeface="Times New Roman" pitchFamily="18" charset="0"/>
                <a:cs typeface="Times New Roman" pitchFamily="18" charset="0"/>
              </a:rPr>
              <a:t>Postharvest physiology</a:t>
            </a:r>
          </a:p>
          <a:p>
            <a:pPr algn="l">
              <a:buFont typeface="Wingdings" pitchFamily="2" charset="2"/>
              <a:buChar char="ü"/>
            </a:pPr>
            <a:r>
              <a:rPr lang="en-US" dirty="0" smtClean="0">
                <a:solidFill>
                  <a:schemeClr val="tx1"/>
                </a:solidFill>
                <a:latin typeface="Times New Roman" pitchFamily="18" charset="0"/>
                <a:cs typeface="Times New Roman" pitchFamily="18" charset="0"/>
              </a:rPr>
              <a:t>the division of plant physiology dealing with </a:t>
            </a:r>
            <a:r>
              <a:rPr lang="en-US" b="1" dirty="0" smtClean="0">
                <a:solidFill>
                  <a:srgbClr val="FF0000"/>
                </a:solidFill>
                <a:latin typeface="Times New Roman" pitchFamily="18" charset="0"/>
                <a:cs typeface="Times New Roman" pitchFamily="18" charset="0"/>
              </a:rPr>
              <a:t>functional processes</a:t>
            </a:r>
            <a:r>
              <a:rPr lang="en-US" dirty="0" smtClean="0">
                <a:solidFill>
                  <a:srgbClr val="FF0000"/>
                </a:solidFill>
                <a:latin typeface="Times New Roman" pitchFamily="18" charset="0"/>
                <a:cs typeface="Times New Roman" pitchFamily="18" charset="0"/>
              </a:rPr>
              <a:t> </a:t>
            </a:r>
            <a:r>
              <a:rPr lang="en-US" dirty="0" smtClean="0">
                <a:solidFill>
                  <a:schemeClr val="tx1"/>
                </a:solidFill>
                <a:latin typeface="Times New Roman" pitchFamily="18" charset="0"/>
                <a:cs typeface="Times New Roman" pitchFamily="18" charset="0"/>
              </a:rPr>
              <a:t>in plant material </a:t>
            </a:r>
            <a:r>
              <a:rPr lang="en-US" b="1" dirty="0" smtClean="0">
                <a:ln>
                  <a:solidFill>
                    <a:schemeClr val="bg2"/>
                  </a:solidFill>
                </a:ln>
                <a:solidFill>
                  <a:srgbClr val="FF0000"/>
                </a:solidFill>
                <a:latin typeface="Times New Roman" pitchFamily="18" charset="0"/>
                <a:cs typeface="Times New Roman" pitchFamily="18" charset="0"/>
              </a:rPr>
              <a:t>after</a:t>
            </a:r>
            <a:r>
              <a:rPr lang="en-US" dirty="0" smtClean="0">
                <a:solidFill>
                  <a:schemeClr val="tx1"/>
                </a:solidFill>
                <a:latin typeface="Times New Roman" pitchFamily="18" charset="0"/>
                <a:cs typeface="Times New Roman" pitchFamily="18" charset="0"/>
              </a:rPr>
              <a:t> harvest.</a:t>
            </a:r>
          </a:p>
          <a:p>
            <a:pPr algn="l">
              <a:buFont typeface="Wingdings" pitchFamily="2" charset="2"/>
              <a:buChar char="ü"/>
            </a:pPr>
            <a:r>
              <a:rPr lang="en-US" dirty="0" smtClean="0">
                <a:solidFill>
                  <a:schemeClr val="tx1"/>
                </a:solidFill>
                <a:latin typeface="Times New Roman" pitchFamily="18" charset="0"/>
                <a:cs typeface="Times New Roman" pitchFamily="18" charset="0"/>
              </a:rPr>
              <a:t>concerned with plants or plant parts that are</a:t>
            </a:r>
          </a:p>
          <a:p>
            <a:pPr algn="l">
              <a:buFont typeface="Wingdings" pitchFamily="2" charset="2"/>
              <a:buChar char="ü"/>
            </a:pPr>
            <a:r>
              <a:rPr lang="en-US" dirty="0" smtClean="0">
                <a:solidFill>
                  <a:schemeClr val="tx1"/>
                </a:solidFill>
                <a:latin typeface="Times New Roman" pitchFamily="18" charset="0"/>
                <a:cs typeface="Times New Roman" pitchFamily="18" charset="0"/>
              </a:rPr>
              <a:t>handled and marketed in the living state including</a:t>
            </a:r>
          </a:p>
          <a:p>
            <a:pPr algn="l">
              <a:buFont typeface="Wingdings" pitchFamily="2" charset="2"/>
              <a:buChar char="ü"/>
            </a:pPr>
            <a:r>
              <a:rPr lang="en-US" dirty="0" smtClean="0">
                <a:solidFill>
                  <a:schemeClr val="tx1"/>
                </a:solidFill>
                <a:latin typeface="Times New Roman" pitchFamily="18" charset="0"/>
                <a:cs typeface="Times New Roman" pitchFamily="18" charset="0"/>
              </a:rPr>
              <a:t>seeds, fruits, vegetables, cut flowers and foliage nursery products, etc.</a:t>
            </a:r>
          </a:p>
          <a:p>
            <a:pPr algn="l">
              <a:buFont typeface="Wingdings" pitchFamily="2" charset="2"/>
              <a:buChar char="Ø"/>
            </a:pPr>
            <a:r>
              <a:rPr lang="en-US" b="1" dirty="0" smtClean="0">
                <a:solidFill>
                  <a:schemeClr val="tx1"/>
                </a:solidFill>
                <a:latin typeface="Times New Roman" pitchFamily="18" charset="0"/>
                <a:cs typeface="Times New Roman" pitchFamily="18" charset="0"/>
              </a:rPr>
              <a:t>Postharvest</a:t>
            </a:r>
          </a:p>
          <a:p>
            <a:pPr algn="l">
              <a:buFont typeface="Wingdings" pitchFamily="2" charset="2"/>
              <a:buChar char="ü"/>
            </a:pPr>
            <a:r>
              <a:rPr lang="en-US" dirty="0" smtClean="0">
                <a:solidFill>
                  <a:schemeClr val="tx1"/>
                </a:solidFill>
                <a:latin typeface="Times New Roman" pitchFamily="18" charset="0"/>
                <a:cs typeface="Times New Roman" pitchFamily="18" charset="0"/>
              </a:rPr>
              <a:t>refers to the time period from harvesting or removal of the plant from its normal growing environment to the time of ultimate utilization, deterioration or death.</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a:srcRect/>
          <a:stretch>
            <a:fillRect/>
          </a:stretch>
        </p:blipFill>
        <p:spPr bwMode="auto">
          <a:xfrm>
            <a:off x="228600" y="762000"/>
            <a:ext cx="8686800" cy="5100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a:xfrm>
            <a:off x="381000" y="0"/>
            <a:ext cx="8229600" cy="990600"/>
          </a:xfrm>
        </p:spPr>
        <p:txBody>
          <a:bodyPr/>
          <a:lstStyle/>
          <a:p>
            <a:r>
              <a:rPr lang="en-US" altLang="en-US" b="1" smtClean="0">
                <a:solidFill>
                  <a:srgbClr val="0033CC"/>
                </a:solidFill>
                <a:latin typeface="Book Antiqua" pitchFamily="18" charset="0"/>
              </a:rPr>
              <a:t>Non-climacteric fruits</a:t>
            </a:r>
          </a:p>
        </p:txBody>
      </p:sp>
      <p:sp>
        <p:nvSpPr>
          <p:cNvPr id="173059" name="Content Placeholder 2"/>
          <p:cNvSpPr>
            <a:spLocks noGrp="1"/>
          </p:cNvSpPr>
          <p:nvPr>
            <p:ph idx="1"/>
          </p:nvPr>
        </p:nvSpPr>
        <p:spPr>
          <a:xfrm>
            <a:off x="228600" y="914400"/>
            <a:ext cx="8458200" cy="5211763"/>
          </a:xfrm>
        </p:spPr>
        <p:txBody>
          <a:bodyPr/>
          <a:lstStyle/>
          <a:p>
            <a:pPr algn="just">
              <a:buFont typeface="Arial" charset="0"/>
              <a:buBlip>
                <a:blip r:embed="rId2"/>
              </a:buBlip>
            </a:pPr>
            <a:r>
              <a:rPr lang="en-US" altLang="en-US" smtClean="0">
                <a:latin typeface="Book Antiqua" pitchFamily="18" charset="0"/>
              </a:rPr>
              <a:t>Non-climacteric fruits once harvested do not ripen further. </a:t>
            </a:r>
          </a:p>
          <a:p>
            <a:pPr algn="just">
              <a:buFont typeface="Arial" charset="0"/>
              <a:buBlip>
                <a:blip r:embed="rId2"/>
              </a:buBlip>
            </a:pPr>
            <a:endParaRPr lang="en-US" altLang="en-US" smtClean="0">
              <a:latin typeface="Book Antiqua" pitchFamily="18" charset="0"/>
            </a:endParaRPr>
          </a:p>
          <a:p>
            <a:pPr algn="just">
              <a:buFont typeface="Arial" charset="0"/>
              <a:buBlip>
                <a:blip r:embed="rId2"/>
              </a:buBlip>
            </a:pPr>
            <a:r>
              <a:rPr lang="en-US" altLang="en-US" smtClean="0">
                <a:latin typeface="Book Antiqua" pitchFamily="18" charset="0"/>
              </a:rPr>
              <a:t>Non-climacteric fruits produce very small amount of ethylene and do not respond to ethylene treatment. </a:t>
            </a:r>
          </a:p>
          <a:p>
            <a:pPr algn="just">
              <a:buFont typeface="Arial" charset="0"/>
              <a:buBlip>
                <a:blip r:embed="rId2"/>
              </a:buBlip>
            </a:pPr>
            <a:endParaRPr lang="en-US" altLang="en-US" smtClean="0">
              <a:latin typeface="Book Antiqua" pitchFamily="18" charset="0"/>
            </a:endParaRPr>
          </a:p>
          <a:p>
            <a:pPr algn="just">
              <a:buFont typeface="Arial" charset="0"/>
              <a:buBlip>
                <a:blip r:embed="rId2"/>
              </a:buBlip>
            </a:pPr>
            <a:r>
              <a:rPr lang="en-US" altLang="en-US" smtClean="0">
                <a:latin typeface="Book Antiqua" pitchFamily="18" charset="0"/>
              </a:rPr>
              <a:t>There is no characteristic increased rate of respiration or production of carbon dioxide.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srcRect/>
          <a:stretch>
            <a:fillRect/>
          </a:stretch>
        </p:blipFill>
        <p:spPr bwMode="auto">
          <a:xfrm>
            <a:off x="104775" y="1162050"/>
            <a:ext cx="8934450" cy="453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381000" y="0"/>
            <a:ext cx="8229600" cy="868363"/>
          </a:xfrm>
        </p:spPr>
        <p:txBody>
          <a:bodyPr/>
          <a:lstStyle/>
          <a:p>
            <a:r>
              <a:rPr lang="en-US" altLang="en-US" b="1" smtClean="0">
                <a:solidFill>
                  <a:srgbClr val="0033CC"/>
                </a:solidFill>
                <a:latin typeface="Book Antiqua" pitchFamily="18" charset="0"/>
              </a:rPr>
              <a:t>Ripening process </a:t>
            </a:r>
          </a:p>
        </p:txBody>
      </p:sp>
      <p:sp>
        <p:nvSpPr>
          <p:cNvPr id="175107" name="Content Placeholder 2"/>
          <p:cNvSpPr>
            <a:spLocks noGrp="1"/>
          </p:cNvSpPr>
          <p:nvPr>
            <p:ph idx="1"/>
          </p:nvPr>
        </p:nvSpPr>
        <p:spPr>
          <a:xfrm>
            <a:off x="304800" y="914400"/>
            <a:ext cx="8534400" cy="5410200"/>
          </a:xfrm>
        </p:spPr>
        <p:txBody>
          <a:bodyPr/>
          <a:lstStyle/>
          <a:p>
            <a:pPr algn="just"/>
            <a:r>
              <a:rPr lang="en-US" altLang="en-US" smtClean="0">
                <a:latin typeface="Book Antiqua" pitchFamily="18" charset="0"/>
              </a:rPr>
              <a:t>Series of non reversible changes in the fruit &amp; they transformed non-edible fruits into edible one. </a:t>
            </a:r>
          </a:p>
          <a:p>
            <a:pPr>
              <a:buFont typeface="Arial" charset="0"/>
              <a:buNone/>
            </a:pPr>
            <a:endParaRPr lang="en-US" altLang="en-US" smtClean="0"/>
          </a:p>
          <a:p>
            <a:pPr marL="914400" lvl="1" indent="-514350">
              <a:buFont typeface="Calibri" pitchFamily="34" charset="0"/>
              <a:buAutoNum type="arabicPeriod"/>
            </a:pPr>
            <a:r>
              <a:rPr lang="en-US" altLang="en-US" sz="3200" smtClean="0">
                <a:solidFill>
                  <a:srgbClr val="0033CC"/>
                </a:solidFill>
                <a:latin typeface="Book Antiqua" pitchFamily="18" charset="0"/>
              </a:rPr>
              <a:t>Physio-chemical changes</a:t>
            </a:r>
          </a:p>
          <a:p>
            <a:pPr marL="914400" lvl="1" indent="-514350">
              <a:buFont typeface="Calibri" pitchFamily="34" charset="0"/>
              <a:buAutoNum type="arabicPeriod"/>
            </a:pPr>
            <a:r>
              <a:rPr lang="en-US" altLang="en-US" sz="3200" smtClean="0">
                <a:solidFill>
                  <a:srgbClr val="0033CC"/>
                </a:solidFill>
                <a:latin typeface="Book Antiqua" pitchFamily="18" charset="0"/>
              </a:rPr>
              <a:t>Respiration </a:t>
            </a:r>
          </a:p>
          <a:p>
            <a:pPr marL="914400" lvl="1" indent="-514350">
              <a:buFont typeface="Calibri" pitchFamily="34" charset="0"/>
              <a:buAutoNum type="arabicPeriod"/>
            </a:pPr>
            <a:r>
              <a:rPr lang="en-US" altLang="en-US" sz="3200" smtClean="0">
                <a:solidFill>
                  <a:srgbClr val="0033CC"/>
                </a:solidFill>
                <a:latin typeface="Book Antiqua" pitchFamily="18" charset="0"/>
              </a:rPr>
              <a:t>Hormonal changes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
          <p:cNvGrpSpPr>
            <a:grpSpLocks/>
          </p:cNvGrpSpPr>
          <p:nvPr/>
        </p:nvGrpSpPr>
        <p:grpSpPr bwMode="auto">
          <a:xfrm>
            <a:off x="5626100" y="1143000"/>
            <a:ext cx="3352800" cy="4953000"/>
            <a:chOff x="3544" y="720"/>
            <a:chExt cx="2112" cy="3120"/>
          </a:xfrm>
        </p:grpSpPr>
        <p:sp>
          <p:nvSpPr>
            <p:cNvPr id="176174" name="Text Box 6"/>
            <p:cNvSpPr txBox="1">
              <a:spLocks noChangeArrowheads="1"/>
            </p:cNvSpPr>
            <p:nvPr/>
          </p:nvSpPr>
          <p:spPr bwMode="auto">
            <a:xfrm>
              <a:off x="4128" y="720"/>
              <a:ext cx="899" cy="288"/>
            </a:xfrm>
            <a:prstGeom prst="rect">
              <a:avLst/>
            </a:prstGeom>
            <a:noFill/>
            <a:ln w="9525">
              <a:noFill/>
              <a:miter lim="800000"/>
              <a:headEnd/>
              <a:tailEnd/>
            </a:ln>
          </p:spPr>
          <p:txBody>
            <a:bodyPr wrap="none">
              <a:spAutoFit/>
            </a:bodyPr>
            <a:lstStyle/>
            <a:p>
              <a:pPr eaLnBrk="1" hangingPunct="1"/>
              <a:r>
                <a:rPr lang="en-US" altLang="en-US"/>
                <a:t>Ripe Fruit</a:t>
              </a:r>
            </a:p>
          </p:txBody>
        </p:sp>
        <p:sp>
          <p:nvSpPr>
            <p:cNvPr id="176175" name="Freeform 26"/>
            <p:cNvSpPr>
              <a:spLocks/>
            </p:cNvSpPr>
            <p:nvPr/>
          </p:nvSpPr>
          <p:spPr bwMode="auto">
            <a:xfrm>
              <a:off x="3970" y="3412"/>
              <a:ext cx="1324" cy="428"/>
            </a:xfrm>
            <a:custGeom>
              <a:avLst/>
              <a:gdLst>
                <a:gd name="T0" fmla="*/ 5316 w 1064"/>
                <a:gd name="T1" fmla="*/ 428 h 428"/>
                <a:gd name="T2" fmla="*/ 5316 w 1064"/>
                <a:gd name="T3" fmla="*/ 92 h 428"/>
                <a:gd name="T4" fmla="*/ 0 w 1064"/>
                <a:gd name="T5" fmla="*/ 380 h 428"/>
                <a:gd name="T6" fmla="*/ 6255 w 1064"/>
                <a:gd name="T7" fmla="*/ 0 h 428"/>
                <a:gd name="T8" fmla="*/ 11792 w 1064"/>
                <a:gd name="T9" fmla="*/ 372 h 428"/>
                <a:gd name="T10" fmla="*/ 6912 w 1064"/>
                <a:gd name="T11" fmla="*/ 92 h 428"/>
                <a:gd name="T12" fmla="*/ 6912 w 1064"/>
                <a:gd name="T13" fmla="*/ 428 h 428"/>
                <a:gd name="T14" fmla="*/ 0 60000 65536"/>
                <a:gd name="T15" fmla="*/ 0 60000 65536"/>
                <a:gd name="T16" fmla="*/ 0 60000 65536"/>
                <a:gd name="T17" fmla="*/ 0 60000 65536"/>
                <a:gd name="T18" fmla="*/ 0 60000 65536"/>
                <a:gd name="T19" fmla="*/ 0 60000 65536"/>
                <a:gd name="T20" fmla="*/ 0 60000 65536"/>
                <a:gd name="T21" fmla="*/ 0 w 1064"/>
                <a:gd name="T22" fmla="*/ 0 h 428"/>
                <a:gd name="T23" fmla="*/ 1064 w 1064"/>
                <a:gd name="T24" fmla="*/ 428 h 4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4" h="428">
                  <a:moveTo>
                    <a:pt x="480" y="428"/>
                  </a:moveTo>
                  <a:lnTo>
                    <a:pt x="480" y="92"/>
                  </a:lnTo>
                  <a:lnTo>
                    <a:pt x="0" y="380"/>
                  </a:lnTo>
                  <a:cubicBezTo>
                    <a:pt x="14" y="365"/>
                    <a:pt x="292" y="0"/>
                    <a:pt x="564" y="0"/>
                  </a:cubicBezTo>
                  <a:cubicBezTo>
                    <a:pt x="836" y="0"/>
                    <a:pt x="1056" y="356"/>
                    <a:pt x="1064" y="372"/>
                  </a:cubicBezTo>
                  <a:lnTo>
                    <a:pt x="624" y="92"/>
                  </a:lnTo>
                  <a:lnTo>
                    <a:pt x="624" y="428"/>
                  </a:lnTo>
                </a:path>
              </a:pathLst>
            </a:custGeom>
            <a:solidFill>
              <a:srgbClr val="008000"/>
            </a:solidFill>
            <a:ln w="9525">
              <a:solidFill>
                <a:schemeClr val="tx1"/>
              </a:solidFill>
              <a:round/>
              <a:headEnd/>
              <a:tailEnd/>
            </a:ln>
          </p:spPr>
          <p:txBody>
            <a:bodyPr wrap="none" anchor="ctr"/>
            <a:lstStyle/>
            <a:p>
              <a:endParaRPr lang="en-US"/>
            </a:p>
          </p:txBody>
        </p:sp>
        <p:sp>
          <p:nvSpPr>
            <p:cNvPr id="176176" name="Freeform 27"/>
            <p:cNvSpPr>
              <a:spLocks/>
            </p:cNvSpPr>
            <p:nvPr/>
          </p:nvSpPr>
          <p:spPr bwMode="auto">
            <a:xfrm>
              <a:off x="3544" y="1056"/>
              <a:ext cx="2112" cy="2400"/>
            </a:xfrm>
            <a:custGeom>
              <a:avLst/>
              <a:gdLst>
                <a:gd name="T0" fmla="*/ 16431 w 1620"/>
                <a:gd name="T1" fmla="*/ 2400 h 2400"/>
                <a:gd name="T2" fmla="*/ 2663 w 1620"/>
                <a:gd name="T3" fmla="*/ 1940 h 2400"/>
                <a:gd name="T4" fmla="*/ 2508 w 1620"/>
                <a:gd name="T5" fmla="*/ 504 h 2400"/>
                <a:gd name="T6" fmla="*/ 15535 w 1620"/>
                <a:gd name="T7" fmla="*/ 96 h 2400"/>
                <a:gd name="T8" fmla="*/ 13762 w 1620"/>
                <a:gd name="T9" fmla="*/ 0 h 2400"/>
                <a:gd name="T10" fmla="*/ 15535 w 1620"/>
                <a:gd name="T11" fmla="*/ 48 h 2400"/>
                <a:gd name="T12" fmla="*/ 17311 w 1620"/>
                <a:gd name="T13" fmla="*/ 0 h 2400"/>
                <a:gd name="T14" fmla="*/ 15535 w 1620"/>
                <a:gd name="T15" fmla="*/ 96 h 2400"/>
                <a:gd name="T16" fmla="*/ 28183 w 1620"/>
                <a:gd name="T17" fmla="*/ 448 h 2400"/>
                <a:gd name="T18" fmla="*/ 28258 w 1620"/>
                <a:gd name="T19" fmla="*/ 1924 h 2400"/>
                <a:gd name="T20" fmla="*/ 16431 w 1620"/>
                <a:gd name="T21" fmla="*/ 2400 h 2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20"/>
                <a:gd name="T34" fmla="*/ 0 h 2400"/>
                <a:gd name="T35" fmla="*/ 1620 w 1620"/>
                <a:gd name="T36" fmla="*/ 2400 h 2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20" h="2400">
                  <a:moveTo>
                    <a:pt x="888" y="2400"/>
                  </a:moveTo>
                  <a:cubicBezTo>
                    <a:pt x="688" y="2400"/>
                    <a:pt x="248" y="2260"/>
                    <a:pt x="144" y="1940"/>
                  </a:cubicBezTo>
                  <a:cubicBezTo>
                    <a:pt x="40" y="1620"/>
                    <a:pt x="0" y="948"/>
                    <a:pt x="136" y="504"/>
                  </a:cubicBezTo>
                  <a:cubicBezTo>
                    <a:pt x="272" y="60"/>
                    <a:pt x="760" y="176"/>
                    <a:pt x="840" y="96"/>
                  </a:cubicBezTo>
                  <a:lnTo>
                    <a:pt x="744" y="0"/>
                  </a:lnTo>
                  <a:lnTo>
                    <a:pt x="840" y="48"/>
                  </a:lnTo>
                  <a:lnTo>
                    <a:pt x="936" y="0"/>
                  </a:lnTo>
                  <a:lnTo>
                    <a:pt x="840" y="96"/>
                  </a:lnTo>
                  <a:cubicBezTo>
                    <a:pt x="938" y="171"/>
                    <a:pt x="1409" y="143"/>
                    <a:pt x="1524" y="448"/>
                  </a:cubicBezTo>
                  <a:cubicBezTo>
                    <a:pt x="1620" y="752"/>
                    <a:pt x="1608" y="1596"/>
                    <a:pt x="1528" y="1924"/>
                  </a:cubicBezTo>
                  <a:cubicBezTo>
                    <a:pt x="1448" y="2252"/>
                    <a:pt x="1088" y="2400"/>
                    <a:pt x="888" y="2400"/>
                  </a:cubicBezTo>
                  <a:close/>
                </a:path>
              </a:pathLst>
            </a:custGeom>
            <a:solidFill>
              <a:srgbClr val="FF0000"/>
            </a:solidFill>
            <a:ln w="9525">
              <a:solidFill>
                <a:schemeClr val="tx1"/>
              </a:solidFill>
              <a:round/>
              <a:headEnd/>
              <a:tailEnd/>
            </a:ln>
          </p:spPr>
          <p:txBody>
            <a:bodyPr wrap="none" anchor="ctr"/>
            <a:lstStyle/>
            <a:p>
              <a:endParaRPr lang="en-US"/>
            </a:p>
          </p:txBody>
        </p:sp>
        <p:sp>
          <p:nvSpPr>
            <p:cNvPr id="176177" name="Text Box 29"/>
            <p:cNvSpPr txBox="1">
              <a:spLocks noChangeArrowheads="1"/>
            </p:cNvSpPr>
            <p:nvPr/>
          </p:nvSpPr>
          <p:spPr bwMode="auto">
            <a:xfrm>
              <a:off x="3830" y="1324"/>
              <a:ext cx="730" cy="404"/>
            </a:xfrm>
            <a:prstGeom prst="rect">
              <a:avLst/>
            </a:prstGeom>
            <a:noFill/>
            <a:ln w="9525">
              <a:noFill/>
              <a:miter lim="800000"/>
              <a:headEnd/>
              <a:tailEnd/>
            </a:ln>
          </p:spPr>
          <p:txBody>
            <a:bodyPr>
              <a:spAutoFit/>
            </a:bodyPr>
            <a:lstStyle/>
            <a:p>
              <a:pPr algn="ctr" eaLnBrk="1" hangingPunct="1"/>
              <a:r>
                <a:rPr lang="en-US" altLang="en-US"/>
                <a:t>chemical cause</a:t>
              </a:r>
            </a:p>
          </p:txBody>
        </p:sp>
        <p:sp>
          <p:nvSpPr>
            <p:cNvPr id="176178" name="Line 41"/>
            <p:cNvSpPr>
              <a:spLocks noChangeShapeType="1"/>
            </p:cNvSpPr>
            <p:nvPr/>
          </p:nvSpPr>
          <p:spPr bwMode="auto">
            <a:xfrm>
              <a:off x="3737" y="1728"/>
              <a:ext cx="864" cy="0"/>
            </a:xfrm>
            <a:prstGeom prst="line">
              <a:avLst/>
            </a:prstGeom>
            <a:noFill/>
            <a:ln w="9525">
              <a:solidFill>
                <a:schemeClr val="tx1"/>
              </a:solidFill>
              <a:round/>
              <a:headEnd/>
              <a:tailEnd/>
            </a:ln>
          </p:spPr>
          <p:txBody>
            <a:bodyPr wrap="none" anchor="ctr"/>
            <a:lstStyle/>
            <a:p>
              <a:endParaRPr lang="en-US"/>
            </a:p>
          </p:txBody>
        </p:sp>
      </p:grpSp>
      <p:sp>
        <p:nvSpPr>
          <p:cNvPr id="176131" name="Text Box 3"/>
          <p:cNvSpPr txBox="1">
            <a:spLocks noChangeArrowheads="1"/>
          </p:cNvSpPr>
          <p:nvPr/>
        </p:nvSpPr>
        <p:spPr bwMode="auto">
          <a:xfrm>
            <a:off x="685800" y="304800"/>
            <a:ext cx="7753350" cy="457200"/>
          </a:xfrm>
          <a:prstGeom prst="rect">
            <a:avLst/>
          </a:prstGeom>
          <a:noFill/>
          <a:ln w="9525">
            <a:noFill/>
            <a:miter lim="800000"/>
            <a:headEnd/>
            <a:tailEnd/>
          </a:ln>
        </p:spPr>
        <p:txBody>
          <a:bodyPr wrap="none">
            <a:spAutoFit/>
          </a:bodyPr>
          <a:lstStyle/>
          <a:p>
            <a:pPr eaLnBrk="1" hangingPunct="1"/>
            <a:r>
              <a:rPr lang="en-US" altLang="en-US"/>
              <a:t>The hormone______________ initiates the ripening response:</a:t>
            </a:r>
          </a:p>
        </p:txBody>
      </p:sp>
      <p:sp>
        <p:nvSpPr>
          <p:cNvPr id="176132" name="Text Box 4"/>
          <p:cNvSpPr txBox="1">
            <a:spLocks noChangeArrowheads="1"/>
          </p:cNvSpPr>
          <p:nvPr/>
        </p:nvSpPr>
        <p:spPr bwMode="auto">
          <a:xfrm>
            <a:off x="2160588" y="228600"/>
            <a:ext cx="1266825" cy="457200"/>
          </a:xfrm>
          <a:prstGeom prst="rect">
            <a:avLst/>
          </a:prstGeom>
          <a:noFill/>
          <a:ln w="9525">
            <a:noFill/>
            <a:miter lim="800000"/>
            <a:headEnd/>
            <a:tailEnd/>
          </a:ln>
        </p:spPr>
        <p:txBody>
          <a:bodyPr wrap="none">
            <a:spAutoFit/>
          </a:bodyPr>
          <a:lstStyle/>
          <a:p>
            <a:pPr eaLnBrk="1" hangingPunct="1"/>
            <a:r>
              <a:rPr lang="en-US" altLang="en-US" b="1">
                <a:solidFill>
                  <a:srgbClr val="FF0000"/>
                </a:solidFill>
              </a:rPr>
              <a:t>ethylene</a:t>
            </a:r>
          </a:p>
        </p:txBody>
      </p:sp>
      <p:sp>
        <p:nvSpPr>
          <p:cNvPr id="176133" name="Text Box 5"/>
          <p:cNvSpPr txBox="1">
            <a:spLocks noChangeArrowheads="1"/>
          </p:cNvSpPr>
          <p:nvPr/>
        </p:nvSpPr>
        <p:spPr bwMode="auto">
          <a:xfrm>
            <a:off x="1195388" y="1066800"/>
            <a:ext cx="1698625" cy="457200"/>
          </a:xfrm>
          <a:prstGeom prst="rect">
            <a:avLst/>
          </a:prstGeom>
          <a:noFill/>
          <a:ln w="9525">
            <a:noFill/>
            <a:miter lim="800000"/>
            <a:headEnd/>
            <a:tailEnd/>
          </a:ln>
        </p:spPr>
        <p:txBody>
          <a:bodyPr wrap="none">
            <a:spAutoFit/>
          </a:bodyPr>
          <a:lstStyle/>
          <a:p>
            <a:pPr eaLnBrk="1" hangingPunct="1"/>
            <a:r>
              <a:rPr lang="en-US" altLang="en-US"/>
              <a:t>Unripe Fruit</a:t>
            </a:r>
          </a:p>
        </p:txBody>
      </p:sp>
      <p:grpSp>
        <p:nvGrpSpPr>
          <p:cNvPr id="3" name="Group 21"/>
          <p:cNvGrpSpPr>
            <a:grpSpLocks/>
          </p:cNvGrpSpPr>
          <p:nvPr/>
        </p:nvGrpSpPr>
        <p:grpSpPr bwMode="auto">
          <a:xfrm>
            <a:off x="381000" y="1676400"/>
            <a:ext cx="3200400" cy="4419600"/>
            <a:chOff x="288" y="1056"/>
            <a:chExt cx="1620" cy="2784"/>
          </a:xfrm>
        </p:grpSpPr>
        <p:sp>
          <p:nvSpPr>
            <p:cNvPr id="176172" name="Freeform 7"/>
            <p:cNvSpPr>
              <a:spLocks/>
            </p:cNvSpPr>
            <p:nvPr/>
          </p:nvSpPr>
          <p:spPr bwMode="auto">
            <a:xfrm>
              <a:off x="624" y="3412"/>
              <a:ext cx="1064" cy="428"/>
            </a:xfrm>
            <a:custGeom>
              <a:avLst/>
              <a:gdLst>
                <a:gd name="T0" fmla="*/ 480 w 1064"/>
                <a:gd name="T1" fmla="*/ 428 h 428"/>
                <a:gd name="T2" fmla="*/ 480 w 1064"/>
                <a:gd name="T3" fmla="*/ 92 h 428"/>
                <a:gd name="T4" fmla="*/ 0 w 1064"/>
                <a:gd name="T5" fmla="*/ 380 h 428"/>
                <a:gd name="T6" fmla="*/ 564 w 1064"/>
                <a:gd name="T7" fmla="*/ 0 h 428"/>
                <a:gd name="T8" fmla="*/ 1064 w 1064"/>
                <a:gd name="T9" fmla="*/ 372 h 428"/>
                <a:gd name="T10" fmla="*/ 624 w 1064"/>
                <a:gd name="T11" fmla="*/ 92 h 428"/>
                <a:gd name="T12" fmla="*/ 624 w 1064"/>
                <a:gd name="T13" fmla="*/ 428 h 428"/>
                <a:gd name="T14" fmla="*/ 0 60000 65536"/>
                <a:gd name="T15" fmla="*/ 0 60000 65536"/>
                <a:gd name="T16" fmla="*/ 0 60000 65536"/>
                <a:gd name="T17" fmla="*/ 0 60000 65536"/>
                <a:gd name="T18" fmla="*/ 0 60000 65536"/>
                <a:gd name="T19" fmla="*/ 0 60000 65536"/>
                <a:gd name="T20" fmla="*/ 0 60000 65536"/>
                <a:gd name="T21" fmla="*/ 0 w 1064"/>
                <a:gd name="T22" fmla="*/ 0 h 428"/>
                <a:gd name="T23" fmla="*/ 1064 w 1064"/>
                <a:gd name="T24" fmla="*/ 428 h 4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4" h="428">
                  <a:moveTo>
                    <a:pt x="480" y="428"/>
                  </a:moveTo>
                  <a:lnTo>
                    <a:pt x="480" y="92"/>
                  </a:lnTo>
                  <a:lnTo>
                    <a:pt x="0" y="380"/>
                  </a:lnTo>
                  <a:cubicBezTo>
                    <a:pt x="14" y="365"/>
                    <a:pt x="292" y="0"/>
                    <a:pt x="564" y="0"/>
                  </a:cubicBezTo>
                  <a:cubicBezTo>
                    <a:pt x="836" y="0"/>
                    <a:pt x="1056" y="356"/>
                    <a:pt x="1064" y="372"/>
                  </a:cubicBezTo>
                  <a:lnTo>
                    <a:pt x="624" y="92"/>
                  </a:lnTo>
                  <a:lnTo>
                    <a:pt x="624" y="428"/>
                  </a:lnTo>
                </a:path>
              </a:pathLst>
            </a:custGeom>
            <a:solidFill>
              <a:srgbClr val="008000"/>
            </a:solidFill>
            <a:ln w="9525">
              <a:solidFill>
                <a:schemeClr val="tx1"/>
              </a:solidFill>
              <a:round/>
              <a:headEnd/>
              <a:tailEnd/>
            </a:ln>
          </p:spPr>
          <p:txBody>
            <a:bodyPr wrap="none" anchor="ctr"/>
            <a:lstStyle/>
            <a:p>
              <a:endParaRPr lang="en-US"/>
            </a:p>
          </p:txBody>
        </p:sp>
        <p:sp>
          <p:nvSpPr>
            <p:cNvPr id="176173" name="Freeform 8"/>
            <p:cNvSpPr>
              <a:spLocks/>
            </p:cNvSpPr>
            <p:nvPr/>
          </p:nvSpPr>
          <p:spPr bwMode="auto">
            <a:xfrm>
              <a:off x="288" y="1056"/>
              <a:ext cx="1620" cy="2400"/>
            </a:xfrm>
            <a:custGeom>
              <a:avLst/>
              <a:gdLst>
                <a:gd name="T0" fmla="*/ 888 w 1620"/>
                <a:gd name="T1" fmla="*/ 2400 h 2400"/>
                <a:gd name="T2" fmla="*/ 144 w 1620"/>
                <a:gd name="T3" fmla="*/ 1940 h 2400"/>
                <a:gd name="T4" fmla="*/ 136 w 1620"/>
                <a:gd name="T5" fmla="*/ 504 h 2400"/>
                <a:gd name="T6" fmla="*/ 840 w 1620"/>
                <a:gd name="T7" fmla="*/ 96 h 2400"/>
                <a:gd name="T8" fmla="*/ 744 w 1620"/>
                <a:gd name="T9" fmla="*/ 0 h 2400"/>
                <a:gd name="T10" fmla="*/ 840 w 1620"/>
                <a:gd name="T11" fmla="*/ 48 h 2400"/>
                <a:gd name="T12" fmla="*/ 936 w 1620"/>
                <a:gd name="T13" fmla="*/ 0 h 2400"/>
                <a:gd name="T14" fmla="*/ 840 w 1620"/>
                <a:gd name="T15" fmla="*/ 96 h 2400"/>
                <a:gd name="T16" fmla="*/ 1524 w 1620"/>
                <a:gd name="T17" fmla="*/ 448 h 2400"/>
                <a:gd name="T18" fmla="*/ 1528 w 1620"/>
                <a:gd name="T19" fmla="*/ 1924 h 2400"/>
                <a:gd name="T20" fmla="*/ 888 w 1620"/>
                <a:gd name="T21" fmla="*/ 2400 h 2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20"/>
                <a:gd name="T34" fmla="*/ 0 h 2400"/>
                <a:gd name="T35" fmla="*/ 1620 w 1620"/>
                <a:gd name="T36" fmla="*/ 2400 h 24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20" h="2400">
                  <a:moveTo>
                    <a:pt x="888" y="2400"/>
                  </a:moveTo>
                  <a:cubicBezTo>
                    <a:pt x="688" y="2400"/>
                    <a:pt x="248" y="2260"/>
                    <a:pt x="144" y="1940"/>
                  </a:cubicBezTo>
                  <a:cubicBezTo>
                    <a:pt x="40" y="1620"/>
                    <a:pt x="0" y="948"/>
                    <a:pt x="136" y="504"/>
                  </a:cubicBezTo>
                  <a:cubicBezTo>
                    <a:pt x="272" y="60"/>
                    <a:pt x="760" y="176"/>
                    <a:pt x="840" y="96"/>
                  </a:cubicBezTo>
                  <a:lnTo>
                    <a:pt x="744" y="0"/>
                  </a:lnTo>
                  <a:lnTo>
                    <a:pt x="840" y="48"/>
                  </a:lnTo>
                  <a:lnTo>
                    <a:pt x="936" y="0"/>
                  </a:lnTo>
                  <a:lnTo>
                    <a:pt x="840" y="96"/>
                  </a:lnTo>
                  <a:cubicBezTo>
                    <a:pt x="938" y="171"/>
                    <a:pt x="1409" y="143"/>
                    <a:pt x="1524" y="448"/>
                  </a:cubicBezTo>
                  <a:cubicBezTo>
                    <a:pt x="1620" y="752"/>
                    <a:pt x="1608" y="1596"/>
                    <a:pt x="1528" y="1924"/>
                  </a:cubicBezTo>
                  <a:cubicBezTo>
                    <a:pt x="1448" y="2252"/>
                    <a:pt x="1088" y="2400"/>
                    <a:pt x="888" y="2400"/>
                  </a:cubicBezTo>
                  <a:close/>
                </a:path>
              </a:pathLst>
            </a:custGeom>
            <a:solidFill>
              <a:srgbClr val="00FF00"/>
            </a:solidFill>
            <a:ln w="9525">
              <a:solidFill>
                <a:schemeClr val="tx1"/>
              </a:solidFill>
              <a:round/>
              <a:headEnd/>
              <a:tailEnd/>
            </a:ln>
          </p:spPr>
          <p:txBody>
            <a:bodyPr wrap="none" anchor="ctr"/>
            <a:lstStyle/>
            <a:p>
              <a:endParaRPr lang="en-US"/>
            </a:p>
          </p:txBody>
        </p:sp>
      </p:grpSp>
      <p:sp>
        <p:nvSpPr>
          <p:cNvPr id="176135" name="Text Box 9"/>
          <p:cNvSpPr txBox="1">
            <a:spLocks noChangeArrowheads="1"/>
          </p:cNvSpPr>
          <p:nvPr/>
        </p:nvSpPr>
        <p:spPr bwMode="auto">
          <a:xfrm>
            <a:off x="746125" y="2109788"/>
            <a:ext cx="1158875" cy="641350"/>
          </a:xfrm>
          <a:prstGeom prst="rect">
            <a:avLst/>
          </a:prstGeom>
          <a:noFill/>
          <a:ln w="9525">
            <a:noFill/>
            <a:miter lim="800000"/>
            <a:headEnd/>
            <a:tailEnd/>
          </a:ln>
        </p:spPr>
        <p:txBody>
          <a:bodyPr>
            <a:spAutoFit/>
          </a:bodyPr>
          <a:lstStyle/>
          <a:p>
            <a:pPr algn="ctr" eaLnBrk="1" hangingPunct="1"/>
            <a:r>
              <a:rPr lang="en-US" altLang="en-US"/>
              <a:t>physical condition</a:t>
            </a:r>
          </a:p>
        </p:txBody>
      </p:sp>
      <p:grpSp>
        <p:nvGrpSpPr>
          <p:cNvPr id="4" name="Group 53"/>
          <p:cNvGrpSpPr>
            <a:grpSpLocks/>
          </p:cNvGrpSpPr>
          <p:nvPr/>
        </p:nvGrpSpPr>
        <p:grpSpPr bwMode="auto">
          <a:xfrm>
            <a:off x="609600" y="2803525"/>
            <a:ext cx="1200150" cy="2073275"/>
            <a:chOff x="384" y="1766"/>
            <a:chExt cx="756" cy="1306"/>
          </a:xfrm>
        </p:grpSpPr>
        <p:sp>
          <p:nvSpPr>
            <p:cNvPr id="176167" name="Text Box 11"/>
            <p:cNvSpPr txBox="1">
              <a:spLocks noChangeArrowheads="1"/>
            </p:cNvSpPr>
            <p:nvPr/>
          </p:nvSpPr>
          <p:spPr bwMode="auto">
            <a:xfrm>
              <a:off x="491" y="1766"/>
              <a:ext cx="542" cy="288"/>
            </a:xfrm>
            <a:prstGeom prst="rect">
              <a:avLst/>
            </a:prstGeom>
            <a:noFill/>
            <a:ln w="9525">
              <a:noFill/>
              <a:miter lim="800000"/>
              <a:headEnd/>
              <a:tailEnd/>
            </a:ln>
          </p:spPr>
          <p:txBody>
            <a:bodyPr wrap="none">
              <a:spAutoFit/>
            </a:bodyPr>
            <a:lstStyle/>
            <a:p>
              <a:pPr algn="ctr" eaLnBrk="1" hangingPunct="1"/>
              <a:r>
                <a:rPr lang="en-US" altLang="en-US"/>
                <a:t>green</a:t>
              </a:r>
            </a:p>
          </p:txBody>
        </p:sp>
        <p:sp>
          <p:nvSpPr>
            <p:cNvPr id="176168" name="Text Box 12"/>
            <p:cNvSpPr txBox="1">
              <a:spLocks noChangeArrowheads="1"/>
            </p:cNvSpPr>
            <p:nvPr/>
          </p:nvSpPr>
          <p:spPr bwMode="auto">
            <a:xfrm>
              <a:off x="533" y="2021"/>
              <a:ext cx="457" cy="288"/>
            </a:xfrm>
            <a:prstGeom prst="rect">
              <a:avLst/>
            </a:prstGeom>
            <a:noFill/>
            <a:ln w="9525">
              <a:noFill/>
              <a:miter lim="800000"/>
              <a:headEnd/>
              <a:tailEnd/>
            </a:ln>
          </p:spPr>
          <p:txBody>
            <a:bodyPr wrap="none">
              <a:spAutoFit/>
            </a:bodyPr>
            <a:lstStyle/>
            <a:p>
              <a:pPr algn="ctr" eaLnBrk="1" hangingPunct="1"/>
              <a:r>
                <a:rPr lang="en-US" altLang="en-US"/>
                <a:t>hard</a:t>
              </a:r>
            </a:p>
          </p:txBody>
        </p:sp>
        <p:sp>
          <p:nvSpPr>
            <p:cNvPr id="176169" name="Text Box 13"/>
            <p:cNvSpPr txBox="1">
              <a:spLocks noChangeArrowheads="1"/>
            </p:cNvSpPr>
            <p:nvPr/>
          </p:nvSpPr>
          <p:spPr bwMode="auto">
            <a:xfrm>
              <a:off x="539" y="2275"/>
              <a:ext cx="447" cy="288"/>
            </a:xfrm>
            <a:prstGeom prst="rect">
              <a:avLst/>
            </a:prstGeom>
            <a:noFill/>
            <a:ln w="9525">
              <a:noFill/>
              <a:miter lim="800000"/>
              <a:headEnd/>
              <a:tailEnd/>
            </a:ln>
          </p:spPr>
          <p:txBody>
            <a:bodyPr wrap="none">
              <a:spAutoFit/>
            </a:bodyPr>
            <a:lstStyle/>
            <a:p>
              <a:pPr algn="ctr" eaLnBrk="1" hangingPunct="1"/>
              <a:r>
                <a:rPr lang="en-US" altLang="en-US"/>
                <a:t>sour</a:t>
              </a:r>
            </a:p>
          </p:txBody>
        </p:sp>
        <p:sp>
          <p:nvSpPr>
            <p:cNvPr id="176170" name="Text Box 14"/>
            <p:cNvSpPr txBox="1">
              <a:spLocks noChangeArrowheads="1"/>
            </p:cNvSpPr>
            <p:nvPr/>
          </p:nvSpPr>
          <p:spPr bwMode="auto">
            <a:xfrm>
              <a:off x="470" y="2530"/>
              <a:ext cx="584" cy="288"/>
            </a:xfrm>
            <a:prstGeom prst="rect">
              <a:avLst/>
            </a:prstGeom>
            <a:noFill/>
            <a:ln w="9525">
              <a:noFill/>
              <a:miter lim="800000"/>
              <a:headEnd/>
              <a:tailEnd/>
            </a:ln>
          </p:spPr>
          <p:txBody>
            <a:bodyPr wrap="none">
              <a:spAutoFit/>
            </a:bodyPr>
            <a:lstStyle/>
            <a:p>
              <a:pPr algn="ctr" eaLnBrk="1" hangingPunct="1"/>
              <a:r>
                <a:rPr lang="en-US" altLang="en-US"/>
                <a:t>mealy</a:t>
              </a:r>
            </a:p>
          </p:txBody>
        </p:sp>
        <p:sp>
          <p:nvSpPr>
            <p:cNvPr id="176171" name="Text Box 15"/>
            <p:cNvSpPr txBox="1">
              <a:spLocks noChangeArrowheads="1"/>
            </p:cNvSpPr>
            <p:nvPr/>
          </p:nvSpPr>
          <p:spPr bwMode="auto">
            <a:xfrm>
              <a:off x="384" y="2784"/>
              <a:ext cx="756" cy="288"/>
            </a:xfrm>
            <a:prstGeom prst="rect">
              <a:avLst/>
            </a:prstGeom>
            <a:noFill/>
            <a:ln w="9525">
              <a:noFill/>
              <a:miter lim="800000"/>
              <a:headEnd/>
              <a:tailEnd/>
            </a:ln>
          </p:spPr>
          <p:txBody>
            <a:bodyPr wrap="none">
              <a:spAutoFit/>
            </a:bodyPr>
            <a:lstStyle/>
            <a:p>
              <a:pPr algn="ctr" eaLnBrk="1" hangingPunct="1"/>
              <a:r>
                <a:rPr lang="en-US" altLang="en-US"/>
                <a:t>odorless</a:t>
              </a:r>
            </a:p>
          </p:txBody>
        </p:sp>
      </p:grpSp>
      <p:sp>
        <p:nvSpPr>
          <p:cNvPr id="176137" name="Text Box 16"/>
          <p:cNvSpPr txBox="1">
            <a:spLocks noChangeArrowheads="1"/>
          </p:cNvSpPr>
          <p:nvPr/>
        </p:nvSpPr>
        <p:spPr bwMode="auto">
          <a:xfrm>
            <a:off x="1916113" y="2803525"/>
            <a:ext cx="1587500" cy="457200"/>
          </a:xfrm>
          <a:prstGeom prst="rect">
            <a:avLst/>
          </a:prstGeom>
          <a:noFill/>
          <a:ln w="9525">
            <a:noFill/>
            <a:miter lim="800000"/>
            <a:headEnd/>
            <a:tailEnd/>
          </a:ln>
        </p:spPr>
        <p:txBody>
          <a:bodyPr wrap="none">
            <a:spAutoFit/>
          </a:bodyPr>
          <a:lstStyle/>
          <a:p>
            <a:pPr algn="ctr" eaLnBrk="1" hangingPunct="1"/>
            <a:r>
              <a:rPr lang="en-US" altLang="en-US"/>
              <a:t>chlorophyll</a:t>
            </a:r>
          </a:p>
        </p:txBody>
      </p:sp>
      <p:sp>
        <p:nvSpPr>
          <p:cNvPr id="176138" name="Text Box 17"/>
          <p:cNvSpPr txBox="1">
            <a:spLocks noChangeArrowheads="1"/>
          </p:cNvSpPr>
          <p:nvPr/>
        </p:nvSpPr>
        <p:spPr bwMode="auto">
          <a:xfrm>
            <a:off x="2246313" y="3208338"/>
            <a:ext cx="927100" cy="457200"/>
          </a:xfrm>
          <a:prstGeom prst="rect">
            <a:avLst/>
          </a:prstGeom>
          <a:noFill/>
          <a:ln w="9525">
            <a:noFill/>
            <a:miter lim="800000"/>
            <a:headEnd/>
            <a:tailEnd/>
          </a:ln>
        </p:spPr>
        <p:txBody>
          <a:bodyPr wrap="none">
            <a:spAutoFit/>
          </a:bodyPr>
          <a:lstStyle/>
          <a:p>
            <a:pPr algn="ctr" eaLnBrk="1" hangingPunct="1"/>
            <a:r>
              <a:rPr lang="en-US" altLang="en-US"/>
              <a:t>pectin</a:t>
            </a:r>
          </a:p>
        </p:txBody>
      </p:sp>
      <p:sp>
        <p:nvSpPr>
          <p:cNvPr id="176139" name="Text Box 18"/>
          <p:cNvSpPr txBox="1">
            <a:spLocks noChangeArrowheads="1"/>
          </p:cNvSpPr>
          <p:nvPr/>
        </p:nvSpPr>
        <p:spPr bwMode="auto">
          <a:xfrm>
            <a:off x="2365375" y="3611563"/>
            <a:ext cx="690563" cy="457200"/>
          </a:xfrm>
          <a:prstGeom prst="rect">
            <a:avLst/>
          </a:prstGeom>
          <a:noFill/>
          <a:ln w="9525">
            <a:noFill/>
            <a:miter lim="800000"/>
            <a:headEnd/>
            <a:tailEnd/>
          </a:ln>
        </p:spPr>
        <p:txBody>
          <a:bodyPr wrap="none">
            <a:spAutoFit/>
          </a:bodyPr>
          <a:lstStyle/>
          <a:p>
            <a:pPr algn="ctr" eaLnBrk="1" hangingPunct="1"/>
            <a:r>
              <a:rPr lang="en-US" altLang="en-US"/>
              <a:t>acid</a:t>
            </a:r>
          </a:p>
        </p:txBody>
      </p:sp>
      <p:sp>
        <p:nvSpPr>
          <p:cNvPr id="176140" name="Text Box 19"/>
          <p:cNvSpPr txBox="1">
            <a:spLocks noChangeArrowheads="1"/>
          </p:cNvSpPr>
          <p:nvPr/>
        </p:nvSpPr>
        <p:spPr bwMode="auto">
          <a:xfrm>
            <a:off x="2257425" y="4016375"/>
            <a:ext cx="911225" cy="457200"/>
          </a:xfrm>
          <a:prstGeom prst="rect">
            <a:avLst/>
          </a:prstGeom>
          <a:noFill/>
          <a:ln w="9525">
            <a:noFill/>
            <a:miter lim="800000"/>
            <a:headEnd/>
            <a:tailEnd/>
          </a:ln>
        </p:spPr>
        <p:txBody>
          <a:bodyPr wrap="none">
            <a:spAutoFit/>
          </a:bodyPr>
          <a:lstStyle/>
          <a:p>
            <a:pPr algn="ctr" eaLnBrk="1" hangingPunct="1"/>
            <a:r>
              <a:rPr lang="en-US" altLang="en-US"/>
              <a:t>starch</a:t>
            </a:r>
          </a:p>
        </p:txBody>
      </p:sp>
      <p:sp>
        <p:nvSpPr>
          <p:cNvPr id="176141" name="Text Box 20"/>
          <p:cNvSpPr txBox="1">
            <a:spLocks noChangeArrowheads="1"/>
          </p:cNvSpPr>
          <p:nvPr/>
        </p:nvSpPr>
        <p:spPr bwMode="auto">
          <a:xfrm>
            <a:off x="2012950" y="4419600"/>
            <a:ext cx="1393825" cy="457200"/>
          </a:xfrm>
          <a:prstGeom prst="rect">
            <a:avLst/>
          </a:prstGeom>
          <a:noFill/>
          <a:ln w="9525">
            <a:noFill/>
            <a:miter lim="800000"/>
            <a:headEnd/>
            <a:tailEnd/>
          </a:ln>
        </p:spPr>
        <p:txBody>
          <a:bodyPr wrap="none">
            <a:spAutoFit/>
          </a:bodyPr>
          <a:lstStyle/>
          <a:p>
            <a:pPr algn="ctr" eaLnBrk="1" hangingPunct="1"/>
            <a:r>
              <a:rPr lang="en-US" altLang="en-US"/>
              <a:t>large orgs</a:t>
            </a:r>
          </a:p>
        </p:txBody>
      </p:sp>
      <p:sp>
        <p:nvSpPr>
          <p:cNvPr id="176142" name="Line 22"/>
          <p:cNvSpPr>
            <a:spLocks noChangeShapeType="1"/>
          </p:cNvSpPr>
          <p:nvPr/>
        </p:nvSpPr>
        <p:spPr bwMode="auto">
          <a:xfrm>
            <a:off x="762000" y="2743200"/>
            <a:ext cx="1066800" cy="0"/>
          </a:xfrm>
          <a:prstGeom prst="line">
            <a:avLst/>
          </a:prstGeom>
          <a:noFill/>
          <a:ln w="9525">
            <a:solidFill>
              <a:schemeClr val="tx1"/>
            </a:solidFill>
            <a:round/>
            <a:headEnd/>
            <a:tailEnd/>
          </a:ln>
        </p:spPr>
        <p:txBody>
          <a:bodyPr wrap="none" anchor="ctr"/>
          <a:lstStyle/>
          <a:p>
            <a:endParaRPr lang="en-US"/>
          </a:p>
        </p:txBody>
      </p:sp>
      <p:grpSp>
        <p:nvGrpSpPr>
          <p:cNvPr id="5" name="Group 54"/>
          <p:cNvGrpSpPr>
            <a:grpSpLocks/>
          </p:cNvGrpSpPr>
          <p:nvPr/>
        </p:nvGrpSpPr>
        <p:grpSpPr bwMode="auto">
          <a:xfrm>
            <a:off x="1981200" y="2101850"/>
            <a:ext cx="1371600" cy="641350"/>
            <a:chOff x="1248" y="1324"/>
            <a:chExt cx="864" cy="404"/>
          </a:xfrm>
        </p:grpSpPr>
        <p:sp>
          <p:nvSpPr>
            <p:cNvPr id="176165" name="Text Box 10"/>
            <p:cNvSpPr txBox="1">
              <a:spLocks noChangeArrowheads="1"/>
            </p:cNvSpPr>
            <p:nvPr/>
          </p:nvSpPr>
          <p:spPr bwMode="auto">
            <a:xfrm>
              <a:off x="1286" y="1324"/>
              <a:ext cx="730" cy="404"/>
            </a:xfrm>
            <a:prstGeom prst="rect">
              <a:avLst/>
            </a:prstGeom>
            <a:noFill/>
            <a:ln w="9525">
              <a:noFill/>
              <a:miter lim="800000"/>
              <a:headEnd/>
              <a:tailEnd/>
            </a:ln>
          </p:spPr>
          <p:txBody>
            <a:bodyPr>
              <a:spAutoFit/>
            </a:bodyPr>
            <a:lstStyle/>
            <a:p>
              <a:pPr algn="ctr" eaLnBrk="1" hangingPunct="1"/>
              <a:r>
                <a:rPr lang="en-US" altLang="en-US"/>
                <a:t>chemical cause</a:t>
              </a:r>
            </a:p>
          </p:txBody>
        </p:sp>
        <p:sp>
          <p:nvSpPr>
            <p:cNvPr id="176166" name="Line 23"/>
            <p:cNvSpPr>
              <a:spLocks noChangeShapeType="1"/>
            </p:cNvSpPr>
            <p:nvPr/>
          </p:nvSpPr>
          <p:spPr bwMode="auto">
            <a:xfrm>
              <a:off x="1248" y="1728"/>
              <a:ext cx="864" cy="0"/>
            </a:xfrm>
            <a:prstGeom prst="line">
              <a:avLst/>
            </a:prstGeom>
            <a:noFill/>
            <a:ln w="9525">
              <a:solidFill>
                <a:schemeClr val="tx1"/>
              </a:solidFill>
              <a:round/>
              <a:headEnd/>
              <a:tailEnd/>
            </a:ln>
          </p:spPr>
          <p:txBody>
            <a:bodyPr wrap="none" anchor="ctr"/>
            <a:lstStyle/>
            <a:p>
              <a:endParaRPr lang="en-US"/>
            </a:p>
          </p:txBody>
        </p:sp>
      </p:grpSp>
      <p:sp>
        <p:nvSpPr>
          <p:cNvPr id="176144" name="Text Box 30"/>
          <p:cNvSpPr txBox="1">
            <a:spLocks noChangeArrowheads="1"/>
          </p:cNvSpPr>
          <p:nvPr/>
        </p:nvSpPr>
        <p:spPr bwMode="auto">
          <a:xfrm>
            <a:off x="7781925" y="2803525"/>
            <a:ext cx="573088" cy="457200"/>
          </a:xfrm>
          <a:prstGeom prst="rect">
            <a:avLst/>
          </a:prstGeom>
          <a:noFill/>
          <a:ln w="9525">
            <a:noFill/>
            <a:miter lim="800000"/>
            <a:headEnd/>
            <a:tailEnd/>
          </a:ln>
        </p:spPr>
        <p:txBody>
          <a:bodyPr wrap="none">
            <a:spAutoFit/>
          </a:bodyPr>
          <a:lstStyle/>
          <a:p>
            <a:pPr algn="ctr" eaLnBrk="1" hangingPunct="1"/>
            <a:r>
              <a:rPr lang="en-US" altLang="en-US"/>
              <a:t>red</a:t>
            </a:r>
          </a:p>
        </p:txBody>
      </p:sp>
      <p:sp>
        <p:nvSpPr>
          <p:cNvPr id="176145" name="Text Box 31"/>
          <p:cNvSpPr txBox="1">
            <a:spLocks noChangeArrowheads="1"/>
          </p:cNvSpPr>
          <p:nvPr/>
        </p:nvSpPr>
        <p:spPr bwMode="auto">
          <a:xfrm>
            <a:off x="7747000" y="3208338"/>
            <a:ext cx="641350" cy="457200"/>
          </a:xfrm>
          <a:prstGeom prst="rect">
            <a:avLst/>
          </a:prstGeom>
          <a:noFill/>
          <a:ln w="9525">
            <a:noFill/>
            <a:miter lim="800000"/>
            <a:headEnd/>
            <a:tailEnd/>
          </a:ln>
        </p:spPr>
        <p:txBody>
          <a:bodyPr wrap="none">
            <a:spAutoFit/>
          </a:bodyPr>
          <a:lstStyle/>
          <a:p>
            <a:pPr algn="ctr" eaLnBrk="1" hangingPunct="1"/>
            <a:r>
              <a:rPr lang="en-US" altLang="en-US"/>
              <a:t>soft</a:t>
            </a:r>
          </a:p>
        </p:txBody>
      </p:sp>
      <p:sp>
        <p:nvSpPr>
          <p:cNvPr id="176146" name="Text Box 32"/>
          <p:cNvSpPr txBox="1">
            <a:spLocks noChangeArrowheads="1"/>
          </p:cNvSpPr>
          <p:nvPr/>
        </p:nvSpPr>
        <p:spPr bwMode="auto">
          <a:xfrm>
            <a:off x="7554913" y="3611563"/>
            <a:ext cx="1028700" cy="457200"/>
          </a:xfrm>
          <a:prstGeom prst="rect">
            <a:avLst/>
          </a:prstGeom>
          <a:noFill/>
          <a:ln w="9525">
            <a:noFill/>
            <a:miter lim="800000"/>
            <a:headEnd/>
            <a:tailEnd/>
          </a:ln>
        </p:spPr>
        <p:txBody>
          <a:bodyPr wrap="none">
            <a:spAutoFit/>
          </a:bodyPr>
          <a:lstStyle/>
          <a:p>
            <a:pPr algn="ctr" eaLnBrk="1" hangingPunct="1"/>
            <a:r>
              <a:rPr lang="en-US" altLang="en-US"/>
              <a:t>neutral</a:t>
            </a:r>
          </a:p>
        </p:txBody>
      </p:sp>
      <p:sp>
        <p:nvSpPr>
          <p:cNvPr id="176147" name="Text Box 33"/>
          <p:cNvSpPr txBox="1">
            <a:spLocks noChangeArrowheads="1"/>
          </p:cNvSpPr>
          <p:nvPr/>
        </p:nvSpPr>
        <p:spPr bwMode="auto">
          <a:xfrm>
            <a:off x="7165975" y="4016375"/>
            <a:ext cx="1809750" cy="457200"/>
          </a:xfrm>
          <a:prstGeom prst="rect">
            <a:avLst/>
          </a:prstGeom>
          <a:noFill/>
          <a:ln w="9525">
            <a:noFill/>
            <a:miter lim="800000"/>
            <a:headEnd/>
            <a:tailEnd/>
          </a:ln>
        </p:spPr>
        <p:txBody>
          <a:bodyPr wrap="none">
            <a:spAutoFit/>
          </a:bodyPr>
          <a:lstStyle/>
          <a:p>
            <a:pPr algn="ctr" eaLnBrk="1" hangingPunct="1"/>
            <a:r>
              <a:rPr lang="en-US" altLang="en-US"/>
              <a:t>sweet + juicy</a:t>
            </a:r>
          </a:p>
        </p:txBody>
      </p:sp>
      <p:sp>
        <p:nvSpPr>
          <p:cNvPr id="176148" name="Text Box 34"/>
          <p:cNvSpPr txBox="1">
            <a:spLocks noChangeArrowheads="1"/>
          </p:cNvSpPr>
          <p:nvPr/>
        </p:nvSpPr>
        <p:spPr bwMode="auto">
          <a:xfrm>
            <a:off x="7694613" y="4419600"/>
            <a:ext cx="742950" cy="457200"/>
          </a:xfrm>
          <a:prstGeom prst="rect">
            <a:avLst/>
          </a:prstGeom>
          <a:noFill/>
          <a:ln w="9525">
            <a:noFill/>
            <a:miter lim="800000"/>
            <a:headEnd/>
            <a:tailEnd/>
          </a:ln>
        </p:spPr>
        <p:txBody>
          <a:bodyPr wrap="none">
            <a:spAutoFit/>
          </a:bodyPr>
          <a:lstStyle/>
          <a:p>
            <a:pPr algn="ctr" eaLnBrk="1" hangingPunct="1"/>
            <a:r>
              <a:rPr lang="en-US" altLang="en-US"/>
              <a:t>odor</a:t>
            </a:r>
          </a:p>
        </p:txBody>
      </p:sp>
      <p:grpSp>
        <p:nvGrpSpPr>
          <p:cNvPr id="6" name="Group 57"/>
          <p:cNvGrpSpPr>
            <a:grpSpLocks/>
          </p:cNvGrpSpPr>
          <p:nvPr/>
        </p:nvGrpSpPr>
        <p:grpSpPr bwMode="auto">
          <a:xfrm>
            <a:off x="7467600" y="2109788"/>
            <a:ext cx="1158875" cy="641350"/>
            <a:chOff x="4704" y="1329"/>
            <a:chExt cx="730" cy="404"/>
          </a:xfrm>
        </p:grpSpPr>
        <p:sp>
          <p:nvSpPr>
            <p:cNvPr id="176163" name="Text Box 28"/>
            <p:cNvSpPr txBox="1">
              <a:spLocks noChangeArrowheads="1"/>
            </p:cNvSpPr>
            <p:nvPr/>
          </p:nvSpPr>
          <p:spPr bwMode="auto">
            <a:xfrm>
              <a:off x="4704" y="1329"/>
              <a:ext cx="730" cy="404"/>
            </a:xfrm>
            <a:prstGeom prst="rect">
              <a:avLst/>
            </a:prstGeom>
            <a:noFill/>
            <a:ln w="9525">
              <a:noFill/>
              <a:miter lim="800000"/>
              <a:headEnd/>
              <a:tailEnd/>
            </a:ln>
          </p:spPr>
          <p:txBody>
            <a:bodyPr>
              <a:spAutoFit/>
            </a:bodyPr>
            <a:lstStyle/>
            <a:p>
              <a:pPr algn="ctr" eaLnBrk="1" hangingPunct="1"/>
              <a:r>
                <a:rPr lang="en-US" altLang="en-US"/>
                <a:t>physical condition</a:t>
              </a:r>
            </a:p>
          </p:txBody>
        </p:sp>
        <p:sp>
          <p:nvSpPr>
            <p:cNvPr id="176164" name="Line 40"/>
            <p:cNvSpPr>
              <a:spLocks noChangeShapeType="1"/>
            </p:cNvSpPr>
            <p:nvPr/>
          </p:nvSpPr>
          <p:spPr bwMode="auto">
            <a:xfrm>
              <a:off x="4714" y="1728"/>
              <a:ext cx="672" cy="0"/>
            </a:xfrm>
            <a:prstGeom prst="line">
              <a:avLst/>
            </a:prstGeom>
            <a:noFill/>
            <a:ln w="9525">
              <a:solidFill>
                <a:schemeClr val="tx1"/>
              </a:solidFill>
              <a:round/>
              <a:headEnd/>
              <a:tailEnd/>
            </a:ln>
          </p:spPr>
          <p:txBody>
            <a:bodyPr wrap="none" anchor="ctr"/>
            <a:lstStyle/>
            <a:p>
              <a:endParaRPr lang="en-US"/>
            </a:p>
          </p:txBody>
        </p:sp>
      </p:grpSp>
      <p:sp>
        <p:nvSpPr>
          <p:cNvPr id="176150" name="Text Box 35"/>
          <p:cNvSpPr txBox="1">
            <a:spLocks noChangeArrowheads="1"/>
          </p:cNvSpPr>
          <p:nvPr/>
        </p:nvSpPr>
        <p:spPr bwMode="auto">
          <a:xfrm>
            <a:off x="5827713" y="2803525"/>
            <a:ext cx="1671637" cy="457200"/>
          </a:xfrm>
          <a:prstGeom prst="rect">
            <a:avLst/>
          </a:prstGeom>
          <a:noFill/>
          <a:ln w="9525">
            <a:noFill/>
            <a:miter lim="800000"/>
            <a:headEnd/>
            <a:tailEnd/>
          </a:ln>
        </p:spPr>
        <p:txBody>
          <a:bodyPr wrap="none">
            <a:spAutoFit/>
          </a:bodyPr>
          <a:lstStyle/>
          <a:p>
            <a:pPr algn="ctr" eaLnBrk="1" hangingPunct="1"/>
            <a:r>
              <a:rPr lang="en-US" altLang="en-US"/>
              <a:t>anthocyanin</a:t>
            </a:r>
          </a:p>
        </p:txBody>
      </p:sp>
      <p:sp>
        <p:nvSpPr>
          <p:cNvPr id="176151" name="Text Box 36"/>
          <p:cNvSpPr txBox="1">
            <a:spLocks noChangeArrowheads="1"/>
          </p:cNvSpPr>
          <p:nvPr/>
        </p:nvSpPr>
        <p:spPr bwMode="auto">
          <a:xfrm>
            <a:off x="5932488" y="3208338"/>
            <a:ext cx="1460500" cy="457200"/>
          </a:xfrm>
          <a:prstGeom prst="rect">
            <a:avLst/>
          </a:prstGeom>
          <a:noFill/>
          <a:ln w="9525">
            <a:noFill/>
            <a:miter lim="800000"/>
            <a:headEnd/>
            <a:tailEnd/>
          </a:ln>
        </p:spPr>
        <p:txBody>
          <a:bodyPr wrap="none">
            <a:spAutoFit/>
          </a:bodyPr>
          <a:lstStyle/>
          <a:p>
            <a:pPr algn="ctr" eaLnBrk="1" hangingPunct="1"/>
            <a:r>
              <a:rPr lang="en-US" altLang="en-US"/>
              <a:t>less pectin</a:t>
            </a:r>
          </a:p>
        </p:txBody>
      </p:sp>
      <p:sp>
        <p:nvSpPr>
          <p:cNvPr id="176152" name="Text Box 37"/>
          <p:cNvSpPr txBox="1">
            <a:spLocks noChangeArrowheads="1"/>
          </p:cNvSpPr>
          <p:nvPr/>
        </p:nvSpPr>
        <p:spPr bwMode="auto">
          <a:xfrm>
            <a:off x="6149975" y="3611563"/>
            <a:ext cx="1028700" cy="457200"/>
          </a:xfrm>
          <a:prstGeom prst="rect">
            <a:avLst/>
          </a:prstGeom>
          <a:noFill/>
          <a:ln w="9525">
            <a:noFill/>
            <a:miter lim="800000"/>
            <a:headEnd/>
            <a:tailEnd/>
          </a:ln>
        </p:spPr>
        <p:txBody>
          <a:bodyPr wrap="none">
            <a:spAutoFit/>
          </a:bodyPr>
          <a:lstStyle/>
          <a:p>
            <a:pPr algn="ctr" eaLnBrk="1" hangingPunct="1"/>
            <a:r>
              <a:rPr lang="en-US" altLang="en-US"/>
              <a:t>neutral</a:t>
            </a:r>
          </a:p>
        </p:txBody>
      </p:sp>
      <p:sp>
        <p:nvSpPr>
          <p:cNvPr id="176153" name="Text Box 38"/>
          <p:cNvSpPr txBox="1">
            <a:spLocks noChangeArrowheads="1"/>
          </p:cNvSpPr>
          <p:nvPr/>
        </p:nvSpPr>
        <p:spPr bwMode="auto">
          <a:xfrm>
            <a:off x="6242050" y="4016375"/>
            <a:ext cx="844550" cy="457200"/>
          </a:xfrm>
          <a:prstGeom prst="rect">
            <a:avLst/>
          </a:prstGeom>
          <a:noFill/>
          <a:ln w="9525">
            <a:noFill/>
            <a:miter lim="800000"/>
            <a:headEnd/>
            <a:tailEnd/>
          </a:ln>
        </p:spPr>
        <p:txBody>
          <a:bodyPr wrap="none">
            <a:spAutoFit/>
          </a:bodyPr>
          <a:lstStyle/>
          <a:p>
            <a:pPr algn="ctr" eaLnBrk="1" hangingPunct="1"/>
            <a:r>
              <a:rPr lang="en-US" altLang="en-US"/>
              <a:t>sugar</a:t>
            </a:r>
          </a:p>
        </p:txBody>
      </p:sp>
      <p:sp>
        <p:nvSpPr>
          <p:cNvPr id="176154" name="Text Box 39"/>
          <p:cNvSpPr txBox="1">
            <a:spLocks noChangeArrowheads="1"/>
          </p:cNvSpPr>
          <p:nvPr/>
        </p:nvSpPr>
        <p:spPr bwMode="auto">
          <a:xfrm>
            <a:off x="5940425" y="4419600"/>
            <a:ext cx="1444625" cy="457200"/>
          </a:xfrm>
          <a:prstGeom prst="rect">
            <a:avLst/>
          </a:prstGeom>
          <a:noFill/>
          <a:ln w="9525">
            <a:noFill/>
            <a:miter lim="800000"/>
            <a:headEnd/>
            <a:tailEnd/>
          </a:ln>
        </p:spPr>
        <p:txBody>
          <a:bodyPr wrap="none">
            <a:spAutoFit/>
          </a:bodyPr>
          <a:lstStyle/>
          <a:p>
            <a:pPr algn="ctr" eaLnBrk="1" hangingPunct="1"/>
            <a:r>
              <a:rPr lang="en-US" altLang="en-US"/>
              <a:t>small orgs</a:t>
            </a:r>
          </a:p>
        </p:txBody>
      </p:sp>
      <p:sp>
        <p:nvSpPr>
          <p:cNvPr id="176155" name="Text Box 44"/>
          <p:cNvSpPr txBox="1">
            <a:spLocks noChangeArrowheads="1"/>
          </p:cNvSpPr>
          <p:nvPr/>
        </p:nvSpPr>
        <p:spPr bwMode="auto">
          <a:xfrm>
            <a:off x="3921125" y="2803525"/>
            <a:ext cx="1454150" cy="457200"/>
          </a:xfrm>
          <a:prstGeom prst="rect">
            <a:avLst/>
          </a:prstGeom>
          <a:noFill/>
          <a:ln w="9525">
            <a:noFill/>
            <a:miter lim="800000"/>
            <a:headEnd/>
            <a:tailEnd/>
          </a:ln>
        </p:spPr>
        <p:txBody>
          <a:bodyPr wrap="none">
            <a:spAutoFit/>
          </a:bodyPr>
          <a:lstStyle/>
          <a:p>
            <a:pPr algn="ctr" eaLnBrk="1" hangingPunct="1"/>
            <a:r>
              <a:rPr lang="en-US" altLang="en-US" b="1"/>
              <a:t>hydrolase</a:t>
            </a:r>
          </a:p>
        </p:txBody>
      </p:sp>
      <p:sp>
        <p:nvSpPr>
          <p:cNvPr id="176156" name="Text Box 45"/>
          <p:cNvSpPr txBox="1">
            <a:spLocks noChangeArrowheads="1"/>
          </p:cNvSpPr>
          <p:nvPr/>
        </p:nvSpPr>
        <p:spPr bwMode="auto">
          <a:xfrm>
            <a:off x="3954463" y="3208338"/>
            <a:ext cx="1385887" cy="457200"/>
          </a:xfrm>
          <a:prstGeom prst="rect">
            <a:avLst/>
          </a:prstGeom>
          <a:noFill/>
          <a:ln w="9525">
            <a:noFill/>
            <a:miter lim="800000"/>
            <a:headEnd/>
            <a:tailEnd/>
          </a:ln>
        </p:spPr>
        <p:txBody>
          <a:bodyPr wrap="none">
            <a:spAutoFit/>
          </a:bodyPr>
          <a:lstStyle/>
          <a:p>
            <a:pPr algn="ctr" eaLnBrk="1" hangingPunct="1"/>
            <a:r>
              <a:rPr lang="en-US" altLang="en-US" b="1"/>
              <a:t>pectinase</a:t>
            </a:r>
          </a:p>
        </p:txBody>
      </p:sp>
      <p:sp>
        <p:nvSpPr>
          <p:cNvPr id="176157" name="Text Box 46"/>
          <p:cNvSpPr txBox="1">
            <a:spLocks noChangeArrowheads="1"/>
          </p:cNvSpPr>
          <p:nvPr/>
        </p:nvSpPr>
        <p:spPr bwMode="auto">
          <a:xfrm>
            <a:off x="4140200" y="3611563"/>
            <a:ext cx="1014413" cy="457200"/>
          </a:xfrm>
          <a:prstGeom prst="rect">
            <a:avLst/>
          </a:prstGeom>
          <a:noFill/>
          <a:ln w="9525">
            <a:noFill/>
            <a:miter lim="800000"/>
            <a:headEnd/>
            <a:tailEnd/>
          </a:ln>
        </p:spPr>
        <p:txBody>
          <a:bodyPr wrap="none">
            <a:spAutoFit/>
          </a:bodyPr>
          <a:lstStyle/>
          <a:p>
            <a:pPr algn="ctr" eaLnBrk="1" hangingPunct="1"/>
            <a:r>
              <a:rPr lang="en-US" altLang="en-US" b="1"/>
              <a:t>kinase</a:t>
            </a:r>
          </a:p>
        </p:txBody>
      </p:sp>
      <p:sp>
        <p:nvSpPr>
          <p:cNvPr id="176158" name="Text Box 47"/>
          <p:cNvSpPr txBox="1">
            <a:spLocks noChangeArrowheads="1"/>
          </p:cNvSpPr>
          <p:nvPr/>
        </p:nvSpPr>
        <p:spPr bwMode="auto">
          <a:xfrm>
            <a:off x="4032250" y="4016375"/>
            <a:ext cx="1233488" cy="457200"/>
          </a:xfrm>
          <a:prstGeom prst="rect">
            <a:avLst/>
          </a:prstGeom>
          <a:noFill/>
          <a:ln w="9525">
            <a:noFill/>
            <a:miter lim="800000"/>
            <a:headEnd/>
            <a:tailEnd/>
          </a:ln>
        </p:spPr>
        <p:txBody>
          <a:bodyPr wrap="none">
            <a:spAutoFit/>
          </a:bodyPr>
          <a:lstStyle/>
          <a:p>
            <a:pPr algn="ctr" eaLnBrk="1" hangingPunct="1"/>
            <a:r>
              <a:rPr lang="en-US" altLang="en-US" b="1"/>
              <a:t>amylase</a:t>
            </a:r>
          </a:p>
        </p:txBody>
      </p:sp>
      <p:sp>
        <p:nvSpPr>
          <p:cNvPr id="176159" name="Text Box 48"/>
          <p:cNvSpPr txBox="1">
            <a:spLocks noChangeArrowheads="1"/>
          </p:cNvSpPr>
          <p:nvPr/>
        </p:nvSpPr>
        <p:spPr bwMode="auto">
          <a:xfrm>
            <a:off x="3860800" y="4419600"/>
            <a:ext cx="1573213" cy="457200"/>
          </a:xfrm>
          <a:prstGeom prst="rect">
            <a:avLst/>
          </a:prstGeom>
          <a:noFill/>
          <a:ln w="9525">
            <a:noFill/>
            <a:miter lim="800000"/>
            <a:headEnd/>
            <a:tailEnd/>
          </a:ln>
        </p:spPr>
        <p:txBody>
          <a:bodyPr wrap="none">
            <a:spAutoFit/>
          </a:bodyPr>
          <a:lstStyle/>
          <a:p>
            <a:pPr algn="ctr" eaLnBrk="1" hangingPunct="1"/>
            <a:r>
              <a:rPr lang="en-US" altLang="en-US" b="1"/>
              <a:t>hydrolases</a:t>
            </a:r>
          </a:p>
        </p:txBody>
      </p:sp>
      <p:grpSp>
        <p:nvGrpSpPr>
          <p:cNvPr id="7" name="Group 55"/>
          <p:cNvGrpSpPr>
            <a:grpSpLocks/>
          </p:cNvGrpSpPr>
          <p:nvPr/>
        </p:nvGrpSpPr>
        <p:grpSpPr bwMode="auto">
          <a:xfrm>
            <a:off x="3429000" y="2133600"/>
            <a:ext cx="2514600" cy="609600"/>
            <a:chOff x="2160" y="1344"/>
            <a:chExt cx="1584" cy="384"/>
          </a:xfrm>
        </p:grpSpPr>
        <p:sp>
          <p:nvSpPr>
            <p:cNvPr id="176161" name="Text Box 24"/>
            <p:cNvSpPr txBox="1">
              <a:spLocks noChangeArrowheads="1"/>
            </p:cNvSpPr>
            <p:nvPr/>
          </p:nvSpPr>
          <p:spPr bwMode="auto">
            <a:xfrm>
              <a:off x="2160" y="1344"/>
              <a:ext cx="1584" cy="288"/>
            </a:xfrm>
            <a:prstGeom prst="rect">
              <a:avLst/>
            </a:prstGeom>
            <a:noFill/>
            <a:ln w="9525">
              <a:noFill/>
              <a:miter lim="800000"/>
              <a:headEnd/>
              <a:tailEnd/>
            </a:ln>
          </p:spPr>
          <p:txBody>
            <a:bodyPr>
              <a:spAutoFit/>
            </a:bodyPr>
            <a:lstStyle/>
            <a:p>
              <a:pPr algn="ctr" eaLnBrk="1" hangingPunct="1">
                <a:spcBef>
                  <a:spcPct val="50000"/>
                </a:spcBef>
              </a:pPr>
              <a:r>
                <a:rPr lang="en-US" altLang="en-US"/>
                <a:t>Enzyme Produced</a:t>
              </a:r>
            </a:p>
          </p:txBody>
        </p:sp>
        <p:sp>
          <p:nvSpPr>
            <p:cNvPr id="176162" name="Line 49"/>
            <p:cNvSpPr>
              <a:spLocks noChangeShapeType="1"/>
            </p:cNvSpPr>
            <p:nvPr/>
          </p:nvSpPr>
          <p:spPr bwMode="auto">
            <a:xfrm>
              <a:off x="2466" y="1728"/>
              <a:ext cx="864" cy="0"/>
            </a:xfrm>
            <a:prstGeom prst="line">
              <a:avLst/>
            </a:prstGeom>
            <a:noFill/>
            <a:ln w="9525">
              <a:solidFill>
                <a:schemeClr val="tx1"/>
              </a:solidFill>
              <a:round/>
              <a:headEnd/>
              <a:tailEnd/>
            </a:ln>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1"/>
          <p:cNvSpPr>
            <a:spLocks noGrp="1"/>
          </p:cNvSpPr>
          <p:nvPr>
            <p:ph type="title"/>
          </p:nvPr>
        </p:nvSpPr>
        <p:spPr>
          <a:xfrm>
            <a:off x="457200" y="381000"/>
            <a:ext cx="8229600" cy="715963"/>
          </a:xfrm>
        </p:spPr>
        <p:txBody>
          <a:bodyPr>
            <a:normAutofit fontScale="90000"/>
          </a:bodyPr>
          <a:lstStyle/>
          <a:p>
            <a:pPr marL="342900" indent="-342900"/>
            <a:r>
              <a:rPr lang="en-US" altLang="en-US" sz="3200" smtClean="0">
                <a:solidFill>
                  <a:srgbClr val="0033CC"/>
                </a:solidFill>
                <a:latin typeface="Book Antiqua" pitchFamily="18" charset="0"/>
              </a:rPr>
              <a:t/>
            </a:r>
            <a:br>
              <a:rPr lang="en-US" altLang="en-US" sz="3200" smtClean="0">
                <a:solidFill>
                  <a:srgbClr val="0033CC"/>
                </a:solidFill>
                <a:latin typeface="Book Antiqua" pitchFamily="18" charset="0"/>
              </a:rPr>
            </a:br>
            <a:r>
              <a:rPr lang="en-US" altLang="en-US" sz="4000" b="1" smtClean="0">
                <a:solidFill>
                  <a:srgbClr val="0033CC"/>
                </a:solidFill>
                <a:latin typeface="Book Antiqua" pitchFamily="18" charset="0"/>
              </a:rPr>
              <a:t>Physio-chemical changes</a:t>
            </a:r>
            <a:br>
              <a:rPr lang="en-US" altLang="en-US" sz="4000" b="1" smtClean="0">
                <a:solidFill>
                  <a:srgbClr val="0033CC"/>
                </a:solidFill>
                <a:latin typeface="Book Antiqua" pitchFamily="18" charset="0"/>
              </a:rPr>
            </a:br>
            <a:endParaRPr lang="en-US" altLang="en-US" b="1" smtClean="0"/>
          </a:p>
        </p:txBody>
      </p:sp>
      <p:sp>
        <p:nvSpPr>
          <p:cNvPr id="177155" name="Content Placeholder 2"/>
          <p:cNvSpPr>
            <a:spLocks noGrp="1"/>
          </p:cNvSpPr>
          <p:nvPr>
            <p:ph idx="1"/>
          </p:nvPr>
        </p:nvSpPr>
        <p:spPr>
          <a:xfrm>
            <a:off x="457200" y="1143000"/>
            <a:ext cx="8229600" cy="4495800"/>
          </a:xfrm>
        </p:spPr>
        <p:txBody>
          <a:bodyPr/>
          <a:lstStyle/>
          <a:p>
            <a:pPr>
              <a:lnSpc>
                <a:spcPct val="150000"/>
              </a:lnSpc>
            </a:pPr>
            <a:r>
              <a:rPr lang="en-US" altLang="en-US" smtClean="0">
                <a:latin typeface="Book Antiqua" pitchFamily="18" charset="0"/>
              </a:rPr>
              <a:t>Seed maturation</a:t>
            </a:r>
          </a:p>
          <a:p>
            <a:pPr>
              <a:lnSpc>
                <a:spcPct val="150000"/>
              </a:lnSpc>
            </a:pPr>
            <a:r>
              <a:rPr lang="en-US" altLang="en-US" smtClean="0">
                <a:latin typeface="Book Antiqua" pitchFamily="18" charset="0"/>
              </a:rPr>
              <a:t>Softening</a:t>
            </a:r>
          </a:p>
          <a:p>
            <a:pPr>
              <a:lnSpc>
                <a:spcPct val="150000"/>
              </a:lnSpc>
            </a:pPr>
            <a:r>
              <a:rPr lang="en-US" altLang="en-US" smtClean="0">
                <a:latin typeface="Book Antiqua" pitchFamily="18" charset="0"/>
              </a:rPr>
              <a:t>Change in respiration rate</a:t>
            </a:r>
          </a:p>
          <a:p>
            <a:pPr>
              <a:lnSpc>
                <a:spcPct val="150000"/>
              </a:lnSpc>
            </a:pPr>
            <a:r>
              <a:rPr lang="en-US" altLang="en-US" smtClean="0">
                <a:latin typeface="Book Antiqua" pitchFamily="18" charset="0"/>
              </a:rPr>
              <a:t>Change in pigmentation and composition</a:t>
            </a:r>
          </a:p>
          <a:p>
            <a:pPr>
              <a:lnSpc>
                <a:spcPct val="150000"/>
              </a:lnSpc>
            </a:pPr>
            <a:r>
              <a:rPr lang="en-US" altLang="en-US" smtClean="0">
                <a:latin typeface="Book Antiqua" pitchFamily="18" charset="0"/>
              </a:rPr>
              <a:t>Change in the level of hormone.</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a:srcRect/>
          <a:stretch>
            <a:fillRect/>
          </a:stretch>
        </p:blipFill>
        <p:spPr bwMode="auto">
          <a:xfrm>
            <a:off x="0" y="762000"/>
            <a:ext cx="91440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Content Placeholder 2"/>
          <p:cNvSpPr>
            <a:spLocks noGrp="1"/>
          </p:cNvSpPr>
          <p:nvPr>
            <p:ph idx="1"/>
          </p:nvPr>
        </p:nvSpPr>
        <p:spPr>
          <a:xfrm>
            <a:off x="228600" y="457200"/>
            <a:ext cx="8610600" cy="5867400"/>
          </a:xfrm>
        </p:spPr>
        <p:txBody>
          <a:bodyPr/>
          <a:lstStyle/>
          <a:p>
            <a:pPr algn="just" eaLnBrk="1" hangingPunct="1">
              <a:lnSpc>
                <a:spcPct val="150000"/>
              </a:lnSpc>
              <a:buFont typeface="Arial" charset="0"/>
              <a:buNone/>
            </a:pPr>
            <a:r>
              <a:rPr lang="en-AU" altLang="en-US" sz="2900" b="1" dirty="0" smtClean="0">
                <a:solidFill>
                  <a:srgbClr val="0000FF"/>
                </a:solidFill>
                <a:latin typeface="Book Antiqua" pitchFamily="18" charset="0"/>
                <a:cs typeface="Times New Roman" pitchFamily="18" charset="0"/>
              </a:rPr>
              <a:t>i. Softening/textural change</a:t>
            </a:r>
          </a:p>
          <a:p>
            <a:pPr algn="just" eaLnBrk="1" hangingPunct="1">
              <a:lnSpc>
                <a:spcPct val="150000"/>
              </a:lnSpc>
            </a:pPr>
            <a:r>
              <a:rPr lang="en-AU" altLang="en-US" sz="2800" dirty="0" smtClean="0">
                <a:latin typeface="Book Antiqua" pitchFamily="18" charset="0"/>
                <a:cs typeface="Times New Roman" pitchFamily="18" charset="0"/>
              </a:rPr>
              <a:t>It affects the edibility of the fruit &amp; duration handling </a:t>
            </a:r>
          </a:p>
          <a:p>
            <a:pPr algn="just" eaLnBrk="1" hangingPunct="1">
              <a:lnSpc>
                <a:spcPct val="150000"/>
              </a:lnSpc>
            </a:pPr>
            <a:r>
              <a:rPr lang="en-AU" altLang="en-US" sz="2800" dirty="0" smtClean="0">
                <a:latin typeface="Book Antiqua" pitchFamily="18" charset="0"/>
                <a:cs typeface="Times New Roman" pitchFamily="18" charset="0"/>
              </a:rPr>
              <a:t>It may be </a:t>
            </a:r>
            <a:r>
              <a:rPr lang="en-AU" altLang="en-US" sz="2800" dirty="0" smtClean="0">
                <a:solidFill>
                  <a:srgbClr val="FF0000"/>
                </a:solidFill>
                <a:latin typeface="Book Antiqua" pitchFamily="18" charset="0"/>
                <a:cs typeface="Times New Roman" pitchFamily="18" charset="0"/>
              </a:rPr>
              <a:t>essential</a:t>
            </a:r>
            <a:r>
              <a:rPr lang="en-AU" altLang="en-US" sz="2800" dirty="0" smtClean="0">
                <a:latin typeface="Book Antiqua" pitchFamily="18" charset="0"/>
                <a:cs typeface="Times New Roman" pitchFamily="18" charset="0"/>
              </a:rPr>
              <a:t> or </a:t>
            </a:r>
            <a:r>
              <a:rPr lang="en-AU" altLang="en-US" sz="2800" dirty="0" smtClean="0">
                <a:solidFill>
                  <a:srgbClr val="FF0000"/>
                </a:solidFill>
                <a:latin typeface="Book Antiqua" pitchFamily="18" charset="0"/>
                <a:cs typeface="Times New Roman" pitchFamily="18" charset="0"/>
              </a:rPr>
              <a:t>detrimental</a:t>
            </a:r>
            <a:r>
              <a:rPr lang="en-AU" altLang="en-US" sz="2800" dirty="0" smtClean="0">
                <a:latin typeface="Book Antiqua" pitchFamily="18" charset="0"/>
                <a:cs typeface="Times New Roman" pitchFamily="18" charset="0"/>
              </a:rPr>
              <a:t> (in fruits which are consumed in unripe state like cucumber, squash) </a:t>
            </a:r>
          </a:p>
          <a:p>
            <a:pPr algn="just" eaLnBrk="1" hangingPunct="1">
              <a:lnSpc>
                <a:spcPct val="150000"/>
              </a:lnSpc>
            </a:pPr>
            <a:r>
              <a:rPr lang="en-AU" altLang="en-US" sz="2800" dirty="0" smtClean="0">
                <a:latin typeface="Book Antiqua" pitchFamily="18" charset="0"/>
                <a:cs typeface="Times New Roman" pitchFamily="18" charset="0"/>
              </a:rPr>
              <a:t>It is the beginning of senescence and if it is beyond the limit, it leads to loss of quality</a:t>
            </a:r>
          </a:p>
          <a:p>
            <a:pPr algn="just" eaLnBrk="1" hangingPunct="1">
              <a:lnSpc>
                <a:spcPct val="150000"/>
              </a:lnSpc>
              <a:buFont typeface="Arial" charset="0"/>
              <a:buNone/>
            </a:pPr>
            <a:endParaRPr lang="en-AU" altLang="en-US" sz="2400" dirty="0" smtClean="0">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8178">
                                            <p:txEl>
                                              <p:pRg st="1" end="1"/>
                                            </p:txEl>
                                          </p:spTgt>
                                        </p:tgtEl>
                                        <p:attrNameLst>
                                          <p:attrName>style.visibility</p:attrName>
                                        </p:attrNameLst>
                                      </p:cBhvr>
                                      <p:to>
                                        <p:strVal val="visible"/>
                                      </p:to>
                                    </p:set>
                                    <p:animEffect transition="in" filter="fade">
                                      <p:cBhvr>
                                        <p:cTn id="7" dur="1000"/>
                                        <p:tgtEl>
                                          <p:spTgt spid="178178">
                                            <p:txEl>
                                              <p:pRg st="1" end="1"/>
                                            </p:txEl>
                                          </p:spTgt>
                                        </p:tgtEl>
                                      </p:cBhvr>
                                    </p:animEffect>
                                    <p:anim calcmode="lin" valueType="num">
                                      <p:cBhvr>
                                        <p:cTn id="8" dur="1000" fill="hold"/>
                                        <p:tgtEl>
                                          <p:spTgt spid="17817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817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8178">
                                            <p:txEl>
                                              <p:pRg st="2" end="2"/>
                                            </p:txEl>
                                          </p:spTgt>
                                        </p:tgtEl>
                                        <p:attrNameLst>
                                          <p:attrName>style.visibility</p:attrName>
                                        </p:attrNameLst>
                                      </p:cBhvr>
                                      <p:to>
                                        <p:strVal val="visible"/>
                                      </p:to>
                                    </p:set>
                                    <p:animEffect transition="in" filter="fade">
                                      <p:cBhvr>
                                        <p:cTn id="14" dur="1000"/>
                                        <p:tgtEl>
                                          <p:spTgt spid="178178">
                                            <p:txEl>
                                              <p:pRg st="2" end="2"/>
                                            </p:txEl>
                                          </p:spTgt>
                                        </p:tgtEl>
                                      </p:cBhvr>
                                    </p:animEffect>
                                    <p:anim calcmode="lin" valueType="num">
                                      <p:cBhvr>
                                        <p:cTn id="15" dur="1000" fill="hold"/>
                                        <p:tgtEl>
                                          <p:spTgt spid="17817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817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8178">
                                            <p:txEl>
                                              <p:pRg st="3" end="3"/>
                                            </p:txEl>
                                          </p:spTgt>
                                        </p:tgtEl>
                                        <p:attrNameLst>
                                          <p:attrName>style.visibility</p:attrName>
                                        </p:attrNameLst>
                                      </p:cBhvr>
                                      <p:to>
                                        <p:strVal val="visible"/>
                                      </p:to>
                                    </p:set>
                                    <p:animEffect transition="in" filter="fade">
                                      <p:cBhvr>
                                        <p:cTn id="21" dur="1000"/>
                                        <p:tgtEl>
                                          <p:spTgt spid="178178">
                                            <p:txEl>
                                              <p:pRg st="3" end="3"/>
                                            </p:txEl>
                                          </p:spTgt>
                                        </p:tgtEl>
                                      </p:cBhvr>
                                    </p:animEffect>
                                    <p:anim calcmode="lin" valueType="num">
                                      <p:cBhvr>
                                        <p:cTn id="22" dur="1000" fill="hold"/>
                                        <p:tgtEl>
                                          <p:spTgt spid="17817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7817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Content Placeholder 2"/>
          <p:cNvSpPr>
            <a:spLocks noGrp="1"/>
          </p:cNvSpPr>
          <p:nvPr>
            <p:ph idx="1"/>
          </p:nvPr>
        </p:nvSpPr>
        <p:spPr>
          <a:xfrm>
            <a:off x="457200" y="609600"/>
            <a:ext cx="8229600" cy="5516563"/>
          </a:xfrm>
        </p:spPr>
        <p:txBody>
          <a:bodyPr/>
          <a:lstStyle/>
          <a:p>
            <a:r>
              <a:rPr lang="en-AU" altLang="en-US" smtClean="0">
                <a:latin typeface="Book Antiqua" pitchFamily="18" charset="0"/>
                <a:cs typeface="Times New Roman" pitchFamily="18" charset="0"/>
              </a:rPr>
              <a:t>Resulted in b/c of hydrolysis of </a:t>
            </a:r>
            <a:r>
              <a:rPr lang="en-AU" altLang="en-US" smtClean="0">
                <a:solidFill>
                  <a:srgbClr val="FF0000"/>
                </a:solidFill>
                <a:latin typeface="Book Antiqua" pitchFamily="18" charset="0"/>
                <a:cs typeface="Times New Roman" pitchFamily="18" charset="0"/>
              </a:rPr>
              <a:t>cellulose</a:t>
            </a:r>
            <a:r>
              <a:rPr lang="en-AU" altLang="en-US" smtClean="0">
                <a:latin typeface="Book Antiqua" pitchFamily="18" charset="0"/>
                <a:cs typeface="Times New Roman" pitchFamily="18" charset="0"/>
              </a:rPr>
              <a:t>, </a:t>
            </a:r>
            <a:r>
              <a:rPr lang="en-AU" altLang="en-US" smtClean="0">
                <a:solidFill>
                  <a:srgbClr val="FF0000"/>
                </a:solidFill>
                <a:latin typeface="Book Antiqua" pitchFamily="18" charset="0"/>
                <a:cs typeface="Times New Roman" pitchFamily="18" charset="0"/>
              </a:rPr>
              <a:t>hemicelluloses</a:t>
            </a:r>
            <a:r>
              <a:rPr lang="en-AU" altLang="en-US" smtClean="0">
                <a:latin typeface="Book Antiqua" pitchFamily="18" charset="0"/>
                <a:cs typeface="Times New Roman" pitchFamily="18" charset="0"/>
              </a:rPr>
              <a:t>, and </a:t>
            </a:r>
            <a:r>
              <a:rPr lang="en-AU" altLang="en-US" smtClean="0">
                <a:solidFill>
                  <a:srgbClr val="FF0000"/>
                </a:solidFill>
                <a:latin typeface="Book Antiqua" pitchFamily="18" charset="0"/>
                <a:cs typeface="Times New Roman" pitchFamily="18" charset="0"/>
              </a:rPr>
              <a:t>pectin</a:t>
            </a:r>
            <a:r>
              <a:rPr lang="en-AU" altLang="en-US" smtClean="0">
                <a:latin typeface="Book Antiqua" pitchFamily="18" charset="0"/>
                <a:cs typeface="Times New Roman" pitchFamily="18" charset="0"/>
              </a:rPr>
              <a:t> substances by enzymes </a:t>
            </a:r>
          </a:p>
          <a:p>
            <a:pPr lvl="1" algn="just">
              <a:lnSpc>
                <a:spcPct val="150000"/>
              </a:lnSpc>
            </a:pPr>
            <a:r>
              <a:rPr lang="en-US" altLang="en-US" smtClean="0">
                <a:latin typeface="Book Antiqua" pitchFamily="18" charset="0"/>
              </a:rPr>
              <a:t>Enzymes that can break down polymers to monomers that can be absorbed.</a:t>
            </a:r>
          </a:p>
          <a:p>
            <a:pPr lvl="2" algn="just">
              <a:lnSpc>
                <a:spcPct val="150000"/>
              </a:lnSpc>
              <a:buFont typeface="Courier New" pitchFamily="49" charset="0"/>
              <a:buChar char="o"/>
            </a:pPr>
            <a:r>
              <a:rPr lang="en-US" altLang="en-US" sz="2800" smtClean="0">
                <a:latin typeface="Book Antiqua" pitchFamily="18" charset="0"/>
              </a:rPr>
              <a:t>Starch – requires amylase</a:t>
            </a:r>
          </a:p>
          <a:p>
            <a:pPr lvl="2" algn="just">
              <a:lnSpc>
                <a:spcPct val="150000"/>
              </a:lnSpc>
              <a:buFont typeface="Courier New" pitchFamily="49" charset="0"/>
              <a:buChar char="o"/>
            </a:pPr>
            <a:r>
              <a:rPr lang="en-US" altLang="en-US" sz="2800" smtClean="0">
                <a:latin typeface="Book Antiqua" pitchFamily="18" charset="0"/>
              </a:rPr>
              <a:t>Cellulose- requires cellulase</a:t>
            </a:r>
          </a:p>
          <a:p>
            <a:pPr lvl="2" algn="just">
              <a:lnSpc>
                <a:spcPct val="150000"/>
              </a:lnSpc>
              <a:buFont typeface="Courier New" pitchFamily="49" charset="0"/>
              <a:buChar char="o"/>
            </a:pPr>
            <a:r>
              <a:rPr lang="en-US" altLang="en-US" sz="2800" smtClean="0">
                <a:latin typeface="Book Antiqua" pitchFamily="18" charset="0"/>
              </a:rPr>
              <a:t>Pectin- pectinase, etc.</a:t>
            </a:r>
          </a:p>
          <a:p>
            <a:endParaRPr lang="en-AU" altLang="en-US" smtClean="0">
              <a:latin typeface="Book Antiqua" pitchFamily="18" charset="0"/>
              <a:cs typeface="Times New Roman" pitchFamily="18" charset="0"/>
            </a:endParaRPr>
          </a:p>
          <a:p>
            <a:endParaRPr lang="en-US" altLang="en-US" smtClean="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rtlCol="0">
            <a:noAutofit/>
          </a:bodyPr>
          <a:lstStyle/>
          <a:p>
            <a:pPr eaLnBrk="1" fontAlgn="auto" hangingPunct="1">
              <a:spcAft>
                <a:spcPts val="600"/>
              </a:spcAft>
              <a:buFont typeface="Arial" panose="020B0604020202020204" pitchFamily="34" charset="0"/>
              <a:buNone/>
              <a:defRPr/>
            </a:pPr>
            <a:r>
              <a:rPr lang="en-AU" sz="2400" b="1" dirty="0" smtClean="0">
                <a:solidFill>
                  <a:srgbClr val="0000FF"/>
                </a:solidFill>
                <a:latin typeface="Book Antiqua" pitchFamily="18" charset="0"/>
                <a:cs typeface="Times New Roman" pitchFamily="18" charset="0"/>
              </a:rPr>
              <a:t>ii. Change in composition</a:t>
            </a:r>
            <a:r>
              <a:rPr lang="en-AU" sz="2400" dirty="0" smtClean="0">
                <a:solidFill>
                  <a:srgbClr val="0000FF"/>
                </a:solidFill>
                <a:latin typeface="Book Antiqua" pitchFamily="18" charset="0"/>
                <a:cs typeface="Times New Roman" pitchFamily="18" charset="0"/>
              </a:rPr>
              <a:t>: </a:t>
            </a:r>
          </a:p>
          <a:p>
            <a:pPr eaLnBrk="1" fontAlgn="auto" hangingPunct="1">
              <a:spcAft>
                <a:spcPts val="600"/>
              </a:spcAft>
              <a:buFont typeface="Arial" panose="020B0604020202020204" pitchFamily="34" charset="0"/>
              <a:buChar char="•"/>
              <a:defRPr/>
            </a:pPr>
            <a:r>
              <a:rPr lang="en-AU" sz="2400" dirty="0" smtClean="0">
                <a:latin typeface="Book Antiqua" pitchFamily="18" charset="0"/>
                <a:cs typeface="Times New Roman" pitchFamily="18" charset="0"/>
              </a:rPr>
              <a:t>A series of compositional changes takes place during ripening</a:t>
            </a:r>
          </a:p>
          <a:p>
            <a:pPr marL="457200" indent="-457200" eaLnBrk="1" fontAlgn="auto" hangingPunct="1">
              <a:spcAft>
                <a:spcPts val="600"/>
              </a:spcAft>
              <a:buFont typeface="Arial" panose="020B0604020202020204" pitchFamily="34" charset="0"/>
              <a:buAutoNum type="alphaLcPeriod"/>
              <a:defRPr/>
            </a:pPr>
            <a:r>
              <a:rPr lang="en-AU" sz="2400" b="1" dirty="0" smtClean="0">
                <a:solidFill>
                  <a:srgbClr val="0000FF"/>
                </a:solidFill>
                <a:latin typeface="Book Antiqua" pitchFamily="18" charset="0"/>
                <a:cs typeface="Times New Roman" pitchFamily="18" charset="0"/>
              </a:rPr>
              <a:t>Conversion of starch into sugar</a:t>
            </a:r>
          </a:p>
          <a:p>
            <a:pPr marL="457200" indent="-457200" eaLnBrk="1" fontAlgn="auto" hangingPunct="1">
              <a:spcAft>
                <a:spcPts val="600"/>
              </a:spcAft>
              <a:buFont typeface="Arial" panose="020B0604020202020204" pitchFamily="34" charset="0"/>
              <a:buNone/>
              <a:defRPr/>
            </a:pPr>
            <a:endParaRPr lang="en-AU" sz="2400" b="1" dirty="0" smtClean="0">
              <a:solidFill>
                <a:srgbClr val="0000FF"/>
              </a:solidFill>
              <a:latin typeface="Book Antiqua" pitchFamily="18" charset="0"/>
              <a:cs typeface="Times New Roman" pitchFamily="18" charset="0"/>
            </a:endParaRPr>
          </a:p>
          <a:p>
            <a:pPr eaLnBrk="1" fontAlgn="auto" hangingPunct="1">
              <a:spcAft>
                <a:spcPts val="600"/>
              </a:spcAft>
              <a:buFont typeface="Arial" panose="020B0604020202020204" pitchFamily="34" charset="0"/>
              <a:buChar char="•"/>
              <a:defRPr/>
            </a:pPr>
            <a:r>
              <a:rPr lang="en-AU" sz="2400" dirty="0" smtClean="0">
                <a:latin typeface="Book Antiqua" pitchFamily="18" charset="0"/>
                <a:cs typeface="Times New Roman" pitchFamily="18" charset="0"/>
              </a:rPr>
              <a:t>Develops </a:t>
            </a:r>
            <a:r>
              <a:rPr lang="en-AU" sz="2400" b="1" dirty="0" smtClean="0">
                <a:solidFill>
                  <a:srgbClr val="FF0000"/>
                </a:solidFill>
                <a:latin typeface="Book Antiqua" pitchFamily="18" charset="0"/>
                <a:cs typeface="Times New Roman" pitchFamily="18" charset="0"/>
              </a:rPr>
              <a:t>sweetness</a:t>
            </a:r>
            <a:r>
              <a:rPr lang="en-AU" sz="2400" dirty="0" smtClean="0">
                <a:latin typeface="Book Antiqua" pitchFamily="18" charset="0"/>
                <a:cs typeface="Times New Roman" pitchFamily="18" charset="0"/>
              </a:rPr>
              <a:t> of the fruit and increase quality</a:t>
            </a:r>
          </a:p>
          <a:p>
            <a:pPr lvl="1" eaLnBrk="1" fontAlgn="auto" hangingPunct="1">
              <a:spcAft>
                <a:spcPts val="600"/>
              </a:spcAft>
              <a:buFont typeface="Arial" panose="020B0604020202020204" pitchFamily="34" charset="0"/>
              <a:buChar char="–"/>
              <a:defRPr/>
            </a:pPr>
            <a:r>
              <a:rPr lang="en-AU" sz="2400" dirty="0" smtClean="0">
                <a:latin typeface="Book Antiqua" pitchFamily="18" charset="0"/>
                <a:cs typeface="Times New Roman" pitchFamily="18" charset="0"/>
              </a:rPr>
              <a:t>b/c the glucose served as a </a:t>
            </a:r>
            <a:r>
              <a:rPr lang="en-AU" sz="2400" dirty="0" smtClean="0">
                <a:solidFill>
                  <a:srgbClr val="FF0000"/>
                </a:solidFill>
                <a:latin typeface="Book Antiqua" pitchFamily="18" charset="0"/>
                <a:cs typeface="Times New Roman" pitchFamily="18" charset="0"/>
              </a:rPr>
              <a:t>precursor</a:t>
            </a:r>
            <a:r>
              <a:rPr lang="en-AU" sz="2400" dirty="0" smtClean="0">
                <a:latin typeface="Book Antiqua" pitchFamily="18" charset="0"/>
                <a:cs typeface="Times New Roman" pitchFamily="18" charset="0"/>
              </a:rPr>
              <a:t> for the synthesis of flavour and aroma elements </a:t>
            </a:r>
          </a:p>
          <a:p>
            <a:pPr eaLnBrk="1" fontAlgn="auto" hangingPunct="1">
              <a:spcAft>
                <a:spcPts val="600"/>
              </a:spcAft>
              <a:buFont typeface="Arial" panose="020B0604020202020204" pitchFamily="34" charset="0"/>
              <a:buChar char="•"/>
              <a:defRPr/>
            </a:pPr>
            <a:r>
              <a:rPr lang="en-AU" sz="2400" dirty="0" smtClean="0">
                <a:latin typeface="Book Antiqua" pitchFamily="18" charset="0"/>
                <a:cs typeface="Times New Roman" pitchFamily="18" charset="0"/>
              </a:rPr>
              <a:t>In some fruits, total conversion of starch into sugar is take place</a:t>
            </a:r>
          </a:p>
          <a:p>
            <a:pPr eaLnBrk="1" fontAlgn="auto" hangingPunct="1">
              <a:spcAft>
                <a:spcPts val="600"/>
              </a:spcAft>
              <a:buFont typeface="Arial" panose="020B0604020202020204" pitchFamily="34" charset="0"/>
              <a:buChar char="•"/>
              <a:defRPr/>
            </a:pPr>
            <a:r>
              <a:rPr lang="en-AU" sz="2400" dirty="0" smtClean="0">
                <a:latin typeface="Book Antiqua" pitchFamily="18" charset="0"/>
                <a:cs typeface="Times New Roman" pitchFamily="18" charset="0"/>
              </a:rPr>
              <a:t>E.g. </a:t>
            </a:r>
            <a:r>
              <a:rPr lang="en-AU" sz="2400" dirty="0" smtClean="0">
                <a:solidFill>
                  <a:srgbClr val="FF0000"/>
                </a:solidFill>
                <a:latin typeface="Book Antiqua" pitchFamily="18" charset="0"/>
                <a:cs typeface="Times New Roman" pitchFamily="18" charset="0"/>
              </a:rPr>
              <a:t>Banana </a:t>
            </a:r>
          </a:p>
        </p:txBody>
      </p:sp>
      <p:graphicFrame>
        <p:nvGraphicFramePr>
          <p:cNvPr id="4" name="Table 3"/>
          <p:cNvGraphicFramePr>
            <a:graphicFrameLocks noGrp="1"/>
          </p:cNvGraphicFramePr>
          <p:nvPr/>
        </p:nvGraphicFramePr>
        <p:xfrm>
          <a:off x="685800" y="4724400"/>
          <a:ext cx="7429500" cy="1371600"/>
        </p:xfrm>
        <a:graphic>
          <a:graphicData uri="http://schemas.openxmlformats.org/drawingml/2006/table">
            <a:tbl>
              <a:tblPr firstRow="1" bandRow="1">
                <a:tableStyleId>{5C22544A-7EE6-4342-B048-85BDC9FD1C3A}</a:tableStyleId>
              </a:tblPr>
              <a:tblGrid>
                <a:gridCol w="2476500">
                  <a:extLst>
                    <a:ext uri="{9D8B030D-6E8A-4147-A177-3AD203B41FA5}">
                      <a16:colId xmlns="" xmlns:a16="http://schemas.microsoft.com/office/drawing/2014/main" val="20000"/>
                    </a:ext>
                  </a:extLst>
                </a:gridCol>
                <a:gridCol w="2476500">
                  <a:extLst>
                    <a:ext uri="{9D8B030D-6E8A-4147-A177-3AD203B41FA5}">
                      <a16:colId xmlns="" xmlns:a16="http://schemas.microsoft.com/office/drawing/2014/main" val="20001"/>
                    </a:ext>
                  </a:extLst>
                </a:gridCol>
                <a:gridCol w="2476500">
                  <a:extLst>
                    <a:ext uri="{9D8B030D-6E8A-4147-A177-3AD203B41FA5}">
                      <a16:colId xmlns="" xmlns:a16="http://schemas.microsoft.com/office/drawing/2014/main" val="20002"/>
                    </a:ext>
                  </a:extLst>
                </a:gridCol>
              </a:tblGrid>
              <a:tr h="357182">
                <a:tc>
                  <a:txBody>
                    <a:bodyPr/>
                    <a:lstStyle/>
                    <a:p>
                      <a:endParaRPr lang="en-AU" sz="2400" dirty="0">
                        <a:solidFill>
                          <a:srgbClr val="FF0000"/>
                        </a:solidFill>
                        <a:latin typeface="Times New Roman" pitchFamily="18" charset="0"/>
                        <a:cs typeface="Times New Roman" pitchFamily="18" charset="0"/>
                      </a:endParaRPr>
                    </a:p>
                  </a:txBody>
                  <a:tcPr marL="91439" marR="91439">
                    <a:noFill/>
                  </a:tcPr>
                </a:tc>
                <a:tc>
                  <a:txBody>
                    <a:bodyPr/>
                    <a:lstStyle/>
                    <a:p>
                      <a:r>
                        <a:rPr lang="en-AU" sz="2400" dirty="0" smtClean="0">
                          <a:solidFill>
                            <a:srgbClr val="FF0000"/>
                          </a:solidFill>
                          <a:latin typeface="Times New Roman" pitchFamily="18" charset="0"/>
                          <a:cs typeface="Times New Roman" pitchFamily="18" charset="0"/>
                        </a:rPr>
                        <a:t>Starch   </a:t>
                      </a:r>
                      <a:endParaRPr lang="en-AU" sz="2400" dirty="0">
                        <a:solidFill>
                          <a:srgbClr val="FF0000"/>
                        </a:solidFill>
                        <a:latin typeface="Times New Roman" pitchFamily="18" charset="0"/>
                        <a:cs typeface="Times New Roman" pitchFamily="18" charset="0"/>
                      </a:endParaRPr>
                    </a:p>
                  </a:txBody>
                  <a:tcPr marL="91439" marR="91439">
                    <a:noFill/>
                  </a:tcPr>
                </a:tc>
                <a:tc>
                  <a:txBody>
                    <a:bodyPr/>
                    <a:lstStyle/>
                    <a:p>
                      <a:r>
                        <a:rPr lang="en-AU" sz="2400" dirty="0" smtClean="0">
                          <a:solidFill>
                            <a:srgbClr val="FF0000"/>
                          </a:solidFill>
                          <a:latin typeface="Times New Roman" pitchFamily="18" charset="0"/>
                          <a:cs typeface="Times New Roman" pitchFamily="18" charset="0"/>
                        </a:rPr>
                        <a:t>Sugar  </a:t>
                      </a:r>
                      <a:endParaRPr lang="en-AU" sz="2400" dirty="0">
                        <a:solidFill>
                          <a:srgbClr val="FF0000"/>
                        </a:solidFill>
                        <a:latin typeface="Times New Roman" pitchFamily="18" charset="0"/>
                        <a:cs typeface="Times New Roman" pitchFamily="18" charset="0"/>
                      </a:endParaRPr>
                    </a:p>
                  </a:txBody>
                  <a:tcPr marL="91439" marR="91439">
                    <a:noFill/>
                  </a:tcPr>
                </a:tc>
                <a:extLst>
                  <a:ext uri="{0D108BD9-81ED-4DB2-BD59-A6C34878D82A}">
                    <a16:rowId xmlns="" xmlns:a16="http://schemas.microsoft.com/office/drawing/2014/main" val="10000"/>
                  </a:ext>
                </a:extLst>
              </a:tr>
              <a:tr h="357182">
                <a:tc>
                  <a:txBody>
                    <a:bodyPr/>
                    <a:lstStyle/>
                    <a:p>
                      <a:r>
                        <a:rPr lang="en-AU" sz="2400" dirty="0" smtClean="0">
                          <a:solidFill>
                            <a:srgbClr val="0000FF"/>
                          </a:solidFill>
                          <a:latin typeface="Times New Roman" pitchFamily="18" charset="0"/>
                          <a:cs typeface="Times New Roman" pitchFamily="18" charset="0"/>
                        </a:rPr>
                        <a:t>Mature/green</a:t>
                      </a:r>
                      <a:endParaRPr lang="en-AU" sz="2400" dirty="0">
                        <a:solidFill>
                          <a:srgbClr val="0000FF"/>
                        </a:solidFill>
                        <a:latin typeface="Times New Roman" pitchFamily="18" charset="0"/>
                        <a:cs typeface="Times New Roman" pitchFamily="18" charset="0"/>
                      </a:endParaRPr>
                    </a:p>
                  </a:txBody>
                  <a:tcPr marL="91439" marR="91439">
                    <a:noFill/>
                  </a:tcPr>
                </a:tc>
                <a:tc>
                  <a:txBody>
                    <a:bodyPr/>
                    <a:lstStyle/>
                    <a:p>
                      <a:r>
                        <a:rPr lang="en-AU" sz="2400" dirty="0" smtClean="0">
                          <a:solidFill>
                            <a:srgbClr val="0000FF"/>
                          </a:solidFill>
                          <a:latin typeface="Times New Roman" pitchFamily="18" charset="0"/>
                          <a:cs typeface="Times New Roman" pitchFamily="18" charset="0"/>
                        </a:rPr>
                        <a:t>20 – 30%</a:t>
                      </a:r>
                      <a:endParaRPr lang="en-AU" sz="2400" dirty="0">
                        <a:solidFill>
                          <a:srgbClr val="0000FF"/>
                        </a:solidFill>
                        <a:latin typeface="Times New Roman" pitchFamily="18" charset="0"/>
                        <a:cs typeface="Times New Roman" pitchFamily="18" charset="0"/>
                      </a:endParaRPr>
                    </a:p>
                  </a:txBody>
                  <a:tcPr marL="91439" marR="91439">
                    <a:noFill/>
                  </a:tcPr>
                </a:tc>
                <a:tc>
                  <a:txBody>
                    <a:bodyPr/>
                    <a:lstStyle/>
                    <a:p>
                      <a:r>
                        <a:rPr lang="en-AU" sz="2400" dirty="0" smtClean="0">
                          <a:solidFill>
                            <a:srgbClr val="0000FF"/>
                          </a:solidFill>
                          <a:latin typeface="Times New Roman" pitchFamily="18" charset="0"/>
                          <a:cs typeface="Times New Roman" pitchFamily="18" charset="0"/>
                        </a:rPr>
                        <a:t>1%</a:t>
                      </a:r>
                      <a:endParaRPr lang="en-AU" sz="2400" dirty="0">
                        <a:solidFill>
                          <a:srgbClr val="0000FF"/>
                        </a:solidFill>
                        <a:latin typeface="Times New Roman" pitchFamily="18" charset="0"/>
                        <a:cs typeface="Times New Roman" pitchFamily="18" charset="0"/>
                      </a:endParaRPr>
                    </a:p>
                  </a:txBody>
                  <a:tcPr marL="91439" marR="91439">
                    <a:noFill/>
                  </a:tcPr>
                </a:tc>
                <a:extLst>
                  <a:ext uri="{0D108BD9-81ED-4DB2-BD59-A6C34878D82A}">
                    <a16:rowId xmlns="" xmlns:a16="http://schemas.microsoft.com/office/drawing/2014/main" val="10001"/>
                  </a:ext>
                </a:extLst>
              </a:tr>
              <a:tr h="357182">
                <a:tc>
                  <a:txBody>
                    <a:bodyPr/>
                    <a:lstStyle/>
                    <a:p>
                      <a:r>
                        <a:rPr lang="en-AU" sz="2400" dirty="0" smtClean="0">
                          <a:solidFill>
                            <a:srgbClr val="7030A0"/>
                          </a:solidFill>
                          <a:latin typeface="Times New Roman" pitchFamily="18" charset="0"/>
                          <a:cs typeface="Times New Roman" pitchFamily="18" charset="0"/>
                        </a:rPr>
                        <a:t>During ripening</a:t>
                      </a:r>
                      <a:endParaRPr lang="en-AU" sz="2400" dirty="0">
                        <a:solidFill>
                          <a:srgbClr val="7030A0"/>
                        </a:solidFill>
                        <a:latin typeface="Times New Roman" pitchFamily="18" charset="0"/>
                        <a:cs typeface="Times New Roman" pitchFamily="18" charset="0"/>
                      </a:endParaRPr>
                    </a:p>
                  </a:txBody>
                  <a:tcPr marL="91439" marR="91439">
                    <a:noFill/>
                  </a:tcPr>
                </a:tc>
                <a:tc>
                  <a:txBody>
                    <a:bodyPr/>
                    <a:lstStyle/>
                    <a:p>
                      <a:r>
                        <a:rPr lang="en-AU" sz="2400" dirty="0" smtClean="0">
                          <a:solidFill>
                            <a:srgbClr val="7030A0"/>
                          </a:solidFill>
                          <a:latin typeface="Times New Roman" pitchFamily="18" charset="0"/>
                          <a:cs typeface="Times New Roman" pitchFamily="18" charset="0"/>
                        </a:rPr>
                        <a:t>1%</a:t>
                      </a:r>
                      <a:endParaRPr lang="en-AU" sz="2400" dirty="0">
                        <a:solidFill>
                          <a:srgbClr val="7030A0"/>
                        </a:solidFill>
                        <a:latin typeface="Times New Roman" pitchFamily="18" charset="0"/>
                        <a:cs typeface="Times New Roman" pitchFamily="18" charset="0"/>
                      </a:endParaRPr>
                    </a:p>
                  </a:txBody>
                  <a:tcPr marL="91439" marR="91439">
                    <a:noFill/>
                  </a:tcPr>
                </a:tc>
                <a:tc>
                  <a:txBody>
                    <a:bodyPr/>
                    <a:lstStyle/>
                    <a:p>
                      <a:r>
                        <a:rPr lang="en-AU" sz="2400" dirty="0" smtClean="0">
                          <a:solidFill>
                            <a:srgbClr val="7030A0"/>
                          </a:solidFill>
                          <a:latin typeface="Times New Roman" pitchFamily="18" charset="0"/>
                          <a:cs typeface="Times New Roman" pitchFamily="18" charset="0"/>
                        </a:rPr>
                        <a:t>14 – 15% </a:t>
                      </a:r>
                      <a:endParaRPr lang="en-AU" sz="2400" dirty="0">
                        <a:solidFill>
                          <a:srgbClr val="7030A0"/>
                        </a:solidFill>
                        <a:latin typeface="Times New Roman" pitchFamily="18" charset="0"/>
                        <a:cs typeface="Times New Roman" pitchFamily="18" charset="0"/>
                      </a:endParaRPr>
                    </a:p>
                  </a:txBody>
                  <a:tcPr marL="91439" marR="91439">
                    <a:noFill/>
                  </a:tcPr>
                </a:tc>
                <a:extLst>
                  <a:ext uri="{0D108BD9-81ED-4DB2-BD59-A6C34878D82A}">
                    <a16:rowId xmlns="" xmlns:a16="http://schemas.microsoft.com/office/drawing/2014/main" val="10002"/>
                  </a:ext>
                </a:extLst>
              </a:tr>
            </a:tbl>
          </a:graphicData>
        </a:graphic>
      </p:graphicFrame>
      <p:sp>
        <p:nvSpPr>
          <p:cNvPr id="18126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1" hangingPunct="1"/>
            <a:endParaRPr lang="en-AU" altLang="en-US">
              <a:latin typeface="Calibri" pitchFamily="34" charset="0"/>
            </a:endParaRPr>
          </a:p>
        </p:txBody>
      </p:sp>
      <p:pic>
        <p:nvPicPr>
          <p:cNvPr id="181270"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533400" y="1752600"/>
            <a:ext cx="5214938" cy="61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839200" cy="7619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838200"/>
            <a:ext cx="8839200" cy="5791200"/>
          </a:xfrm>
        </p:spPr>
        <p:txBody>
          <a:bodyPr>
            <a:normAutofit lnSpcReduction="10000"/>
          </a:bodyPr>
          <a:lstStyle/>
          <a:p>
            <a:pPr algn="l">
              <a:buFont typeface="Wingdings" pitchFamily="2" charset="2"/>
              <a:buChar char="Ø"/>
            </a:pPr>
            <a:r>
              <a:rPr lang="en-US" b="1" dirty="0" smtClean="0">
                <a:solidFill>
                  <a:schemeClr val="tx1"/>
                </a:solidFill>
                <a:latin typeface="Times New Roman" pitchFamily="18" charset="0"/>
                <a:cs typeface="Times New Roman" pitchFamily="18" charset="0"/>
              </a:rPr>
              <a:t>Post harvest loss</a:t>
            </a:r>
          </a:p>
          <a:p>
            <a:pPr algn="l">
              <a:buFont typeface="Wingdings" pitchFamily="2" charset="2"/>
              <a:buChar char="ü"/>
            </a:pPr>
            <a:r>
              <a:rPr lang="en-US" dirty="0" smtClean="0">
                <a:solidFill>
                  <a:schemeClr val="tx1"/>
                </a:solidFill>
                <a:latin typeface="Times New Roman" pitchFamily="18" charset="0"/>
                <a:cs typeface="Times New Roman" pitchFamily="18" charset="0"/>
              </a:rPr>
              <a:t>is any change in </a:t>
            </a:r>
            <a:r>
              <a:rPr lang="en-US" dirty="0" smtClean="0">
                <a:solidFill>
                  <a:srgbClr val="FF0000"/>
                </a:solidFill>
                <a:latin typeface="Times New Roman" pitchFamily="18" charset="0"/>
                <a:cs typeface="Times New Roman" pitchFamily="18" charset="0"/>
              </a:rPr>
              <a:t>quantity</a:t>
            </a:r>
            <a:r>
              <a:rPr lang="en-US" dirty="0" smtClean="0">
                <a:solidFill>
                  <a:schemeClr val="tx1"/>
                </a:solidFill>
                <a:latin typeface="Times New Roman" pitchFamily="18" charset="0"/>
                <a:cs typeface="Times New Roman" pitchFamily="18" charset="0"/>
              </a:rPr>
              <a:t> or </a:t>
            </a:r>
            <a:r>
              <a:rPr lang="en-US" dirty="0" smtClean="0">
                <a:solidFill>
                  <a:srgbClr val="FF0000"/>
                </a:solidFill>
                <a:latin typeface="Times New Roman" pitchFamily="18" charset="0"/>
                <a:cs typeface="Times New Roman" pitchFamily="18" charset="0"/>
              </a:rPr>
              <a:t>quality</a:t>
            </a:r>
            <a:r>
              <a:rPr lang="en-US" dirty="0" smtClean="0">
                <a:solidFill>
                  <a:schemeClr val="tx1"/>
                </a:solidFill>
                <a:latin typeface="Times New Roman" pitchFamily="18" charset="0"/>
                <a:cs typeface="Times New Roman" pitchFamily="18" charset="0"/>
              </a:rPr>
              <a:t> of a product after harvest </a:t>
            </a:r>
          </a:p>
          <a:p>
            <a:pPr algn="l">
              <a:buFont typeface="Wingdings" pitchFamily="2" charset="2"/>
              <a:buChar char="ü"/>
            </a:pPr>
            <a:r>
              <a:rPr lang="en-US" dirty="0" smtClean="0">
                <a:solidFill>
                  <a:schemeClr val="tx1"/>
                </a:solidFill>
                <a:latin typeface="Times New Roman" pitchFamily="18" charset="0"/>
                <a:cs typeface="Times New Roman" pitchFamily="18" charset="0"/>
              </a:rPr>
              <a:t>that prevents or </a:t>
            </a:r>
            <a:r>
              <a:rPr lang="en-US" b="1" dirty="0" smtClean="0">
                <a:solidFill>
                  <a:schemeClr val="tx1"/>
                </a:solidFill>
                <a:latin typeface="Times New Roman" pitchFamily="18" charset="0"/>
                <a:cs typeface="Times New Roman" pitchFamily="18" charset="0"/>
              </a:rPr>
              <a:t>alters its intended use or decrease its value</a:t>
            </a:r>
          </a:p>
          <a:p>
            <a:pPr algn="l">
              <a:buFont typeface="Wingdings" pitchFamily="2" charset="2"/>
              <a:buChar char="Ø"/>
            </a:pPr>
            <a:r>
              <a:rPr lang="en-US" b="1" dirty="0" smtClean="0">
                <a:solidFill>
                  <a:schemeClr val="tx1"/>
                </a:solidFill>
                <a:latin typeface="Times New Roman" pitchFamily="18" charset="0"/>
                <a:cs typeface="Times New Roman" pitchFamily="18" charset="0"/>
              </a:rPr>
              <a:t>Postharvest technology</a:t>
            </a:r>
          </a:p>
          <a:p>
            <a:pPr algn="l">
              <a:buFont typeface="Wingdings" pitchFamily="2" charset="2"/>
              <a:buChar char="ü"/>
            </a:pPr>
            <a:r>
              <a:rPr lang="en-US" dirty="0" smtClean="0">
                <a:solidFill>
                  <a:schemeClr val="tx1"/>
                </a:solidFill>
                <a:latin typeface="Times New Roman" pitchFamily="18" charset="0"/>
                <a:cs typeface="Times New Roman" pitchFamily="18" charset="0"/>
              </a:rPr>
              <a:t>all aspects activities/methods used for quality maintenance,</a:t>
            </a:r>
          </a:p>
          <a:p>
            <a:pPr algn="l">
              <a:buFont typeface="Wingdings" pitchFamily="2" charset="2"/>
              <a:buChar char="ü"/>
            </a:pPr>
            <a:r>
              <a:rPr lang="en-US" dirty="0" smtClean="0">
                <a:solidFill>
                  <a:schemeClr val="tx1"/>
                </a:solidFill>
                <a:latin typeface="Times New Roman" pitchFamily="18" charset="0"/>
                <a:cs typeface="Times New Roman" pitchFamily="18" charset="0"/>
              </a:rPr>
              <a:t> loss reduction, extend shelf life, </a:t>
            </a:r>
          </a:p>
          <a:p>
            <a:pPr algn="l">
              <a:buFont typeface="Wingdings" pitchFamily="2" charset="2"/>
              <a:buChar char="ü"/>
            </a:pPr>
            <a:r>
              <a:rPr lang="en-US" dirty="0" smtClean="0">
                <a:solidFill>
                  <a:schemeClr val="tx1"/>
                </a:solidFill>
                <a:latin typeface="Times New Roman" pitchFamily="18" charset="0"/>
                <a:cs typeface="Times New Roman" pitchFamily="18" charset="0"/>
              </a:rPr>
              <a:t>value enhancement and by product utilization of the harvested produce.</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Content Placeholder 2"/>
          <p:cNvSpPr>
            <a:spLocks noGrp="1"/>
          </p:cNvSpPr>
          <p:nvPr>
            <p:ph idx="1"/>
          </p:nvPr>
        </p:nvSpPr>
        <p:spPr>
          <a:xfrm>
            <a:off x="142875" y="381000"/>
            <a:ext cx="9001125" cy="6215063"/>
          </a:xfrm>
        </p:spPr>
        <p:txBody>
          <a:bodyPr/>
          <a:lstStyle/>
          <a:p>
            <a:pPr eaLnBrk="1" hangingPunct="1">
              <a:lnSpc>
                <a:spcPct val="150000"/>
              </a:lnSpc>
              <a:spcAft>
                <a:spcPts val="600"/>
              </a:spcAft>
            </a:pPr>
            <a:r>
              <a:rPr lang="en-AU" altLang="en-US" sz="2400" smtClean="0">
                <a:latin typeface="Book Antiqua" pitchFamily="18" charset="0"/>
                <a:cs typeface="Times New Roman" pitchFamily="18" charset="0"/>
              </a:rPr>
              <a:t>The highest amount of sugar present in the fruits after it has been harvested is attained in different ways</a:t>
            </a:r>
          </a:p>
          <a:p>
            <a:pPr eaLnBrk="1" hangingPunct="1">
              <a:lnSpc>
                <a:spcPct val="150000"/>
              </a:lnSpc>
              <a:spcAft>
                <a:spcPts val="600"/>
              </a:spcAft>
              <a:buFont typeface="Arial" charset="0"/>
              <a:buNone/>
            </a:pPr>
            <a:r>
              <a:rPr lang="en-AU" altLang="en-US" sz="2400" b="1" smtClean="0">
                <a:solidFill>
                  <a:srgbClr val="0000FF"/>
                </a:solidFill>
                <a:latin typeface="Book Antiqua" pitchFamily="18" charset="0"/>
                <a:cs typeface="Times New Roman" pitchFamily="18" charset="0"/>
              </a:rPr>
              <a:t>Climacteric fruits</a:t>
            </a:r>
          </a:p>
          <a:p>
            <a:pPr eaLnBrk="1" hangingPunct="1">
              <a:lnSpc>
                <a:spcPct val="150000"/>
              </a:lnSpc>
              <a:spcAft>
                <a:spcPts val="600"/>
              </a:spcAft>
            </a:pPr>
            <a:r>
              <a:rPr lang="en-AU" altLang="en-US" sz="2400" smtClean="0">
                <a:latin typeface="Book Antiqua" pitchFamily="18" charset="0"/>
                <a:cs typeface="Times New Roman" pitchFamily="18" charset="0"/>
              </a:rPr>
              <a:t>Sugar content increased after harvest due to hydrolysis of starch present in the fruit</a:t>
            </a:r>
          </a:p>
          <a:p>
            <a:pPr eaLnBrk="1" hangingPunct="1">
              <a:lnSpc>
                <a:spcPct val="150000"/>
              </a:lnSpc>
              <a:spcAft>
                <a:spcPts val="600"/>
              </a:spcAft>
              <a:buFont typeface="Arial" charset="0"/>
              <a:buNone/>
            </a:pPr>
            <a:r>
              <a:rPr lang="en-AU" altLang="en-US" sz="2400" b="1" smtClean="0">
                <a:solidFill>
                  <a:srgbClr val="0000FF"/>
                </a:solidFill>
                <a:latin typeface="Book Antiqua" pitchFamily="18" charset="0"/>
                <a:cs typeface="Times New Roman" pitchFamily="18" charset="0"/>
              </a:rPr>
              <a:t>Non-climacteric</a:t>
            </a:r>
            <a:r>
              <a:rPr lang="en-AU" altLang="en-US" sz="2400" b="1" smtClean="0">
                <a:latin typeface="Book Antiqua" pitchFamily="18" charset="0"/>
                <a:cs typeface="Times New Roman" pitchFamily="18" charset="0"/>
              </a:rPr>
              <a:t> </a:t>
            </a:r>
            <a:r>
              <a:rPr lang="en-AU" altLang="en-US" sz="2400" b="1" smtClean="0">
                <a:solidFill>
                  <a:srgbClr val="0000FF"/>
                </a:solidFill>
                <a:latin typeface="Book Antiqua" pitchFamily="18" charset="0"/>
                <a:cs typeface="Times New Roman" pitchFamily="18" charset="0"/>
              </a:rPr>
              <a:t>fruits </a:t>
            </a:r>
          </a:p>
          <a:p>
            <a:pPr eaLnBrk="1" hangingPunct="1">
              <a:lnSpc>
                <a:spcPct val="150000"/>
              </a:lnSpc>
              <a:spcAft>
                <a:spcPts val="600"/>
              </a:spcAft>
            </a:pPr>
            <a:r>
              <a:rPr lang="en-AU" altLang="en-US" sz="2400" smtClean="0">
                <a:latin typeface="Book Antiqua" pitchFamily="18" charset="0"/>
                <a:cs typeface="Times New Roman" pitchFamily="18" charset="0"/>
              </a:rPr>
              <a:t>Harvested when they are fully ripe </a:t>
            </a:r>
          </a:p>
          <a:p>
            <a:pPr eaLnBrk="1" hangingPunct="1">
              <a:lnSpc>
                <a:spcPct val="150000"/>
              </a:lnSpc>
              <a:spcAft>
                <a:spcPts val="600"/>
              </a:spcAft>
            </a:pPr>
            <a:r>
              <a:rPr lang="en-AU" altLang="en-US" sz="2400" smtClean="0">
                <a:latin typeface="Book Antiqua" pitchFamily="18" charset="0"/>
                <a:cs typeface="Times New Roman" pitchFamily="18" charset="0"/>
              </a:rPr>
              <a:t>The increased sugar content in the ripened fruit is attained through transport from the mother plant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Content Placeholder 2"/>
          <p:cNvSpPr>
            <a:spLocks noGrp="1"/>
          </p:cNvSpPr>
          <p:nvPr>
            <p:ph idx="1"/>
          </p:nvPr>
        </p:nvSpPr>
        <p:spPr>
          <a:xfrm>
            <a:off x="304800" y="500063"/>
            <a:ext cx="8458200" cy="5443537"/>
          </a:xfrm>
        </p:spPr>
        <p:txBody>
          <a:bodyPr/>
          <a:lstStyle/>
          <a:p>
            <a:pPr eaLnBrk="1" hangingPunct="1">
              <a:lnSpc>
                <a:spcPct val="150000"/>
              </a:lnSpc>
              <a:spcAft>
                <a:spcPts val="600"/>
              </a:spcAft>
              <a:buFont typeface="Arial" charset="0"/>
              <a:buNone/>
            </a:pPr>
            <a:r>
              <a:rPr lang="en-AU" altLang="en-US" sz="2800" b="1" smtClean="0">
                <a:solidFill>
                  <a:srgbClr val="0000FF"/>
                </a:solidFill>
                <a:latin typeface="Times New Roman" pitchFamily="18" charset="0"/>
                <a:cs typeface="Times New Roman" pitchFamily="18" charset="0"/>
              </a:rPr>
              <a:t>b. </a:t>
            </a:r>
            <a:r>
              <a:rPr lang="en-AU" altLang="en-US" sz="2800" b="1" smtClean="0">
                <a:solidFill>
                  <a:srgbClr val="0000FF"/>
                </a:solidFill>
                <a:latin typeface="Book Antiqua" pitchFamily="18" charset="0"/>
                <a:cs typeface="Times New Roman" pitchFamily="18" charset="0"/>
              </a:rPr>
              <a:t>Change in the level of organic acids</a:t>
            </a:r>
            <a:endParaRPr lang="en-AU" altLang="en-US" sz="2800" smtClean="0">
              <a:solidFill>
                <a:srgbClr val="0000FF"/>
              </a:solidFill>
              <a:latin typeface="Book Antiqua" pitchFamily="18" charset="0"/>
              <a:cs typeface="Times New Roman" pitchFamily="18" charset="0"/>
            </a:endParaRPr>
          </a:p>
          <a:p>
            <a:pPr eaLnBrk="1" hangingPunct="1">
              <a:lnSpc>
                <a:spcPct val="150000"/>
              </a:lnSpc>
              <a:spcAft>
                <a:spcPts val="600"/>
              </a:spcAft>
            </a:pPr>
            <a:r>
              <a:rPr lang="en-AU" altLang="en-US" sz="2800" smtClean="0">
                <a:latin typeface="Book Antiqua" pitchFamily="18" charset="0"/>
                <a:cs typeface="Times New Roman" pitchFamily="18" charset="0"/>
              </a:rPr>
              <a:t>The level of OAs during ripening decreases except in </a:t>
            </a:r>
            <a:r>
              <a:rPr lang="en-AU" altLang="en-US" sz="2800" smtClean="0">
                <a:solidFill>
                  <a:srgbClr val="FF0000"/>
                </a:solidFill>
                <a:latin typeface="Book Antiqua" pitchFamily="18" charset="0"/>
                <a:cs typeface="Times New Roman" pitchFamily="18" charset="0"/>
              </a:rPr>
              <a:t>banana</a:t>
            </a:r>
            <a:r>
              <a:rPr lang="en-AU" altLang="en-US" sz="2800" smtClean="0">
                <a:latin typeface="Book Antiqua" pitchFamily="18" charset="0"/>
                <a:cs typeface="Times New Roman" pitchFamily="18" charset="0"/>
              </a:rPr>
              <a:t> and </a:t>
            </a:r>
            <a:r>
              <a:rPr lang="en-AU" altLang="en-US" sz="2800" smtClean="0">
                <a:solidFill>
                  <a:srgbClr val="FF0000"/>
                </a:solidFill>
                <a:latin typeface="Book Antiqua" pitchFamily="18" charset="0"/>
                <a:cs typeface="Times New Roman" pitchFamily="18" charset="0"/>
              </a:rPr>
              <a:t>pineapple </a:t>
            </a:r>
          </a:p>
          <a:p>
            <a:pPr eaLnBrk="1" hangingPunct="1">
              <a:lnSpc>
                <a:spcPct val="150000"/>
              </a:lnSpc>
              <a:spcAft>
                <a:spcPts val="600"/>
              </a:spcAft>
            </a:pPr>
            <a:r>
              <a:rPr lang="en-AU" altLang="en-US" sz="2800" smtClean="0">
                <a:latin typeface="Book Antiqua" pitchFamily="18" charset="0"/>
                <a:cs typeface="Times New Roman" pitchFamily="18" charset="0"/>
              </a:rPr>
              <a:t>The reduction of OAs during ripening is due to </a:t>
            </a:r>
          </a:p>
          <a:p>
            <a:pPr lvl="1" eaLnBrk="1" hangingPunct="1">
              <a:lnSpc>
                <a:spcPct val="150000"/>
              </a:lnSpc>
              <a:spcAft>
                <a:spcPts val="600"/>
              </a:spcAft>
            </a:pPr>
            <a:r>
              <a:rPr lang="en-AU" altLang="en-US" smtClean="0">
                <a:latin typeface="Book Antiqua" pitchFamily="18" charset="0"/>
                <a:cs typeface="Times New Roman" pitchFamily="18" charset="0"/>
              </a:rPr>
              <a:t>utilization of acids as a respiratory substrate </a:t>
            </a:r>
          </a:p>
          <a:p>
            <a:pPr lvl="1" eaLnBrk="1" hangingPunct="1">
              <a:lnSpc>
                <a:spcPct val="150000"/>
              </a:lnSpc>
              <a:spcAft>
                <a:spcPts val="600"/>
              </a:spcAft>
            </a:pPr>
            <a:r>
              <a:rPr lang="en-AU" altLang="en-US" smtClean="0">
                <a:latin typeface="Book Antiqua" pitchFamily="18" charset="0"/>
                <a:cs typeface="Times New Roman" pitchFamily="18" charset="0"/>
              </a:rPr>
              <a:t>served as C-skeleton for the synthesis of new molecules. </a:t>
            </a:r>
          </a:p>
          <a:p>
            <a:pPr eaLnBrk="1" hangingPunct="1">
              <a:lnSpc>
                <a:spcPct val="150000"/>
              </a:lnSpc>
              <a:spcAft>
                <a:spcPts val="600"/>
              </a:spcAft>
              <a:buFont typeface="Arial" charset="0"/>
              <a:buNone/>
            </a:pPr>
            <a:endParaRPr lang="en-AU" altLang="en-US" sz="24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Content Placeholder 2"/>
          <p:cNvSpPr>
            <a:spLocks noGrp="1"/>
          </p:cNvSpPr>
          <p:nvPr>
            <p:ph idx="1"/>
          </p:nvPr>
        </p:nvSpPr>
        <p:spPr>
          <a:xfrm>
            <a:off x="457200" y="609600"/>
            <a:ext cx="8229600" cy="5791200"/>
          </a:xfrm>
        </p:spPr>
        <p:txBody>
          <a:bodyPr/>
          <a:lstStyle/>
          <a:p>
            <a:pPr>
              <a:lnSpc>
                <a:spcPct val="150000"/>
              </a:lnSpc>
              <a:buFont typeface="Arial" charset="0"/>
              <a:buBlip>
                <a:blip r:embed="rId2"/>
              </a:buBlip>
            </a:pPr>
            <a:r>
              <a:rPr lang="en-US" altLang="en-US" sz="2800" smtClean="0">
                <a:latin typeface="Book Antiqua" pitchFamily="18" charset="0"/>
              </a:rPr>
              <a:t>Most fruits &amp; Vegetables contain organic acids in excess of the requirement of TCA &amp; other metabolic pathways</a:t>
            </a:r>
          </a:p>
          <a:p>
            <a:pPr>
              <a:lnSpc>
                <a:spcPct val="150000"/>
              </a:lnSpc>
              <a:buFont typeface="Arial" charset="0"/>
              <a:buBlip>
                <a:blip r:embed="rId2"/>
              </a:buBlip>
            </a:pPr>
            <a:endParaRPr lang="en-US" altLang="en-US" sz="1000" smtClean="0">
              <a:latin typeface="Book Antiqua" pitchFamily="18" charset="0"/>
            </a:endParaRPr>
          </a:p>
          <a:p>
            <a:pPr>
              <a:lnSpc>
                <a:spcPct val="150000"/>
              </a:lnSpc>
              <a:buFont typeface="Arial" charset="0"/>
              <a:buBlip>
                <a:blip r:embed="rId2"/>
              </a:buBlip>
            </a:pPr>
            <a:r>
              <a:rPr lang="en-US" altLang="en-US" sz="2800" smtClean="0">
                <a:latin typeface="Book Antiqua" pitchFamily="18" charset="0"/>
              </a:rPr>
              <a:t>The excess is stored in vacuole</a:t>
            </a:r>
          </a:p>
          <a:p>
            <a:pPr lvl="1">
              <a:lnSpc>
                <a:spcPct val="150000"/>
              </a:lnSpc>
              <a:buFont typeface="Arial" charset="0"/>
              <a:buBlip>
                <a:blip r:embed="rId3"/>
              </a:buBlip>
            </a:pPr>
            <a:r>
              <a:rPr lang="en-US" altLang="en-US" smtClean="0">
                <a:solidFill>
                  <a:srgbClr val="0033CC"/>
                </a:solidFill>
                <a:latin typeface="Book Antiqua" pitchFamily="18" charset="0"/>
              </a:rPr>
              <a:t>Lemon</a:t>
            </a:r>
          </a:p>
          <a:p>
            <a:pPr lvl="1">
              <a:lnSpc>
                <a:spcPct val="150000"/>
              </a:lnSpc>
              <a:buFont typeface="Arial" charset="0"/>
              <a:buBlip>
                <a:blip r:embed="rId3"/>
              </a:buBlip>
            </a:pPr>
            <a:r>
              <a:rPr lang="en-US" altLang="en-US" smtClean="0">
                <a:solidFill>
                  <a:srgbClr val="0033CC"/>
                </a:solidFill>
                <a:latin typeface="Book Antiqua" pitchFamily="18" charset="0"/>
              </a:rPr>
              <a:t>Passion fruit</a:t>
            </a:r>
          </a:p>
          <a:p>
            <a:endParaRPr lang="en-US" altLang="en-US" smtClean="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idx="1"/>
          </p:nvPr>
        </p:nvSpPr>
        <p:spPr>
          <a:xfrm>
            <a:off x="381000" y="990600"/>
            <a:ext cx="8229600" cy="4876800"/>
          </a:xfrm>
        </p:spPr>
        <p:txBody>
          <a:bodyPr/>
          <a:lstStyle/>
          <a:p>
            <a:r>
              <a:rPr lang="en-US" altLang="en-US" smtClean="0">
                <a:latin typeface="Book Antiqua" pitchFamily="18" charset="0"/>
              </a:rPr>
              <a:t>The dominant acids are:</a:t>
            </a:r>
          </a:p>
          <a:p>
            <a:pPr lvl="1"/>
            <a:r>
              <a:rPr lang="en-US" altLang="en-US" sz="3200" b="1" smtClean="0">
                <a:solidFill>
                  <a:srgbClr val="0033CC"/>
                </a:solidFill>
                <a:latin typeface="Book Antiqua" pitchFamily="18" charset="0"/>
              </a:rPr>
              <a:t>Citric acid</a:t>
            </a:r>
            <a:r>
              <a:rPr lang="en-US" altLang="en-US" sz="3200" smtClean="0">
                <a:latin typeface="Book Antiqua" pitchFamily="18" charset="0"/>
              </a:rPr>
              <a:t> (Citrus)</a:t>
            </a:r>
          </a:p>
          <a:p>
            <a:pPr lvl="1"/>
            <a:r>
              <a:rPr lang="en-US" altLang="en-US" sz="3200" b="1" smtClean="0">
                <a:solidFill>
                  <a:srgbClr val="0033CC"/>
                </a:solidFill>
                <a:latin typeface="Book Antiqua" pitchFamily="18" charset="0"/>
              </a:rPr>
              <a:t>Malic acid </a:t>
            </a:r>
            <a:r>
              <a:rPr lang="en-US" altLang="en-US" sz="3200" smtClean="0">
                <a:latin typeface="Book Antiqua" pitchFamily="18" charset="0"/>
              </a:rPr>
              <a:t>(Banana)</a:t>
            </a:r>
          </a:p>
          <a:p>
            <a:pPr lvl="1">
              <a:buFontTx/>
              <a:buNone/>
            </a:pPr>
            <a:endParaRPr lang="en-US" altLang="en-US" sz="1800" smtClean="0">
              <a:latin typeface="Book Antiqua" pitchFamily="18" charset="0"/>
            </a:endParaRPr>
          </a:p>
          <a:p>
            <a:pPr lvl="1">
              <a:buFontTx/>
              <a:buNone/>
            </a:pPr>
            <a:r>
              <a:rPr lang="en-US" altLang="en-US" sz="3200" smtClean="0">
                <a:latin typeface="Book Antiqua" pitchFamily="18" charset="0"/>
              </a:rPr>
              <a:t>Others are:</a:t>
            </a:r>
          </a:p>
          <a:p>
            <a:pPr lvl="1"/>
            <a:r>
              <a:rPr lang="en-US" altLang="en-US" sz="3200" b="1" smtClean="0">
                <a:solidFill>
                  <a:srgbClr val="0033CC"/>
                </a:solidFill>
                <a:latin typeface="Book Antiqua" pitchFamily="18" charset="0"/>
              </a:rPr>
              <a:t>Tartaric acid </a:t>
            </a:r>
            <a:r>
              <a:rPr lang="en-US" altLang="en-US" sz="3200" smtClean="0">
                <a:latin typeface="Book Antiqua" pitchFamily="18" charset="0"/>
              </a:rPr>
              <a:t>(Grapes)</a:t>
            </a:r>
          </a:p>
          <a:p>
            <a:pPr lvl="1"/>
            <a:r>
              <a:rPr lang="en-US" altLang="en-US" sz="3200" b="1" smtClean="0">
                <a:solidFill>
                  <a:srgbClr val="0033CC"/>
                </a:solidFill>
                <a:latin typeface="Book Antiqua" pitchFamily="18" charset="0"/>
              </a:rPr>
              <a:t>Oxalic acid </a:t>
            </a:r>
            <a:r>
              <a:rPr lang="en-US" altLang="en-US" sz="3200" smtClean="0">
                <a:latin typeface="Book Antiqua" pitchFamily="18" charset="0"/>
              </a:rPr>
              <a:t>(Spinach)</a:t>
            </a:r>
          </a:p>
          <a:p>
            <a:pPr lvl="1"/>
            <a:r>
              <a:rPr lang="en-US" altLang="en-US" sz="3200" b="1" smtClean="0">
                <a:solidFill>
                  <a:srgbClr val="0033CC"/>
                </a:solidFill>
                <a:latin typeface="Book Antiqua" pitchFamily="18" charset="0"/>
              </a:rPr>
              <a:t>Iso-citric acid </a:t>
            </a:r>
            <a:r>
              <a:rPr lang="en-US" altLang="en-US" sz="3200" smtClean="0">
                <a:latin typeface="Book Antiqua" pitchFamily="18" charset="0"/>
              </a:rPr>
              <a:t>(Black berries)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Content Placeholder 2"/>
          <p:cNvSpPr>
            <a:spLocks noGrp="1"/>
          </p:cNvSpPr>
          <p:nvPr>
            <p:ph idx="1"/>
          </p:nvPr>
        </p:nvSpPr>
        <p:spPr>
          <a:xfrm>
            <a:off x="457200" y="990600"/>
            <a:ext cx="8229600" cy="4525963"/>
          </a:xfrm>
        </p:spPr>
        <p:txBody>
          <a:bodyPr/>
          <a:lstStyle/>
          <a:p>
            <a:pPr>
              <a:buFont typeface="Arial" charset="0"/>
              <a:buBlip>
                <a:blip r:embed="rId2"/>
              </a:buBlip>
            </a:pPr>
            <a:r>
              <a:rPr lang="en-US" altLang="en-US" smtClean="0">
                <a:latin typeface="Book Antiqua" pitchFamily="18" charset="0"/>
              </a:rPr>
              <a:t>Organic acids have biochemical importance</a:t>
            </a:r>
          </a:p>
          <a:p>
            <a:pPr>
              <a:buFont typeface="Arial" charset="0"/>
              <a:buBlip>
                <a:blip r:embed="rId2"/>
              </a:buBlip>
            </a:pPr>
            <a:endParaRPr lang="en-US" altLang="en-US" sz="1600" smtClean="0">
              <a:latin typeface="Book Antiqua" pitchFamily="18" charset="0"/>
            </a:endParaRPr>
          </a:p>
          <a:p>
            <a:pPr>
              <a:buFont typeface="Arial" charset="0"/>
              <a:buBlip>
                <a:blip r:embed="rId2"/>
              </a:buBlip>
            </a:pPr>
            <a:r>
              <a:rPr lang="en-US" altLang="en-US" smtClean="0">
                <a:latin typeface="Book Antiqua" pitchFamily="18" charset="0"/>
              </a:rPr>
              <a:t>Also contribute to the taste, particularly of fruits</a:t>
            </a:r>
          </a:p>
          <a:p>
            <a:pPr lvl="1"/>
            <a:r>
              <a:rPr lang="en-US" altLang="en-US" sz="3200" smtClean="0">
                <a:latin typeface="Book Antiqua" pitchFamily="18" charset="0"/>
              </a:rPr>
              <a:t>The balance between sugar and acids gives rise to the desirable taste of specific produce</a:t>
            </a:r>
          </a:p>
          <a:p>
            <a:endParaRPr lang="en-US" altLang="en-US" smtClean="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AutoShape 2"/>
          <p:cNvSpPr>
            <a:spLocks noGrp="1" noChangeArrowheads="1"/>
          </p:cNvSpPr>
          <p:nvPr>
            <p:ph type="title"/>
          </p:nvPr>
        </p:nvSpPr>
        <p:spPr>
          <a:xfrm>
            <a:off x="685800" y="304800"/>
            <a:ext cx="7620000" cy="641350"/>
          </a:xfrm>
        </p:spPr>
        <p:txBody>
          <a:bodyPr>
            <a:normAutofit fontScale="90000"/>
          </a:bodyPr>
          <a:lstStyle/>
          <a:p>
            <a:r>
              <a:rPr lang="en-US" altLang="en-US" sz="2800" b="1" smtClean="0">
                <a:latin typeface="Book Antiqua" pitchFamily="18" charset="0"/>
              </a:rPr>
              <a:t>Some fruits &amp;  vegetables in which citric &amp; malic acids are the major acids present</a:t>
            </a:r>
          </a:p>
        </p:txBody>
      </p:sp>
      <p:sp>
        <p:nvSpPr>
          <p:cNvPr id="404483" name="Rectangle 3"/>
          <p:cNvSpPr>
            <a:spLocks noGrp="1" noChangeArrowheads="1"/>
          </p:cNvSpPr>
          <p:nvPr>
            <p:ph type="body" sz="half" idx="1"/>
          </p:nvPr>
        </p:nvSpPr>
        <p:spPr>
          <a:xfrm>
            <a:off x="838200" y="1219200"/>
            <a:ext cx="3657600" cy="5257800"/>
          </a:xfrm>
        </p:spPr>
        <p:txBody>
          <a:bodyPr>
            <a:normAutofit lnSpcReduction="10000"/>
          </a:bodyPr>
          <a:lstStyle/>
          <a:p>
            <a:pPr algn="ctr">
              <a:lnSpc>
                <a:spcPct val="90000"/>
              </a:lnSpc>
              <a:buFont typeface="Wingdings" pitchFamily="2" charset="2"/>
              <a:buNone/>
              <a:defRPr/>
            </a:pPr>
            <a:r>
              <a:rPr lang="en-US" sz="2600" u="sng" dirty="0" smtClean="0">
                <a:effectLst>
                  <a:outerShdw blurRad="38100" dist="38100" dir="2700000" algn="tl">
                    <a:srgbClr val="C0C0C0"/>
                  </a:outerShdw>
                </a:effectLst>
                <a:latin typeface="Book Antiqua" pitchFamily="18" charset="0"/>
              </a:rPr>
              <a:t>Citric Acid</a:t>
            </a:r>
          </a:p>
          <a:p>
            <a:pPr lvl="2">
              <a:lnSpc>
                <a:spcPct val="90000"/>
              </a:lnSpc>
              <a:defRPr/>
            </a:pPr>
            <a:r>
              <a:rPr lang="en-US" sz="2600" dirty="0" smtClean="0">
                <a:latin typeface="Book Antiqua" pitchFamily="18" charset="0"/>
              </a:rPr>
              <a:t>Berries</a:t>
            </a:r>
          </a:p>
          <a:p>
            <a:pPr lvl="2">
              <a:lnSpc>
                <a:spcPct val="90000"/>
              </a:lnSpc>
              <a:defRPr/>
            </a:pPr>
            <a:r>
              <a:rPr lang="en-US" sz="2600" dirty="0" smtClean="0">
                <a:latin typeface="Book Antiqua" pitchFamily="18" charset="0"/>
              </a:rPr>
              <a:t>Citrus</a:t>
            </a:r>
          </a:p>
          <a:p>
            <a:pPr lvl="2">
              <a:lnSpc>
                <a:spcPct val="90000"/>
              </a:lnSpc>
              <a:defRPr/>
            </a:pPr>
            <a:r>
              <a:rPr lang="en-US" sz="2600" dirty="0" smtClean="0">
                <a:latin typeface="Book Antiqua" pitchFamily="18" charset="0"/>
              </a:rPr>
              <a:t>Guava</a:t>
            </a:r>
          </a:p>
          <a:p>
            <a:pPr lvl="2">
              <a:lnSpc>
                <a:spcPct val="90000"/>
              </a:lnSpc>
              <a:defRPr/>
            </a:pPr>
            <a:r>
              <a:rPr lang="en-US" sz="2600" dirty="0" smtClean="0">
                <a:latin typeface="Book Antiqua" pitchFamily="18" charset="0"/>
              </a:rPr>
              <a:t>Pear</a:t>
            </a:r>
          </a:p>
          <a:p>
            <a:pPr lvl="2">
              <a:lnSpc>
                <a:spcPct val="90000"/>
              </a:lnSpc>
              <a:defRPr/>
            </a:pPr>
            <a:r>
              <a:rPr lang="en-US" sz="2600" dirty="0" smtClean="0">
                <a:latin typeface="Book Antiqua" pitchFamily="18" charset="0"/>
              </a:rPr>
              <a:t>Pine apple</a:t>
            </a:r>
          </a:p>
          <a:p>
            <a:pPr lvl="2">
              <a:lnSpc>
                <a:spcPct val="90000"/>
              </a:lnSpc>
              <a:defRPr/>
            </a:pPr>
            <a:r>
              <a:rPr lang="en-US" sz="2600" dirty="0" smtClean="0">
                <a:latin typeface="Book Antiqua" pitchFamily="18" charset="0"/>
              </a:rPr>
              <a:t>Tomato</a:t>
            </a:r>
          </a:p>
          <a:p>
            <a:pPr lvl="2">
              <a:lnSpc>
                <a:spcPct val="90000"/>
              </a:lnSpc>
              <a:defRPr/>
            </a:pPr>
            <a:r>
              <a:rPr lang="en-US" sz="2600" dirty="0" smtClean="0">
                <a:latin typeface="Book Antiqua" pitchFamily="18" charset="0"/>
              </a:rPr>
              <a:t>Beet root</a:t>
            </a:r>
          </a:p>
          <a:p>
            <a:pPr lvl="2">
              <a:lnSpc>
                <a:spcPct val="90000"/>
              </a:lnSpc>
              <a:defRPr/>
            </a:pPr>
            <a:r>
              <a:rPr lang="en-US" sz="2600" dirty="0" smtClean="0">
                <a:latin typeface="Book Antiqua" pitchFamily="18" charset="0"/>
              </a:rPr>
              <a:t>Leafy Vegetables</a:t>
            </a:r>
          </a:p>
          <a:p>
            <a:pPr lvl="2">
              <a:lnSpc>
                <a:spcPct val="90000"/>
              </a:lnSpc>
              <a:defRPr/>
            </a:pPr>
            <a:r>
              <a:rPr lang="en-US" sz="2600" dirty="0" smtClean="0">
                <a:latin typeface="Book Antiqua" pitchFamily="18" charset="0"/>
              </a:rPr>
              <a:t>Legumes</a:t>
            </a:r>
          </a:p>
          <a:p>
            <a:pPr lvl="2">
              <a:lnSpc>
                <a:spcPct val="90000"/>
              </a:lnSpc>
              <a:defRPr/>
            </a:pPr>
            <a:r>
              <a:rPr lang="en-US" sz="2600" dirty="0" smtClean="0">
                <a:latin typeface="Book Antiqua" pitchFamily="18" charset="0"/>
              </a:rPr>
              <a:t>Potato</a:t>
            </a:r>
          </a:p>
          <a:p>
            <a:pPr lvl="2">
              <a:lnSpc>
                <a:spcPct val="90000"/>
              </a:lnSpc>
              <a:defRPr/>
            </a:pPr>
            <a:r>
              <a:rPr lang="en-US" sz="2600" dirty="0" smtClean="0">
                <a:latin typeface="Book Antiqua" pitchFamily="18" charset="0"/>
              </a:rPr>
              <a:t>plum</a:t>
            </a:r>
          </a:p>
        </p:txBody>
      </p:sp>
      <p:sp>
        <p:nvSpPr>
          <p:cNvPr id="404484" name="Rectangle 4"/>
          <p:cNvSpPr>
            <a:spLocks noGrp="1" noChangeArrowheads="1"/>
          </p:cNvSpPr>
          <p:nvPr>
            <p:ph type="body" sz="half" idx="2"/>
          </p:nvPr>
        </p:nvSpPr>
        <p:spPr>
          <a:xfrm>
            <a:off x="4648200" y="1295400"/>
            <a:ext cx="4038600" cy="4830763"/>
          </a:xfrm>
        </p:spPr>
        <p:txBody>
          <a:bodyPr/>
          <a:lstStyle/>
          <a:p>
            <a:pPr algn="ctr">
              <a:lnSpc>
                <a:spcPct val="80000"/>
              </a:lnSpc>
              <a:buFont typeface="Wingdings" pitchFamily="2" charset="2"/>
              <a:buNone/>
              <a:defRPr/>
            </a:pPr>
            <a:r>
              <a:rPr lang="en-US" sz="2400" b="1" u="sng" dirty="0" smtClean="0">
                <a:effectLst>
                  <a:outerShdw blurRad="38100" dist="38100" dir="2700000" algn="tl">
                    <a:srgbClr val="C0C0C0"/>
                  </a:outerShdw>
                </a:effectLst>
                <a:latin typeface="Book Antiqua" pitchFamily="18" charset="0"/>
              </a:rPr>
              <a:t>Malic Acid</a:t>
            </a:r>
          </a:p>
          <a:p>
            <a:pPr lvl="2">
              <a:lnSpc>
                <a:spcPct val="80000"/>
              </a:lnSpc>
              <a:defRPr/>
            </a:pPr>
            <a:r>
              <a:rPr lang="en-US" sz="2600" dirty="0" smtClean="0">
                <a:solidFill>
                  <a:srgbClr val="993300"/>
                </a:solidFill>
                <a:latin typeface="Book Antiqua" pitchFamily="18" charset="0"/>
              </a:rPr>
              <a:t>Apple</a:t>
            </a:r>
          </a:p>
          <a:p>
            <a:pPr lvl="2">
              <a:lnSpc>
                <a:spcPct val="80000"/>
              </a:lnSpc>
              <a:defRPr/>
            </a:pPr>
            <a:r>
              <a:rPr lang="en-US" sz="2600" dirty="0" smtClean="0">
                <a:solidFill>
                  <a:srgbClr val="993300"/>
                </a:solidFill>
                <a:latin typeface="Book Antiqua" pitchFamily="18" charset="0"/>
              </a:rPr>
              <a:t>Banana</a:t>
            </a:r>
          </a:p>
          <a:p>
            <a:pPr lvl="2">
              <a:lnSpc>
                <a:spcPct val="80000"/>
              </a:lnSpc>
              <a:defRPr/>
            </a:pPr>
            <a:r>
              <a:rPr lang="en-US" sz="2600" dirty="0" smtClean="0">
                <a:solidFill>
                  <a:srgbClr val="993300"/>
                </a:solidFill>
                <a:latin typeface="Book Antiqua" pitchFamily="18" charset="0"/>
              </a:rPr>
              <a:t>Cherry</a:t>
            </a:r>
          </a:p>
          <a:p>
            <a:pPr lvl="2">
              <a:lnSpc>
                <a:spcPct val="80000"/>
              </a:lnSpc>
              <a:defRPr/>
            </a:pPr>
            <a:r>
              <a:rPr lang="en-US" sz="2600" dirty="0" smtClean="0">
                <a:solidFill>
                  <a:srgbClr val="993300"/>
                </a:solidFill>
                <a:latin typeface="Book Antiqua" pitchFamily="18" charset="0"/>
              </a:rPr>
              <a:t>Melon</a:t>
            </a:r>
          </a:p>
          <a:p>
            <a:pPr lvl="2">
              <a:lnSpc>
                <a:spcPct val="80000"/>
              </a:lnSpc>
              <a:defRPr/>
            </a:pPr>
            <a:r>
              <a:rPr lang="en-US" sz="2600" dirty="0" smtClean="0">
                <a:solidFill>
                  <a:srgbClr val="993300"/>
                </a:solidFill>
                <a:latin typeface="Book Antiqua" pitchFamily="18" charset="0"/>
              </a:rPr>
              <a:t>Onion</a:t>
            </a:r>
          </a:p>
          <a:p>
            <a:pPr lvl="2">
              <a:lnSpc>
                <a:spcPct val="80000"/>
              </a:lnSpc>
              <a:defRPr/>
            </a:pPr>
            <a:r>
              <a:rPr lang="en-US" sz="2600" dirty="0" smtClean="0">
                <a:solidFill>
                  <a:srgbClr val="993300"/>
                </a:solidFill>
                <a:latin typeface="Book Antiqua" pitchFamily="18" charset="0"/>
              </a:rPr>
              <a:t>Broccoli</a:t>
            </a:r>
          </a:p>
          <a:p>
            <a:pPr lvl="2">
              <a:lnSpc>
                <a:spcPct val="80000"/>
              </a:lnSpc>
              <a:defRPr/>
            </a:pPr>
            <a:r>
              <a:rPr lang="en-US" sz="2600" dirty="0" smtClean="0">
                <a:solidFill>
                  <a:srgbClr val="993300"/>
                </a:solidFill>
                <a:latin typeface="Book Antiqua" pitchFamily="18" charset="0"/>
              </a:rPr>
              <a:t>Carrot</a:t>
            </a:r>
          </a:p>
          <a:p>
            <a:pPr lvl="2">
              <a:lnSpc>
                <a:spcPct val="80000"/>
              </a:lnSpc>
              <a:defRPr/>
            </a:pPr>
            <a:r>
              <a:rPr lang="en-US" sz="2600" dirty="0" smtClean="0">
                <a:solidFill>
                  <a:srgbClr val="993300"/>
                </a:solidFill>
                <a:latin typeface="Book Antiqua" pitchFamily="18" charset="0"/>
              </a:rPr>
              <a:t>Celery</a:t>
            </a:r>
          </a:p>
          <a:p>
            <a:pPr lvl="2">
              <a:lnSpc>
                <a:spcPct val="80000"/>
              </a:lnSpc>
              <a:defRPr/>
            </a:pPr>
            <a:r>
              <a:rPr lang="en-US" sz="2600" dirty="0" smtClean="0">
                <a:solidFill>
                  <a:srgbClr val="993300"/>
                </a:solidFill>
                <a:latin typeface="Book Antiqua" pitchFamily="18" charset="0"/>
              </a:rPr>
              <a:t>Lettuce</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Content Placeholder 2"/>
          <p:cNvSpPr>
            <a:spLocks noGrp="1"/>
          </p:cNvSpPr>
          <p:nvPr>
            <p:ph idx="1"/>
          </p:nvPr>
        </p:nvSpPr>
        <p:spPr>
          <a:xfrm>
            <a:off x="142875" y="228600"/>
            <a:ext cx="9001125" cy="6629400"/>
          </a:xfrm>
        </p:spPr>
        <p:txBody>
          <a:bodyPr>
            <a:normAutofit fontScale="92500"/>
          </a:bodyPr>
          <a:lstStyle/>
          <a:p>
            <a:pPr eaLnBrk="1" hangingPunct="1">
              <a:spcBef>
                <a:spcPts val="1200"/>
              </a:spcBef>
              <a:spcAft>
                <a:spcPts val="1200"/>
              </a:spcAft>
              <a:buFont typeface="Arial" charset="0"/>
              <a:buNone/>
            </a:pPr>
            <a:r>
              <a:rPr lang="en-AU" altLang="en-US" sz="2400" b="1" dirty="0" smtClean="0">
                <a:solidFill>
                  <a:srgbClr val="0000FF"/>
                </a:solidFill>
                <a:latin typeface="Book Antiqua" pitchFamily="18" charset="0"/>
                <a:cs typeface="Times New Roman" pitchFamily="18" charset="0"/>
              </a:rPr>
              <a:t>c. Change in pigmentation</a:t>
            </a:r>
            <a:endParaRPr lang="en-AU" altLang="en-US" sz="2400" dirty="0" smtClean="0">
              <a:solidFill>
                <a:srgbClr val="0000FF"/>
              </a:solidFill>
              <a:latin typeface="Book Antiqua" pitchFamily="18" charset="0"/>
              <a:cs typeface="Times New Roman" pitchFamily="18" charset="0"/>
            </a:endParaRPr>
          </a:p>
          <a:p>
            <a:pPr eaLnBrk="1" hangingPunct="1">
              <a:spcBef>
                <a:spcPts val="1200"/>
              </a:spcBef>
              <a:spcAft>
                <a:spcPts val="1200"/>
              </a:spcAft>
            </a:pPr>
            <a:r>
              <a:rPr lang="en-AU" altLang="en-US" sz="2400" dirty="0" smtClean="0">
                <a:latin typeface="Book Antiqua" pitchFamily="18" charset="0"/>
                <a:cs typeface="Times New Roman" pitchFamily="18" charset="0"/>
              </a:rPr>
              <a:t>Colour is used as </a:t>
            </a:r>
          </a:p>
          <a:p>
            <a:pPr lvl="1" eaLnBrk="1" hangingPunct="1">
              <a:spcBef>
                <a:spcPts val="1200"/>
              </a:spcBef>
              <a:spcAft>
                <a:spcPts val="1200"/>
              </a:spcAft>
            </a:pPr>
            <a:r>
              <a:rPr lang="en-AU" altLang="en-US" sz="2400" dirty="0" smtClean="0">
                <a:latin typeface="Book Antiqua" pitchFamily="18" charset="0"/>
                <a:cs typeface="Times New Roman" pitchFamily="18" charset="0"/>
              </a:rPr>
              <a:t>an index for the degree of ripeness (e.g. Mango, tomato, papaya and banana) </a:t>
            </a:r>
          </a:p>
          <a:p>
            <a:pPr lvl="1" eaLnBrk="1" hangingPunct="1">
              <a:spcBef>
                <a:spcPts val="1200"/>
              </a:spcBef>
              <a:spcAft>
                <a:spcPts val="1200"/>
              </a:spcAft>
            </a:pPr>
            <a:r>
              <a:rPr lang="en-AU" altLang="en-US" sz="2400" dirty="0" smtClean="0">
                <a:latin typeface="Book Antiqua" pitchFamily="18" charset="0"/>
                <a:cs typeface="Times New Roman" pitchFamily="18" charset="0"/>
              </a:rPr>
              <a:t>a criterion in determining ripening by consumers. </a:t>
            </a:r>
          </a:p>
          <a:p>
            <a:pPr eaLnBrk="1" hangingPunct="1">
              <a:spcBef>
                <a:spcPts val="1200"/>
              </a:spcBef>
              <a:spcAft>
                <a:spcPts val="1200"/>
              </a:spcAft>
            </a:pPr>
            <a:r>
              <a:rPr lang="en-AU" altLang="en-US" sz="2400" dirty="0" smtClean="0">
                <a:latin typeface="Book Antiqua" pitchFamily="18" charset="0"/>
                <a:cs typeface="Times New Roman" pitchFamily="18" charset="0"/>
              </a:rPr>
              <a:t>Colour change occur during ripening due to two processes</a:t>
            </a:r>
          </a:p>
          <a:p>
            <a:pPr eaLnBrk="1" hangingPunct="1">
              <a:spcBef>
                <a:spcPts val="1200"/>
              </a:spcBef>
              <a:spcAft>
                <a:spcPts val="1200"/>
              </a:spcAft>
              <a:buFont typeface="Arial" charset="0"/>
              <a:buNone/>
            </a:pPr>
            <a:r>
              <a:rPr lang="en-AU" altLang="en-US" sz="2400" b="1" dirty="0" smtClean="0">
                <a:solidFill>
                  <a:srgbClr val="0000FF"/>
                </a:solidFill>
                <a:latin typeface="Book Antiqua" pitchFamily="18" charset="0"/>
                <a:cs typeface="Times New Roman" pitchFamily="18" charset="0"/>
              </a:rPr>
              <a:t>i. Unmasking of already existing colours</a:t>
            </a:r>
          </a:p>
          <a:p>
            <a:pPr eaLnBrk="1" hangingPunct="1">
              <a:spcBef>
                <a:spcPts val="1200"/>
              </a:spcBef>
              <a:spcAft>
                <a:spcPts val="1200"/>
              </a:spcAft>
            </a:pPr>
            <a:r>
              <a:rPr lang="en-AU" altLang="en-US" sz="2400" dirty="0" smtClean="0">
                <a:solidFill>
                  <a:srgbClr val="FF0000"/>
                </a:solidFill>
                <a:latin typeface="Book Antiqua" pitchFamily="18" charset="0"/>
                <a:cs typeface="Times New Roman" pitchFamily="18" charset="0"/>
              </a:rPr>
              <a:t>Chlorophyll</a:t>
            </a:r>
            <a:r>
              <a:rPr lang="en-AU" altLang="en-US" sz="2400" dirty="0" smtClean="0">
                <a:latin typeface="Book Antiqua" pitchFamily="18" charset="0"/>
                <a:cs typeface="Times New Roman" pitchFamily="18" charset="0"/>
              </a:rPr>
              <a:t> is degraded by the enzyme </a:t>
            </a:r>
            <a:r>
              <a:rPr lang="en-AU" altLang="en-US" sz="2400" dirty="0" err="1" smtClean="0">
                <a:latin typeface="Book Antiqua" pitchFamily="18" charset="0"/>
                <a:cs typeface="Times New Roman" pitchFamily="18" charset="0"/>
              </a:rPr>
              <a:t>chlorophylase</a:t>
            </a:r>
            <a:endParaRPr lang="en-AU" altLang="en-US" sz="2400" dirty="0" smtClean="0">
              <a:latin typeface="Book Antiqua" pitchFamily="18" charset="0"/>
              <a:cs typeface="Times New Roman" pitchFamily="18" charset="0"/>
            </a:endParaRPr>
          </a:p>
          <a:p>
            <a:pPr eaLnBrk="1" hangingPunct="1">
              <a:spcBef>
                <a:spcPts val="1200"/>
              </a:spcBef>
              <a:spcAft>
                <a:spcPts val="1200"/>
              </a:spcAft>
            </a:pPr>
            <a:r>
              <a:rPr lang="en-AU" altLang="en-US" sz="2400" dirty="0" err="1" smtClean="0">
                <a:solidFill>
                  <a:srgbClr val="FF0000"/>
                </a:solidFill>
                <a:latin typeface="Book Antiqua" pitchFamily="18" charset="0"/>
                <a:cs typeface="Times New Roman" pitchFamily="18" charset="0"/>
              </a:rPr>
              <a:t>Carotenoids</a:t>
            </a:r>
            <a:r>
              <a:rPr lang="en-AU" altLang="en-US" sz="2400" dirty="0" smtClean="0">
                <a:latin typeface="Book Antiqua" pitchFamily="18" charset="0"/>
                <a:cs typeface="Times New Roman" pitchFamily="18" charset="0"/>
              </a:rPr>
              <a:t> (responsible for orange and red colour) </a:t>
            </a:r>
          </a:p>
          <a:p>
            <a:pPr eaLnBrk="1" hangingPunct="1">
              <a:spcBef>
                <a:spcPts val="1200"/>
              </a:spcBef>
              <a:spcAft>
                <a:spcPts val="1200"/>
              </a:spcAft>
            </a:pPr>
            <a:r>
              <a:rPr lang="en-AU" altLang="en-US" sz="2400" dirty="0" err="1" smtClean="0">
                <a:solidFill>
                  <a:srgbClr val="FF0000"/>
                </a:solidFill>
                <a:latin typeface="Book Antiqua" pitchFamily="18" charset="0"/>
                <a:cs typeface="Times New Roman" pitchFamily="18" charset="0"/>
              </a:rPr>
              <a:t>Anthocynins</a:t>
            </a:r>
            <a:r>
              <a:rPr lang="en-AU" altLang="en-US" sz="2400" dirty="0" smtClean="0">
                <a:latin typeface="Book Antiqua" pitchFamily="18" charset="0"/>
                <a:cs typeface="Times New Roman" pitchFamily="18" charset="0"/>
              </a:rPr>
              <a:t> (responsible for pink, red, purple or blue colours)</a:t>
            </a:r>
          </a:p>
          <a:p>
            <a:pPr lvl="1" eaLnBrk="1" hangingPunct="1">
              <a:spcBef>
                <a:spcPts val="1200"/>
              </a:spcBef>
              <a:spcAft>
                <a:spcPts val="1200"/>
              </a:spcAft>
            </a:pPr>
            <a:r>
              <a:rPr lang="en-AU" altLang="en-US" sz="2400" dirty="0" smtClean="0">
                <a:latin typeface="Book Antiqua" pitchFamily="18" charset="0"/>
                <a:cs typeface="Times New Roman" pitchFamily="18" charset="0"/>
              </a:rPr>
              <a:t>become unmasked and reflect new colour of the product </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Content Placeholder 2"/>
          <p:cNvSpPr>
            <a:spLocks noGrp="1"/>
          </p:cNvSpPr>
          <p:nvPr>
            <p:ph idx="1"/>
          </p:nvPr>
        </p:nvSpPr>
        <p:spPr/>
        <p:txBody>
          <a:bodyPr/>
          <a:lstStyle/>
          <a:p>
            <a:endParaRPr lang="en-US" altLang="en-US" smtClean="0"/>
          </a:p>
        </p:txBody>
      </p:sp>
      <p:pic>
        <p:nvPicPr>
          <p:cNvPr id="190467" name="Picture 2"/>
          <p:cNvPicPr>
            <a:picLocks noChangeAspect="1" noChangeArrowheads="1"/>
          </p:cNvPicPr>
          <p:nvPr/>
        </p:nvPicPr>
        <p:blipFill>
          <a:blip r:embed="rId2"/>
          <a:srcRect/>
          <a:stretch>
            <a:fillRect/>
          </a:stretch>
        </p:blipFill>
        <p:spPr bwMode="auto">
          <a:xfrm>
            <a:off x="42863" y="457200"/>
            <a:ext cx="9101137"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D:\HORTICULTURE\02 POST HARVEST MANAGEMENT\POST-HARVEST MANAGEMENT\COLOR CHART\tomato_cherry_maturity_and_ripeness.jpg.jpg"/>
          <p:cNvPicPr>
            <a:picLocks noChangeAspect="1" noChangeArrowheads="1"/>
          </p:cNvPicPr>
          <p:nvPr/>
        </p:nvPicPr>
        <p:blipFill>
          <a:blip r:embed="rId2"/>
          <a:srcRect/>
          <a:stretch>
            <a:fillRect/>
          </a:stretch>
        </p:blipFill>
        <p:spPr bwMode="auto">
          <a:xfrm>
            <a:off x="4346575" y="0"/>
            <a:ext cx="5138738" cy="4224338"/>
          </a:xfrm>
          <a:prstGeom prst="rect">
            <a:avLst/>
          </a:prstGeom>
          <a:noFill/>
          <a:ln w="9525">
            <a:noFill/>
            <a:miter lim="800000"/>
            <a:headEnd/>
            <a:tailEnd/>
          </a:ln>
        </p:spPr>
      </p:pic>
      <p:pic>
        <p:nvPicPr>
          <p:cNvPr id="191491" name="Picture 3" descr="D:\HORTICULTURE\02 POST HARVEST MANAGEMENT\POST-HARVEST MANAGEMENT\COLOR CHART\ripeness_guide1.jpg"/>
          <p:cNvPicPr>
            <a:picLocks noChangeAspect="1" noChangeArrowheads="1"/>
          </p:cNvPicPr>
          <p:nvPr/>
        </p:nvPicPr>
        <p:blipFill>
          <a:blip r:embed="rId3"/>
          <a:srcRect/>
          <a:stretch>
            <a:fillRect/>
          </a:stretch>
        </p:blipFill>
        <p:spPr bwMode="auto">
          <a:xfrm>
            <a:off x="0" y="4238625"/>
            <a:ext cx="9144000" cy="2619375"/>
          </a:xfrm>
          <a:prstGeom prst="rect">
            <a:avLst/>
          </a:prstGeom>
          <a:noFill/>
          <a:ln w="9525">
            <a:noFill/>
            <a:miter lim="800000"/>
            <a:headEnd/>
            <a:tailEnd/>
          </a:ln>
        </p:spPr>
      </p:pic>
      <p:pic>
        <p:nvPicPr>
          <p:cNvPr id="191492" name="Picture 4"/>
          <p:cNvPicPr>
            <a:picLocks noChangeAspect="1" noChangeArrowheads="1"/>
          </p:cNvPicPr>
          <p:nvPr/>
        </p:nvPicPr>
        <p:blipFill>
          <a:blip r:embed="rId4"/>
          <a:srcRect/>
          <a:stretch>
            <a:fillRect/>
          </a:stretch>
        </p:blipFill>
        <p:spPr bwMode="auto">
          <a:xfrm>
            <a:off x="0" y="0"/>
            <a:ext cx="45720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D:\HORTICULTURE\02 POST HARVEST MANAGEMENT\POST-HARVEST MANAGEMENT\COLOR CHART\banana_speciality_petite_ripeness_chart.jpg"/>
          <p:cNvPicPr>
            <a:picLocks noChangeAspect="1" noChangeArrowheads="1"/>
          </p:cNvPicPr>
          <p:nvPr/>
        </p:nvPicPr>
        <p:blipFill>
          <a:blip r:embed="rId2"/>
          <a:srcRect/>
          <a:stretch>
            <a:fillRect/>
          </a:stretch>
        </p:blipFill>
        <p:spPr bwMode="auto">
          <a:xfrm>
            <a:off x="0" y="0"/>
            <a:ext cx="7915275" cy="5181600"/>
          </a:xfrm>
          <a:prstGeom prst="rect">
            <a:avLst/>
          </a:prstGeom>
          <a:noFill/>
          <a:ln w="9525">
            <a:noFill/>
            <a:miter lim="800000"/>
            <a:headEnd/>
            <a:tailEnd/>
          </a:ln>
        </p:spPr>
      </p:pic>
      <p:pic>
        <p:nvPicPr>
          <p:cNvPr id="192515" name="Picture 3" descr="D:\HORTICULTURE\02 POST HARVEST MANAGEMENT\POST-HARVEST MANAGEMENT\COLOR CHART\papaya 2.jpg"/>
          <p:cNvPicPr>
            <a:picLocks noChangeAspect="1" noChangeArrowheads="1"/>
          </p:cNvPicPr>
          <p:nvPr/>
        </p:nvPicPr>
        <p:blipFill>
          <a:blip r:embed="rId3"/>
          <a:srcRect/>
          <a:stretch>
            <a:fillRect/>
          </a:stretch>
        </p:blipFill>
        <p:spPr bwMode="auto">
          <a:xfrm>
            <a:off x="4191000" y="4591050"/>
            <a:ext cx="4953000" cy="226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762000"/>
          </a:xfrm>
        </p:spPr>
        <p:txBody>
          <a:bodyPr>
            <a:normAutofit/>
          </a:bodyPr>
          <a:lstStyle/>
          <a:p>
            <a:pPr algn="l"/>
            <a:r>
              <a:rPr lang="en-US" sz="3600" dirty="0" smtClean="0">
                <a:solidFill>
                  <a:srgbClr val="FF0000"/>
                </a:solidFill>
                <a:latin typeface="Times New Roman" pitchFamily="18" charset="0"/>
                <a:cs typeface="Times New Roman" pitchFamily="18" charset="0"/>
              </a:rPr>
              <a:t>Differences between durables &amp; perishables</a:t>
            </a:r>
            <a:endParaRPr lang="en-US" sz="3600" dirty="0">
              <a:solidFill>
                <a:srgbClr val="FF0000"/>
              </a:solidFill>
              <a:latin typeface="Times New Roman" pitchFamily="18" charset="0"/>
              <a:cs typeface="Times New Roman" pitchFamily="18" charset="0"/>
            </a:endParaRPr>
          </a:p>
        </p:txBody>
      </p:sp>
      <p:sp>
        <p:nvSpPr>
          <p:cNvPr id="3" name="Text Placeholder 2"/>
          <p:cNvSpPr>
            <a:spLocks noGrp="1"/>
          </p:cNvSpPr>
          <p:nvPr>
            <p:ph type="body" idx="1"/>
          </p:nvPr>
        </p:nvSpPr>
        <p:spPr>
          <a:xfrm>
            <a:off x="457200" y="838201"/>
            <a:ext cx="4040188" cy="533400"/>
          </a:xfrm>
        </p:spPr>
        <p:txBody>
          <a:bodyPr/>
          <a:lstStyle/>
          <a:p>
            <a:r>
              <a:rPr lang="en-US" dirty="0" smtClean="0">
                <a:latin typeface="Times New Roman" pitchFamily="18" charset="0"/>
                <a:cs typeface="Times New Roman" pitchFamily="18" charset="0"/>
              </a:rPr>
              <a:t>Durables</a:t>
            </a:r>
            <a:endParaRPr lang="en-US" dirty="0">
              <a:latin typeface="Times New Roman" pitchFamily="18" charset="0"/>
              <a:cs typeface="Times New Roman" pitchFamily="18" charset="0"/>
            </a:endParaRPr>
          </a:p>
        </p:txBody>
      </p:sp>
      <p:sp>
        <p:nvSpPr>
          <p:cNvPr id="4" name="Content Placeholder 3"/>
          <p:cNvSpPr>
            <a:spLocks noGrp="1"/>
          </p:cNvSpPr>
          <p:nvPr>
            <p:ph sz="half" idx="2"/>
          </p:nvPr>
        </p:nvSpPr>
        <p:spPr>
          <a:xfrm>
            <a:off x="152400" y="1371600"/>
            <a:ext cx="4344988" cy="5334000"/>
          </a:xfrm>
        </p:spPr>
        <p:txBody>
          <a:bodyPr>
            <a:normAutofit fontScale="92500" lnSpcReduction="10000"/>
          </a:bodyPr>
          <a:lstStyle/>
          <a:p>
            <a:pPr algn="just">
              <a:lnSpc>
                <a:spcPct val="150000"/>
              </a:lnSpc>
              <a:buClr>
                <a:srgbClr val="FF0000"/>
              </a:buClr>
              <a:buFont typeface="Wingdings" pitchFamily="2" charset="2"/>
              <a:buChar char="v"/>
              <a:defRPr/>
            </a:pPr>
            <a:r>
              <a:rPr lang="en-US" dirty="0" smtClean="0">
                <a:latin typeface="Times New Roman" pitchFamily="18" charset="0"/>
                <a:cs typeface="Times New Roman" pitchFamily="18" charset="0"/>
              </a:rPr>
              <a:t>Low moisture (10-15%)</a:t>
            </a:r>
          </a:p>
          <a:p>
            <a:pPr algn="just">
              <a:lnSpc>
                <a:spcPct val="150000"/>
              </a:lnSpc>
              <a:buClr>
                <a:srgbClr val="FF0000"/>
              </a:buClr>
              <a:buFont typeface="Wingdings" pitchFamily="2" charset="2"/>
              <a:buChar char="v"/>
              <a:defRPr/>
            </a:pPr>
            <a:r>
              <a:rPr lang="en-US" dirty="0" smtClean="0">
                <a:latin typeface="Times New Roman" pitchFamily="18" charset="0"/>
                <a:cs typeface="Times New Roman" pitchFamily="18" charset="0"/>
              </a:rPr>
              <a:t>Small unit size (&lt;1kg)</a:t>
            </a:r>
          </a:p>
          <a:p>
            <a:pPr algn="just">
              <a:lnSpc>
                <a:spcPct val="150000"/>
              </a:lnSpc>
              <a:buClr>
                <a:srgbClr val="FF0000"/>
              </a:buClr>
              <a:buFont typeface="Wingdings" pitchFamily="2" charset="2"/>
              <a:buChar char="v"/>
              <a:defRPr/>
            </a:pPr>
            <a:r>
              <a:rPr lang="en-US" dirty="0" smtClean="0">
                <a:latin typeface="Times New Roman" pitchFamily="18" charset="0"/>
                <a:cs typeface="Times New Roman" pitchFamily="18" charset="0"/>
              </a:rPr>
              <a:t>Very low respiration rate with very small heat generation</a:t>
            </a:r>
          </a:p>
          <a:p>
            <a:pPr algn="just">
              <a:lnSpc>
                <a:spcPct val="150000"/>
              </a:lnSpc>
              <a:buClr>
                <a:srgbClr val="FF0000"/>
              </a:buClr>
              <a:buFont typeface="Wingdings" pitchFamily="2" charset="2"/>
              <a:buChar char="v"/>
              <a:defRPr/>
            </a:pPr>
            <a:r>
              <a:rPr lang="en-US" dirty="0" smtClean="0">
                <a:latin typeface="Times New Roman" pitchFamily="18" charset="0"/>
                <a:cs typeface="Times New Roman" pitchFamily="18" charset="0"/>
              </a:rPr>
              <a:t>Hard texture, not easily damaged</a:t>
            </a:r>
          </a:p>
          <a:p>
            <a:pPr algn="just">
              <a:lnSpc>
                <a:spcPct val="150000"/>
              </a:lnSpc>
              <a:buClr>
                <a:srgbClr val="FF0000"/>
              </a:buClr>
              <a:buFont typeface="Wingdings" pitchFamily="2" charset="2"/>
              <a:buChar char="v"/>
              <a:defRPr/>
            </a:pPr>
            <a:r>
              <a:rPr lang="en-US" dirty="0" smtClean="0">
                <a:latin typeface="Times New Roman" pitchFamily="18" charset="0"/>
                <a:cs typeface="Times New Roman" pitchFamily="18" charset="0"/>
              </a:rPr>
              <a:t>Stable, natural shelf life of several years</a:t>
            </a:r>
          </a:p>
          <a:p>
            <a:pPr algn="just">
              <a:lnSpc>
                <a:spcPct val="150000"/>
              </a:lnSpc>
              <a:buClr>
                <a:srgbClr val="FF0000"/>
              </a:buClr>
              <a:buFont typeface="Wingdings" pitchFamily="2" charset="2"/>
              <a:buChar char="v"/>
              <a:defRPr/>
            </a:pPr>
            <a:r>
              <a:rPr lang="en-US" dirty="0" smtClean="0">
                <a:latin typeface="Times New Roman" pitchFamily="18" charset="0"/>
                <a:cs typeface="Times New Roman" pitchFamily="18" charset="0"/>
              </a:rPr>
              <a:t>Loss mainly caused by external agents, e.g. Molds, insect </a:t>
            </a:r>
            <a:r>
              <a:rPr lang="en-US" dirty="0" smtClean="0">
                <a:solidFill>
                  <a:schemeClr val="bg1"/>
                </a:solidFill>
              </a:rPr>
              <a:t>&amp; rodents	</a:t>
            </a:r>
          </a:p>
          <a:p>
            <a:endParaRPr lang="en-US" dirty="0"/>
          </a:p>
        </p:txBody>
      </p:sp>
      <p:sp>
        <p:nvSpPr>
          <p:cNvPr id="5" name="Text Placeholder 4"/>
          <p:cNvSpPr>
            <a:spLocks noGrp="1"/>
          </p:cNvSpPr>
          <p:nvPr>
            <p:ph type="body" sz="quarter" idx="3"/>
          </p:nvPr>
        </p:nvSpPr>
        <p:spPr>
          <a:xfrm>
            <a:off x="4645025" y="838201"/>
            <a:ext cx="4041775" cy="533399"/>
          </a:xfrm>
        </p:spPr>
        <p:txBody>
          <a:bodyPr>
            <a:normAutofit fontScale="25000" lnSpcReduction="20000"/>
          </a:bodyPr>
          <a:lstStyle/>
          <a:p>
            <a:r>
              <a:rPr lang="en-US" u="sng" dirty="0" smtClean="0">
                <a:solidFill>
                  <a:schemeClr val="bg1"/>
                </a:solidFill>
                <a:effectLst>
                  <a:outerShdw blurRad="38100" dist="38100" dir="2700000" algn="tl">
                    <a:srgbClr val="FFFFFF"/>
                  </a:outerShdw>
                </a:effectLst>
              </a:rPr>
              <a:t>Perishables</a:t>
            </a:r>
          </a:p>
          <a:p>
            <a:r>
              <a:rPr lang="en-US" u="sng" dirty="0" smtClean="0">
                <a:solidFill>
                  <a:schemeClr val="bg1"/>
                </a:solidFill>
                <a:effectLst>
                  <a:outerShdw blurRad="38100" dist="38100" dir="2700000" algn="tl">
                    <a:srgbClr val="FFFFFF"/>
                  </a:outerShdw>
                </a:effectLst>
              </a:rPr>
              <a:t>Perishables</a:t>
            </a:r>
          </a:p>
          <a:p>
            <a:r>
              <a:rPr lang="en-US" sz="9600" dirty="0" smtClean="0">
                <a:latin typeface="Times New Roman" pitchFamily="18" charset="0"/>
                <a:cs typeface="Times New Roman" pitchFamily="18" charset="0"/>
              </a:rPr>
              <a:t>Perishables</a:t>
            </a:r>
          </a:p>
          <a:p>
            <a:endParaRPr lang="en-US" dirty="0"/>
          </a:p>
        </p:txBody>
      </p:sp>
      <p:sp>
        <p:nvSpPr>
          <p:cNvPr id="6" name="Content Placeholder 5"/>
          <p:cNvSpPr>
            <a:spLocks noGrp="1"/>
          </p:cNvSpPr>
          <p:nvPr>
            <p:ph sz="quarter" idx="4"/>
          </p:nvPr>
        </p:nvSpPr>
        <p:spPr>
          <a:xfrm>
            <a:off x="4645025" y="1447800"/>
            <a:ext cx="4346575" cy="5257800"/>
          </a:xfrm>
        </p:spPr>
        <p:txBody>
          <a:bodyPr>
            <a:normAutofit fontScale="92500" lnSpcReduction="20000"/>
          </a:bodyPr>
          <a:lstStyle/>
          <a:p>
            <a:pPr algn="just">
              <a:lnSpc>
                <a:spcPct val="150000"/>
              </a:lnSpc>
              <a:buClr>
                <a:srgbClr val="FF0000"/>
              </a:buClr>
              <a:buFont typeface="Wingdings 2" pitchFamily="18" charset="2"/>
              <a:buChar char="a"/>
              <a:defRPr/>
            </a:pPr>
            <a:r>
              <a:rPr lang="en-US" dirty="0" smtClean="0">
                <a:latin typeface="Times New Roman" pitchFamily="18" charset="0"/>
                <a:cs typeface="Times New Roman" pitchFamily="18" charset="0"/>
              </a:rPr>
              <a:t>High moisture (50-90%)</a:t>
            </a:r>
          </a:p>
          <a:p>
            <a:pPr algn="just">
              <a:lnSpc>
                <a:spcPct val="150000"/>
              </a:lnSpc>
              <a:buClr>
                <a:srgbClr val="FF0000"/>
              </a:buClr>
              <a:buFont typeface="Wingdings 2" pitchFamily="18" charset="2"/>
              <a:buChar char="a"/>
              <a:defRPr/>
            </a:pPr>
            <a:r>
              <a:rPr lang="en-US" dirty="0" smtClean="0">
                <a:latin typeface="Times New Roman" pitchFamily="18" charset="0"/>
                <a:cs typeface="Times New Roman" pitchFamily="18" charset="0"/>
              </a:rPr>
              <a:t>Large unit size (up to 5kg or more)</a:t>
            </a:r>
          </a:p>
          <a:p>
            <a:pPr algn="just">
              <a:lnSpc>
                <a:spcPct val="150000"/>
              </a:lnSpc>
              <a:buClr>
                <a:srgbClr val="FF0000"/>
              </a:buClr>
              <a:buFont typeface="Wingdings 2" pitchFamily="18" charset="2"/>
              <a:buChar char="a"/>
              <a:defRPr/>
            </a:pPr>
            <a:r>
              <a:rPr lang="en-US" dirty="0" smtClean="0">
                <a:latin typeface="Times New Roman" pitchFamily="18" charset="0"/>
                <a:cs typeface="Times New Roman" pitchFamily="18" charset="0"/>
              </a:rPr>
              <a:t>High respiration rate, with high heat production</a:t>
            </a:r>
          </a:p>
          <a:p>
            <a:pPr algn="just">
              <a:lnSpc>
                <a:spcPct val="150000"/>
              </a:lnSpc>
              <a:buClr>
                <a:srgbClr val="FF0000"/>
              </a:buClr>
              <a:buFont typeface="Wingdings 2" pitchFamily="18" charset="2"/>
              <a:buChar char="a"/>
              <a:defRPr/>
            </a:pPr>
            <a:r>
              <a:rPr lang="en-US" dirty="0" smtClean="0">
                <a:latin typeface="Times New Roman" pitchFamily="18" charset="0"/>
                <a:cs typeface="Times New Roman" pitchFamily="18" charset="0"/>
              </a:rPr>
              <a:t>Soft texture, easily damaged</a:t>
            </a:r>
          </a:p>
          <a:p>
            <a:pPr algn="just">
              <a:lnSpc>
                <a:spcPct val="150000"/>
              </a:lnSpc>
              <a:buClr>
                <a:srgbClr val="FF0000"/>
              </a:buClr>
              <a:buFont typeface="Wingdings 2" pitchFamily="18" charset="2"/>
              <a:buChar char="a"/>
              <a:defRPr/>
            </a:pPr>
            <a:r>
              <a:rPr lang="en-US" dirty="0" smtClean="0">
                <a:latin typeface="Times New Roman" pitchFamily="18" charset="0"/>
                <a:cs typeface="Times New Roman" pitchFamily="18" charset="0"/>
              </a:rPr>
              <a:t>Short shelf life</a:t>
            </a:r>
          </a:p>
          <a:p>
            <a:pPr algn="just">
              <a:lnSpc>
                <a:spcPct val="150000"/>
              </a:lnSpc>
              <a:buClr>
                <a:srgbClr val="FF0000"/>
              </a:buClr>
              <a:buFont typeface="Wingdings 2" pitchFamily="18" charset="2"/>
              <a:buChar char="a"/>
              <a:defRPr/>
            </a:pPr>
            <a:r>
              <a:rPr lang="en-US" dirty="0" smtClean="0">
                <a:latin typeface="Times New Roman" pitchFamily="18" charset="0"/>
                <a:cs typeface="Times New Roman" pitchFamily="18" charset="0"/>
              </a:rPr>
              <a:t>Loss caused by both external (diseases, insects, damage) &amp; internal agents </a:t>
            </a:r>
            <a:r>
              <a:rPr lang="en-US" dirty="0" smtClean="0">
                <a:solidFill>
                  <a:schemeClr val="bg1"/>
                </a:solidFill>
              </a:rPr>
              <a:t>(respiration, senescence and sprouting)</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trips(down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strips(down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strips(down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strips(down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strips(down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strips(downLef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strips(downLeft)">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strips(downLeft)">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strips(downLeft)">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strips(downLeft)">
                                      <p:cBhvr>
                                        <p:cTn id="57" dur="500"/>
                                        <p:tgtEl>
                                          <p:spTgt spid="6">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6">
                                            <p:txEl>
                                              <p:pRg st="5" end="5"/>
                                            </p:txEl>
                                          </p:spTgt>
                                        </p:tgtEl>
                                        <p:attrNameLst>
                                          <p:attrName>style.visibility</p:attrName>
                                        </p:attrNameLst>
                                      </p:cBhvr>
                                      <p:to>
                                        <p:strVal val="visible"/>
                                      </p:to>
                                    </p:set>
                                    <p:animEffect transition="in" filter="strips(downLeft)">
                                      <p:cBhvr>
                                        <p:cTn id="6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Content Placeholder 2"/>
          <p:cNvSpPr>
            <a:spLocks noGrp="1"/>
          </p:cNvSpPr>
          <p:nvPr>
            <p:ph idx="1"/>
          </p:nvPr>
        </p:nvSpPr>
        <p:spPr>
          <a:xfrm>
            <a:off x="381000" y="500063"/>
            <a:ext cx="8458200" cy="5900737"/>
          </a:xfrm>
        </p:spPr>
        <p:txBody>
          <a:bodyPr/>
          <a:lstStyle/>
          <a:p>
            <a:pPr eaLnBrk="1" hangingPunct="1">
              <a:lnSpc>
                <a:spcPct val="150000"/>
              </a:lnSpc>
              <a:spcAft>
                <a:spcPts val="600"/>
              </a:spcAft>
              <a:buFont typeface="Arial" charset="0"/>
              <a:buNone/>
            </a:pPr>
            <a:r>
              <a:rPr lang="en-AU" altLang="en-US" sz="2400" b="1" smtClean="0">
                <a:solidFill>
                  <a:srgbClr val="0000FF"/>
                </a:solidFill>
                <a:latin typeface="Times New Roman" pitchFamily="18" charset="0"/>
                <a:cs typeface="Times New Roman" pitchFamily="18" charset="0"/>
              </a:rPr>
              <a:t>ii.</a:t>
            </a:r>
            <a:r>
              <a:rPr lang="en-AU" altLang="en-US" sz="2800" b="1" smtClean="0">
                <a:solidFill>
                  <a:srgbClr val="0000FF"/>
                </a:solidFill>
                <a:latin typeface="Book Antiqua" pitchFamily="18" charset="0"/>
                <a:cs typeface="Times New Roman" pitchFamily="18" charset="0"/>
              </a:rPr>
              <a:t> Synthesis of new pigments</a:t>
            </a:r>
          </a:p>
          <a:p>
            <a:pPr eaLnBrk="1" hangingPunct="1">
              <a:lnSpc>
                <a:spcPct val="150000"/>
              </a:lnSpc>
              <a:spcAft>
                <a:spcPts val="600"/>
              </a:spcAft>
              <a:buFont typeface="Arial" charset="0"/>
              <a:buBlip>
                <a:blip r:embed="rId2"/>
              </a:buBlip>
            </a:pPr>
            <a:r>
              <a:rPr lang="en-AU" altLang="en-US" sz="2800" smtClean="0">
                <a:latin typeface="Book Antiqua" pitchFamily="18" charset="0"/>
                <a:cs typeface="Times New Roman" pitchFamily="18" charset="0"/>
              </a:rPr>
              <a:t>Some fruits like Avocado and Apple retain their colour during ripening through synthesis of new pigments</a:t>
            </a:r>
          </a:p>
          <a:p>
            <a:pPr eaLnBrk="1" hangingPunct="1">
              <a:lnSpc>
                <a:spcPct val="150000"/>
              </a:lnSpc>
              <a:spcAft>
                <a:spcPts val="600"/>
              </a:spcAft>
              <a:buFont typeface="Arial" charset="0"/>
              <a:buBlip>
                <a:blip r:embed="rId2"/>
              </a:buBlip>
            </a:pPr>
            <a:r>
              <a:rPr lang="en-AU" altLang="en-US" sz="2800" smtClean="0">
                <a:latin typeface="Book Antiqua" pitchFamily="18" charset="0"/>
                <a:cs typeface="Times New Roman" pitchFamily="18" charset="0"/>
              </a:rPr>
              <a:t>Climacteric fruits have the ability to develop their colour after harvest (Tomato, Banana)</a:t>
            </a:r>
          </a:p>
          <a:p>
            <a:pPr eaLnBrk="1" hangingPunct="1">
              <a:lnSpc>
                <a:spcPct val="150000"/>
              </a:lnSpc>
              <a:spcAft>
                <a:spcPts val="600"/>
              </a:spcAft>
              <a:buFont typeface="Arial" charset="0"/>
              <a:buBlip>
                <a:blip r:embed="rId2"/>
              </a:buBlip>
            </a:pPr>
            <a:r>
              <a:rPr lang="en-AU" altLang="en-US" sz="2800" smtClean="0">
                <a:latin typeface="Book Antiqua" pitchFamily="18" charset="0"/>
                <a:cs typeface="Times New Roman" pitchFamily="18" charset="0"/>
              </a:rPr>
              <a:t>Non-climacteric fruits can’t develop colour after harvest</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457200" y="274638"/>
            <a:ext cx="8229600" cy="715962"/>
          </a:xfrm>
        </p:spPr>
        <p:txBody>
          <a:bodyPr>
            <a:normAutofit fontScale="90000"/>
          </a:bodyPr>
          <a:lstStyle/>
          <a:p>
            <a:r>
              <a:rPr lang="en-GB" altLang="en-US" b="1" smtClean="0">
                <a:latin typeface="Book Antiqua" pitchFamily="18" charset="0"/>
              </a:rPr>
              <a:t>Summary (30min)</a:t>
            </a:r>
          </a:p>
        </p:txBody>
      </p:sp>
      <p:sp>
        <p:nvSpPr>
          <p:cNvPr id="195587" name="Content Placeholder 2"/>
          <p:cNvSpPr>
            <a:spLocks noGrp="1"/>
          </p:cNvSpPr>
          <p:nvPr>
            <p:ph idx="1"/>
          </p:nvPr>
        </p:nvSpPr>
        <p:spPr>
          <a:xfrm>
            <a:off x="457200" y="1143000"/>
            <a:ext cx="8458200" cy="4983163"/>
          </a:xfrm>
        </p:spPr>
        <p:txBody>
          <a:bodyPr>
            <a:normAutofit lnSpcReduction="10000"/>
          </a:bodyPr>
          <a:lstStyle/>
          <a:p>
            <a:pPr>
              <a:buFont typeface="Arial" charset="0"/>
              <a:buBlip>
                <a:blip r:embed="rId2"/>
              </a:buBlip>
            </a:pPr>
            <a:r>
              <a:rPr lang="en-US" altLang="en-US" sz="2800" smtClean="0">
                <a:latin typeface="Book Antiqua" pitchFamily="18" charset="0"/>
              </a:rPr>
              <a:t>Differentiate between stages of growth </a:t>
            </a:r>
          </a:p>
          <a:p>
            <a:pPr>
              <a:buFont typeface="Arial" charset="0"/>
              <a:buBlip>
                <a:blip r:embed="rId2"/>
              </a:buBlip>
            </a:pPr>
            <a:r>
              <a:rPr lang="en-US" altLang="en-US" sz="2800" smtClean="0">
                <a:latin typeface="Book Antiqua" pitchFamily="18" charset="0"/>
              </a:rPr>
              <a:t>Comprehend different physiological processes of harvested materials</a:t>
            </a:r>
          </a:p>
          <a:p>
            <a:pPr>
              <a:buFont typeface="Arial" charset="0"/>
              <a:buBlip>
                <a:blip r:embed="rId2"/>
              </a:buBlip>
            </a:pPr>
            <a:r>
              <a:rPr lang="en-US" altLang="en-US" sz="2800" smtClean="0">
                <a:latin typeface="Book Antiqua" pitchFamily="18" charset="0"/>
              </a:rPr>
              <a:t>Explains the relationships between respiration, shelf life and quality</a:t>
            </a:r>
          </a:p>
          <a:p>
            <a:pPr>
              <a:buFont typeface="Arial" charset="0"/>
              <a:buBlip>
                <a:blip r:embed="rId2"/>
              </a:buBlip>
            </a:pPr>
            <a:r>
              <a:rPr lang="en-US" altLang="en-US" sz="2800" smtClean="0">
                <a:latin typeface="Book Antiqua" pitchFamily="18" charset="0"/>
              </a:rPr>
              <a:t>Identify the role of transpiration and quality of horticultural crops </a:t>
            </a:r>
          </a:p>
          <a:p>
            <a:pPr>
              <a:buFont typeface="Arial" charset="0"/>
              <a:buBlip>
                <a:blip r:embed="rId2"/>
              </a:buBlip>
            </a:pPr>
            <a:r>
              <a:rPr lang="en-US" altLang="en-US" sz="2800" smtClean="0">
                <a:latin typeface="Book Antiqua" pitchFamily="18" charset="0"/>
              </a:rPr>
              <a:t>List factors affecting respiration and transpiration </a:t>
            </a:r>
          </a:p>
          <a:p>
            <a:pPr>
              <a:buFont typeface="Arial" charset="0"/>
              <a:buBlip>
                <a:blip r:embed="rId2"/>
              </a:buBlip>
            </a:pPr>
            <a:r>
              <a:rPr lang="en-US" altLang="en-US" sz="2800" smtClean="0">
                <a:latin typeface="Book Antiqua" pitchFamily="18" charset="0"/>
              </a:rPr>
              <a:t>Recognize the role of phyto-hormones to post harvest</a:t>
            </a:r>
          </a:p>
          <a:p>
            <a:pPr>
              <a:buFont typeface="Arial" charset="0"/>
              <a:buBlip>
                <a:blip r:embed="rId2"/>
              </a:buBlip>
            </a:pPr>
            <a:r>
              <a:rPr lang="en-US" altLang="en-US" sz="2800" smtClean="0">
                <a:latin typeface="Book Antiqua" pitchFamily="18" charset="0"/>
              </a:rPr>
              <a:t>Explain fruit ripening and its process</a:t>
            </a:r>
          </a:p>
          <a:p>
            <a:endParaRPr lang="en-GB" altLang="en-US" smtClean="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228600"/>
            <a:ext cx="8763000" cy="6477000"/>
          </a:xfrm>
        </p:spPr>
        <p:txBody>
          <a:bodyPr>
            <a:normAutofit/>
          </a:bodyPr>
          <a:lstStyle/>
          <a:p>
            <a:endParaRPr lang="en-US" sz="4000" dirty="0" smtClean="0">
              <a:latin typeface="Times"/>
            </a:endParaRPr>
          </a:p>
          <a:p>
            <a:endParaRPr lang="en-US" sz="4000" dirty="0" smtClean="0">
              <a:latin typeface="Times"/>
            </a:endParaRPr>
          </a:p>
          <a:p>
            <a:endParaRPr lang="en-US" sz="4000" dirty="0" smtClean="0">
              <a:latin typeface="Times"/>
            </a:endParaRPr>
          </a:p>
          <a:p>
            <a:r>
              <a:rPr lang="en-US" sz="4000" dirty="0" smtClean="0">
                <a:solidFill>
                  <a:srgbClr val="FF0000"/>
                </a:solidFill>
                <a:latin typeface="Times"/>
              </a:rPr>
              <a:t>Chapter 3. Major Causes of Postharvest Losses</a:t>
            </a:r>
            <a:br>
              <a:rPr lang="en-US" sz="4000" dirty="0" smtClean="0">
                <a:solidFill>
                  <a:srgbClr val="FF0000"/>
                </a:solidFill>
                <a:latin typeface="Times"/>
              </a:rPr>
            </a:br>
            <a:endParaRPr lang="en-US" sz="4000" dirty="0">
              <a:solidFill>
                <a:srgbClr val="FF0000"/>
              </a:solidFill>
              <a:latin typeface="Times"/>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152400" y="2133600"/>
            <a:ext cx="8763000" cy="4495800"/>
          </a:xfrm>
          <a:ln>
            <a:solidFill>
              <a:schemeClr val="tx1"/>
            </a:solidFill>
          </a:ln>
        </p:spPr>
        <p:txBody>
          <a:bodyPr/>
          <a:lstStyle/>
          <a:p>
            <a:pPr eaLnBrk="1" hangingPunct="1">
              <a:buFont typeface="Arial" charset="0"/>
              <a:buNone/>
            </a:pPr>
            <a:r>
              <a:rPr lang="en-US" altLang="en-US" sz="4000" b="1" smtClean="0">
                <a:latin typeface="Book Antiqua" pitchFamily="18" charset="0"/>
              </a:rPr>
              <a:t>Chapter learning objectives </a:t>
            </a:r>
            <a:endParaRPr lang="en-US" altLang="en-US" sz="4000" smtClean="0">
              <a:latin typeface="Book Antiqua" pitchFamily="18" charset="0"/>
            </a:endParaRPr>
          </a:p>
          <a:p>
            <a:pPr eaLnBrk="1" hangingPunct="1">
              <a:buFont typeface="Arial" charset="0"/>
              <a:buNone/>
            </a:pPr>
            <a:r>
              <a:rPr lang="en-US" altLang="en-US" sz="3000" smtClean="0">
                <a:latin typeface="Book Antiqua" pitchFamily="18" charset="0"/>
              </a:rPr>
              <a:t>At the end of this chapter students will be able to:</a:t>
            </a:r>
          </a:p>
          <a:p>
            <a:pPr eaLnBrk="1" hangingPunct="1">
              <a:buSzPct val="129000"/>
              <a:buFont typeface="Arial" charset="0"/>
              <a:buBlip>
                <a:blip r:embed="rId2"/>
              </a:buBlip>
            </a:pPr>
            <a:r>
              <a:rPr lang="en-US" altLang="en-US" sz="2800" smtClean="0">
                <a:latin typeface="Book Antiqua" pitchFamily="18" charset="0"/>
              </a:rPr>
              <a:t>Define postharvest loss, food loss &amp; waste</a:t>
            </a:r>
          </a:p>
          <a:p>
            <a:pPr eaLnBrk="1" hangingPunct="1">
              <a:buSzPct val="129000"/>
              <a:buFont typeface="Arial" charset="0"/>
              <a:buBlip>
                <a:blip r:embed="rId2"/>
              </a:buBlip>
            </a:pPr>
            <a:r>
              <a:rPr lang="en-US" altLang="en-US" sz="2800" smtClean="0">
                <a:latin typeface="Book Antiqua" pitchFamily="18" charset="0"/>
              </a:rPr>
              <a:t>Estimate extent of postharvest loss of perishables </a:t>
            </a:r>
          </a:p>
          <a:p>
            <a:pPr eaLnBrk="1" hangingPunct="1">
              <a:buSzPct val="129000"/>
              <a:buFont typeface="Arial" charset="0"/>
              <a:buBlip>
                <a:blip r:embed="rId2"/>
              </a:buBlip>
            </a:pPr>
            <a:r>
              <a:rPr lang="en-US" altLang="en-US" sz="2800" smtClean="0">
                <a:latin typeface="Book Antiqua" pitchFamily="18" charset="0"/>
              </a:rPr>
              <a:t>Describe the consequences of loss </a:t>
            </a:r>
          </a:p>
          <a:p>
            <a:pPr eaLnBrk="1" hangingPunct="1">
              <a:buSzPct val="129000"/>
              <a:buFont typeface="Arial" charset="0"/>
              <a:buBlip>
                <a:blip r:embed="rId2"/>
              </a:buBlip>
            </a:pPr>
            <a:r>
              <a:rPr lang="en-US" altLang="en-US" sz="2800" smtClean="0">
                <a:latin typeface="Book Antiqua" pitchFamily="18" charset="0"/>
              </a:rPr>
              <a:t>Discuss the natures &amp; causes of post harvest losses</a:t>
            </a:r>
          </a:p>
          <a:p>
            <a:pPr eaLnBrk="1" hangingPunct="1">
              <a:buSzPct val="129000"/>
              <a:buFont typeface="Arial" charset="0"/>
              <a:buBlip>
                <a:blip r:embed="rId2"/>
              </a:buBlip>
            </a:pPr>
            <a:r>
              <a:rPr lang="en-US" altLang="en-US" smtClean="0">
                <a:latin typeface="Book Antiqua" pitchFamily="18" charset="0"/>
              </a:rPr>
              <a:t>Recognize PH loss assessment </a:t>
            </a:r>
          </a:p>
          <a:p>
            <a:pPr eaLnBrk="1" hangingPunct="1"/>
            <a:endParaRPr lang="en-US" altLang="en-US" smtClean="0"/>
          </a:p>
        </p:txBody>
      </p:sp>
      <p:pic>
        <p:nvPicPr>
          <p:cNvPr id="6147" name="Picture 2" descr="D:\PP symbols\objectives.jpg"/>
          <p:cNvPicPr>
            <a:picLocks noChangeAspect="1" noChangeArrowheads="1"/>
          </p:cNvPicPr>
          <p:nvPr/>
        </p:nvPicPr>
        <p:blipFill>
          <a:blip r:embed="rId3"/>
          <a:srcRect/>
          <a:stretch>
            <a:fillRect/>
          </a:stretch>
        </p:blipFill>
        <p:spPr bwMode="auto">
          <a:xfrm>
            <a:off x="0" y="0"/>
            <a:ext cx="2133600" cy="2286000"/>
          </a:xfrm>
          <a:prstGeom prst="rect">
            <a:avLst/>
          </a:prstGeom>
          <a:noFill/>
          <a:ln w="9525">
            <a:noFill/>
            <a:miter lim="800000"/>
            <a:headEnd/>
            <a:tailEnd/>
          </a:ln>
        </p:spPr>
      </p:pic>
      <p:sp>
        <p:nvSpPr>
          <p:cNvPr id="6148" name="Subtitle 2"/>
          <p:cNvSpPr txBox="1">
            <a:spLocks/>
          </p:cNvSpPr>
          <p:nvPr/>
        </p:nvSpPr>
        <p:spPr bwMode="auto">
          <a:xfrm>
            <a:off x="3581400" y="0"/>
            <a:ext cx="5562600" cy="1752600"/>
          </a:xfrm>
          <a:prstGeom prst="rect">
            <a:avLst/>
          </a:prstGeom>
          <a:noFill/>
          <a:ln w="9525">
            <a:noFill/>
            <a:miter lim="800000"/>
            <a:headEnd/>
            <a:tailEnd/>
          </a:ln>
        </p:spPr>
        <p:txBody>
          <a:bodyPr/>
          <a:lstStyle/>
          <a:p>
            <a:pPr marL="342900" indent="-342900" eaLnBrk="1" hangingPunct="1">
              <a:spcBef>
                <a:spcPct val="20000"/>
              </a:spcBef>
            </a:pPr>
            <a:r>
              <a:rPr lang="en-US" altLang="en-US" b="1" i="1" dirty="0">
                <a:latin typeface="Book Antiqua" pitchFamily="18" charset="0"/>
              </a:rPr>
              <a:t>                </a:t>
            </a:r>
          </a:p>
          <a:p>
            <a:pPr marL="342900" indent="-342900" eaLnBrk="1" hangingPunct="1">
              <a:spcBef>
                <a:spcPct val="20000"/>
              </a:spcBef>
            </a:pPr>
            <a:r>
              <a:rPr lang="en-US" altLang="en-US" sz="2200" b="1" i="1" dirty="0">
                <a:latin typeface="Book Antiqua" pitchFamily="18" charset="0"/>
              </a:rPr>
              <a:t>            Session date = </a:t>
            </a:r>
          </a:p>
          <a:p>
            <a:pPr marL="342900" indent="-342900" eaLnBrk="1" hangingPunct="1">
              <a:spcBef>
                <a:spcPct val="20000"/>
              </a:spcBef>
            </a:pPr>
            <a:r>
              <a:rPr lang="en-US" altLang="en-US" sz="2200" b="1" i="1" dirty="0">
                <a:latin typeface="Book Antiqua" pitchFamily="18" charset="0"/>
              </a:rPr>
              <a:t>             Session time = </a:t>
            </a:r>
          </a:p>
          <a:p>
            <a:pPr marL="342900" indent="-342900" eaLnBrk="1" hangingPunct="1">
              <a:spcBef>
                <a:spcPct val="20000"/>
              </a:spcBef>
            </a:pPr>
            <a:r>
              <a:rPr lang="en-US" altLang="en-US" sz="2200" b="1" i="1" dirty="0">
                <a:latin typeface="Book Antiqua" pitchFamily="18" charset="0"/>
              </a:rPr>
              <a:t>             Session Venue: </a:t>
            </a:r>
            <a:r>
              <a:rPr lang="en-US" altLang="en-US" sz="2200" b="1" i="1" dirty="0" err="1" smtClean="0">
                <a:latin typeface="Book Antiqua" pitchFamily="18" charset="0"/>
              </a:rPr>
              <a:t>plsc</a:t>
            </a:r>
            <a:r>
              <a:rPr lang="en-US" altLang="en-US" sz="2200" b="1" i="1" dirty="0" smtClean="0">
                <a:latin typeface="Book Antiqua" pitchFamily="18" charset="0"/>
              </a:rPr>
              <a:t>. </a:t>
            </a:r>
            <a:r>
              <a:rPr lang="en-US" altLang="en-US" sz="2200" b="1" i="1" dirty="0">
                <a:latin typeface="Book Antiqua" pitchFamily="18" charset="0"/>
              </a:rPr>
              <a:t>Class room</a:t>
            </a:r>
          </a:p>
          <a:p>
            <a:pPr marL="342900" indent="-342900" eaLnBrk="1" hangingPunct="1">
              <a:spcBef>
                <a:spcPct val="20000"/>
              </a:spcBef>
            </a:pPr>
            <a:r>
              <a:rPr lang="en-US" altLang="en-US" sz="2200" b="1" i="1" dirty="0">
                <a:latin typeface="Book Antiqua" pitchFamily="18" charset="0"/>
              </a:rPr>
              <a:t>                                               </a:t>
            </a:r>
          </a:p>
        </p:txBody>
      </p:sp>
      <p:sp>
        <p:nvSpPr>
          <p:cNvPr id="6149" name="Slide Number Placeholder 4"/>
          <p:cNvSpPr>
            <a:spLocks noGrp="1"/>
          </p:cNvSpPr>
          <p:nvPr>
            <p:ph type="sldNum" sz="quarter" idx="12"/>
          </p:nvPr>
        </p:nvSpPr>
        <p:spPr bwMode="auto">
          <a:noFill/>
          <a:ln>
            <a:miter lim="800000"/>
            <a:headEnd/>
            <a:tailEnd/>
          </a:ln>
        </p:spPr>
        <p:txBody>
          <a:bodyPr/>
          <a:lstStyle/>
          <a:p>
            <a:fld id="{04BEF9DD-6C3E-4AD7-9B52-6D6CE8C135B7}" type="slidenum">
              <a:rPr lang="en-US" altLang="en-US"/>
              <a:pPr/>
              <a:t>123</a:t>
            </a:fld>
            <a:endParaRPr lang="en-US" altLang="en-US"/>
          </a:p>
        </p:txBody>
      </p:sp>
      <p:sp>
        <p:nvSpPr>
          <p:cNvPr id="6" name="Footer Placeholder 5"/>
          <p:cNvSpPr>
            <a:spLocks noGrp="1"/>
          </p:cNvSpPr>
          <p:nvPr>
            <p:ph type="ftr" sz="quarter" idx="11"/>
          </p:nvPr>
        </p:nvSpPr>
        <p:spPr/>
        <p:txBody>
          <a:bodyPr/>
          <a:lstStyle/>
          <a:p>
            <a:pPr>
              <a:defRPr/>
            </a:pPr>
            <a:r>
              <a:rPr lang="en-US" dirty="0"/>
              <a:t>post-harvest loss</a:t>
            </a:r>
          </a:p>
        </p:txBody>
      </p:sp>
    </p:spTree>
  </p:cSld>
  <p:clrMapOvr>
    <a:masterClrMapping/>
  </p:clrMapOvr>
  <p:transition>
    <p:wipe dir="d"/>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381000" y="457200"/>
            <a:ext cx="8382000" cy="5867400"/>
          </a:xfrm>
          <a:ln>
            <a:solidFill>
              <a:schemeClr val="tx1"/>
            </a:solidFill>
          </a:ln>
        </p:spPr>
        <p:txBody>
          <a:bodyPr/>
          <a:lstStyle/>
          <a:p>
            <a:pPr eaLnBrk="1" hangingPunct="1">
              <a:buFont typeface="Arial" charset="0"/>
              <a:buNone/>
            </a:pPr>
            <a:r>
              <a:rPr lang="en-US" altLang="en-US" sz="4000" b="1" dirty="0" smtClean="0">
                <a:solidFill>
                  <a:srgbClr val="002060"/>
                </a:solidFill>
                <a:latin typeface="Book Antiqua" pitchFamily="18" charset="0"/>
              </a:rPr>
              <a:t>Chapter Content </a:t>
            </a:r>
          </a:p>
          <a:p>
            <a:pPr eaLnBrk="1" hangingPunct="1">
              <a:lnSpc>
                <a:spcPct val="150000"/>
              </a:lnSpc>
              <a:buFont typeface="Arial" charset="0"/>
              <a:buNone/>
            </a:pPr>
            <a:r>
              <a:rPr lang="en-US" altLang="en-US" sz="2800" b="1" dirty="0" smtClean="0">
                <a:latin typeface="Book Antiqua" pitchFamily="18" charset="0"/>
              </a:rPr>
              <a:t>  3.1. </a:t>
            </a:r>
            <a:r>
              <a:rPr lang="en-US" altLang="en-US" dirty="0" smtClean="0">
                <a:latin typeface="Book Antiqua" pitchFamily="18" charset="0"/>
              </a:rPr>
              <a:t>Introduction </a:t>
            </a:r>
          </a:p>
          <a:p>
            <a:pPr eaLnBrk="1" hangingPunct="1">
              <a:lnSpc>
                <a:spcPct val="150000"/>
              </a:lnSpc>
              <a:buFont typeface="Arial" charset="0"/>
              <a:buNone/>
            </a:pPr>
            <a:r>
              <a:rPr lang="en-US" altLang="en-US" dirty="0" smtClean="0">
                <a:latin typeface="Book Antiqua" pitchFamily="18" charset="0"/>
              </a:rPr>
              <a:t>  3.2. Definition </a:t>
            </a:r>
          </a:p>
          <a:p>
            <a:pPr eaLnBrk="1" hangingPunct="1">
              <a:lnSpc>
                <a:spcPct val="150000"/>
              </a:lnSpc>
              <a:buFont typeface="Arial" charset="0"/>
              <a:buNone/>
            </a:pPr>
            <a:r>
              <a:rPr lang="en-US" altLang="en-US" dirty="0" smtClean="0">
                <a:latin typeface="Book Antiqua" pitchFamily="18" charset="0"/>
              </a:rPr>
              <a:t>  3.3. Extent and types of post harvest losses</a:t>
            </a:r>
          </a:p>
          <a:p>
            <a:pPr eaLnBrk="1" hangingPunct="1">
              <a:lnSpc>
                <a:spcPct val="150000"/>
              </a:lnSpc>
              <a:buFont typeface="Arial" charset="0"/>
              <a:buNone/>
            </a:pPr>
            <a:r>
              <a:rPr lang="en-US" altLang="en-US" dirty="0" smtClean="0">
                <a:latin typeface="Book Antiqua" pitchFamily="18" charset="0"/>
              </a:rPr>
              <a:t>  3.4. Consequences of postharvest loss </a:t>
            </a:r>
          </a:p>
          <a:p>
            <a:pPr eaLnBrk="1" hangingPunct="1">
              <a:lnSpc>
                <a:spcPct val="150000"/>
              </a:lnSpc>
              <a:buFont typeface="Arial" charset="0"/>
              <a:buNone/>
            </a:pPr>
            <a:r>
              <a:rPr lang="en-US" altLang="en-US" dirty="0" smtClean="0">
                <a:latin typeface="Book Antiqua" pitchFamily="18" charset="0"/>
              </a:rPr>
              <a:t>  3.5. Causes of postharvest losses</a:t>
            </a:r>
          </a:p>
          <a:p>
            <a:pPr eaLnBrk="1" hangingPunct="1">
              <a:lnSpc>
                <a:spcPct val="150000"/>
              </a:lnSpc>
              <a:buFont typeface="Arial" charset="0"/>
              <a:buNone/>
            </a:pPr>
            <a:r>
              <a:rPr lang="en-US" altLang="en-US" dirty="0" smtClean="0">
                <a:latin typeface="Book Antiqua" pitchFamily="18" charset="0"/>
              </a:rPr>
              <a:t>  3.6. Postharvest loss assessment  </a:t>
            </a:r>
          </a:p>
          <a:p>
            <a:pPr eaLnBrk="1" hangingPunct="1"/>
            <a:endParaRPr lang="en-US" altLang="en-US" dirty="0" smtClean="0">
              <a:latin typeface="Book Antiqua" pitchFamily="18" charset="0"/>
            </a:endParaRPr>
          </a:p>
        </p:txBody>
      </p:sp>
      <p:pic>
        <p:nvPicPr>
          <p:cNvPr id="7171" name="Picture 2" descr="D:\PP symbols\market_target_graph_400_wht_13978.png"/>
          <p:cNvPicPr>
            <a:picLocks noChangeAspect="1" noChangeArrowheads="1"/>
          </p:cNvPicPr>
          <p:nvPr/>
        </p:nvPicPr>
        <p:blipFill>
          <a:blip r:embed="rId2"/>
          <a:srcRect/>
          <a:stretch>
            <a:fillRect/>
          </a:stretch>
        </p:blipFill>
        <p:spPr bwMode="auto">
          <a:xfrm>
            <a:off x="5334000" y="0"/>
            <a:ext cx="3810000" cy="2286000"/>
          </a:xfrm>
          <a:prstGeom prst="rect">
            <a:avLst/>
          </a:prstGeom>
          <a:noFill/>
          <a:ln w="9525">
            <a:noFill/>
            <a:miter lim="800000"/>
            <a:headEnd/>
            <a:tailEnd/>
          </a:ln>
        </p:spPr>
      </p:pic>
      <p:sp>
        <p:nvSpPr>
          <p:cNvPr id="7172" name="Slide Number Placeholder 3"/>
          <p:cNvSpPr>
            <a:spLocks noGrp="1"/>
          </p:cNvSpPr>
          <p:nvPr>
            <p:ph type="sldNum" sz="quarter" idx="12"/>
          </p:nvPr>
        </p:nvSpPr>
        <p:spPr bwMode="auto">
          <a:noFill/>
          <a:ln>
            <a:miter lim="800000"/>
            <a:headEnd/>
            <a:tailEnd/>
          </a:ln>
        </p:spPr>
        <p:txBody>
          <a:bodyPr/>
          <a:lstStyle/>
          <a:p>
            <a:fld id="{3E809FE1-0B69-4E82-88DE-4DF2E7BA1F01}" type="slidenum">
              <a:rPr lang="en-US" altLang="en-US"/>
              <a:pPr/>
              <a:t>124</a:t>
            </a:fld>
            <a:endParaRPr lang="en-US" altLang="en-US"/>
          </a:p>
        </p:txBody>
      </p:sp>
      <p:sp>
        <p:nvSpPr>
          <p:cNvPr id="5" name="Footer Placeholder 4"/>
          <p:cNvSpPr>
            <a:spLocks noGrp="1"/>
          </p:cNvSpPr>
          <p:nvPr>
            <p:ph type="ftr" sz="quarter" idx="11"/>
          </p:nvPr>
        </p:nvSpPr>
        <p:spPr/>
        <p:txBody>
          <a:bodyPr/>
          <a:lstStyle/>
          <a:p>
            <a:pPr>
              <a:defRPr/>
            </a:pPr>
            <a:r>
              <a:rPr lang="en-US"/>
              <a:t>post-harvest loss</a:t>
            </a:r>
          </a:p>
        </p:txBody>
      </p:sp>
    </p:spTree>
  </p:cSld>
  <p:clrMapOvr>
    <a:masterClrMapping/>
  </p:clrMapOvr>
  <p:transition>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6324600"/>
          </a:xfrm>
        </p:spPr>
        <p:txBody>
          <a:bodyPr rtlCol="0">
            <a:normAutofit fontScale="92500" lnSpcReduction="20000"/>
          </a:bodyPr>
          <a:lstStyle/>
          <a:p>
            <a:pPr eaLnBrk="1" fontAlgn="auto" hangingPunct="1">
              <a:spcAft>
                <a:spcPts val="0"/>
              </a:spcAft>
              <a:buFont typeface="Arial" panose="020B0604020202020204" pitchFamily="34" charset="0"/>
              <a:buNone/>
              <a:defRPr/>
            </a:pPr>
            <a:r>
              <a:rPr lang="en-US" sz="3500" b="1" i="1" dirty="0" smtClean="0">
                <a:solidFill>
                  <a:srgbClr val="7030A0"/>
                </a:solidFill>
                <a:latin typeface="Book Antiqua" pitchFamily="18" charset="0"/>
              </a:rPr>
              <a:t>Methods of teaching </a:t>
            </a:r>
            <a:endParaRPr lang="en-US" b="1" i="1" dirty="0" smtClean="0">
              <a:solidFill>
                <a:srgbClr val="7030A0"/>
              </a:solidFill>
              <a:latin typeface="Book Antiqua" pitchFamily="18" charset="0"/>
            </a:endParaRPr>
          </a:p>
          <a:p>
            <a:pPr eaLnBrk="1" fontAlgn="auto" hangingPunct="1">
              <a:spcAft>
                <a:spcPts val="0"/>
              </a:spcAft>
              <a:buFont typeface="Arial" panose="020B0604020202020204" pitchFamily="34" charset="0"/>
              <a:buBlip>
                <a:blip r:embed="rId2"/>
              </a:buBlip>
              <a:defRPr/>
            </a:pPr>
            <a:r>
              <a:rPr lang="en-US" sz="3000" i="1" dirty="0" smtClean="0">
                <a:latin typeface="Book Antiqua" pitchFamily="18" charset="0"/>
              </a:rPr>
              <a:t>Interactive lecture </a:t>
            </a:r>
          </a:p>
          <a:p>
            <a:pPr eaLnBrk="1" fontAlgn="auto" hangingPunct="1">
              <a:spcAft>
                <a:spcPts val="0"/>
              </a:spcAft>
              <a:buFont typeface="Arial" panose="020B0604020202020204" pitchFamily="34" charset="0"/>
              <a:buBlip>
                <a:blip r:embed="rId2"/>
              </a:buBlip>
              <a:defRPr/>
            </a:pPr>
            <a:r>
              <a:rPr lang="en-US" sz="3000" i="1" dirty="0" smtClean="0">
                <a:latin typeface="Book Antiqua" pitchFamily="18" charset="0"/>
              </a:rPr>
              <a:t>Group/pair discussion </a:t>
            </a:r>
          </a:p>
          <a:p>
            <a:pPr eaLnBrk="1" fontAlgn="auto" hangingPunct="1">
              <a:spcAft>
                <a:spcPts val="0"/>
              </a:spcAft>
              <a:buFont typeface="Arial" panose="020B0604020202020204" pitchFamily="34" charset="0"/>
              <a:buBlip>
                <a:blip r:embed="rId2"/>
              </a:buBlip>
              <a:defRPr/>
            </a:pPr>
            <a:r>
              <a:rPr lang="en-US" sz="3000" i="1" dirty="0" smtClean="0">
                <a:latin typeface="Book Antiqua" pitchFamily="18" charset="0"/>
              </a:rPr>
              <a:t>Question &amp; Answer</a:t>
            </a:r>
          </a:p>
          <a:p>
            <a:pPr eaLnBrk="1" fontAlgn="auto" hangingPunct="1">
              <a:spcAft>
                <a:spcPts val="0"/>
              </a:spcAft>
              <a:buFont typeface="Arial" panose="020B0604020202020204" pitchFamily="34" charset="0"/>
              <a:buNone/>
              <a:defRPr/>
            </a:pPr>
            <a:endParaRPr lang="en-US" sz="2600" b="1" i="1" dirty="0" smtClean="0">
              <a:solidFill>
                <a:srgbClr val="7030A0"/>
              </a:solidFill>
              <a:latin typeface="Book Antiqua" pitchFamily="18" charset="0"/>
            </a:endParaRPr>
          </a:p>
          <a:p>
            <a:pPr eaLnBrk="1" fontAlgn="auto" hangingPunct="1">
              <a:spcAft>
                <a:spcPts val="0"/>
              </a:spcAft>
              <a:buFont typeface="Arial" panose="020B0604020202020204" pitchFamily="34" charset="0"/>
              <a:buNone/>
              <a:defRPr/>
            </a:pPr>
            <a:r>
              <a:rPr lang="en-US" sz="3500" b="1" i="1" dirty="0" smtClean="0">
                <a:solidFill>
                  <a:srgbClr val="7030A0"/>
                </a:solidFill>
                <a:latin typeface="Book Antiqua" pitchFamily="18" charset="0"/>
              </a:rPr>
              <a:t>Materials </a:t>
            </a:r>
          </a:p>
          <a:p>
            <a:pPr eaLnBrk="1" fontAlgn="auto" hangingPunct="1">
              <a:spcAft>
                <a:spcPts val="0"/>
              </a:spcAft>
              <a:buFont typeface="Arial" panose="020B0604020202020204" pitchFamily="34" charset="0"/>
              <a:buBlip>
                <a:blip r:embed="rId3"/>
              </a:buBlip>
              <a:defRPr/>
            </a:pPr>
            <a:r>
              <a:rPr lang="en-US" b="1" dirty="0" smtClean="0">
                <a:latin typeface="Book Antiqua" pitchFamily="18" charset="0"/>
              </a:rPr>
              <a:t> </a:t>
            </a:r>
            <a:r>
              <a:rPr lang="en-US" sz="3000" i="1" dirty="0" smtClean="0">
                <a:latin typeface="Book Antiqua" pitchFamily="18" charset="0"/>
              </a:rPr>
              <a:t>LCD projector </a:t>
            </a:r>
          </a:p>
          <a:p>
            <a:pPr eaLnBrk="1" fontAlgn="auto" hangingPunct="1">
              <a:spcAft>
                <a:spcPts val="0"/>
              </a:spcAft>
              <a:buFont typeface="Arial" panose="020B0604020202020204" pitchFamily="34" charset="0"/>
              <a:buBlip>
                <a:blip r:embed="rId3"/>
              </a:buBlip>
              <a:defRPr/>
            </a:pPr>
            <a:r>
              <a:rPr lang="en-US" sz="3000" i="1" dirty="0" smtClean="0">
                <a:latin typeface="Book Antiqua" pitchFamily="18" charset="0"/>
              </a:rPr>
              <a:t> Books (Post harvest.)</a:t>
            </a:r>
          </a:p>
          <a:p>
            <a:pPr eaLnBrk="1" fontAlgn="auto" hangingPunct="1">
              <a:spcAft>
                <a:spcPts val="0"/>
              </a:spcAft>
              <a:buFont typeface="Arial" panose="020B0604020202020204" pitchFamily="34" charset="0"/>
              <a:buBlip>
                <a:blip r:embed="rId3"/>
              </a:buBlip>
              <a:defRPr/>
            </a:pPr>
            <a:r>
              <a:rPr lang="en-US" sz="3000" i="1" dirty="0" smtClean="0">
                <a:latin typeface="Book Antiqua" pitchFamily="18" charset="0"/>
              </a:rPr>
              <a:t> Visual aids /teaching material</a:t>
            </a:r>
          </a:p>
          <a:p>
            <a:pPr eaLnBrk="1" fontAlgn="auto" hangingPunct="1">
              <a:spcAft>
                <a:spcPts val="0"/>
              </a:spcAft>
              <a:buFont typeface="Arial" panose="020B0604020202020204" pitchFamily="34" charset="0"/>
              <a:buNone/>
              <a:defRPr/>
            </a:pPr>
            <a:r>
              <a:rPr lang="en-US" sz="1900" dirty="0" smtClean="0">
                <a:solidFill>
                  <a:srgbClr val="7030A0"/>
                </a:solidFill>
                <a:latin typeface="Book Antiqua" pitchFamily="18" charset="0"/>
              </a:rPr>
              <a:t>        </a:t>
            </a:r>
            <a:endParaRPr lang="en-US" sz="2700" dirty="0" smtClean="0">
              <a:solidFill>
                <a:srgbClr val="7030A0"/>
              </a:solidFill>
              <a:latin typeface="Book Antiqua" pitchFamily="18" charset="0"/>
            </a:endParaRPr>
          </a:p>
          <a:p>
            <a:pPr eaLnBrk="1" fontAlgn="auto" hangingPunct="1">
              <a:spcAft>
                <a:spcPts val="0"/>
              </a:spcAft>
              <a:buFont typeface="Arial" panose="020B0604020202020204" pitchFamily="34" charset="0"/>
              <a:buNone/>
              <a:defRPr/>
            </a:pPr>
            <a:r>
              <a:rPr lang="en-US" sz="3500" b="1" i="1" dirty="0" smtClean="0">
                <a:solidFill>
                  <a:srgbClr val="7030A0"/>
                </a:solidFill>
                <a:latin typeface="Book Antiqua" pitchFamily="18" charset="0"/>
              </a:rPr>
              <a:t>Assessment</a:t>
            </a:r>
          </a:p>
          <a:p>
            <a:pPr eaLnBrk="1" fontAlgn="auto" hangingPunct="1">
              <a:spcAft>
                <a:spcPts val="0"/>
              </a:spcAft>
              <a:buFont typeface="Arial" panose="020B0604020202020204" pitchFamily="34" charset="0"/>
              <a:buBlip>
                <a:blip r:embed="rId4"/>
              </a:buBlip>
              <a:defRPr/>
            </a:pPr>
            <a:r>
              <a:rPr lang="en-US" sz="3000" dirty="0" smtClean="0">
                <a:latin typeface="Book Antiqua" pitchFamily="18" charset="0"/>
              </a:rPr>
              <a:t> Observation, Market </a:t>
            </a:r>
          </a:p>
          <a:p>
            <a:pPr eaLnBrk="1" fontAlgn="auto" hangingPunct="1">
              <a:spcAft>
                <a:spcPts val="0"/>
              </a:spcAft>
              <a:buFont typeface="Arial" panose="020B0604020202020204" pitchFamily="34" charset="0"/>
              <a:buNone/>
              <a:defRPr/>
            </a:pPr>
            <a:r>
              <a:rPr lang="en-US" sz="3000" dirty="0" smtClean="0">
                <a:latin typeface="Book Antiqua" pitchFamily="18" charset="0"/>
              </a:rPr>
              <a:t>assessment, home take reading</a:t>
            </a:r>
          </a:p>
          <a:p>
            <a:pPr eaLnBrk="1" fontAlgn="auto" hangingPunct="1">
              <a:spcAft>
                <a:spcPts val="0"/>
              </a:spcAft>
              <a:buFont typeface="Arial" panose="020B0604020202020204" pitchFamily="34" charset="0"/>
              <a:buBlip>
                <a:blip r:embed="rId4"/>
              </a:buBlip>
              <a:defRPr/>
            </a:pPr>
            <a:r>
              <a:rPr lang="en-US" sz="3000" dirty="0" smtClean="0">
                <a:latin typeface="Book Antiqua" pitchFamily="18" charset="0"/>
              </a:rPr>
              <a:t> Q &amp; A</a:t>
            </a:r>
          </a:p>
          <a:p>
            <a:pPr eaLnBrk="1" fontAlgn="auto" hangingPunct="1">
              <a:spcAft>
                <a:spcPts val="0"/>
              </a:spcAft>
              <a:buFont typeface="Arial" panose="020B0604020202020204" pitchFamily="34" charset="0"/>
              <a:buNone/>
              <a:defRPr/>
            </a:pPr>
            <a:endParaRPr lang="en-US" b="1" dirty="0" smtClean="0">
              <a:latin typeface="Book Antiqua" pitchFamily="18" charset="0"/>
            </a:endParaRPr>
          </a:p>
          <a:p>
            <a:pPr eaLnBrk="1" fontAlgn="auto" hangingPunct="1">
              <a:spcAft>
                <a:spcPts val="0"/>
              </a:spcAft>
              <a:buFont typeface="Arial" panose="020B0604020202020204" pitchFamily="34" charset="0"/>
              <a:buNone/>
              <a:defRPr/>
            </a:pPr>
            <a:endParaRPr lang="en-US" dirty="0">
              <a:latin typeface="Book Antiqua" pitchFamily="18" charset="0"/>
            </a:endParaRPr>
          </a:p>
        </p:txBody>
      </p:sp>
      <p:sp>
        <p:nvSpPr>
          <p:cNvPr id="8195" name="Slide Number Placeholder 3"/>
          <p:cNvSpPr>
            <a:spLocks noGrp="1"/>
          </p:cNvSpPr>
          <p:nvPr>
            <p:ph type="sldNum" sz="quarter" idx="12"/>
          </p:nvPr>
        </p:nvSpPr>
        <p:spPr bwMode="auto">
          <a:noFill/>
          <a:ln>
            <a:miter lim="800000"/>
            <a:headEnd/>
            <a:tailEnd/>
          </a:ln>
        </p:spPr>
        <p:txBody>
          <a:bodyPr/>
          <a:lstStyle/>
          <a:p>
            <a:fld id="{42B2B52E-0FA2-47B4-B3AE-A7EFBDDFB844}" type="slidenum">
              <a:rPr lang="en-US" altLang="en-US"/>
              <a:pPr/>
              <a:t>125</a:t>
            </a:fld>
            <a:endParaRPr lang="en-US" altLang="en-US"/>
          </a:p>
        </p:txBody>
      </p:sp>
      <p:pic>
        <p:nvPicPr>
          <p:cNvPr id="8196" name="Picture 2" descr="D:\PP symbols\Picture1.jpg"/>
          <p:cNvPicPr>
            <a:picLocks noChangeAspect="1" noChangeArrowheads="1"/>
          </p:cNvPicPr>
          <p:nvPr/>
        </p:nvPicPr>
        <p:blipFill>
          <a:blip r:embed="rId5"/>
          <a:srcRect/>
          <a:stretch>
            <a:fillRect/>
          </a:stretch>
        </p:blipFill>
        <p:spPr bwMode="auto">
          <a:xfrm>
            <a:off x="4838700" y="0"/>
            <a:ext cx="4305300" cy="3395663"/>
          </a:xfrm>
          <a:prstGeom prst="rect">
            <a:avLst/>
          </a:prstGeom>
          <a:noFill/>
          <a:ln w="9525">
            <a:noFill/>
            <a:miter lim="800000"/>
            <a:headEnd/>
            <a:tailEnd/>
          </a:ln>
        </p:spPr>
      </p:pic>
      <p:pic>
        <p:nvPicPr>
          <p:cNvPr id="8197" name="Picture 2"/>
          <p:cNvPicPr>
            <a:picLocks noChangeAspect="1" noChangeArrowheads="1"/>
          </p:cNvPicPr>
          <p:nvPr/>
        </p:nvPicPr>
        <p:blipFill>
          <a:blip r:embed="rId6"/>
          <a:srcRect/>
          <a:stretch>
            <a:fillRect/>
          </a:stretch>
        </p:blipFill>
        <p:spPr bwMode="auto">
          <a:xfrm>
            <a:off x="5230813" y="3581400"/>
            <a:ext cx="2084387" cy="1981200"/>
          </a:xfrm>
          <a:prstGeom prst="rect">
            <a:avLst/>
          </a:prstGeom>
          <a:noFill/>
          <a:ln w="9525">
            <a:noFill/>
            <a:miter lim="800000"/>
            <a:headEnd/>
            <a:tailEnd/>
          </a:ln>
        </p:spPr>
      </p:pic>
      <p:pic>
        <p:nvPicPr>
          <p:cNvPr id="8198" name="Picture 3"/>
          <p:cNvPicPr>
            <a:picLocks noChangeAspect="1" noChangeArrowheads="1"/>
          </p:cNvPicPr>
          <p:nvPr/>
        </p:nvPicPr>
        <p:blipFill>
          <a:blip r:embed="rId7"/>
          <a:srcRect/>
          <a:stretch>
            <a:fillRect/>
          </a:stretch>
        </p:blipFill>
        <p:spPr bwMode="auto">
          <a:xfrm>
            <a:off x="7315200" y="3581400"/>
            <a:ext cx="1828800" cy="1981200"/>
          </a:xfrm>
          <a:prstGeom prst="rect">
            <a:avLst/>
          </a:prstGeom>
          <a:noFill/>
          <a:ln w="9525">
            <a:noFill/>
            <a:miter lim="800000"/>
            <a:headEnd/>
            <a:tailEnd/>
          </a:ln>
        </p:spPr>
      </p:pic>
      <p:sp>
        <p:nvSpPr>
          <p:cNvPr id="7" name="Footer Placeholder 6"/>
          <p:cNvSpPr>
            <a:spLocks noGrp="1"/>
          </p:cNvSpPr>
          <p:nvPr>
            <p:ph type="ftr" sz="quarter" idx="11"/>
          </p:nvPr>
        </p:nvSpPr>
        <p:spPr/>
        <p:txBody>
          <a:bodyPr/>
          <a:lstStyle/>
          <a:p>
            <a:pPr>
              <a:defRPr/>
            </a:pPr>
            <a:r>
              <a:rPr lang="en-US"/>
              <a:t>post-harvest loss</a:t>
            </a:r>
          </a:p>
        </p:txBody>
      </p:sp>
    </p:spTree>
  </p:cSld>
  <p:clrMapOvr>
    <a:masterClrMapping/>
  </p:clrMapOvr>
  <p:transition>
    <p:comb/>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endParaRPr lang="en-US" altLang="en-US" smtClean="0"/>
          </a:p>
        </p:txBody>
      </p:sp>
      <p:sp>
        <p:nvSpPr>
          <p:cNvPr id="5123" name="Content Placeholder 2"/>
          <p:cNvSpPr>
            <a:spLocks noGrp="1"/>
          </p:cNvSpPr>
          <p:nvPr>
            <p:ph idx="1"/>
          </p:nvPr>
        </p:nvSpPr>
        <p:spPr/>
        <p:txBody>
          <a:bodyPr/>
          <a:lstStyle/>
          <a:p>
            <a:pPr eaLnBrk="1" hangingPunct="1"/>
            <a:endParaRPr lang="en-US" altLang="en-US" smtClean="0"/>
          </a:p>
        </p:txBody>
      </p:sp>
      <p:pic>
        <p:nvPicPr>
          <p:cNvPr id="5124" name="Picture 2"/>
          <p:cNvPicPr>
            <a:picLocks noChangeAspect="1" noChangeArrowheads="1"/>
          </p:cNvPicPr>
          <p:nvPr/>
        </p:nvPicPr>
        <p:blipFill>
          <a:blip r:embed="rId2"/>
          <a:srcRect/>
          <a:stretch>
            <a:fillRect/>
          </a:stretch>
        </p:blipFill>
        <p:spPr bwMode="auto">
          <a:xfrm>
            <a:off x="0" y="0"/>
            <a:ext cx="9144000" cy="6815138"/>
          </a:xfrm>
          <a:prstGeom prst="rect">
            <a:avLst/>
          </a:prstGeom>
          <a:noFill/>
          <a:ln w="9525">
            <a:noFill/>
            <a:miter lim="800000"/>
            <a:headEnd/>
            <a:tailEnd/>
          </a:ln>
        </p:spPr>
      </p:pic>
      <p:sp>
        <p:nvSpPr>
          <p:cNvPr id="5126" name="Slide Number Placeholder 5"/>
          <p:cNvSpPr>
            <a:spLocks noGrp="1"/>
          </p:cNvSpPr>
          <p:nvPr>
            <p:ph type="sldNum" sz="quarter" idx="12"/>
          </p:nvPr>
        </p:nvSpPr>
        <p:spPr bwMode="auto">
          <a:noFill/>
          <a:ln>
            <a:miter lim="800000"/>
            <a:headEnd/>
            <a:tailEnd/>
          </a:ln>
        </p:spPr>
        <p:txBody>
          <a:bodyPr/>
          <a:lstStyle/>
          <a:p>
            <a:fld id="{74265C3E-1FF4-4918-BA4D-DD8C7B761B52}" type="slidenum">
              <a:rPr lang="en-US" altLang="en-US"/>
              <a:pPr/>
              <a:t>126</a:t>
            </a:fld>
            <a:endParaRPr lang="en-US" altLang="en-US"/>
          </a:p>
        </p:txBody>
      </p:sp>
      <p:sp>
        <p:nvSpPr>
          <p:cNvPr id="7" name="Footer Placeholder 6"/>
          <p:cNvSpPr>
            <a:spLocks noGrp="1"/>
          </p:cNvSpPr>
          <p:nvPr>
            <p:ph type="ftr" sz="quarter" idx="11"/>
          </p:nvPr>
        </p:nvSpPr>
        <p:spPr/>
        <p:txBody>
          <a:bodyPr/>
          <a:lstStyle/>
          <a:p>
            <a:pPr>
              <a:defRPr/>
            </a:pPr>
            <a:r>
              <a:rPr lang="en-US"/>
              <a:t>post-harvest loss</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0" y="274638"/>
            <a:ext cx="8610600" cy="792162"/>
          </a:xfrm>
          <a:ln>
            <a:solidFill>
              <a:schemeClr val="tx1"/>
            </a:solidFill>
          </a:ln>
        </p:spPr>
        <p:txBody>
          <a:bodyPr/>
          <a:lstStyle/>
          <a:p>
            <a:pPr algn="l" eaLnBrk="1" hangingPunct="1"/>
            <a:r>
              <a:rPr lang="en-US" altLang="en-US" b="1" smtClean="0">
                <a:solidFill>
                  <a:srgbClr val="00B050"/>
                </a:solidFill>
                <a:latin typeface="Bookman Old Style" pitchFamily="18" charset="0"/>
              </a:rPr>
              <a:t>4.1. Introduction</a:t>
            </a:r>
          </a:p>
        </p:txBody>
      </p:sp>
      <p:sp>
        <p:nvSpPr>
          <p:cNvPr id="7171" name="Content Placeholder 2"/>
          <p:cNvSpPr>
            <a:spLocks noGrp="1"/>
          </p:cNvSpPr>
          <p:nvPr>
            <p:ph idx="1"/>
          </p:nvPr>
        </p:nvSpPr>
        <p:spPr>
          <a:xfrm>
            <a:off x="304800" y="1066800"/>
            <a:ext cx="8610600" cy="5334000"/>
          </a:xfrm>
          <a:ln>
            <a:solidFill>
              <a:schemeClr val="tx1"/>
            </a:solidFill>
          </a:ln>
        </p:spPr>
        <p:txBody>
          <a:bodyPr/>
          <a:lstStyle/>
          <a:p>
            <a:pPr eaLnBrk="1" hangingPunct="1"/>
            <a:r>
              <a:rPr lang="en-US" altLang="en-US" sz="2600" b="1" smtClean="0">
                <a:solidFill>
                  <a:srgbClr val="FF0000"/>
                </a:solidFill>
                <a:latin typeface="Bookman Old Style" pitchFamily="18" charset="0"/>
              </a:rPr>
              <a:t>Food security </a:t>
            </a:r>
            <a:r>
              <a:rPr lang="en-US" altLang="en-US" sz="2800" b="1" smtClean="0">
                <a:solidFill>
                  <a:srgbClr val="FF0000"/>
                </a:solidFill>
                <a:latin typeface="Bookman Old Style" pitchFamily="18" charset="0"/>
              </a:rPr>
              <a:t>: </a:t>
            </a:r>
            <a:r>
              <a:rPr lang="en-US" altLang="en-US" sz="2800" b="1" smtClean="0">
                <a:latin typeface="Book Antiqua" pitchFamily="18" charset="0"/>
              </a:rPr>
              <a:t>global top priority (zero hunger challenge)</a:t>
            </a:r>
          </a:p>
          <a:p>
            <a:pPr algn="just" eaLnBrk="1" hangingPunct="1">
              <a:buFont typeface="Arial" charset="0"/>
              <a:buNone/>
            </a:pPr>
            <a:endParaRPr lang="en-US" altLang="en-US" sz="1400" smtClean="0">
              <a:solidFill>
                <a:srgbClr val="FF0000"/>
              </a:solidFill>
              <a:latin typeface="Bookman Old Style" pitchFamily="18" charset="0"/>
            </a:endParaRPr>
          </a:p>
          <a:p>
            <a:pPr algn="just" eaLnBrk="1" hangingPunct="1"/>
            <a:r>
              <a:rPr lang="en-US" altLang="en-US" sz="2600" b="1" smtClean="0">
                <a:solidFill>
                  <a:srgbClr val="FF0000"/>
                </a:solidFill>
                <a:latin typeface="Bookman Old Style" pitchFamily="18" charset="0"/>
              </a:rPr>
              <a:t>870 million </a:t>
            </a:r>
            <a:r>
              <a:rPr lang="en-US" altLang="en-US" sz="2600" b="1" smtClean="0">
                <a:latin typeface="Bookman Old Style" pitchFamily="18" charset="0"/>
              </a:rPr>
              <a:t>people are chronically undernourished =&gt; </a:t>
            </a:r>
            <a:r>
              <a:rPr lang="en-US" altLang="en-US" sz="2600" b="1" smtClean="0">
                <a:solidFill>
                  <a:srgbClr val="FF0000"/>
                </a:solidFill>
                <a:latin typeface="Bookman Old Style" pitchFamily="18" charset="0"/>
              </a:rPr>
              <a:t>12.5%</a:t>
            </a:r>
            <a:r>
              <a:rPr lang="en-US" altLang="en-US" sz="2600" b="1" smtClean="0">
                <a:latin typeface="Bookman Old Style" pitchFamily="18" charset="0"/>
              </a:rPr>
              <a:t> of the world population or </a:t>
            </a:r>
            <a:r>
              <a:rPr lang="en-US" altLang="en-US" sz="2600" b="1" smtClean="0">
                <a:solidFill>
                  <a:srgbClr val="FF0000"/>
                </a:solidFill>
                <a:latin typeface="Bookman Old Style" pitchFamily="18" charset="0"/>
              </a:rPr>
              <a:t>1 in 8 people </a:t>
            </a:r>
            <a:r>
              <a:rPr lang="en-US" altLang="en-US" sz="2600" b="1" smtClean="0">
                <a:latin typeface="Bookman Old Style" pitchFamily="18" charset="0"/>
              </a:rPr>
              <a:t>(FAO, 2012).</a:t>
            </a:r>
          </a:p>
          <a:p>
            <a:pPr algn="just" eaLnBrk="1" hangingPunct="1">
              <a:buFont typeface="Arial" charset="0"/>
              <a:buNone/>
            </a:pPr>
            <a:endParaRPr lang="en-US" altLang="en-US" sz="1200" b="1" smtClean="0">
              <a:latin typeface="Bookman Old Style" pitchFamily="18" charset="0"/>
            </a:endParaRPr>
          </a:p>
          <a:p>
            <a:pPr algn="just" eaLnBrk="1" hangingPunct="1"/>
            <a:r>
              <a:rPr lang="en-US" altLang="en-US" sz="2600" b="1" smtClean="0">
                <a:solidFill>
                  <a:srgbClr val="FF0000"/>
                </a:solidFill>
                <a:latin typeface="Bookman Old Style" pitchFamily="18" charset="0"/>
              </a:rPr>
              <a:t>1.3 billion ton</a:t>
            </a:r>
            <a:r>
              <a:rPr lang="en-US" altLang="en-US" sz="2600" b="1" smtClean="0">
                <a:latin typeface="Bookman Old Style" pitchFamily="18" charset="0"/>
              </a:rPr>
              <a:t> of food is never consumed =&gt; </a:t>
            </a:r>
            <a:r>
              <a:rPr lang="en-US" altLang="en-US" sz="2600" b="1" smtClean="0">
                <a:solidFill>
                  <a:srgbClr val="00B050"/>
                </a:solidFill>
                <a:latin typeface="Bookman Old Style" pitchFamily="18" charset="0"/>
              </a:rPr>
              <a:t>1/3</a:t>
            </a:r>
            <a:r>
              <a:rPr lang="en-US" altLang="en-US" sz="2600" b="1" smtClean="0">
                <a:latin typeface="Bookman Old Style" pitchFamily="18" charset="0"/>
              </a:rPr>
              <a:t> of all food produced (FAO, 2011). </a:t>
            </a:r>
          </a:p>
          <a:p>
            <a:pPr algn="just" eaLnBrk="1" hangingPunct="1">
              <a:buFont typeface="Arial" charset="0"/>
              <a:buNone/>
            </a:pPr>
            <a:endParaRPr lang="en-US" altLang="en-US" sz="2600" b="1" smtClean="0">
              <a:latin typeface="Bookman Old Style" pitchFamily="18" charset="0"/>
            </a:endParaRPr>
          </a:p>
          <a:p>
            <a:pPr algn="just" eaLnBrk="1" hangingPunct="1"/>
            <a:r>
              <a:rPr lang="en-US" altLang="en-US" sz="2600" b="1" smtClean="0">
                <a:latin typeface="Bookman Old Style" pitchFamily="18" charset="0"/>
              </a:rPr>
              <a:t>In </a:t>
            </a:r>
            <a:r>
              <a:rPr lang="en-US" altLang="en-US" sz="2600" b="1" smtClean="0">
                <a:solidFill>
                  <a:srgbClr val="FF0000"/>
                </a:solidFill>
                <a:latin typeface="Bookman Old Style" pitchFamily="18" charset="0"/>
              </a:rPr>
              <a:t>2050</a:t>
            </a:r>
            <a:r>
              <a:rPr lang="en-US" altLang="en-US" sz="2600" b="1" smtClean="0">
                <a:latin typeface="Bookman Old Style" pitchFamily="18" charset="0"/>
              </a:rPr>
              <a:t> there needs to be enough food for the world population estimated to be </a:t>
            </a:r>
            <a:r>
              <a:rPr lang="en-US" altLang="en-US" sz="2600" b="1" smtClean="0">
                <a:solidFill>
                  <a:srgbClr val="FF0000"/>
                </a:solidFill>
                <a:latin typeface="Bookman Old Style" pitchFamily="18" charset="0"/>
              </a:rPr>
              <a:t>9 billion </a:t>
            </a:r>
            <a:r>
              <a:rPr lang="en-US" altLang="en-US" sz="2600" b="1" smtClean="0">
                <a:latin typeface="Bookman Old Style" pitchFamily="18" charset="0"/>
              </a:rPr>
              <a:t>people by then ?????</a:t>
            </a:r>
          </a:p>
          <a:p>
            <a:pPr algn="just" eaLnBrk="1" hangingPunct="1"/>
            <a:endParaRPr lang="en-US" altLang="en-US" sz="2600" b="1" smtClean="0">
              <a:latin typeface="Bookman Old Style" pitchFamily="18" charset="0"/>
            </a:endParaRPr>
          </a:p>
          <a:p>
            <a:pPr eaLnBrk="1" hangingPunct="1"/>
            <a:endParaRPr lang="en-US" altLang="en-US" smtClean="0"/>
          </a:p>
        </p:txBody>
      </p:sp>
      <p:sp>
        <p:nvSpPr>
          <p:cNvPr id="9220" name="Slide Number Placeholder 3"/>
          <p:cNvSpPr>
            <a:spLocks noGrp="1"/>
          </p:cNvSpPr>
          <p:nvPr>
            <p:ph type="sldNum" sz="quarter" idx="12"/>
          </p:nvPr>
        </p:nvSpPr>
        <p:spPr bwMode="auto">
          <a:noFill/>
          <a:ln>
            <a:miter lim="800000"/>
            <a:headEnd/>
            <a:tailEnd/>
          </a:ln>
        </p:spPr>
        <p:txBody>
          <a:bodyPr/>
          <a:lstStyle/>
          <a:p>
            <a:fld id="{77289925-D041-4C12-B687-3B90B3E53322}" type="slidenum">
              <a:rPr lang="en-US" altLang="en-US"/>
              <a:pPr/>
              <a:t>127</a:t>
            </a:fld>
            <a:endParaRPr lang="en-US" altLang="en-US"/>
          </a:p>
        </p:txBody>
      </p:sp>
      <p:sp>
        <p:nvSpPr>
          <p:cNvPr id="5" name="Footer Placeholder 4"/>
          <p:cNvSpPr>
            <a:spLocks noGrp="1"/>
          </p:cNvSpPr>
          <p:nvPr>
            <p:ph type="ftr" sz="quarter" idx="11"/>
          </p:nvPr>
        </p:nvSpPr>
        <p:spPr/>
        <p:txBody>
          <a:bodyPr/>
          <a:lstStyle/>
          <a:p>
            <a:pPr>
              <a:defRPr/>
            </a:pPr>
            <a:r>
              <a:rPr lang="en-US"/>
              <a:t>post-harvest loss</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xEl>
                                              <p:pRg st="2" end="2"/>
                                            </p:txEl>
                                          </p:spTgt>
                                        </p:tgtEl>
                                        <p:attrNameLst>
                                          <p:attrName>style.visibility</p:attrName>
                                        </p:attrNameLst>
                                      </p:cBhvr>
                                      <p:to>
                                        <p:strVal val="visible"/>
                                      </p:to>
                                    </p:set>
                                    <p:anim calcmode="lin" valueType="num">
                                      <p:cBhvr additive="base">
                                        <p:cTn id="13" dur="500" fill="hold"/>
                                        <p:tgtEl>
                                          <p:spTgt spid="71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anim calcmode="lin" valueType="num">
                                      <p:cBhvr additive="base">
                                        <p:cTn id="19" dur="500" fill="hold"/>
                                        <p:tgtEl>
                                          <p:spTgt spid="717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171">
                                            <p:txEl>
                                              <p:pRg st="6" end="6"/>
                                            </p:txEl>
                                          </p:spTgt>
                                        </p:tgtEl>
                                        <p:attrNameLst>
                                          <p:attrName>style.visibility</p:attrName>
                                        </p:attrNameLst>
                                      </p:cBhvr>
                                      <p:to>
                                        <p:strVal val="visible"/>
                                      </p:to>
                                    </p:set>
                                    <p:anim calcmode="lin" valueType="num">
                                      <p:cBhvr additive="base">
                                        <p:cTn id="25" dur="500" fill="hold"/>
                                        <p:tgtEl>
                                          <p:spTgt spid="717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628650" y="688975"/>
            <a:ext cx="7886700" cy="4351338"/>
          </a:xfrm>
        </p:spPr>
        <p:txBody>
          <a:bodyPr/>
          <a:lstStyle/>
          <a:p>
            <a:r>
              <a:rPr lang="en-US" altLang="en-US" sz="2600" b="1" smtClean="0">
                <a:solidFill>
                  <a:srgbClr val="FF0000"/>
                </a:solidFill>
                <a:latin typeface="Bookman Old Style" pitchFamily="18" charset="0"/>
              </a:rPr>
              <a:t>Food security </a:t>
            </a:r>
            <a:r>
              <a:rPr lang="en-US" altLang="en-US" b="1" smtClean="0">
                <a:solidFill>
                  <a:srgbClr val="FF0000"/>
                </a:solidFill>
                <a:latin typeface="Bookman Old Style" pitchFamily="18" charset="0"/>
              </a:rPr>
              <a:t>: </a:t>
            </a:r>
            <a:r>
              <a:rPr lang="en-US" altLang="en-US" b="1" smtClean="0">
                <a:latin typeface="Book Antiqua" pitchFamily="18" charset="0"/>
              </a:rPr>
              <a:t>global top priority (zero hunger challenge)</a:t>
            </a:r>
          </a:p>
          <a:p>
            <a:endParaRPr lang="en-GB" altLang="en-US" smtClean="0"/>
          </a:p>
        </p:txBody>
      </p:sp>
      <p:sp>
        <p:nvSpPr>
          <p:cNvPr id="10243" name="Slide Number Placeholder 3"/>
          <p:cNvSpPr>
            <a:spLocks noGrp="1"/>
          </p:cNvSpPr>
          <p:nvPr>
            <p:ph type="sldNum" sz="quarter" idx="12"/>
          </p:nvPr>
        </p:nvSpPr>
        <p:spPr bwMode="auto">
          <a:noFill/>
          <a:ln>
            <a:miter lim="800000"/>
            <a:headEnd/>
            <a:tailEnd/>
          </a:ln>
        </p:spPr>
        <p:txBody>
          <a:bodyPr/>
          <a:lstStyle/>
          <a:p>
            <a:fld id="{65DFCDE8-6769-4E8B-816F-7EE5301387EB}" type="slidenum">
              <a:rPr lang="en-GB" altLang="en-US"/>
              <a:pPr/>
              <a:t>128</a:t>
            </a:fld>
            <a:endParaRPr lang="en-GB" altLang="en-US"/>
          </a:p>
        </p:txBody>
      </p:sp>
      <p:pic>
        <p:nvPicPr>
          <p:cNvPr id="10244" name="Picture 5" descr="Hunger can be eliminated in our lifetime postcard from Zero Hunger Challenge"/>
          <p:cNvPicPr>
            <a:picLocks noChangeAspect="1" noChangeArrowheads="1"/>
          </p:cNvPicPr>
          <p:nvPr/>
        </p:nvPicPr>
        <p:blipFill>
          <a:blip r:embed="rId2"/>
          <a:srcRect/>
          <a:stretch>
            <a:fillRect/>
          </a:stretch>
        </p:blipFill>
        <p:spPr bwMode="auto">
          <a:xfrm>
            <a:off x="360363" y="2106613"/>
            <a:ext cx="8453437" cy="353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819275"/>
            <a:ext cx="8229600" cy="558800"/>
          </a:xfrm>
        </p:spPr>
        <p:txBody>
          <a:bodyPr>
            <a:normAutofit fontScale="90000"/>
          </a:bodyPr>
          <a:lstStyle/>
          <a:p>
            <a:pPr fontAlgn="auto">
              <a:spcAft>
                <a:spcPts val="0"/>
              </a:spcAft>
              <a:defRPr/>
            </a:pPr>
            <a:r>
              <a:rPr lang="en-US" dirty="0"/>
              <a:t>Global Food Losses and Food Waste</a:t>
            </a:r>
            <a:r>
              <a:rPr lang="en-US" dirty="0">
                <a:solidFill>
                  <a:srgbClr val="666633"/>
                </a:solidFill>
              </a:rPr>
              <a:t/>
            </a:r>
            <a:br>
              <a:rPr lang="en-US" dirty="0">
                <a:solidFill>
                  <a:srgbClr val="666633"/>
                </a:solidFill>
              </a:rPr>
            </a:br>
            <a:endParaRPr lang="en-GB" dirty="0"/>
          </a:p>
        </p:txBody>
      </p:sp>
      <p:grpSp>
        <p:nvGrpSpPr>
          <p:cNvPr id="3" name="Group 2"/>
          <p:cNvGrpSpPr>
            <a:grpSpLocks/>
          </p:cNvGrpSpPr>
          <p:nvPr/>
        </p:nvGrpSpPr>
        <p:grpSpPr bwMode="auto">
          <a:xfrm>
            <a:off x="1258888" y="3500438"/>
            <a:ext cx="5976937" cy="1446212"/>
            <a:chOff x="250825" y="3860800"/>
            <a:chExt cx="8497888" cy="2115127"/>
          </a:xfrm>
        </p:grpSpPr>
        <p:pic>
          <p:nvPicPr>
            <p:cNvPr id="11272" name="Picture 6"/>
            <p:cNvPicPr>
              <a:picLocks noChangeAspect="1" noChangeArrowheads="1"/>
            </p:cNvPicPr>
            <p:nvPr/>
          </p:nvPicPr>
          <p:blipFill>
            <a:blip r:embed="rId3"/>
            <a:srcRect l="24924" r="27979"/>
            <a:stretch>
              <a:fillRect/>
            </a:stretch>
          </p:blipFill>
          <p:spPr bwMode="auto">
            <a:xfrm>
              <a:off x="3994150" y="3860800"/>
              <a:ext cx="1369938" cy="1484313"/>
            </a:xfrm>
            <a:prstGeom prst="rect">
              <a:avLst/>
            </a:prstGeom>
            <a:noFill/>
            <a:ln w="9525">
              <a:noFill/>
              <a:miter lim="800000"/>
              <a:headEnd/>
              <a:tailEnd/>
            </a:ln>
          </p:spPr>
        </p:pic>
        <p:pic>
          <p:nvPicPr>
            <p:cNvPr id="11273" name="Picture 13" descr="http://www.latte.it/IMAGES/centralat_1.jpg"/>
            <p:cNvPicPr>
              <a:picLocks noChangeAspect="1" noChangeArrowheads="1"/>
            </p:cNvPicPr>
            <p:nvPr/>
          </p:nvPicPr>
          <p:blipFill>
            <a:blip r:embed="rId4"/>
            <a:srcRect t="13857" r="73207"/>
            <a:stretch>
              <a:fillRect/>
            </a:stretch>
          </p:blipFill>
          <p:spPr bwMode="auto">
            <a:xfrm>
              <a:off x="5219700" y="3860800"/>
              <a:ext cx="576263" cy="1439863"/>
            </a:xfrm>
            <a:prstGeom prst="rect">
              <a:avLst/>
            </a:prstGeom>
            <a:noFill/>
            <a:ln w="9525">
              <a:noFill/>
              <a:miter lim="800000"/>
              <a:headEnd/>
              <a:tailEnd/>
            </a:ln>
          </p:spPr>
        </p:pic>
        <p:pic>
          <p:nvPicPr>
            <p:cNvPr id="11274" name="Picture 8" descr="http://agrogroup.biz/images/milling%20wheat.png"/>
            <p:cNvPicPr>
              <a:picLocks noChangeAspect="1" noChangeArrowheads="1"/>
            </p:cNvPicPr>
            <p:nvPr/>
          </p:nvPicPr>
          <p:blipFill>
            <a:blip r:embed="rId5"/>
            <a:srcRect l="48253" r="6915"/>
            <a:stretch>
              <a:fillRect/>
            </a:stretch>
          </p:blipFill>
          <p:spPr bwMode="auto">
            <a:xfrm>
              <a:off x="1690688" y="3860800"/>
              <a:ext cx="1153120" cy="1438275"/>
            </a:xfrm>
            <a:prstGeom prst="rect">
              <a:avLst/>
            </a:prstGeom>
            <a:noFill/>
            <a:ln w="9525">
              <a:noFill/>
              <a:miter lim="800000"/>
              <a:headEnd/>
              <a:tailEnd/>
            </a:ln>
          </p:spPr>
        </p:pic>
        <p:pic>
          <p:nvPicPr>
            <p:cNvPr id="11275" name="Picture 4" descr="http://www.gomamma.it/wp-content/uploads/2011/08/Pomodori.jpg"/>
            <p:cNvPicPr>
              <a:picLocks noChangeAspect="1" noChangeArrowheads="1"/>
            </p:cNvPicPr>
            <p:nvPr/>
          </p:nvPicPr>
          <p:blipFill>
            <a:blip r:embed="rId6"/>
            <a:srcRect l="12833" t="21550" r="7687" b="16791"/>
            <a:stretch>
              <a:fillRect/>
            </a:stretch>
          </p:blipFill>
          <p:spPr bwMode="auto">
            <a:xfrm>
              <a:off x="2627313" y="3860800"/>
              <a:ext cx="1584647" cy="1439863"/>
            </a:xfrm>
            <a:prstGeom prst="rect">
              <a:avLst/>
            </a:prstGeom>
            <a:noFill/>
            <a:ln w="9525">
              <a:noFill/>
              <a:miter lim="800000"/>
              <a:headEnd/>
              <a:tailEnd/>
            </a:ln>
          </p:spPr>
        </p:pic>
        <p:pic>
          <p:nvPicPr>
            <p:cNvPr id="11276" name="Picture 8" descr="http://www.pigprogress.net/public/image/artikel-gallerij/20090514-2962-suingrass_farm_01.jpg"/>
            <p:cNvPicPr>
              <a:picLocks noChangeAspect="1" noChangeArrowheads="1"/>
            </p:cNvPicPr>
            <p:nvPr/>
          </p:nvPicPr>
          <p:blipFill>
            <a:blip r:embed="rId7"/>
            <a:srcRect l="19859" t="42834"/>
            <a:stretch>
              <a:fillRect/>
            </a:stretch>
          </p:blipFill>
          <p:spPr bwMode="auto">
            <a:xfrm>
              <a:off x="250825" y="3860800"/>
              <a:ext cx="1454150" cy="1439863"/>
            </a:xfrm>
            <a:prstGeom prst="rect">
              <a:avLst/>
            </a:prstGeom>
            <a:noFill/>
            <a:ln w="9525">
              <a:noFill/>
              <a:miter lim="800000"/>
              <a:headEnd/>
              <a:tailEnd/>
            </a:ln>
          </p:spPr>
        </p:pic>
        <p:pic>
          <p:nvPicPr>
            <p:cNvPr id="11277" name="Picture 2" descr="http://t0.gstatic.com/images?q=tbn:ANd9GcT1-aYYcvX1rpn_Je1awz34xLDrA9qIRjHrhr4e27Cpp66f1dg_RNdFstKODw"/>
            <p:cNvPicPr>
              <a:picLocks noChangeAspect="1" noChangeArrowheads="1"/>
            </p:cNvPicPr>
            <p:nvPr/>
          </p:nvPicPr>
          <p:blipFill>
            <a:blip r:embed="rId8"/>
            <a:srcRect l="26523" t="26059" r="37173" b="34889"/>
            <a:stretch>
              <a:fillRect/>
            </a:stretch>
          </p:blipFill>
          <p:spPr bwMode="auto">
            <a:xfrm>
              <a:off x="6948488" y="3860800"/>
              <a:ext cx="1800225" cy="1449388"/>
            </a:xfrm>
            <a:prstGeom prst="rect">
              <a:avLst/>
            </a:prstGeom>
            <a:noFill/>
            <a:ln w="9525">
              <a:noFill/>
              <a:miter lim="800000"/>
              <a:headEnd/>
              <a:tailEnd/>
            </a:ln>
          </p:spPr>
        </p:pic>
        <p:pic>
          <p:nvPicPr>
            <p:cNvPr id="11278" name="Picture 12"/>
            <p:cNvPicPr>
              <a:picLocks noChangeAspect="1" noChangeArrowheads="1"/>
            </p:cNvPicPr>
            <p:nvPr/>
          </p:nvPicPr>
          <p:blipFill>
            <a:blip r:embed="rId9"/>
            <a:srcRect/>
            <a:stretch>
              <a:fillRect/>
            </a:stretch>
          </p:blipFill>
          <p:spPr bwMode="auto">
            <a:xfrm>
              <a:off x="5795963" y="3860800"/>
              <a:ext cx="1196975" cy="1439863"/>
            </a:xfrm>
            <a:prstGeom prst="rect">
              <a:avLst/>
            </a:prstGeom>
            <a:noFill/>
            <a:ln w="9525">
              <a:noFill/>
              <a:miter lim="800000"/>
              <a:headEnd/>
              <a:tailEnd/>
            </a:ln>
          </p:spPr>
        </p:pic>
        <p:sp>
          <p:nvSpPr>
            <p:cNvPr id="11279" name="Text Box 13"/>
            <p:cNvSpPr txBox="1">
              <a:spLocks noChangeArrowheads="1"/>
            </p:cNvSpPr>
            <p:nvPr/>
          </p:nvSpPr>
          <p:spPr bwMode="auto">
            <a:xfrm>
              <a:off x="250825" y="5372100"/>
              <a:ext cx="5545139" cy="540211"/>
            </a:xfrm>
            <a:prstGeom prst="rect">
              <a:avLst/>
            </a:prstGeom>
            <a:solidFill>
              <a:srgbClr val="00FF00"/>
            </a:solidFill>
            <a:ln w="9525">
              <a:noFill/>
              <a:miter lim="800000"/>
              <a:headEnd/>
              <a:tailEnd/>
            </a:ln>
          </p:spPr>
          <p:txBody>
            <a:bodyPr>
              <a:spAutoFit/>
            </a:bodyPr>
            <a:lstStyle/>
            <a:p>
              <a:pPr eaLnBrk="1" hangingPunct="1">
                <a:spcBef>
                  <a:spcPct val="50000"/>
                </a:spcBef>
              </a:pPr>
              <a:endParaRPr lang="en-US" altLang="en-US">
                <a:latin typeface="Comic Sans MS" pitchFamily="66" charset="0"/>
              </a:endParaRPr>
            </a:p>
          </p:txBody>
        </p:sp>
        <p:sp>
          <p:nvSpPr>
            <p:cNvPr id="11280" name="Text Box 16"/>
            <p:cNvSpPr txBox="1">
              <a:spLocks noChangeArrowheads="1"/>
            </p:cNvSpPr>
            <p:nvPr/>
          </p:nvSpPr>
          <p:spPr bwMode="auto">
            <a:xfrm>
              <a:off x="250825" y="5300664"/>
              <a:ext cx="5545139" cy="540211"/>
            </a:xfrm>
            <a:prstGeom prst="rect">
              <a:avLst/>
            </a:prstGeom>
            <a:solidFill>
              <a:srgbClr val="00FF00"/>
            </a:solidFill>
            <a:ln w="9525">
              <a:noFill/>
              <a:miter lim="800000"/>
              <a:headEnd/>
              <a:tailEnd/>
            </a:ln>
          </p:spPr>
          <p:txBody>
            <a:bodyPr>
              <a:spAutoFit/>
            </a:bodyPr>
            <a:lstStyle/>
            <a:p>
              <a:pPr eaLnBrk="1" hangingPunct="1">
                <a:spcBef>
                  <a:spcPct val="50000"/>
                </a:spcBef>
              </a:pPr>
              <a:endParaRPr lang="en-US" altLang="en-US">
                <a:latin typeface="Comic Sans MS" pitchFamily="66" charset="0"/>
              </a:endParaRPr>
            </a:p>
          </p:txBody>
        </p:sp>
        <p:sp>
          <p:nvSpPr>
            <p:cNvPr id="11281" name="Text Box 17"/>
            <p:cNvSpPr txBox="1">
              <a:spLocks noChangeArrowheads="1"/>
            </p:cNvSpPr>
            <p:nvPr/>
          </p:nvSpPr>
          <p:spPr bwMode="auto">
            <a:xfrm>
              <a:off x="5795964" y="5300664"/>
              <a:ext cx="2952749" cy="675263"/>
            </a:xfrm>
            <a:prstGeom prst="rect">
              <a:avLst/>
            </a:prstGeom>
            <a:solidFill>
              <a:srgbClr val="808000"/>
            </a:solidFill>
            <a:ln w="9525">
              <a:noFill/>
              <a:miter lim="800000"/>
              <a:headEnd/>
              <a:tailEnd/>
            </a:ln>
          </p:spPr>
          <p:txBody>
            <a:bodyPr>
              <a:spAutoFit/>
            </a:bodyPr>
            <a:lstStyle/>
            <a:p>
              <a:pPr algn="ctr" eaLnBrk="1" hangingPunct="1">
                <a:spcBef>
                  <a:spcPct val="50000"/>
                </a:spcBef>
              </a:pPr>
              <a:r>
                <a:rPr lang="en-US" altLang="en-US" sz="2400" b="1">
                  <a:solidFill>
                    <a:srgbClr val="FF3300"/>
                  </a:solidFill>
                  <a:latin typeface="Comic Sans MS" pitchFamily="66" charset="0"/>
                </a:rPr>
                <a:t>1 / 3</a:t>
              </a:r>
            </a:p>
          </p:txBody>
        </p:sp>
      </p:grpSp>
      <p:sp>
        <p:nvSpPr>
          <p:cNvPr id="11268" name="Rectangle 5"/>
          <p:cNvSpPr>
            <a:spLocks noChangeArrowheads="1"/>
          </p:cNvSpPr>
          <p:nvPr/>
        </p:nvSpPr>
        <p:spPr bwMode="auto">
          <a:xfrm>
            <a:off x="908050" y="2114550"/>
            <a:ext cx="7127875" cy="1200150"/>
          </a:xfrm>
          <a:prstGeom prst="rect">
            <a:avLst/>
          </a:prstGeom>
          <a:noFill/>
          <a:ln w="9525">
            <a:noFill/>
            <a:miter lim="800000"/>
            <a:headEnd/>
            <a:tailEnd/>
          </a:ln>
        </p:spPr>
        <p:txBody>
          <a:bodyPr>
            <a:spAutoFit/>
          </a:bodyPr>
          <a:lstStyle/>
          <a:p>
            <a:pPr algn="ctr" eaLnBrk="1" hangingPunct="1"/>
            <a:r>
              <a:rPr lang="en-US" altLang="en-US" sz="3600" b="1">
                <a:solidFill>
                  <a:srgbClr val="666633"/>
                </a:solidFill>
                <a:latin typeface="Calibri" pitchFamily="34" charset="0"/>
              </a:rPr>
              <a:t>1.3 billion ton</a:t>
            </a:r>
          </a:p>
          <a:p>
            <a:pPr algn="ctr" eaLnBrk="1" hangingPunct="1"/>
            <a:r>
              <a:rPr lang="en-US" altLang="en-US" sz="3600" b="1">
                <a:solidFill>
                  <a:srgbClr val="666633"/>
                </a:solidFill>
                <a:latin typeface="Calibri" pitchFamily="34" charset="0"/>
              </a:rPr>
              <a:t>( 1 300 000 000 000 kg )</a:t>
            </a:r>
          </a:p>
        </p:txBody>
      </p:sp>
      <p:sp>
        <p:nvSpPr>
          <p:cNvPr id="17" name="Rectangle 1"/>
          <p:cNvSpPr txBox="1">
            <a:spLocks/>
          </p:cNvSpPr>
          <p:nvPr/>
        </p:nvSpPr>
        <p:spPr>
          <a:xfrm>
            <a:off x="97160" y="620688"/>
            <a:ext cx="8229600" cy="990600"/>
          </a:xfrm>
          <a:prstGeom prst="rect">
            <a:avLst/>
          </a:prstGeom>
        </p:spPr>
        <p:txBody>
          <a:bodyPr anchor="ctr">
            <a:normAutofit/>
            <a:scene3d>
              <a:camera prst="orthographicFront"/>
              <a:lightRig rig="threePt" dir="t"/>
            </a:scene3d>
            <a:sp3d/>
          </a:bodyPr>
          <a:lstStyle>
            <a:lvl1pPr algn="l" rtl="0" eaLnBrk="1" latinLnBrk="0" hangingPunct="1">
              <a:spcBef>
                <a:spcPct val="0"/>
              </a:spcBef>
              <a:buNone/>
              <a:defRPr sz="4000" kern="1200">
                <a:solidFill>
                  <a:srgbClr val="00849B"/>
                </a:solidFill>
                <a:effectLst>
                  <a:outerShdw blurRad="50800" dist="38100" dir="2700000" algn="tl" rotWithShape="0">
                    <a:prstClr val="black">
                      <a:alpha val="40000"/>
                    </a:prstClr>
                  </a:outerShdw>
                </a:effectLst>
                <a:latin typeface="+mj-lt"/>
                <a:ea typeface="+mj-ea"/>
                <a:cs typeface="+mj-cs"/>
              </a:defRPr>
            </a:lvl1pPr>
          </a:lstStyle>
          <a:p>
            <a:pPr fontAlgn="auto">
              <a:spcAft>
                <a:spcPts val="0"/>
              </a:spcAft>
              <a:defRPr/>
            </a:pPr>
            <a:r>
              <a:rPr lang="en-US" sz="3600" b="1" dirty="0" smtClean="0">
                <a:solidFill>
                  <a:srgbClr val="000066"/>
                </a:solidFill>
                <a:latin typeface="Bookman Old Style" pitchFamily="18" charset="0"/>
              </a:rPr>
              <a:t>The current situation </a:t>
            </a:r>
            <a:endParaRPr lang="en-US" sz="3600" b="1" dirty="0">
              <a:solidFill>
                <a:srgbClr val="000066"/>
              </a:solidFill>
              <a:latin typeface="Bookman Old Style" pitchFamily="18" charset="0"/>
            </a:endParaRPr>
          </a:p>
        </p:txBody>
      </p:sp>
      <p:cxnSp>
        <p:nvCxnSpPr>
          <p:cNvPr id="18" name="Straight Connector 17"/>
          <p:cNvCxnSpPr/>
          <p:nvPr/>
        </p:nvCxnSpPr>
        <p:spPr>
          <a:xfrm>
            <a:off x="128588" y="1484313"/>
            <a:ext cx="8553450" cy="0"/>
          </a:xfrm>
          <a:prstGeom prst="line">
            <a:avLst/>
          </a:prstGeom>
          <a:ln w="50800">
            <a:solidFill>
              <a:srgbClr val="3399FF"/>
            </a:solidFill>
          </a:ln>
        </p:spPr>
        <p:style>
          <a:lnRef idx="1">
            <a:schemeClr val="accent1"/>
          </a:lnRef>
          <a:fillRef idx="0">
            <a:schemeClr val="accent1"/>
          </a:fillRef>
          <a:effectRef idx="0">
            <a:schemeClr val="accent1"/>
          </a:effectRef>
          <a:fontRef idx="minor">
            <a:schemeClr val="tx1"/>
          </a:fontRef>
        </p:style>
      </p:cxnSp>
      <p:sp>
        <p:nvSpPr>
          <p:cNvPr id="11271" name="Rectangle 3"/>
          <p:cNvSpPr>
            <a:spLocks noChangeArrowheads="1"/>
          </p:cNvSpPr>
          <p:nvPr/>
        </p:nvSpPr>
        <p:spPr bwMode="auto">
          <a:xfrm>
            <a:off x="0" y="4946650"/>
            <a:ext cx="9144000" cy="1260475"/>
          </a:xfrm>
          <a:prstGeom prst="rect">
            <a:avLst/>
          </a:prstGeom>
          <a:noFill/>
          <a:ln w="9525">
            <a:noFill/>
            <a:miter lim="800000"/>
            <a:headEnd/>
            <a:tailEnd/>
          </a:ln>
        </p:spPr>
        <p:txBody>
          <a:bodyPr>
            <a:spAutoFit/>
          </a:bodyPr>
          <a:lstStyle/>
          <a:p>
            <a:pPr algn="ctr" eaLnBrk="1" hangingPunct="1"/>
            <a:r>
              <a:rPr lang="en-US" altLang="en-US" sz="3600" b="1">
                <a:latin typeface="Bookman Old Style" pitchFamily="18" charset="0"/>
              </a:rPr>
              <a:t>Roughly </a:t>
            </a:r>
            <a:r>
              <a:rPr lang="en-US" altLang="en-US" sz="4400" b="1">
                <a:solidFill>
                  <a:srgbClr val="000066"/>
                </a:solidFill>
                <a:latin typeface="Bookman Old Style" pitchFamily="18" charset="0"/>
              </a:rPr>
              <a:t>50%</a:t>
            </a:r>
            <a:r>
              <a:rPr lang="en-US" altLang="en-US" sz="3600" b="1">
                <a:latin typeface="Bookman Old Style" pitchFamily="18" charset="0"/>
              </a:rPr>
              <a:t> </a:t>
            </a:r>
            <a:r>
              <a:rPr lang="en-US" altLang="en-US" sz="2800" b="1">
                <a:latin typeface="Bookman Old Style" pitchFamily="18" charset="0"/>
              </a:rPr>
              <a:t>of this happens in  </a:t>
            </a:r>
          </a:p>
          <a:p>
            <a:pPr algn="ctr" eaLnBrk="1" hangingPunct="1"/>
            <a:r>
              <a:rPr lang="en-US" altLang="en-US" sz="3200" b="1">
                <a:latin typeface="Bookman Old Style" pitchFamily="18" charset="0"/>
              </a:rPr>
              <a:t>developing countries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4"/>
          <p:cNvSpPr>
            <a:spLocks noGrp="1" noChangeArrowheads="1"/>
          </p:cNvSpPr>
          <p:nvPr>
            <p:ph type="sldNum" sz="quarter" idx="12"/>
          </p:nvPr>
        </p:nvSpPr>
        <p:spPr bwMode="auto">
          <a:noFill/>
          <a:ln>
            <a:miter lim="800000"/>
            <a:headEnd/>
            <a:tailEnd/>
          </a:ln>
        </p:spPr>
        <p:txBody>
          <a:bodyPr/>
          <a:lstStyle/>
          <a:p>
            <a:fld id="{65DD15C2-DD40-4177-B411-328DC3D83C9E}" type="slidenum">
              <a:rPr lang="en-US" altLang="zh-CN"/>
              <a:pPr/>
              <a:t>13</a:t>
            </a:fld>
            <a:endParaRPr lang="en-US" altLang="zh-CN"/>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rot="19564870">
            <a:off x="5285643" y="1779371"/>
            <a:ext cx="3346450" cy="3355135"/>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57347" name="Picture 2" descr="D:\ACADEMICS\05 OLERICULTURE\PICTURES\24969[1].jpg"/>
          <p:cNvPicPr>
            <a:picLocks noChangeAspect="1" noChangeArrowheads="1"/>
          </p:cNvPicPr>
          <p:nvPr/>
        </p:nvPicPr>
        <p:blipFill>
          <a:blip r:embed="rId4"/>
          <a:srcRect/>
          <a:stretch>
            <a:fillRect/>
          </a:stretch>
        </p:blipFill>
        <p:spPr bwMode="auto">
          <a:xfrm>
            <a:off x="5818188" y="4476750"/>
            <a:ext cx="3294062" cy="2354263"/>
          </a:xfrm>
          <a:prstGeom prst="rect">
            <a:avLst/>
          </a:prstGeom>
          <a:noFill/>
          <a:ln w="9525">
            <a:noFill/>
            <a:miter lim="800000"/>
            <a:headEnd/>
            <a:tailEnd/>
          </a:ln>
        </p:spPr>
      </p:pic>
      <p:pic>
        <p:nvPicPr>
          <p:cNvPr id="8" name="Picture 5"/>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70178" y="381000"/>
            <a:ext cx="3371193" cy="2355850"/>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8" descr="F:\index.jpgccc.jpg"/>
          <p:cNvPicPr>
            <a:picLocks noChangeAspect="1" noChangeArrowheads="1"/>
          </p:cNvPicPr>
          <p:nvPr/>
        </p:nvPicPr>
        <p:blipFill>
          <a:blip r:embed="rId6"/>
          <a:srcRect/>
          <a:stretch>
            <a:fillRect/>
          </a:stretch>
        </p:blipFill>
        <p:spPr bwMode="auto">
          <a:xfrm>
            <a:off x="-17463" y="3814763"/>
            <a:ext cx="3076576" cy="2995612"/>
          </a:xfrm>
          <a:prstGeom prst="rect">
            <a:avLst/>
          </a:prstGeom>
          <a:noFill/>
          <a:ln w="9525">
            <a:noFill/>
            <a:miter lim="800000"/>
            <a:headEnd/>
            <a:tailEnd/>
          </a:ln>
        </p:spPr>
      </p:pic>
      <p:pic>
        <p:nvPicPr>
          <p:cNvPr id="57350" name="Picture 9" descr="F:\index7.jpg"/>
          <p:cNvPicPr>
            <a:picLocks noChangeAspect="1" noChangeArrowheads="1"/>
          </p:cNvPicPr>
          <p:nvPr/>
        </p:nvPicPr>
        <p:blipFill>
          <a:blip r:embed="rId7"/>
          <a:srcRect/>
          <a:stretch>
            <a:fillRect/>
          </a:stretch>
        </p:blipFill>
        <p:spPr bwMode="auto">
          <a:xfrm>
            <a:off x="3125788" y="3833813"/>
            <a:ext cx="2193925" cy="2947987"/>
          </a:xfrm>
          <a:prstGeom prst="rect">
            <a:avLst/>
          </a:prstGeom>
          <a:noFill/>
          <a:ln w="9525">
            <a:noFill/>
            <a:miter lim="800000"/>
            <a:headEnd/>
            <a:tailEnd/>
          </a:ln>
        </p:spPr>
      </p:pic>
      <p:pic>
        <p:nvPicPr>
          <p:cNvPr id="57351" name="Picture 10" descr="F:\index.jpg"/>
          <p:cNvPicPr>
            <a:picLocks noChangeAspect="1" noChangeArrowheads="1"/>
          </p:cNvPicPr>
          <p:nvPr/>
        </p:nvPicPr>
        <p:blipFill>
          <a:blip r:embed="rId8"/>
          <a:srcRect/>
          <a:stretch>
            <a:fillRect/>
          </a:stretch>
        </p:blipFill>
        <p:spPr bwMode="auto">
          <a:xfrm>
            <a:off x="0" y="1368425"/>
            <a:ext cx="5283200" cy="2347913"/>
          </a:xfrm>
          <a:prstGeom prst="rect">
            <a:avLst/>
          </a:prstGeom>
          <a:noFill/>
          <a:ln w="9525">
            <a:noFill/>
            <a:miter lim="800000"/>
            <a:headEnd/>
            <a:tailEnd/>
          </a:ln>
        </p:spPr>
      </p:pic>
      <p:sp>
        <p:nvSpPr>
          <p:cNvPr id="9" name="TextBox 8"/>
          <p:cNvSpPr txBox="1"/>
          <p:nvPr/>
        </p:nvSpPr>
        <p:spPr>
          <a:xfrm>
            <a:off x="381000" y="685800"/>
            <a:ext cx="2585397" cy="523220"/>
          </a:xfrm>
          <a:prstGeom prst="rect">
            <a:avLst/>
          </a:prstGeom>
          <a:noFill/>
        </p:spPr>
        <p:txBody>
          <a:bodyPr wrap="square" rtlCol="0">
            <a:spAutoFit/>
          </a:bodyPr>
          <a:lstStyle/>
          <a:p>
            <a:r>
              <a:rPr lang="en-US" sz="2800" dirty="0" smtClean="0">
                <a:solidFill>
                  <a:srgbClr val="FF0000"/>
                </a:solidFill>
                <a:latin typeface="Times New Roman" pitchFamily="18" charset="0"/>
                <a:cs typeface="Times New Roman" pitchFamily="18" charset="0"/>
              </a:rPr>
              <a:t>Cereal crops</a:t>
            </a:r>
            <a:endParaRPr lang="en-US" sz="2800" dirty="0">
              <a:solidFill>
                <a:srgbClr val="FF0000"/>
              </a:solidFill>
              <a:latin typeface="Times New Roman" pitchFamily="18" charset="0"/>
              <a:cs typeface="Times New Roman" pitchFamily="18" charset="0"/>
            </a:endParaRPr>
          </a:p>
        </p:txBody>
      </p:sp>
      <p:sp>
        <p:nvSpPr>
          <p:cNvPr id="12" name="Rectangle 11"/>
          <p:cNvSpPr/>
          <p:nvPr/>
        </p:nvSpPr>
        <p:spPr>
          <a:xfrm>
            <a:off x="5804096" y="97780"/>
            <a:ext cx="1568058" cy="461665"/>
          </a:xfrm>
          <a:prstGeom prst="rect">
            <a:avLst/>
          </a:prstGeom>
        </p:spPr>
        <p:txBody>
          <a:bodyPr wrap="none">
            <a:spAutoFit/>
          </a:bodyPr>
          <a:lstStyle/>
          <a:p>
            <a:pPr lvl="0"/>
            <a:r>
              <a:rPr lang="en-US" sz="2400" dirty="0" smtClean="0">
                <a:solidFill>
                  <a:srgbClr val="FF0000"/>
                </a:solidFill>
                <a:latin typeface="Times New Roman" pitchFamily="18" charset="0"/>
                <a:cs typeface="Times New Roman" pitchFamily="18" charset="0"/>
              </a:rPr>
              <a:t>perishables</a:t>
            </a:r>
            <a:endParaRPr lang="en-US" sz="24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457200" y="685800"/>
            <a:ext cx="8229600" cy="147796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en-US" altLang="en-US" sz="4500" b="1" dirty="0">
                <a:solidFill>
                  <a:schemeClr val="bg1"/>
                </a:solidFill>
                <a:latin typeface="Book Antiqua" pitchFamily="18" charset="0"/>
              </a:rPr>
              <a:t>Activity </a:t>
            </a:r>
            <a:r>
              <a:rPr lang="en-US" altLang="en-US" sz="4500" b="1" dirty="0" smtClean="0">
                <a:solidFill>
                  <a:schemeClr val="bg1"/>
                </a:solidFill>
                <a:latin typeface="Book Antiqua" pitchFamily="18" charset="0"/>
              </a:rPr>
              <a:t>3.1</a:t>
            </a:r>
            <a:r>
              <a:rPr lang="en-US" altLang="en-US" sz="4500" b="1" dirty="0">
                <a:solidFill>
                  <a:schemeClr val="bg1"/>
                </a:solidFill>
                <a:latin typeface="Book Antiqua" pitchFamily="18" charset="0"/>
              </a:rPr>
              <a:t>. Differentiate between Food loss and waste </a:t>
            </a:r>
            <a:endParaRPr lang="en-US" altLang="en-US" sz="4500" dirty="0">
              <a:solidFill>
                <a:schemeClr val="bg1"/>
              </a:solidFill>
              <a:latin typeface="Book Antiqua" pitchFamily="18" charset="0"/>
            </a:endParaRPr>
          </a:p>
        </p:txBody>
      </p:sp>
      <p:pic>
        <p:nvPicPr>
          <p:cNvPr id="21507" name="Picture 3"/>
          <p:cNvPicPr>
            <a:picLocks noChangeAspect="1" noChangeArrowheads="1"/>
          </p:cNvPicPr>
          <p:nvPr/>
        </p:nvPicPr>
        <p:blipFill>
          <a:blip r:embed="rId2"/>
          <a:srcRect/>
          <a:stretch>
            <a:fillRect/>
          </a:stretch>
        </p:blipFill>
        <p:spPr bwMode="auto">
          <a:xfrm>
            <a:off x="2133600" y="2667000"/>
            <a:ext cx="4343400" cy="3554413"/>
          </a:xfrm>
          <a:prstGeom prst="rect">
            <a:avLst/>
          </a:prstGeom>
          <a:noFill/>
          <a:ln w="9525">
            <a:noFill/>
            <a:miter lim="800000"/>
            <a:headEnd/>
            <a:tailEnd/>
          </a:ln>
        </p:spPr>
      </p:pic>
      <p:sp>
        <p:nvSpPr>
          <p:cNvPr id="21508" name="Slide Number Placeholder 3"/>
          <p:cNvSpPr>
            <a:spLocks noGrp="1"/>
          </p:cNvSpPr>
          <p:nvPr>
            <p:ph type="sldNum" sz="quarter" idx="12"/>
          </p:nvPr>
        </p:nvSpPr>
        <p:spPr bwMode="auto">
          <a:noFill/>
          <a:ln>
            <a:miter lim="800000"/>
            <a:headEnd/>
            <a:tailEnd/>
          </a:ln>
        </p:spPr>
        <p:txBody>
          <a:bodyPr/>
          <a:lstStyle/>
          <a:p>
            <a:fld id="{247C6260-34E9-439E-A201-46993EDA38D2}" type="slidenum">
              <a:rPr lang="en-US" altLang="en-US"/>
              <a:pPr/>
              <a:t>130</a:t>
            </a:fld>
            <a:endParaRPr lang="en-US" altLang="en-US"/>
          </a:p>
        </p:txBody>
      </p:sp>
      <p:sp>
        <p:nvSpPr>
          <p:cNvPr id="5" name="Footer Placeholder 4"/>
          <p:cNvSpPr>
            <a:spLocks noGrp="1"/>
          </p:cNvSpPr>
          <p:nvPr>
            <p:ph type="ftr" sz="quarter" idx="11"/>
          </p:nvPr>
        </p:nvSpPr>
        <p:spPr/>
        <p:txBody>
          <a:bodyPr/>
          <a:lstStyle/>
          <a:p>
            <a:pPr>
              <a:defRPr/>
            </a:pPr>
            <a:r>
              <a:rPr lang="en-US"/>
              <a:t>post-harvest loss</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304800" y="304800"/>
            <a:ext cx="8534400" cy="6096000"/>
          </a:xfrm>
        </p:spPr>
        <p:txBody>
          <a:bodyPr>
            <a:normAutofit lnSpcReduction="10000"/>
          </a:bodyPr>
          <a:lstStyle/>
          <a:p>
            <a:pPr eaLnBrk="1" hangingPunct="1">
              <a:buFont typeface="Arial" charset="0"/>
              <a:buNone/>
            </a:pPr>
            <a:r>
              <a:rPr lang="en-US" altLang="en-US" sz="3000" b="1" smtClean="0">
                <a:solidFill>
                  <a:srgbClr val="0033CC"/>
                </a:solidFill>
                <a:latin typeface="Book Antiqua" pitchFamily="18" charset="0"/>
              </a:rPr>
              <a:t>Food losses (supply side): </a:t>
            </a:r>
          </a:p>
          <a:p>
            <a:pPr eaLnBrk="1" hangingPunct="1"/>
            <a:r>
              <a:rPr lang="en-US" altLang="en-US" sz="3000" smtClean="0">
                <a:latin typeface="Book Antiqua" pitchFamily="18" charset="0"/>
              </a:rPr>
              <a:t>decrease in edible food mass or its nutritional value throughout the </a:t>
            </a:r>
            <a:r>
              <a:rPr lang="en-US" altLang="en-US" sz="3000" i="1" smtClean="0">
                <a:latin typeface="Book Antiqua" pitchFamily="18" charset="0"/>
              </a:rPr>
              <a:t>part of the supply chain that specifically leads to edible food for human consumption; </a:t>
            </a:r>
          </a:p>
          <a:p>
            <a:pPr eaLnBrk="1" hangingPunct="1"/>
            <a:r>
              <a:rPr lang="en-US" altLang="en-US" sz="3000" smtClean="0">
                <a:latin typeface="Book Antiqua" pitchFamily="18" charset="0"/>
              </a:rPr>
              <a:t>takes place at production, postharvest and processing stages in the food supply chain. </a:t>
            </a:r>
          </a:p>
          <a:p>
            <a:pPr eaLnBrk="1" hangingPunct="1"/>
            <a:endParaRPr lang="en-US" altLang="en-US" sz="3000" smtClean="0">
              <a:latin typeface="Book Antiqua" pitchFamily="18" charset="0"/>
            </a:endParaRPr>
          </a:p>
          <a:p>
            <a:pPr eaLnBrk="1" hangingPunct="1">
              <a:buFont typeface="Arial" charset="0"/>
              <a:buNone/>
            </a:pPr>
            <a:r>
              <a:rPr lang="en-US" altLang="en-US" sz="3000" b="1" smtClean="0">
                <a:solidFill>
                  <a:srgbClr val="0033CC"/>
                </a:solidFill>
                <a:latin typeface="Book Antiqua" pitchFamily="18" charset="0"/>
              </a:rPr>
              <a:t>Food waste (demand side): </a:t>
            </a:r>
          </a:p>
          <a:p>
            <a:pPr eaLnBrk="1" hangingPunct="1"/>
            <a:r>
              <a:rPr lang="en-US" altLang="en-US" sz="3000" smtClean="0">
                <a:latin typeface="Book Antiqua" pitchFamily="18" charset="0"/>
              </a:rPr>
              <a:t>food losses occurring at the end of the food chain (retail and final consumption); </a:t>
            </a:r>
          </a:p>
          <a:p>
            <a:pPr eaLnBrk="1" hangingPunct="1"/>
            <a:r>
              <a:rPr lang="en-US" altLang="en-US" sz="3000" smtClean="0">
                <a:latin typeface="Book Antiqua" pitchFamily="18" charset="0"/>
              </a:rPr>
              <a:t>relates to retailers’ and consumers’ behavior. </a:t>
            </a:r>
          </a:p>
          <a:p>
            <a:pPr eaLnBrk="1" hangingPunct="1"/>
            <a:endParaRPr lang="en-US" altLang="en-US" sz="3000" smtClean="0">
              <a:latin typeface="Book Antiqua" pitchFamily="18" charset="0"/>
            </a:endParaRPr>
          </a:p>
        </p:txBody>
      </p:sp>
      <p:sp>
        <p:nvSpPr>
          <p:cNvPr id="4" name="Footer Placeholder 3"/>
          <p:cNvSpPr>
            <a:spLocks noGrp="1"/>
          </p:cNvSpPr>
          <p:nvPr>
            <p:ph type="ftr" sz="quarter" idx="11"/>
          </p:nvPr>
        </p:nvSpPr>
        <p:spPr/>
        <p:txBody>
          <a:bodyPr/>
          <a:lstStyle/>
          <a:p>
            <a:pPr>
              <a:defRPr/>
            </a:pPr>
            <a:r>
              <a:rPr lang="en-US"/>
              <a:t>post-harvest loss</a:t>
            </a:r>
          </a:p>
        </p:txBody>
      </p:sp>
      <p:sp>
        <p:nvSpPr>
          <p:cNvPr id="22532" name="Slide Number Placeholder 4"/>
          <p:cNvSpPr>
            <a:spLocks noGrp="1"/>
          </p:cNvSpPr>
          <p:nvPr>
            <p:ph type="sldNum" sz="quarter" idx="12"/>
          </p:nvPr>
        </p:nvSpPr>
        <p:spPr bwMode="auto">
          <a:noFill/>
          <a:ln>
            <a:miter lim="800000"/>
            <a:headEnd/>
            <a:tailEnd/>
          </a:ln>
        </p:spPr>
        <p:txBody>
          <a:bodyPr/>
          <a:lstStyle/>
          <a:p>
            <a:fld id="{279D28A6-0EC1-47C2-99EB-7F1C7FA148CE}" type="slidenum">
              <a:rPr lang="en-US" altLang="en-US"/>
              <a:pPr/>
              <a:t>131</a:t>
            </a:fld>
            <a:endParaRPr lang="en-US" alt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762000"/>
            <a:ext cx="8229600" cy="868363"/>
          </a:xfrm>
          <a:prstGeom prst="rect">
            <a:avLst/>
          </a:prstGeom>
          <a:noFill/>
          <a:ln w="9525">
            <a:solidFill>
              <a:schemeClr val="tx1"/>
            </a:solidFill>
            <a:miter lim="800000"/>
            <a:headEnd/>
            <a:tailEnd/>
          </a:ln>
        </p:spPr>
        <p:txBody>
          <a:bodyPr anchor="ctr"/>
          <a:lstStyle/>
          <a:p>
            <a:pPr eaLnBrk="1" hangingPunct="1">
              <a:defRPr/>
            </a:pPr>
            <a:r>
              <a:rPr lang="en-US" sz="4400" b="1" dirty="0">
                <a:solidFill>
                  <a:srgbClr val="FF0000"/>
                </a:solidFill>
                <a:latin typeface="Book Antiqua" pitchFamily="18" charset="0"/>
                <a:ea typeface="+mj-ea"/>
                <a:cs typeface="+mj-cs"/>
              </a:rPr>
              <a:t>3</a:t>
            </a:r>
            <a:r>
              <a:rPr lang="en-US" sz="4400" b="1" dirty="0" smtClean="0">
                <a:solidFill>
                  <a:srgbClr val="FF0000"/>
                </a:solidFill>
                <a:latin typeface="Book Antiqua" pitchFamily="18" charset="0"/>
                <a:ea typeface="+mj-ea"/>
                <a:cs typeface="+mj-cs"/>
              </a:rPr>
              <a:t>.2</a:t>
            </a:r>
            <a:r>
              <a:rPr lang="en-US" sz="4400" b="1" dirty="0">
                <a:solidFill>
                  <a:srgbClr val="FF0000"/>
                </a:solidFill>
                <a:latin typeface="Book Antiqua" pitchFamily="18" charset="0"/>
                <a:ea typeface="+mj-ea"/>
                <a:cs typeface="+mj-cs"/>
              </a:rPr>
              <a:t>. Definition  </a:t>
            </a:r>
          </a:p>
        </p:txBody>
      </p:sp>
      <p:sp>
        <p:nvSpPr>
          <p:cNvPr id="23555" name="Rectangle 4"/>
          <p:cNvSpPr>
            <a:spLocks noChangeArrowheads="1"/>
          </p:cNvSpPr>
          <p:nvPr/>
        </p:nvSpPr>
        <p:spPr bwMode="auto">
          <a:xfrm>
            <a:off x="457200" y="2514600"/>
            <a:ext cx="8229600" cy="147796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just"/>
            <a:r>
              <a:rPr lang="en-US" altLang="en-US" sz="3000" b="1" dirty="0">
                <a:solidFill>
                  <a:schemeClr val="bg1"/>
                </a:solidFill>
                <a:latin typeface="Book Antiqua" pitchFamily="18" charset="0"/>
              </a:rPr>
              <a:t>Activity </a:t>
            </a:r>
            <a:r>
              <a:rPr lang="en-US" altLang="en-US" sz="3000" b="1" dirty="0" smtClean="0">
                <a:solidFill>
                  <a:schemeClr val="bg1"/>
                </a:solidFill>
                <a:latin typeface="Book Antiqua" pitchFamily="18" charset="0"/>
              </a:rPr>
              <a:t>3.2</a:t>
            </a:r>
            <a:r>
              <a:rPr lang="en-US" altLang="en-US" sz="3000" b="1" dirty="0">
                <a:solidFill>
                  <a:schemeClr val="bg1"/>
                </a:solidFill>
                <a:latin typeface="Book Antiqua" pitchFamily="18" charset="0"/>
              </a:rPr>
              <a:t>. What is Post harvest loss? </a:t>
            </a:r>
          </a:p>
          <a:p>
            <a:pPr algn="just"/>
            <a:r>
              <a:rPr lang="en-US" altLang="en-US" sz="3000" b="1" dirty="0">
                <a:solidFill>
                  <a:schemeClr val="bg1"/>
                </a:solidFill>
                <a:latin typeface="Book Antiqua" pitchFamily="18" charset="0"/>
              </a:rPr>
              <a:t>When do we say a given perishable crop is lost?</a:t>
            </a:r>
            <a:endParaRPr lang="en-US" altLang="en-US" sz="3000" dirty="0">
              <a:solidFill>
                <a:schemeClr val="bg1"/>
              </a:solidFill>
              <a:latin typeface="Book Antiqua" pitchFamily="18" charset="0"/>
            </a:endParaRPr>
          </a:p>
        </p:txBody>
      </p:sp>
      <p:sp>
        <p:nvSpPr>
          <p:cNvPr id="23556" name="Slide Number Placeholder 4"/>
          <p:cNvSpPr>
            <a:spLocks noGrp="1"/>
          </p:cNvSpPr>
          <p:nvPr>
            <p:ph type="sldNum" sz="quarter" idx="12"/>
          </p:nvPr>
        </p:nvSpPr>
        <p:spPr bwMode="auto">
          <a:noFill/>
          <a:ln>
            <a:miter lim="800000"/>
            <a:headEnd/>
            <a:tailEnd/>
          </a:ln>
        </p:spPr>
        <p:txBody>
          <a:bodyPr/>
          <a:lstStyle/>
          <a:p>
            <a:fld id="{C2DC56BB-3E32-4800-BFBD-3BF15D853089}" type="slidenum">
              <a:rPr lang="en-US" altLang="en-US"/>
              <a:pPr/>
              <a:t>132</a:t>
            </a:fld>
            <a:endParaRPr lang="en-US" altLang="en-US"/>
          </a:p>
        </p:txBody>
      </p:sp>
      <p:sp>
        <p:nvSpPr>
          <p:cNvPr id="6" name="Footer Placeholder 5"/>
          <p:cNvSpPr>
            <a:spLocks noGrp="1"/>
          </p:cNvSpPr>
          <p:nvPr>
            <p:ph type="ftr" sz="quarter" idx="11"/>
          </p:nvPr>
        </p:nvSpPr>
        <p:spPr/>
        <p:txBody>
          <a:bodyPr/>
          <a:lstStyle/>
          <a:p>
            <a:pPr>
              <a:defRPr/>
            </a:pPr>
            <a:r>
              <a:rPr lang="en-US"/>
              <a:t>post-harvest loss</a:t>
            </a:r>
          </a:p>
        </p:txBody>
      </p:sp>
    </p:spTree>
  </p:cSld>
  <p:clrMapOvr>
    <a:masterClrMapping/>
  </p:clrMapOvr>
  <p:transition>
    <p:wipe dir="u"/>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381000" y="1447800"/>
            <a:ext cx="8229600" cy="3459163"/>
          </a:xfrm>
          <a:prstGeom prst="rect">
            <a:avLst/>
          </a:prstGeom>
          <a:noFill/>
          <a:ln w="9525">
            <a:solidFill>
              <a:schemeClr val="tx1"/>
            </a:solidFill>
            <a:miter lim="800000"/>
            <a:headEnd/>
            <a:tailEnd/>
          </a:ln>
        </p:spPr>
        <p:txBody>
          <a:bodyPr/>
          <a:lstStyle/>
          <a:p>
            <a:pPr marL="342900" indent="-342900" algn="just">
              <a:lnSpc>
                <a:spcPct val="150000"/>
              </a:lnSpc>
              <a:spcBef>
                <a:spcPct val="20000"/>
              </a:spcBef>
              <a:defRPr/>
            </a:pPr>
            <a:r>
              <a:rPr lang="en-US" sz="3200" b="1" dirty="0">
                <a:latin typeface="Book Antiqua" pitchFamily="18" charset="0"/>
                <a:cs typeface="+mn-cs"/>
              </a:rPr>
              <a:t>    </a:t>
            </a:r>
            <a:r>
              <a:rPr lang="en-US" sz="3200" b="1" dirty="0">
                <a:solidFill>
                  <a:schemeClr val="tx2"/>
                </a:solidFill>
                <a:latin typeface="Book Antiqua" pitchFamily="18" charset="0"/>
                <a:cs typeface="+mn-cs"/>
              </a:rPr>
              <a:t>Post harvest loss </a:t>
            </a:r>
            <a:r>
              <a:rPr lang="en-US" sz="3200" b="1" dirty="0">
                <a:latin typeface="Book Antiqua" pitchFamily="18" charset="0"/>
                <a:cs typeface="+mn-cs"/>
              </a:rPr>
              <a:t>is any change in the </a:t>
            </a:r>
            <a:r>
              <a:rPr lang="en-US" sz="3200" b="1" dirty="0">
                <a:solidFill>
                  <a:srgbClr val="FF0000"/>
                </a:solidFill>
                <a:latin typeface="Book Antiqua" pitchFamily="18" charset="0"/>
                <a:cs typeface="+mn-cs"/>
              </a:rPr>
              <a:t>quantity or quality </a:t>
            </a:r>
            <a:r>
              <a:rPr lang="en-US" sz="3200" b="1" dirty="0">
                <a:latin typeface="Book Antiqua" pitchFamily="18" charset="0"/>
                <a:cs typeface="+mn-cs"/>
              </a:rPr>
              <a:t>of a product after harvest that prevents or alters its intended use or decrease its value.</a:t>
            </a:r>
          </a:p>
          <a:p>
            <a:pPr marL="342900" indent="-342900" eaLnBrk="1" hangingPunct="1">
              <a:spcBef>
                <a:spcPct val="20000"/>
              </a:spcBef>
              <a:buFont typeface="Arial" pitchFamily="34" charset="0"/>
              <a:buChar char="•"/>
              <a:defRPr/>
            </a:pPr>
            <a:endParaRPr lang="en-US" sz="3200" dirty="0">
              <a:latin typeface="Book Antiqua" pitchFamily="18" charset="0"/>
              <a:cs typeface="+mn-cs"/>
            </a:endParaRPr>
          </a:p>
        </p:txBody>
      </p:sp>
      <p:sp>
        <p:nvSpPr>
          <p:cNvPr id="24579" name="Slide Number Placeholder 2"/>
          <p:cNvSpPr>
            <a:spLocks noGrp="1"/>
          </p:cNvSpPr>
          <p:nvPr>
            <p:ph type="sldNum" sz="quarter" idx="12"/>
          </p:nvPr>
        </p:nvSpPr>
        <p:spPr bwMode="auto">
          <a:noFill/>
          <a:ln>
            <a:miter lim="800000"/>
            <a:headEnd/>
            <a:tailEnd/>
          </a:ln>
        </p:spPr>
        <p:txBody>
          <a:bodyPr/>
          <a:lstStyle/>
          <a:p>
            <a:fld id="{E9BE2674-ABCD-4151-8C6F-5220932FFF12}" type="slidenum">
              <a:rPr lang="en-US" altLang="en-US"/>
              <a:pPr/>
              <a:t>133</a:t>
            </a:fld>
            <a:endParaRPr lang="en-US" altLang="en-US"/>
          </a:p>
        </p:txBody>
      </p:sp>
      <p:sp>
        <p:nvSpPr>
          <p:cNvPr id="5" name="Footer Placeholder 4"/>
          <p:cNvSpPr>
            <a:spLocks noGrp="1"/>
          </p:cNvSpPr>
          <p:nvPr>
            <p:ph type="ftr" sz="quarter" idx="11"/>
          </p:nvPr>
        </p:nvSpPr>
        <p:spPr/>
        <p:txBody>
          <a:bodyPr/>
          <a:lstStyle/>
          <a:p>
            <a:pPr>
              <a:defRPr/>
            </a:pPr>
            <a:r>
              <a:rPr lang="en-US"/>
              <a:t>post-harvest loss</a:t>
            </a:r>
          </a:p>
        </p:txBody>
      </p:sp>
    </p:spTree>
  </p:cSld>
  <p:clrMapOvr>
    <a:masterClrMapping/>
  </p:clrMapOvr>
  <p:transition>
    <p:wipe dir="d"/>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52400" y="838200"/>
            <a:ext cx="8610600" cy="762000"/>
          </a:xfrm>
          <a:solidFill>
            <a:schemeClr val="bg1"/>
          </a:solidFill>
        </p:spPr>
        <p:txBody>
          <a:bodyPr/>
          <a:lstStyle/>
          <a:p>
            <a:pPr algn="l" eaLnBrk="1" hangingPunct="1"/>
            <a:r>
              <a:rPr lang="en-US" altLang="en-US" sz="3200" b="1" smtClean="0">
                <a:latin typeface="Book Antiqua" pitchFamily="18" charset="0"/>
              </a:rPr>
              <a:t>Losses can occur at any stage after harvest</a:t>
            </a:r>
          </a:p>
        </p:txBody>
      </p:sp>
      <p:sp>
        <p:nvSpPr>
          <p:cNvPr id="49155" name="Rectangle 3"/>
          <p:cNvSpPr>
            <a:spLocks noGrp="1" noChangeArrowheads="1"/>
          </p:cNvSpPr>
          <p:nvPr>
            <p:ph type="body" sz="half" idx="1"/>
          </p:nvPr>
        </p:nvSpPr>
        <p:spPr>
          <a:xfrm>
            <a:off x="228600" y="1524000"/>
            <a:ext cx="5029200" cy="5181600"/>
          </a:xfrm>
          <a:solidFill>
            <a:schemeClr val="bg1"/>
          </a:solidFill>
          <a:ln>
            <a:solidFill>
              <a:schemeClr val="tx1"/>
            </a:solidFill>
          </a:ln>
        </p:spPr>
        <p:txBody>
          <a:bodyPr/>
          <a:lstStyle/>
          <a:p>
            <a:pPr eaLnBrk="1" hangingPunct="1">
              <a:lnSpc>
                <a:spcPct val="90000"/>
              </a:lnSpc>
              <a:buFont typeface="Arial" charset="0"/>
              <a:buBlip>
                <a:blip r:embed="rId4"/>
              </a:buBlip>
            </a:pPr>
            <a:r>
              <a:rPr lang="en-US" altLang="en-US" sz="2400" b="1" smtClean="0">
                <a:latin typeface="Book Antiqua" pitchFamily="18" charset="0"/>
              </a:rPr>
              <a:t>Culling after harvest</a:t>
            </a:r>
          </a:p>
          <a:p>
            <a:pPr eaLnBrk="1" hangingPunct="1">
              <a:lnSpc>
                <a:spcPct val="90000"/>
              </a:lnSpc>
              <a:buFont typeface="Arial" charset="0"/>
              <a:buBlip>
                <a:blip r:embed="rId4"/>
              </a:buBlip>
            </a:pPr>
            <a:r>
              <a:rPr lang="en-US" altLang="en-US" sz="2400" b="1" smtClean="0">
                <a:latin typeface="Book Antiqua" pitchFamily="18" charset="0"/>
              </a:rPr>
              <a:t>Field and packaging house grading</a:t>
            </a:r>
          </a:p>
          <a:p>
            <a:pPr eaLnBrk="1" hangingPunct="1">
              <a:lnSpc>
                <a:spcPct val="90000"/>
              </a:lnSpc>
              <a:buFont typeface="Arial" charset="0"/>
              <a:buBlip>
                <a:blip r:embed="rId4"/>
              </a:buBlip>
            </a:pPr>
            <a:r>
              <a:rPr lang="en-US" altLang="en-US" sz="2400" b="1" smtClean="0">
                <a:latin typeface="Book Antiqua" pitchFamily="18" charset="0"/>
              </a:rPr>
              <a:t>Storage loss</a:t>
            </a:r>
          </a:p>
          <a:p>
            <a:pPr eaLnBrk="1" hangingPunct="1">
              <a:lnSpc>
                <a:spcPct val="90000"/>
              </a:lnSpc>
              <a:buFont typeface="Arial" charset="0"/>
              <a:buBlip>
                <a:blip r:embed="rId4"/>
              </a:buBlip>
            </a:pPr>
            <a:r>
              <a:rPr lang="en-US" altLang="en-US" sz="2400" b="1" smtClean="0">
                <a:latin typeface="Book Antiqua" pitchFamily="18" charset="0"/>
              </a:rPr>
              <a:t>Transit loss</a:t>
            </a:r>
          </a:p>
          <a:p>
            <a:pPr eaLnBrk="1" hangingPunct="1">
              <a:lnSpc>
                <a:spcPct val="90000"/>
              </a:lnSpc>
              <a:buFont typeface="Arial" charset="0"/>
              <a:buBlip>
                <a:blip r:embed="rId4"/>
              </a:buBlip>
            </a:pPr>
            <a:r>
              <a:rPr lang="en-US" altLang="en-US" sz="2400" b="1" smtClean="0">
                <a:latin typeface="Book Antiqua" pitchFamily="18" charset="0"/>
              </a:rPr>
              <a:t>Retail loss</a:t>
            </a:r>
          </a:p>
          <a:p>
            <a:pPr eaLnBrk="1" hangingPunct="1">
              <a:lnSpc>
                <a:spcPct val="90000"/>
              </a:lnSpc>
              <a:buFont typeface="Arial" charset="0"/>
              <a:buBlip>
                <a:blip r:embed="rId4"/>
              </a:buBlip>
            </a:pPr>
            <a:r>
              <a:rPr lang="en-US" altLang="en-US" sz="2400" b="1" smtClean="0">
                <a:latin typeface="Book Antiqua" pitchFamily="18" charset="0"/>
              </a:rPr>
              <a:t>Consumer loss</a:t>
            </a:r>
          </a:p>
          <a:p>
            <a:pPr eaLnBrk="1" hangingPunct="1">
              <a:lnSpc>
                <a:spcPct val="90000"/>
              </a:lnSpc>
              <a:buFontTx/>
              <a:buNone/>
            </a:pPr>
            <a:endParaRPr lang="en-US" altLang="en-US" sz="900" b="1" smtClean="0">
              <a:latin typeface="Book Antiqua" pitchFamily="18" charset="0"/>
            </a:endParaRPr>
          </a:p>
          <a:p>
            <a:pPr algn="just" eaLnBrk="1" hangingPunct="1">
              <a:lnSpc>
                <a:spcPct val="90000"/>
              </a:lnSpc>
              <a:buFontTx/>
              <a:buNone/>
            </a:pPr>
            <a:r>
              <a:rPr lang="en-US" altLang="en-US" sz="2400" b="1" smtClean="0">
                <a:latin typeface="Book Antiqua" pitchFamily="18" charset="0"/>
              </a:rPr>
              <a:t>	The best quality goes to the market</a:t>
            </a:r>
          </a:p>
          <a:p>
            <a:pPr eaLnBrk="1" hangingPunct="1">
              <a:lnSpc>
                <a:spcPct val="90000"/>
              </a:lnSpc>
              <a:buFontTx/>
              <a:buNone/>
            </a:pPr>
            <a:endParaRPr lang="en-US" altLang="en-US" sz="1000" b="1" smtClean="0">
              <a:latin typeface="Book Antiqua" pitchFamily="18" charset="0"/>
            </a:endParaRPr>
          </a:p>
          <a:p>
            <a:pPr algn="just" eaLnBrk="1" hangingPunct="1">
              <a:lnSpc>
                <a:spcPct val="90000"/>
              </a:lnSpc>
              <a:buFontTx/>
              <a:buNone/>
            </a:pPr>
            <a:r>
              <a:rPr lang="en-US" altLang="en-US" sz="2400" b="1" smtClean="0">
                <a:latin typeface="Book Antiqua" pitchFamily="18" charset="0"/>
              </a:rPr>
              <a:t>	The poor quality goes to waste and some part to secondary market</a:t>
            </a:r>
          </a:p>
        </p:txBody>
      </p:sp>
      <p:graphicFrame>
        <p:nvGraphicFramePr>
          <p:cNvPr id="25604" name="Object 2"/>
          <p:cNvGraphicFramePr>
            <a:graphicFrameLocks noChangeAspect="1"/>
          </p:cNvGraphicFramePr>
          <p:nvPr>
            <p:ph sz="half" idx="2"/>
          </p:nvPr>
        </p:nvGraphicFramePr>
        <p:xfrm>
          <a:off x="5562600" y="1752600"/>
          <a:ext cx="3581400" cy="4629150"/>
        </p:xfrm>
        <a:graphic>
          <a:graphicData uri="http://schemas.openxmlformats.org/presentationml/2006/ole">
            <p:oleObj spid="_x0000_s90114" name="Image" r:id="rId5" imgW="3212698" imgH="4152381" progId="">
              <p:embed/>
            </p:oleObj>
          </a:graphicData>
        </a:graphic>
      </p:graphicFrame>
      <p:sp>
        <p:nvSpPr>
          <p:cNvPr id="25605" name="Rectangle 5"/>
          <p:cNvSpPr>
            <a:spLocks noChangeArrowheads="1"/>
          </p:cNvSpPr>
          <p:nvPr/>
        </p:nvSpPr>
        <p:spPr bwMode="auto">
          <a:xfrm>
            <a:off x="0" y="-17463"/>
            <a:ext cx="9144000" cy="1016001"/>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just">
              <a:tabLst>
                <a:tab pos="342900" algn="l"/>
              </a:tabLst>
            </a:pPr>
            <a:r>
              <a:rPr lang="en-US" altLang="en-US" sz="3000" b="1" dirty="0">
                <a:solidFill>
                  <a:schemeClr val="bg1"/>
                </a:solidFill>
                <a:latin typeface="Garamond" pitchFamily="18" charset="0"/>
              </a:rPr>
              <a:t>Activity </a:t>
            </a:r>
            <a:r>
              <a:rPr lang="en-US" altLang="en-US" sz="3000" b="1" dirty="0" smtClean="0">
                <a:solidFill>
                  <a:schemeClr val="bg1"/>
                </a:solidFill>
                <a:latin typeface="Garamond" pitchFamily="18" charset="0"/>
              </a:rPr>
              <a:t>3.3</a:t>
            </a:r>
            <a:r>
              <a:rPr lang="en-US" altLang="en-US" sz="3000" b="1" dirty="0">
                <a:solidFill>
                  <a:schemeClr val="bg1"/>
                </a:solidFill>
                <a:latin typeface="Garamond" pitchFamily="18" charset="0"/>
              </a:rPr>
              <a:t>. Where is the beginning of </a:t>
            </a:r>
          </a:p>
          <a:p>
            <a:pPr algn="just">
              <a:tabLst>
                <a:tab pos="342900" algn="l"/>
              </a:tabLst>
            </a:pPr>
            <a:r>
              <a:rPr lang="en-US" altLang="en-US" sz="3000" b="1" dirty="0">
                <a:solidFill>
                  <a:schemeClr val="bg1"/>
                </a:solidFill>
                <a:latin typeface="Garamond" pitchFamily="18" charset="0"/>
              </a:rPr>
              <a:t>                      postharvest loss?</a:t>
            </a:r>
            <a:endParaRPr lang="en-US" altLang="en-US" sz="3000" dirty="0">
              <a:solidFill>
                <a:schemeClr val="bg1"/>
              </a:solidFill>
            </a:endParaRPr>
          </a:p>
        </p:txBody>
      </p:sp>
      <p:sp>
        <p:nvSpPr>
          <p:cNvPr id="25606" name="Slide Number Placeholder 5"/>
          <p:cNvSpPr>
            <a:spLocks noGrp="1"/>
          </p:cNvSpPr>
          <p:nvPr>
            <p:ph type="sldNum" sz="quarter" idx="12"/>
          </p:nvPr>
        </p:nvSpPr>
        <p:spPr bwMode="auto">
          <a:noFill/>
          <a:ln>
            <a:miter lim="800000"/>
            <a:headEnd/>
            <a:tailEnd/>
          </a:ln>
        </p:spPr>
        <p:txBody>
          <a:bodyPr/>
          <a:lstStyle/>
          <a:p>
            <a:fld id="{F7CB23BC-B340-4EA1-B9D4-3D0B76C441A9}" type="slidenum">
              <a:rPr lang="en-US" altLang="en-US"/>
              <a:pPr/>
              <a:t>134</a:t>
            </a:fld>
            <a:endParaRPr lang="en-US" altLang="en-US"/>
          </a:p>
        </p:txBody>
      </p:sp>
      <p:sp>
        <p:nvSpPr>
          <p:cNvPr id="7" name="Footer Placeholder 6"/>
          <p:cNvSpPr>
            <a:spLocks noGrp="1"/>
          </p:cNvSpPr>
          <p:nvPr>
            <p:ph type="ftr" sz="quarter" idx="11"/>
          </p:nvPr>
        </p:nvSpPr>
        <p:spPr/>
        <p:txBody>
          <a:bodyPr/>
          <a:lstStyle/>
          <a:p>
            <a:pPr>
              <a:defRPr/>
            </a:pPr>
            <a:r>
              <a:rPr lang="en-US"/>
              <a:t>post-harvest loss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additive="base">
                                        <p:cTn id="7" dur="500" fill="hold"/>
                                        <p:tgtEl>
                                          <p:spTgt spid="49155"/>
                                        </p:tgtEl>
                                        <p:attrNameLst>
                                          <p:attrName>ppt_x</p:attrName>
                                        </p:attrNameLst>
                                      </p:cBhvr>
                                      <p:tavLst>
                                        <p:tav tm="0">
                                          <p:val>
                                            <p:strVal val="#ppt_x"/>
                                          </p:val>
                                        </p:tav>
                                        <p:tav tm="100000">
                                          <p:val>
                                            <p:strVal val="#ppt_x"/>
                                          </p:val>
                                        </p:tav>
                                      </p:tavLst>
                                    </p:anim>
                                    <p:anim calcmode="lin" valueType="num">
                                      <p:cBhvr additive="base">
                                        <p:cTn id="8" dur="500" fill="hold"/>
                                        <p:tgtEl>
                                          <p:spTgt spid="491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P065"/>
          <p:cNvPicPr>
            <a:picLocks noChangeAspect="1" noChangeArrowheads="1"/>
          </p:cNvPicPr>
          <p:nvPr/>
        </p:nvPicPr>
        <p:blipFill>
          <a:blip r:embed="rId3"/>
          <a:srcRect/>
          <a:stretch>
            <a:fillRect/>
          </a:stretch>
        </p:blipFill>
        <p:spPr bwMode="auto">
          <a:xfrm>
            <a:off x="0" y="0"/>
            <a:ext cx="9144000" cy="6019800"/>
          </a:xfrm>
          <a:prstGeom prst="rect">
            <a:avLst/>
          </a:prstGeom>
          <a:noFill/>
          <a:ln w="9525">
            <a:noFill/>
            <a:miter lim="800000"/>
            <a:headEnd/>
            <a:tailEnd/>
          </a:ln>
        </p:spPr>
      </p:pic>
      <p:sp>
        <p:nvSpPr>
          <p:cNvPr id="27651" name="Rectangle 6"/>
          <p:cNvSpPr>
            <a:spLocks noChangeArrowheads="1"/>
          </p:cNvSpPr>
          <p:nvPr/>
        </p:nvSpPr>
        <p:spPr bwMode="auto">
          <a:xfrm>
            <a:off x="479425" y="6172200"/>
            <a:ext cx="8664575" cy="461963"/>
          </a:xfrm>
          <a:prstGeom prst="rect">
            <a:avLst/>
          </a:prstGeom>
          <a:noFill/>
          <a:ln w="9525">
            <a:noFill/>
            <a:miter lim="800000"/>
            <a:headEnd/>
            <a:tailEnd/>
          </a:ln>
        </p:spPr>
        <p:txBody>
          <a:bodyPr>
            <a:spAutoFit/>
          </a:bodyPr>
          <a:lstStyle/>
          <a:p>
            <a:pPr eaLnBrk="1" hangingPunct="1"/>
            <a:r>
              <a:rPr lang="en-US" altLang="en-US" sz="2400" b="1">
                <a:latin typeface="Book Antiqua" pitchFamily="18" charset="0"/>
              </a:rPr>
              <a:t>Bourne's graphic representation of the food pipeline (1977)</a:t>
            </a:r>
          </a:p>
        </p:txBody>
      </p:sp>
      <p:sp>
        <p:nvSpPr>
          <p:cNvPr id="27652" name="Slide Number Placeholder 3"/>
          <p:cNvSpPr>
            <a:spLocks noGrp="1"/>
          </p:cNvSpPr>
          <p:nvPr>
            <p:ph type="sldNum" sz="quarter" idx="12"/>
          </p:nvPr>
        </p:nvSpPr>
        <p:spPr bwMode="auto">
          <a:noFill/>
          <a:ln>
            <a:miter lim="800000"/>
            <a:headEnd/>
            <a:tailEnd/>
          </a:ln>
        </p:spPr>
        <p:txBody>
          <a:bodyPr/>
          <a:lstStyle/>
          <a:p>
            <a:fld id="{E9E5A06F-1DA9-47D3-A0F3-007E8FD09509}" type="slidenum">
              <a:rPr lang="en-US" altLang="en-US"/>
              <a:pPr/>
              <a:t>135</a:t>
            </a:fld>
            <a:endParaRPr lang="en-US" altLang="en-US"/>
          </a:p>
        </p:txBody>
      </p:sp>
      <p:sp>
        <p:nvSpPr>
          <p:cNvPr id="5" name="Footer Placeholder 4"/>
          <p:cNvSpPr>
            <a:spLocks noGrp="1"/>
          </p:cNvSpPr>
          <p:nvPr>
            <p:ph type="ftr" sz="quarter" idx="11"/>
          </p:nvPr>
        </p:nvSpPr>
        <p:spPr/>
        <p:txBody>
          <a:bodyPr/>
          <a:lstStyle/>
          <a:p>
            <a:pPr>
              <a:defRPr/>
            </a:pPr>
            <a:r>
              <a:rPr lang="en-US"/>
              <a:t>post-harvest loss</a:t>
            </a:r>
          </a:p>
        </p:txBody>
      </p:sp>
    </p:spTree>
  </p:cSld>
  <p:clrMapOvr>
    <a:masterClrMapping/>
  </p:clrMapOvr>
  <p:transition>
    <p:wedg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srcRect/>
          <a:stretch>
            <a:fillRect/>
          </a:stretch>
        </p:blipFill>
        <p:spPr bwMode="auto">
          <a:xfrm>
            <a:off x="160338" y="152400"/>
            <a:ext cx="8678862" cy="6248400"/>
          </a:xfrm>
          <a:prstGeom prst="rect">
            <a:avLst/>
          </a:prstGeom>
          <a:noFill/>
          <a:ln w="9525">
            <a:noFill/>
            <a:miter lim="800000"/>
            <a:headEnd/>
            <a:tailEnd/>
          </a:ln>
        </p:spPr>
      </p:pic>
      <p:sp>
        <p:nvSpPr>
          <p:cNvPr id="29699" name="Text Box 5"/>
          <p:cNvSpPr txBox="1">
            <a:spLocks noChangeArrowheads="1"/>
          </p:cNvSpPr>
          <p:nvPr/>
        </p:nvSpPr>
        <p:spPr bwMode="auto">
          <a:xfrm>
            <a:off x="381000" y="6400800"/>
            <a:ext cx="2971800" cy="366713"/>
          </a:xfrm>
          <a:prstGeom prst="rect">
            <a:avLst/>
          </a:prstGeom>
          <a:noFill/>
          <a:ln w="9525">
            <a:noFill/>
            <a:miter lim="800000"/>
            <a:headEnd/>
            <a:tailEnd/>
          </a:ln>
        </p:spPr>
        <p:txBody>
          <a:bodyPr>
            <a:spAutoFit/>
          </a:bodyPr>
          <a:lstStyle/>
          <a:p>
            <a:pPr eaLnBrk="1" hangingPunct="1">
              <a:spcBef>
                <a:spcPct val="50000"/>
              </a:spcBef>
            </a:pPr>
            <a:r>
              <a:rPr lang="en-US" altLang="en-US" b="1"/>
              <a:t>Ramswamy (2009)</a:t>
            </a:r>
          </a:p>
        </p:txBody>
      </p:sp>
      <p:sp>
        <p:nvSpPr>
          <p:cNvPr id="29700" name="Slide Number Placeholder 3"/>
          <p:cNvSpPr>
            <a:spLocks noGrp="1"/>
          </p:cNvSpPr>
          <p:nvPr>
            <p:ph type="sldNum" sz="quarter" idx="12"/>
          </p:nvPr>
        </p:nvSpPr>
        <p:spPr bwMode="auto">
          <a:noFill/>
          <a:ln>
            <a:miter lim="800000"/>
            <a:headEnd/>
            <a:tailEnd/>
          </a:ln>
        </p:spPr>
        <p:txBody>
          <a:bodyPr/>
          <a:lstStyle/>
          <a:p>
            <a:fld id="{9AB2A460-7FA6-4180-8CB9-C6848F17A880}" type="slidenum">
              <a:rPr lang="en-US" altLang="en-US"/>
              <a:pPr/>
              <a:t>136</a:t>
            </a:fld>
            <a:endParaRPr lang="en-US" altLang="en-US"/>
          </a:p>
        </p:txBody>
      </p:sp>
      <p:sp>
        <p:nvSpPr>
          <p:cNvPr id="5" name="Footer Placeholder 4"/>
          <p:cNvSpPr>
            <a:spLocks noGrp="1"/>
          </p:cNvSpPr>
          <p:nvPr>
            <p:ph type="ftr" sz="quarter" idx="11"/>
          </p:nvPr>
        </p:nvSpPr>
        <p:spPr/>
        <p:txBody>
          <a:bodyPr/>
          <a:lstStyle/>
          <a:p>
            <a:pPr>
              <a:defRPr/>
            </a:pPr>
            <a:r>
              <a:rPr lang="en-US"/>
              <a:t>post-harvest loss</a:t>
            </a:r>
          </a:p>
        </p:txBody>
      </p:sp>
    </p:spTree>
  </p:cSld>
  <p:clrMapOvr>
    <a:masterClrMapping/>
  </p:clrMapOvr>
  <p:transition>
    <p:wheel spokes="8"/>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 y="274638"/>
            <a:ext cx="8839200" cy="1249362"/>
          </a:xfrm>
          <a:ln>
            <a:solidFill>
              <a:schemeClr val="tx1"/>
            </a:solidFill>
          </a:ln>
        </p:spPr>
        <p:txBody>
          <a:bodyPr rtlCol="0">
            <a:normAutofit fontScale="90000"/>
          </a:bodyPr>
          <a:lstStyle/>
          <a:p>
            <a:pPr eaLnBrk="1" fontAlgn="auto" hangingPunct="1">
              <a:spcAft>
                <a:spcPts val="0"/>
              </a:spcAft>
              <a:defRPr/>
            </a:pPr>
            <a:r>
              <a:rPr lang="en-US" b="1" dirty="0" smtClean="0">
                <a:solidFill>
                  <a:srgbClr val="0070C0"/>
                </a:solidFill>
                <a:latin typeface="Book Antiqua" pitchFamily="18" charset="0"/>
              </a:rPr>
              <a:t> </a:t>
            </a:r>
            <a:r>
              <a:rPr lang="en-US" b="1" dirty="0" smtClean="0">
                <a:solidFill>
                  <a:srgbClr val="FF0000"/>
                </a:solidFill>
                <a:latin typeface="Book Antiqua" pitchFamily="18" charset="0"/>
              </a:rPr>
              <a:t>Extent &amp; types of post harvest losses</a:t>
            </a:r>
            <a:endParaRPr lang="en-US" b="1" dirty="0" smtClean="0">
              <a:solidFill>
                <a:srgbClr val="FF0000"/>
              </a:solidFill>
            </a:endParaRPr>
          </a:p>
        </p:txBody>
      </p:sp>
      <p:sp>
        <p:nvSpPr>
          <p:cNvPr id="31747" name="Rectangle 4"/>
          <p:cNvSpPr>
            <a:spLocks noGrp="1" noChangeArrowheads="1"/>
          </p:cNvSpPr>
          <p:nvPr>
            <p:ph idx="1"/>
          </p:nvPr>
        </p:nvSpPr>
        <p:spPr>
          <a:xfrm>
            <a:off x="228600" y="1600200"/>
            <a:ext cx="8686800" cy="1077913"/>
          </a:xfrm>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marL="0" indent="0" eaLnBrk="1" hangingPunct="1">
              <a:spcBef>
                <a:spcPct val="0"/>
              </a:spcBef>
              <a:buFontTx/>
              <a:buNone/>
            </a:pPr>
            <a:r>
              <a:rPr lang="en-US" altLang="en-US" b="1" dirty="0" smtClean="0">
                <a:solidFill>
                  <a:schemeClr val="bg1"/>
                </a:solidFill>
                <a:latin typeface="Book Antiqua" pitchFamily="18" charset="0"/>
                <a:ea typeface="Calibri" pitchFamily="34" charset="0"/>
                <a:cs typeface="Arial" charset="0"/>
              </a:rPr>
              <a:t>Activity 3.4. How big is the extent of post  harvest loss? </a:t>
            </a:r>
            <a:endParaRPr lang="en-US" altLang="en-US" dirty="0" smtClean="0">
              <a:solidFill>
                <a:schemeClr val="bg1"/>
              </a:solidFill>
              <a:latin typeface="Book Antiqua" pitchFamily="18" charset="0"/>
              <a:ea typeface="Calibri" pitchFamily="34" charset="0"/>
              <a:cs typeface="Arial" charset="0"/>
            </a:endParaRPr>
          </a:p>
        </p:txBody>
      </p:sp>
      <p:sp>
        <p:nvSpPr>
          <p:cNvPr id="31748" name="Slide Number Placeholder 3"/>
          <p:cNvSpPr>
            <a:spLocks noGrp="1"/>
          </p:cNvSpPr>
          <p:nvPr>
            <p:ph type="sldNum" sz="quarter" idx="12"/>
          </p:nvPr>
        </p:nvSpPr>
        <p:spPr bwMode="auto">
          <a:noFill/>
          <a:ln>
            <a:miter lim="800000"/>
            <a:headEnd/>
            <a:tailEnd/>
          </a:ln>
        </p:spPr>
        <p:txBody>
          <a:bodyPr/>
          <a:lstStyle/>
          <a:p>
            <a:fld id="{9A134EA9-0B4B-4B5C-873D-379C8AC281C4}" type="slidenum">
              <a:rPr lang="en-US" altLang="en-US"/>
              <a:pPr/>
              <a:t>137</a:t>
            </a:fld>
            <a:endParaRPr lang="en-US" altLang="en-US"/>
          </a:p>
        </p:txBody>
      </p:sp>
      <p:sp>
        <p:nvSpPr>
          <p:cNvPr id="5" name="Footer Placeholder 4"/>
          <p:cNvSpPr>
            <a:spLocks noGrp="1"/>
          </p:cNvSpPr>
          <p:nvPr>
            <p:ph type="ftr" sz="quarter" idx="11"/>
          </p:nvPr>
        </p:nvSpPr>
        <p:spPr/>
        <p:txBody>
          <a:bodyPr/>
          <a:lstStyle/>
          <a:p>
            <a:pPr>
              <a:defRPr/>
            </a:pPr>
            <a:r>
              <a:rPr lang="en-US"/>
              <a:t>post-harvest loss</a:t>
            </a:r>
          </a:p>
        </p:txBody>
      </p:sp>
      <p:pic>
        <p:nvPicPr>
          <p:cNvPr id="6" name="Picture 3" descr="E:\Images\Food Pipeline.jpg"/>
          <p:cNvPicPr>
            <a:picLocks noChangeAspect="1" noChangeArrowheads="1"/>
          </p:cNvPicPr>
          <p:nvPr/>
        </p:nvPicPr>
        <p:blipFill>
          <a:blip r:embed="rId2"/>
          <a:srcRect/>
          <a:stretch>
            <a:fillRect/>
          </a:stretch>
        </p:blipFill>
        <p:spPr bwMode="auto">
          <a:xfrm>
            <a:off x="0" y="2754313"/>
            <a:ext cx="9144000" cy="4103687"/>
          </a:xfrm>
          <a:prstGeom prst="rect">
            <a:avLst/>
          </a:prstGeom>
          <a:noFill/>
          <a:ln w="9525">
            <a:noFill/>
            <a:miter lim="800000"/>
            <a:headEnd/>
            <a:tailEnd/>
          </a:ln>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381000" y="304800"/>
            <a:ext cx="8382000" cy="6248400"/>
          </a:xfrm>
        </p:spPr>
        <p:txBody>
          <a:bodyPr/>
          <a:lstStyle/>
          <a:p>
            <a:pPr algn="just" eaLnBrk="1" hangingPunct="1"/>
            <a:r>
              <a:rPr lang="en-US" altLang="en-US" smtClean="0">
                <a:solidFill>
                  <a:srgbClr val="231F20"/>
                </a:solidFill>
                <a:latin typeface="Book Antiqua" pitchFamily="18" charset="0"/>
              </a:rPr>
              <a:t>Post-harvest losses vary greatly across </a:t>
            </a:r>
            <a:r>
              <a:rPr lang="en-US" altLang="en-US" b="1" smtClean="0">
                <a:solidFill>
                  <a:srgbClr val="231F20"/>
                </a:solidFill>
                <a:latin typeface="Book Antiqua" pitchFamily="18" charset="0"/>
              </a:rPr>
              <a:t>commodity types</a:t>
            </a:r>
            <a:r>
              <a:rPr lang="en-US" altLang="en-US" smtClean="0">
                <a:solidFill>
                  <a:srgbClr val="231F20"/>
                </a:solidFill>
                <a:latin typeface="Book Antiqua" pitchFamily="18" charset="0"/>
              </a:rPr>
              <a:t>, </a:t>
            </a:r>
            <a:r>
              <a:rPr lang="en-US" altLang="en-US" b="1" smtClean="0">
                <a:solidFill>
                  <a:srgbClr val="231F20"/>
                </a:solidFill>
                <a:latin typeface="Book Antiqua" pitchFamily="18" charset="0"/>
              </a:rPr>
              <a:t>with production areas</a:t>
            </a:r>
            <a:r>
              <a:rPr lang="en-US" altLang="en-US" smtClean="0">
                <a:solidFill>
                  <a:srgbClr val="231F20"/>
                </a:solidFill>
                <a:latin typeface="Book Antiqua" pitchFamily="18" charset="0"/>
              </a:rPr>
              <a:t> and the </a:t>
            </a:r>
            <a:r>
              <a:rPr lang="en-US" altLang="en-US" b="1" smtClean="0">
                <a:solidFill>
                  <a:srgbClr val="231F20"/>
                </a:solidFill>
                <a:latin typeface="Book Antiqua" pitchFamily="18" charset="0"/>
              </a:rPr>
              <a:t>season of production</a:t>
            </a:r>
            <a:r>
              <a:rPr lang="en-US" altLang="en-US" smtClean="0">
                <a:solidFill>
                  <a:srgbClr val="231F20"/>
                </a:solidFill>
                <a:latin typeface="Book Antiqua" pitchFamily="18" charset="0"/>
              </a:rPr>
              <a:t>. </a:t>
            </a:r>
            <a:r>
              <a:rPr lang="en-US" altLang="en-US" sz="3600" b="1" smtClean="0">
                <a:solidFill>
                  <a:srgbClr val="0070C0"/>
                </a:solidFill>
                <a:latin typeface="Book Antiqua" pitchFamily="18" charset="0"/>
              </a:rPr>
              <a:t>(How???)</a:t>
            </a:r>
          </a:p>
          <a:p>
            <a:pPr eaLnBrk="1" hangingPunct="1"/>
            <a:endParaRPr lang="en-US" altLang="en-US" sz="2400" b="1" smtClean="0">
              <a:latin typeface="Book Antiqua" pitchFamily="18" charset="0"/>
            </a:endParaRPr>
          </a:p>
          <a:p>
            <a:pPr eaLnBrk="1" hangingPunct="1"/>
            <a:r>
              <a:rPr lang="en-US" altLang="en-US" b="1" smtClean="0">
                <a:latin typeface="Book Antiqua" pitchFamily="18" charset="0"/>
              </a:rPr>
              <a:t>Only rough estimates are available</a:t>
            </a:r>
            <a:endParaRPr lang="en-US" altLang="en-US" smtClean="0">
              <a:latin typeface="Book Antiqua" pitchFamily="18" charset="0"/>
            </a:endParaRPr>
          </a:p>
          <a:p>
            <a:pPr eaLnBrk="1" hangingPunct="1">
              <a:buFont typeface="Wingdings" pitchFamily="2" charset="2"/>
              <a:buChar char="ü"/>
            </a:pPr>
            <a:r>
              <a:rPr lang="en-US" altLang="en-US" b="1" smtClean="0">
                <a:solidFill>
                  <a:srgbClr val="FF0000"/>
                </a:solidFill>
                <a:latin typeface="Book Antiqua" pitchFamily="18" charset="0"/>
              </a:rPr>
              <a:t>5</a:t>
            </a:r>
            <a:r>
              <a:rPr lang="en-US" altLang="en-US" smtClean="0">
                <a:solidFill>
                  <a:srgbClr val="FF0000"/>
                </a:solidFill>
                <a:latin typeface="Book Antiqua" pitchFamily="18" charset="0"/>
              </a:rPr>
              <a:t> to </a:t>
            </a:r>
            <a:r>
              <a:rPr lang="en-US" altLang="en-US" b="1" smtClean="0">
                <a:solidFill>
                  <a:srgbClr val="FF0000"/>
                </a:solidFill>
                <a:latin typeface="Book Antiqua" pitchFamily="18" charset="0"/>
              </a:rPr>
              <a:t>25</a:t>
            </a:r>
            <a:r>
              <a:rPr lang="en-US" altLang="en-US" smtClean="0">
                <a:solidFill>
                  <a:srgbClr val="FF0000"/>
                </a:solidFill>
                <a:latin typeface="Book Antiqua" pitchFamily="18" charset="0"/>
              </a:rPr>
              <a:t> %</a:t>
            </a:r>
            <a:r>
              <a:rPr lang="en-US" altLang="en-US" smtClean="0">
                <a:latin typeface="Book Antiqua" pitchFamily="18" charset="0"/>
              </a:rPr>
              <a:t> in developed countries                  </a:t>
            </a:r>
          </a:p>
          <a:p>
            <a:pPr eaLnBrk="1" hangingPunct="1">
              <a:buFont typeface="Wingdings" pitchFamily="2" charset="2"/>
              <a:buChar char="ü"/>
            </a:pPr>
            <a:r>
              <a:rPr lang="en-US" altLang="en-US" b="1" smtClean="0">
                <a:solidFill>
                  <a:srgbClr val="FF0000"/>
                </a:solidFill>
                <a:latin typeface="Book Antiqua" pitchFamily="18" charset="0"/>
              </a:rPr>
              <a:t>20</a:t>
            </a:r>
            <a:r>
              <a:rPr lang="en-US" altLang="en-US" smtClean="0">
                <a:solidFill>
                  <a:srgbClr val="FF0000"/>
                </a:solidFill>
                <a:latin typeface="Book Antiqua" pitchFamily="18" charset="0"/>
              </a:rPr>
              <a:t> to </a:t>
            </a:r>
            <a:r>
              <a:rPr lang="en-US" altLang="en-US" b="1" smtClean="0">
                <a:solidFill>
                  <a:srgbClr val="FF0000"/>
                </a:solidFill>
                <a:latin typeface="Book Antiqua" pitchFamily="18" charset="0"/>
              </a:rPr>
              <a:t>50</a:t>
            </a:r>
            <a:r>
              <a:rPr lang="en-US" altLang="en-US" smtClean="0">
                <a:solidFill>
                  <a:srgbClr val="FF0000"/>
                </a:solidFill>
                <a:latin typeface="Book Antiqua" pitchFamily="18" charset="0"/>
              </a:rPr>
              <a:t> % </a:t>
            </a:r>
            <a:r>
              <a:rPr lang="en-US" altLang="en-US" smtClean="0">
                <a:latin typeface="Book Antiqua" pitchFamily="18" charset="0"/>
              </a:rPr>
              <a:t>in developing</a:t>
            </a:r>
          </a:p>
          <a:p>
            <a:pPr eaLnBrk="1" hangingPunct="1"/>
            <a:r>
              <a:rPr lang="en-US" altLang="en-US" smtClean="0">
                <a:latin typeface="Book Antiqua" pitchFamily="18" charset="0"/>
              </a:rPr>
              <a:t>In Ethiopia, some perishables have shown up to </a:t>
            </a:r>
            <a:r>
              <a:rPr lang="en-US" altLang="en-US" b="1" smtClean="0">
                <a:solidFill>
                  <a:srgbClr val="FF0000"/>
                </a:solidFill>
                <a:latin typeface="Book Antiqua" pitchFamily="18" charset="0"/>
              </a:rPr>
              <a:t>80%</a:t>
            </a:r>
            <a:r>
              <a:rPr lang="en-US" altLang="en-US" smtClean="0">
                <a:solidFill>
                  <a:srgbClr val="FF0000"/>
                </a:solidFill>
                <a:latin typeface="Book Antiqua" pitchFamily="18" charset="0"/>
              </a:rPr>
              <a:t> loss</a:t>
            </a:r>
          </a:p>
          <a:p>
            <a:pPr eaLnBrk="1" hangingPunct="1"/>
            <a:r>
              <a:rPr lang="en-US" altLang="en-US" smtClean="0">
                <a:latin typeface="Book Antiqua" pitchFamily="18" charset="0"/>
              </a:rPr>
              <a:t>Loss of product = much more than just the cost of the commodity</a:t>
            </a:r>
            <a:endParaRPr lang="en-US" altLang="en-US" smtClean="0"/>
          </a:p>
        </p:txBody>
      </p:sp>
      <p:sp>
        <p:nvSpPr>
          <p:cNvPr id="32771" name="Slide Number Placeholder 2"/>
          <p:cNvSpPr>
            <a:spLocks noGrp="1"/>
          </p:cNvSpPr>
          <p:nvPr>
            <p:ph type="sldNum" sz="quarter" idx="12"/>
          </p:nvPr>
        </p:nvSpPr>
        <p:spPr bwMode="auto">
          <a:noFill/>
          <a:ln>
            <a:miter lim="800000"/>
            <a:headEnd/>
            <a:tailEnd/>
          </a:ln>
        </p:spPr>
        <p:txBody>
          <a:bodyPr/>
          <a:lstStyle/>
          <a:p>
            <a:fld id="{9F284777-475A-4495-B568-3291644B3A39}" type="slidenum">
              <a:rPr lang="en-US" altLang="en-US"/>
              <a:pPr/>
              <a:t>138</a:t>
            </a:fld>
            <a:endParaRPr lang="en-US" altLang="en-US"/>
          </a:p>
        </p:txBody>
      </p:sp>
      <p:sp>
        <p:nvSpPr>
          <p:cNvPr id="4" name="Footer Placeholder 3"/>
          <p:cNvSpPr>
            <a:spLocks noGrp="1"/>
          </p:cNvSpPr>
          <p:nvPr>
            <p:ph type="ftr" sz="quarter" idx="11"/>
          </p:nvPr>
        </p:nvSpPr>
        <p:spPr/>
        <p:txBody>
          <a:bodyPr/>
          <a:lstStyle/>
          <a:p>
            <a:pPr>
              <a:defRPr/>
            </a:pPr>
            <a:r>
              <a:rPr lang="en-US"/>
              <a:t>post-harvest loss</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altLang="en-US" smtClean="0"/>
          </a:p>
        </p:txBody>
      </p:sp>
      <p:sp>
        <p:nvSpPr>
          <p:cNvPr id="33795" name="Content Placeholder 2"/>
          <p:cNvSpPr>
            <a:spLocks noGrp="1"/>
          </p:cNvSpPr>
          <p:nvPr>
            <p:ph idx="1"/>
          </p:nvPr>
        </p:nvSpPr>
        <p:spPr/>
        <p:txBody>
          <a:bodyPr/>
          <a:lstStyle/>
          <a:p>
            <a:pPr eaLnBrk="1" hangingPunct="1"/>
            <a:endParaRPr lang="en-US" altLang="en-US" smtClean="0"/>
          </a:p>
        </p:txBody>
      </p:sp>
      <p:sp>
        <p:nvSpPr>
          <p:cNvPr id="33796" name="Slide Number Placeholder 4"/>
          <p:cNvSpPr>
            <a:spLocks noGrp="1"/>
          </p:cNvSpPr>
          <p:nvPr>
            <p:ph type="sldNum" sz="quarter" idx="12"/>
          </p:nvPr>
        </p:nvSpPr>
        <p:spPr bwMode="auto">
          <a:noFill/>
          <a:ln>
            <a:miter lim="800000"/>
            <a:headEnd/>
            <a:tailEnd/>
          </a:ln>
        </p:spPr>
        <p:txBody>
          <a:bodyPr/>
          <a:lstStyle/>
          <a:p>
            <a:fld id="{C835F6B8-5F80-41BB-B594-6A2A08EADC65}" type="slidenum">
              <a:rPr lang="en-US" altLang="en-US"/>
              <a:pPr/>
              <a:t>139</a:t>
            </a:fld>
            <a:endParaRPr lang="en-US" altLang="en-US"/>
          </a:p>
        </p:txBody>
      </p:sp>
      <p:pic>
        <p:nvPicPr>
          <p:cNvPr id="33797"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Footer Placeholder 5"/>
          <p:cNvSpPr>
            <a:spLocks noGrp="1"/>
          </p:cNvSpPr>
          <p:nvPr>
            <p:ph type="ftr" sz="quarter" idx="11"/>
          </p:nvPr>
        </p:nvSpPr>
        <p:spPr/>
        <p:txBody>
          <a:bodyPr/>
          <a:lstStyle/>
          <a:p>
            <a:pPr>
              <a:defRPr/>
            </a:pPr>
            <a:r>
              <a:rPr lang="en-US"/>
              <a:t>post-harvest loss</a:t>
            </a:r>
          </a:p>
        </p:txBody>
      </p:sp>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noChangeArrowheads="1"/>
          </p:cNvSpPr>
          <p:nvPr>
            <p:ph type="title"/>
          </p:nvPr>
        </p:nvSpPr>
        <p:spPr>
          <a:xfrm>
            <a:off x="152400" y="228600"/>
            <a:ext cx="8229600" cy="563563"/>
          </a:xfrm>
        </p:spPr>
        <p:txBody>
          <a:bodyPr>
            <a:normAutofit fontScale="90000"/>
          </a:bodyPr>
          <a:lstStyle/>
          <a:p>
            <a:pPr eaLnBrk="1" hangingPunct="1"/>
            <a:r>
              <a:rPr lang="en-US" altLang="zh-CN" sz="4000" b="1" dirty="0" smtClean="0">
                <a:solidFill>
                  <a:srgbClr val="FF0000"/>
                </a:solidFill>
                <a:latin typeface="Book Antiqua" pitchFamily="18" charset="0"/>
              </a:rPr>
              <a:t/>
            </a:r>
            <a:br>
              <a:rPr lang="en-US" altLang="zh-CN" sz="4000" b="1" dirty="0" smtClean="0">
                <a:solidFill>
                  <a:srgbClr val="FF0000"/>
                </a:solidFill>
                <a:latin typeface="Book Antiqua" pitchFamily="18" charset="0"/>
              </a:rPr>
            </a:br>
            <a:r>
              <a:rPr lang="en-US" altLang="zh-CN" sz="4000" b="1" dirty="0" smtClean="0">
                <a:solidFill>
                  <a:srgbClr val="FF0000"/>
                </a:solidFill>
                <a:latin typeface="Book Antiqua" pitchFamily="18" charset="0"/>
              </a:rPr>
              <a:t>Structure of hort. Crops</a:t>
            </a:r>
            <a:r>
              <a:rPr lang="en-US" altLang="zh-CN" dirty="0" smtClean="0">
                <a:solidFill>
                  <a:srgbClr val="FF0000"/>
                </a:solidFill>
                <a:latin typeface="Book Antiqua" pitchFamily="18" charset="0"/>
              </a:rPr>
              <a:t/>
            </a:r>
            <a:br>
              <a:rPr lang="en-US" altLang="zh-CN" dirty="0" smtClean="0">
                <a:solidFill>
                  <a:srgbClr val="FF0000"/>
                </a:solidFill>
                <a:latin typeface="Book Antiqua" pitchFamily="18" charset="0"/>
              </a:rPr>
            </a:br>
            <a:endParaRPr lang="en-US" altLang="en-US" dirty="0" smtClean="0">
              <a:solidFill>
                <a:srgbClr val="FF0000"/>
              </a:solidFill>
              <a:ea typeface="SimSun" pitchFamily="2" charset="-122"/>
            </a:endParaRPr>
          </a:p>
        </p:txBody>
      </p:sp>
      <p:sp>
        <p:nvSpPr>
          <p:cNvPr id="61442" name="Slide Number Placeholder 3"/>
          <p:cNvSpPr>
            <a:spLocks noGrp="1" noChangeArrowheads="1"/>
          </p:cNvSpPr>
          <p:nvPr>
            <p:ph type="sldNum" sz="quarter" idx="12"/>
          </p:nvPr>
        </p:nvSpPr>
        <p:spPr bwMode="auto">
          <a:noFill/>
          <a:ln>
            <a:miter lim="800000"/>
            <a:headEnd/>
            <a:tailEnd/>
          </a:ln>
        </p:spPr>
        <p:txBody>
          <a:bodyPr/>
          <a:lstStyle/>
          <a:p>
            <a:fld id="{816FCFEC-ECE2-4846-9938-ADB34919AB44}" type="slidenum">
              <a:rPr lang="en-US" altLang="zh-CN"/>
              <a:pPr/>
              <a:t>14</a:t>
            </a:fld>
            <a:endParaRPr lang="en-US" altLang="zh-CN"/>
          </a:p>
        </p:txBody>
      </p:sp>
      <p:sp>
        <p:nvSpPr>
          <p:cNvPr id="61443" name="Content Placeholder 2"/>
          <p:cNvSpPr txBox="1">
            <a:spLocks noChangeArrowheads="1"/>
          </p:cNvSpPr>
          <p:nvPr/>
        </p:nvSpPr>
        <p:spPr bwMode="auto">
          <a:xfrm>
            <a:off x="228600" y="990600"/>
            <a:ext cx="8686800" cy="5638800"/>
          </a:xfrm>
          <a:prstGeom prst="rect">
            <a:avLst/>
          </a:prstGeom>
          <a:noFill/>
          <a:ln w="9525">
            <a:noFill/>
            <a:miter lim="800000"/>
            <a:headEnd/>
            <a:tailEnd/>
          </a:ln>
        </p:spPr>
        <p:txBody>
          <a:bodyPr/>
          <a:lstStyle/>
          <a:p>
            <a:pPr marL="342900" indent="-342900" algn="just">
              <a:spcBef>
                <a:spcPct val="20000"/>
              </a:spcBef>
              <a:buFont typeface="Wingdings" pitchFamily="2" charset="2"/>
              <a:buChar char=""/>
            </a:pPr>
            <a:r>
              <a:rPr lang="en-US" altLang="zh-CN" sz="3200" dirty="0">
                <a:latin typeface="Book Antiqua" pitchFamily="18" charset="0"/>
              </a:rPr>
              <a:t>The physiological changes that take place on harvested products</a:t>
            </a:r>
          </a:p>
          <a:p>
            <a:pPr marL="342900" indent="-342900" algn="just">
              <a:spcBef>
                <a:spcPct val="20000"/>
              </a:spcBef>
              <a:buFont typeface="Wingdings" pitchFamily="2" charset="2"/>
              <a:buChar char=""/>
            </a:pPr>
            <a:endParaRPr lang="en-US" altLang="zh-CN" sz="3200" dirty="0">
              <a:latin typeface="Book Antiqua" pitchFamily="18" charset="0"/>
            </a:endParaRPr>
          </a:p>
          <a:p>
            <a:pPr marL="342900" indent="-342900" algn="just">
              <a:spcBef>
                <a:spcPct val="20000"/>
              </a:spcBef>
              <a:buFont typeface="Wingdings" pitchFamily="2" charset="2"/>
              <a:buChar char=""/>
            </a:pPr>
            <a:r>
              <a:rPr lang="en-US" altLang="zh-CN" sz="3200" dirty="0">
                <a:latin typeface="Book Antiqua" pitchFamily="18" charset="0"/>
              </a:rPr>
              <a:t>The way to handle the products depends on the material harvested</a:t>
            </a:r>
          </a:p>
          <a:p>
            <a:pPr marL="342900" indent="-342900" algn="just">
              <a:spcBef>
                <a:spcPct val="20000"/>
              </a:spcBef>
              <a:buFont typeface="Wingdings" pitchFamily="2" charset="2"/>
              <a:buChar char=""/>
            </a:pPr>
            <a:endParaRPr lang="en-US" altLang="zh-CN" sz="3200" dirty="0">
              <a:latin typeface="Book Antiqua" pitchFamily="18" charset="0"/>
            </a:endParaRPr>
          </a:p>
          <a:p>
            <a:pPr marL="342900" indent="-342900" algn="just">
              <a:spcBef>
                <a:spcPct val="20000"/>
              </a:spcBef>
              <a:buFont typeface="Wingdings" pitchFamily="2" charset="2"/>
              <a:buChar char=""/>
            </a:pPr>
            <a:r>
              <a:rPr lang="en-US" altLang="zh-CN" sz="3200" dirty="0">
                <a:latin typeface="Book Antiqua" pitchFamily="18" charset="0"/>
              </a:rPr>
              <a:t>Based on structure, horticultural products are categorized as leaves, stems, flowers, fruits, and below ground structures (roots, bulbs and tubers)</a:t>
            </a:r>
          </a:p>
          <a:p>
            <a:pPr marL="342900" indent="-342900" algn="just">
              <a:spcBef>
                <a:spcPct val="20000"/>
              </a:spcBef>
              <a:buFont typeface="Wingdings" pitchFamily="2" charset="2"/>
              <a:buChar char=""/>
            </a:pPr>
            <a:endParaRPr lang="en-US" altLang="zh-CN" sz="3200" dirty="0">
              <a:latin typeface="Book Antiqua" pitchFamily="18" charset="0"/>
            </a:endParaRPr>
          </a:p>
          <a:p>
            <a:pPr marL="342900" indent="-342900" algn="just">
              <a:spcBef>
                <a:spcPct val="20000"/>
              </a:spcBef>
              <a:buFont typeface="Wingdings" pitchFamily="2" charset="2"/>
              <a:buChar char=""/>
            </a:pPr>
            <a:endParaRPr lang="en-US" altLang="zh-CN" sz="3200" dirty="0">
              <a:latin typeface="Book Antiqua" pitchFamily="18" charset="0"/>
            </a:endParaRPr>
          </a:p>
          <a:p>
            <a:pPr marL="342900" indent="-342900">
              <a:spcBef>
                <a:spcPct val="20000"/>
              </a:spcBef>
              <a:buFont typeface="Wingdings" pitchFamily="2" charset="2"/>
              <a:buChar char=""/>
            </a:pPr>
            <a:endParaRPr lang="en-US" altLang="zh-CN" sz="3200" dirty="0">
              <a:latin typeface="Calibri" pitchFamily="34" charset="0"/>
            </a:endParaRPr>
          </a:p>
          <a:p>
            <a:pPr marL="342900" indent="-342900">
              <a:spcBef>
                <a:spcPct val="20000"/>
              </a:spcBef>
              <a:buFont typeface="Wingdings" pitchFamily="2" charset="2"/>
              <a:buChar char=""/>
            </a:pPr>
            <a:endParaRPr lang="en-US" altLang="zh-CN" sz="3200" dirty="0">
              <a:latin typeface="Calibri" pitchFamily="34" charset="0"/>
            </a:endParaRPr>
          </a:p>
          <a:p>
            <a:pPr marL="342900" indent="-342900">
              <a:spcBef>
                <a:spcPct val="20000"/>
              </a:spcBef>
              <a:buFont typeface="Wingdings" pitchFamily="2" charset="2"/>
              <a:buChar char=""/>
            </a:pPr>
            <a:endParaRPr lang="en-US" altLang="zh-CN" sz="3200" dirty="0">
              <a:latin typeface="Calibri" pitchFamily="34" charset="0"/>
            </a:endParaRPr>
          </a:p>
          <a:p>
            <a:pPr marL="342900" indent="-342900">
              <a:spcBef>
                <a:spcPct val="20000"/>
              </a:spcBef>
              <a:buFont typeface="Wingdings" pitchFamily="2" charset="2"/>
              <a:buChar char=""/>
            </a:pPr>
            <a:endParaRPr lang="en-US" altLang="zh-CN" sz="32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strips(downLeft)">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4"/>
          <p:cNvPicPr>
            <a:picLocks noGrp="1" noChangeAspect="1"/>
          </p:cNvPicPr>
          <p:nvPr>
            <p:ph idx="1"/>
          </p:nvPr>
        </p:nvPicPr>
        <p:blipFill>
          <a:blip r:embed="rId2"/>
          <a:srcRect/>
          <a:stretch>
            <a:fillRect/>
          </a:stretch>
        </p:blipFill>
        <p:spPr>
          <a:xfrm>
            <a:off x="4792663" y="857250"/>
            <a:ext cx="4351337" cy="3263900"/>
          </a:xfrm>
        </p:spPr>
      </p:pic>
      <p:sp>
        <p:nvSpPr>
          <p:cNvPr id="39939" name="Slide Number Placeholder 3"/>
          <p:cNvSpPr>
            <a:spLocks noGrp="1"/>
          </p:cNvSpPr>
          <p:nvPr>
            <p:ph type="sldNum" sz="quarter" idx="12"/>
          </p:nvPr>
        </p:nvSpPr>
        <p:spPr bwMode="auto">
          <a:noFill/>
          <a:ln>
            <a:miter lim="800000"/>
            <a:headEnd/>
            <a:tailEnd/>
          </a:ln>
        </p:spPr>
        <p:txBody>
          <a:bodyPr/>
          <a:lstStyle/>
          <a:p>
            <a:fld id="{5CD22025-B956-4C5C-AF04-FB46078AB004}" type="slidenum">
              <a:rPr lang="en-GB"/>
              <a:pPr/>
              <a:t>140</a:t>
            </a:fld>
            <a:endParaRPr lang="en-GB"/>
          </a:p>
        </p:txBody>
      </p:sp>
      <p:pic>
        <p:nvPicPr>
          <p:cNvPr id="39940" name="Picture 5"/>
          <p:cNvPicPr>
            <a:picLocks noChangeAspect="1"/>
          </p:cNvPicPr>
          <p:nvPr/>
        </p:nvPicPr>
        <p:blipFill>
          <a:blip r:embed="rId3"/>
          <a:srcRect/>
          <a:stretch>
            <a:fillRect/>
          </a:stretch>
        </p:blipFill>
        <p:spPr bwMode="auto">
          <a:xfrm>
            <a:off x="0" y="857250"/>
            <a:ext cx="4792663" cy="3263900"/>
          </a:xfrm>
          <a:prstGeom prst="rect">
            <a:avLst/>
          </a:prstGeom>
          <a:noFill/>
          <a:ln w="9525">
            <a:noFill/>
            <a:miter lim="800000"/>
            <a:headEnd/>
            <a:tailEnd/>
          </a:ln>
        </p:spPr>
      </p:pic>
      <p:pic>
        <p:nvPicPr>
          <p:cNvPr id="39941" name="Content Placeholder 4"/>
          <p:cNvPicPr>
            <a:picLocks noChangeAspect="1"/>
          </p:cNvPicPr>
          <p:nvPr/>
        </p:nvPicPr>
        <p:blipFill>
          <a:blip r:embed="rId4"/>
          <a:srcRect/>
          <a:stretch>
            <a:fillRect/>
          </a:stretch>
        </p:blipFill>
        <p:spPr bwMode="auto">
          <a:xfrm>
            <a:off x="0" y="4094163"/>
            <a:ext cx="4792663" cy="2763837"/>
          </a:xfrm>
          <a:prstGeom prst="rect">
            <a:avLst/>
          </a:prstGeom>
          <a:noFill/>
          <a:ln w="9525">
            <a:noFill/>
            <a:miter lim="800000"/>
            <a:headEnd/>
            <a:tailEnd/>
          </a:ln>
        </p:spPr>
      </p:pic>
      <p:pic>
        <p:nvPicPr>
          <p:cNvPr id="39942" name="Content Placeholder 6"/>
          <p:cNvPicPr>
            <a:picLocks noChangeAspect="1"/>
          </p:cNvPicPr>
          <p:nvPr/>
        </p:nvPicPr>
        <p:blipFill>
          <a:blip r:embed="rId5"/>
          <a:srcRect/>
          <a:stretch>
            <a:fillRect/>
          </a:stretch>
        </p:blipFill>
        <p:spPr bwMode="auto">
          <a:xfrm>
            <a:off x="4792663" y="4094163"/>
            <a:ext cx="4351337" cy="2763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endParaRPr lang="en-US" altLang="en-US" smtClean="0"/>
          </a:p>
        </p:txBody>
      </p:sp>
      <p:sp>
        <p:nvSpPr>
          <p:cNvPr id="40963" name="Content Placeholder 2"/>
          <p:cNvSpPr>
            <a:spLocks noGrp="1"/>
          </p:cNvSpPr>
          <p:nvPr>
            <p:ph idx="1"/>
          </p:nvPr>
        </p:nvSpPr>
        <p:spPr/>
        <p:txBody>
          <a:bodyPr/>
          <a:lstStyle/>
          <a:p>
            <a:pPr eaLnBrk="1" hangingPunct="1"/>
            <a:endParaRPr lang="en-US" altLang="en-US" smtClean="0"/>
          </a:p>
        </p:txBody>
      </p:sp>
      <p:sp>
        <p:nvSpPr>
          <p:cNvPr id="40964" name="Slide Number Placeholder 5"/>
          <p:cNvSpPr>
            <a:spLocks noGrp="1"/>
          </p:cNvSpPr>
          <p:nvPr>
            <p:ph type="sldNum" sz="quarter" idx="12"/>
          </p:nvPr>
        </p:nvSpPr>
        <p:spPr bwMode="auto">
          <a:noFill/>
          <a:ln>
            <a:miter lim="800000"/>
            <a:headEnd/>
            <a:tailEnd/>
          </a:ln>
        </p:spPr>
        <p:txBody>
          <a:bodyPr/>
          <a:lstStyle/>
          <a:p>
            <a:fld id="{E0AFAABF-FA55-4743-A391-0C48DB31BF73}" type="slidenum">
              <a:rPr lang="en-US" altLang="en-US"/>
              <a:pPr/>
              <a:t>141</a:t>
            </a:fld>
            <a:endParaRPr lang="en-US" altLang="en-US"/>
          </a:p>
        </p:txBody>
      </p:sp>
      <p:pic>
        <p:nvPicPr>
          <p:cNvPr id="40965" name="Picture 2"/>
          <p:cNvPicPr>
            <a:picLocks noChangeAspect="1" noChangeArrowheads="1"/>
          </p:cNvPicPr>
          <p:nvPr/>
        </p:nvPicPr>
        <p:blipFill>
          <a:blip r:embed="rId2"/>
          <a:srcRect/>
          <a:stretch>
            <a:fillRect/>
          </a:stretch>
        </p:blipFill>
        <p:spPr bwMode="auto">
          <a:xfrm>
            <a:off x="4248150" y="0"/>
            <a:ext cx="4895850" cy="6858000"/>
          </a:xfrm>
          <a:prstGeom prst="rect">
            <a:avLst/>
          </a:prstGeom>
          <a:noFill/>
          <a:ln w="9525">
            <a:noFill/>
            <a:miter lim="800000"/>
            <a:headEnd/>
            <a:tailEnd/>
          </a:ln>
        </p:spPr>
      </p:pic>
      <p:pic>
        <p:nvPicPr>
          <p:cNvPr id="40966" name="Picture 3"/>
          <p:cNvPicPr>
            <a:picLocks noChangeAspect="1" noChangeArrowheads="1"/>
          </p:cNvPicPr>
          <p:nvPr/>
        </p:nvPicPr>
        <p:blipFill>
          <a:blip r:embed="rId3"/>
          <a:srcRect/>
          <a:stretch>
            <a:fillRect/>
          </a:stretch>
        </p:blipFill>
        <p:spPr bwMode="auto">
          <a:xfrm>
            <a:off x="-49213" y="0"/>
            <a:ext cx="4454526" cy="6858000"/>
          </a:xfrm>
          <a:prstGeom prst="rect">
            <a:avLst/>
          </a:prstGeom>
          <a:noFill/>
          <a:ln w="9525">
            <a:noFill/>
            <a:miter lim="800000"/>
            <a:headEnd/>
            <a:tailEnd/>
          </a:ln>
        </p:spPr>
      </p:pic>
      <p:sp>
        <p:nvSpPr>
          <p:cNvPr id="8" name="Oval 7"/>
          <p:cNvSpPr/>
          <p:nvPr/>
        </p:nvSpPr>
        <p:spPr>
          <a:xfrm>
            <a:off x="8382000" y="5791200"/>
            <a:ext cx="762000" cy="533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a:solidFill>
                  <a:schemeClr val="bg2">
                    <a:lumMod val="10000"/>
                  </a:schemeClr>
                </a:solidFill>
              </a:rPr>
              <a:t>b</a:t>
            </a:r>
          </a:p>
        </p:txBody>
      </p:sp>
      <p:sp>
        <p:nvSpPr>
          <p:cNvPr id="9" name="Oval 8"/>
          <p:cNvSpPr/>
          <p:nvPr/>
        </p:nvSpPr>
        <p:spPr>
          <a:xfrm>
            <a:off x="304800" y="5791200"/>
            <a:ext cx="762000" cy="533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000" b="1" dirty="0">
                <a:solidFill>
                  <a:schemeClr val="bg2">
                    <a:lumMod val="10000"/>
                  </a:schemeClr>
                </a:solidFill>
              </a:rPr>
              <a:t>a</a:t>
            </a:r>
          </a:p>
        </p:txBody>
      </p:sp>
      <p:sp>
        <p:nvSpPr>
          <p:cNvPr id="10" name="Footer Placeholder 9"/>
          <p:cNvSpPr>
            <a:spLocks noGrp="1"/>
          </p:cNvSpPr>
          <p:nvPr>
            <p:ph type="ftr" sz="quarter" idx="11"/>
          </p:nvPr>
        </p:nvSpPr>
        <p:spPr/>
        <p:txBody>
          <a:bodyPr/>
          <a:lstStyle/>
          <a:p>
            <a:pPr>
              <a:defRPr/>
            </a:pPr>
            <a:r>
              <a:rPr lang="en-US"/>
              <a:t>post-harvest loss</a:t>
            </a:r>
          </a:p>
        </p:txBody>
      </p:sp>
    </p:spTree>
  </p:cSld>
  <p:clrMapOvr>
    <a:masterClrMapping/>
  </p:clrMapOvr>
  <p:transition>
    <p:wedg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endParaRPr lang="en-US" altLang="en-US" smtClean="0"/>
          </a:p>
        </p:txBody>
      </p:sp>
      <p:sp>
        <p:nvSpPr>
          <p:cNvPr id="43011" name="Content Placeholder 2"/>
          <p:cNvSpPr>
            <a:spLocks noGrp="1"/>
          </p:cNvSpPr>
          <p:nvPr>
            <p:ph idx="1"/>
          </p:nvPr>
        </p:nvSpPr>
        <p:spPr/>
        <p:txBody>
          <a:bodyPr/>
          <a:lstStyle/>
          <a:p>
            <a:pPr eaLnBrk="1" hangingPunct="1"/>
            <a:endParaRPr lang="en-US" altLang="en-US" smtClean="0"/>
          </a:p>
        </p:txBody>
      </p:sp>
      <p:sp>
        <p:nvSpPr>
          <p:cNvPr id="43012" name="Slide Number Placeholder 3"/>
          <p:cNvSpPr>
            <a:spLocks noGrp="1"/>
          </p:cNvSpPr>
          <p:nvPr>
            <p:ph type="sldNum" sz="quarter" idx="12"/>
          </p:nvPr>
        </p:nvSpPr>
        <p:spPr bwMode="auto">
          <a:noFill/>
          <a:ln>
            <a:miter lim="800000"/>
            <a:headEnd/>
            <a:tailEnd/>
          </a:ln>
        </p:spPr>
        <p:txBody>
          <a:bodyPr/>
          <a:lstStyle/>
          <a:p>
            <a:fld id="{18A03C01-E0CF-437C-AAAB-92479819CBBD}" type="slidenum">
              <a:rPr lang="en-US" altLang="en-US"/>
              <a:pPr/>
              <a:t>142</a:t>
            </a:fld>
            <a:endParaRPr lang="en-US" altLang="en-US"/>
          </a:p>
        </p:txBody>
      </p:sp>
      <p:grpSp>
        <p:nvGrpSpPr>
          <p:cNvPr id="2" name="Group 7"/>
          <p:cNvGrpSpPr>
            <a:grpSpLocks/>
          </p:cNvGrpSpPr>
          <p:nvPr/>
        </p:nvGrpSpPr>
        <p:grpSpPr bwMode="auto">
          <a:xfrm>
            <a:off x="0" y="0"/>
            <a:ext cx="9144000" cy="6932613"/>
            <a:chOff x="0" y="-1"/>
            <a:chExt cx="9144000" cy="6933033"/>
          </a:xfrm>
        </p:grpSpPr>
        <p:pic>
          <p:nvPicPr>
            <p:cNvPr id="43015" name="Picture 2"/>
            <p:cNvPicPr>
              <a:picLocks noChangeAspect="1" noChangeArrowheads="1"/>
            </p:cNvPicPr>
            <p:nvPr/>
          </p:nvPicPr>
          <p:blipFill>
            <a:blip r:embed="rId2"/>
            <a:srcRect/>
            <a:stretch>
              <a:fillRect/>
            </a:stretch>
          </p:blipFill>
          <p:spPr bwMode="auto">
            <a:xfrm>
              <a:off x="0" y="-1"/>
              <a:ext cx="4800600" cy="6933033"/>
            </a:xfrm>
            <a:prstGeom prst="rect">
              <a:avLst/>
            </a:prstGeom>
            <a:noFill/>
            <a:ln w="9525">
              <a:noFill/>
              <a:miter lim="800000"/>
              <a:headEnd/>
              <a:tailEnd/>
            </a:ln>
          </p:spPr>
        </p:pic>
        <p:pic>
          <p:nvPicPr>
            <p:cNvPr id="43016" name="Picture 6" descr="D:\ENTERTAINMENT\PHOTO\Wageningen pic\fruit and veges\20130913_152615.jpg"/>
            <p:cNvPicPr>
              <a:picLocks noChangeAspect="1" noChangeArrowheads="1"/>
            </p:cNvPicPr>
            <p:nvPr/>
          </p:nvPicPr>
          <p:blipFill>
            <a:blip r:embed="rId3"/>
            <a:srcRect/>
            <a:stretch>
              <a:fillRect/>
            </a:stretch>
          </p:blipFill>
          <p:spPr bwMode="auto">
            <a:xfrm>
              <a:off x="4724400" y="0"/>
              <a:ext cx="4419600" cy="6858000"/>
            </a:xfrm>
            <a:prstGeom prst="rect">
              <a:avLst/>
            </a:prstGeom>
            <a:noFill/>
            <a:ln w="9525">
              <a:noFill/>
              <a:miter lim="800000"/>
              <a:headEnd/>
              <a:tailEnd/>
            </a:ln>
          </p:spPr>
        </p:pic>
      </p:grpSp>
      <p:sp>
        <p:nvSpPr>
          <p:cNvPr id="8" name="Footer Placeholder 7"/>
          <p:cNvSpPr>
            <a:spLocks noGrp="1"/>
          </p:cNvSpPr>
          <p:nvPr>
            <p:ph type="ftr" sz="quarter" idx="11"/>
          </p:nvPr>
        </p:nvSpPr>
        <p:spPr/>
        <p:txBody>
          <a:bodyPr/>
          <a:lstStyle/>
          <a:p>
            <a:pPr>
              <a:defRPr/>
            </a:pPr>
            <a:r>
              <a:rPr lang="en-US"/>
              <a:t>post-harvest loss</a:t>
            </a:r>
          </a:p>
        </p:txBody>
      </p:sp>
    </p:spTree>
  </p:cSld>
  <p:clrMapOvr>
    <a:masterClrMapping/>
  </p:clrMapOvr>
  <p:transition>
    <p:wipe dir="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GB" altLang="en-US" smtClean="0"/>
          </a:p>
        </p:txBody>
      </p:sp>
      <p:sp>
        <p:nvSpPr>
          <p:cNvPr id="44035" name="Content Placeholder 2"/>
          <p:cNvSpPr>
            <a:spLocks noGrp="1"/>
          </p:cNvSpPr>
          <p:nvPr>
            <p:ph idx="1"/>
          </p:nvPr>
        </p:nvSpPr>
        <p:spPr/>
        <p:txBody>
          <a:bodyPr/>
          <a:lstStyle/>
          <a:p>
            <a:endParaRPr lang="en-GB" altLang="en-US" smtClean="0"/>
          </a:p>
        </p:txBody>
      </p:sp>
      <p:sp>
        <p:nvSpPr>
          <p:cNvPr id="44036" name="Slide Number Placeholder 3"/>
          <p:cNvSpPr>
            <a:spLocks noGrp="1"/>
          </p:cNvSpPr>
          <p:nvPr>
            <p:ph type="sldNum" sz="quarter" idx="12"/>
          </p:nvPr>
        </p:nvSpPr>
        <p:spPr bwMode="auto">
          <a:noFill/>
          <a:ln>
            <a:miter lim="800000"/>
            <a:headEnd/>
            <a:tailEnd/>
          </a:ln>
        </p:spPr>
        <p:txBody>
          <a:bodyPr/>
          <a:lstStyle/>
          <a:p>
            <a:fld id="{FA0D08AA-3F69-4253-8C53-898DA9E48218}" type="slidenum">
              <a:rPr lang="en-GB" altLang="en-US"/>
              <a:pPr/>
              <a:t>143</a:t>
            </a:fld>
            <a:endParaRPr lang="en-GB" altLang="en-US"/>
          </a:p>
        </p:txBody>
      </p:sp>
      <p:pic>
        <p:nvPicPr>
          <p:cNvPr id="44037" name="Picture 2"/>
          <p:cNvPicPr>
            <a:picLocks noChangeAspect="1" noChangeArrowheads="1"/>
          </p:cNvPicPr>
          <p:nvPr/>
        </p:nvPicPr>
        <p:blipFill>
          <a:blip r:embed="rId2"/>
          <a:srcRect/>
          <a:stretch>
            <a:fillRect/>
          </a:stretch>
        </p:blipFill>
        <p:spPr bwMode="auto">
          <a:xfrm>
            <a:off x="0" y="50800"/>
            <a:ext cx="9144000" cy="6810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304800" y="457200"/>
            <a:ext cx="8610600" cy="5416550"/>
          </a:xfrm>
          <a:prstGeom prst="rect">
            <a:avLst/>
          </a:prstGeom>
          <a:noFill/>
          <a:ln w="9525">
            <a:solidFill>
              <a:schemeClr val="tx1"/>
            </a:solidFill>
            <a:miter lim="800000"/>
            <a:headEnd/>
            <a:tailEnd/>
          </a:ln>
        </p:spPr>
        <p:txBody>
          <a:bodyPr lIns="0" tIns="0" rIns="0" bIns="0" anchor="ctr">
            <a:spAutoFit/>
          </a:bodyPr>
          <a:lstStyle/>
          <a:p>
            <a:pPr algn="just">
              <a:tabLst>
                <a:tab pos="514350" algn="l"/>
                <a:tab pos="571500" algn="l"/>
              </a:tabLst>
            </a:pPr>
            <a:r>
              <a:rPr lang="en-US" altLang="en-US" sz="3200" b="1">
                <a:latin typeface="Book Antiqua" pitchFamily="18" charset="0"/>
                <a:cs typeface="Times New Roman" pitchFamily="18" charset="0"/>
              </a:rPr>
              <a:t>Types of post harvest losses</a:t>
            </a:r>
          </a:p>
          <a:p>
            <a:pPr algn="just">
              <a:tabLst>
                <a:tab pos="514350" algn="l"/>
                <a:tab pos="571500" algn="l"/>
              </a:tabLst>
            </a:pPr>
            <a:r>
              <a:rPr lang="en-US" altLang="zh-CN" sz="3200">
                <a:latin typeface="Book Antiqua" pitchFamily="18" charset="0"/>
              </a:rPr>
              <a:t>The types of postharvest loss could be:</a:t>
            </a:r>
          </a:p>
          <a:p>
            <a:pPr algn="just">
              <a:tabLst>
                <a:tab pos="514350" algn="l"/>
                <a:tab pos="571500" algn="l"/>
              </a:tabLst>
            </a:pPr>
            <a:endParaRPr lang="en-US" altLang="zh-CN" sz="3200">
              <a:latin typeface="Book Antiqua" pitchFamily="18" charset="0"/>
            </a:endParaRPr>
          </a:p>
          <a:p>
            <a:pPr algn="just">
              <a:buFontTx/>
              <a:buChar char="•"/>
              <a:tabLst>
                <a:tab pos="514350" algn="l"/>
                <a:tab pos="571500" algn="l"/>
              </a:tabLst>
            </a:pPr>
            <a:r>
              <a:rPr lang="en-US" altLang="zh-CN" sz="3200" b="1">
                <a:latin typeface="Book Antiqua" pitchFamily="18" charset="0"/>
              </a:rPr>
              <a:t>Quantitative loss</a:t>
            </a:r>
            <a:r>
              <a:rPr lang="en-US" altLang="zh-CN" sz="3200">
                <a:latin typeface="Book Antiqua" pitchFamily="18" charset="0"/>
              </a:rPr>
              <a:t>:- complete physical loss or loss of weight or volume</a:t>
            </a:r>
          </a:p>
          <a:p>
            <a:pPr algn="just">
              <a:buFontTx/>
              <a:buChar char="•"/>
              <a:tabLst>
                <a:tab pos="514350" algn="l"/>
                <a:tab pos="571500" algn="l"/>
              </a:tabLst>
            </a:pPr>
            <a:endParaRPr lang="en-US" altLang="zh-CN" sz="3200">
              <a:latin typeface="Book Antiqua" pitchFamily="18" charset="0"/>
            </a:endParaRPr>
          </a:p>
          <a:p>
            <a:pPr algn="just">
              <a:buFontTx/>
              <a:buChar char="•"/>
              <a:tabLst>
                <a:tab pos="514350" algn="l"/>
                <a:tab pos="571500" algn="l"/>
              </a:tabLst>
            </a:pPr>
            <a:r>
              <a:rPr lang="en-US" altLang="zh-CN" sz="3200" b="1">
                <a:latin typeface="Book Antiqua" pitchFamily="18" charset="0"/>
              </a:rPr>
              <a:t>Qualitative loss</a:t>
            </a:r>
            <a:r>
              <a:rPr lang="en-US" altLang="zh-CN" sz="3200">
                <a:latin typeface="Book Antiqua" pitchFamily="18" charset="0"/>
              </a:rPr>
              <a:t>:- loss of nutritional value, sensory/change in aroma, flavour, color, texture and freshness</a:t>
            </a:r>
          </a:p>
          <a:p>
            <a:pPr algn="just">
              <a:buFontTx/>
              <a:buChar char="•"/>
              <a:tabLst>
                <a:tab pos="514350" algn="l"/>
                <a:tab pos="571500" algn="l"/>
              </a:tabLst>
            </a:pPr>
            <a:endParaRPr lang="en-US" altLang="zh-CN" sz="3200">
              <a:latin typeface="Book Antiqua" pitchFamily="18" charset="0"/>
            </a:endParaRPr>
          </a:p>
          <a:p>
            <a:pPr algn="just">
              <a:buFontTx/>
              <a:buChar char="•"/>
              <a:tabLst>
                <a:tab pos="514350" algn="l"/>
                <a:tab pos="571500" algn="l"/>
              </a:tabLst>
            </a:pPr>
            <a:r>
              <a:rPr lang="en-US" altLang="zh-CN" sz="3200" b="1">
                <a:latin typeface="Book Antiqua" pitchFamily="18" charset="0"/>
              </a:rPr>
              <a:t>Economic/marketability loss</a:t>
            </a:r>
          </a:p>
        </p:txBody>
      </p:sp>
      <p:sp>
        <p:nvSpPr>
          <p:cNvPr id="46083" name="Slide Number Placeholder 2"/>
          <p:cNvSpPr>
            <a:spLocks noGrp="1"/>
          </p:cNvSpPr>
          <p:nvPr>
            <p:ph type="sldNum" sz="quarter" idx="12"/>
          </p:nvPr>
        </p:nvSpPr>
        <p:spPr bwMode="auto">
          <a:noFill/>
          <a:ln>
            <a:miter lim="800000"/>
            <a:headEnd/>
            <a:tailEnd/>
          </a:ln>
        </p:spPr>
        <p:txBody>
          <a:bodyPr/>
          <a:lstStyle/>
          <a:p>
            <a:fld id="{FFF96981-959A-40FA-AC8E-BC632D2370F6}" type="slidenum">
              <a:rPr lang="en-US" altLang="en-US"/>
              <a:pPr/>
              <a:t>144</a:t>
            </a:fld>
            <a:endParaRPr lang="en-US" altLang="en-US"/>
          </a:p>
        </p:txBody>
      </p:sp>
      <p:sp>
        <p:nvSpPr>
          <p:cNvPr id="4" name="Footer Placeholder 3"/>
          <p:cNvSpPr>
            <a:spLocks noGrp="1"/>
          </p:cNvSpPr>
          <p:nvPr>
            <p:ph type="ftr" sz="quarter" idx="11"/>
          </p:nvPr>
        </p:nvSpPr>
        <p:spPr/>
        <p:txBody>
          <a:bodyPr/>
          <a:lstStyle/>
          <a:p>
            <a:pPr>
              <a:defRPr/>
            </a:pPr>
            <a:r>
              <a:rPr lang="en-US"/>
              <a:t>post-harvest loss</a:t>
            </a:r>
          </a:p>
        </p:txBody>
      </p:sp>
    </p:spTree>
  </p:cSld>
  <p:clrMapOvr>
    <a:masterClrMapping/>
  </p:clrMapOvr>
  <p:transition>
    <p:wipe dir="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b="1" dirty="0" smtClean="0">
                <a:solidFill>
                  <a:srgbClr val="0070C0"/>
                </a:solidFill>
                <a:latin typeface="Book Antiqua" pitchFamily="18" charset="0"/>
              </a:rPr>
              <a:t>Consequences of postharvest loss</a:t>
            </a:r>
            <a:endParaRPr lang="en-US" b="1" dirty="0" smtClean="0">
              <a:solidFill>
                <a:srgbClr val="0070C0"/>
              </a:solidFill>
            </a:endParaRPr>
          </a:p>
        </p:txBody>
      </p:sp>
      <p:sp>
        <p:nvSpPr>
          <p:cNvPr id="47107" name="Content Placeholder 2"/>
          <p:cNvSpPr>
            <a:spLocks noGrp="1"/>
          </p:cNvSpPr>
          <p:nvPr>
            <p:ph idx="1"/>
          </p:nvPr>
        </p:nvSpPr>
        <p:spPr/>
        <p:txBody>
          <a:bodyPr/>
          <a:lstStyle/>
          <a:p>
            <a:pPr eaLnBrk="1" hangingPunct="1">
              <a:lnSpc>
                <a:spcPct val="150000"/>
              </a:lnSpc>
              <a:buClr>
                <a:srgbClr val="00B050"/>
              </a:buClr>
              <a:buSzPct val="107000"/>
              <a:buFont typeface="Wingdings" pitchFamily="2" charset="2"/>
              <a:buChar char="¬"/>
            </a:pPr>
            <a:r>
              <a:rPr lang="en-US" altLang="en-US" smtClean="0">
                <a:latin typeface="Bodoni MT" pitchFamily="18" charset="0"/>
              </a:rPr>
              <a:t>Food security </a:t>
            </a:r>
          </a:p>
          <a:p>
            <a:pPr eaLnBrk="1" hangingPunct="1">
              <a:lnSpc>
                <a:spcPct val="150000"/>
              </a:lnSpc>
              <a:buClr>
                <a:srgbClr val="00B050"/>
              </a:buClr>
              <a:buSzPct val="107000"/>
              <a:buFont typeface="Wingdings" pitchFamily="2" charset="2"/>
              <a:buChar char="¬"/>
            </a:pPr>
            <a:r>
              <a:rPr lang="en-US" altLang="en-US" smtClean="0">
                <a:latin typeface="Bodoni MT" pitchFamily="18" charset="0"/>
              </a:rPr>
              <a:t> Nutrition, food quality and safety </a:t>
            </a:r>
          </a:p>
          <a:p>
            <a:pPr eaLnBrk="1" hangingPunct="1">
              <a:lnSpc>
                <a:spcPct val="150000"/>
              </a:lnSpc>
              <a:buClr>
                <a:srgbClr val="00B050"/>
              </a:buClr>
              <a:buSzPct val="107000"/>
              <a:buFont typeface="Wingdings" pitchFamily="2" charset="2"/>
              <a:buChar char="¬"/>
            </a:pPr>
            <a:r>
              <a:rPr lang="en-US" altLang="en-US" smtClean="0">
                <a:latin typeface="Bodoni MT" pitchFamily="18" charset="0"/>
              </a:rPr>
              <a:t> Economy and distribution </a:t>
            </a:r>
          </a:p>
          <a:p>
            <a:pPr eaLnBrk="1" hangingPunct="1">
              <a:lnSpc>
                <a:spcPct val="150000"/>
              </a:lnSpc>
              <a:buClr>
                <a:srgbClr val="00B050"/>
              </a:buClr>
              <a:buSzPct val="107000"/>
              <a:buFont typeface="Wingdings" pitchFamily="2" charset="2"/>
              <a:buChar char="¬"/>
            </a:pPr>
            <a:r>
              <a:rPr lang="en-US" altLang="en-US" smtClean="0">
                <a:latin typeface="Bodoni MT" pitchFamily="18" charset="0"/>
              </a:rPr>
              <a:t> Environment</a:t>
            </a:r>
          </a:p>
          <a:p>
            <a:pPr eaLnBrk="1" hangingPunct="1"/>
            <a:endParaRPr lang="en-US" altLang="en-US" smtClean="0"/>
          </a:p>
        </p:txBody>
      </p:sp>
      <p:sp>
        <p:nvSpPr>
          <p:cNvPr id="47108" name="Slide Number Placeholder 3"/>
          <p:cNvSpPr>
            <a:spLocks noGrp="1"/>
          </p:cNvSpPr>
          <p:nvPr>
            <p:ph type="sldNum" sz="quarter" idx="12"/>
          </p:nvPr>
        </p:nvSpPr>
        <p:spPr bwMode="auto">
          <a:noFill/>
          <a:ln>
            <a:miter lim="800000"/>
            <a:headEnd/>
            <a:tailEnd/>
          </a:ln>
        </p:spPr>
        <p:txBody>
          <a:bodyPr/>
          <a:lstStyle/>
          <a:p>
            <a:fld id="{E54FD362-0919-46E4-881D-CA02F6C014C1}" type="slidenum">
              <a:rPr lang="en-US" altLang="en-US"/>
              <a:pPr/>
              <a:t>145</a:t>
            </a:fld>
            <a:endParaRPr lang="en-US" altLang="en-US"/>
          </a:p>
        </p:txBody>
      </p:sp>
      <p:sp>
        <p:nvSpPr>
          <p:cNvPr id="5" name="Footer Placeholder 4"/>
          <p:cNvSpPr>
            <a:spLocks noGrp="1"/>
          </p:cNvSpPr>
          <p:nvPr>
            <p:ph type="ftr" sz="quarter" idx="11"/>
          </p:nvPr>
        </p:nvSpPr>
        <p:spPr/>
        <p:txBody>
          <a:bodyPr/>
          <a:lstStyle/>
          <a:p>
            <a:pPr>
              <a:defRPr/>
            </a:pPr>
            <a:r>
              <a:rPr lang="en-US"/>
              <a:t>post-harvest loss</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post-harvest loss</a:t>
            </a:r>
          </a:p>
        </p:txBody>
      </p:sp>
      <p:sp>
        <p:nvSpPr>
          <p:cNvPr id="50179" name="Slide Number Placeholder 4"/>
          <p:cNvSpPr>
            <a:spLocks noGrp="1"/>
          </p:cNvSpPr>
          <p:nvPr>
            <p:ph type="sldNum" sz="quarter" idx="12"/>
          </p:nvPr>
        </p:nvSpPr>
        <p:spPr bwMode="auto">
          <a:noFill/>
          <a:ln>
            <a:miter lim="800000"/>
            <a:headEnd/>
            <a:tailEnd/>
          </a:ln>
        </p:spPr>
        <p:txBody>
          <a:bodyPr/>
          <a:lstStyle/>
          <a:p>
            <a:fld id="{00B5610E-9BDB-487B-B964-03B881F07CD9}" type="slidenum">
              <a:rPr lang="en-US" altLang="en-US"/>
              <a:pPr/>
              <a:t>146</a:t>
            </a:fld>
            <a:endParaRPr lang="en-US" altLang="en-US"/>
          </a:p>
        </p:txBody>
      </p:sp>
      <p:pic>
        <p:nvPicPr>
          <p:cNvPr id="50180" name="Picture 2"/>
          <p:cNvPicPr>
            <a:picLocks noChangeAspect="1" noChangeArrowheads="1"/>
          </p:cNvPicPr>
          <p:nvPr/>
        </p:nvPicPr>
        <p:blipFill>
          <a:blip r:embed="rId2"/>
          <a:srcRect/>
          <a:stretch>
            <a:fillRect/>
          </a:stretch>
        </p:blipFill>
        <p:spPr bwMode="auto">
          <a:xfrm>
            <a:off x="1219200" y="2590800"/>
            <a:ext cx="6580188" cy="3781425"/>
          </a:xfrm>
          <a:prstGeom prst="rect">
            <a:avLst/>
          </a:prstGeom>
          <a:noFill/>
          <a:ln w="9525">
            <a:noFill/>
            <a:miter lim="800000"/>
            <a:headEnd/>
            <a:tailEnd/>
          </a:ln>
        </p:spPr>
      </p:pic>
      <p:sp>
        <p:nvSpPr>
          <p:cNvPr id="50181" name="Rectangle 6"/>
          <p:cNvSpPr>
            <a:spLocks noChangeArrowheads="1"/>
          </p:cNvSpPr>
          <p:nvPr/>
        </p:nvSpPr>
        <p:spPr bwMode="auto">
          <a:xfrm>
            <a:off x="381000" y="228600"/>
            <a:ext cx="8382000" cy="1846263"/>
          </a:xfrm>
          <a:prstGeom prst="rect">
            <a:avLst/>
          </a:prstGeom>
          <a:noFill/>
          <a:ln w="9525">
            <a:noFill/>
            <a:miter lim="800000"/>
            <a:headEnd/>
            <a:tailEnd/>
          </a:ln>
        </p:spPr>
        <p:txBody>
          <a:bodyPr>
            <a:spAutoFit/>
          </a:bodyPr>
          <a:lstStyle/>
          <a:p>
            <a:pPr eaLnBrk="1" hangingPunct="1"/>
            <a:endParaRPr lang="en-US" altLang="en-US"/>
          </a:p>
          <a:p>
            <a:pPr algn="just" eaLnBrk="1" hangingPunct="1"/>
            <a:r>
              <a:rPr lang="en-US" altLang="en-US" sz="3200">
                <a:latin typeface="Book Antiqua" pitchFamily="18" charset="0"/>
              </a:rPr>
              <a:t>Economic and food crises → (moral) obligation to save on use of scarce resources and to avoid waste </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304800" y="228600"/>
            <a:ext cx="8229600" cy="487363"/>
          </a:xfrm>
        </p:spPr>
        <p:txBody>
          <a:bodyPr>
            <a:normAutofit fontScale="90000"/>
          </a:bodyPr>
          <a:lstStyle/>
          <a:p>
            <a:pPr eaLnBrk="1" hangingPunct="1"/>
            <a:r>
              <a:rPr lang="en-US" altLang="en-US" smtClean="0">
                <a:latin typeface="Book Antiqua" pitchFamily="18" charset="0"/>
              </a:rPr>
              <a:t>Pollution </a:t>
            </a:r>
          </a:p>
        </p:txBody>
      </p:sp>
      <p:sp>
        <p:nvSpPr>
          <p:cNvPr id="51203" name="Content Placeholder 2"/>
          <p:cNvSpPr>
            <a:spLocks noGrp="1"/>
          </p:cNvSpPr>
          <p:nvPr>
            <p:ph idx="1"/>
          </p:nvPr>
        </p:nvSpPr>
        <p:spPr/>
        <p:txBody>
          <a:bodyPr/>
          <a:lstStyle/>
          <a:p>
            <a:pPr eaLnBrk="1" hangingPunct="1"/>
            <a:endParaRPr lang="en-US" altLang="en-US" smtClean="0"/>
          </a:p>
        </p:txBody>
      </p:sp>
      <p:sp>
        <p:nvSpPr>
          <p:cNvPr id="4" name="Footer Placeholder 3"/>
          <p:cNvSpPr>
            <a:spLocks noGrp="1"/>
          </p:cNvSpPr>
          <p:nvPr>
            <p:ph type="ftr" sz="quarter" idx="11"/>
          </p:nvPr>
        </p:nvSpPr>
        <p:spPr/>
        <p:txBody>
          <a:bodyPr/>
          <a:lstStyle/>
          <a:p>
            <a:pPr>
              <a:defRPr/>
            </a:pPr>
            <a:r>
              <a:rPr lang="en-US"/>
              <a:t>post-harvest loss</a:t>
            </a:r>
          </a:p>
        </p:txBody>
      </p:sp>
      <p:sp>
        <p:nvSpPr>
          <p:cNvPr id="51205" name="Slide Number Placeholder 4"/>
          <p:cNvSpPr>
            <a:spLocks noGrp="1"/>
          </p:cNvSpPr>
          <p:nvPr>
            <p:ph type="sldNum" sz="quarter" idx="12"/>
          </p:nvPr>
        </p:nvSpPr>
        <p:spPr bwMode="auto">
          <a:noFill/>
          <a:ln>
            <a:miter lim="800000"/>
            <a:headEnd/>
            <a:tailEnd/>
          </a:ln>
        </p:spPr>
        <p:txBody>
          <a:bodyPr/>
          <a:lstStyle/>
          <a:p>
            <a:fld id="{FD0B2AC4-7B03-4F3E-88E7-E71F5B610012}" type="slidenum">
              <a:rPr lang="en-US" altLang="en-US"/>
              <a:pPr/>
              <a:t>147</a:t>
            </a:fld>
            <a:endParaRPr lang="en-US" altLang="en-US"/>
          </a:p>
        </p:txBody>
      </p:sp>
      <p:pic>
        <p:nvPicPr>
          <p:cNvPr id="51206" name="Picture 2"/>
          <p:cNvPicPr>
            <a:picLocks noChangeAspect="1" noChangeArrowheads="1"/>
          </p:cNvPicPr>
          <p:nvPr/>
        </p:nvPicPr>
        <p:blipFill>
          <a:blip r:embed="rId2"/>
          <a:srcRect/>
          <a:stretch>
            <a:fillRect/>
          </a:stretch>
        </p:blipFill>
        <p:spPr bwMode="auto">
          <a:xfrm>
            <a:off x="0" y="830263"/>
            <a:ext cx="9144000" cy="5494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609600"/>
            <a:ext cx="8686800" cy="715963"/>
          </a:xfrm>
          <a:ln>
            <a:solidFill>
              <a:schemeClr val="tx1"/>
            </a:solidFill>
          </a:ln>
        </p:spPr>
        <p:txBody>
          <a:bodyPr rtlCol="0">
            <a:normAutofit fontScale="90000"/>
          </a:bodyPr>
          <a:lstStyle/>
          <a:p>
            <a:pPr eaLnBrk="1" fontAlgn="auto" hangingPunct="1">
              <a:spcAft>
                <a:spcPts val="0"/>
              </a:spcAft>
              <a:defRPr/>
            </a:pPr>
            <a:r>
              <a:rPr lang="en-US" dirty="0" smtClean="0">
                <a:solidFill>
                  <a:srgbClr val="0070C0"/>
                </a:solidFill>
                <a:latin typeface="Book Antiqua" pitchFamily="18" charset="0"/>
              </a:rPr>
              <a:t/>
            </a:r>
            <a:br>
              <a:rPr lang="en-US" dirty="0" smtClean="0">
                <a:solidFill>
                  <a:srgbClr val="0070C0"/>
                </a:solidFill>
                <a:latin typeface="Book Antiqua" pitchFamily="18" charset="0"/>
              </a:rPr>
            </a:br>
            <a:r>
              <a:rPr lang="en-US" b="1" dirty="0" smtClean="0">
                <a:solidFill>
                  <a:srgbClr val="0070C0"/>
                </a:solidFill>
                <a:latin typeface="Book Antiqua" pitchFamily="18" charset="0"/>
              </a:rPr>
              <a:t> </a:t>
            </a:r>
            <a:r>
              <a:rPr lang="en-US" b="1" dirty="0" smtClean="0">
                <a:solidFill>
                  <a:srgbClr val="FF0000"/>
                </a:solidFill>
                <a:latin typeface="Book Antiqua" pitchFamily="18" charset="0"/>
              </a:rPr>
              <a:t>Causes of postharvest losses</a:t>
            </a:r>
            <a:br>
              <a:rPr lang="en-US" b="1" dirty="0" smtClean="0">
                <a:solidFill>
                  <a:srgbClr val="FF0000"/>
                </a:solidFill>
                <a:latin typeface="Book Antiqua" pitchFamily="18" charset="0"/>
              </a:rPr>
            </a:br>
            <a:endParaRPr lang="en-US" b="1" dirty="0" smtClean="0">
              <a:solidFill>
                <a:srgbClr val="FF0000"/>
              </a:solidFill>
            </a:endParaRPr>
          </a:p>
        </p:txBody>
      </p:sp>
      <p:sp>
        <p:nvSpPr>
          <p:cNvPr id="53251" name="Rectangle 4"/>
          <p:cNvSpPr>
            <a:spLocks noChangeArrowheads="1"/>
          </p:cNvSpPr>
          <p:nvPr/>
        </p:nvSpPr>
        <p:spPr bwMode="auto">
          <a:xfrm>
            <a:off x="304800" y="2209800"/>
            <a:ext cx="8686800" cy="120015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just"/>
            <a:r>
              <a:rPr lang="en-US" altLang="en-US" sz="3600" b="1" dirty="0">
                <a:solidFill>
                  <a:schemeClr val="bg1"/>
                </a:solidFill>
                <a:latin typeface="Book Antiqua" pitchFamily="18" charset="0"/>
              </a:rPr>
              <a:t>Activity </a:t>
            </a:r>
            <a:r>
              <a:rPr lang="en-US" altLang="en-US" sz="3600" b="1" dirty="0" smtClean="0">
                <a:solidFill>
                  <a:schemeClr val="bg1"/>
                </a:solidFill>
                <a:latin typeface="Book Antiqua" pitchFamily="18" charset="0"/>
              </a:rPr>
              <a:t>3.5</a:t>
            </a:r>
            <a:r>
              <a:rPr lang="en-US" altLang="en-US" sz="3600" b="1" dirty="0">
                <a:solidFill>
                  <a:schemeClr val="bg1"/>
                </a:solidFill>
                <a:latin typeface="Book Antiqua" pitchFamily="18" charset="0"/>
              </a:rPr>
              <a:t>. What are the major causes of loss after harvest? (Discuss in Group)</a:t>
            </a:r>
            <a:endParaRPr lang="en-US" altLang="en-US" sz="3600" dirty="0">
              <a:solidFill>
                <a:schemeClr val="bg1"/>
              </a:solidFill>
              <a:latin typeface="Book Antiqua" pitchFamily="18" charset="0"/>
            </a:endParaRPr>
          </a:p>
        </p:txBody>
      </p:sp>
      <p:pic>
        <p:nvPicPr>
          <p:cNvPr id="53252" name="Picture 2"/>
          <p:cNvPicPr>
            <a:picLocks noChangeAspect="1" noChangeArrowheads="1"/>
          </p:cNvPicPr>
          <p:nvPr/>
        </p:nvPicPr>
        <p:blipFill>
          <a:blip r:embed="rId2"/>
          <a:srcRect/>
          <a:stretch>
            <a:fillRect/>
          </a:stretch>
        </p:blipFill>
        <p:spPr bwMode="auto">
          <a:xfrm>
            <a:off x="3048000" y="3505200"/>
            <a:ext cx="3124200" cy="3124200"/>
          </a:xfrm>
          <a:prstGeom prst="rect">
            <a:avLst/>
          </a:prstGeom>
          <a:noFill/>
          <a:ln w="9525">
            <a:noFill/>
            <a:miter lim="800000"/>
            <a:headEnd/>
            <a:tailEnd/>
          </a:ln>
        </p:spPr>
      </p:pic>
      <p:sp>
        <p:nvSpPr>
          <p:cNvPr id="53253" name="Slide Number Placeholder 4"/>
          <p:cNvSpPr>
            <a:spLocks noGrp="1"/>
          </p:cNvSpPr>
          <p:nvPr>
            <p:ph type="sldNum" sz="quarter" idx="12"/>
          </p:nvPr>
        </p:nvSpPr>
        <p:spPr bwMode="auto">
          <a:noFill/>
          <a:ln>
            <a:miter lim="800000"/>
            <a:headEnd/>
            <a:tailEnd/>
          </a:ln>
        </p:spPr>
        <p:txBody>
          <a:bodyPr/>
          <a:lstStyle/>
          <a:p>
            <a:fld id="{731308F2-F394-418B-962F-6AD4FF7EBECD}" type="slidenum">
              <a:rPr lang="en-US" altLang="en-US"/>
              <a:pPr/>
              <a:t>148</a:t>
            </a:fld>
            <a:endParaRPr lang="en-US" altLang="en-US"/>
          </a:p>
        </p:txBody>
      </p:sp>
      <p:sp>
        <p:nvSpPr>
          <p:cNvPr id="6" name="Footer Placeholder 5"/>
          <p:cNvSpPr>
            <a:spLocks noGrp="1"/>
          </p:cNvSpPr>
          <p:nvPr>
            <p:ph type="ftr" sz="quarter" idx="11"/>
          </p:nvPr>
        </p:nvSpPr>
        <p:spPr/>
        <p:txBody>
          <a:bodyPr/>
          <a:lstStyle/>
          <a:p>
            <a:pPr>
              <a:defRPr/>
            </a:pPr>
            <a:r>
              <a:rPr lang="en-US"/>
              <a:t>post-harvest loss</a:t>
            </a:r>
          </a:p>
        </p:txBody>
      </p:sp>
    </p:spTree>
  </p:cSld>
  <p:clrMapOvr>
    <a:masterClrMapping/>
  </p:clrMapOvr>
  <p:transition>
    <p:wheel spokes="8"/>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228600" y="304800"/>
            <a:ext cx="8534400" cy="6324600"/>
          </a:xfrm>
          <a:ln>
            <a:solidFill>
              <a:schemeClr val="tx1"/>
            </a:solidFill>
          </a:ln>
        </p:spPr>
        <p:txBody>
          <a:bodyPr/>
          <a:lstStyle/>
          <a:p>
            <a:pPr algn="just" eaLnBrk="1" hangingPunct="1">
              <a:lnSpc>
                <a:spcPct val="90000"/>
              </a:lnSpc>
              <a:buFontTx/>
              <a:buNone/>
            </a:pPr>
            <a:r>
              <a:rPr lang="en-US" altLang="en-US" sz="2800" b="1" smtClean="0">
                <a:latin typeface="Book Antiqua" pitchFamily="18" charset="0"/>
              </a:rPr>
              <a:t>Bourne (1977), Salunke &amp; Desai (1989)</a:t>
            </a:r>
          </a:p>
          <a:p>
            <a:pPr algn="just" eaLnBrk="1" hangingPunct="1">
              <a:lnSpc>
                <a:spcPct val="90000"/>
              </a:lnSpc>
              <a:buFontTx/>
              <a:buNone/>
            </a:pPr>
            <a:endParaRPr lang="en-US" altLang="en-US" sz="900" b="1" smtClean="0">
              <a:latin typeface="Book Antiqua" pitchFamily="18" charset="0"/>
            </a:endParaRPr>
          </a:p>
          <a:p>
            <a:pPr algn="just" eaLnBrk="1" hangingPunct="1">
              <a:lnSpc>
                <a:spcPct val="90000"/>
              </a:lnSpc>
              <a:buFont typeface="Arial" charset="0"/>
              <a:buNone/>
            </a:pPr>
            <a:r>
              <a:rPr lang="en-US" altLang="en-US" b="1" u="sng" smtClean="0">
                <a:solidFill>
                  <a:schemeClr val="tx2"/>
                </a:solidFill>
                <a:latin typeface="Book Antiqua" pitchFamily="18" charset="0"/>
              </a:rPr>
              <a:t>Primary causes</a:t>
            </a:r>
          </a:p>
          <a:p>
            <a:pPr algn="just" eaLnBrk="1" hangingPunct="1">
              <a:lnSpc>
                <a:spcPct val="90000"/>
              </a:lnSpc>
              <a:buSzPct val="111000"/>
              <a:buFont typeface="Symbol" pitchFamily="18" charset="2"/>
              <a:buChar char=""/>
            </a:pPr>
            <a:r>
              <a:rPr lang="en-US" altLang="en-US" sz="3000" b="1" smtClean="0">
                <a:solidFill>
                  <a:srgbClr val="002060"/>
                </a:solidFill>
                <a:latin typeface="Book Antiqua" pitchFamily="18" charset="0"/>
              </a:rPr>
              <a:t>Biological &amp; microbiological</a:t>
            </a:r>
            <a:r>
              <a:rPr lang="en-US" altLang="en-US" sz="3000" smtClean="0">
                <a:latin typeface="Book Antiqua" pitchFamily="18" charset="0"/>
              </a:rPr>
              <a:t>-consumption or damage by insects, pests, animals and microorganisms, i.e. molds and bacteria</a:t>
            </a:r>
          </a:p>
          <a:p>
            <a:pPr algn="just" eaLnBrk="1" hangingPunct="1">
              <a:lnSpc>
                <a:spcPct val="90000"/>
              </a:lnSpc>
              <a:buSzPct val="111000"/>
              <a:buFont typeface="Arial" charset="0"/>
              <a:buNone/>
            </a:pPr>
            <a:endParaRPr lang="en-US" altLang="en-US" sz="1100" smtClean="0">
              <a:latin typeface="Book Antiqua" pitchFamily="18" charset="0"/>
            </a:endParaRPr>
          </a:p>
          <a:p>
            <a:pPr algn="just" eaLnBrk="1" hangingPunct="1">
              <a:lnSpc>
                <a:spcPct val="90000"/>
              </a:lnSpc>
              <a:buSzPct val="111000"/>
              <a:buFont typeface="Symbol" pitchFamily="18" charset="2"/>
              <a:buChar char=""/>
            </a:pPr>
            <a:r>
              <a:rPr lang="en-US" altLang="en-US" sz="3000" b="1" smtClean="0">
                <a:solidFill>
                  <a:srgbClr val="002060"/>
                </a:solidFill>
                <a:latin typeface="Book Antiqua" pitchFamily="18" charset="0"/>
              </a:rPr>
              <a:t>Chemical and biochemical-</a:t>
            </a:r>
            <a:r>
              <a:rPr lang="en-US" altLang="en-US" sz="3000" smtClean="0">
                <a:latin typeface="Book Antiqua" pitchFamily="18" charset="0"/>
              </a:rPr>
              <a:t>(undesirable reactions between chemical compounds present in the food such as browning, rancidity, enzymatic changes, etc.)</a:t>
            </a:r>
          </a:p>
          <a:p>
            <a:pPr algn="just" eaLnBrk="1" hangingPunct="1">
              <a:lnSpc>
                <a:spcPct val="90000"/>
              </a:lnSpc>
              <a:buSzPct val="111000"/>
              <a:buFont typeface="Arial" charset="0"/>
              <a:buNone/>
            </a:pPr>
            <a:endParaRPr lang="en-US" altLang="en-US" sz="1800" smtClean="0">
              <a:latin typeface="Book Antiqua" pitchFamily="18" charset="0"/>
            </a:endParaRPr>
          </a:p>
          <a:p>
            <a:pPr algn="just" eaLnBrk="1" hangingPunct="1">
              <a:lnSpc>
                <a:spcPct val="90000"/>
              </a:lnSpc>
              <a:buSzPct val="111000"/>
              <a:buFont typeface="Symbol" pitchFamily="18" charset="2"/>
              <a:buChar char=""/>
            </a:pPr>
            <a:r>
              <a:rPr lang="en-US" altLang="en-US" sz="3000" b="1" smtClean="0">
                <a:solidFill>
                  <a:srgbClr val="002060"/>
                </a:solidFill>
                <a:latin typeface="Book Antiqua" pitchFamily="18" charset="0"/>
              </a:rPr>
              <a:t>Mechanical</a:t>
            </a:r>
            <a:r>
              <a:rPr lang="en-US" altLang="en-US" sz="3000" smtClean="0">
                <a:latin typeface="Book Antiqua" pitchFamily="18" charset="0"/>
              </a:rPr>
              <a:t>-(Spoilage and damages caused by abrasion, bruising, crushing, puncturing, etc.)</a:t>
            </a:r>
          </a:p>
          <a:p>
            <a:pPr lvl="1" algn="just" eaLnBrk="1" hangingPunct="1">
              <a:lnSpc>
                <a:spcPct val="90000"/>
              </a:lnSpc>
            </a:pPr>
            <a:endParaRPr lang="en-US" altLang="en-US" sz="1400" b="1" smtClean="0"/>
          </a:p>
        </p:txBody>
      </p:sp>
      <p:sp>
        <p:nvSpPr>
          <p:cNvPr id="54275" name="Slide Number Placeholder 2"/>
          <p:cNvSpPr>
            <a:spLocks noGrp="1"/>
          </p:cNvSpPr>
          <p:nvPr>
            <p:ph type="sldNum" sz="quarter" idx="12"/>
          </p:nvPr>
        </p:nvSpPr>
        <p:spPr bwMode="auto">
          <a:noFill/>
          <a:ln>
            <a:miter lim="800000"/>
            <a:headEnd/>
            <a:tailEnd/>
          </a:ln>
        </p:spPr>
        <p:txBody>
          <a:bodyPr/>
          <a:lstStyle/>
          <a:p>
            <a:fld id="{F1B1FBDA-B625-4BAD-8846-5B15E68E32DC}" type="slidenum">
              <a:rPr lang="en-US" altLang="en-US"/>
              <a:pPr/>
              <a:t>149</a:t>
            </a:fld>
            <a:endParaRPr lang="en-US" altLang="en-US"/>
          </a:p>
        </p:txBody>
      </p:sp>
      <p:sp>
        <p:nvSpPr>
          <p:cNvPr id="4" name="Footer Placeholder 3"/>
          <p:cNvSpPr>
            <a:spLocks noGrp="1"/>
          </p:cNvSpPr>
          <p:nvPr>
            <p:ph type="ftr" sz="quarter" idx="11"/>
          </p:nvPr>
        </p:nvSpPr>
        <p:spPr/>
        <p:txBody>
          <a:bodyPr/>
          <a:lstStyle/>
          <a:p>
            <a:pPr>
              <a:defRPr/>
            </a:pPr>
            <a:r>
              <a:rPr lang="en-US"/>
              <a:t>post-harvest loss</a:t>
            </a: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anim calcmode="lin" valueType="num">
                                      <p:cBhvr additive="base">
                                        <p:cTn id="7" dur="500" fill="hold"/>
                                        <p:tgtEl>
                                          <p:spTgt spid="2150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1507">
                                            <p:txEl>
                                              <p:pRg st="3" end="3"/>
                                            </p:txEl>
                                          </p:spTgt>
                                        </p:tgtEl>
                                        <p:attrNameLst>
                                          <p:attrName>style.visibility</p:attrName>
                                        </p:attrNameLst>
                                      </p:cBhvr>
                                      <p:to>
                                        <p:strVal val="visible"/>
                                      </p:to>
                                    </p:set>
                                    <p:anim calcmode="lin" valueType="num">
                                      <p:cBhvr additive="base">
                                        <p:cTn id="13" dur="500" fill="hold"/>
                                        <p:tgtEl>
                                          <p:spTgt spid="2150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1507">
                                            <p:txEl>
                                              <p:pRg st="5" end="5"/>
                                            </p:txEl>
                                          </p:spTgt>
                                        </p:tgtEl>
                                        <p:attrNameLst>
                                          <p:attrName>style.visibility</p:attrName>
                                        </p:attrNameLst>
                                      </p:cBhvr>
                                      <p:to>
                                        <p:strVal val="visible"/>
                                      </p:to>
                                    </p:set>
                                    <p:anim calcmode="lin" valueType="num">
                                      <p:cBhvr additive="base">
                                        <p:cTn id="19" dur="500" fill="hold"/>
                                        <p:tgtEl>
                                          <p:spTgt spid="21507">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507">
                                            <p:txEl>
                                              <p:pRg st="7" end="7"/>
                                            </p:txEl>
                                          </p:spTgt>
                                        </p:tgtEl>
                                        <p:attrNameLst>
                                          <p:attrName>style.visibility</p:attrName>
                                        </p:attrNameLst>
                                      </p:cBhvr>
                                      <p:to>
                                        <p:strVal val="visible"/>
                                      </p:to>
                                    </p:set>
                                    <p:anim calcmode="lin" valueType="num">
                                      <p:cBhvr additive="base">
                                        <p:cTn id="25" dur="500" fill="hold"/>
                                        <p:tgtEl>
                                          <p:spTgt spid="21507">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50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Content Placeholder 2"/>
          <p:cNvSpPr>
            <a:spLocks noGrp="1" noChangeArrowheads="1"/>
          </p:cNvSpPr>
          <p:nvPr>
            <p:ph idx="1"/>
          </p:nvPr>
        </p:nvSpPr>
        <p:spPr>
          <a:xfrm>
            <a:off x="228600" y="0"/>
            <a:ext cx="8458200" cy="6477000"/>
          </a:xfrm>
        </p:spPr>
        <p:txBody>
          <a:bodyPr/>
          <a:lstStyle/>
          <a:p>
            <a:pPr algn="ctr" eaLnBrk="1" hangingPunct="1">
              <a:lnSpc>
                <a:spcPct val="150000"/>
              </a:lnSpc>
              <a:spcAft>
                <a:spcPts val="600"/>
              </a:spcAft>
              <a:buFont typeface="Arial" pitchFamily="34" charset="0"/>
              <a:buNone/>
            </a:pPr>
            <a:r>
              <a:rPr lang="en-AU" altLang="en-US" sz="2400" b="1" dirty="0" smtClean="0">
                <a:latin typeface="Times New Roman" pitchFamily="18" charset="0"/>
              </a:rPr>
              <a:t>i. Leaves </a:t>
            </a:r>
          </a:p>
          <a:p>
            <a:pPr eaLnBrk="1" hangingPunct="1">
              <a:lnSpc>
                <a:spcPct val="150000"/>
              </a:lnSpc>
              <a:spcAft>
                <a:spcPts val="600"/>
              </a:spcAft>
            </a:pPr>
            <a:r>
              <a:rPr lang="en-AU" altLang="en-US" sz="2400" dirty="0" smtClean="0">
                <a:latin typeface="Times New Roman" pitchFamily="18" charset="0"/>
              </a:rPr>
              <a:t>Harvested leaves of vegetables like spinach, cabbage, lettuce, celery, leek, and onion widely used as food. </a:t>
            </a:r>
          </a:p>
          <a:p>
            <a:pPr eaLnBrk="1" hangingPunct="1">
              <a:lnSpc>
                <a:spcPct val="150000"/>
              </a:lnSpc>
              <a:spcAft>
                <a:spcPts val="600"/>
              </a:spcAft>
            </a:pPr>
            <a:r>
              <a:rPr lang="en-AU" altLang="en-US" sz="2400" dirty="0" smtClean="0">
                <a:latin typeface="Times New Roman" pitchFamily="18" charset="0"/>
              </a:rPr>
              <a:t>When the leaves are on intact plant, they play important role in carbon fixation (photosynthesis) and transpiration (control loss of water and heat removal).</a:t>
            </a:r>
          </a:p>
          <a:p>
            <a:pPr eaLnBrk="1" hangingPunct="1">
              <a:lnSpc>
                <a:spcPct val="150000"/>
              </a:lnSpc>
              <a:spcAft>
                <a:spcPts val="600"/>
              </a:spcAft>
            </a:pPr>
            <a:r>
              <a:rPr lang="en-AU" altLang="en-US" sz="2400" dirty="0" smtClean="0">
                <a:latin typeface="Times New Roman" pitchFamily="18" charset="0"/>
              </a:rPr>
              <a:t>At harvest</a:t>
            </a:r>
          </a:p>
          <a:p>
            <a:pPr lvl="1" eaLnBrk="1" hangingPunct="1">
              <a:spcAft>
                <a:spcPts val="600"/>
              </a:spcAft>
            </a:pPr>
            <a:r>
              <a:rPr lang="en-AU" altLang="en-US" sz="2400" dirty="0" smtClean="0">
                <a:latin typeface="Times New Roman" pitchFamily="18" charset="0"/>
              </a:rPr>
              <a:t>carbon fixation stopped</a:t>
            </a:r>
          </a:p>
          <a:p>
            <a:pPr lvl="1" eaLnBrk="1" hangingPunct="1">
              <a:spcAft>
                <a:spcPts val="600"/>
              </a:spcAft>
            </a:pPr>
            <a:r>
              <a:rPr lang="en-AU" altLang="en-US" sz="2400" dirty="0" smtClean="0">
                <a:latin typeface="Times New Roman" pitchFamily="18" charset="0"/>
              </a:rPr>
              <a:t>stomata closed and</a:t>
            </a:r>
          </a:p>
          <a:p>
            <a:pPr lvl="2" eaLnBrk="1" hangingPunct="1">
              <a:spcAft>
                <a:spcPts val="600"/>
              </a:spcAft>
            </a:pPr>
            <a:r>
              <a:rPr lang="en-AU" altLang="en-US" dirty="0" smtClean="0">
                <a:latin typeface="Times New Roman" pitchFamily="18" charset="0"/>
              </a:rPr>
              <a:t>the continued survival of the leaf depends on the energy and water already present in the leaf. </a:t>
            </a:r>
          </a:p>
          <a:p>
            <a:pPr eaLnBrk="1" hangingPunct="1"/>
            <a:endParaRPr lang="en-US" altLang="en-US" dirty="0" smtClean="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43599" y="2971800"/>
            <a:ext cx="3269673" cy="2724727"/>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2467" name="Picture 3" descr="D:\ACADEMICS\05 OLERICULTURE\PICTURES\Celery_big.jpg"/>
          <p:cNvPicPr>
            <a:picLocks noChangeAspect="1" noChangeArrowheads="1"/>
          </p:cNvPicPr>
          <p:nvPr/>
        </p:nvPicPr>
        <p:blipFill>
          <a:blip r:embed="rId3"/>
          <a:srcRect/>
          <a:stretch>
            <a:fillRect/>
          </a:stretch>
        </p:blipFill>
        <p:spPr bwMode="auto">
          <a:xfrm>
            <a:off x="4178300" y="3124200"/>
            <a:ext cx="1765300" cy="205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2465">
                                            <p:txEl>
                                              <p:pRg st="0" end="0"/>
                                            </p:txEl>
                                          </p:spTgt>
                                        </p:tgtEl>
                                        <p:attrNameLst>
                                          <p:attrName>style.visibility</p:attrName>
                                        </p:attrNameLst>
                                      </p:cBhvr>
                                      <p:to>
                                        <p:strVal val="visible"/>
                                      </p:to>
                                    </p:set>
                                    <p:animEffect transition="in" filter="strips(downLeft)">
                                      <p:cBhvr>
                                        <p:cTn id="7" dur="500"/>
                                        <p:tgtEl>
                                          <p:spTgt spid="624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2465">
                                            <p:txEl>
                                              <p:pRg st="1" end="1"/>
                                            </p:txEl>
                                          </p:spTgt>
                                        </p:tgtEl>
                                        <p:attrNameLst>
                                          <p:attrName>style.visibility</p:attrName>
                                        </p:attrNameLst>
                                      </p:cBhvr>
                                      <p:to>
                                        <p:strVal val="visible"/>
                                      </p:to>
                                    </p:set>
                                    <p:animEffect transition="in" filter="strips(downLeft)">
                                      <p:cBhvr>
                                        <p:cTn id="12" dur="500"/>
                                        <p:tgtEl>
                                          <p:spTgt spid="624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2465">
                                            <p:txEl>
                                              <p:pRg st="2" end="2"/>
                                            </p:txEl>
                                          </p:spTgt>
                                        </p:tgtEl>
                                        <p:attrNameLst>
                                          <p:attrName>style.visibility</p:attrName>
                                        </p:attrNameLst>
                                      </p:cBhvr>
                                      <p:to>
                                        <p:strVal val="visible"/>
                                      </p:to>
                                    </p:set>
                                    <p:animEffect transition="in" filter="strips(downLeft)">
                                      <p:cBhvr>
                                        <p:cTn id="17" dur="500"/>
                                        <p:tgtEl>
                                          <p:spTgt spid="624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2465">
                                            <p:txEl>
                                              <p:pRg st="3" end="3"/>
                                            </p:txEl>
                                          </p:spTgt>
                                        </p:tgtEl>
                                        <p:attrNameLst>
                                          <p:attrName>style.visibility</p:attrName>
                                        </p:attrNameLst>
                                      </p:cBhvr>
                                      <p:to>
                                        <p:strVal val="visible"/>
                                      </p:to>
                                    </p:set>
                                    <p:animEffect transition="in" filter="strips(downLeft)">
                                      <p:cBhvr>
                                        <p:cTn id="22" dur="500"/>
                                        <p:tgtEl>
                                          <p:spTgt spid="62465">
                                            <p:txEl>
                                              <p:pRg st="3" end="3"/>
                                            </p:txEl>
                                          </p:spTgt>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62465">
                                            <p:txEl>
                                              <p:pRg st="4" end="4"/>
                                            </p:txEl>
                                          </p:spTgt>
                                        </p:tgtEl>
                                        <p:attrNameLst>
                                          <p:attrName>style.visibility</p:attrName>
                                        </p:attrNameLst>
                                      </p:cBhvr>
                                      <p:to>
                                        <p:strVal val="visible"/>
                                      </p:to>
                                    </p:set>
                                    <p:animEffect transition="in" filter="strips(downLeft)">
                                      <p:cBhvr>
                                        <p:cTn id="25" dur="500"/>
                                        <p:tgtEl>
                                          <p:spTgt spid="62465">
                                            <p:txEl>
                                              <p:pRg st="4" end="4"/>
                                            </p:txEl>
                                          </p:spTgt>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62465">
                                            <p:txEl>
                                              <p:pRg st="5" end="5"/>
                                            </p:txEl>
                                          </p:spTgt>
                                        </p:tgtEl>
                                        <p:attrNameLst>
                                          <p:attrName>style.visibility</p:attrName>
                                        </p:attrNameLst>
                                      </p:cBhvr>
                                      <p:to>
                                        <p:strVal val="visible"/>
                                      </p:to>
                                    </p:set>
                                    <p:animEffect transition="in" filter="strips(downLeft)">
                                      <p:cBhvr>
                                        <p:cTn id="28" dur="500"/>
                                        <p:tgtEl>
                                          <p:spTgt spid="62465">
                                            <p:txEl>
                                              <p:pRg st="5" end="5"/>
                                            </p:txEl>
                                          </p:spTgt>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62465">
                                            <p:txEl>
                                              <p:pRg st="6" end="6"/>
                                            </p:txEl>
                                          </p:spTgt>
                                        </p:tgtEl>
                                        <p:attrNameLst>
                                          <p:attrName>style.visibility</p:attrName>
                                        </p:attrNameLst>
                                      </p:cBhvr>
                                      <p:to>
                                        <p:strVal val="visible"/>
                                      </p:to>
                                    </p:set>
                                    <p:animEffect transition="in" filter="strips(downLeft)">
                                      <p:cBhvr>
                                        <p:cTn id="31" dur="500"/>
                                        <p:tgtEl>
                                          <p:spTgt spid="6246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5"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0"/>
            <a:ext cx="8229600" cy="563563"/>
          </a:xfrm>
        </p:spPr>
        <p:txBody>
          <a:bodyPr>
            <a:normAutofit fontScale="90000"/>
          </a:bodyPr>
          <a:lstStyle/>
          <a:p>
            <a:pPr eaLnBrk="1" hangingPunct="1"/>
            <a:r>
              <a:rPr lang="en-US" altLang="en-US" b="1" smtClean="0">
                <a:solidFill>
                  <a:srgbClr val="7030A0"/>
                </a:solidFill>
                <a:latin typeface="Book Antiqua" pitchFamily="18" charset="0"/>
              </a:rPr>
              <a:t/>
            </a:r>
            <a:br>
              <a:rPr lang="en-US" altLang="en-US" b="1" smtClean="0">
                <a:solidFill>
                  <a:srgbClr val="7030A0"/>
                </a:solidFill>
                <a:latin typeface="Book Antiqua" pitchFamily="18" charset="0"/>
              </a:rPr>
            </a:br>
            <a:r>
              <a:rPr lang="en-US" altLang="en-US" b="1" smtClean="0">
                <a:solidFill>
                  <a:srgbClr val="7030A0"/>
                </a:solidFill>
                <a:latin typeface="Book Antiqua" pitchFamily="18" charset="0"/>
              </a:rPr>
              <a:t/>
            </a:r>
            <a:br>
              <a:rPr lang="en-US" altLang="en-US" b="1" smtClean="0">
                <a:solidFill>
                  <a:srgbClr val="7030A0"/>
                </a:solidFill>
                <a:latin typeface="Book Antiqua" pitchFamily="18" charset="0"/>
              </a:rPr>
            </a:br>
            <a:r>
              <a:rPr lang="en-US" altLang="en-US" b="1" smtClean="0">
                <a:solidFill>
                  <a:srgbClr val="7030A0"/>
                </a:solidFill>
                <a:latin typeface="Book Antiqua" pitchFamily="18" charset="0"/>
              </a:rPr>
              <a:t>Diseases and insect-pests </a:t>
            </a:r>
            <a:br>
              <a:rPr lang="en-US" altLang="en-US" b="1" smtClean="0">
                <a:solidFill>
                  <a:srgbClr val="7030A0"/>
                </a:solidFill>
                <a:latin typeface="Book Antiqua" pitchFamily="18" charset="0"/>
              </a:rPr>
            </a:br>
            <a:r>
              <a:rPr lang="en-US" altLang="en-US" b="1" smtClean="0">
                <a:solidFill>
                  <a:srgbClr val="7030A0"/>
                </a:solidFill>
                <a:latin typeface="Book Antiqua" pitchFamily="18" charset="0"/>
              </a:rPr>
              <a:t/>
            </a:r>
            <a:br>
              <a:rPr lang="en-US" altLang="en-US" b="1" smtClean="0">
                <a:solidFill>
                  <a:srgbClr val="7030A0"/>
                </a:solidFill>
                <a:latin typeface="Book Antiqua" pitchFamily="18" charset="0"/>
              </a:rPr>
            </a:br>
            <a:endParaRPr lang="en-US" altLang="en-US" smtClean="0">
              <a:solidFill>
                <a:srgbClr val="7030A0"/>
              </a:solidFill>
              <a:latin typeface="Book Antiqua" pitchFamily="18" charset="0"/>
            </a:endParaRPr>
          </a:p>
        </p:txBody>
      </p:sp>
      <p:sp>
        <p:nvSpPr>
          <p:cNvPr id="56323" name="Content Placeholder 2"/>
          <p:cNvSpPr>
            <a:spLocks noGrp="1"/>
          </p:cNvSpPr>
          <p:nvPr>
            <p:ph idx="1"/>
          </p:nvPr>
        </p:nvSpPr>
        <p:spPr>
          <a:xfrm>
            <a:off x="228600" y="685800"/>
            <a:ext cx="8610600" cy="5867400"/>
          </a:xfrm>
        </p:spPr>
        <p:txBody>
          <a:bodyPr/>
          <a:lstStyle/>
          <a:p>
            <a:pPr eaLnBrk="1" hangingPunct="1">
              <a:buFont typeface="Arial" charset="0"/>
              <a:buBlip>
                <a:blip r:embed="rId2"/>
              </a:buBlip>
            </a:pPr>
            <a:r>
              <a:rPr lang="en-US" altLang="en-US" sz="2800" smtClean="0">
                <a:latin typeface="Book Antiqua" pitchFamily="18" charset="0"/>
              </a:rPr>
              <a:t>Fresh produce can become infected before or after harvest by diseases widespread in the air, soil and water.</a:t>
            </a:r>
          </a:p>
          <a:p>
            <a:pPr eaLnBrk="1" hangingPunct="1">
              <a:buFont typeface="Arial" charset="0"/>
              <a:buBlip>
                <a:blip r:embed="rId2"/>
              </a:buBlip>
            </a:pPr>
            <a:endParaRPr lang="en-US" altLang="en-US" sz="1100" smtClean="0">
              <a:latin typeface="Book Antiqua" pitchFamily="18" charset="0"/>
            </a:endParaRPr>
          </a:p>
          <a:p>
            <a:pPr eaLnBrk="1" hangingPunct="1">
              <a:buFont typeface="Arial" charset="0"/>
              <a:buBlip>
                <a:blip r:embed="rId2"/>
              </a:buBlip>
            </a:pPr>
            <a:r>
              <a:rPr lang="en-US" altLang="en-US" sz="2800" smtClean="0">
                <a:latin typeface="Book Antiqua" pitchFamily="18" charset="0"/>
              </a:rPr>
              <a:t>Post-harvest diseases can also be spread by:</a:t>
            </a:r>
          </a:p>
          <a:p>
            <a:pPr marL="342900" lvl="1" indent="-342900" eaLnBrk="1" hangingPunct="1">
              <a:buFont typeface="Arial" charset="0"/>
              <a:buBlip>
                <a:blip r:embed="rId2"/>
              </a:buBlip>
            </a:pPr>
            <a:r>
              <a:rPr lang="en-US" altLang="en-US" smtClean="0">
                <a:solidFill>
                  <a:srgbClr val="FF0000"/>
                </a:solidFill>
                <a:latin typeface="Book Antiqua" pitchFamily="18" charset="0"/>
              </a:rPr>
              <a:t>Field boxes </a:t>
            </a:r>
            <a:r>
              <a:rPr lang="en-US" altLang="en-US" smtClean="0">
                <a:latin typeface="Book Antiqua" pitchFamily="18" charset="0"/>
              </a:rPr>
              <a:t>contaminated by soil or decaying produce or both.</a:t>
            </a:r>
          </a:p>
          <a:p>
            <a:pPr marL="342900" lvl="1" indent="-342900" eaLnBrk="1" hangingPunct="1">
              <a:buFont typeface="Arial" charset="0"/>
              <a:buBlip>
                <a:blip r:embed="rId2"/>
              </a:buBlip>
            </a:pPr>
            <a:endParaRPr lang="en-US" altLang="en-US" sz="1400" smtClean="0">
              <a:latin typeface="Book Antiqua" pitchFamily="18" charset="0"/>
            </a:endParaRPr>
          </a:p>
          <a:p>
            <a:pPr marL="342900" lvl="1" indent="-342900" eaLnBrk="1" hangingPunct="1">
              <a:buFont typeface="Arial" charset="0"/>
              <a:buBlip>
                <a:blip r:embed="rId2"/>
              </a:buBlip>
            </a:pPr>
            <a:r>
              <a:rPr lang="en-US" altLang="en-US" smtClean="0">
                <a:solidFill>
                  <a:srgbClr val="FF0000"/>
                </a:solidFill>
                <a:latin typeface="Book Antiqua" pitchFamily="18" charset="0"/>
              </a:rPr>
              <a:t>Contaminated water </a:t>
            </a:r>
            <a:r>
              <a:rPr lang="en-US" altLang="en-US" smtClean="0">
                <a:latin typeface="Book Antiqua" pitchFamily="18" charset="0"/>
              </a:rPr>
              <a:t>used to wash produce before packing.</a:t>
            </a:r>
          </a:p>
          <a:p>
            <a:pPr marL="342900" lvl="1" indent="-342900" eaLnBrk="1" hangingPunct="1">
              <a:buFont typeface="Arial" charset="0"/>
              <a:buBlip>
                <a:blip r:embed="rId2"/>
              </a:buBlip>
            </a:pPr>
            <a:r>
              <a:rPr lang="en-US" altLang="en-US" smtClean="0">
                <a:latin typeface="Book Antiqua" pitchFamily="18" charset="0"/>
              </a:rPr>
              <a:t>Decaying rejected produce left lying around packing houses.</a:t>
            </a:r>
          </a:p>
          <a:p>
            <a:pPr marL="342900" lvl="1" indent="-342900" eaLnBrk="1" hangingPunct="1">
              <a:buFont typeface="Arial" charset="0"/>
              <a:buBlip>
                <a:blip r:embed="rId2"/>
              </a:buBlip>
            </a:pPr>
            <a:r>
              <a:rPr lang="en-US" altLang="en-US" smtClean="0">
                <a:latin typeface="Book Antiqua" pitchFamily="18" charset="0"/>
              </a:rPr>
              <a:t>Contaminating healthy produce in packages.</a:t>
            </a:r>
          </a:p>
          <a:p>
            <a:pPr marL="342900" lvl="1" indent="-342900" eaLnBrk="1" hangingPunct="1">
              <a:buFont typeface="Arial" charset="0"/>
              <a:buChar char="•"/>
            </a:pPr>
            <a:endParaRPr lang="en-US" altLang="en-US" smtClean="0">
              <a:latin typeface="Book Antiqua" pitchFamily="18" charset="0"/>
            </a:endParaRPr>
          </a:p>
          <a:p>
            <a:pPr marL="342900" lvl="1" indent="-342900" eaLnBrk="1" hangingPunct="1">
              <a:buFont typeface="Arial" charset="0"/>
              <a:buChar char="•"/>
            </a:pPr>
            <a:endParaRPr lang="en-US" altLang="en-US" smtClean="0">
              <a:latin typeface="Book Antiqua" pitchFamily="18" charset="0"/>
            </a:endParaRPr>
          </a:p>
          <a:p>
            <a:pPr eaLnBrk="1" hangingPunct="1"/>
            <a:endParaRPr lang="en-US" altLang="en-US" sz="2800" smtClean="0">
              <a:latin typeface="Book Antiqua" pitchFamily="18" charset="0"/>
            </a:endParaRPr>
          </a:p>
          <a:p>
            <a:pPr eaLnBrk="1" hangingPunct="1"/>
            <a:endParaRPr lang="en-US" altLang="en-US" sz="2800" smtClean="0">
              <a:latin typeface="Book Antiqua" pitchFamily="18" charset="0"/>
            </a:endParaRPr>
          </a:p>
          <a:p>
            <a:pPr eaLnBrk="1" hangingPunct="1"/>
            <a:endParaRPr lang="en-US" altLang="en-US" sz="2800" smtClean="0">
              <a:latin typeface="Book Antiqua" pitchFamily="18" charset="0"/>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610600" cy="1371599"/>
          </a:xfrm>
        </p:spPr>
        <p:txBody>
          <a:bodyPr>
            <a:normAutofit/>
          </a:bodyPr>
          <a:lstStyle/>
          <a:p>
            <a:pPr algn="l"/>
            <a:r>
              <a:rPr lang="en-US" sz="3600" dirty="0" smtClean="0">
                <a:solidFill>
                  <a:srgbClr val="FF0000"/>
                </a:solidFill>
                <a:latin typeface="Times New Roman" pitchFamily="18" charset="0"/>
                <a:cs typeface="Times New Roman" pitchFamily="18" charset="0"/>
              </a:rPr>
              <a:t>Chapter 4. Postharvest handling to maintain quality</a:t>
            </a:r>
            <a:endParaRPr lang="en-US" sz="36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1600200"/>
            <a:ext cx="8763000" cy="5105400"/>
          </a:xfrm>
        </p:spPr>
        <p:txBody>
          <a:bodyPr/>
          <a:lstStyle/>
          <a:p>
            <a:pPr marL="798513" indent="-392113" algn="just">
              <a:lnSpc>
                <a:spcPct val="150000"/>
              </a:lnSpc>
              <a:buClr>
                <a:srgbClr val="FF0000"/>
              </a:buClr>
              <a:buFont typeface="Wingdings" pitchFamily="2" charset="2"/>
              <a:buChar char="Æ"/>
            </a:pPr>
            <a:endParaRPr lang="en-US" sz="1000" b="1" dirty="0" smtClean="0">
              <a:solidFill>
                <a:schemeClr val="bg1"/>
              </a:solidFill>
            </a:endParaRPr>
          </a:p>
          <a:p>
            <a:pPr marL="798513" lvl="1" indent="-392113" algn="l">
              <a:lnSpc>
                <a:spcPct val="150000"/>
              </a:lnSpc>
              <a:buClr>
                <a:srgbClr val="FF0000"/>
              </a:buClr>
            </a:pPr>
            <a:r>
              <a:rPr lang="en-US" sz="2400" u="sng" dirty="0" smtClean="0">
                <a:solidFill>
                  <a:schemeClr val="tx1"/>
                </a:solidFill>
                <a:latin typeface="Times New Roman" pitchFamily="18" charset="0"/>
                <a:cs typeface="Times New Roman" pitchFamily="18" charset="0"/>
              </a:rPr>
              <a:t>Chapter outline</a:t>
            </a:r>
          </a:p>
          <a:p>
            <a:pPr marL="798513" indent="-392113" algn="l">
              <a:lnSpc>
                <a:spcPct val="150000"/>
              </a:lnSpc>
              <a:buClr>
                <a:srgbClr val="FF0000"/>
              </a:buClr>
              <a:buFont typeface="Wingdings" pitchFamily="2" charset="2"/>
              <a:buChar char="Æ"/>
            </a:pPr>
            <a:r>
              <a:rPr lang="en-US" sz="2400" dirty="0" smtClean="0">
                <a:solidFill>
                  <a:schemeClr val="tx1"/>
                </a:solidFill>
                <a:latin typeface="Times New Roman" pitchFamily="18" charset="0"/>
                <a:cs typeface="Times New Roman" pitchFamily="18" charset="0"/>
              </a:rPr>
              <a:t>Harvesting and field handling</a:t>
            </a:r>
          </a:p>
          <a:p>
            <a:pPr marL="798513" indent="-392113" algn="l">
              <a:lnSpc>
                <a:spcPct val="150000"/>
              </a:lnSpc>
              <a:buClr>
                <a:srgbClr val="FF0000"/>
              </a:buClr>
              <a:buFont typeface="Wingdings" pitchFamily="2" charset="2"/>
              <a:buChar char="Æ"/>
            </a:pPr>
            <a:r>
              <a:rPr lang="en-US" sz="2400" dirty="0" smtClean="0">
                <a:solidFill>
                  <a:schemeClr val="tx1"/>
                </a:solidFill>
                <a:latin typeface="Times New Roman" pitchFamily="18" charset="0"/>
                <a:cs typeface="Times New Roman" pitchFamily="18" charset="0"/>
              </a:rPr>
              <a:t>Temperature management</a:t>
            </a:r>
          </a:p>
          <a:p>
            <a:pPr marL="798513" indent="-392113" algn="l">
              <a:lnSpc>
                <a:spcPct val="150000"/>
              </a:lnSpc>
              <a:buClr>
                <a:srgbClr val="FF0000"/>
              </a:buClr>
              <a:buFont typeface="Wingdings" pitchFamily="2" charset="2"/>
              <a:buChar char="Æ"/>
            </a:pPr>
            <a:r>
              <a:rPr lang="en-US" sz="2400" dirty="0" smtClean="0">
                <a:solidFill>
                  <a:schemeClr val="tx1"/>
                </a:solidFill>
                <a:latin typeface="Times New Roman" pitchFamily="18" charset="0"/>
                <a:cs typeface="Times New Roman" pitchFamily="18" charset="0"/>
              </a:rPr>
              <a:t>Relative humidity management </a:t>
            </a:r>
          </a:p>
          <a:p>
            <a:pPr marL="798513" indent="-392113" algn="l">
              <a:lnSpc>
                <a:spcPct val="150000"/>
              </a:lnSpc>
              <a:buClr>
                <a:srgbClr val="FF0000"/>
              </a:buClr>
              <a:buFont typeface="Wingdings" pitchFamily="2" charset="2"/>
              <a:buChar char="Æ"/>
            </a:pPr>
            <a:r>
              <a:rPr lang="en-US" sz="2400" dirty="0" smtClean="0">
                <a:solidFill>
                  <a:schemeClr val="tx1"/>
                </a:solidFill>
                <a:latin typeface="Times New Roman" pitchFamily="18" charset="0"/>
                <a:cs typeface="Times New Roman" pitchFamily="18" charset="0"/>
              </a:rPr>
              <a:t>Common packinghouse managements</a:t>
            </a:r>
          </a:p>
          <a:p>
            <a:pPr marL="798513" indent="-392113" algn="l">
              <a:lnSpc>
                <a:spcPct val="150000"/>
              </a:lnSpc>
              <a:buClr>
                <a:srgbClr val="FF0000"/>
              </a:buClr>
              <a:buFont typeface="Wingdings" pitchFamily="2" charset="2"/>
              <a:buChar char="Æ"/>
            </a:pPr>
            <a:r>
              <a:rPr lang="en-US" sz="2400" dirty="0" smtClean="0">
                <a:solidFill>
                  <a:schemeClr val="tx1"/>
                </a:solidFill>
                <a:latin typeface="Times New Roman" pitchFamily="18" charset="0"/>
                <a:cs typeface="Times New Roman" pitchFamily="18" charset="0"/>
              </a:rPr>
              <a:t>Packaging materials</a:t>
            </a:r>
          </a:p>
          <a:p>
            <a:pPr algn="l"/>
            <a:endParaRPr lang="en-US" dirty="0"/>
          </a:p>
        </p:txBody>
      </p:sp>
      <p:pic>
        <p:nvPicPr>
          <p:cNvPr id="1026" name="Picture 2"/>
          <p:cNvPicPr>
            <a:picLocks noChangeAspect="1" noChangeArrowheads="1"/>
          </p:cNvPicPr>
          <p:nvPr/>
        </p:nvPicPr>
        <p:blipFill>
          <a:blip r:embed="rId2"/>
          <a:srcRect/>
          <a:stretch>
            <a:fillRect/>
          </a:stretch>
        </p:blipFill>
        <p:spPr bwMode="auto">
          <a:xfrm>
            <a:off x="5181600" y="914400"/>
            <a:ext cx="3810000" cy="57816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strips(down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strips(down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trips(down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strips(downLeft)">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52400" y="152400"/>
            <a:ext cx="8839200" cy="6553200"/>
          </a:xfrm>
        </p:spPr>
        <p:txBody>
          <a:bodyPr/>
          <a:lstStyle/>
          <a:p>
            <a:pPr eaLnBrk="1" hangingPunct="1">
              <a:buFont typeface="Arial" charset="0"/>
              <a:buNone/>
            </a:pPr>
            <a:r>
              <a:rPr lang="en-US" sz="2400" b="1" smtClean="0">
                <a:latin typeface="Book Antiqua" pitchFamily="18" charset="0"/>
              </a:rPr>
              <a:t>Learning objectives </a:t>
            </a:r>
            <a:endParaRPr lang="en-US" sz="2400" smtClean="0">
              <a:latin typeface="Book Antiqua" pitchFamily="18" charset="0"/>
            </a:endParaRPr>
          </a:p>
          <a:p>
            <a:pPr eaLnBrk="1" hangingPunct="1">
              <a:buFont typeface="Arial" charset="0"/>
              <a:buNone/>
            </a:pPr>
            <a:r>
              <a:rPr lang="en-US" sz="2400" smtClean="0">
                <a:latin typeface="Book Antiqua" pitchFamily="18" charset="0"/>
              </a:rPr>
              <a:t>At the end of this section students will be able to:</a:t>
            </a:r>
          </a:p>
          <a:p>
            <a:pPr eaLnBrk="1" hangingPunct="1"/>
            <a:r>
              <a:rPr lang="en-US" sz="2400" smtClean="0">
                <a:latin typeface="Book Antiqua" pitchFamily="18" charset="0"/>
              </a:rPr>
              <a:t>Understand and apply post harvest handling and management practices to maintain quality</a:t>
            </a:r>
          </a:p>
          <a:p>
            <a:pPr eaLnBrk="1" hangingPunct="1">
              <a:buFont typeface="Arial" charset="0"/>
              <a:buNone/>
            </a:pPr>
            <a:r>
              <a:rPr lang="en-US" sz="2400" b="1" smtClean="0">
                <a:latin typeface="Book Antiqua" pitchFamily="18" charset="0"/>
              </a:rPr>
              <a:t>Contents </a:t>
            </a:r>
            <a:endParaRPr lang="en-US" sz="2400" smtClean="0">
              <a:latin typeface="Book Antiqua" pitchFamily="18" charset="0"/>
            </a:endParaRPr>
          </a:p>
          <a:p>
            <a:pPr lvl="1" eaLnBrk="1" hangingPunct="1"/>
            <a:r>
              <a:rPr lang="en-US" sz="2400" smtClean="0">
                <a:latin typeface="Book Antiqua" pitchFamily="18" charset="0"/>
              </a:rPr>
              <a:t>Pre-harvest and harvesting management</a:t>
            </a:r>
          </a:p>
          <a:p>
            <a:pPr lvl="1" eaLnBrk="1" hangingPunct="1"/>
            <a:r>
              <a:rPr lang="en-US" sz="2400" smtClean="0">
                <a:latin typeface="Book Antiqua" pitchFamily="18" charset="0"/>
              </a:rPr>
              <a:t>Temperature  &amp; Relative humidity management</a:t>
            </a:r>
          </a:p>
          <a:p>
            <a:pPr lvl="1" eaLnBrk="1" hangingPunct="1"/>
            <a:r>
              <a:rPr lang="en-US" sz="2400" smtClean="0">
                <a:latin typeface="Book Antiqua" pitchFamily="18" charset="0"/>
              </a:rPr>
              <a:t>Common packing house management</a:t>
            </a:r>
          </a:p>
          <a:p>
            <a:pPr lvl="1" eaLnBrk="1" hangingPunct="1"/>
            <a:r>
              <a:rPr lang="en-US" sz="2400" smtClean="0">
                <a:latin typeface="Book Antiqua" pitchFamily="18" charset="0"/>
              </a:rPr>
              <a:t>Storage</a:t>
            </a:r>
          </a:p>
          <a:p>
            <a:pPr lvl="1" eaLnBrk="1" hangingPunct="1">
              <a:buFont typeface="Arial" charset="0"/>
              <a:buNone/>
            </a:pPr>
            <a:r>
              <a:rPr lang="en-US" sz="2400" smtClean="0">
                <a:latin typeface="Book Antiqua" pitchFamily="18" charset="0"/>
              </a:rPr>
              <a:t>  - In ground storage - Low temp. ventilated storage</a:t>
            </a:r>
          </a:p>
          <a:p>
            <a:pPr lvl="1" eaLnBrk="1" hangingPunct="1">
              <a:buFontTx/>
              <a:buChar char="-"/>
            </a:pPr>
            <a:r>
              <a:rPr lang="en-US" sz="2400" smtClean="0">
                <a:latin typeface="Book Antiqua" pitchFamily="18" charset="0"/>
              </a:rPr>
              <a:t>Ice refrigeration       - Mechanical refrigeration</a:t>
            </a:r>
          </a:p>
          <a:p>
            <a:pPr lvl="1" eaLnBrk="1" hangingPunct="1">
              <a:buFontTx/>
              <a:buChar char="-"/>
            </a:pPr>
            <a:r>
              <a:rPr lang="en-US" sz="2400" smtClean="0">
                <a:latin typeface="Book Antiqua" pitchFamily="18" charset="0"/>
              </a:rPr>
              <a:t>Design construction &amp; management of cold stores</a:t>
            </a:r>
          </a:p>
          <a:p>
            <a:pPr lvl="1" eaLnBrk="1" hangingPunct="1">
              <a:buFontTx/>
              <a:buChar char="-"/>
            </a:pPr>
            <a:r>
              <a:rPr lang="en-US" sz="2400" smtClean="0">
                <a:latin typeface="Book Antiqua" pitchFamily="18" charset="0"/>
              </a:rPr>
              <a:t>Controlled  &amp; Modified atmospheric storage</a:t>
            </a:r>
          </a:p>
          <a:p>
            <a:pPr lvl="1" eaLnBrk="1" hangingPunct="1">
              <a:buFontTx/>
              <a:buChar char="-"/>
            </a:pPr>
            <a:r>
              <a:rPr lang="en-US" sz="2400" smtClean="0">
                <a:latin typeface="Book Antiqua" pitchFamily="18" charset="0"/>
              </a:rPr>
              <a:t>Hypobaric (sub atmospheric) storage</a:t>
            </a:r>
          </a:p>
          <a:p>
            <a:pPr lvl="1" eaLnBrk="1" hangingPunct="1"/>
            <a:r>
              <a:rPr lang="en-US" sz="2400" b="1" smtClean="0">
                <a:latin typeface="Book Antiqua" pitchFamily="18" charset="0"/>
              </a:rPr>
              <a:t>Processing and preservation</a:t>
            </a:r>
            <a:endParaRPr lang="en-US" sz="2400" smtClean="0">
              <a:latin typeface="Book Antiqua" pitchFamily="18" charset="0"/>
            </a:endParaRPr>
          </a:p>
          <a:p>
            <a:pPr eaLnBrk="1" hangingPunct="1"/>
            <a:endParaRPr lang="en-US" sz="2400" smtClean="0">
              <a:latin typeface="Book Antiqua" pitchFamily="18"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7" name="Picture 3"/>
          <p:cNvPicPr>
            <a:picLocks noChangeAspect="1" noChangeArrowheads="1"/>
          </p:cNvPicPr>
          <p:nvPr/>
        </p:nvPicPr>
        <p:blipFill>
          <a:blip r:embed="rId2"/>
          <a:srcRect/>
          <a:stretch>
            <a:fillRect/>
          </a:stretch>
        </p:blipFill>
        <p:spPr bwMode="auto">
          <a:xfrm>
            <a:off x="152400" y="104775"/>
            <a:ext cx="8763000" cy="66484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strips(downLeft)">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0"/>
            <a:ext cx="8686800" cy="1143001"/>
          </a:xfrm>
        </p:spPr>
        <p:txBody>
          <a:bodyPr/>
          <a:lstStyle/>
          <a:p>
            <a:pPr algn="l"/>
            <a:r>
              <a:rPr lang="en-US" sz="4000" dirty="0" smtClean="0">
                <a:solidFill>
                  <a:srgbClr val="FF0000"/>
                </a:solidFill>
                <a:latin typeface="Times New Roman" pitchFamily="18" charset="0"/>
                <a:cs typeface="Times New Roman" pitchFamily="18" charset="0"/>
              </a:rPr>
              <a:t>Introduction</a:t>
            </a:r>
            <a:r>
              <a:rPr lang="en-US" dirty="0" smtClean="0"/>
              <a:t> </a:t>
            </a:r>
            <a:endParaRPr lang="en-US" dirty="0"/>
          </a:p>
        </p:txBody>
      </p:sp>
      <p:sp>
        <p:nvSpPr>
          <p:cNvPr id="3" name="Subtitle 2"/>
          <p:cNvSpPr>
            <a:spLocks noGrp="1"/>
          </p:cNvSpPr>
          <p:nvPr>
            <p:ph type="subTitle" idx="1"/>
          </p:nvPr>
        </p:nvSpPr>
        <p:spPr>
          <a:xfrm>
            <a:off x="228600" y="990600"/>
            <a:ext cx="8686800" cy="5638800"/>
          </a:xfrm>
        </p:spPr>
        <p:txBody>
          <a:bodyPr/>
          <a:lstStyle/>
          <a:p>
            <a:pPr algn="l">
              <a:buFont typeface="Wingdings" pitchFamily="2" charset="2"/>
              <a:buChar char="q"/>
            </a:pPr>
            <a:r>
              <a:rPr lang="en-US" dirty="0">
                <a:solidFill>
                  <a:schemeClr val="tx1"/>
                </a:solidFill>
                <a:latin typeface="Times New Roman" pitchFamily="18" charset="0"/>
                <a:cs typeface="Times New Roman" pitchFamily="18" charset="0"/>
              </a:rPr>
              <a:t>The </a:t>
            </a:r>
            <a:r>
              <a:rPr lang="en-US" dirty="0">
                <a:solidFill>
                  <a:srgbClr val="FF0000"/>
                </a:solidFill>
                <a:latin typeface="Times New Roman" pitchFamily="18" charset="0"/>
                <a:cs typeface="Times New Roman" pitchFamily="18" charset="0"/>
              </a:rPr>
              <a:t>rate</a:t>
            </a:r>
            <a:r>
              <a:rPr lang="en-US" dirty="0">
                <a:solidFill>
                  <a:schemeClr val="tx1"/>
                </a:solidFill>
                <a:latin typeface="Times New Roman" pitchFamily="18" charset="0"/>
                <a:cs typeface="Times New Roman" pitchFamily="18" charset="0"/>
              </a:rPr>
              <a:t> of postharvest deterioration is</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influenced by:</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Temperature/Time</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Relative humidity</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Atmospheric composition</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Ethylene</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Diseases</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Etc.</a:t>
            </a:r>
            <a:r>
              <a:rPr lang="en-US" dirty="0"/>
              <a:t/>
            </a:r>
            <a:br>
              <a:rPr lang="en-US" dirty="0"/>
            </a:br>
            <a:r>
              <a:rPr lang="en-US" dirty="0"/>
              <a:t/>
            </a:r>
            <a:br>
              <a:rPr lang="en-US" dirty="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763000" cy="838199"/>
          </a:xfrm>
        </p:spPr>
        <p:txBody>
          <a:bodyPr>
            <a:normAutofit/>
          </a:bodyPr>
          <a:lstStyle/>
          <a:p>
            <a:pPr algn="l"/>
            <a:r>
              <a:rPr lang="en-US" sz="4000" dirty="0" smtClean="0">
                <a:solidFill>
                  <a:srgbClr val="FF0000"/>
                </a:solidFill>
                <a:latin typeface="Times New Roman" pitchFamily="18" charset="0"/>
                <a:cs typeface="Times New Roman" pitchFamily="18" charset="0"/>
              </a:rPr>
              <a:t>Introduction </a:t>
            </a:r>
            <a:r>
              <a:rPr lang="en-US" sz="4000" dirty="0" err="1" smtClean="0">
                <a:solidFill>
                  <a:srgbClr val="FF0000"/>
                </a:solidFill>
                <a:latin typeface="Times New Roman" pitchFamily="18" charset="0"/>
                <a:cs typeface="Times New Roman" pitchFamily="18" charset="0"/>
              </a:rPr>
              <a:t>contd</a:t>
            </a:r>
            <a:r>
              <a:rPr lang="en-US" sz="4000" dirty="0" smtClean="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838200"/>
            <a:ext cx="8991600" cy="5867400"/>
          </a:xfrm>
        </p:spPr>
        <p:txBody>
          <a:bodyPr>
            <a:normAutofit fontScale="85000" lnSpcReduction="10000"/>
          </a:bodyPr>
          <a:lstStyle/>
          <a:p>
            <a:pPr algn="l">
              <a:buFont typeface="Wingdings" pitchFamily="2" charset="2"/>
              <a:buChar char="Ø"/>
            </a:pPr>
            <a:r>
              <a:rPr lang="en-US" b="1" dirty="0">
                <a:solidFill>
                  <a:schemeClr val="tx1"/>
                </a:solidFill>
                <a:latin typeface="Times New Roman" pitchFamily="18" charset="0"/>
                <a:cs typeface="Times New Roman" pitchFamily="18" charset="0"/>
              </a:rPr>
              <a:t>Principles for effective postharvest handling</a:t>
            </a:r>
            <a:r>
              <a:rPr lang="en-US" dirty="0">
                <a:solidFill>
                  <a:schemeClr val="tx1"/>
                </a:solidFill>
                <a:latin typeface="Times New Roman" pitchFamily="18" charset="0"/>
                <a:cs typeface="Times New Roman" pitchFamily="18" charset="0"/>
              </a:rPr>
              <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Low temperature </a:t>
            </a:r>
            <a:r>
              <a:rPr lang="en-US" dirty="0">
                <a:solidFill>
                  <a:schemeClr val="tx1"/>
                </a:solidFill>
                <a:latin typeface="Times New Roman" pitchFamily="18" charset="0"/>
                <a:cs typeface="Times New Roman" pitchFamily="18" charset="0"/>
              </a:rPr>
              <a:t>- Rapid cooling and maintaining produce </a:t>
            </a:r>
            <a:r>
              <a:rPr lang="en-US" dirty="0" smtClean="0">
                <a:solidFill>
                  <a:schemeClr val="tx1"/>
                </a:solidFill>
                <a:latin typeface="Times New Roman" pitchFamily="18" charset="0"/>
                <a:cs typeface="Times New Roman" pitchFamily="18" charset="0"/>
              </a:rPr>
              <a:t>at proper </a:t>
            </a:r>
            <a:r>
              <a:rPr lang="en-US" dirty="0">
                <a:solidFill>
                  <a:schemeClr val="tx1"/>
                </a:solidFill>
                <a:latin typeface="Times New Roman" pitchFamily="18" charset="0"/>
                <a:cs typeface="Times New Roman" pitchFamily="18" charset="0"/>
              </a:rPr>
              <a:t>low temperature</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Avoid injury </a:t>
            </a:r>
            <a:r>
              <a:rPr lang="en-US" dirty="0">
                <a:solidFill>
                  <a:schemeClr val="tx1"/>
                </a:solidFill>
                <a:latin typeface="Times New Roman" pitchFamily="18" charset="0"/>
                <a:cs typeface="Times New Roman" pitchFamily="18" charset="0"/>
              </a:rPr>
              <a:t>- Careful handling and proper protection</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High humidity </a:t>
            </a:r>
            <a:r>
              <a:rPr lang="en-US" dirty="0">
                <a:solidFill>
                  <a:schemeClr val="tx1"/>
                </a:solidFill>
                <a:latin typeface="Times New Roman" pitchFamily="18" charset="0"/>
                <a:cs typeface="Times New Roman" pitchFamily="18" charset="0"/>
              </a:rPr>
              <a:t>– maintaining relative humidity at &gt; 90%</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Avoid ethylene caused damage </a:t>
            </a:r>
            <a:r>
              <a:rPr lang="en-US" dirty="0">
                <a:solidFill>
                  <a:schemeClr val="tx1"/>
                </a:solidFill>
                <a:latin typeface="Times New Roman" pitchFamily="18" charset="0"/>
                <a:cs typeface="Times New Roman" pitchFamily="18" charset="0"/>
              </a:rPr>
              <a:t>– proper </a:t>
            </a:r>
            <a:r>
              <a:rPr lang="en-US" dirty="0" smtClean="0">
                <a:solidFill>
                  <a:schemeClr val="tx1"/>
                </a:solidFill>
                <a:latin typeface="Times New Roman" pitchFamily="18" charset="0"/>
                <a:cs typeface="Times New Roman" pitchFamily="18" charset="0"/>
              </a:rPr>
              <a:t>ethylene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management</a:t>
            </a:r>
            <a:r>
              <a:rPr lang="en-US" dirty="0">
                <a:solidFill>
                  <a:schemeClr val="tx1"/>
                </a:solidFill>
                <a:latin typeface="Times New Roman" pitchFamily="18" charset="0"/>
                <a:cs typeface="Times New Roman" pitchFamily="18" charset="0"/>
              </a:rPr>
              <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Manipulate atmospheric composition </a:t>
            </a:r>
            <a:r>
              <a:rPr lang="en-US" dirty="0">
                <a:solidFill>
                  <a:schemeClr val="tx1"/>
                </a:solidFill>
                <a:latin typeface="Times New Roman" pitchFamily="18" charset="0"/>
                <a:cs typeface="Times New Roman" pitchFamily="18" charset="0"/>
              </a:rPr>
              <a:t>– Lower oxygen</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concentration and/or elevate carbon dioxide concentration</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Reduce postharvest diseases - </a:t>
            </a:r>
            <a:r>
              <a:rPr lang="en-US" dirty="0">
                <a:solidFill>
                  <a:schemeClr val="tx1"/>
                </a:solidFill>
                <a:latin typeface="Times New Roman" pitchFamily="18" charset="0"/>
                <a:cs typeface="Times New Roman" pitchFamily="18" charset="0"/>
              </a:rPr>
              <a:t>Eliminate harmful pathogens</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and control their damage</a:t>
            </a:r>
            <a:br>
              <a:rPr lang="en-US" dirty="0">
                <a:solidFill>
                  <a:schemeClr val="tx1"/>
                </a:solidFill>
                <a:latin typeface="Times New Roman" pitchFamily="18" charset="0"/>
                <a:cs typeface="Times New Roman" pitchFamily="18" charset="0"/>
              </a:rPr>
            </a:br>
            <a:r>
              <a:rPr lang="en-US" dirty="0"/>
              <a:t/>
            </a:r>
            <a:br>
              <a:rPr lang="en-US" dirty="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534400" cy="1524000"/>
          </a:xfrm>
        </p:spPr>
        <p:txBody>
          <a:bodyPr>
            <a:normAutofit fontScale="90000"/>
          </a:bodyPr>
          <a:lstStyle/>
          <a:p>
            <a:pPr algn="l"/>
            <a:r>
              <a:rPr lang="en-US" dirty="0">
                <a:solidFill>
                  <a:srgbClr val="FF0000"/>
                </a:solidFill>
                <a:latin typeface="Times New Roman" pitchFamily="18" charset="0"/>
                <a:cs typeface="Times New Roman" pitchFamily="18" charset="0"/>
              </a:rPr>
              <a:t>Postharvest Technology</a:t>
            </a:r>
            <a:r>
              <a:rPr lang="en-US" dirty="0"/>
              <a:t/>
            </a:r>
            <a:br>
              <a:rPr lang="en-US" dirty="0"/>
            </a:br>
            <a:r>
              <a:rPr lang="en-US" dirty="0"/>
              <a:t/>
            </a:r>
            <a:br>
              <a:rPr lang="en-US" dirty="0"/>
            </a:br>
            <a:endParaRPr lang="en-US" dirty="0"/>
          </a:p>
        </p:txBody>
      </p:sp>
      <p:sp>
        <p:nvSpPr>
          <p:cNvPr id="3" name="Subtitle 2"/>
          <p:cNvSpPr>
            <a:spLocks noGrp="1"/>
          </p:cNvSpPr>
          <p:nvPr>
            <p:ph type="subTitle" idx="1"/>
          </p:nvPr>
        </p:nvSpPr>
        <p:spPr>
          <a:xfrm>
            <a:off x="228600" y="609600"/>
            <a:ext cx="8763000" cy="6096000"/>
          </a:xfrm>
        </p:spPr>
        <p:txBody>
          <a:bodyPr/>
          <a:lstStyle/>
          <a:p>
            <a:pPr algn="l"/>
            <a:r>
              <a:rPr lang="en-US" dirty="0">
                <a:solidFill>
                  <a:schemeClr val="tx1"/>
                </a:solidFill>
                <a:latin typeface="Times New Roman" pitchFamily="18" charset="0"/>
                <a:cs typeface="Times New Roman" pitchFamily="18" charset="0"/>
              </a:rPr>
              <a:t>• Technological innovations developed to </a:t>
            </a:r>
            <a:r>
              <a:rPr lang="en-US" dirty="0">
                <a:solidFill>
                  <a:srgbClr val="FF0000"/>
                </a:solidFill>
                <a:latin typeface="Times New Roman" pitchFamily="18" charset="0"/>
                <a:cs typeface="Times New Roman" pitchFamily="18" charset="0"/>
              </a:rPr>
              <a:t>maintain </a:t>
            </a:r>
            <a:r>
              <a:rPr lang="en-US" dirty="0" smtClean="0">
                <a:solidFill>
                  <a:srgbClr val="FF0000"/>
                </a:solidFill>
                <a:latin typeface="Times New Roman" pitchFamily="18" charset="0"/>
                <a:cs typeface="Times New Roman" pitchFamily="18" charset="0"/>
              </a:rPr>
              <a:t> </a:t>
            </a:r>
            <a:r>
              <a:rPr lang="en-US" dirty="0">
                <a:solidFill>
                  <a:schemeClr val="tx1"/>
                </a:solidFill>
                <a:latin typeface="Times New Roman" pitchFamily="18" charset="0"/>
                <a:cs typeface="Times New Roman" pitchFamily="18" charset="0"/>
              </a:rPr>
              <a:t>the freshness and quality of harvest</a:t>
            </a:r>
            <a:br>
              <a:rPr lang="en-US" dirty="0">
                <a:solidFill>
                  <a:schemeClr val="tx1"/>
                </a:solidFill>
                <a:latin typeface="Times New Roman" pitchFamily="18" charset="0"/>
                <a:cs typeface="Times New Roman" pitchFamily="18" charset="0"/>
              </a:rPr>
            </a:br>
            <a:r>
              <a:rPr lang="en-US" dirty="0">
                <a:solidFill>
                  <a:schemeClr val="tx1"/>
                </a:solidFill>
                <a:latin typeface="Times New Roman" pitchFamily="18" charset="0"/>
                <a:cs typeface="Times New Roman" pitchFamily="18" charset="0"/>
              </a:rPr>
              <a:t>produces</a:t>
            </a:r>
            <a:br>
              <a:rPr lang="en-US" dirty="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Temperature </a:t>
            </a:r>
            <a:r>
              <a:rPr lang="en-US" b="1" dirty="0">
                <a:solidFill>
                  <a:schemeClr val="tx1"/>
                </a:solidFill>
                <a:latin typeface="Times New Roman" pitchFamily="18" charset="0"/>
                <a:cs typeface="Times New Roman" pitchFamily="18" charset="0"/>
              </a:rPr>
              <a:t>management</a:t>
            </a:r>
            <a:br>
              <a:rPr lang="en-US" b="1" dirty="0">
                <a:solidFill>
                  <a:schemeClr val="tx1"/>
                </a:solidFill>
                <a:latin typeface="Times New Roman" pitchFamily="18" charset="0"/>
                <a:cs typeface="Times New Roman" pitchFamily="18" charset="0"/>
              </a:rPr>
            </a:br>
            <a:r>
              <a:rPr lang="en-US" b="1" dirty="0" smtClean="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Ethylene management</a:t>
            </a:r>
            <a:br>
              <a:rPr lang="en-US" b="1" dirty="0">
                <a:solidFill>
                  <a:schemeClr val="tx1"/>
                </a:solidFill>
                <a:latin typeface="Times New Roman" pitchFamily="18" charset="0"/>
                <a:cs typeface="Times New Roman" pitchFamily="18" charset="0"/>
              </a:rPr>
            </a:br>
            <a:r>
              <a:rPr lang="en-US" b="1" dirty="0" smtClean="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Disease management</a:t>
            </a:r>
            <a:br>
              <a:rPr lang="en-US" b="1" dirty="0">
                <a:solidFill>
                  <a:schemeClr val="tx1"/>
                </a:solidFill>
                <a:latin typeface="Times New Roman" pitchFamily="18" charset="0"/>
                <a:cs typeface="Times New Roman" pitchFamily="18" charset="0"/>
              </a:rPr>
            </a:br>
            <a:r>
              <a:rPr lang="en-US" b="1" dirty="0" smtClean="0">
                <a:solidFill>
                  <a:schemeClr val="tx1"/>
                </a:solidFill>
                <a:latin typeface="Times New Roman" pitchFamily="18" charset="0"/>
                <a:cs typeface="Times New Roman" pitchFamily="18" charset="0"/>
              </a:rPr>
              <a:t>-Storage </a:t>
            </a:r>
            <a:r>
              <a:rPr lang="en-US" b="1" dirty="0">
                <a:solidFill>
                  <a:schemeClr val="tx1"/>
                </a:solidFill>
                <a:latin typeface="Times New Roman" pitchFamily="18" charset="0"/>
                <a:cs typeface="Times New Roman" pitchFamily="18" charset="0"/>
              </a:rPr>
              <a:t>and Packaging technology </a:t>
            </a:r>
            <a:r>
              <a:rPr lang="en-US" b="1" dirty="0" smtClean="0">
                <a:solidFill>
                  <a:schemeClr val="tx1"/>
                </a:solidFill>
                <a:latin typeface="Times New Roman" pitchFamily="18" charset="0"/>
                <a:cs typeface="Times New Roman" pitchFamily="18" charset="0"/>
              </a:rPr>
              <a:t>and</a:t>
            </a:r>
          </a:p>
          <a:p>
            <a:pPr algn="l"/>
            <a:r>
              <a:rPr lang="en-US" b="1" dirty="0" smtClean="0">
                <a:solidFill>
                  <a:schemeClr val="tx1"/>
                </a:solidFill>
                <a:latin typeface="Times New Roman" pitchFamily="18" charset="0"/>
                <a:cs typeface="Times New Roman" pitchFamily="18" charset="0"/>
              </a:rPr>
              <a:t>-Humidity management</a:t>
            </a:r>
            <a:r>
              <a:rPr lang="en-US" b="1" dirty="0">
                <a:solidFill>
                  <a:schemeClr val="tx1"/>
                </a:solidFill>
                <a:latin typeface="Times New Roman" pitchFamily="18" charset="0"/>
                <a:cs typeface="Times New Roman" pitchFamily="18" charset="0"/>
              </a:rPr>
              <a:t/>
            </a:r>
            <a:br>
              <a:rPr lang="en-US" b="1" dirty="0">
                <a:solidFill>
                  <a:schemeClr val="tx1"/>
                </a:solidFill>
                <a:latin typeface="Times New Roman" pitchFamily="18" charset="0"/>
                <a:cs typeface="Times New Roman" pitchFamily="18" charset="0"/>
              </a:rPr>
            </a:br>
            <a:r>
              <a:rPr lang="en-US" b="1" dirty="0" smtClean="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Quality management</a:t>
            </a:r>
            <a:r>
              <a:rPr lang="en-US" b="1" dirty="0"/>
              <a:t/>
            </a:r>
            <a:br>
              <a:rPr lang="en-US" b="1" dirty="0"/>
            </a:br>
            <a:r>
              <a:rPr lang="en-US" dirty="0"/>
              <a:t/>
            </a:r>
            <a:br>
              <a:rPr lang="en-US" dirty="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04800"/>
            <a:ext cx="8839200" cy="762000"/>
          </a:xfrm>
        </p:spPr>
        <p:txBody>
          <a:bodyPr>
            <a:normAutofit/>
          </a:bodyPr>
          <a:lstStyle/>
          <a:p>
            <a:pPr algn="l"/>
            <a:r>
              <a:rPr lang="en-US" sz="4000" dirty="0" smtClean="0">
                <a:solidFill>
                  <a:srgbClr val="FF0000"/>
                </a:solidFill>
                <a:latin typeface="Times New Roman" pitchFamily="18" charset="0"/>
                <a:cs typeface="Times New Roman" pitchFamily="18" charset="0"/>
              </a:rPr>
              <a:t>Handling</a:t>
            </a:r>
            <a:endParaRPr lang="en-US"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914400"/>
            <a:ext cx="8763000" cy="5791200"/>
          </a:xfrm>
        </p:spPr>
        <p:txBody>
          <a:bodyPr>
            <a:normAutofit fontScale="85000" lnSpcReduction="20000"/>
          </a:bodyPr>
          <a:lstStyle/>
          <a:p>
            <a:pPr algn="l">
              <a:buFont typeface="Wingdings" pitchFamily="2" charset="2"/>
              <a:buChar char="q"/>
            </a:pPr>
            <a:r>
              <a:rPr lang="en-US"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Handle with care =&gt; minimum injury occur =&gt; increase quality</a:t>
            </a:r>
          </a:p>
          <a:p>
            <a:pPr algn="l"/>
            <a:r>
              <a:rPr lang="en-US" dirty="0">
                <a:solidFill>
                  <a:schemeClr val="tx1"/>
                </a:solidFill>
                <a:latin typeface="Times New Roman" pitchFamily="18" charset="0"/>
                <a:cs typeface="Times New Roman" pitchFamily="18" charset="0"/>
              </a:rPr>
              <a:t> </a:t>
            </a:r>
            <a:r>
              <a:rPr lang="en-US" b="1" dirty="0">
                <a:solidFill>
                  <a:schemeClr val="tx1"/>
                </a:solidFill>
                <a:latin typeface="Times New Roman" pitchFamily="18" charset="0"/>
                <a:cs typeface="Times New Roman" pitchFamily="18" charset="0"/>
              </a:rPr>
              <a:t>H</a:t>
            </a:r>
            <a:r>
              <a:rPr lang="en-US" b="1" dirty="0" smtClean="0">
                <a:solidFill>
                  <a:schemeClr val="tx1"/>
                </a:solidFill>
                <a:latin typeface="Times New Roman" pitchFamily="18" charset="0"/>
                <a:cs typeface="Times New Roman" pitchFamily="18" charset="0"/>
              </a:rPr>
              <a:t>arvesting</a:t>
            </a:r>
            <a:r>
              <a:rPr lang="en-US" dirty="0" smtClean="0">
                <a:solidFill>
                  <a:schemeClr val="tx1"/>
                </a:solidFill>
                <a:latin typeface="Times New Roman" pitchFamily="18" charset="0"/>
                <a:cs typeface="Times New Roman" pitchFamily="18" charset="0"/>
              </a:rPr>
              <a:t> </a:t>
            </a:r>
          </a:p>
          <a:p>
            <a:pPr algn="just">
              <a:lnSpc>
                <a:spcPct val="150000"/>
              </a:lnSpc>
              <a:buClr>
                <a:srgbClr val="FF0000"/>
              </a:buClr>
              <a:buFont typeface="Wingdings 3" pitchFamily="18" charset="2"/>
              <a:buChar char="e"/>
            </a:pPr>
            <a:r>
              <a:rPr lang="en-US" dirty="0" smtClean="0">
                <a:solidFill>
                  <a:schemeClr val="tx1"/>
                </a:solidFill>
                <a:latin typeface="Times New Roman" pitchFamily="18" charset="0"/>
                <a:cs typeface="Times New Roman" pitchFamily="18" charset="0"/>
              </a:rPr>
              <a:t>Harvest is a specific and singe deliberate action to separates the food stuff with or without non edible portion from its growth medium.</a:t>
            </a:r>
          </a:p>
          <a:p>
            <a:pPr algn="just">
              <a:lnSpc>
                <a:spcPct val="150000"/>
              </a:lnSpc>
            </a:pPr>
            <a:r>
              <a:rPr lang="en-US" dirty="0" smtClean="0">
                <a:solidFill>
                  <a:schemeClr val="tx1"/>
                </a:solidFill>
                <a:latin typeface="Times New Roman" pitchFamily="18" charset="0"/>
                <a:cs typeface="Times New Roman" pitchFamily="18" charset="0"/>
              </a:rPr>
              <a:t>E.g. - Plucking of F, V &amp; Flowers - Reaping of cereals</a:t>
            </a:r>
          </a:p>
          <a:p>
            <a:pPr algn="just">
              <a:lnSpc>
                <a:spcPct val="150000"/>
              </a:lnSpc>
            </a:pPr>
            <a:r>
              <a:rPr lang="en-US" dirty="0" smtClean="0">
                <a:solidFill>
                  <a:schemeClr val="tx1"/>
                </a:solidFill>
                <a:latin typeface="Times New Roman" pitchFamily="18" charset="0"/>
                <a:cs typeface="Times New Roman" pitchFamily="18" charset="0"/>
              </a:rPr>
              <a:t>       - Lifting of fish from water </a:t>
            </a:r>
          </a:p>
          <a:p>
            <a:pPr algn="just">
              <a:lnSpc>
                <a:spcPct val="150000"/>
              </a:lnSpc>
            </a:pPr>
            <a:r>
              <a:rPr lang="en-US" dirty="0" smtClean="0">
                <a:solidFill>
                  <a:schemeClr val="tx1"/>
                </a:solidFill>
                <a:latin typeface="Times New Roman" pitchFamily="18" charset="0"/>
                <a:cs typeface="Times New Roman" pitchFamily="18" charset="0"/>
              </a:rPr>
              <a:t>       - lifting of tuber or roots from soil </a:t>
            </a:r>
            <a:r>
              <a:rPr lang="en-US" i="1" dirty="0" smtClean="0">
                <a:solidFill>
                  <a:schemeClr val="tx1"/>
                </a:solidFill>
              </a:rPr>
              <a:t>etc.</a:t>
            </a:r>
          </a:p>
          <a:p>
            <a:pPr algn="l">
              <a:buFont typeface="Wingdings" pitchFamily="2" charset="2"/>
              <a:buChar char="Ø"/>
            </a:pPr>
            <a:r>
              <a:rPr lang="en-US" dirty="0" smtClean="0">
                <a:solidFill>
                  <a:schemeClr val="tx1"/>
                </a:solidFill>
                <a:latin typeface="Times New Roman" pitchFamily="18" charset="0"/>
                <a:cs typeface="Times New Roman" pitchFamily="18" charset="0"/>
              </a:rPr>
              <a:t>The most important factors for harvest are</a:t>
            </a:r>
            <a:br>
              <a:rPr lang="en-US" dirty="0" smtClean="0">
                <a:solidFill>
                  <a:schemeClr val="tx1"/>
                </a:solidFill>
                <a:latin typeface="Times New Roman" pitchFamily="18" charset="0"/>
                <a:cs typeface="Times New Roman" pitchFamily="18" charset="0"/>
              </a:rPr>
            </a:br>
            <a:r>
              <a:rPr lang="en-US" dirty="0" smtClean="0">
                <a:solidFill>
                  <a:srgbClr val="FF0000"/>
                </a:solidFill>
                <a:latin typeface="Times New Roman" pitchFamily="18" charset="0"/>
                <a:cs typeface="Times New Roman" pitchFamily="18" charset="0"/>
              </a:rPr>
              <a:t>when, how and where</a:t>
            </a:r>
          </a:p>
          <a:p>
            <a:pPr algn="l">
              <a:buFont typeface="Wingdings" pitchFamily="2" charset="2"/>
              <a:buChar char="Ø"/>
            </a:pP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609600"/>
          </a:xfrm>
        </p:spPr>
        <p:txBody>
          <a:bodyPr>
            <a:normAutofit fontScale="90000"/>
          </a:bodyPr>
          <a:lstStyle/>
          <a:p>
            <a:pPr algn="l"/>
            <a:r>
              <a:rPr lang="en-US" sz="3600" dirty="0" smtClean="0">
                <a:solidFill>
                  <a:srgbClr val="FF0000"/>
                </a:solidFill>
                <a:latin typeface="Times New Roman" pitchFamily="18" charset="0"/>
                <a:cs typeface="Times New Roman" pitchFamily="18" charset="0"/>
              </a:rPr>
              <a:t>Postharvest handling </a:t>
            </a:r>
            <a:r>
              <a:rPr lang="en-US" sz="3600" dirty="0" err="1" smtClean="0">
                <a:solidFill>
                  <a:srgbClr val="FF0000"/>
                </a:solidFill>
                <a:latin typeface="Times New Roman" pitchFamily="18" charset="0"/>
                <a:cs typeface="Times New Roman" pitchFamily="18" charset="0"/>
              </a:rPr>
              <a:t>contd</a:t>
            </a:r>
            <a:r>
              <a:rPr lang="en-US" sz="3600" dirty="0" smtClean="0">
                <a:solidFill>
                  <a:srgbClr val="FF0000"/>
                </a:solidFill>
                <a:latin typeface="Times New Roman" pitchFamily="18" charset="0"/>
                <a:cs typeface="Times New Roman" pitchFamily="18" charset="0"/>
              </a:rPr>
              <a:t>…</a:t>
            </a:r>
            <a:endParaRPr lang="en-US" sz="36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152400" y="685800"/>
            <a:ext cx="8991600" cy="6019800"/>
          </a:xfrm>
        </p:spPr>
        <p:txBody>
          <a:bodyPr>
            <a:normAutofit/>
          </a:bodyPr>
          <a:lstStyle/>
          <a:p>
            <a:pPr>
              <a:buFont typeface="Wingdings" pitchFamily="2" charset="2"/>
              <a:buChar char="Ø"/>
            </a:pPr>
            <a:r>
              <a:rPr lang="en-US" dirty="0" smtClean="0">
                <a:latin typeface="Times New Roman" pitchFamily="18" charset="0"/>
                <a:cs typeface="Times New Roman" pitchFamily="18" charset="0"/>
              </a:rPr>
              <a:t>Postharvest handling is </a:t>
            </a:r>
            <a:r>
              <a:rPr lang="en-US" dirty="0" smtClean="0">
                <a:solidFill>
                  <a:srgbClr val="FF0000"/>
                </a:solidFill>
                <a:latin typeface="Times New Roman" pitchFamily="18" charset="0"/>
                <a:cs typeface="Times New Roman" pitchFamily="18" charset="0"/>
              </a:rPr>
              <a:t>the stage of crop </a:t>
            </a:r>
          </a:p>
          <a:p>
            <a:pPr>
              <a:buNone/>
            </a:pPr>
            <a:r>
              <a:rPr lang="en-US" dirty="0" smtClean="0">
                <a:latin typeface="Times New Roman" pitchFamily="18" charset="0"/>
                <a:cs typeface="Times New Roman" pitchFamily="18" charset="0"/>
              </a:rPr>
              <a:t>production immediately following harvest, including </a:t>
            </a:r>
          </a:p>
          <a:p>
            <a:pPr>
              <a:buFont typeface="Wingdings" pitchFamily="2" charset="2"/>
              <a:buChar char="ü"/>
            </a:pPr>
            <a:r>
              <a:rPr lang="en-US" dirty="0" smtClean="0">
                <a:latin typeface="Times New Roman" pitchFamily="18" charset="0"/>
                <a:cs typeface="Times New Roman" pitchFamily="18" charset="0"/>
              </a:rPr>
              <a:t>cooling, </a:t>
            </a:r>
          </a:p>
          <a:p>
            <a:pPr>
              <a:buFont typeface="Wingdings" pitchFamily="2" charset="2"/>
              <a:buChar char="ü"/>
            </a:pPr>
            <a:r>
              <a:rPr lang="en-US" dirty="0" smtClean="0">
                <a:latin typeface="Times New Roman" pitchFamily="18" charset="0"/>
                <a:cs typeface="Times New Roman" pitchFamily="18" charset="0"/>
              </a:rPr>
              <a:t>cleaning, </a:t>
            </a:r>
          </a:p>
          <a:p>
            <a:pPr>
              <a:buFont typeface="Wingdings" pitchFamily="2" charset="2"/>
              <a:buChar char="ü"/>
            </a:pPr>
            <a:r>
              <a:rPr lang="en-US" dirty="0" smtClean="0">
                <a:latin typeface="Times New Roman" pitchFamily="18" charset="0"/>
                <a:cs typeface="Times New Roman" pitchFamily="18" charset="0"/>
              </a:rPr>
              <a:t>sorting </a:t>
            </a:r>
          </a:p>
          <a:p>
            <a:pPr>
              <a:buFont typeface="Wingdings" pitchFamily="2" charset="2"/>
              <a:buChar char="ü"/>
            </a:pPr>
            <a:r>
              <a:rPr lang="en-US" dirty="0" smtClean="0">
                <a:latin typeface="Times New Roman" pitchFamily="18" charset="0"/>
                <a:cs typeface="Times New Roman" pitchFamily="18" charset="0"/>
              </a:rPr>
              <a:t>grading</a:t>
            </a:r>
          </a:p>
          <a:p>
            <a:pPr>
              <a:buFont typeface="Wingdings" pitchFamily="2" charset="2"/>
              <a:buChar char="ü"/>
            </a:pPr>
            <a:r>
              <a:rPr lang="en-US" dirty="0" smtClean="0">
                <a:latin typeface="Times New Roman" pitchFamily="18" charset="0"/>
                <a:cs typeface="Times New Roman" pitchFamily="18" charset="0"/>
              </a:rPr>
              <a:t>and packing</a:t>
            </a:r>
          </a:p>
          <a:p>
            <a:pPr>
              <a:buFont typeface="Wingdings" pitchFamily="2" charset="2"/>
              <a:buChar char="Ø"/>
            </a:pPr>
            <a:r>
              <a:rPr lang="en-US" dirty="0" smtClean="0">
                <a:latin typeface="Times New Roman" pitchFamily="18" charset="0"/>
                <a:cs typeface="Times New Roman" pitchFamily="18" charset="0"/>
              </a:rPr>
              <a:t>Crops destined for storage should be as free as possible from skin breaks, bruises, spots, rots, decay, and other deterioration.</a:t>
            </a:r>
          </a:p>
          <a:p>
            <a:pPr>
              <a:buFont typeface="Wingdings" pitchFamily="2" charset="2"/>
              <a:buChar char="Ø"/>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1"/>
            <a:ext cx="8763000" cy="685799"/>
          </a:xfrm>
        </p:spPr>
        <p:txBody>
          <a:bodyPr>
            <a:normAutofit/>
          </a:bodyPr>
          <a:lstStyle/>
          <a:p>
            <a:pPr algn="l"/>
            <a:r>
              <a:rPr lang="en-US" sz="3200" dirty="0" smtClean="0">
                <a:solidFill>
                  <a:srgbClr val="FF0000"/>
                </a:solidFill>
                <a:latin typeface="Times New Roman" pitchFamily="18" charset="0"/>
                <a:cs typeface="Times New Roman" pitchFamily="18" charset="0"/>
              </a:rPr>
              <a:t>Objectives of harvesting/grower</a:t>
            </a:r>
            <a:endParaRPr lang="en-US" sz="32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304800" y="838200"/>
            <a:ext cx="8610600" cy="5791200"/>
          </a:xfrm>
        </p:spPr>
        <p:txBody>
          <a:bodyPr/>
          <a:lstStyle/>
          <a:p>
            <a:pPr algn="l">
              <a:buFont typeface="Wingdings" pitchFamily="2" charset="2"/>
              <a:buChar char="v"/>
            </a:pPr>
            <a:r>
              <a:rPr lang="en-US" dirty="0" smtClean="0">
                <a:solidFill>
                  <a:schemeClr val="tx1"/>
                </a:solidFill>
                <a:latin typeface="Times New Roman" pitchFamily="18" charset="0"/>
                <a:cs typeface="Times New Roman" pitchFamily="18" charset="0"/>
              </a:rPr>
              <a:t>To harvest good quality crop in good conditions</a:t>
            </a:r>
          </a:p>
          <a:p>
            <a:pPr algn="l">
              <a:buFont typeface="Wingdings" pitchFamily="2" charset="2"/>
              <a:buChar char="v"/>
            </a:pPr>
            <a:r>
              <a:rPr lang="en-US" dirty="0" smtClean="0">
                <a:solidFill>
                  <a:schemeClr val="tx1"/>
                </a:solidFill>
                <a:latin typeface="Times New Roman" pitchFamily="18" charset="0"/>
                <a:cs typeface="Times New Roman" pitchFamily="18" charset="0"/>
              </a:rPr>
              <a:t>To keep harvested produce in good conditions</a:t>
            </a:r>
          </a:p>
          <a:p>
            <a:pPr algn="l">
              <a:buFont typeface="Wingdings" pitchFamily="2" charset="2"/>
              <a:buChar char="v"/>
            </a:pPr>
            <a:r>
              <a:rPr lang="en-US" dirty="0" smtClean="0">
                <a:solidFill>
                  <a:schemeClr val="tx1"/>
                </a:solidFill>
                <a:latin typeface="Times New Roman" pitchFamily="18" charset="0"/>
                <a:cs typeface="Times New Roman" pitchFamily="18" charset="0"/>
              </a:rPr>
              <a:t>To deliver the crop to a buyer as soon as possible</a:t>
            </a:r>
          </a:p>
          <a:p>
            <a:pPr algn="l"/>
            <a:r>
              <a:rPr lang="en-US" b="1" dirty="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planning of harvesting</a:t>
            </a:r>
          </a:p>
          <a:p>
            <a:pPr algn="l">
              <a:buFont typeface="Wingdings" pitchFamily="2" charset="2"/>
              <a:buChar char="Ø"/>
            </a:pPr>
            <a:r>
              <a:rPr lang="en-US" dirty="0" smtClean="0">
                <a:solidFill>
                  <a:schemeClr val="tx1"/>
                </a:solidFill>
                <a:latin typeface="Times New Roman" pitchFamily="18" charset="0"/>
                <a:cs typeface="Times New Roman" pitchFamily="18" charset="0"/>
              </a:rPr>
              <a:t>Once the objective is clearly distinct planning is needed</a:t>
            </a:r>
          </a:p>
          <a:p>
            <a:pPr algn="l">
              <a:buFont typeface="Wingdings" pitchFamily="2" charset="2"/>
              <a:buChar char="ü"/>
            </a:pPr>
            <a:r>
              <a:rPr lang="en-US" dirty="0">
                <a:solidFill>
                  <a:schemeClr val="tx1"/>
                </a:solidFill>
                <a:latin typeface="Times New Roman" pitchFamily="18" charset="0"/>
                <a:cs typeface="Times New Roman" pitchFamily="18" charset="0"/>
              </a:rPr>
              <a:t> </a:t>
            </a:r>
            <a:r>
              <a:rPr lang="en-US" dirty="0" smtClean="0">
                <a:solidFill>
                  <a:schemeClr val="tx1"/>
                </a:solidFill>
                <a:latin typeface="Times New Roman" pitchFamily="18" charset="0"/>
                <a:cs typeface="Times New Roman" pitchFamily="18" charset="0"/>
              </a:rPr>
              <a:t>make contact with buyers</a:t>
            </a:r>
          </a:p>
          <a:p>
            <a:pPr algn="l">
              <a:buFont typeface="Wingdings" pitchFamily="2" charset="2"/>
              <a:buChar char="ü"/>
            </a:pPr>
            <a:r>
              <a:rPr lang="en-US" dirty="0" smtClean="0">
                <a:solidFill>
                  <a:schemeClr val="tx1"/>
                </a:solidFill>
                <a:latin typeface="Times New Roman" pitchFamily="18" charset="0"/>
                <a:cs typeface="Times New Roman" pitchFamily="18" charset="0"/>
              </a:rPr>
              <a:t>Organizing the harvest operations interms of </a:t>
            </a:r>
            <a:r>
              <a:rPr lang="en-US" dirty="0" smtClean="0">
                <a:solidFill>
                  <a:srgbClr val="FF0000"/>
                </a:solidFill>
                <a:latin typeface="Times New Roman" pitchFamily="18" charset="0"/>
                <a:cs typeface="Times New Roman" pitchFamily="18" charset="0"/>
              </a:rPr>
              <a:t>time, labor</a:t>
            </a:r>
            <a:r>
              <a:rPr lang="en-US" dirty="0" smtClean="0">
                <a:solidFill>
                  <a:schemeClr val="tx1"/>
                </a:solidFill>
                <a:latin typeface="Times New Roman" pitchFamily="18" charset="0"/>
                <a:cs typeface="Times New Roman" pitchFamily="18" charset="0"/>
              </a:rPr>
              <a:t> and </a:t>
            </a:r>
            <a:r>
              <a:rPr lang="en-US" dirty="0" smtClean="0">
                <a:solidFill>
                  <a:srgbClr val="FF0000"/>
                </a:solidFill>
                <a:latin typeface="Times New Roman" pitchFamily="18" charset="0"/>
                <a:cs typeface="Times New Roman" pitchFamily="18" charset="0"/>
              </a:rPr>
              <a:t>equipments</a:t>
            </a:r>
          </a:p>
          <a:p>
            <a:pPr algn="l">
              <a:buFont typeface="Wingdings" pitchFamily="2" charset="2"/>
              <a:buChar char="ü"/>
            </a:pPr>
            <a:r>
              <a:rPr lang="en-US" dirty="0" smtClean="0">
                <a:solidFill>
                  <a:schemeClr val="tx1"/>
                </a:solidFill>
                <a:latin typeface="Times New Roman" pitchFamily="18" charset="0"/>
                <a:cs typeface="Times New Roman" pitchFamily="18" charset="0"/>
              </a:rPr>
              <a:t>Supervision of all stages</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2"/>
          <p:cNvSpPr>
            <a:spLocks noGrp="1" noChangeArrowheads="1"/>
          </p:cNvSpPr>
          <p:nvPr>
            <p:ph idx="1"/>
          </p:nvPr>
        </p:nvSpPr>
        <p:spPr>
          <a:xfrm>
            <a:off x="0" y="304800"/>
            <a:ext cx="9144000" cy="6553200"/>
          </a:xfrm>
        </p:spPr>
        <p:txBody>
          <a:bodyPr/>
          <a:lstStyle/>
          <a:p>
            <a:pPr eaLnBrk="1" hangingPunct="1">
              <a:lnSpc>
                <a:spcPct val="150000"/>
              </a:lnSpc>
              <a:spcAft>
                <a:spcPts val="600"/>
              </a:spcAft>
            </a:pPr>
            <a:r>
              <a:rPr lang="en-AU" altLang="en-US" sz="2400" dirty="0" smtClean="0">
                <a:latin typeface="Times New Roman" pitchFamily="18" charset="0"/>
              </a:rPr>
              <a:t>Leaves of most species do not act as long term reserves because of rapid respiration and water loss; </a:t>
            </a:r>
          </a:p>
          <a:p>
            <a:pPr lvl="1" eaLnBrk="1" hangingPunct="1">
              <a:lnSpc>
                <a:spcPct val="150000"/>
              </a:lnSpc>
              <a:spcAft>
                <a:spcPts val="600"/>
              </a:spcAft>
            </a:pPr>
            <a:r>
              <a:rPr lang="en-AU" altLang="en-US" sz="2400" dirty="0" smtClean="0">
                <a:latin typeface="Times New Roman" pitchFamily="18" charset="0"/>
              </a:rPr>
              <a:t>leaf area is large and </a:t>
            </a:r>
          </a:p>
          <a:p>
            <a:pPr lvl="2" eaLnBrk="1" hangingPunct="1">
              <a:lnSpc>
                <a:spcPct val="150000"/>
              </a:lnSpc>
              <a:spcAft>
                <a:spcPts val="600"/>
              </a:spcAft>
            </a:pPr>
            <a:r>
              <a:rPr lang="en-AU" altLang="en-US" dirty="0" smtClean="0">
                <a:latin typeface="Times New Roman" pitchFamily="18" charset="0"/>
              </a:rPr>
              <a:t>the harvested material is exposed to sunlight</a:t>
            </a:r>
          </a:p>
          <a:p>
            <a:pPr lvl="2" eaLnBrk="1" hangingPunct="1">
              <a:lnSpc>
                <a:spcPct val="150000"/>
              </a:lnSpc>
              <a:spcAft>
                <a:spcPts val="600"/>
              </a:spcAft>
            </a:pPr>
            <a:r>
              <a:rPr lang="en-AU" altLang="en-US" dirty="0" smtClean="0">
                <a:latin typeface="Times New Roman" pitchFamily="18" charset="0"/>
              </a:rPr>
              <a:t>water easily evaporate </a:t>
            </a:r>
          </a:p>
          <a:p>
            <a:pPr lvl="2" eaLnBrk="1" hangingPunct="1">
              <a:lnSpc>
                <a:spcPct val="150000"/>
              </a:lnSpc>
              <a:spcAft>
                <a:spcPts val="600"/>
              </a:spcAft>
            </a:pPr>
            <a:r>
              <a:rPr lang="en-AU" altLang="en-US" dirty="0" smtClean="0">
                <a:latin typeface="Times New Roman" pitchFamily="18" charset="0"/>
              </a:rPr>
              <a:t>which lead to rapid deterioration of the products quality.    </a:t>
            </a:r>
          </a:p>
          <a:p>
            <a:pPr eaLnBrk="1" hangingPunct="1">
              <a:lnSpc>
                <a:spcPct val="150000"/>
              </a:lnSpc>
              <a:spcAft>
                <a:spcPts val="600"/>
              </a:spcAft>
            </a:pPr>
            <a:endParaRPr lang="en-AU" altLang="en-US" sz="2400" dirty="0" smtClean="0">
              <a:latin typeface="Times New Roman" pitchFamily="18" charset="0"/>
            </a:endParaRPr>
          </a:p>
          <a:p>
            <a:pPr eaLnBrk="1" hangingPunct="1">
              <a:buFont typeface="Arial" pitchFamily="34" charset="0"/>
              <a:buNone/>
            </a:pPr>
            <a:endParaRPr lang="en-AU" altLang="en-US" dirty="0" smtClean="0"/>
          </a:p>
          <a:p>
            <a:pPr eaLnBrk="1" hangingPunct="1">
              <a:buFont typeface="Arial" pitchFamily="34" charset="0"/>
              <a:buNone/>
            </a:pPr>
            <a:endParaRPr lang="en-AU" altLang="en-US" dirty="0" smtClean="0"/>
          </a:p>
        </p:txBody>
      </p:sp>
      <p:pic>
        <p:nvPicPr>
          <p:cNvPr id="63490" name="Picture 4" descr="D:\ACADEMICS\05 OLERICULTURE\PICTURES\lettuce_vegetable-5612.jpg"/>
          <p:cNvPicPr>
            <a:picLocks noChangeAspect="1" noChangeArrowheads="1"/>
          </p:cNvPicPr>
          <p:nvPr/>
        </p:nvPicPr>
        <p:blipFill>
          <a:blip r:embed="rId2"/>
          <a:srcRect/>
          <a:stretch>
            <a:fillRect/>
          </a:stretch>
        </p:blipFill>
        <p:spPr bwMode="auto">
          <a:xfrm>
            <a:off x="6934200" y="4343400"/>
            <a:ext cx="2209800" cy="2535238"/>
          </a:xfrm>
          <a:prstGeom prst="rect">
            <a:avLst/>
          </a:prstGeom>
          <a:noFill/>
          <a:ln w="9525">
            <a:noFill/>
            <a:miter lim="800000"/>
            <a:headEnd/>
            <a:tailEnd/>
          </a:ln>
        </p:spPr>
      </p:pic>
      <p:pic>
        <p:nvPicPr>
          <p:cNvPr id="35845"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91906" y="4105636"/>
            <a:ext cx="4524144" cy="3010765"/>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3492" name="Picture 6" descr="D:\ACADEMICS\05 OLERICULTURE\PICTURES\romaine-lettuce-300x449.jpg"/>
          <p:cNvPicPr>
            <a:picLocks noChangeAspect="1" noChangeArrowheads="1"/>
          </p:cNvPicPr>
          <p:nvPr/>
        </p:nvPicPr>
        <p:blipFill>
          <a:blip r:embed="rId4"/>
          <a:srcRect/>
          <a:stretch>
            <a:fillRect/>
          </a:stretch>
        </p:blipFill>
        <p:spPr bwMode="auto">
          <a:xfrm>
            <a:off x="6953250" y="971550"/>
            <a:ext cx="2190750" cy="2457450"/>
          </a:xfrm>
          <a:prstGeom prst="rect">
            <a:avLst/>
          </a:prstGeom>
          <a:noFill/>
          <a:ln w="9525">
            <a:noFill/>
            <a:miter lim="800000"/>
            <a:headEnd/>
            <a:tailEnd/>
          </a:ln>
        </p:spPr>
      </p:pic>
      <p:pic>
        <p:nvPicPr>
          <p:cNvPr id="63493" name="Picture 8" descr="D:\ACADEMICS\05 OLERICULTURE\PICTURES\swiss-chard-image-1[1].jpg"/>
          <p:cNvPicPr>
            <a:picLocks noChangeAspect="1" noChangeArrowheads="1"/>
          </p:cNvPicPr>
          <p:nvPr/>
        </p:nvPicPr>
        <p:blipFill>
          <a:blip r:embed="rId5"/>
          <a:srcRect/>
          <a:stretch>
            <a:fillRect/>
          </a:stretch>
        </p:blipFill>
        <p:spPr bwMode="auto">
          <a:xfrm>
            <a:off x="-55563" y="4191000"/>
            <a:ext cx="2552701" cy="2667000"/>
          </a:xfrm>
          <a:prstGeom prst="rect">
            <a:avLst/>
          </a:prstGeom>
          <a:noFill/>
          <a:ln w="9525">
            <a:noFill/>
            <a:miter lim="800000"/>
            <a:headEnd/>
            <a:tailEnd/>
          </a:ln>
        </p:spPr>
      </p:pic>
      <p:pic>
        <p:nvPicPr>
          <p:cNvPr id="63494" name="Picture 4" descr="D:\ACADEMICS\05 OLERICULTURE\PICTURES\8d944a.jpg"/>
          <p:cNvPicPr>
            <a:picLocks noChangeAspect="1" noChangeArrowheads="1"/>
          </p:cNvPicPr>
          <p:nvPr/>
        </p:nvPicPr>
        <p:blipFill>
          <a:blip r:embed="rId6"/>
          <a:srcRect/>
          <a:stretch>
            <a:fillRect/>
          </a:stretch>
        </p:blipFill>
        <p:spPr bwMode="auto">
          <a:xfrm>
            <a:off x="4754563" y="4819650"/>
            <a:ext cx="2586037" cy="21383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3489">
                                            <p:txEl>
                                              <p:pRg st="0" end="0"/>
                                            </p:txEl>
                                          </p:spTgt>
                                        </p:tgtEl>
                                        <p:attrNameLst>
                                          <p:attrName>style.visibility</p:attrName>
                                        </p:attrNameLst>
                                      </p:cBhvr>
                                      <p:to>
                                        <p:strVal val="visible"/>
                                      </p:to>
                                    </p:set>
                                    <p:animEffect transition="in" filter="strips(downLeft)">
                                      <p:cBhvr>
                                        <p:cTn id="7" dur="500"/>
                                        <p:tgtEl>
                                          <p:spTgt spid="63489">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3489">
                                            <p:txEl>
                                              <p:pRg st="1" end="1"/>
                                            </p:txEl>
                                          </p:spTgt>
                                        </p:tgtEl>
                                        <p:attrNameLst>
                                          <p:attrName>style.visibility</p:attrName>
                                        </p:attrNameLst>
                                      </p:cBhvr>
                                      <p:to>
                                        <p:strVal val="visible"/>
                                      </p:to>
                                    </p:set>
                                    <p:animEffect transition="in" filter="strips(downLeft)">
                                      <p:cBhvr>
                                        <p:cTn id="10" dur="500"/>
                                        <p:tgtEl>
                                          <p:spTgt spid="63489">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63489">
                                            <p:txEl>
                                              <p:pRg st="2" end="2"/>
                                            </p:txEl>
                                          </p:spTgt>
                                        </p:tgtEl>
                                        <p:attrNameLst>
                                          <p:attrName>style.visibility</p:attrName>
                                        </p:attrNameLst>
                                      </p:cBhvr>
                                      <p:to>
                                        <p:strVal val="visible"/>
                                      </p:to>
                                    </p:set>
                                    <p:animEffect transition="in" filter="strips(downLeft)">
                                      <p:cBhvr>
                                        <p:cTn id="13" dur="500"/>
                                        <p:tgtEl>
                                          <p:spTgt spid="63489">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3489">
                                            <p:txEl>
                                              <p:pRg st="3" end="3"/>
                                            </p:txEl>
                                          </p:spTgt>
                                        </p:tgtEl>
                                        <p:attrNameLst>
                                          <p:attrName>style.visibility</p:attrName>
                                        </p:attrNameLst>
                                      </p:cBhvr>
                                      <p:to>
                                        <p:strVal val="visible"/>
                                      </p:to>
                                    </p:set>
                                    <p:animEffect transition="in" filter="strips(downLeft)">
                                      <p:cBhvr>
                                        <p:cTn id="16" dur="500"/>
                                        <p:tgtEl>
                                          <p:spTgt spid="63489">
                                            <p:txEl>
                                              <p:pRg st="3" end="3"/>
                                            </p:tx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63489">
                                            <p:txEl>
                                              <p:pRg st="4" end="4"/>
                                            </p:txEl>
                                          </p:spTgt>
                                        </p:tgtEl>
                                        <p:attrNameLst>
                                          <p:attrName>style.visibility</p:attrName>
                                        </p:attrNameLst>
                                      </p:cBhvr>
                                      <p:to>
                                        <p:strVal val="visible"/>
                                      </p:to>
                                    </p:set>
                                    <p:animEffect transition="in" filter="strips(downLeft)">
                                      <p:cBhvr>
                                        <p:cTn id="19" dur="500"/>
                                        <p:tgtEl>
                                          <p:spTgt spid="6348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63492"/>
                                        </p:tgtEl>
                                        <p:attrNameLst>
                                          <p:attrName>style.visibility</p:attrName>
                                        </p:attrNameLst>
                                      </p:cBhvr>
                                      <p:to>
                                        <p:strVal val="visible"/>
                                      </p:to>
                                    </p:set>
                                    <p:animEffect transition="in" filter="strips(downLeft)">
                                      <p:cBhvr>
                                        <p:cTn id="24" dur="500"/>
                                        <p:tgtEl>
                                          <p:spTgt spid="6349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63494"/>
                                        </p:tgtEl>
                                        <p:attrNameLst>
                                          <p:attrName>style.visibility</p:attrName>
                                        </p:attrNameLst>
                                      </p:cBhvr>
                                      <p:to>
                                        <p:strVal val="visible"/>
                                      </p:to>
                                    </p:set>
                                    <p:animEffect transition="in" filter="strips(downLeft)">
                                      <p:cBhvr>
                                        <p:cTn id="29" dur="500"/>
                                        <p:tgtEl>
                                          <p:spTgt spid="63494"/>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35845"/>
                                        </p:tgtEl>
                                        <p:attrNameLst>
                                          <p:attrName>style.visibility</p:attrName>
                                        </p:attrNameLst>
                                      </p:cBhvr>
                                      <p:to>
                                        <p:strVal val="visible"/>
                                      </p:to>
                                    </p:set>
                                    <p:animEffect transition="in" filter="strips(downLeft)">
                                      <p:cBhvr>
                                        <p:cTn id="34" dur="500"/>
                                        <p:tgtEl>
                                          <p:spTgt spid="35845"/>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63493"/>
                                        </p:tgtEl>
                                        <p:attrNameLst>
                                          <p:attrName>style.visibility</p:attrName>
                                        </p:attrNameLst>
                                      </p:cBhvr>
                                      <p:to>
                                        <p:strVal val="visible"/>
                                      </p:to>
                                    </p:set>
                                    <p:animEffect transition="in" filter="strips(downLeft)">
                                      <p:cBhvr>
                                        <p:cTn id="39"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763000" cy="761999"/>
          </a:xfrm>
        </p:spPr>
        <p:txBody>
          <a:bodyPr>
            <a:normAutofit fontScale="90000"/>
          </a:bodyPr>
          <a:lstStyle/>
          <a:p>
            <a:pPr algn="l"/>
            <a:r>
              <a:rPr lang="en-US" dirty="0" smtClean="0">
                <a:solidFill>
                  <a:srgbClr val="FF0000"/>
                </a:solidFill>
                <a:latin typeface="Times New Roman" pitchFamily="18" charset="0"/>
                <a:cs typeface="Times New Roman" pitchFamily="18" charset="0"/>
              </a:rPr>
              <a:t>Planning of harvest </a:t>
            </a:r>
            <a:r>
              <a:rPr lang="en-US" dirty="0" err="1" smtClean="0">
                <a:solidFill>
                  <a:srgbClr val="FF0000"/>
                </a:solidFill>
                <a:latin typeface="Times New Roman" pitchFamily="18" charset="0"/>
                <a:cs typeface="Times New Roman" pitchFamily="18" charset="0"/>
              </a:rPr>
              <a:t>contd</a:t>
            </a:r>
            <a:r>
              <a:rPr lang="en-US" dirty="0" smtClean="0">
                <a:solidFill>
                  <a:srgbClr val="FF0000"/>
                </a:solidFill>
                <a:latin typeface="Times New Roman" pitchFamily="18" charset="0"/>
                <a:cs typeface="Times New Roman" pitchFamily="18" charset="0"/>
              </a:rPr>
              <a:t>…</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914400"/>
            <a:ext cx="8763000" cy="5715000"/>
          </a:xfrm>
        </p:spPr>
        <p:txBody>
          <a:bodyPr/>
          <a:lstStyle/>
          <a:p>
            <a:pPr algn="l"/>
            <a:r>
              <a:rPr lang="en-US" b="1" dirty="0" smtClean="0">
                <a:solidFill>
                  <a:schemeClr val="tx1"/>
                </a:solidFill>
                <a:latin typeface="Times New Roman" pitchFamily="18" charset="0"/>
                <a:cs typeface="Times New Roman" pitchFamily="18" charset="0"/>
              </a:rPr>
              <a:t>Timing</a:t>
            </a:r>
          </a:p>
          <a:p>
            <a:pPr algn="l">
              <a:buFont typeface="Wingdings" pitchFamily="2" charset="2"/>
              <a:buChar char="ü"/>
            </a:pPr>
            <a:r>
              <a:rPr lang="en-US" dirty="0" smtClean="0">
                <a:solidFill>
                  <a:schemeClr val="tx1"/>
                </a:solidFill>
                <a:latin typeface="Times New Roman" pitchFamily="18" charset="0"/>
                <a:cs typeface="Times New Roman" pitchFamily="18" charset="0"/>
              </a:rPr>
              <a:t>Involves stage of development/maturity</a:t>
            </a:r>
          </a:p>
          <a:p>
            <a:pPr algn="l">
              <a:buFont typeface="Wingdings" pitchFamily="2" charset="2"/>
              <a:buChar char="ü"/>
            </a:pPr>
            <a:r>
              <a:rPr lang="en-US" dirty="0" smtClean="0">
                <a:solidFill>
                  <a:schemeClr val="tx1"/>
                </a:solidFill>
                <a:latin typeface="Times New Roman" pitchFamily="18" charset="0"/>
                <a:cs typeface="Times New Roman" pitchFamily="18" charset="0"/>
              </a:rPr>
              <a:t>It also mean weather condition</a:t>
            </a:r>
          </a:p>
          <a:p>
            <a:pPr algn="l">
              <a:buFont typeface="Wingdings" pitchFamily="2" charset="2"/>
              <a:buChar char="ü"/>
            </a:pPr>
            <a:r>
              <a:rPr lang="en-US" dirty="0" smtClean="0">
                <a:solidFill>
                  <a:schemeClr val="tx1"/>
                </a:solidFill>
                <a:latin typeface="Times New Roman" pitchFamily="18" charset="0"/>
                <a:cs typeface="Times New Roman" pitchFamily="18" charset="0"/>
              </a:rPr>
              <a:t>Also considered  time of the day</a:t>
            </a:r>
          </a:p>
          <a:p>
            <a:pPr algn="l"/>
            <a:r>
              <a:rPr lang="en-US" dirty="0" smtClean="0">
                <a:solidFill>
                  <a:schemeClr val="tx1"/>
                </a:solidFill>
                <a:latin typeface="Times New Roman" pitchFamily="18" charset="0"/>
                <a:cs typeface="Times New Roman" pitchFamily="18" charset="0"/>
              </a:rPr>
              <a:t>=&gt;heat load-harvesting done when temperature is low=early in the morning</a:t>
            </a:r>
          </a:p>
          <a:p>
            <a:pPr algn="l"/>
            <a:r>
              <a:rPr lang="en-US" dirty="0" smtClean="0">
                <a:solidFill>
                  <a:schemeClr val="tx1"/>
                </a:solidFill>
                <a:latin typeface="Times New Roman" pitchFamily="18" charset="0"/>
                <a:cs typeface="Times New Roman" pitchFamily="18" charset="0"/>
              </a:rPr>
              <a:t>=&gt;RH-Evening/night=loss of water decrease</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534400" cy="533399"/>
          </a:xfrm>
        </p:spPr>
        <p:txBody>
          <a:bodyPr>
            <a:normAutofit fontScale="90000"/>
          </a:bodyPr>
          <a:lstStyle/>
          <a:p>
            <a:pPr algn="l"/>
            <a:r>
              <a:rPr lang="en-US" sz="4000" dirty="0" smtClean="0">
                <a:solidFill>
                  <a:srgbClr val="FF0000"/>
                </a:solidFill>
                <a:latin typeface="Times New Roman" pitchFamily="18" charset="0"/>
                <a:cs typeface="Times New Roman" pitchFamily="18" charset="0"/>
              </a:rPr>
              <a:t>Contd…</a:t>
            </a:r>
            <a:endParaRPr lang="en-US"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762000"/>
            <a:ext cx="8839200" cy="5867400"/>
          </a:xfrm>
        </p:spPr>
        <p:txBody>
          <a:bodyPr/>
          <a:lstStyle/>
          <a:p>
            <a:pPr algn="l"/>
            <a:r>
              <a:rPr lang="en-US" b="1" dirty="0" smtClean="0">
                <a:solidFill>
                  <a:schemeClr val="tx1"/>
                </a:solidFill>
                <a:latin typeface="Times New Roman" pitchFamily="18" charset="0"/>
                <a:cs typeface="Times New Roman" pitchFamily="18" charset="0"/>
              </a:rPr>
              <a:t>Labour</a:t>
            </a:r>
          </a:p>
          <a:p>
            <a:pPr algn="l">
              <a:buFont typeface="Wingdings" pitchFamily="2" charset="2"/>
              <a:buChar char="ü"/>
            </a:pPr>
            <a:r>
              <a:rPr lang="en-US" sz="2800" dirty="0" smtClean="0">
                <a:solidFill>
                  <a:schemeClr val="tx1"/>
                </a:solidFill>
                <a:latin typeface="Times New Roman" pitchFamily="18" charset="0"/>
                <a:cs typeface="Times New Roman" pitchFamily="18" charset="0"/>
              </a:rPr>
              <a:t>Availability of labour should be considered as required</a:t>
            </a:r>
          </a:p>
          <a:p>
            <a:pPr algn="l">
              <a:buFont typeface="Wingdings" pitchFamily="2" charset="2"/>
              <a:buChar char="ü"/>
            </a:pPr>
            <a:r>
              <a:rPr lang="en-US" sz="2800" dirty="0" smtClean="0">
                <a:solidFill>
                  <a:schemeClr val="tx1"/>
                </a:solidFill>
                <a:latin typeface="Times New Roman" pitchFamily="18" charset="0"/>
                <a:cs typeface="Times New Roman" pitchFamily="18" charset="0"/>
              </a:rPr>
              <a:t>Knowledge of workers must be considered</a:t>
            </a:r>
          </a:p>
          <a:p>
            <a:pPr algn="l">
              <a:buFont typeface="Wingdings" pitchFamily="2" charset="2"/>
              <a:buChar char="ü"/>
            </a:pPr>
            <a:r>
              <a:rPr lang="en-US" sz="2800" dirty="0" smtClean="0">
                <a:solidFill>
                  <a:schemeClr val="tx1"/>
                </a:solidFill>
                <a:latin typeface="Times New Roman" pitchFamily="18" charset="0"/>
                <a:cs typeface="Times New Roman" pitchFamily="18" charset="0"/>
              </a:rPr>
              <a:t>Training should be done</a:t>
            </a:r>
          </a:p>
          <a:p>
            <a:pPr algn="l">
              <a:buFont typeface="Wingdings" pitchFamily="2" charset="2"/>
              <a:buChar char="ü"/>
            </a:pPr>
            <a:r>
              <a:rPr lang="en-US" sz="2800" dirty="0" smtClean="0">
                <a:solidFill>
                  <a:schemeClr val="tx1"/>
                </a:solidFill>
                <a:latin typeface="Times New Roman" pitchFamily="18" charset="0"/>
                <a:cs typeface="Times New Roman" pitchFamily="18" charset="0"/>
              </a:rPr>
              <a:t>The techniques of harvesting also demonstrated for them</a:t>
            </a:r>
          </a:p>
          <a:p>
            <a:pPr algn="l">
              <a:buFont typeface="Wingdings" pitchFamily="2" charset="2"/>
              <a:buChar char="ü"/>
            </a:pPr>
            <a:r>
              <a:rPr lang="en-US" sz="2800" dirty="0" smtClean="0">
                <a:solidFill>
                  <a:schemeClr val="tx1"/>
                </a:solidFill>
                <a:latin typeface="Times New Roman" pitchFamily="18" charset="0"/>
                <a:cs typeface="Times New Roman" pitchFamily="18" charset="0"/>
              </a:rPr>
              <a:t>The use of harvest containers should explained to them</a:t>
            </a:r>
          </a:p>
          <a:p>
            <a:pPr algn="l">
              <a:buFont typeface="Wingdings" pitchFamily="2" charset="2"/>
              <a:buChar char="ü"/>
            </a:pPr>
            <a:endParaRPr lang="en-US" sz="2800" dirty="0" smtClean="0">
              <a:solidFill>
                <a:schemeClr val="tx1"/>
              </a:solidFill>
              <a:latin typeface="Times New Roman" pitchFamily="18" charset="0"/>
              <a:cs typeface="Times New Roman" pitchFamily="18" charset="0"/>
            </a:endParaRPr>
          </a:p>
          <a:p>
            <a:pPr algn="l">
              <a:buFont typeface="Wingdings" pitchFamily="2" charset="2"/>
              <a:buChar char="ü"/>
            </a:pPr>
            <a:endParaRPr lang="en-US" sz="2800" dirty="0" smtClean="0">
              <a:solidFill>
                <a:schemeClr val="tx1"/>
              </a:solidFill>
              <a:latin typeface="Times New Roman" pitchFamily="18" charset="0"/>
              <a:cs typeface="Times New Roman" pitchFamily="18" charset="0"/>
            </a:endParaRPr>
          </a:p>
          <a:p>
            <a:pPr algn="l">
              <a:buFont typeface="Wingdings" pitchFamily="2" charset="2"/>
              <a:buChar char="ü"/>
            </a:pPr>
            <a:endParaRPr lang="en-US" sz="2800" dirty="0" smtClean="0">
              <a:solidFill>
                <a:schemeClr val="tx1"/>
              </a:solidFill>
              <a:latin typeface="Times New Roman" pitchFamily="18" charset="0"/>
              <a:cs typeface="Times New Roman" pitchFamily="18" charset="0"/>
            </a:endParaRPr>
          </a:p>
          <a:p>
            <a:pPr algn="l">
              <a:buFont typeface="Wingdings" pitchFamily="2" charset="2"/>
              <a:buChar char="ü"/>
            </a:pPr>
            <a:endParaRPr lang="en-US" sz="2800" dirty="0" smtClean="0">
              <a:solidFill>
                <a:schemeClr val="tx1"/>
              </a:solidFill>
              <a:latin typeface="Times New Roman" pitchFamily="18" charset="0"/>
              <a:cs typeface="Times New Roman" pitchFamily="18" charset="0"/>
            </a:endParaRPr>
          </a:p>
          <a:p>
            <a:pPr algn="l">
              <a:buFont typeface="Wingdings" pitchFamily="2" charset="2"/>
              <a:buChar char="ü"/>
            </a:pPr>
            <a:endParaRPr lang="en-US" sz="28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229600" cy="1066799"/>
          </a:xfrm>
        </p:spPr>
        <p:txBody>
          <a:bodyPr>
            <a:normAutofit fontScale="90000"/>
          </a:bodyPr>
          <a:lstStyle/>
          <a:p>
            <a:pPr algn="l"/>
            <a:r>
              <a:rPr lang="en-US" dirty="0" smtClean="0">
                <a:solidFill>
                  <a:srgbClr val="FF0000"/>
                </a:solidFill>
                <a:latin typeface="Times New Roman" pitchFamily="18" charset="0"/>
                <a:cs typeface="Times New Roman" pitchFamily="18" charset="0"/>
              </a:rPr>
              <a:t>Harvesting and field handling</a:t>
            </a:r>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endParaRPr lang="en-US" dirty="0"/>
          </a:p>
        </p:txBody>
      </p:sp>
      <p:sp>
        <p:nvSpPr>
          <p:cNvPr id="3" name="Subtitle 2"/>
          <p:cNvSpPr>
            <a:spLocks noGrp="1"/>
          </p:cNvSpPr>
          <p:nvPr>
            <p:ph type="subTitle" idx="1"/>
          </p:nvPr>
        </p:nvSpPr>
        <p:spPr>
          <a:xfrm>
            <a:off x="152400" y="838200"/>
            <a:ext cx="8991600" cy="5867400"/>
          </a:xfrm>
        </p:spPr>
        <p:txBody>
          <a:bodyPr>
            <a:normAutofit fontScale="62500" lnSpcReduction="20000"/>
          </a:bodyPr>
          <a:lstStyle/>
          <a:p>
            <a:pPr algn="just">
              <a:lnSpc>
                <a:spcPct val="150000"/>
              </a:lnSpc>
            </a:pPr>
            <a:r>
              <a:rPr lang="en-US" b="1" dirty="0" smtClean="0">
                <a:solidFill>
                  <a:schemeClr val="tx1"/>
                </a:solidFill>
                <a:latin typeface="Times New Roman" pitchFamily="18" charset="0"/>
                <a:cs typeface="Times New Roman" pitchFamily="18" charset="0"/>
              </a:rPr>
              <a:t>Employing improper harvesting methods results damage by</a:t>
            </a:r>
          </a:p>
          <a:p>
            <a:pPr algn="just">
              <a:lnSpc>
                <a:spcPct val="150000"/>
              </a:lnSpc>
              <a:buClr>
                <a:srgbClr val="FF0000"/>
              </a:buClr>
              <a:buFont typeface="Wingdings 3" pitchFamily="18" charset="2"/>
              <a:buChar char="e"/>
            </a:pPr>
            <a:r>
              <a:rPr lang="en-US" b="1" dirty="0" smtClean="0">
                <a:solidFill>
                  <a:schemeClr val="tx1"/>
                </a:solidFill>
                <a:latin typeface="Times New Roman" pitchFamily="18" charset="0"/>
                <a:cs typeface="Times New Roman" pitchFamily="18" charset="0"/>
              </a:rPr>
              <a:t>Cuts</a:t>
            </a:r>
            <a:r>
              <a:rPr lang="en-US" dirty="0" smtClean="0">
                <a:solidFill>
                  <a:schemeClr val="tx1"/>
                </a:solidFill>
                <a:latin typeface="Times New Roman" pitchFamily="18" charset="0"/>
                <a:cs typeface="Times New Roman" pitchFamily="18" charset="0"/>
              </a:rPr>
              <a:t> - with sharp object during harvesting/ handling</a:t>
            </a:r>
          </a:p>
          <a:p>
            <a:pPr algn="just">
              <a:lnSpc>
                <a:spcPct val="150000"/>
              </a:lnSpc>
              <a:buClr>
                <a:srgbClr val="FF0000"/>
              </a:buClr>
              <a:buFont typeface="Wingdings 3" pitchFamily="18" charset="2"/>
              <a:buChar char="e"/>
            </a:pPr>
            <a:r>
              <a:rPr lang="en-US" b="1" dirty="0" smtClean="0">
                <a:solidFill>
                  <a:schemeClr val="tx1"/>
                </a:solidFill>
                <a:latin typeface="Times New Roman" pitchFamily="18" charset="0"/>
                <a:cs typeface="Times New Roman" pitchFamily="18" charset="0"/>
              </a:rPr>
              <a:t>Bruising</a:t>
            </a:r>
            <a:r>
              <a:rPr lang="en-US" dirty="0" smtClean="0">
                <a:solidFill>
                  <a:schemeClr val="tx1"/>
                </a:solidFill>
                <a:latin typeface="Times New Roman" pitchFamily="18" charset="0"/>
                <a:cs typeface="Times New Roman" pitchFamily="18" charset="0"/>
              </a:rPr>
              <a:t> - caused by</a:t>
            </a:r>
          </a:p>
          <a:p>
            <a:pPr marL="457200" indent="-457200" algn="just">
              <a:lnSpc>
                <a:spcPct val="150000"/>
              </a:lnSpc>
              <a:buAutoNum type="alphaLcPeriod"/>
            </a:pPr>
            <a:r>
              <a:rPr lang="en-US" b="1" dirty="0" smtClean="0">
                <a:solidFill>
                  <a:schemeClr val="tx1"/>
                </a:solidFill>
                <a:latin typeface="Times New Roman" pitchFamily="18" charset="0"/>
                <a:cs typeface="Times New Roman" pitchFamily="18" charset="0"/>
              </a:rPr>
              <a:t>Compression-</a:t>
            </a:r>
            <a:r>
              <a:rPr lang="en-US" dirty="0" smtClean="0">
                <a:solidFill>
                  <a:schemeClr val="tx1"/>
                </a:solidFill>
                <a:latin typeface="Times New Roman" pitchFamily="18" charset="0"/>
                <a:cs typeface="Times New Roman" pitchFamily="18" charset="0"/>
              </a:rPr>
              <a:t>due to over filling of boxes, over load in transportations, bulky storing.</a:t>
            </a:r>
          </a:p>
          <a:p>
            <a:pPr marL="457200" indent="-457200" algn="just">
              <a:lnSpc>
                <a:spcPct val="150000"/>
              </a:lnSpc>
              <a:buAutoNum type="alphaLcPeriod"/>
            </a:pPr>
            <a:r>
              <a:rPr lang="en-US" b="1" dirty="0" smtClean="0">
                <a:solidFill>
                  <a:schemeClr val="tx1"/>
                </a:solidFill>
                <a:latin typeface="Times New Roman" pitchFamily="18" charset="0"/>
                <a:cs typeface="Times New Roman" pitchFamily="18" charset="0"/>
              </a:rPr>
              <a:t>Crash</a:t>
            </a:r>
            <a:r>
              <a:rPr lang="en-US" dirty="0" smtClean="0">
                <a:solidFill>
                  <a:schemeClr val="tx1"/>
                </a:solidFill>
                <a:latin typeface="Times New Roman" pitchFamily="18" charset="0"/>
                <a:cs typeface="Times New Roman" pitchFamily="18" charset="0"/>
              </a:rPr>
              <a:t> – due to dropping or something hitting the produce</a:t>
            </a:r>
          </a:p>
          <a:p>
            <a:pPr marL="457200" indent="-457200" algn="just">
              <a:lnSpc>
                <a:spcPct val="150000"/>
              </a:lnSpc>
              <a:buAutoNum type="alphaLcPeriod"/>
            </a:pPr>
            <a:r>
              <a:rPr lang="en-US" b="1" dirty="0" smtClean="0">
                <a:solidFill>
                  <a:schemeClr val="tx1"/>
                </a:solidFill>
                <a:latin typeface="Times New Roman" pitchFamily="18" charset="0"/>
                <a:cs typeface="Times New Roman" pitchFamily="18" charset="0"/>
              </a:rPr>
              <a:t>Vibration</a:t>
            </a:r>
            <a:r>
              <a:rPr lang="en-US" dirty="0" smtClean="0">
                <a:solidFill>
                  <a:schemeClr val="tx1"/>
                </a:solidFill>
                <a:latin typeface="Times New Roman" pitchFamily="18" charset="0"/>
                <a:cs typeface="Times New Roman" pitchFamily="18" charset="0"/>
              </a:rPr>
              <a:t> – occur due to lose packing in transportation</a:t>
            </a:r>
          </a:p>
          <a:p>
            <a:pPr algn="just">
              <a:lnSpc>
                <a:spcPct val="150000"/>
              </a:lnSpc>
            </a:pPr>
            <a:r>
              <a:rPr lang="en-US" b="1" dirty="0" smtClean="0">
                <a:solidFill>
                  <a:schemeClr val="tx1"/>
                </a:solidFill>
                <a:latin typeface="Times New Roman" pitchFamily="18" charset="0"/>
                <a:cs typeface="Times New Roman" pitchFamily="18" charset="0"/>
              </a:rPr>
              <a:t>Different methods of harvesting</a:t>
            </a:r>
          </a:p>
          <a:p>
            <a:pPr algn="just">
              <a:lnSpc>
                <a:spcPct val="150000"/>
              </a:lnSpc>
              <a:buClr>
                <a:srgbClr val="000099"/>
              </a:buClr>
              <a:buFont typeface="Wingdings 3" pitchFamily="18" charset="2"/>
              <a:buChar char=""/>
            </a:pPr>
            <a:r>
              <a:rPr lang="en-US" dirty="0" smtClean="0">
                <a:solidFill>
                  <a:schemeClr val="tx1"/>
                </a:solidFill>
                <a:latin typeface="Times New Roman" pitchFamily="18" charset="0"/>
                <a:cs typeface="Times New Roman" pitchFamily="18" charset="0"/>
              </a:rPr>
              <a:t>The </a:t>
            </a:r>
            <a:r>
              <a:rPr lang="en-US" b="1" dirty="0" smtClean="0">
                <a:solidFill>
                  <a:schemeClr val="tx1"/>
                </a:solidFill>
                <a:latin typeface="Times New Roman" pitchFamily="18" charset="0"/>
                <a:cs typeface="Times New Roman" pitchFamily="18" charset="0"/>
              </a:rPr>
              <a:t>goals of harvesting </a:t>
            </a:r>
            <a:r>
              <a:rPr lang="en-US" dirty="0" smtClean="0">
                <a:solidFill>
                  <a:schemeClr val="tx1"/>
                </a:solidFill>
                <a:latin typeface="Times New Roman" pitchFamily="18" charset="0"/>
                <a:cs typeface="Times New Roman" pitchFamily="18" charset="0"/>
              </a:rPr>
              <a:t>are to gather a commodity from the field at the proper level of maturity, with a minimum damage and loss, as rapidly as possible, and at a minimum cost. </a:t>
            </a:r>
          </a:p>
          <a:p>
            <a:pPr algn="just">
              <a:lnSpc>
                <a:spcPct val="150000"/>
              </a:lnSpc>
              <a:buClr>
                <a:srgbClr val="000099"/>
              </a:buClr>
              <a:buFont typeface="Wingdings 3" pitchFamily="18" charset="2"/>
              <a:buChar char=""/>
            </a:pPr>
            <a:r>
              <a:rPr lang="en-US" dirty="0" smtClean="0">
                <a:solidFill>
                  <a:schemeClr val="tx1"/>
                </a:solidFill>
                <a:latin typeface="Times New Roman" pitchFamily="18" charset="0"/>
                <a:cs typeface="Times New Roman" pitchFamily="18" charset="0"/>
              </a:rPr>
              <a:t>Harvesting methods </a:t>
            </a:r>
            <a:r>
              <a:rPr lang="en-US" b="1" i="1" dirty="0" smtClean="0">
                <a:solidFill>
                  <a:schemeClr val="tx1"/>
                </a:solidFill>
                <a:latin typeface="Times New Roman" pitchFamily="18" charset="0"/>
                <a:cs typeface="Times New Roman" pitchFamily="18" charset="0"/>
              </a:rPr>
              <a:t>i. </a:t>
            </a:r>
            <a:r>
              <a:rPr lang="en-US" b="1" dirty="0" smtClean="0">
                <a:solidFill>
                  <a:schemeClr val="tx1"/>
                </a:solidFill>
                <a:latin typeface="Times New Roman" pitchFamily="18" charset="0"/>
                <a:cs typeface="Times New Roman" pitchFamily="18" charset="0"/>
              </a:rPr>
              <a:t>Hand harvesting and </a:t>
            </a:r>
          </a:p>
          <a:p>
            <a:pPr algn="just">
              <a:lnSpc>
                <a:spcPct val="150000"/>
              </a:lnSpc>
            </a:pPr>
            <a:r>
              <a:rPr lang="en-US" b="1" dirty="0" smtClean="0">
                <a:solidFill>
                  <a:schemeClr val="tx1"/>
                </a:solidFill>
                <a:latin typeface="Times New Roman" pitchFamily="18" charset="0"/>
                <a:cs typeface="Times New Roman" pitchFamily="18" charset="0"/>
              </a:rPr>
              <a:t>                                       </a:t>
            </a:r>
            <a:r>
              <a:rPr lang="en-US" b="1" i="1" dirty="0" smtClean="0">
                <a:solidFill>
                  <a:schemeClr val="tx1"/>
                </a:solidFill>
                <a:latin typeface="Times New Roman" pitchFamily="18" charset="0"/>
                <a:cs typeface="Times New Roman" pitchFamily="18" charset="0"/>
              </a:rPr>
              <a:t>ii. </a:t>
            </a:r>
            <a:r>
              <a:rPr lang="en-US" b="1" dirty="0" smtClean="0">
                <a:solidFill>
                  <a:schemeClr val="tx1"/>
                </a:solidFill>
                <a:latin typeface="Times New Roman" pitchFamily="18" charset="0"/>
                <a:cs typeface="Times New Roman" pitchFamily="18" charset="0"/>
              </a:rPr>
              <a:t>Mechanical harvesting</a:t>
            </a:r>
          </a:p>
          <a:p>
            <a:pPr marL="514350" indent="-514350" algn="l">
              <a:buFont typeface="Wingdings" pitchFamily="2" charset="2"/>
              <a:buChar char="q"/>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strips(down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strips(downLeft)">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38200"/>
          </a:xfrm>
        </p:spPr>
        <p:txBody>
          <a:bodyPr>
            <a:normAutofit/>
          </a:bodyPr>
          <a:lstStyle/>
          <a:p>
            <a:pPr algn="l"/>
            <a:r>
              <a:rPr lang="en-US" sz="4000" dirty="0" smtClean="0">
                <a:solidFill>
                  <a:srgbClr val="FF0000"/>
                </a:solidFill>
                <a:latin typeface="Times New Roman" pitchFamily="18" charset="0"/>
                <a:cs typeface="Times New Roman" pitchFamily="18" charset="0"/>
              </a:rPr>
              <a:t>Harvesting methods</a:t>
            </a:r>
            <a:endParaRPr lang="en-US" sz="40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8763000" cy="5867400"/>
          </a:xfrm>
        </p:spPr>
        <p:txBody>
          <a:bodyPr>
            <a:normAutofit fontScale="47500" lnSpcReduction="20000"/>
          </a:bodyPr>
          <a:lstStyle/>
          <a:p>
            <a:pPr algn="just">
              <a:lnSpc>
                <a:spcPct val="150000"/>
              </a:lnSpc>
              <a:buNone/>
            </a:pPr>
            <a:r>
              <a:rPr lang="en-US" sz="3800" b="1" i="1" dirty="0" smtClean="0">
                <a:solidFill>
                  <a:schemeClr val="bg1"/>
                </a:solidFill>
              </a:rPr>
              <a:t>i</a:t>
            </a:r>
            <a:r>
              <a:rPr lang="en-US" sz="3800" b="1" dirty="0" smtClean="0">
                <a:latin typeface="Times New Roman" pitchFamily="18" charset="0"/>
                <a:cs typeface="Times New Roman" pitchFamily="18" charset="0"/>
              </a:rPr>
              <a:t>Hand Harvest</a:t>
            </a:r>
            <a:endParaRPr lang="en-US" sz="3800" dirty="0" smtClean="0">
              <a:latin typeface="Times New Roman" pitchFamily="18" charset="0"/>
              <a:cs typeface="Times New Roman" pitchFamily="18" charset="0"/>
            </a:endParaRPr>
          </a:p>
          <a:p>
            <a:pPr algn="just">
              <a:lnSpc>
                <a:spcPct val="150000"/>
              </a:lnSpc>
              <a:buNone/>
            </a:pPr>
            <a:r>
              <a:rPr lang="en-US" sz="3800" b="1" dirty="0" smtClean="0">
                <a:latin typeface="Times New Roman" pitchFamily="18" charset="0"/>
                <a:cs typeface="Times New Roman" pitchFamily="18" charset="0"/>
              </a:rPr>
              <a:t>Primary advantages</a:t>
            </a:r>
            <a:endParaRPr lang="en-US" sz="3800" dirty="0" smtClean="0">
              <a:latin typeface="Times New Roman" pitchFamily="18" charset="0"/>
              <a:cs typeface="Times New Roman" pitchFamily="18" charset="0"/>
            </a:endParaRPr>
          </a:p>
          <a:p>
            <a:pPr marL="508000" lvl="0" indent="-276225" algn="just">
              <a:lnSpc>
                <a:spcPct val="150000"/>
              </a:lnSpc>
              <a:buClr>
                <a:srgbClr val="000099"/>
              </a:buClr>
              <a:buFont typeface="Wingdings" pitchFamily="2" charset="2"/>
              <a:buChar char="ü"/>
            </a:pPr>
            <a:r>
              <a:rPr lang="en-US" sz="3800" dirty="0" smtClean="0">
                <a:latin typeface="Times New Roman" pitchFamily="18" charset="0"/>
                <a:cs typeface="Times New Roman" pitchFamily="18" charset="0"/>
              </a:rPr>
              <a:t>Accurately select for maturity, allowing accurate grading and multiple harvest</a:t>
            </a:r>
          </a:p>
          <a:p>
            <a:pPr marL="508000" lvl="0" indent="-276225" algn="just">
              <a:lnSpc>
                <a:spcPct val="150000"/>
              </a:lnSpc>
              <a:buClr>
                <a:srgbClr val="000099"/>
              </a:buClr>
              <a:buFont typeface="Wingdings" pitchFamily="2" charset="2"/>
              <a:buChar char="ü"/>
            </a:pPr>
            <a:r>
              <a:rPr lang="en-US" sz="3800" dirty="0" smtClean="0">
                <a:latin typeface="Times New Roman" pitchFamily="18" charset="0"/>
                <a:cs typeface="Times New Roman" pitchFamily="18" charset="0"/>
              </a:rPr>
              <a:t>Handle fruit with a minimum of damage</a:t>
            </a:r>
          </a:p>
          <a:p>
            <a:pPr marL="508000" lvl="0" indent="-276225" algn="just">
              <a:lnSpc>
                <a:spcPct val="150000"/>
              </a:lnSpc>
              <a:buClr>
                <a:srgbClr val="000099"/>
              </a:buClr>
              <a:buFont typeface="Wingdings" pitchFamily="2" charset="2"/>
              <a:buChar char="ü"/>
            </a:pPr>
            <a:r>
              <a:rPr lang="en-US" sz="3800" dirty="0" smtClean="0">
                <a:latin typeface="Times New Roman" pitchFamily="18" charset="0"/>
                <a:cs typeface="Times New Roman" pitchFamily="18" charset="0"/>
              </a:rPr>
              <a:t>Rate of harvest can be easily increased by hiring more workers</a:t>
            </a:r>
          </a:p>
          <a:p>
            <a:pPr marL="508000" lvl="0" indent="-276225" algn="just">
              <a:lnSpc>
                <a:spcPct val="150000"/>
              </a:lnSpc>
              <a:buClr>
                <a:srgbClr val="000099"/>
              </a:buClr>
              <a:buFont typeface="Wingdings" pitchFamily="2" charset="2"/>
              <a:buChar char="ü"/>
            </a:pPr>
            <a:r>
              <a:rPr lang="en-US" sz="3800" dirty="0" smtClean="0">
                <a:latin typeface="Times New Roman" pitchFamily="18" charset="0"/>
                <a:cs typeface="Times New Roman" pitchFamily="18" charset="0"/>
              </a:rPr>
              <a:t>Hand harvest requires a minimum of capital investment</a:t>
            </a:r>
          </a:p>
          <a:p>
            <a:pPr algn="just">
              <a:lnSpc>
                <a:spcPct val="150000"/>
              </a:lnSpc>
              <a:buClr>
                <a:srgbClr val="FF0000"/>
              </a:buClr>
              <a:buFont typeface="Wingdings 3" pitchFamily="18" charset="2"/>
              <a:buChar char="b"/>
            </a:pPr>
            <a:r>
              <a:rPr lang="en-US" sz="3800" dirty="0" smtClean="0">
                <a:latin typeface="Times New Roman" pitchFamily="18" charset="0"/>
                <a:cs typeface="Times New Roman" pitchFamily="18" charset="0"/>
              </a:rPr>
              <a:t>The main problem with hand harvest is labor supply for farmers who cannot offer a long employment season. </a:t>
            </a:r>
          </a:p>
          <a:p>
            <a:pPr algn="just">
              <a:lnSpc>
                <a:spcPct val="150000"/>
              </a:lnSpc>
              <a:buClr>
                <a:srgbClr val="FF0000"/>
              </a:buClr>
              <a:buFont typeface="Wingdings 3" pitchFamily="18" charset="2"/>
              <a:buChar char="b"/>
            </a:pPr>
            <a:r>
              <a:rPr lang="en-US" sz="3800" dirty="0" smtClean="0">
                <a:latin typeface="Times New Roman" pitchFamily="18" charset="0"/>
                <a:cs typeface="Times New Roman" pitchFamily="18" charset="0"/>
              </a:rPr>
              <a:t>In spite of this problem, quality is an important aspect in successful marketing of fresh market commodities that hand harvest is still the dominant method of harvest.</a:t>
            </a:r>
          </a:p>
          <a:p>
            <a:pPr algn="just">
              <a:lnSpc>
                <a:spcPct val="150000"/>
              </a:lnSpc>
              <a:buNone/>
            </a:pPr>
            <a:r>
              <a:rPr lang="en-US" sz="3800" b="1" dirty="0" smtClean="0">
                <a:latin typeface="Times New Roman" pitchFamily="18" charset="0"/>
                <a:cs typeface="Times New Roman" pitchFamily="18" charset="0"/>
              </a:rPr>
              <a:t>An important precaution at harvest is to</a:t>
            </a:r>
          </a:p>
          <a:p>
            <a:pPr algn="just">
              <a:lnSpc>
                <a:spcPct val="150000"/>
              </a:lnSpc>
              <a:buClr>
                <a:srgbClr val="000099"/>
              </a:buClr>
              <a:buFont typeface="Wingdings 2" pitchFamily="18" charset="2"/>
              <a:buChar char="a"/>
            </a:pPr>
            <a:r>
              <a:rPr lang="en-US" sz="3800" dirty="0" smtClean="0">
                <a:latin typeface="Times New Roman" pitchFamily="18" charset="0"/>
                <a:cs typeface="Times New Roman" pitchFamily="18" charset="0"/>
              </a:rPr>
              <a:t>Avoid contaminating produce with pathogens. </a:t>
            </a:r>
          </a:p>
          <a:p>
            <a:pPr algn="just">
              <a:lnSpc>
                <a:spcPct val="150000"/>
              </a:lnSpc>
              <a:buClr>
                <a:srgbClr val="000099"/>
              </a:buClr>
              <a:buFont typeface="Wingdings 2" pitchFamily="18" charset="2"/>
              <a:buChar char="a"/>
            </a:pPr>
            <a:r>
              <a:rPr lang="en-US" sz="3600" dirty="0" smtClean="0">
                <a:latin typeface="Times New Roman" pitchFamily="18" charset="0"/>
                <a:cs typeface="Times New Roman" pitchFamily="18" charset="0"/>
              </a:rPr>
              <a:t>Harvested produce should be kept under shaded tree or using shade nets.</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strips(down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strips(downLeft)">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strips(downLeft)">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86800" cy="609599"/>
          </a:xfrm>
        </p:spPr>
        <p:txBody>
          <a:bodyPr>
            <a:normAutofit fontScale="90000"/>
          </a:bodyPr>
          <a:lstStyle/>
          <a:p>
            <a:pPr algn="l"/>
            <a:r>
              <a:rPr lang="en-US" dirty="0" smtClean="0">
                <a:solidFill>
                  <a:srgbClr val="FF0000"/>
                </a:solidFill>
                <a:latin typeface="Times New Roman" pitchFamily="18" charset="0"/>
                <a:cs typeface="Times New Roman" pitchFamily="18" charset="0"/>
              </a:rPr>
              <a:t>Harvesting methods </a:t>
            </a:r>
            <a:r>
              <a:rPr lang="en-US" dirty="0" err="1" smtClean="0">
                <a:solidFill>
                  <a:srgbClr val="FF0000"/>
                </a:solidFill>
                <a:latin typeface="Times New Roman" pitchFamily="18" charset="0"/>
                <a:cs typeface="Times New Roman" pitchFamily="18" charset="0"/>
              </a:rPr>
              <a:t>contd</a:t>
            </a:r>
            <a:r>
              <a:rPr lang="en-US" dirty="0" smtClean="0">
                <a:solidFill>
                  <a:srgbClr val="FF0000"/>
                </a:solidFill>
                <a:latin typeface="Times New Roman" pitchFamily="18" charset="0"/>
                <a:cs typeface="Times New Roman" pitchFamily="18" charset="0"/>
              </a:rPr>
              <a:t>…</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685800"/>
            <a:ext cx="8763000" cy="6019800"/>
          </a:xfrm>
        </p:spPr>
        <p:txBody>
          <a:bodyPr>
            <a:normAutofit fontScale="70000" lnSpcReduction="20000"/>
          </a:bodyPr>
          <a:lstStyle/>
          <a:p>
            <a:pPr algn="just">
              <a:lnSpc>
                <a:spcPct val="150000"/>
              </a:lnSpc>
            </a:pPr>
            <a:r>
              <a:rPr lang="en-US" b="1" dirty="0" smtClean="0">
                <a:solidFill>
                  <a:schemeClr val="tx1"/>
                </a:solidFill>
                <a:latin typeface="Times New Roman" pitchFamily="18" charset="0"/>
                <a:cs typeface="Times New Roman" pitchFamily="18" charset="0"/>
              </a:rPr>
              <a:t>Mechanical Harvest</a:t>
            </a:r>
            <a:endParaRPr lang="en-US" dirty="0" smtClean="0">
              <a:solidFill>
                <a:schemeClr val="tx1"/>
              </a:solidFill>
              <a:latin typeface="Times New Roman" pitchFamily="18" charset="0"/>
              <a:cs typeface="Times New Roman" pitchFamily="18" charset="0"/>
            </a:endParaRPr>
          </a:p>
          <a:p>
            <a:pPr algn="just">
              <a:lnSpc>
                <a:spcPct val="150000"/>
              </a:lnSpc>
              <a:buClr>
                <a:srgbClr val="00B050"/>
              </a:buClr>
              <a:buFont typeface="Wingdings 3" pitchFamily="18" charset="2"/>
              <a:buChar char="e"/>
            </a:pPr>
            <a:r>
              <a:rPr lang="en-US" dirty="0" smtClean="0">
                <a:solidFill>
                  <a:schemeClr val="tx1"/>
                </a:solidFill>
                <a:latin typeface="Times New Roman" pitchFamily="18" charset="0"/>
                <a:cs typeface="Times New Roman" pitchFamily="18" charset="0"/>
              </a:rPr>
              <a:t>Main advantages of mechanical equipment</a:t>
            </a:r>
          </a:p>
          <a:p>
            <a:pPr lvl="0" algn="just">
              <a:lnSpc>
                <a:spcPct val="150000"/>
              </a:lnSpc>
              <a:buClr>
                <a:srgbClr val="00B050"/>
              </a:buClr>
              <a:buFont typeface="Wingdings 3" pitchFamily="18" charset="2"/>
              <a:buChar char="e"/>
            </a:pPr>
            <a:r>
              <a:rPr lang="en-US" dirty="0" smtClean="0">
                <a:solidFill>
                  <a:schemeClr val="tx1"/>
                </a:solidFill>
                <a:latin typeface="Times New Roman" pitchFamily="18" charset="0"/>
                <a:cs typeface="Times New Roman" pitchFamily="18" charset="0"/>
              </a:rPr>
              <a:t>Potential of rapid harvest</a:t>
            </a:r>
          </a:p>
          <a:p>
            <a:pPr lvl="0" algn="just">
              <a:lnSpc>
                <a:spcPct val="150000"/>
              </a:lnSpc>
              <a:buClr>
                <a:srgbClr val="00B050"/>
              </a:buClr>
              <a:buFont typeface="Wingdings 3" pitchFamily="18" charset="2"/>
              <a:buChar char="e"/>
            </a:pPr>
            <a:r>
              <a:rPr lang="en-US" dirty="0" smtClean="0">
                <a:solidFill>
                  <a:schemeClr val="tx1"/>
                </a:solidFill>
                <a:latin typeface="Times New Roman" pitchFamily="18" charset="0"/>
                <a:cs typeface="Times New Roman" pitchFamily="18" charset="0"/>
              </a:rPr>
              <a:t>Improved conditions for workers</a:t>
            </a:r>
          </a:p>
          <a:p>
            <a:pPr lvl="0" algn="just">
              <a:lnSpc>
                <a:spcPct val="150000"/>
              </a:lnSpc>
              <a:buClr>
                <a:srgbClr val="00B050"/>
              </a:buClr>
              <a:buFont typeface="Wingdings 3" pitchFamily="18" charset="2"/>
              <a:buChar char="e"/>
            </a:pPr>
            <a:r>
              <a:rPr lang="en-US" dirty="0" smtClean="0">
                <a:solidFill>
                  <a:schemeClr val="tx1"/>
                </a:solidFill>
                <a:latin typeface="Times New Roman" pitchFamily="18" charset="0"/>
                <a:cs typeface="Times New Roman" pitchFamily="18" charset="0"/>
              </a:rPr>
              <a:t>Reduced problems associated with hiring and managing hand labor</a:t>
            </a:r>
          </a:p>
          <a:p>
            <a:pPr algn="just">
              <a:lnSpc>
                <a:spcPct val="150000"/>
              </a:lnSpc>
            </a:pPr>
            <a:endParaRPr lang="en-US" sz="1800" dirty="0" smtClean="0">
              <a:solidFill>
                <a:schemeClr val="tx1"/>
              </a:solidFill>
              <a:latin typeface="Times New Roman" pitchFamily="18" charset="0"/>
              <a:cs typeface="Times New Roman" pitchFamily="18" charset="0"/>
            </a:endParaRPr>
          </a:p>
          <a:p>
            <a:pPr algn="just">
              <a:lnSpc>
                <a:spcPct val="150000"/>
              </a:lnSpc>
              <a:buClr>
                <a:srgbClr val="7030A0"/>
              </a:buClr>
              <a:buFont typeface="Wingdings" pitchFamily="2" charset="2"/>
              <a:buChar char="v"/>
            </a:pPr>
            <a:r>
              <a:rPr lang="en-US" dirty="0" smtClean="0">
                <a:solidFill>
                  <a:schemeClr val="tx1"/>
                </a:solidFill>
                <a:latin typeface="Times New Roman" pitchFamily="18" charset="0"/>
                <a:cs typeface="Times New Roman" pitchFamily="18" charset="0"/>
              </a:rPr>
              <a:t>Effective use of mechanical harvesting equipment requires many skills not associated with hand harvest. </a:t>
            </a:r>
          </a:p>
          <a:p>
            <a:pPr algn="just">
              <a:lnSpc>
                <a:spcPct val="150000"/>
              </a:lnSpc>
              <a:buClr>
                <a:srgbClr val="7030A0"/>
              </a:buClr>
              <a:buFont typeface="Wingdings" pitchFamily="2" charset="2"/>
              <a:buChar char="v"/>
            </a:pPr>
            <a:r>
              <a:rPr lang="en-US" dirty="0" smtClean="0">
                <a:solidFill>
                  <a:schemeClr val="tx1"/>
                </a:solidFill>
                <a:latin typeface="Times New Roman" pitchFamily="18" charset="0"/>
                <a:cs typeface="Times New Roman" pitchFamily="18" charset="0"/>
              </a:rPr>
              <a:t>The equipment must be operated by dependable, well-trained people. </a:t>
            </a:r>
          </a:p>
          <a:p>
            <a:pPr algn="just">
              <a:lnSpc>
                <a:spcPct val="150000"/>
              </a:lnSpc>
              <a:buClr>
                <a:srgbClr val="7030A0"/>
              </a:buClr>
              <a:buFont typeface="Wingdings" pitchFamily="2" charset="2"/>
              <a:buChar char="v"/>
            </a:pPr>
            <a:r>
              <a:rPr lang="en-US" dirty="0" smtClean="0">
                <a:solidFill>
                  <a:schemeClr val="tx1"/>
                </a:solidFill>
                <a:latin typeface="Times New Roman" pitchFamily="18" charset="0"/>
                <a:cs typeface="Times New Roman" pitchFamily="18" charset="0"/>
              </a:rPr>
              <a:t>Improper operation of the equipment results in very costly damage to the expensive machinery and quickly damages a lot of commodity</a:t>
            </a:r>
            <a:r>
              <a:rPr lang="en-US" dirty="0" smtClean="0">
                <a:solidFill>
                  <a:schemeClr val="tx1"/>
                </a:solidFill>
              </a:rPr>
              <a:t>.</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strips(downLeft)">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strips(downLeft)">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strips(downLeft)">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86800" cy="6095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762000"/>
            <a:ext cx="8763000" cy="5943600"/>
          </a:xfrm>
        </p:spPr>
        <p:txBody>
          <a:bodyPr>
            <a:normAutofit fontScale="62500" lnSpcReduction="20000"/>
          </a:bodyPr>
          <a:lstStyle/>
          <a:p>
            <a:pPr algn="just">
              <a:lnSpc>
                <a:spcPct val="150000"/>
              </a:lnSpc>
            </a:pPr>
            <a:r>
              <a:rPr lang="en-US" b="1" dirty="0" smtClean="0">
                <a:solidFill>
                  <a:schemeClr val="tx1"/>
                </a:solidFill>
                <a:latin typeface="Times New Roman" pitchFamily="18" charset="0"/>
                <a:cs typeface="Times New Roman" pitchFamily="18" charset="0"/>
              </a:rPr>
              <a:t>Mechanical harvest problems</a:t>
            </a:r>
            <a:endParaRPr lang="en-US" dirty="0" smtClean="0">
              <a:solidFill>
                <a:schemeClr val="tx1"/>
              </a:solidFill>
              <a:latin typeface="Times New Roman" pitchFamily="18" charset="0"/>
              <a:cs typeface="Times New Roman" pitchFamily="18" charset="0"/>
            </a:endParaRPr>
          </a:p>
          <a:p>
            <a:pPr lvl="0" algn="just">
              <a:lnSpc>
                <a:spcPct val="150000"/>
              </a:lnSpc>
              <a:buClr>
                <a:srgbClr val="FF0000"/>
              </a:buClr>
              <a:buFont typeface="Wingdings 3" pitchFamily="18" charset="2"/>
              <a:buChar char="b"/>
            </a:pPr>
            <a:r>
              <a:rPr lang="en-US" dirty="0" smtClean="0">
                <a:solidFill>
                  <a:schemeClr val="tx1"/>
                </a:solidFill>
                <a:latin typeface="Times New Roman" pitchFamily="18" charset="0"/>
                <a:cs typeface="Times New Roman" pitchFamily="18" charset="0"/>
              </a:rPr>
              <a:t>Damage to perennial crops (e.g., damage to bark from a tree shaker)</a:t>
            </a:r>
          </a:p>
          <a:p>
            <a:pPr lvl="0" algn="just">
              <a:lnSpc>
                <a:spcPct val="150000"/>
              </a:lnSpc>
              <a:buClr>
                <a:srgbClr val="FF0000"/>
              </a:buClr>
              <a:buFont typeface="Wingdings 3" pitchFamily="18" charset="2"/>
              <a:buChar char="b"/>
            </a:pPr>
            <a:r>
              <a:rPr lang="en-US" dirty="0" smtClean="0">
                <a:solidFill>
                  <a:schemeClr val="tx1"/>
                </a:solidFill>
                <a:latin typeface="Times New Roman" pitchFamily="18" charset="0"/>
                <a:cs typeface="Times New Roman" pitchFamily="18" charset="0"/>
              </a:rPr>
              <a:t>Lack of processing and handling capacity to handle the </a:t>
            </a:r>
            <a:r>
              <a:rPr lang="en-US" b="1" dirty="0" smtClean="0">
                <a:solidFill>
                  <a:schemeClr val="tx1"/>
                </a:solidFill>
                <a:latin typeface="Times New Roman" pitchFamily="18" charset="0"/>
                <a:cs typeface="Times New Roman" pitchFamily="18" charset="0"/>
              </a:rPr>
              <a:t>high rate of harvest</a:t>
            </a:r>
          </a:p>
          <a:p>
            <a:pPr lvl="0" algn="just">
              <a:lnSpc>
                <a:spcPct val="150000"/>
              </a:lnSpc>
              <a:buClr>
                <a:srgbClr val="FF0000"/>
              </a:buClr>
              <a:buFont typeface="Wingdings 3" pitchFamily="18" charset="2"/>
              <a:buChar char="b"/>
            </a:pPr>
            <a:r>
              <a:rPr lang="en-US" dirty="0" smtClean="0">
                <a:solidFill>
                  <a:schemeClr val="tx1"/>
                </a:solidFill>
                <a:latin typeface="Times New Roman" pitchFamily="18" charset="0"/>
                <a:cs typeface="Times New Roman" pitchFamily="18" charset="0"/>
              </a:rPr>
              <a:t>Technological obsolescence before equipment is paid for</a:t>
            </a:r>
          </a:p>
          <a:p>
            <a:pPr algn="just">
              <a:lnSpc>
                <a:spcPct val="150000"/>
              </a:lnSpc>
              <a:buClr>
                <a:srgbClr val="FF0000"/>
              </a:buClr>
              <a:buFont typeface="Wingdings 3" pitchFamily="18" charset="2"/>
              <a:buChar char="b"/>
            </a:pPr>
            <a:r>
              <a:rPr lang="en-US" dirty="0" smtClean="0">
                <a:solidFill>
                  <a:schemeClr val="tx1"/>
                </a:solidFill>
                <a:latin typeface="Times New Roman" pitchFamily="18" charset="0"/>
                <a:cs typeface="Times New Roman" pitchFamily="18" charset="0"/>
              </a:rPr>
              <a:t>Social impacts of lower labor requirements</a:t>
            </a:r>
          </a:p>
          <a:p>
            <a:pPr algn="just">
              <a:lnSpc>
                <a:spcPct val="150000"/>
              </a:lnSpc>
            </a:pPr>
            <a:r>
              <a:rPr lang="en-US" b="1" dirty="0" smtClean="0">
                <a:solidFill>
                  <a:schemeClr val="tx1"/>
                </a:solidFill>
                <a:latin typeface="Times New Roman" pitchFamily="18" charset="0"/>
                <a:cs typeface="Times New Roman" pitchFamily="18" charset="0"/>
              </a:rPr>
              <a:t>Packing in the field </a:t>
            </a:r>
            <a:r>
              <a:rPr lang="en-US" dirty="0" smtClean="0">
                <a:solidFill>
                  <a:schemeClr val="tx1"/>
                </a:solidFill>
                <a:latin typeface="Times New Roman" pitchFamily="18" charset="0"/>
                <a:cs typeface="Times New Roman" pitchFamily="18" charset="0"/>
              </a:rPr>
              <a:t>and transport to packinghouse can be effected by:</a:t>
            </a:r>
          </a:p>
          <a:p>
            <a:pPr algn="just">
              <a:lnSpc>
                <a:spcPct val="150000"/>
              </a:lnSpc>
              <a:buClr>
                <a:srgbClr val="FF0000"/>
              </a:buClr>
              <a:buFont typeface="Wingdings" pitchFamily="2" charset="2"/>
              <a:buChar char="§"/>
            </a:pPr>
            <a:r>
              <a:rPr lang="en-US" b="1" dirty="0" smtClean="0">
                <a:solidFill>
                  <a:schemeClr val="tx1"/>
                </a:solidFill>
                <a:latin typeface="Times New Roman" pitchFamily="18" charset="0"/>
                <a:cs typeface="Times New Roman" pitchFamily="18" charset="0"/>
              </a:rPr>
              <a:t>Polyethylene bags</a:t>
            </a:r>
            <a:r>
              <a:rPr lang="en-US" dirty="0" smtClean="0">
                <a:solidFill>
                  <a:schemeClr val="tx1"/>
                </a:solidFill>
                <a:latin typeface="Times New Roman" pitchFamily="18" charset="0"/>
                <a:cs typeface="Times New Roman" pitchFamily="18" charset="0"/>
              </a:rPr>
              <a:t>: Clear polyethylene bags are used to pack banana bunches in the field, which are then transported to the packinghouse.</a:t>
            </a:r>
          </a:p>
          <a:p>
            <a:pPr algn="just">
              <a:lnSpc>
                <a:spcPct val="150000"/>
              </a:lnSpc>
              <a:buClr>
                <a:srgbClr val="FF0000"/>
              </a:buClr>
              <a:buFont typeface="Wingdings" pitchFamily="2" charset="2"/>
              <a:buChar char="§"/>
            </a:pPr>
            <a:r>
              <a:rPr lang="en-US" b="1" dirty="0" smtClean="0">
                <a:solidFill>
                  <a:schemeClr val="tx1"/>
                </a:solidFill>
                <a:latin typeface="Times New Roman" pitchFamily="18" charset="0"/>
                <a:cs typeface="Times New Roman" pitchFamily="18" charset="0"/>
              </a:rPr>
              <a:t>Baskets: </a:t>
            </a:r>
            <a:r>
              <a:rPr lang="en-US" dirty="0" smtClean="0">
                <a:solidFill>
                  <a:schemeClr val="tx1"/>
                </a:solidFill>
                <a:latin typeface="Times New Roman" pitchFamily="18" charset="0"/>
                <a:cs typeface="Times New Roman" pitchFamily="18" charset="0"/>
              </a:rPr>
              <a:t>made from bamboo</a:t>
            </a:r>
            <a:endParaRPr lang="en-US" b="1" dirty="0" smtClean="0">
              <a:solidFill>
                <a:schemeClr val="tx1"/>
              </a:solidFill>
              <a:latin typeface="Times New Roman" pitchFamily="18" charset="0"/>
              <a:cs typeface="Times New Roman" pitchFamily="18" charset="0"/>
            </a:endParaRPr>
          </a:p>
          <a:p>
            <a:pPr algn="just">
              <a:lnSpc>
                <a:spcPct val="150000"/>
              </a:lnSpc>
              <a:buClr>
                <a:srgbClr val="FF0000"/>
              </a:buClr>
              <a:buFont typeface="Wingdings" pitchFamily="2" charset="2"/>
              <a:buChar char="§"/>
            </a:pPr>
            <a:r>
              <a:rPr lang="en-US" b="1" dirty="0" smtClean="0">
                <a:solidFill>
                  <a:schemeClr val="tx1"/>
                </a:solidFill>
                <a:latin typeface="Times New Roman" pitchFamily="18" charset="0"/>
                <a:cs typeface="Times New Roman" pitchFamily="18" charset="0"/>
              </a:rPr>
              <a:t>Wooden field boxes</a:t>
            </a:r>
            <a:r>
              <a:rPr lang="en-US" dirty="0" smtClean="0">
                <a:solidFill>
                  <a:schemeClr val="tx1"/>
                </a:solidFill>
                <a:latin typeface="Times New Roman" pitchFamily="18" charset="0"/>
                <a:cs typeface="Times New Roman" pitchFamily="18" charset="0"/>
              </a:rPr>
              <a:t>: made of thin pieces of wood bound together with wire.</a:t>
            </a:r>
          </a:p>
          <a:p>
            <a:pPr algn="just">
              <a:lnSpc>
                <a:spcPct val="150000"/>
              </a:lnSpc>
              <a:buClr>
                <a:srgbClr val="FF0000"/>
              </a:buClr>
              <a:buFont typeface="Wingdings" pitchFamily="2" charset="2"/>
              <a:buChar char="§"/>
            </a:pPr>
            <a:r>
              <a:rPr lang="en-US" b="1" dirty="0" smtClean="0">
                <a:solidFill>
                  <a:schemeClr val="tx1"/>
                </a:solidFill>
                <a:latin typeface="Times New Roman" pitchFamily="18" charset="0"/>
                <a:cs typeface="Times New Roman" pitchFamily="18" charset="0"/>
              </a:rPr>
              <a:t>Bulk bins</a:t>
            </a:r>
            <a:r>
              <a:rPr lang="en-US" dirty="0" smtClean="0">
                <a:solidFill>
                  <a:schemeClr val="tx1"/>
                </a:solidFill>
                <a:latin typeface="Times New Roman" pitchFamily="18" charset="0"/>
                <a:cs typeface="Times New Roman" pitchFamily="18" charset="0"/>
              </a:rPr>
              <a:t>: Bulk bins of 200-500 kg capacity are used for harvesting fresh fruits and vegetables.</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strips(down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strips(downLeft)">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610600" cy="457199"/>
          </a:xfrm>
        </p:spPr>
        <p:txBody>
          <a:bodyPr>
            <a:normAutofit fontScale="90000"/>
          </a:bodyPr>
          <a:lstStyle/>
          <a:p>
            <a:pPr algn="l"/>
            <a:r>
              <a:rPr lang="en-US" dirty="0" smtClean="0">
                <a:solidFill>
                  <a:srgbClr val="FF0000"/>
                </a:solidFill>
                <a:latin typeface="Times New Roman" pitchFamily="18" charset="0"/>
                <a:cs typeface="Times New Roman" pitchFamily="18" charset="0"/>
              </a:rPr>
              <a:t>Mechanical harvesting</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685800"/>
            <a:ext cx="8763000" cy="6019800"/>
          </a:xfrm>
        </p:spPr>
        <p:txBody>
          <a:bodyPr/>
          <a:lstStyle/>
          <a:p>
            <a:endParaRPr lang="en-US" dirty="0"/>
          </a:p>
        </p:txBody>
      </p:sp>
      <p:pic>
        <p:nvPicPr>
          <p:cNvPr id="1026" name="Picture 2"/>
          <p:cNvPicPr>
            <a:picLocks noChangeAspect="1" noChangeArrowheads="1"/>
          </p:cNvPicPr>
          <p:nvPr/>
        </p:nvPicPr>
        <p:blipFill>
          <a:blip r:embed="rId2"/>
          <a:srcRect/>
          <a:stretch>
            <a:fillRect/>
          </a:stretch>
        </p:blipFill>
        <p:spPr bwMode="auto">
          <a:xfrm>
            <a:off x="228600" y="685800"/>
            <a:ext cx="8686800" cy="5867400"/>
          </a:xfrm>
          <a:prstGeom prst="rect">
            <a:avLst/>
          </a:prstGeom>
          <a:noFill/>
          <a:ln w="9525">
            <a:noFill/>
            <a:miter lim="800000"/>
            <a:headEnd/>
            <a:tailEnd/>
          </a:ln>
          <a:effec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229600" cy="4571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609600"/>
            <a:ext cx="8763000" cy="5943600"/>
          </a:xfrm>
        </p:spPr>
        <p:txBody>
          <a:bodyPr/>
          <a:lstStyle/>
          <a:p>
            <a:pPr algn="l"/>
            <a:endParaRPr lang="en-US" dirty="0"/>
          </a:p>
        </p:txBody>
      </p:sp>
      <p:pic>
        <p:nvPicPr>
          <p:cNvPr id="2050" name="Picture 2"/>
          <p:cNvPicPr>
            <a:picLocks noChangeAspect="1" noChangeArrowheads="1"/>
          </p:cNvPicPr>
          <p:nvPr/>
        </p:nvPicPr>
        <p:blipFill>
          <a:blip r:embed="rId2"/>
          <a:srcRect/>
          <a:stretch>
            <a:fillRect/>
          </a:stretch>
        </p:blipFill>
        <p:spPr bwMode="auto">
          <a:xfrm>
            <a:off x="228600" y="685800"/>
            <a:ext cx="8762999" cy="5867400"/>
          </a:xfrm>
          <a:prstGeom prst="rect">
            <a:avLst/>
          </a:prstGeom>
          <a:noFill/>
          <a:ln w="9525">
            <a:noFill/>
            <a:miter lim="800000"/>
            <a:headEnd/>
            <a:tailEnd/>
          </a:ln>
          <a:effec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686800" cy="1295400"/>
          </a:xfrm>
        </p:spPr>
        <p:txBody>
          <a:bodyPr>
            <a:normAutofit fontScale="90000"/>
          </a:bodyPr>
          <a:lstStyle/>
          <a:p>
            <a:pPr algn="l"/>
            <a:r>
              <a:rPr lang="en-US" dirty="0" smtClean="0">
                <a:solidFill>
                  <a:srgbClr val="FF0000"/>
                </a:solidFill>
                <a:latin typeface="Times New Roman" pitchFamily="18" charset="0"/>
                <a:cs typeface="Times New Roman" pitchFamily="18" charset="0"/>
              </a:rPr>
              <a:t>On-Field Temperature Management</a:t>
            </a:r>
            <a:r>
              <a:rPr lang="en-US" dirty="0" smtClean="0">
                <a:solidFill>
                  <a:schemeClr val="bg1"/>
                </a:solidFill>
                <a:latin typeface="Times New Roman" pitchFamily="18" charset="0"/>
                <a:cs typeface="Times New Roman" pitchFamily="18" charset="0"/>
              </a:rPr>
              <a:t/>
            </a:r>
            <a:br>
              <a:rPr lang="en-US" dirty="0" smtClean="0">
                <a:solidFill>
                  <a:schemeClr val="bg1"/>
                </a:solidFill>
                <a:latin typeface="Times New Roman" pitchFamily="18" charset="0"/>
                <a:cs typeface="Times New Roman" pitchFamily="18" charset="0"/>
              </a:rPr>
            </a:br>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304800" y="838200"/>
            <a:ext cx="8534400" cy="5715000"/>
          </a:xfrm>
        </p:spPr>
        <p:txBody>
          <a:bodyPr>
            <a:normAutofit fontScale="77500" lnSpcReduction="20000"/>
          </a:bodyPr>
          <a:lstStyle/>
          <a:p>
            <a:pPr algn="just">
              <a:lnSpc>
                <a:spcPct val="200000"/>
              </a:lnSpc>
              <a:buClr>
                <a:srgbClr val="FF0000"/>
              </a:buClr>
              <a:buFont typeface="Wingdings 3" pitchFamily="18" charset="2"/>
              <a:buChar char="e"/>
            </a:pPr>
            <a:r>
              <a:rPr lang="en-US" dirty="0" smtClean="0">
                <a:solidFill>
                  <a:schemeClr val="tx1"/>
                </a:solidFill>
                <a:latin typeface="Times New Roman" pitchFamily="18" charset="0"/>
                <a:cs typeface="Times New Roman" pitchFamily="18" charset="0"/>
              </a:rPr>
              <a:t>Generally, produce should be harvested in the </a:t>
            </a:r>
            <a:r>
              <a:rPr lang="en-US" dirty="0" smtClean="0">
                <a:solidFill>
                  <a:srgbClr val="FF0000"/>
                </a:solidFill>
                <a:latin typeface="Times New Roman" pitchFamily="18" charset="0"/>
                <a:cs typeface="Times New Roman" pitchFamily="18" charset="0"/>
              </a:rPr>
              <a:t>morning </a:t>
            </a:r>
            <a:r>
              <a:rPr lang="en-US" dirty="0" smtClean="0">
                <a:solidFill>
                  <a:schemeClr val="tx1"/>
                </a:solidFill>
                <a:latin typeface="Times New Roman" pitchFamily="18" charset="0"/>
                <a:cs typeface="Times New Roman" pitchFamily="18" charset="0"/>
              </a:rPr>
              <a:t>so that it will be at </a:t>
            </a:r>
            <a:r>
              <a:rPr lang="en-US" dirty="0" smtClean="0">
                <a:solidFill>
                  <a:srgbClr val="FF0000"/>
                </a:solidFill>
                <a:latin typeface="Times New Roman" pitchFamily="18" charset="0"/>
                <a:cs typeface="Times New Roman" pitchFamily="18" charset="0"/>
              </a:rPr>
              <a:t>the coolest possible </a:t>
            </a:r>
            <a:r>
              <a:rPr lang="en-US" dirty="0" smtClean="0">
                <a:solidFill>
                  <a:schemeClr val="tx1"/>
                </a:solidFill>
                <a:latin typeface="Times New Roman" pitchFamily="18" charset="0"/>
                <a:cs typeface="Times New Roman" pitchFamily="18" charset="0"/>
              </a:rPr>
              <a:t>temperature during the delay between harvest and initial cooling.</a:t>
            </a:r>
          </a:p>
          <a:p>
            <a:pPr algn="just">
              <a:lnSpc>
                <a:spcPct val="150000"/>
              </a:lnSpc>
              <a:buClr>
                <a:srgbClr val="FF0000"/>
              </a:buClr>
              <a:buFont typeface="Wingdings 3" pitchFamily="18" charset="2"/>
              <a:buChar char="e"/>
            </a:pPr>
            <a:r>
              <a:rPr lang="en-US" dirty="0" smtClean="0">
                <a:solidFill>
                  <a:schemeClr val="tx1"/>
                </a:solidFill>
                <a:latin typeface="Times New Roman" pitchFamily="18" charset="0"/>
                <a:cs typeface="Times New Roman" pitchFamily="18" charset="0"/>
              </a:rPr>
              <a:t>Harvesting in </a:t>
            </a:r>
            <a:r>
              <a:rPr lang="en-US" dirty="0" smtClean="0">
                <a:solidFill>
                  <a:srgbClr val="FF0000"/>
                </a:solidFill>
                <a:latin typeface="Times New Roman" pitchFamily="18" charset="0"/>
                <a:cs typeface="Times New Roman" pitchFamily="18" charset="0"/>
              </a:rPr>
              <a:t>late afternoon </a:t>
            </a:r>
            <a:r>
              <a:rPr lang="en-US" dirty="0" smtClean="0">
                <a:solidFill>
                  <a:schemeClr val="tx1"/>
                </a:solidFill>
                <a:latin typeface="Times New Roman" pitchFamily="18" charset="0"/>
                <a:cs typeface="Times New Roman" pitchFamily="18" charset="0"/>
              </a:rPr>
              <a:t>allows transportation to a local market during the </a:t>
            </a:r>
            <a:r>
              <a:rPr lang="en-US" dirty="0" smtClean="0">
                <a:solidFill>
                  <a:srgbClr val="FF0000"/>
                </a:solidFill>
                <a:latin typeface="Times New Roman" pitchFamily="18" charset="0"/>
                <a:cs typeface="Times New Roman" pitchFamily="18" charset="0"/>
              </a:rPr>
              <a:t>cool night hours. </a:t>
            </a:r>
          </a:p>
          <a:p>
            <a:pPr algn="just">
              <a:lnSpc>
                <a:spcPct val="150000"/>
              </a:lnSpc>
              <a:buClr>
                <a:srgbClr val="FF0000"/>
              </a:buClr>
              <a:buFont typeface="Wingdings 3" pitchFamily="18" charset="2"/>
              <a:buChar char="e"/>
            </a:pPr>
            <a:r>
              <a:rPr lang="en-US" dirty="0" smtClean="0">
                <a:solidFill>
                  <a:schemeClr val="tx1"/>
                </a:solidFill>
                <a:latin typeface="Times New Roman" pitchFamily="18" charset="0"/>
                <a:cs typeface="Times New Roman" pitchFamily="18" charset="0"/>
              </a:rPr>
              <a:t>Produce should be </a:t>
            </a:r>
            <a:r>
              <a:rPr lang="en-US" b="1" dirty="0" smtClean="0">
                <a:solidFill>
                  <a:schemeClr val="tx1"/>
                </a:solidFill>
                <a:latin typeface="Times New Roman" pitchFamily="18" charset="0"/>
                <a:cs typeface="Times New Roman" pitchFamily="18" charset="0"/>
              </a:rPr>
              <a:t>shaded </a:t>
            </a:r>
            <a:r>
              <a:rPr lang="en-US" dirty="0" smtClean="0">
                <a:solidFill>
                  <a:schemeClr val="tx1"/>
                </a:solidFill>
                <a:latin typeface="Times New Roman" pitchFamily="18" charset="0"/>
                <a:cs typeface="Times New Roman" pitchFamily="18" charset="0"/>
              </a:rPr>
              <a:t>to protect it from </a:t>
            </a:r>
            <a:r>
              <a:rPr lang="en-US" b="1" dirty="0" smtClean="0">
                <a:solidFill>
                  <a:schemeClr val="tx1"/>
                </a:solidFill>
                <a:latin typeface="Times New Roman" pitchFamily="18" charset="0"/>
                <a:cs typeface="Times New Roman" pitchFamily="18" charset="0"/>
              </a:rPr>
              <a:t>solar heat</a:t>
            </a:r>
            <a:r>
              <a:rPr lang="en-US" dirty="0" smtClean="0">
                <a:solidFill>
                  <a:schemeClr val="tx1"/>
                </a:solidFill>
                <a:latin typeface="Times New Roman" pitchFamily="18" charset="0"/>
                <a:cs typeface="Times New Roman" pitchFamily="18" charset="0"/>
              </a:rPr>
              <a:t> gain. </a:t>
            </a:r>
          </a:p>
          <a:p>
            <a:pPr algn="just">
              <a:lnSpc>
                <a:spcPct val="150000"/>
              </a:lnSpc>
              <a:buClr>
                <a:srgbClr val="FF0000"/>
              </a:buClr>
              <a:buFont typeface="Wingdings 3" pitchFamily="18" charset="2"/>
              <a:buChar char="e"/>
            </a:pPr>
            <a:r>
              <a:rPr lang="en-US" dirty="0" smtClean="0">
                <a:solidFill>
                  <a:schemeClr val="tx1"/>
                </a:solidFill>
                <a:latin typeface="Times New Roman" pitchFamily="18" charset="0"/>
                <a:cs typeface="Times New Roman" pitchFamily="18" charset="0"/>
              </a:rPr>
              <a:t>Reduce the time between picking and initial cooling; this </a:t>
            </a:r>
            <a:r>
              <a:rPr lang="en-US" dirty="0" smtClean="0">
                <a:solidFill>
                  <a:schemeClr val="tx1"/>
                </a:solidFill>
              </a:rPr>
              <a:t>is </a:t>
            </a:r>
            <a:r>
              <a:rPr lang="en-US" dirty="0" smtClean="0">
                <a:solidFill>
                  <a:schemeClr val="tx1"/>
                </a:solidFill>
                <a:latin typeface="Times New Roman" pitchFamily="18" charset="0"/>
                <a:cs typeface="Times New Roman" pitchFamily="18" charset="0"/>
              </a:rPr>
              <a:t>particularly critical because fruits and vegetables transpire and respire at high rates at field temperatures</a:t>
            </a:r>
            <a:r>
              <a:rPr lang="en-US" dirty="0" smtClean="0">
                <a:solidFill>
                  <a:schemeClr val="bg1"/>
                </a:solidFill>
              </a:rPr>
              <a:t>.</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305800" cy="609599"/>
          </a:xfrm>
        </p:spPr>
        <p:txBody>
          <a:bodyPr>
            <a:normAutofit fontScale="90000"/>
          </a:bodyPr>
          <a:lstStyle/>
          <a:p>
            <a:pPr algn="l"/>
            <a:r>
              <a:rPr lang="en-US" dirty="0" smtClean="0">
                <a:solidFill>
                  <a:srgbClr val="FF0000"/>
                </a:solidFill>
                <a:latin typeface="Times New Roman" pitchFamily="18" charset="0"/>
              </a:rPr>
              <a:t>Cool Chain for export quality</a:t>
            </a:r>
            <a:endParaRPr lang="en-US" dirty="0">
              <a:solidFill>
                <a:srgbClr val="FF0000"/>
              </a:solidFill>
            </a:endParaRPr>
          </a:p>
        </p:txBody>
      </p:sp>
      <p:sp>
        <p:nvSpPr>
          <p:cNvPr id="3" name="Subtitle 2"/>
          <p:cNvSpPr>
            <a:spLocks noGrp="1"/>
          </p:cNvSpPr>
          <p:nvPr>
            <p:ph type="subTitle" idx="1"/>
          </p:nvPr>
        </p:nvSpPr>
        <p:spPr>
          <a:xfrm>
            <a:off x="228600" y="762000"/>
            <a:ext cx="8686800" cy="5867400"/>
          </a:xfrm>
        </p:spPr>
        <p:txBody>
          <a:bodyPr/>
          <a:lstStyle/>
          <a:p>
            <a:pPr lvl="3" algn="l">
              <a:lnSpc>
                <a:spcPct val="120000"/>
              </a:lnSpc>
              <a:buClr>
                <a:srgbClr val="FF0000"/>
              </a:buClr>
              <a:buFont typeface="Wingdings 2" pitchFamily="18" charset="2"/>
              <a:buChar char="E"/>
              <a:defRPr/>
            </a:pPr>
            <a:r>
              <a:rPr lang="en-US" sz="2400" dirty="0" smtClean="0">
                <a:solidFill>
                  <a:schemeClr val="tx1"/>
                </a:solidFill>
                <a:latin typeface="Times New Roman" pitchFamily="18" charset="0"/>
                <a:cs typeface="Times New Roman" pitchFamily="18" charset="0"/>
              </a:rPr>
              <a:t>Cold store at the farm</a:t>
            </a:r>
          </a:p>
          <a:p>
            <a:pPr lvl="3" algn="l">
              <a:lnSpc>
                <a:spcPct val="120000"/>
              </a:lnSpc>
              <a:buClr>
                <a:srgbClr val="FF0000"/>
              </a:buClr>
              <a:buFont typeface="Wingdings 2" pitchFamily="18" charset="2"/>
              <a:buChar char="E"/>
              <a:defRPr/>
            </a:pPr>
            <a:r>
              <a:rPr lang="en-US" sz="2400" dirty="0" smtClean="0">
                <a:solidFill>
                  <a:schemeClr val="tx1"/>
                </a:solidFill>
                <a:latin typeface="Times New Roman" pitchFamily="18" charset="0"/>
                <a:cs typeface="Times New Roman" pitchFamily="18" charset="0"/>
              </a:rPr>
              <a:t>Refrigerated truck from farm to the airport </a:t>
            </a:r>
          </a:p>
          <a:p>
            <a:pPr lvl="3" algn="l">
              <a:lnSpc>
                <a:spcPct val="120000"/>
              </a:lnSpc>
              <a:buClr>
                <a:srgbClr val="FF0000"/>
              </a:buClr>
              <a:buFont typeface="Wingdings 2" pitchFamily="18" charset="2"/>
              <a:buChar char="E"/>
              <a:defRPr/>
            </a:pPr>
            <a:r>
              <a:rPr lang="en-US" sz="2400" dirty="0" smtClean="0">
                <a:solidFill>
                  <a:schemeClr val="tx1"/>
                </a:solidFill>
                <a:latin typeface="Times New Roman" pitchFamily="18" charset="0"/>
                <a:cs typeface="Times New Roman" pitchFamily="18" charset="0"/>
              </a:rPr>
              <a:t>Cold store at the airport</a:t>
            </a:r>
          </a:p>
          <a:p>
            <a:pPr lvl="3" algn="l">
              <a:lnSpc>
                <a:spcPct val="120000"/>
              </a:lnSpc>
              <a:buClr>
                <a:srgbClr val="FF0000"/>
              </a:buClr>
              <a:buFont typeface="Wingdings 2" pitchFamily="18" charset="2"/>
              <a:buChar char="E"/>
              <a:defRPr/>
            </a:pPr>
            <a:r>
              <a:rPr lang="en-US" sz="2400" dirty="0" smtClean="0">
                <a:solidFill>
                  <a:schemeClr val="tx1"/>
                </a:solidFill>
                <a:latin typeface="Times New Roman" pitchFamily="18" charset="0"/>
                <a:cs typeface="Times New Roman" pitchFamily="18" charset="0"/>
              </a:rPr>
              <a:t>Loading the aircrafts directly from the cold store in a short time</a:t>
            </a:r>
          </a:p>
          <a:p>
            <a:pPr lvl="3" algn="l">
              <a:lnSpc>
                <a:spcPct val="120000"/>
              </a:lnSpc>
              <a:buClr>
                <a:srgbClr val="FF0000"/>
              </a:buClr>
              <a:buFont typeface="Wingdings 2" pitchFamily="18" charset="2"/>
              <a:buChar char="E"/>
              <a:defRPr/>
            </a:pPr>
            <a:r>
              <a:rPr lang="en-US" sz="2400" dirty="0" smtClean="0">
                <a:solidFill>
                  <a:schemeClr val="tx1"/>
                </a:solidFill>
                <a:latin typeface="Times New Roman" pitchFamily="18" charset="0"/>
                <a:cs typeface="Times New Roman" pitchFamily="18" charset="0"/>
              </a:rPr>
              <a:t>Cargo aircraft maintains cold store temperature in hold</a:t>
            </a:r>
          </a:p>
          <a:p>
            <a:pPr lvl="3" algn="l">
              <a:lnSpc>
                <a:spcPct val="120000"/>
              </a:lnSpc>
              <a:buClr>
                <a:srgbClr val="FF0000"/>
              </a:buClr>
              <a:buFont typeface="Wingdings 2" pitchFamily="18" charset="2"/>
              <a:buChar char="E"/>
              <a:defRPr/>
            </a:pPr>
            <a:r>
              <a:rPr lang="en-US" sz="2400" dirty="0" smtClean="0">
                <a:solidFill>
                  <a:schemeClr val="tx1"/>
                </a:solidFill>
                <a:latin typeface="Times New Roman" pitchFamily="18" charset="0"/>
                <a:cs typeface="Times New Roman" pitchFamily="18" charset="0"/>
              </a:rPr>
              <a:t>Off loading direct into a cold store in the receiving country</a:t>
            </a:r>
          </a:p>
          <a:p>
            <a:pPr lvl="3" algn="l">
              <a:lnSpc>
                <a:spcPct val="120000"/>
              </a:lnSpc>
              <a:buClr>
                <a:srgbClr val="FF0000"/>
              </a:buClr>
              <a:buFont typeface="Wingdings 2" pitchFamily="18" charset="2"/>
              <a:buChar char="E"/>
              <a:defRPr/>
            </a:pPr>
            <a:r>
              <a:rPr lang="en-US" sz="2400" dirty="0" smtClean="0">
                <a:solidFill>
                  <a:schemeClr val="tx1"/>
                </a:solidFill>
                <a:latin typeface="Times New Roman" pitchFamily="18" charset="0"/>
                <a:cs typeface="Times New Roman" pitchFamily="18" charset="0"/>
              </a:rPr>
              <a:t>Refrigerated truck  to market and then to the customers</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Left)">
                                      <p:cBhvr>
                                        <p:cTn id="19" dur="500"/>
                                        <p:tgtEl>
                                          <p:spTgt spid="3">
                                            <p:txEl>
                                              <p:pRg st="4" end="4"/>
                                            </p:txEl>
                                          </p:spTgt>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strips(downLeft)">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noChangeArrowheads="1"/>
          </p:cNvSpPr>
          <p:nvPr>
            <p:ph type="title"/>
          </p:nvPr>
        </p:nvSpPr>
        <p:spPr>
          <a:xfrm>
            <a:off x="457200" y="0"/>
            <a:ext cx="8229600" cy="642938"/>
          </a:xfrm>
        </p:spPr>
        <p:txBody>
          <a:bodyPr/>
          <a:lstStyle/>
          <a:p>
            <a:pPr eaLnBrk="1" hangingPunct="1"/>
            <a:r>
              <a:rPr lang="en-AU" altLang="en-US" sz="3200" b="1" smtClean="0"/>
              <a:t>ii. Stems</a:t>
            </a:r>
            <a:endParaRPr lang="en-AU" altLang="en-US" sz="3200" smtClean="0"/>
          </a:p>
        </p:txBody>
      </p:sp>
      <p:sp>
        <p:nvSpPr>
          <p:cNvPr id="3" name="Content Placeholder 2"/>
          <p:cNvSpPr>
            <a:spLocks noGrp="1" noChangeArrowheads="1"/>
          </p:cNvSpPr>
          <p:nvPr>
            <p:ph idx="1"/>
          </p:nvPr>
        </p:nvSpPr>
        <p:spPr>
          <a:xfrm>
            <a:off x="228600" y="714375"/>
            <a:ext cx="8610600" cy="5534025"/>
          </a:xfrm>
        </p:spPr>
        <p:txBody>
          <a:bodyPr/>
          <a:lstStyle/>
          <a:p>
            <a:pPr eaLnBrk="1" hangingPunct="1">
              <a:lnSpc>
                <a:spcPct val="150000"/>
              </a:lnSpc>
              <a:spcAft>
                <a:spcPts val="600"/>
              </a:spcAft>
            </a:pPr>
            <a:r>
              <a:rPr lang="en-AU" altLang="en-US" sz="2400" dirty="0" smtClean="0">
                <a:latin typeface="Times New Roman" pitchFamily="18" charset="0"/>
              </a:rPr>
              <a:t>Some vegetables like asparagus (sprouted stem), Brussels (auxiliary buds) and Sugar cane (true stem) have edible stems</a:t>
            </a:r>
          </a:p>
          <a:p>
            <a:pPr eaLnBrk="1" hangingPunct="1">
              <a:lnSpc>
                <a:spcPct val="150000"/>
              </a:lnSpc>
              <a:spcAft>
                <a:spcPts val="600"/>
              </a:spcAft>
            </a:pPr>
            <a:r>
              <a:rPr lang="en-AU" altLang="en-US" sz="2400" dirty="0" smtClean="0">
                <a:latin typeface="Times New Roman" pitchFamily="18" charset="0"/>
              </a:rPr>
              <a:t>these stems are </a:t>
            </a:r>
          </a:p>
          <a:p>
            <a:pPr lvl="1" eaLnBrk="1" hangingPunct="1">
              <a:lnSpc>
                <a:spcPct val="150000"/>
              </a:lnSpc>
              <a:spcAft>
                <a:spcPts val="600"/>
              </a:spcAft>
            </a:pPr>
            <a:r>
              <a:rPr lang="en-AU" altLang="en-US" sz="2400" dirty="0" smtClean="0">
                <a:latin typeface="Times New Roman" pitchFamily="18" charset="0"/>
              </a:rPr>
              <a:t>young tissues, </a:t>
            </a:r>
          </a:p>
          <a:p>
            <a:pPr lvl="1" eaLnBrk="1" hangingPunct="1">
              <a:lnSpc>
                <a:spcPct val="150000"/>
              </a:lnSpc>
              <a:spcAft>
                <a:spcPts val="600"/>
              </a:spcAft>
            </a:pPr>
            <a:r>
              <a:rPr lang="en-AU" altLang="en-US" sz="2400" dirty="0" smtClean="0">
                <a:latin typeface="Times New Roman" pitchFamily="18" charset="0"/>
              </a:rPr>
              <a:t>metabolically active</a:t>
            </a:r>
          </a:p>
          <a:p>
            <a:pPr lvl="1" eaLnBrk="1" hangingPunct="1">
              <a:lnSpc>
                <a:spcPct val="150000"/>
              </a:lnSpc>
              <a:spcAft>
                <a:spcPts val="600"/>
              </a:spcAft>
            </a:pPr>
            <a:r>
              <a:rPr lang="en-AU" altLang="en-US" sz="2400" dirty="0" smtClean="0">
                <a:latin typeface="Times New Roman" pitchFamily="18" charset="0"/>
              </a:rPr>
              <a:t>and it has continued development after harvest.</a:t>
            </a:r>
            <a:endParaRPr lang="en-AU" altLang="en-US" sz="2400" dirty="0" smtClean="0">
              <a:latin typeface="Times New Roman" pitchFamily="18" charset="0"/>
              <a:cs typeface="Times New Roman" pitchFamily="18" charset="0"/>
            </a:endParaRPr>
          </a:p>
        </p:txBody>
      </p:sp>
      <p:sp>
        <p:nvSpPr>
          <p:cNvPr id="64515" name="Slide Number Placeholder 3"/>
          <p:cNvSpPr>
            <a:spLocks noGrp="1" noChangeArrowheads="1"/>
          </p:cNvSpPr>
          <p:nvPr>
            <p:ph type="sldNum" sz="quarter" idx="12"/>
          </p:nvPr>
        </p:nvSpPr>
        <p:spPr bwMode="auto">
          <a:noFill/>
          <a:ln>
            <a:miter lim="800000"/>
            <a:headEnd/>
            <a:tailEnd/>
          </a:ln>
        </p:spPr>
        <p:txBody>
          <a:bodyPr/>
          <a:lstStyle/>
          <a:p>
            <a:fld id="{9D1AB878-BA9F-4265-AF67-BC0F1395D5DE}" type="slidenum">
              <a:rPr lang="en-AU"/>
              <a:pPr/>
              <a:t>17</a:t>
            </a:fld>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763000" cy="609599"/>
          </a:xfrm>
        </p:spPr>
        <p:txBody>
          <a:bodyPr>
            <a:normAutofit fontScale="90000"/>
          </a:bodyPr>
          <a:lstStyle/>
          <a:p>
            <a:pPr algn="l"/>
            <a:r>
              <a:rPr lang="en-US" b="1" dirty="0" smtClean="0">
                <a:solidFill>
                  <a:srgbClr val="FF0000"/>
                </a:solidFill>
                <a:latin typeface="Times New Roman" pitchFamily="18" charset="0"/>
                <a:cs typeface="Times New Roman" pitchFamily="18" charset="0"/>
              </a:rPr>
              <a:t>Temperature management</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762000"/>
            <a:ext cx="8763000" cy="5943600"/>
          </a:xfrm>
        </p:spPr>
        <p:txBody>
          <a:bodyPr>
            <a:normAutofit lnSpcReduction="10000"/>
          </a:bodyPr>
          <a:lstStyle/>
          <a:p>
            <a:pPr algn="just"/>
            <a:r>
              <a:rPr lang="en-US" b="1" i="1" dirty="0" smtClean="0">
                <a:solidFill>
                  <a:schemeClr val="tx1"/>
                </a:solidFill>
                <a:latin typeface="Times New Roman" pitchFamily="18" charset="0"/>
                <a:cs typeface="Times New Roman" pitchFamily="18" charset="0"/>
              </a:rPr>
              <a:t>Temperature</a:t>
            </a:r>
            <a:endParaRPr lang="en-US" i="1" dirty="0" smtClean="0">
              <a:solidFill>
                <a:schemeClr val="tx1"/>
              </a:solidFill>
              <a:latin typeface="Times New Roman" pitchFamily="18" charset="0"/>
              <a:cs typeface="Times New Roman" pitchFamily="18" charset="0"/>
            </a:endParaRPr>
          </a:p>
          <a:p>
            <a:pPr algn="just">
              <a:buBlip>
                <a:blip r:embed="rId2"/>
              </a:buBlip>
            </a:pPr>
            <a:r>
              <a:rPr lang="en-US" dirty="0" smtClean="0">
                <a:solidFill>
                  <a:schemeClr val="tx1"/>
                </a:solidFill>
                <a:latin typeface="Times New Roman" pitchFamily="18" charset="0"/>
                <a:cs typeface="Times New Roman" pitchFamily="18" charset="0"/>
              </a:rPr>
              <a:t>Is the most important factor governing the postharvest life FVF plants. </a:t>
            </a:r>
          </a:p>
          <a:p>
            <a:pPr algn="just">
              <a:buBlip>
                <a:blip r:embed="rId2"/>
              </a:buBlip>
            </a:pPr>
            <a:r>
              <a:rPr lang="en-US" dirty="0" smtClean="0">
                <a:solidFill>
                  <a:schemeClr val="tx1"/>
                </a:solidFill>
                <a:latin typeface="Times New Roman" pitchFamily="18" charset="0"/>
                <a:cs typeface="Times New Roman" pitchFamily="18" charset="0"/>
              </a:rPr>
              <a:t>The optimum storage temperature varies depending upon spp. </a:t>
            </a:r>
          </a:p>
          <a:p>
            <a:pPr algn="just">
              <a:buBlip>
                <a:blip r:embed="rId2"/>
              </a:buBlip>
            </a:pPr>
            <a:r>
              <a:rPr lang="en-US" dirty="0" smtClean="0">
                <a:solidFill>
                  <a:schemeClr val="tx1"/>
                </a:solidFill>
                <a:latin typeface="Times New Roman" pitchFamily="18" charset="0"/>
                <a:cs typeface="Times New Roman" pitchFamily="18" charset="0"/>
              </a:rPr>
              <a:t>For temperate and subtropical </a:t>
            </a:r>
            <a:r>
              <a:rPr lang="en-US" dirty="0" err="1" smtClean="0">
                <a:solidFill>
                  <a:schemeClr val="tx1"/>
                </a:solidFill>
                <a:latin typeface="Times New Roman" pitchFamily="18" charset="0"/>
                <a:cs typeface="Times New Roman" pitchFamily="18" charset="0"/>
              </a:rPr>
              <a:t>spps</a:t>
            </a:r>
            <a:r>
              <a:rPr lang="en-US" dirty="0" smtClean="0">
                <a:solidFill>
                  <a:schemeClr val="tx1"/>
                </a:solidFill>
                <a:latin typeface="Times New Roman" pitchFamily="18" charset="0"/>
                <a:cs typeface="Times New Roman" pitchFamily="18" charset="0"/>
              </a:rPr>
              <a:t> temperature just above freezing point is optimum. </a:t>
            </a:r>
          </a:p>
          <a:p>
            <a:pPr algn="just">
              <a:buBlip>
                <a:blip r:embed="rId2"/>
              </a:buBlip>
            </a:pPr>
            <a:r>
              <a:rPr lang="en-US" dirty="0" smtClean="0">
                <a:solidFill>
                  <a:schemeClr val="tx1"/>
                </a:solidFill>
                <a:latin typeface="Times New Roman" pitchFamily="18" charset="0"/>
                <a:cs typeface="Times New Roman" pitchFamily="18" charset="0"/>
              </a:rPr>
              <a:t>Most tropical fruits and vegetables store well at </a:t>
            </a:r>
            <a:r>
              <a:rPr lang="en-US" u="sng" dirty="0" smtClean="0">
                <a:solidFill>
                  <a:schemeClr val="tx1"/>
                </a:solidFill>
                <a:latin typeface="Times New Roman" pitchFamily="18" charset="0"/>
                <a:cs typeface="Times New Roman" pitchFamily="18" charset="0"/>
              </a:rPr>
              <a:t>+</a:t>
            </a:r>
            <a:r>
              <a:rPr lang="en-US" dirty="0" smtClean="0">
                <a:solidFill>
                  <a:schemeClr val="tx1"/>
                </a:solidFill>
                <a:latin typeface="Times New Roman" pitchFamily="18" charset="0"/>
                <a:cs typeface="Times New Roman" pitchFamily="18" charset="0"/>
              </a:rPr>
              <a:t>10</a:t>
            </a:r>
            <a:r>
              <a:rPr lang="en-US" dirty="0" smtClean="0">
                <a:solidFill>
                  <a:schemeClr val="tx1"/>
                </a:solidFill>
                <a:latin typeface="Times New Roman" pitchFamily="18" charset="0"/>
                <a:cs typeface="Times New Roman" pitchFamily="18" charset="0"/>
                <a:sym typeface="Symbol"/>
              </a:rPr>
              <a:t></a:t>
            </a:r>
            <a:r>
              <a:rPr lang="en-US" dirty="0" smtClean="0">
                <a:solidFill>
                  <a:schemeClr val="tx1"/>
                </a:solidFill>
                <a:latin typeface="Times New Roman" pitchFamily="18" charset="0"/>
                <a:cs typeface="Times New Roman" pitchFamily="18" charset="0"/>
              </a:rPr>
              <a:t>C, however low temperature causes </a:t>
            </a:r>
            <a:r>
              <a:rPr lang="en-US" b="1" i="1" dirty="0" smtClean="0">
                <a:solidFill>
                  <a:schemeClr val="tx1"/>
                </a:solidFill>
                <a:latin typeface="Times New Roman" pitchFamily="18" charset="0"/>
                <a:cs typeface="Times New Roman" pitchFamily="18" charset="0"/>
              </a:rPr>
              <a:t>chilling injury</a:t>
            </a:r>
            <a:r>
              <a:rPr lang="en-US" dirty="0" smtClean="0">
                <a:solidFill>
                  <a:schemeClr val="tx1"/>
                </a:solidFill>
                <a:latin typeface="Times New Roman" pitchFamily="18" charset="0"/>
                <a:cs typeface="Times New Roman" pitchFamily="18" charset="0"/>
              </a:rPr>
              <a:t>. </a:t>
            </a:r>
          </a:p>
          <a:p>
            <a:pPr algn="just">
              <a:buBlip>
                <a:blip r:embed="rId2"/>
              </a:buBlip>
            </a:pPr>
            <a:r>
              <a:rPr lang="en-US" dirty="0" smtClean="0">
                <a:solidFill>
                  <a:schemeClr val="tx1"/>
                </a:solidFill>
                <a:latin typeface="Times New Roman" pitchFamily="18" charset="0"/>
                <a:cs typeface="Times New Roman" pitchFamily="18" charset="0"/>
              </a:rPr>
              <a:t>increase in temperature hastens ripening </a:t>
            </a:r>
            <a:r>
              <a:rPr lang="en-US" dirty="0" smtClean="0">
                <a:solidFill>
                  <a:schemeClr val="bg1"/>
                </a:solidFill>
              </a:rPr>
              <a:t>and increases </a:t>
            </a:r>
            <a:r>
              <a:rPr lang="en-US" b="1" i="1" dirty="0" smtClean="0">
                <a:solidFill>
                  <a:schemeClr val="bg1"/>
                </a:solidFill>
              </a:rPr>
              <a:t>ethylene</a:t>
            </a:r>
            <a:r>
              <a:rPr lang="en-US" dirty="0" smtClean="0">
                <a:solidFill>
                  <a:schemeClr val="bg1"/>
                </a:solidFill>
              </a:rPr>
              <a:t> (</a:t>
            </a:r>
            <a:r>
              <a:rPr lang="en-US" b="1" i="1" dirty="0" smtClean="0">
                <a:solidFill>
                  <a:schemeClr val="bg1"/>
                </a:solidFill>
              </a:rPr>
              <a:t>C</a:t>
            </a:r>
            <a:r>
              <a:rPr lang="en-US" b="1" i="1" baseline="-25000" dirty="0" smtClean="0">
                <a:solidFill>
                  <a:schemeClr val="bg1"/>
                </a:solidFill>
              </a:rPr>
              <a:t>2</a:t>
            </a:r>
            <a:r>
              <a:rPr lang="en-US" b="1" i="1" dirty="0" smtClean="0">
                <a:solidFill>
                  <a:schemeClr val="bg1"/>
                </a:solidFill>
              </a:rPr>
              <a:t>H</a:t>
            </a:r>
            <a:r>
              <a:rPr lang="en-US" b="1" i="1" baseline="-25000" dirty="0" smtClean="0">
                <a:solidFill>
                  <a:schemeClr val="bg1"/>
                </a:solidFill>
              </a:rPr>
              <a:t>4</a:t>
            </a:r>
            <a:r>
              <a:rPr lang="en-US" dirty="0" smtClean="0">
                <a:solidFill>
                  <a:schemeClr val="bg1"/>
                </a:solidFill>
              </a:rPr>
              <a:t>)</a:t>
            </a:r>
            <a:r>
              <a:rPr lang="en-US" baseline="-25000" dirty="0" smtClean="0">
                <a:solidFill>
                  <a:schemeClr val="bg1"/>
                </a:solidFill>
              </a:rPr>
              <a:t> </a:t>
            </a:r>
            <a:r>
              <a:rPr lang="en-US" dirty="0" smtClean="0">
                <a:solidFill>
                  <a:schemeClr val="bg1"/>
                </a:solidFill>
              </a:rPr>
              <a:t>production. </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838200"/>
            <a:ext cx="8305800" cy="1066800"/>
          </a:xfrm>
        </p:spPr>
        <p:txBody>
          <a:bodyPr>
            <a:normAutofit fontScale="90000"/>
          </a:bodyPr>
          <a:lstStyle/>
          <a:p>
            <a:pPr algn="l"/>
            <a:r>
              <a:rPr lang="en-US" sz="4000" dirty="0" smtClean="0">
                <a:solidFill>
                  <a:srgbClr val="FF0000"/>
                </a:solidFill>
                <a:latin typeface="Times New Roman" pitchFamily="18" charset="0"/>
                <a:cs typeface="Times New Roman" pitchFamily="18" charset="0"/>
              </a:rPr>
              <a:t>Technology for temperature management</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152400" y="1066800"/>
            <a:ext cx="8763000" cy="5562600"/>
          </a:xfrm>
        </p:spPr>
        <p:txBody>
          <a:bodyPr/>
          <a:lstStyle/>
          <a:p>
            <a:pPr algn="l"/>
            <a:r>
              <a:rPr lang="en-US" dirty="0" smtClean="0">
                <a:solidFill>
                  <a:schemeClr val="tx1"/>
                </a:solidFill>
              </a:rPr>
              <a:t>1</a:t>
            </a:r>
            <a:r>
              <a:rPr lang="en-US" dirty="0" smtClean="0">
                <a:solidFill>
                  <a:schemeClr val="tx1"/>
                </a:solidFill>
                <a:latin typeface="Times New Roman" pitchFamily="18" charset="0"/>
                <a:cs typeface="Times New Roman" pitchFamily="18" charset="0"/>
              </a:rPr>
              <a:t>. Precooling</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2. Temperature management during transport and</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display</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3. The cold chain system</a:t>
            </a:r>
            <a:br>
              <a:rPr lang="en-US" dirty="0" smtClean="0">
                <a:solidFill>
                  <a:schemeClr val="tx1"/>
                </a:solidFill>
                <a:latin typeface="Times New Roman" pitchFamily="18" charset="0"/>
                <a:cs typeface="Times New Roman" pitchFamily="18" charset="0"/>
              </a:rPr>
            </a:br>
            <a:r>
              <a:rPr lang="en-US" dirty="0" smtClean="0"/>
              <a:t/>
            </a:r>
            <a:br>
              <a:rPr lang="en-US"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458200" cy="1142999"/>
          </a:xfrm>
        </p:spPr>
        <p:txBody>
          <a:bodyPr>
            <a:normAutofit/>
          </a:bodyPr>
          <a:lstStyle/>
          <a:p>
            <a:pPr algn="l"/>
            <a:r>
              <a:rPr lang="en-US" sz="4000" dirty="0" smtClean="0">
                <a:solidFill>
                  <a:srgbClr val="FF0000"/>
                </a:solidFill>
                <a:latin typeface="Times New Roman" pitchFamily="18" charset="0"/>
                <a:cs typeface="Times New Roman" pitchFamily="18" charset="0"/>
              </a:rPr>
              <a:t>precooling</a:t>
            </a:r>
            <a:endParaRPr lang="en-US"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1143000"/>
            <a:ext cx="8686800" cy="5562600"/>
          </a:xfrm>
        </p:spPr>
        <p:txBody>
          <a:bodyPr/>
          <a:lstStyle/>
          <a:p>
            <a:pPr algn="l">
              <a:buFont typeface="Wingdings" pitchFamily="2" charset="2"/>
              <a:buChar char="Ø"/>
            </a:pPr>
            <a:r>
              <a:rPr lang="en-US" dirty="0" smtClean="0">
                <a:solidFill>
                  <a:schemeClr val="tx1"/>
                </a:solidFill>
                <a:latin typeface="Times New Roman" pitchFamily="18" charset="0"/>
                <a:cs typeface="Times New Roman" pitchFamily="18" charset="0"/>
              </a:rPr>
              <a:t>The rapid removal of </a:t>
            </a:r>
            <a:r>
              <a:rPr lang="en-US" dirty="0" smtClean="0">
                <a:solidFill>
                  <a:srgbClr val="FF0000"/>
                </a:solidFill>
                <a:latin typeface="Times New Roman" pitchFamily="18" charset="0"/>
                <a:cs typeface="Times New Roman" pitchFamily="18" charset="0"/>
              </a:rPr>
              <a:t>field heat </a:t>
            </a:r>
            <a:r>
              <a:rPr lang="en-US" dirty="0" smtClean="0">
                <a:solidFill>
                  <a:schemeClr val="tx1"/>
                </a:solidFill>
                <a:latin typeface="Times New Roman" pitchFamily="18" charset="0"/>
                <a:cs typeface="Times New Roman" pitchFamily="18" charset="0"/>
              </a:rPr>
              <a:t>from fresh produce </a:t>
            </a:r>
            <a:r>
              <a:rPr lang="en-US" dirty="0" smtClean="0">
                <a:solidFill>
                  <a:srgbClr val="FF0000"/>
                </a:solidFill>
                <a:latin typeface="Times New Roman" pitchFamily="18" charset="0"/>
                <a:cs typeface="Times New Roman" pitchFamily="18" charset="0"/>
              </a:rPr>
              <a:t>prior</a:t>
            </a:r>
            <a:r>
              <a:rPr lang="en-US" dirty="0" smtClean="0">
                <a:solidFill>
                  <a:schemeClr val="tx1"/>
                </a:solidFill>
                <a:latin typeface="Times New Roman" pitchFamily="18" charset="0"/>
                <a:cs typeface="Times New Roman" pitchFamily="18" charset="0"/>
              </a:rPr>
              <a:t> to storage or marketing </a:t>
            </a:r>
          </a:p>
          <a:p>
            <a:pPr algn="l"/>
            <a:r>
              <a:rPr lang="en-US" b="1" dirty="0" smtClean="0">
                <a:solidFill>
                  <a:schemeClr val="tx1"/>
                </a:solidFill>
                <a:latin typeface="Times New Roman" pitchFamily="18" charset="0"/>
                <a:cs typeface="Times New Roman" pitchFamily="18" charset="0"/>
              </a:rPr>
              <a:t>        field heat</a:t>
            </a:r>
          </a:p>
          <a:p>
            <a:pPr marL="514350" indent="-514350" algn="l">
              <a:buFont typeface="Wingdings" pitchFamily="2" charset="2"/>
              <a:buChar char="Ø"/>
            </a:pPr>
            <a:r>
              <a:rPr lang="en-US" dirty="0" smtClean="0">
                <a:solidFill>
                  <a:schemeClr val="tx1"/>
                </a:solidFill>
                <a:latin typeface="Times New Roman" pitchFamily="18" charset="0"/>
                <a:cs typeface="Times New Roman" pitchFamily="18" charset="0"/>
              </a:rPr>
              <a:t>The heat that horticultural product contain at harvest</a:t>
            </a:r>
          </a:p>
          <a:p>
            <a:pPr marL="514350" indent="-514350" algn="l">
              <a:buFont typeface="Wingdings" pitchFamily="2" charset="2"/>
              <a:buChar char="Ø"/>
            </a:pPr>
            <a:r>
              <a:rPr lang="en-US" dirty="0" smtClean="0">
                <a:solidFill>
                  <a:schemeClr val="tx1"/>
                </a:solidFill>
                <a:latin typeface="Times New Roman" pitchFamily="18" charset="0"/>
                <a:cs typeface="Times New Roman" pitchFamily="18" charset="0"/>
              </a:rPr>
              <a:t>The heat contained by the product at harvest</a:t>
            </a:r>
          </a:p>
          <a:p>
            <a:pPr marL="514350" indent="-514350" algn="l">
              <a:buFont typeface="Wingdings" pitchFamily="2" charset="2"/>
              <a:buChar char="Ø"/>
            </a:pPr>
            <a:r>
              <a:rPr lang="en-US" dirty="0" smtClean="0">
                <a:solidFill>
                  <a:schemeClr val="tx1"/>
                </a:solidFill>
                <a:latin typeface="Times New Roman" pitchFamily="18" charset="0"/>
                <a:cs typeface="Times New Roman" pitchFamily="18" charset="0"/>
              </a:rPr>
              <a:t>Very important practice</a:t>
            </a:r>
          </a:p>
          <a:p>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382000" cy="838199"/>
          </a:xfrm>
        </p:spPr>
        <p:txBody>
          <a:bodyPr>
            <a:normAutofit/>
          </a:bodyPr>
          <a:lstStyle/>
          <a:p>
            <a:pPr algn="l"/>
            <a:r>
              <a:rPr lang="en-US" sz="4000" dirty="0" smtClean="0">
                <a:solidFill>
                  <a:srgbClr val="FF0000"/>
                </a:solidFill>
                <a:latin typeface="Times New Roman" pitchFamily="18" charset="0"/>
                <a:cs typeface="Times New Roman" pitchFamily="18" charset="0"/>
              </a:rPr>
              <a:t>Importance of removing field heat</a:t>
            </a:r>
            <a:endParaRPr lang="en-US"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304800" y="1066800"/>
            <a:ext cx="8610600" cy="5562600"/>
          </a:xfrm>
        </p:spPr>
        <p:txBody>
          <a:bodyPr/>
          <a:lstStyle/>
          <a:p>
            <a:pPr algn="l">
              <a:buFont typeface="Wingdings" pitchFamily="2" charset="2"/>
              <a:buChar char="ü"/>
            </a:pPr>
            <a:r>
              <a:rPr lang="en-US" dirty="0" smtClean="0">
                <a:solidFill>
                  <a:schemeClr val="tx1"/>
                </a:solidFill>
                <a:latin typeface="Times New Roman" pitchFamily="18" charset="0"/>
                <a:cs typeface="Times New Roman" pitchFamily="18" charset="0"/>
              </a:rPr>
              <a:t>Reduce the rate of ripping and subsequent deterioration</a:t>
            </a:r>
          </a:p>
          <a:p>
            <a:pPr algn="l">
              <a:buFont typeface="Wingdings" pitchFamily="2" charset="2"/>
              <a:buChar char="ü"/>
            </a:pPr>
            <a:r>
              <a:rPr lang="en-US" dirty="0" smtClean="0">
                <a:solidFill>
                  <a:schemeClr val="tx1"/>
                </a:solidFill>
                <a:latin typeface="Times New Roman" pitchFamily="18" charset="0"/>
                <a:cs typeface="Times New Roman" pitchFamily="18" charset="0"/>
              </a:rPr>
              <a:t>Reduce water loss</a:t>
            </a:r>
          </a:p>
          <a:p>
            <a:pPr algn="l">
              <a:buFont typeface="Wingdings" pitchFamily="2" charset="2"/>
              <a:buChar char="ü"/>
            </a:pPr>
            <a:r>
              <a:rPr lang="en-US" dirty="0" smtClean="0">
                <a:solidFill>
                  <a:schemeClr val="tx1"/>
                </a:solidFill>
                <a:latin typeface="Times New Roman" pitchFamily="18" charset="0"/>
                <a:cs typeface="Times New Roman" pitchFamily="18" charset="0"/>
              </a:rPr>
              <a:t>Slow down growth  of decaying organism</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0"/>
            <a:ext cx="8763000" cy="838199"/>
          </a:xfrm>
        </p:spPr>
        <p:txBody>
          <a:bodyPr>
            <a:normAutofit/>
          </a:bodyPr>
          <a:lstStyle/>
          <a:p>
            <a:pPr algn="l"/>
            <a:r>
              <a:rPr lang="en-US" sz="4000" dirty="0" smtClean="0">
                <a:solidFill>
                  <a:srgbClr val="FF0000"/>
                </a:solidFill>
                <a:latin typeface="Times New Roman" pitchFamily="18" charset="0"/>
                <a:cs typeface="Times New Roman" pitchFamily="18" charset="0"/>
              </a:rPr>
              <a:t>Methods of pre-cooling</a:t>
            </a:r>
            <a:endParaRPr lang="en-US"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762000"/>
            <a:ext cx="8686800" cy="5867400"/>
          </a:xfrm>
        </p:spPr>
        <p:txBody>
          <a:bodyPr/>
          <a:lstStyle/>
          <a:p>
            <a:pPr marL="514350" indent="-514350" algn="l">
              <a:buFont typeface="+mj-lt"/>
              <a:buAutoNum type="arabicPeriod"/>
            </a:pPr>
            <a:r>
              <a:rPr lang="en-US" b="1" dirty="0" smtClean="0">
                <a:solidFill>
                  <a:schemeClr val="tx1"/>
                </a:solidFill>
                <a:latin typeface="Times New Roman" pitchFamily="18" charset="0"/>
                <a:cs typeface="Times New Roman" pitchFamily="18" charset="0"/>
              </a:rPr>
              <a:t>Room cooling</a:t>
            </a:r>
          </a:p>
          <a:p>
            <a:pPr marL="514350" indent="-514350" algn="l">
              <a:buFont typeface="Wingdings" pitchFamily="2" charset="2"/>
              <a:buChar char="ü"/>
            </a:pPr>
            <a:r>
              <a:rPr lang="en-US" dirty="0" smtClean="0">
                <a:solidFill>
                  <a:schemeClr val="tx1"/>
                </a:solidFill>
                <a:latin typeface="Times New Roman" pitchFamily="18" charset="0"/>
                <a:cs typeface="Times New Roman" pitchFamily="18" charset="0"/>
              </a:rPr>
              <a:t>Putting produces in refrigerated room</a:t>
            </a:r>
          </a:p>
          <a:p>
            <a:pPr marL="514350" indent="-514350" algn="l"/>
            <a:r>
              <a:rPr lang="en-US" b="1" dirty="0" smtClean="0">
                <a:solidFill>
                  <a:schemeClr val="tx1"/>
                </a:solidFill>
                <a:latin typeface="Times New Roman" pitchFamily="18" charset="0"/>
                <a:cs typeface="Times New Roman" pitchFamily="18" charset="0"/>
              </a:rPr>
              <a:t>2.Forced air cooling</a:t>
            </a:r>
          </a:p>
          <a:p>
            <a:pPr marL="514350" indent="-514350" algn="l">
              <a:buFont typeface="Wingdings" pitchFamily="2" charset="2"/>
              <a:buChar char="ü"/>
            </a:pPr>
            <a:r>
              <a:rPr lang="en-US" dirty="0" smtClean="0">
                <a:solidFill>
                  <a:schemeClr val="tx1"/>
                </a:solidFill>
                <a:latin typeface="Times New Roman" pitchFamily="18" charset="0"/>
                <a:cs typeface="Times New Roman" pitchFamily="18" charset="0"/>
              </a:rPr>
              <a:t>Air is forced to enter into the product </a:t>
            </a:r>
            <a:r>
              <a:rPr lang="en-US" b="1" dirty="0" smtClean="0">
                <a:solidFill>
                  <a:schemeClr val="tx1"/>
                </a:solidFill>
                <a:latin typeface="Times New Roman" pitchFamily="18" charset="0"/>
                <a:cs typeface="Times New Roman" pitchFamily="18" charset="0"/>
              </a:rPr>
              <a:t>=&gt;</a:t>
            </a:r>
            <a:r>
              <a:rPr lang="en-US" dirty="0" smtClean="0">
                <a:solidFill>
                  <a:schemeClr val="tx1"/>
                </a:solidFill>
                <a:latin typeface="Times New Roman" pitchFamily="18" charset="0"/>
                <a:cs typeface="Times New Roman" pitchFamily="18" charset="0"/>
              </a:rPr>
              <a:t>removes much heat</a:t>
            </a:r>
            <a:r>
              <a:rPr lang="en-US" b="1" dirty="0" smtClean="0">
                <a:solidFill>
                  <a:schemeClr val="tx1"/>
                </a:solidFill>
                <a:latin typeface="Times New Roman" pitchFamily="18" charset="0"/>
                <a:cs typeface="Times New Roman" pitchFamily="18" charset="0"/>
              </a:rPr>
              <a:t>=&gt;</a:t>
            </a:r>
            <a:r>
              <a:rPr lang="en-US" dirty="0" smtClean="0">
                <a:solidFill>
                  <a:schemeClr val="tx1"/>
                </a:solidFill>
                <a:latin typeface="Times New Roman" pitchFamily="18" charset="0"/>
                <a:cs typeface="Times New Roman" pitchFamily="18" charset="0"/>
              </a:rPr>
              <a:t>it reduces the time required to refrigerator  room by 1/6</a:t>
            </a:r>
            <a:r>
              <a:rPr lang="en-US" sz="2800" dirty="0" smtClean="0">
                <a:solidFill>
                  <a:schemeClr val="tx1"/>
                </a:solidFill>
                <a:latin typeface="Times New Roman" pitchFamily="18" charset="0"/>
                <a:cs typeface="Times New Roman" pitchFamily="18" charset="0"/>
              </a:rPr>
              <a:t>th</a:t>
            </a:r>
            <a:r>
              <a:rPr lang="en-US" dirty="0" smtClean="0">
                <a:solidFill>
                  <a:schemeClr val="tx1"/>
                </a:solidFill>
                <a:latin typeface="Times New Roman" pitchFamily="18" charset="0"/>
                <a:cs typeface="Times New Roman" pitchFamily="18" charset="0"/>
              </a:rPr>
              <a:t>- 1/10</a:t>
            </a:r>
            <a:r>
              <a:rPr lang="en-US" baseline="30000" dirty="0" smtClean="0">
                <a:solidFill>
                  <a:schemeClr val="tx1"/>
                </a:solidFill>
                <a:latin typeface="Times New Roman" pitchFamily="18" charset="0"/>
                <a:cs typeface="Times New Roman" pitchFamily="18" charset="0"/>
              </a:rPr>
              <a:t>th</a:t>
            </a:r>
            <a:endParaRPr lang="en-US" dirty="0" smtClean="0">
              <a:solidFill>
                <a:schemeClr val="tx1"/>
              </a:solidFill>
              <a:latin typeface="Times New Roman" pitchFamily="18" charset="0"/>
              <a:cs typeface="Times New Roman" pitchFamily="18" charset="0"/>
            </a:endParaRPr>
          </a:p>
          <a:p>
            <a:pPr marL="514350" indent="-514350" algn="l"/>
            <a:r>
              <a:rPr lang="en-US" b="1" dirty="0" smtClean="0">
                <a:solidFill>
                  <a:schemeClr val="tx1"/>
                </a:solidFill>
                <a:latin typeface="Times New Roman" pitchFamily="18" charset="0"/>
                <a:cs typeface="Times New Roman" pitchFamily="18" charset="0"/>
              </a:rPr>
              <a:t>3.Haydro cooling</a:t>
            </a:r>
          </a:p>
          <a:p>
            <a:pPr marL="514350" indent="-514350" algn="l">
              <a:buFont typeface="Wingdings" pitchFamily="2" charset="2"/>
              <a:buChar char="ü"/>
            </a:pPr>
            <a:r>
              <a:rPr lang="en-US" dirty="0" smtClean="0">
                <a:solidFill>
                  <a:schemeClr val="tx1"/>
                </a:solidFill>
                <a:latin typeface="Times New Roman" pitchFamily="18" charset="0"/>
                <a:cs typeface="Times New Roman" pitchFamily="18" charset="0"/>
              </a:rPr>
              <a:t>Adding cold shower</a:t>
            </a:r>
          </a:p>
          <a:p>
            <a:pPr marL="514350" indent="-514350" algn="l">
              <a:buFont typeface="Wingdings" pitchFamily="2" charset="2"/>
              <a:buChar char="ü"/>
            </a:pPr>
            <a:r>
              <a:rPr lang="en-US" b="1" dirty="0" smtClean="0">
                <a:solidFill>
                  <a:schemeClr val="tx1"/>
                </a:solidFill>
                <a:latin typeface="Times New Roman" pitchFamily="18" charset="0"/>
                <a:cs typeface="Times New Roman" pitchFamily="18" charset="0"/>
              </a:rPr>
              <a:t>4.top icing</a:t>
            </a:r>
          </a:p>
          <a:p>
            <a:pPr marL="514350" indent="-514350" algn="l">
              <a:buFont typeface="Wingdings" pitchFamily="2" charset="2"/>
              <a:buChar char="ü"/>
            </a:pPr>
            <a:r>
              <a:rPr lang="en-US" dirty="0" smtClean="0">
                <a:solidFill>
                  <a:schemeClr val="tx1"/>
                </a:solidFill>
                <a:latin typeface="Times New Roman" pitchFamily="18" charset="0"/>
                <a:cs typeface="Times New Roman" pitchFamily="18" charset="0"/>
              </a:rPr>
              <a:t>Direct spraying of ice on the product</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534400" cy="761999"/>
          </a:xfrm>
        </p:spPr>
        <p:txBody>
          <a:bodyPr>
            <a:normAutofit fontScale="90000"/>
          </a:bodyPr>
          <a:lstStyle/>
          <a:p>
            <a:pPr algn="l"/>
            <a:r>
              <a:rPr lang="en-US" dirty="0" smtClean="0">
                <a:solidFill>
                  <a:srgbClr val="FF0000"/>
                </a:solidFill>
                <a:latin typeface="Times New Roman" pitchFamily="18" charset="0"/>
                <a:cs typeface="Times New Roman" pitchFamily="18" charset="0"/>
              </a:rPr>
              <a:t>Room cooling</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990600"/>
            <a:ext cx="8763000" cy="5638800"/>
          </a:xfrm>
        </p:spPr>
        <p:txBody>
          <a:bodyPr/>
          <a:lstStyle/>
          <a:p>
            <a:pPr algn="l">
              <a:buFont typeface="Wingdings" pitchFamily="2" charset="2"/>
              <a:buChar char="ü"/>
            </a:pPr>
            <a:r>
              <a:rPr lang="en-US" dirty="0" smtClean="0">
                <a:solidFill>
                  <a:schemeClr val="tx1"/>
                </a:solidFill>
                <a:latin typeface="Times New Roman" pitchFamily="18" charset="0"/>
                <a:cs typeface="Times New Roman" pitchFamily="18" charset="0"/>
              </a:rPr>
              <a:t>Cool produce in cold storage room</a:t>
            </a:r>
          </a:p>
          <a:p>
            <a:pPr algn="l">
              <a:buFont typeface="Wingdings" pitchFamily="2" charset="2"/>
              <a:buChar char="ü"/>
            </a:pPr>
            <a:r>
              <a:rPr lang="en-US" dirty="0" smtClean="0">
                <a:solidFill>
                  <a:schemeClr val="tx1"/>
                </a:solidFill>
                <a:latin typeface="Times New Roman" pitchFamily="18" charset="0"/>
                <a:cs typeface="Times New Roman" pitchFamily="18" charset="0"/>
              </a:rPr>
              <a:t>Cooling rate is slow, not suitable </a:t>
            </a:r>
          </a:p>
          <a:p>
            <a:pPr algn="l"/>
            <a:r>
              <a:rPr lang="en-US" dirty="0" smtClean="0">
                <a:solidFill>
                  <a:schemeClr val="tx1"/>
                </a:solidFill>
                <a:latin typeface="Times New Roman" pitchFamily="18" charset="0"/>
                <a:cs typeface="Times New Roman" pitchFamily="18" charset="0"/>
              </a:rPr>
              <a:t>For large quantities</a:t>
            </a:r>
          </a:p>
          <a:p>
            <a:pPr algn="l">
              <a:buFont typeface="Wingdings" pitchFamily="2" charset="2"/>
              <a:buChar char="ü"/>
            </a:pPr>
            <a:r>
              <a:rPr lang="en-US" dirty="0" smtClean="0">
                <a:solidFill>
                  <a:schemeClr val="tx1"/>
                </a:solidFill>
                <a:latin typeface="Times New Roman" pitchFamily="18" charset="0"/>
                <a:cs typeface="Times New Roman" pitchFamily="18" charset="0"/>
              </a:rPr>
              <a:t>Cold rooms are used as temporary</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storing space after other precooling</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treatments</a:t>
            </a:r>
            <a:r>
              <a:rPr lang="en-US" dirty="0" smtClean="0"/>
              <a:t/>
            </a:r>
            <a:br>
              <a:rPr lang="en-US" dirty="0" smtClean="0"/>
            </a:br>
            <a:r>
              <a:rPr lang="en-US" dirty="0" smtClean="0"/>
              <a:t/>
            </a:r>
            <a:br>
              <a:rPr lang="en-US" dirty="0" smtClean="0"/>
            </a:br>
            <a:endParaRPr lang="en-US" dirty="0"/>
          </a:p>
        </p:txBody>
      </p:sp>
      <p:pic>
        <p:nvPicPr>
          <p:cNvPr id="2050" name="Picture 2"/>
          <p:cNvPicPr>
            <a:picLocks noChangeAspect="1" noChangeArrowheads="1"/>
          </p:cNvPicPr>
          <p:nvPr/>
        </p:nvPicPr>
        <p:blipFill>
          <a:blip r:embed="rId2"/>
          <a:srcRect/>
          <a:stretch>
            <a:fillRect/>
          </a:stretch>
        </p:blipFill>
        <p:spPr bwMode="auto">
          <a:xfrm>
            <a:off x="6248400" y="990600"/>
            <a:ext cx="2743200" cy="51149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1"/>
            <a:ext cx="8839200" cy="914399"/>
          </a:xfrm>
        </p:spPr>
        <p:txBody>
          <a:bodyPr>
            <a:normAutofit fontScale="90000"/>
          </a:bodyPr>
          <a:lstStyle/>
          <a:p>
            <a:pPr algn="l"/>
            <a:r>
              <a:rPr lang="en-US" b="1" dirty="0" smtClean="0"/>
              <a:t/>
            </a:r>
            <a:br>
              <a:rPr lang="en-US" b="1" dirty="0" smtClean="0"/>
            </a:br>
            <a:r>
              <a:rPr lang="en-US" b="1" dirty="0" smtClean="0"/>
              <a:t/>
            </a:r>
            <a:br>
              <a:rPr lang="en-US" b="1" dirty="0" smtClean="0"/>
            </a:br>
            <a:r>
              <a:rPr lang="en-US" b="1" dirty="0" smtClean="0">
                <a:solidFill>
                  <a:srgbClr val="FF0000"/>
                </a:solidFill>
                <a:latin typeface="Times New Roman" pitchFamily="18" charset="0"/>
                <a:cs typeface="Times New Roman" pitchFamily="18" charset="0"/>
              </a:rPr>
              <a:t>Packaging icing</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152400" y="990600"/>
            <a:ext cx="8839200" cy="5715000"/>
          </a:xfrm>
        </p:spPr>
        <p:txBody>
          <a:bodyPr>
            <a:normAutofit/>
          </a:bodyPr>
          <a:lstStyle/>
          <a:p>
            <a:pPr algn="l">
              <a:buFont typeface="Wingdings" pitchFamily="2" charset="2"/>
              <a:buChar char="ü"/>
            </a:pPr>
            <a:r>
              <a:rPr lang="en-US" dirty="0" smtClean="0">
                <a:solidFill>
                  <a:schemeClr val="tx1"/>
                </a:solidFill>
                <a:latin typeface="Times New Roman" pitchFamily="18" charset="0"/>
                <a:cs typeface="Times New Roman" pitchFamily="18" charset="0"/>
              </a:rPr>
              <a:t>Add crushed ice on top or in between of vegetables</a:t>
            </a:r>
          </a:p>
          <a:p>
            <a:pPr algn="l">
              <a:buFont typeface="Wingdings" pitchFamily="2" charset="2"/>
              <a:buChar char="ü"/>
            </a:pPr>
            <a:r>
              <a:rPr lang="en-US" dirty="0" smtClean="0">
                <a:solidFill>
                  <a:schemeClr val="tx1"/>
                </a:solidFill>
                <a:latin typeface="Times New Roman" pitchFamily="18" charset="0"/>
                <a:cs typeface="Times New Roman" pitchFamily="18" charset="0"/>
              </a:rPr>
              <a:t> Keep produce cool during transportation</a:t>
            </a:r>
          </a:p>
          <a:p>
            <a:pPr algn="l">
              <a:buFont typeface="Wingdings" pitchFamily="2" charset="2"/>
              <a:buChar char="ü"/>
            </a:pPr>
            <a:r>
              <a:rPr lang="en-US" dirty="0" smtClean="0">
                <a:solidFill>
                  <a:schemeClr val="tx1"/>
                </a:solidFill>
                <a:latin typeface="Times New Roman" pitchFamily="18" charset="0"/>
                <a:cs typeface="Times New Roman" pitchFamily="18" charset="0"/>
              </a:rPr>
              <a:t>Ice is easy to obtain</a:t>
            </a:r>
          </a:p>
          <a:p>
            <a:pPr algn="l">
              <a:buFont typeface="Wingdings" pitchFamily="2" charset="2"/>
              <a:buChar char="ü"/>
            </a:pPr>
            <a:r>
              <a:rPr lang="en-US" dirty="0" smtClean="0">
                <a:solidFill>
                  <a:schemeClr val="tx1"/>
                </a:solidFill>
                <a:latin typeface="Times New Roman" pitchFamily="18" charset="0"/>
                <a:cs typeface="Times New Roman" pitchFamily="18" charset="0"/>
              </a:rPr>
              <a:t>Low cost, little techniques</a:t>
            </a:r>
          </a:p>
          <a:p>
            <a:pPr algn="l">
              <a:buFont typeface="Wingdings" pitchFamily="2" charset="2"/>
              <a:buChar char="ü"/>
            </a:pPr>
            <a:r>
              <a:rPr lang="en-US" dirty="0" smtClean="0">
                <a:solidFill>
                  <a:schemeClr val="tx1"/>
                </a:solidFill>
                <a:latin typeface="Times New Roman" pitchFamily="18" charset="0"/>
                <a:cs typeface="Times New Roman" pitchFamily="18" charset="0"/>
              </a:rPr>
              <a:t> Commonly used for leafy vegetables and beans</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457200" y="4419600"/>
            <a:ext cx="3200400" cy="22098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267200" y="4343400"/>
            <a:ext cx="3733800" cy="2362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04801"/>
            <a:ext cx="8686800" cy="685799"/>
          </a:xfrm>
        </p:spPr>
        <p:txBody>
          <a:bodyPr>
            <a:normAutofit fontScale="90000"/>
          </a:bodyPr>
          <a:lstStyle/>
          <a:p>
            <a:pPr algn="l"/>
            <a:r>
              <a:rPr lang="en-US" b="1" dirty="0" smtClean="0"/>
              <a:t/>
            </a:r>
            <a:br>
              <a:rPr lang="en-US" b="1" dirty="0" smtClean="0"/>
            </a:b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solidFill>
                  <a:srgbClr val="FF0000"/>
                </a:solidFill>
                <a:latin typeface="Times New Roman" pitchFamily="18" charset="0"/>
                <a:cs typeface="Times New Roman" pitchFamily="18" charset="0"/>
              </a:rPr>
              <a:t>Hydrocooling</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228600" y="990600"/>
            <a:ext cx="8763000" cy="5867400"/>
          </a:xfrm>
        </p:spPr>
        <p:txBody>
          <a:bodyPr/>
          <a:lstStyle/>
          <a:p>
            <a:pPr algn="l">
              <a:buFont typeface="Wingdings" pitchFamily="2" charset="2"/>
              <a:buChar char="ü"/>
            </a:pPr>
            <a:r>
              <a:rPr lang="en-US" dirty="0" smtClean="0">
                <a:solidFill>
                  <a:schemeClr val="tx1"/>
                </a:solidFill>
                <a:latin typeface="Times New Roman" pitchFamily="18" charset="0"/>
                <a:cs typeface="Times New Roman" pitchFamily="18" charset="0"/>
              </a:rPr>
              <a:t>Use ice water to cool produce</a:t>
            </a:r>
          </a:p>
          <a:p>
            <a:pPr algn="l">
              <a:buFont typeface="Wingdings" pitchFamily="2" charset="2"/>
              <a:buChar char="ü"/>
            </a:pPr>
            <a:r>
              <a:rPr lang="en-US" dirty="0" smtClean="0">
                <a:solidFill>
                  <a:schemeClr val="tx1"/>
                </a:solidFill>
                <a:latin typeface="Times New Roman" pitchFamily="18" charset="0"/>
                <a:cs typeface="Times New Roman" pitchFamily="18" charset="0"/>
              </a:rPr>
              <a:t> Submerge or showering</a:t>
            </a:r>
          </a:p>
          <a:p>
            <a:pPr algn="l">
              <a:buFont typeface="Wingdings" pitchFamily="2" charset="2"/>
              <a:buChar char="ü"/>
            </a:pPr>
            <a:r>
              <a:rPr lang="en-US" dirty="0" smtClean="0">
                <a:solidFill>
                  <a:schemeClr val="tx1"/>
                </a:solidFill>
                <a:latin typeface="Times New Roman" pitchFamily="18" charset="0"/>
                <a:cs typeface="Times New Roman" pitchFamily="18" charset="0"/>
              </a:rPr>
              <a:t> Faster than room cooling</a:t>
            </a:r>
          </a:p>
          <a:p>
            <a:pPr algn="l">
              <a:buFont typeface="Wingdings" pitchFamily="2" charset="2"/>
              <a:buChar char="ü"/>
            </a:pPr>
            <a:r>
              <a:rPr lang="en-US" dirty="0" smtClean="0">
                <a:solidFill>
                  <a:schemeClr val="tx1"/>
                </a:solidFill>
                <a:latin typeface="Times New Roman" pitchFamily="18" charset="0"/>
                <a:cs typeface="Times New Roman" pitchFamily="18" charset="0"/>
              </a:rPr>
              <a:t> Produce must not be damaged by water</a:t>
            </a:r>
          </a:p>
          <a:p>
            <a:pPr algn="l">
              <a:buFont typeface="Wingdings" pitchFamily="2" charset="2"/>
              <a:buChar char="ü"/>
            </a:pPr>
            <a:r>
              <a:rPr lang="en-US" dirty="0" smtClean="0">
                <a:solidFill>
                  <a:schemeClr val="tx1"/>
                </a:solidFill>
                <a:latin typeface="Times New Roman" pitchFamily="18" charset="0"/>
                <a:cs typeface="Times New Roman" pitchFamily="18" charset="0"/>
              </a:rPr>
              <a:t> Apply either before or after packaging</a:t>
            </a:r>
            <a:r>
              <a:rPr lang="en-US" dirty="0" smtClean="0"/>
              <a:t/>
            </a:r>
            <a:br>
              <a:rPr lang="en-US" dirty="0" smtClean="0"/>
            </a:br>
            <a:r>
              <a:rPr lang="en-US" dirty="0" smtClean="0"/>
              <a:t/>
            </a:r>
            <a:br>
              <a:rPr lang="en-US" dirty="0" smtClean="0"/>
            </a:br>
            <a:endParaRPr lang="en-US" dirty="0"/>
          </a:p>
        </p:txBody>
      </p:sp>
      <p:pic>
        <p:nvPicPr>
          <p:cNvPr id="3074" name="Picture 2"/>
          <p:cNvPicPr>
            <a:picLocks noChangeAspect="1" noChangeArrowheads="1"/>
          </p:cNvPicPr>
          <p:nvPr/>
        </p:nvPicPr>
        <p:blipFill>
          <a:blip r:embed="rId2"/>
          <a:srcRect/>
          <a:stretch>
            <a:fillRect/>
          </a:stretch>
        </p:blipFill>
        <p:spPr bwMode="auto">
          <a:xfrm>
            <a:off x="1524000" y="3886200"/>
            <a:ext cx="6172200" cy="284797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792162"/>
          </a:xfrm>
        </p:spPr>
        <p:txBody>
          <a:bodyPr>
            <a:normAutofit fontScale="90000"/>
          </a:bodyPr>
          <a:lstStyle/>
          <a:p>
            <a:pPr algn="l"/>
            <a:r>
              <a:rPr lang="en-US" b="1" dirty="0" smtClean="0"/>
              <a:t/>
            </a:r>
            <a:br>
              <a:rPr lang="en-US" b="1" dirty="0" smtClean="0"/>
            </a:br>
            <a:r>
              <a:rPr lang="en-US" b="1" dirty="0" smtClean="0"/>
              <a:t/>
            </a:r>
            <a:br>
              <a:rPr lang="en-US" b="1" dirty="0" smtClean="0"/>
            </a:br>
            <a:r>
              <a:rPr lang="en-US" b="1" dirty="0" smtClean="0">
                <a:solidFill>
                  <a:srgbClr val="FF0000"/>
                </a:solidFill>
                <a:latin typeface="Times New Roman" pitchFamily="18" charset="0"/>
                <a:cs typeface="Times New Roman" pitchFamily="18" charset="0"/>
              </a:rPr>
              <a:t>Forced-air cooling</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228600" y="990600"/>
            <a:ext cx="8763000" cy="5867400"/>
          </a:xfrm>
        </p:spPr>
        <p:txBody>
          <a:bodyPr/>
          <a:lstStyle/>
          <a:p>
            <a:pPr>
              <a:buFont typeface="Wingdings" pitchFamily="2" charset="2"/>
              <a:buChar char="ü"/>
            </a:pPr>
            <a:r>
              <a:rPr lang="en-US" dirty="0" smtClean="0">
                <a:latin typeface="Times New Roman" pitchFamily="18" charset="0"/>
                <a:cs typeface="Times New Roman" pitchFamily="18" charset="0"/>
              </a:rPr>
              <a:t>A method developed to enhance the efficiency of</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room cooling</a:t>
            </a:r>
          </a:p>
          <a:p>
            <a:pPr>
              <a:buFont typeface="Wingdings" pitchFamily="2" charset="2"/>
              <a:buChar char="ü"/>
            </a:pPr>
            <a:r>
              <a:rPr lang="en-US" dirty="0" smtClean="0">
                <a:latin typeface="Times New Roman" pitchFamily="18" charset="0"/>
                <a:cs typeface="Times New Roman" pitchFamily="18" charset="0"/>
              </a:rPr>
              <a:t> Cold air was forced to pass the surface of produce due to pressure drop on two sides of container</a:t>
            </a:r>
          </a:p>
          <a:p>
            <a:pPr>
              <a:buFont typeface="Wingdings" pitchFamily="2" charset="2"/>
              <a:buChar char="ü"/>
            </a:pPr>
            <a:r>
              <a:rPr lang="en-US" dirty="0" smtClean="0">
                <a:latin typeface="Times New Roman" pitchFamily="18" charset="0"/>
                <a:cs typeface="Times New Roman" pitchFamily="18" charset="0"/>
              </a:rPr>
              <a:t>Suitable for leafy and fruit</a:t>
            </a:r>
          </a:p>
          <a:p>
            <a:pPr>
              <a:buNone/>
            </a:pPr>
            <a:r>
              <a:rPr lang="en-US" dirty="0" smtClean="0">
                <a:latin typeface="Times New Roman" pitchFamily="18" charset="0"/>
                <a:cs typeface="Times New Roman" pitchFamily="18" charset="0"/>
              </a:rPr>
              <a:t> vegetables</a:t>
            </a:r>
            <a:r>
              <a:rPr lang="en-US" dirty="0" smtClean="0"/>
              <a:t/>
            </a:r>
            <a:br>
              <a:rPr lang="en-US" dirty="0" smtClean="0"/>
            </a:br>
            <a:r>
              <a:rPr lang="en-US" dirty="0" smtClean="0"/>
              <a:t/>
            </a:r>
            <a:br>
              <a:rPr lang="en-US" dirty="0" smtClean="0"/>
            </a:br>
            <a:endParaRPr lang="en-US" dirty="0"/>
          </a:p>
        </p:txBody>
      </p:sp>
      <p:pic>
        <p:nvPicPr>
          <p:cNvPr id="5123" name="Picture 3"/>
          <p:cNvPicPr>
            <a:picLocks noChangeAspect="1" noChangeArrowheads="1"/>
          </p:cNvPicPr>
          <p:nvPr/>
        </p:nvPicPr>
        <p:blipFill>
          <a:blip r:embed="rId2"/>
          <a:srcRect/>
          <a:stretch>
            <a:fillRect/>
          </a:stretch>
        </p:blipFill>
        <p:spPr bwMode="auto">
          <a:xfrm>
            <a:off x="5029200" y="3124200"/>
            <a:ext cx="3810000" cy="35052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305800" cy="990599"/>
          </a:xfrm>
        </p:spPr>
        <p:txBody>
          <a:bodyPr>
            <a:normAutofit fontScale="90000"/>
          </a:bodyPr>
          <a:lstStyle/>
          <a:p>
            <a:pPr algn="l"/>
            <a:r>
              <a:rPr lang="en-US" b="1" dirty="0" smtClean="0"/>
              <a:t/>
            </a:r>
            <a:br>
              <a:rPr lang="en-US" b="1" dirty="0" smtClean="0"/>
            </a:br>
            <a:r>
              <a:rPr lang="en-US" b="1" dirty="0" smtClean="0"/>
              <a:t/>
            </a:r>
            <a:br>
              <a:rPr lang="en-US" b="1" dirty="0" smtClean="0"/>
            </a:br>
            <a:r>
              <a:rPr lang="en-US" dirty="0" smtClean="0">
                <a:solidFill>
                  <a:srgbClr val="FF0000"/>
                </a:solidFill>
                <a:latin typeface="Times New Roman" pitchFamily="18" charset="0"/>
                <a:cs typeface="Times New Roman" pitchFamily="18" charset="0"/>
              </a:rPr>
              <a:t>Tunnel type forced-air cooling</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228600" y="914400"/>
            <a:ext cx="8915400" cy="5715000"/>
          </a:xfrm>
        </p:spPr>
        <p:txBody>
          <a:bodyPr/>
          <a:lstStyle/>
          <a:p>
            <a:pPr algn="l"/>
            <a:endParaRPr lang="en-US" dirty="0"/>
          </a:p>
        </p:txBody>
      </p:sp>
      <p:pic>
        <p:nvPicPr>
          <p:cNvPr id="6146" name="Picture 2"/>
          <p:cNvPicPr>
            <a:picLocks noChangeAspect="1" noChangeArrowheads="1"/>
          </p:cNvPicPr>
          <p:nvPr/>
        </p:nvPicPr>
        <p:blipFill>
          <a:blip r:embed="rId2"/>
          <a:srcRect/>
          <a:stretch>
            <a:fillRect/>
          </a:stretch>
        </p:blipFill>
        <p:spPr bwMode="auto">
          <a:xfrm>
            <a:off x="304801" y="990600"/>
            <a:ext cx="4648200" cy="50292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5334000" y="1066800"/>
            <a:ext cx="3581400" cy="4953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trips(downLeft)">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strips(downLeft)">
                                      <p:cBhvr>
                                        <p:cTn id="1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noChangeArrowheads="1"/>
          </p:cNvSpPr>
          <p:nvPr>
            <p:ph type="title"/>
          </p:nvPr>
        </p:nvSpPr>
        <p:spPr>
          <a:xfrm>
            <a:off x="304800" y="0"/>
            <a:ext cx="8382000" cy="762000"/>
          </a:xfrm>
        </p:spPr>
        <p:txBody>
          <a:bodyPr/>
          <a:lstStyle/>
          <a:p>
            <a:pPr algn="l" eaLnBrk="1" hangingPunct="1"/>
            <a:r>
              <a:rPr lang="en-AU" altLang="en-US" sz="3200" b="1" smtClean="0">
                <a:solidFill>
                  <a:srgbClr val="0000FF"/>
                </a:solidFill>
                <a:latin typeface="Book Antiqua" pitchFamily="18" charset="0"/>
              </a:rPr>
              <a:t>iii. Flowers </a:t>
            </a:r>
            <a:endParaRPr lang="en-AU" altLang="en-US" sz="3200" smtClean="0">
              <a:solidFill>
                <a:srgbClr val="0000FF"/>
              </a:solidFill>
              <a:latin typeface="Book Antiqua" pitchFamily="18" charset="0"/>
            </a:endParaRPr>
          </a:p>
        </p:txBody>
      </p:sp>
      <p:sp>
        <p:nvSpPr>
          <p:cNvPr id="3" name="Content Placeholder 2"/>
          <p:cNvSpPr>
            <a:spLocks noGrp="1" noChangeArrowheads="1"/>
          </p:cNvSpPr>
          <p:nvPr>
            <p:ph idx="1"/>
          </p:nvPr>
        </p:nvSpPr>
        <p:spPr>
          <a:xfrm>
            <a:off x="228600" y="762000"/>
            <a:ext cx="8534400" cy="5334000"/>
          </a:xfrm>
        </p:spPr>
        <p:txBody>
          <a:bodyPr/>
          <a:lstStyle/>
          <a:p>
            <a:pPr algn="just" eaLnBrk="1" hangingPunct="1">
              <a:lnSpc>
                <a:spcPct val="150000"/>
              </a:lnSpc>
              <a:spcAft>
                <a:spcPts val="600"/>
              </a:spcAft>
            </a:pPr>
            <a:r>
              <a:rPr lang="en-AU" altLang="en-US" sz="2600" smtClean="0">
                <a:latin typeface="Book Antiqua" pitchFamily="18" charset="0"/>
              </a:rPr>
              <a:t>Flowers are composed of compressed shoots that are adapted for reproduction. </a:t>
            </a:r>
          </a:p>
          <a:p>
            <a:pPr algn="just" eaLnBrk="1" hangingPunct="1">
              <a:lnSpc>
                <a:spcPct val="150000"/>
              </a:lnSpc>
              <a:spcAft>
                <a:spcPts val="600"/>
              </a:spcAft>
            </a:pPr>
            <a:r>
              <a:rPr lang="en-US" altLang="en-US" sz="2600" smtClean="0">
                <a:latin typeface="Book Antiqua" pitchFamily="18" charset="0"/>
              </a:rPr>
              <a:t>Plant breeders have produced various vegetables with dense massed flower heads that can be eaten when the flowers are immature buds. </a:t>
            </a:r>
          </a:p>
          <a:p>
            <a:pPr algn="just" eaLnBrk="1" hangingPunct="1">
              <a:lnSpc>
                <a:spcPct val="150000"/>
              </a:lnSpc>
              <a:spcAft>
                <a:spcPts val="600"/>
              </a:spcAft>
            </a:pPr>
            <a:r>
              <a:rPr lang="en-US" altLang="en-US" sz="2600" smtClean="0">
                <a:latin typeface="Book Antiqua" pitchFamily="18" charset="0"/>
              </a:rPr>
              <a:t>Flowers of </a:t>
            </a:r>
            <a:r>
              <a:rPr lang="en-US" altLang="en-US" sz="2600" b="1" smtClean="0">
                <a:solidFill>
                  <a:srgbClr val="0000FF"/>
                </a:solidFill>
                <a:latin typeface="Book Antiqua" pitchFamily="18" charset="0"/>
              </a:rPr>
              <a:t>Cauliflower, Broccoli, Artichoke </a:t>
            </a:r>
            <a:r>
              <a:rPr lang="en-US" altLang="en-US" sz="2600" smtClean="0">
                <a:latin typeface="Book Antiqua" pitchFamily="18" charset="0"/>
              </a:rPr>
              <a:t>and many ornamentals served as a food. </a:t>
            </a:r>
            <a:endParaRPr lang="en-US" altLang="en-US" sz="2600" smtClean="0">
              <a:latin typeface="Book Antiqua" pitchFamily="18" charset="0"/>
              <a:cs typeface="Times New Roman" pitchFamily="18" charset="0"/>
            </a:endParaRPr>
          </a:p>
        </p:txBody>
      </p:sp>
      <p:sp>
        <p:nvSpPr>
          <p:cNvPr id="65539" name="Slide Number Placeholder 3"/>
          <p:cNvSpPr>
            <a:spLocks noGrp="1" noChangeArrowheads="1"/>
          </p:cNvSpPr>
          <p:nvPr>
            <p:ph type="sldNum" sz="quarter" idx="12"/>
          </p:nvPr>
        </p:nvSpPr>
        <p:spPr bwMode="auto">
          <a:noFill/>
          <a:ln>
            <a:miter lim="800000"/>
            <a:headEnd/>
            <a:tailEnd/>
          </a:ln>
        </p:spPr>
        <p:txBody>
          <a:bodyPr/>
          <a:lstStyle/>
          <a:p>
            <a:fld id="{C5BA2CA6-0E35-4698-95E1-B3A4305F85D7}" type="slidenum">
              <a:rPr lang="en-AU"/>
              <a:pPr/>
              <a:t>18</a:t>
            </a:fld>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1"/>
            <a:ext cx="8686800" cy="914399"/>
          </a:xfrm>
        </p:spPr>
        <p:txBody>
          <a:bodyPr>
            <a:normAutofit fontScale="90000"/>
          </a:bodyPr>
          <a:lstStyle/>
          <a:p>
            <a:pPr algn="l"/>
            <a:r>
              <a:rPr lang="en-US" b="1" dirty="0" smtClean="0"/>
              <a:t/>
            </a:r>
            <a:br>
              <a:rPr lang="en-US" b="1" dirty="0" smtClean="0"/>
            </a:br>
            <a:r>
              <a:rPr lang="en-US" b="1" dirty="0" smtClean="0">
                <a:solidFill>
                  <a:srgbClr val="FF0000"/>
                </a:solidFill>
                <a:latin typeface="Times New Roman" pitchFamily="18" charset="0"/>
                <a:cs typeface="Times New Roman" pitchFamily="18" charset="0"/>
              </a:rPr>
              <a:t/>
            </a:r>
            <a:br>
              <a:rPr lang="en-US" b="1" dirty="0" smtClean="0">
                <a:solidFill>
                  <a:srgbClr val="FF0000"/>
                </a:solidFill>
                <a:latin typeface="Times New Roman" pitchFamily="18" charset="0"/>
                <a:cs typeface="Times New Roman" pitchFamily="18" charset="0"/>
              </a:rPr>
            </a:br>
            <a:r>
              <a:rPr lang="en-US" b="1" dirty="0" smtClean="0">
                <a:solidFill>
                  <a:srgbClr val="FF0000"/>
                </a:solidFill>
                <a:latin typeface="Times New Roman" pitchFamily="18" charset="0"/>
                <a:cs typeface="Times New Roman" pitchFamily="18" charset="0"/>
              </a:rPr>
              <a:t>Zero energy cooling chamber (ZECC)</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228600" y="1066800"/>
            <a:ext cx="8763000" cy="5562600"/>
          </a:xfrm>
        </p:spPr>
        <p:txBody>
          <a:bodyPr/>
          <a:lstStyle/>
          <a:p>
            <a:endParaRPr lang="en-US" dirty="0"/>
          </a:p>
        </p:txBody>
      </p:sp>
      <p:pic>
        <p:nvPicPr>
          <p:cNvPr id="7170" name="Picture 2"/>
          <p:cNvPicPr>
            <a:picLocks noChangeAspect="1" noChangeArrowheads="1"/>
          </p:cNvPicPr>
          <p:nvPr/>
        </p:nvPicPr>
        <p:blipFill>
          <a:blip r:embed="rId2"/>
          <a:srcRect/>
          <a:stretch>
            <a:fillRect/>
          </a:stretch>
        </p:blipFill>
        <p:spPr bwMode="auto">
          <a:xfrm>
            <a:off x="304800" y="1066800"/>
            <a:ext cx="4343400" cy="49530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4724400" y="1143000"/>
            <a:ext cx="4191000"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1"/>
            <a:ext cx="8839200" cy="685799"/>
          </a:xfrm>
        </p:spPr>
        <p:txBody>
          <a:bodyPr>
            <a:normAutofit fontScale="90000"/>
          </a:bodyPr>
          <a:lstStyle/>
          <a:p>
            <a:pPr algn="l"/>
            <a:r>
              <a:rPr lang="en-US" dirty="0" smtClean="0">
                <a:solidFill>
                  <a:srgbClr val="FF0000"/>
                </a:solidFill>
                <a:latin typeface="Times New Roman" pitchFamily="18" charset="0"/>
                <a:cs typeface="Times New Roman" pitchFamily="18" charset="0"/>
              </a:rPr>
              <a:t>Pre-cooling sample video</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304800" y="914400"/>
            <a:ext cx="8610600" cy="5562600"/>
          </a:xfrm>
        </p:spPr>
        <p:txBody>
          <a:bodyPr/>
          <a:lstStyle/>
          <a:p>
            <a:pPr algn="l"/>
            <a:endParaRPr lang="en-US" dirty="0"/>
          </a:p>
        </p:txBody>
      </p:sp>
      <p:pic>
        <p:nvPicPr>
          <p:cNvPr id="5" name="Cooling Methods.mp4">
            <a:hlinkClick r:id="" action="ppaction://media"/>
          </p:cNvPr>
          <p:cNvPicPr>
            <a:picLocks noRot="1" noChangeAspect="1"/>
          </p:cNvPicPr>
          <p:nvPr>
            <a:videoFile r:link="rId1"/>
          </p:nvPr>
        </p:nvPicPr>
        <p:blipFill>
          <a:blip r:embed="rId3"/>
          <a:stretch>
            <a:fillRect/>
          </a:stretch>
        </p:blipFill>
        <p:spPr>
          <a:xfrm>
            <a:off x="381000" y="914400"/>
            <a:ext cx="8534400" cy="548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04801"/>
            <a:ext cx="8534400" cy="1066799"/>
          </a:xfrm>
        </p:spPr>
        <p:txBody>
          <a:bodyPr>
            <a:normAutofit fontScale="90000"/>
          </a:bodyPr>
          <a:lstStyle/>
          <a:p>
            <a:pPr algn="l"/>
            <a:r>
              <a:rPr lang="en-US" dirty="0" smtClean="0">
                <a:solidFill>
                  <a:srgbClr val="FF0000"/>
                </a:solidFill>
                <a:latin typeface="Times New Roman" pitchFamily="18" charset="0"/>
                <a:cs typeface="Times New Roman" pitchFamily="18" charset="0"/>
              </a:rPr>
              <a:t/>
            </a:r>
            <a:br>
              <a:rPr lang="en-US" dirty="0" smtClean="0">
                <a:solidFill>
                  <a:srgbClr val="FF0000"/>
                </a:solidFill>
                <a:latin typeface="Times New Roman" pitchFamily="18" charset="0"/>
                <a:cs typeface="Times New Roman" pitchFamily="18" charset="0"/>
              </a:rPr>
            </a:br>
            <a:r>
              <a:rPr lang="en-US" dirty="0" smtClean="0">
                <a:solidFill>
                  <a:srgbClr val="FF0000"/>
                </a:solidFill>
                <a:latin typeface="Times New Roman" pitchFamily="18" charset="0"/>
                <a:cs typeface="Times New Roman" pitchFamily="18" charset="0"/>
              </a:rPr>
              <a:t>Technology for ethylene management</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228600" y="838200"/>
            <a:ext cx="8686800" cy="5791200"/>
          </a:xfrm>
        </p:spPr>
        <p:txBody>
          <a:bodyPr/>
          <a:lstStyle/>
          <a:p>
            <a:pPr algn="l"/>
            <a:r>
              <a:rPr lang="en-US" dirty="0" smtClean="0">
                <a:solidFill>
                  <a:schemeClr val="tx1"/>
                </a:solidFill>
                <a:latin typeface="Times New Roman" pitchFamily="18" charset="0"/>
                <a:cs typeface="Times New Roman" pitchFamily="18" charset="0"/>
              </a:rPr>
              <a:t>1. Avoidance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2. Removal</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3. Inhibition of C2H4 production</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4. Inhibition of C2H4 action</a:t>
            </a:r>
            <a:r>
              <a:rPr lang="en-US" dirty="0" smtClean="0"/>
              <a:t/>
            </a:r>
            <a:br>
              <a:rPr lang="en-US" dirty="0" smtClean="0"/>
            </a:br>
            <a:r>
              <a:rPr lang="en-US" dirty="0" smtClean="0"/>
              <a:t/>
            </a:r>
            <a:br>
              <a:rPr lang="en-US" dirty="0" smtClean="0"/>
            </a:br>
            <a:endParaRPr lang="en-US" dirty="0"/>
          </a:p>
        </p:txBody>
      </p:sp>
      <p:pic>
        <p:nvPicPr>
          <p:cNvPr id="8194" name="Picture 2"/>
          <p:cNvPicPr>
            <a:picLocks noChangeAspect="1" noChangeArrowheads="1"/>
          </p:cNvPicPr>
          <p:nvPr/>
        </p:nvPicPr>
        <p:blipFill>
          <a:blip r:embed="rId2"/>
          <a:srcRect/>
          <a:stretch>
            <a:fillRect/>
          </a:stretch>
        </p:blipFill>
        <p:spPr bwMode="auto">
          <a:xfrm>
            <a:off x="6096000" y="1295400"/>
            <a:ext cx="2124075" cy="1914525"/>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685800" y="3200400"/>
            <a:ext cx="5334000" cy="31908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strips(downLeft)">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strips(downLeft)">
                                      <p:cBhvr>
                                        <p:cTn id="1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10600" cy="685799"/>
          </a:xfrm>
        </p:spPr>
        <p:txBody>
          <a:bodyPr>
            <a:normAutofit fontScale="90000"/>
          </a:bodyPr>
          <a:lstStyle/>
          <a:p>
            <a:pPr algn="l"/>
            <a:r>
              <a:rPr lang="en-US" b="1" dirty="0" smtClean="0"/>
              <a:t/>
            </a:r>
            <a:br>
              <a:rPr lang="en-US" b="1" dirty="0" smtClean="0"/>
            </a:br>
            <a:r>
              <a:rPr lang="en-US" b="1" dirty="0" smtClean="0"/>
              <a:t/>
            </a:r>
            <a:br>
              <a:rPr lang="en-US" b="1" dirty="0" smtClean="0"/>
            </a:br>
            <a:r>
              <a:rPr lang="en-US" dirty="0" smtClean="0">
                <a:solidFill>
                  <a:srgbClr val="FF0000"/>
                </a:solidFill>
                <a:latin typeface="Times New Roman" pitchFamily="18" charset="0"/>
                <a:cs typeface="Times New Roman" pitchFamily="18" charset="0"/>
              </a:rPr>
              <a:t>Technology for avoidance of ethylene</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228600" y="762000"/>
            <a:ext cx="8686800" cy="5867400"/>
          </a:xfrm>
        </p:spPr>
        <p:txBody>
          <a:bodyPr/>
          <a:lstStyle/>
          <a:p>
            <a:pPr algn="l"/>
            <a:r>
              <a:rPr lang="en-US" b="1" dirty="0" smtClean="0">
                <a:solidFill>
                  <a:schemeClr val="tx1"/>
                </a:solidFill>
                <a:latin typeface="Times New Roman" pitchFamily="18" charset="0"/>
                <a:cs typeface="Times New Roman" pitchFamily="18" charset="0"/>
              </a:rPr>
              <a:t>Sources of ethylene in environment</a:t>
            </a:r>
            <a:r>
              <a:rPr lang="en-US" dirty="0" smtClean="0">
                <a:solidFill>
                  <a:schemeClr val="tx1"/>
                </a:solidFill>
                <a:latin typeface="Times New Roman" pitchFamily="18" charset="0"/>
                <a:cs typeface="Times New Roman" pitchFamily="18" charset="0"/>
              </a:rPr>
              <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a) Produces – ripening fruits, stressed, injured or</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infected plant material</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b) Internal combustion engines</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c) Burning or cigarette smokes</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d) Soil microorganisms</a:t>
            </a:r>
            <a:r>
              <a:rPr lang="en-US" dirty="0" smtClean="0"/>
              <a:t/>
            </a:r>
            <a:br>
              <a:rPr lang="en-US" dirty="0" smtClean="0"/>
            </a:br>
            <a:r>
              <a:rPr lang="en-US" dirty="0" smtClean="0"/>
              <a:t/>
            </a:r>
            <a:br>
              <a:rPr lang="en-US" dirty="0" smtClean="0"/>
            </a:br>
            <a:endParaRPr lang="en-US" dirty="0"/>
          </a:p>
        </p:txBody>
      </p:sp>
      <p:pic>
        <p:nvPicPr>
          <p:cNvPr id="2050" name="Picture 2"/>
          <p:cNvPicPr>
            <a:picLocks noChangeAspect="1" noChangeArrowheads="1"/>
          </p:cNvPicPr>
          <p:nvPr/>
        </p:nvPicPr>
        <p:blipFill>
          <a:blip r:embed="rId3"/>
          <a:srcRect/>
          <a:stretch>
            <a:fillRect/>
          </a:stretch>
        </p:blipFill>
        <p:spPr bwMode="auto">
          <a:xfrm>
            <a:off x="304800" y="3886200"/>
            <a:ext cx="2362200" cy="26670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2743200" y="3962400"/>
            <a:ext cx="2085975" cy="25146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a:srcRect/>
          <a:stretch>
            <a:fillRect/>
          </a:stretch>
        </p:blipFill>
        <p:spPr bwMode="auto">
          <a:xfrm>
            <a:off x="4953000" y="4114800"/>
            <a:ext cx="2219325" cy="2362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a:srcRect/>
          <a:stretch>
            <a:fillRect/>
          </a:stretch>
        </p:blipFill>
        <p:spPr bwMode="auto">
          <a:xfrm>
            <a:off x="7239000" y="4114800"/>
            <a:ext cx="1676400" cy="2286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strips(downLeft)">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strips(downLeft)">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strips(downLeft)">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053"/>
                                        </p:tgtEl>
                                        <p:attrNameLst>
                                          <p:attrName>style.visibility</p:attrName>
                                        </p:attrNameLst>
                                      </p:cBhvr>
                                      <p:to>
                                        <p:strVal val="visible"/>
                                      </p:to>
                                    </p:set>
                                    <p:animEffect transition="in" filter="strips(downLeft)">
                                      <p:cBhvr>
                                        <p:cTn id="2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pPr algn="l"/>
            <a:r>
              <a:rPr lang="en-US" dirty="0" smtClean="0">
                <a:solidFill>
                  <a:srgbClr val="FF0000"/>
                </a:solidFill>
                <a:latin typeface="Times New Roman" pitchFamily="18" charset="0"/>
                <a:cs typeface="Times New Roman" pitchFamily="18" charset="0"/>
              </a:rPr>
              <a:t/>
            </a:r>
            <a:br>
              <a:rPr lang="en-US" dirty="0" smtClean="0">
                <a:solidFill>
                  <a:srgbClr val="FF0000"/>
                </a:solidFill>
                <a:latin typeface="Times New Roman" pitchFamily="18" charset="0"/>
                <a:cs typeface="Times New Roman" pitchFamily="18" charset="0"/>
              </a:rPr>
            </a:br>
            <a:r>
              <a:rPr lang="en-US" dirty="0" smtClean="0">
                <a:solidFill>
                  <a:srgbClr val="FF0000"/>
                </a:solidFill>
                <a:latin typeface="Times New Roman" pitchFamily="18" charset="0"/>
                <a:cs typeface="Times New Roman" pitchFamily="18" charset="0"/>
              </a:rPr>
              <a:t>Technology for avoidance of ethylene</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228600" y="838200"/>
            <a:ext cx="8458200" cy="5791200"/>
          </a:xfrm>
        </p:spPr>
        <p:txBody>
          <a:bodyPr>
            <a:normAutofit fontScale="62500" lnSpcReduction="20000"/>
          </a:bodyPr>
          <a:lstStyle/>
          <a:p>
            <a:pPr>
              <a:buFont typeface="Wingdings" pitchFamily="2" charset="2"/>
              <a:buChar char="ü"/>
            </a:pPr>
            <a:r>
              <a:rPr lang="en-US" sz="4000" b="1" dirty="0" smtClean="0">
                <a:latin typeface="Times New Roman" pitchFamily="18" charset="0"/>
                <a:cs typeface="Times New Roman" pitchFamily="18" charset="0"/>
              </a:rPr>
              <a:t>Eliminating sources of ethylene</a:t>
            </a:r>
          </a:p>
          <a:p>
            <a:pPr>
              <a:buFont typeface="Wingdings" pitchFamily="2" charset="2"/>
              <a:buChar char="ü"/>
            </a:pPr>
            <a:r>
              <a:rPr lang="en-US" sz="4000" b="1" dirty="0" smtClean="0">
                <a:latin typeface="Times New Roman" pitchFamily="18" charset="0"/>
                <a:cs typeface="Times New Roman" pitchFamily="18" charset="0"/>
              </a:rPr>
              <a:t>Ventilation</a:t>
            </a:r>
          </a:p>
          <a:p>
            <a:pPr>
              <a:buFont typeface="Wingdings" pitchFamily="2" charset="2"/>
              <a:buChar char="ü"/>
            </a:pPr>
            <a:r>
              <a:rPr lang="en-US" sz="4000" b="1" dirty="0" smtClean="0">
                <a:latin typeface="Times New Roman" pitchFamily="18" charset="0"/>
                <a:cs typeface="Times New Roman" pitchFamily="18" charset="0"/>
              </a:rPr>
              <a:t>Physical absorption</a:t>
            </a:r>
          </a:p>
          <a:p>
            <a:pPr>
              <a:buNone/>
            </a:pPr>
            <a:r>
              <a:rPr lang="en-US" sz="4000" b="1" dirty="0" smtClean="0">
                <a:latin typeface="Times New Roman" pitchFamily="18" charset="0"/>
                <a:cs typeface="Times New Roman" pitchFamily="18" charset="0"/>
              </a:rPr>
              <a:t>-</a:t>
            </a:r>
            <a:r>
              <a:rPr lang="en-US" sz="4000" dirty="0" smtClean="0">
                <a:latin typeface="Times New Roman" pitchFamily="18" charset="0"/>
                <a:cs typeface="Times New Roman" pitchFamily="18" charset="0"/>
              </a:rPr>
              <a:t>Zeolites is the active component in ethylene absorbing</a:t>
            </a:r>
            <a:br>
              <a:rPr lang="en-US" sz="4000" dirty="0" smtClean="0">
                <a:latin typeface="Times New Roman" pitchFamily="18" charset="0"/>
                <a:cs typeface="Times New Roman" pitchFamily="18" charset="0"/>
              </a:rPr>
            </a:br>
            <a:r>
              <a:rPr lang="en-US" sz="4000" dirty="0" smtClean="0">
                <a:latin typeface="Times New Roman" pitchFamily="18" charset="0"/>
                <a:cs typeface="Times New Roman" pitchFamily="18" charset="0"/>
              </a:rPr>
              <a:t>polyethylene films developed for modified atmosphere</a:t>
            </a:r>
            <a:br>
              <a:rPr lang="en-US" sz="4000" dirty="0" smtClean="0">
                <a:latin typeface="Times New Roman" pitchFamily="18" charset="0"/>
                <a:cs typeface="Times New Roman" pitchFamily="18" charset="0"/>
              </a:rPr>
            </a:br>
            <a:r>
              <a:rPr lang="en-US" sz="4000" dirty="0" smtClean="0">
                <a:latin typeface="Times New Roman" pitchFamily="18" charset="0"/>
                <a:cs typeface="Times New Roman" pitchFamily="18" charset="0"/>
              </a:rPr>
              <a:t>packaging</a:t>
            </a:r>
          </a:p>
          <a:p>
            <a:pPr>
              <a:buFont typeface="Wingdings" pitchFamily="2" charset="2"/>
              <a:buChar char="ü"/>
            </a:pPr>
            <a:r>
              <a:rPr lang="en-US" sz="4000" b="1" dirty="0" smtClean="0">
                <a:latin typeface="Times New Roman" pitchFamily="18" charset="0"/>
                <a:cs typeface="Times New Roman" pitchFamily="18" charset="0"/>
              </a:rPr>
              <a:t>Chemical removal-  Ethylene oxidizers </a:t>
            </a:r>
            <a:r>
              <a:rPr lang="en-US" sz="4000" dirty="0" smtClean="0">
                <a:latin typeface="Times New Roman" pitchFamily="18" charset="0"/>
                <a:cs typeface="Times New Roman" pitchFamily="18" charset="0"/>
              </a:rPr>
              <a:t>–Potassium permanganate (KMnO4)</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3075" name="Picture 3"/>
          <p:cNvPicPr>
            <a:picLocks noChangeAspect="1" noChangeArrowheads="1"/>
          </p:cNvPicPr>
          <p:nvPr/>
        </p:nvPicPr>
        <p:blipFill>
          <a:blip r:embed="rId2"/>
          <a:srcRect/>
          <a:stretch>
            <a:fillRect/>
          </a:stretch>
        </p:blipFill>
        <p:spPr bwMode="auto">
          <a:xfrm>
            <a:off x="685800" y="4114800"/>
            <a:ext cx="1905000" cy="21336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3200401" y="3810000"/>
            <a:ext cx="2362200" cy="28575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33401"/>
            <a:ext cx="8686800" cy="990599"/>
          </a:xfrm>
        </p:spPr>
        <p:txBody>
          <a:bodyPr>
            <a:normAutofit fontScale="90000"/>
          </a:bodyPr>
          <a:lstStyle/>
          <a:p>
            <a:pPr algn="l"/>
            <a:r>
              <a:rPr lang="en-US" sz="4000" dirty="0" smtClean="0">
                <a:solidFill>
                  <a:srgbClr val="FF0000"/>
                </a:solidFill>
                <a:latin typeface="Times" pitchFamily="18" charset="0"/>
              </a:rPr>
              <a:t>Technology for removal of ethylene </a:t>
            </a:r>
            <a:endParaRPr lang="en-US" sz="4000" dirty="0">
              <a:solidFill>
                <a:srgbClr val="FF0000"/>
              </a:solidFill>
              <a:latin typeface="Times" pitchFamily="18" charset="0"/>
            </a:endParaRPr>
          </a:p>
        </p:txBody>
      </p:sp>
      <p:sp>
        <p:nvSpPr>
          <p:cNvPr id="3" name="Subtitle 2"/>
          <p:cNvSpPr>
            <a:spLocks noGrp="1"/>
          </p:cNvSpPr>
          <p:nvPr>
            <p:ph type="subTitle" idx="1"/>
          </p:nvPr>
        </p:nvSpPr>
        <p:spPr>
          <a:xfrm>
            <a:off x="152400" y="1371600"/>
            <a:ext cx="8839200" cy="5257800"/>
          </a:xfrm>
        </p:spPr>
        <p:txBody>
          <a:bodyPr>
            <a:normAutofit lnSpcReduction="10000"/>
          </a:bodyPr>
          <a:lstStyle/>
          <a:p>
            <a:pPr marL="514350" indent="-514350" algn="l">
              <a:buAutoNum type="arabicPeriod"/>
            </a:pPr>
            <a:r>
              <a:rPr lang="en-US" b="1" dirty="0" smtClean="0">
                <a:solidFill>
                  <a:schemeClr val="tx1"/>
                </a:solidFill>
                <a:latin typeface="Times" pitchFamily="18" charset="0"/>
              </a:rPr>
              <a:t>Ventilation </a:t>
            </a:r>
          </a:p>
          <a:p>
            <a:pPr marL="514350" indent="-514350" algn="l">
              <a:buFont typeface="Wingdings" pitchFamily="2" charset="2"/>
              <a:buChar char="ü"/>
            </a:pPr>
            <a:r>
              <a:rPr lang="en-US" dirty="0" smtClean="0">
                <a:solidFill>
                  <a:schemeClr val="tx1"/>
                </a:solidFill>
                <a:latin typeface="Times" pitchFamily="18" charset="0"/>
              </a:rPr>
              <a:t> Ventilate the air in storage room periodically with fresh, ethylene-free air from out side</a:t>
            </a:r>
          </a:p>
          <a:p>
            <a:pPr marL="514350" indent="-514350" algn="l"/>
            <a:r>
              <a:rPr lang="en-US" dirty="0" smtClean="0">
                <a:solidFill>
                  <a:schemeClr val="tx1"/>
                </a:solidFill>
                <a:latin typeface="Times" pitchFamily="18" charset="0"/>
              </a:rPr>
              <a:t>2. </a:t>
            </a:r>
            <a:r>
              <a:rPr lang="en-US" b="1" dirty="0" smtClean="0">
                <a:solidFill>
                  <a:schemeClr val="tx1"/>
                </a:solidFill>
                <a:latin typeface="Times" pitchFamily="18" charset="0"/>
              </a:rPr>
              <a:t>Physical absorption</a:t>
            </a:r>
          </a:p>
          <a:p>
            <a:pPr marL="514350" indent="-514350" algn="l">
              <a:buFont typeface="Wingdings" pitchFamily="2" charset="2"/>
              <a:buChar char="ü"/>
            </a:pPr>
            <a:r>
              <a:rPr lang="en-US" dirty="0" smtClean="0">
                <a:solidFill>
                  <a:schemeClr val="tx1"/>
                </a:solidFill>
                <a:latin typeface="Times" pitchFamily="18" charset="0"/>
              </a:rPr>
              <a:t>Zeolites is the active component in ethylene absorbing polyethylene films developed for modified atmosphere packaging </a:t>
            </a:r>
          </a:p>
          <a:p>
            <a:pPr marL="514350" indent="-514350" algn="l">
              <a:buFont typeface="Wingdings" pitchFamily="2" charset="2"/>
              <a:buChar char="ü"/>
            </a:pPr>
            <a:r>
              <a:rPr lang="en-US" dirty="0" smtClean="0">
                <a:solidFill>
                  <a:schemeClr val="tx1"/>
                </a:solidFill>
                <a:latin typeface="Times" pitchFamily="18" charset="0"/>
              </a:rPr>
              <a:t>Available as: • </a:t>
            </a:r>
            <a:r>
              <a:rPr lang="en-US" dirty="0" err="1" smtClean="0">
                <a:solidFill>
                  <a:schemeClr val="tx1"/>
                </a:solidFill>
                <a:latin typeface="Times" pitchFamily="18" charset="0"/>
              </a:rPr>
              <a:t>BioFresh</a:t>
            </a:r>
            <a:r>
              <a:rPr lang="en-US" dirty="0" smtClean="0">
                <a:solidFill>
                  <a:schemeClr val="tx1"/>
                </a:solidFill>
                <a:latin typeface="Times" pitchFamily="18" charset="0"/>
              </a:rPr>
              <a:t>®  • </a:t>
            </a:r>
            <a:r>
              <a:rPr lang="en-US" dirty="0" err="1" smtClean="0">
                <a:solidFill>
                  <a:schemeClr val="tx1"/>
                </a:solidFill>
                <a:latin typeface="Times" pitchFamily="18" charset="0"/>
              </a:rPr>
              <a:t>PeakFresh</a:t>
            </a:r>
            <a:r>
              <a:rPr lang="en-US" dirty="0" smtClean="0">
                <a:solidFill>
                  <a:schemeClr val="tx1"/>
                </a:solidFill>
                <a:latin typeface="Times" pitchFamily="18" charset="0"/>
              </a:rPr>
              <a:t>®</a:t>
            </a:r>
          </a:p>
          <a:p>
            <a:pPr marL="514350" indent="-514350" algn="l">
              <a:buFont typeface="Wingdings" pitchFamily="2" charset="2"/>
              <a:buChar char="ü"/>
            </a:pPr>
            <a:endParaRPr lang="en-US" dirty="0">
              <a:solidFill>
                <a:schemeClr val="tx1"/>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1"/>
            <a:ext cx="8839200" cy="533399"/>
          </a:xfrm>
        </p:spPr>
        <p:txBody>
          <a:bodyPr>
            <a:normAutofit fontScale="90000"/>
          </a:bodyPr>
          <a:lstStyle/>
          <a:p>
            <a:pPr algn="l"/>
            <a:r>
              <a:rPr lang="en-US" sz="4000" dirty="0" smtClean="0">
                <a:solidFill>
                  <a:srgbClr val="FF0000"/>
                </a:solidFill>
                <a:latin typeface="Times" pitchFamily="18" charset="0"/>
              </a:rPr>
              <a:t>Contd…</a:t>
            </a:r>
            <a:endParaRPr lang="en-US" sz="4000" dirty="0">
              <a:solidFill>
                <a:srgbClr val="FF0000"/>
              </a:solidFill>
              <a:latin typeface="Times" pitchFamily="18" charset="0"/>
            </a:endParaRPr>
          </a:p>
        </p:txBody>
      </p:sp>
      <p:sp>
        <p:nvSpPr>
          <p:cNvPr id="3" name="Subtitle 2"/>
          <p:cNvSpPr>
            <a:spLocks noGrp="1"/>
          </p:cNvSpPr>
          <p:nvPr>
            <p:ph type="subTitle" idx="1"/>
          </p:nvPr>
        </p:nvSpPr>
        <p:spPr>
          <a:xfrm>
            <a:off x="152400" y="838200"/>
            <a:ext cx="8763000" cy="5410200"/>
          </a:xfrm>
        </p:spPr>
        <p:txBody>
          <a:bodyPr/>
          <a:lstStyle/>
          <a:p>
            <a:pPr algn="l"/>
            <a:r>
              <a:rPr lang="en-US" dirty="0" smtClean="0">
                <a:solidFill>
                  <a:schemeClr val="tx1"/>
                </a:solidFill>
                <a:latin typeface="Times" pitchFamily="18" charset="0"/>
              </a:rPr>
              <a:t>3. </a:t>
            </a:r>
            <a:r>
              <a:rPr lang="en-US" b="1" dirty="0" smtClean="0">
                <a:solidFill>
                  <a:schemeClr val="tx1"/>
                </a:solidFill>
                <a:latin typeface="Times" pitchFamily="18" charset="0"/>
              </a:rPr>
              <a:t>Chemical removal</a:t>
            </a:r>
          </a:p>
          <a:p>
            <a:pPr algn="l">
              <a:buFont typeface="Wingdings" pitchFamily="2" charset="2"/>
              <a:buChar char="ü"/>
            </a:pPr>
            <a:r>
              <a:rPr lang="en-US" dirty="0" smtClean="0">
                <a:solidFill>
                  <a:schemeClr val="tx1"/>
                </a:solidFill>
                <a:latin typeface="Times" pitchFamily="18" charset="0"/>
              </a:rPr>
              <a:t> Ethylene oxidizers – Potassium permanganate (KMnO4) </a:t>
            </a:r>
            <a:endParaRPr lang="en-US" dirty="0">
              <a:solidFill>
                <a:schemeClr val="tx1"/>
              </a:solidFill>
              <a:latin typeface="Times" pitchFamily="18" charset="0"/>
            </a:endParaRPr>
          </a:p>
        </p:txBody>
      </p:sp>
      <p:pic>
        <p:nvPicPr>
          <p:cNvPr id="1026" name="Picture 2"/>
          <p:cNvPicPr>
            <a:picLocks noChangeAspect="1" noChangeArrowheads="1"/>
          </p:cNvPicPr>
          <p:nvPr/>
        </p:nvPicPr>
        <p:blipFill>
          <a:blip r:embed="rId2"/>
          <a:srcRect/>
          <a:stretch>
            <a:fillRect/>
          </a:stretch>
        </p:blipFill>
        <p:spPr bwMode="auto">
          <a:xfrm>
            <a:off x="6248400" y="2362200"/>
            <a:ext cx="2667000" cy="295275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2362200" y="2209800"/>
            <a:ext cx="3600450" cy="3810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381000" y="2438400"/>
            <a:ext cx="1828800" cy="28289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1"/>
            <a:ext cx="8610600" cy="1066799"/>
          </a:xfrm>
        </p:spPr>
        <p:txBody>
          <a:bodyPr>
            <a:noAutofit/>
          </a:bodyPr>
          <a:lstStyle/>
          <a:p>
            <a:pPr algn="l"/>
            <a:r>
              <a:rPr lang="en-US" sz="3600" dirty="0" smtClean="0">
                <a:solidFill>
                  <a:srgbClr val="FF0000"/>
                </a:solidFill>
                <a:latin typeface="Times" pitchFamily="18" charset="0"/>
              </a:rPr>
              <a:t>Technology for  Inhibition of ethylene production </a:t>
            </a:r>
            <a:endParaRPr lang="en-US" sz="3600" dirty="0">
              <a:solidFill>
                <a:srgbClr val="FF0000"/>
              </a:solidFill>
              <a:latin typeface="Times" pitchFamily="18" charset="0"/>
            </a:endParaRPr>
          </a:p>
        </p:txBody>
      </p:sp>
      <p:sp>
        <p:nvSpPr>
          <p:cNvPr id="3" name="Subtitle 2"/>
          <p:cNvSpPr>
            <a:spLocks noGrp="1"/>
          </p:cNvSpPr>
          <p:nvPr>
            <p:ph type="subTitle" idx="1"/>
          </p:nvPr>
        </p:nvSpPr>
        <p:spPr>
          <a:xfrm>
            <a:off x="152400" y="1752600"/>
            <a:ext cx="8839200" cy="4572000"/>
          </a:xfrm>
        </p:spPr>
        <p:txBody>
          <a:bodyPr/>
          <a:lstStyle/>
          <a:p>
            <a:pPr marL="514350" indent="-514350" algn="l">
              <a:buAutoNum type="arabicPeriod"/>
            </a:pPr>
            <a:r>
              <a:rPr lang="en-US" dirty="0" smtClean="0">
                <a:solidFill>
                  <a:schemeClr val="tx1"/>
                </a:solidFill>
                <a:latin typeface="Times" pitchFamily="18" charset="0"/>
              </a:rPr>
              <a:t>Low temperature</a:t>
            </a:r>
          </a:p>
          <a:p>
            <a:pPr marL="514350" indent="-514350" algn="l">
              <a:buAutoNum type="arabicPeriod"/>
            </a:pPr>
            <a:r>
              <a:rPr lang="en-US" dirty="0" smtClean="0">
                <a:solidFill>
                  <a:schemeClr val="tx1"/>
                </a:solidFill>
                <a:latin typeface="Times" pitchFamily="18" charset="0"/>
              </a:rPr>
              <a:t> Chemical inhibitors of C2H4 biosynthesis enzymes </a:t>
            </a:r>
          </a:p>
          <a:p>
            <a:pPr marL="514350" indent="-514350" algn="l">
              <a:buAutoNum type="arabicPeriod"/>
            </a:pPr>
            <a:r>
              <a:rPr lang="en-US" dirty="0" smtClean="0">
                <a:solidFill>
                  <a:schemeClr val="tx1"/>
                </a:solidFill>
                <a:latin typeface="Times" pitchFamily="18" charset="0"/>
              </a:rPr>
              <a:t> Antisense technology</a:t>
            </a:r>
            <a:endParaRPr lang="en-US" dirty="0">
              <a:solidFill>
                <a:schemeClr val="tx1"/>
              </a:solidFill>
              <a:latin typeface="Times" pitchFamily="18" charset="0"/>
            </a:endParaRPr>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33401"/>
            <a:ext cx="8839200" cy="1142999"/>
          </a:xfrm>
        </p:spPr>
        <p:txBody>
          <a:bodyPr>
            <a:normAutofit fontScale="90000"/>
          </a:bodyPr>
          <a:lstStyle/>
          <a:p>
            <a:pPr algn="l"/>
            <a:r>
              <a:rPr lang="en-US" dirty="0" smtClean="0">
                <a:solidFill>
                  <a:srgbClr val="FF0000"/>
                </a:solidFill>
                <a:latin typeface="Times" pitchFamily="18" charset="0"/>
              </a:rPr>
              <a:t>Technology for inhibition of ethylene action </a:t>
            </a:r>
            <a:endParaRPr lang="en-US" dirty="0">
              <a:solidFill>
                <a:srgbClr val="FF0000"/>
              </a:solidFill>
              <a:latin typeface="Times" pitchFamily="18" charset="0"/>
            </a:endParaRPr>
          </a:p>
        </p:txBody>
      </p:sp>
      <p:sp>
        <p:nvSpPr>
          <p:cNvPr id="3" name="Subtitle 2"/>
          <p:cNvSpPr>
            <a:spLocks noGrp="1"/>
          </p:cNvSpPr>
          <p:nvPr>
            <p:ph type="subTitle" idx="1"/>
          </p:nvPr>
        </p:nvSpPr>
        <p:spPr>
          <a:xfrm>
            <a:off x="152400" y="1676400"/>
            <a:ext cx="8763000" cy="4648200"/>
          </a:xfrm>
        </p:spPr>
        <p:txBody>
          <a:bodyPr/>
          <a:lstStyle/>
          <a:p>
            <a:pPr marL="514350" indent="-514350" algn="l">
              <a:buAutoNum type="arabicPeriod"/>
            </a:pPr>
            <a:r>
              <a:rPr lang="en-US" dirty="0" smtClean="0">
                <a:solidFill>
                  <a:schemeClr val="tx1"/>
                </a:solidFill>
                <a:latin typeface="Times" pitchFamily="18" charset="0"/>
              </a:rPr>
              <a:t>Low temperature </a:t>
            </a:r>
          </a:p>
          <a:p>
            <a:pPr marL="514350" indent="-514350" algn="l">
              <a:buAutoNum type="arabicPeriod"/>
            </a:pPr>
            <a:r>
              <a:rPr lang="en-US" dirty="0" smtClean="0">
                <a:solidFill>
                  <a:schemeClr val="tx1"/>
                </a:solidFill>
                <a:latin typeface="Times" pitchFamily="18" charset="0"/>
              </a:rPr>
              <a:t> High CO2 </a:t>
            </a:r>
          </a:p>
          <a:p>
            <a:pPr marL="514350" indent="-514350" algn="l">
              <a:buAutoNum type="arabicPeriod"/>
            </a:pPr>
            <a:r>
              <a:rPr lang="en-US" dirty="0" smtClean="0">
                <a:solidFill>
                  <a:schemeClr val="tx1"/>
                </a:solidFill>
                <a:latin typeface="Times" pitchFamily="18" charset="0"/>
              </a:rPr>
              <a:t>  Low O2 </a:t>
            </a:r>
          </a:p>
          <a:p>
            <a:pPr marL="514350" indent="-514350" algn="l">
              <a:buAutoNum type="arabicPeriod"/>
            </a:pPr>
            <a:r>
              <a:rPr lang="en-US" dirty="0" smtClean="0">
                <a:solidFill>
                  <a:schemeClr val="tx1"/>
                </a:solidFill>
                <a:latin typeface="Times" pitchFamily="18" charset="0"/>
              </a:rPr>
              <a:t> STS (Silver thiosulfate)</a:t>
            </a:r>
          </a:p>
          <a:p>
            <a:pPr marL="514350" indent="-514350" algn="l">
              <a:buAutoNum type="arabicPeriod"/>
            </a:pPr>
            <a:r>
              <a:rPr lang="en-US" dirty="0" smtClean="0">
                <a:solidFill>
                  <a:schemeClr val="tx1"/>
                </a:solidFill>
                <a:latin typeface="Times" pitchFamily="18" charset="0"/>
              </a:rPr>
              <a:t> 1-MCP (1-Methylcyclopropene</a:t>
            </a:r>
            <a:endParaRPr lang="en-US" dirty="0">
              <a:solidFill>
                <a:schemeClr val="tx1"/>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04801"/>
            <a:ext cx="8686800" cy="1523999"/>
          </a:xfrm>
        </p:spPr>
        <p:txBody>
          <a:bodyPr>
            <a:normAutofit fontScale="90000"/>
          </a:bodyPr>
          <a:lstStyle/>
          <a:p>
            <a:pPr algn="l"/>
            <a:r>
              <a:rPr lang="en-US" dirty="0" smtClean="0">
                <a:solidFill>
                  <a:srgbClr val="FF0000"/>
                </a:solidFill>
                <a:latin typeface="Times New Roman" pitchFamily="18" charset="0"/>
                <a:cs typeface="Times New Roman" pitchFamily="18" charset="0"/>
              </a:rPr>
              <a:t>Technology for disease management</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228600" y="762000"/>
            <a:ext cx="8686800" cy="5867400"/>
          </a:xfrm>
        </p:spPr>
        <p:txBody>
          <a:bodyPr/>
          <a:lstStyle/>
          <a:p>
            <a:pPr algn="l"/>
            <a:r>
              <a:rPr lang="en-US" dirty="0" smtClean="0">
                <a:solidFill>
                  <a:schemeClr val="tx1"/>
                </a:solidFill>
                <a:latin typeface="Times New Roman" pitchFamily="18" charset="0"/>
                <a:cs typeface="Times New Roman" pitchFamily="18" charset="0"/>
              </a:rPr>
              <a:t>1. Preventive practices</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2. Curative practices</a:t>
            </a:r>
            <a:r>
              <a:rPr lang="en-US" dirty="0" smtClean="0"/>
              <a:t/>
            </a:r>
            <a:br>
              <a:rPr lang="en-US" dirty="0" smtClean="0"/>
            </a:br>
            <a:r>
              <a:rPr lang="en-US" dirty="0" smtClean="0"/>
              <a:t/>
            </a:r>
            <a:br>
              <a:rPr lang="en-US" dirty="0" smtClean="0"/>
            </a:br>
            <a:endParaRPr lang="en-US" dirty="0"/>
          </a:p>
        </p:txBody>
      </p:sp>
      <p:pic>
        <p:nvPicPr>
          <p:cNvPr id="4098" name="Picture 2"/>
          <p:cNvPicPr>
            <a:picLocks noChangeAspect="1" noChangeArrowheads="1"/>
          </p:cNvPicPr>
          <p:nvPr/>
        </p:nvPicPr>
        <p:blipFill>
          <a:blip r:embed="rId2"/>
          <a:srcRect/>
          <a:stretch>
            <a:fillRect/>
          </a:stretch>
        </p:blipFill>
        <p:spPr bwMode="auto">
          <a:xfrm>
            <a:off x="1447800" y="2057400"/>
            <a:ext cx="4343400" cy="3352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3"/>
          <p:cNvSpPr>
            <a:spLocks noGrp="1" noChangeArrowheads="1"/>
          </p:cNvSpPr>
          <p:nvPr>
            <p:ph type="sldNum" sz="quarter" idx="12"/>
          </p:nvPr>
        </p:nvSpPr>
        <p:spPr bwMode="auto">
          <a:noFill/>
          <a:ln>
            <a:miter lim="800000"/>
            <a:headEnd/>
            <a:tailEnd/>
          </a:ln>
        </p:spPr>
        <p:txBody>
          <a:bodyPr/>
          <a:lstStyle/>
          <a:p>
            <a:fld id="{BD01D972-2383-4560-B1E8-549A84E825B8}" type="slidenum">
              <a:rPr lang="en-US" altLang="zh-CN"/>
              <a:pPr/>
              <a:t>19</a:t>
            </a:fld>
            <a:endParaRPr lang="en-US" altLang="zh-CN"/>
          </a:p>
        </p:txBody>
      </p:sp>
      <p:pic>
        <p:nvPicPr>
          <p:cNvPr id="66562" name="Picture 2" descr="D:\ACADEMICS\05 OLERICULTURE\PICTURES\24969[1].jpg"/>
          <p:cNvPicPr>
            <a:picLocks noChangeAspect="1" noChangeArrowheads="1"/>
          </p:cNvPicPr>
          <p:nvPr/>
        </p:nvPicPr>
        <p:blipFill>
          <a:blip r:embed="rId2"/>
          <a:srcRect/>
          <a:stretch>
            <a:fillRect/>
          </a:stretch>
        </p:blipFill>
        <p:spPr bwMode="auto">
          <a:xfrm>
            <a:off x="4648200" y="2792413"/>
            <a:ext cx="4267200" cy="4038600"/>
          </a:xfrm>
          <a:prstGeom prst="rect">
            <a:avLst/>
          </a:prstGeom>
          <a:noFill/>
          <a:ln w="9525">
            <a:noFill/>
            <a:miter lim="800000"/>
            <a:headEnd/>
            <a:tailEnd/>
          </a:ln>
        </p:spPr>
      </p:pic>
      <p:pic>
        <p:nvPicPr>
          <p:cNvPr id="6349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33800" y="-20783"/>
            <a:ext cx="4343400" cy="3257551"/>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6564" name="Picture 4" descr="D:\ACADEMICS\05 OLERICULTURE\PICTURES\what-are-cruciferous-vegetables[1].jpg"/>
          <p:cNvPicPr>
            <a:picLocks noChangeAspect="1" noChangeArrowheads="1"/>
          </p:cNvPicPr>
          <p:nvPr/>
        </p:nvPicPr>
        <p:blipFill>
          <a:blip r:embed="rId4"/>
          <a:srcRect/>
          <a:stretch>
            <a:fillRect/>
          </a:stretch>
        </p:blipFill>
        <p:spPr bwMode="auto">
          <a:xfrm>
            <a:off x="0" y="2362200"/>
            <a:ext cx="4606925" cy="4468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strips(downLeft)">
                                      <p:cBhvr>
                                        <p:cTn id="7" dur="500"/>
                                        <p:tgtEl>
                                          <p:spTgt spid="6349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6564"/>
                                        </p:tgtEl>
                                        <p:attrNameLst>
                                          <p:attrName>style.visibility</p:attrName>
                                        </p:attrNameLst>
                                      </p:cBhvr>
                                      <p:to>
                                        <p:strVal val="visible"/>
                                      </p:to>
                                    </p:set>
                                    <p:animEffect transition="in" filter="strips(downLeft)">
                                      <p:cBhvr>
                                        <p:cTn id="12" dur="500"/>
                                        <p:tgtEl>
                                          <p:spTgt spid="6656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6562"/>
                                        </p:tgtEl>
                                        <p:attrNameLst>
                                          <p:attrName>style.visibility</p:attrName>
                                        </p:attrNameLst>
                                      </p:cBhvr>
                                      <p:to>
                                        <p:strVal val="visible"/>
                                      </p:to>
                                    </p:set>
                                    <p:animEffect transition="in" filter="strips(downLeft)">
                                      <p:cBhvr>
                                        <p:cTn id="17" dur="50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1"/>
            <a:ext cx="8839200" cy="609599"/>
          </a:xfrm>
        </p:spPr>
        <p:txBody>
          <a:bodyPr>
            <a:normAutofit fontScale="90000"/>
          </a:bodyPr>
          <a:lstStyle/>
          <a:p>
            <a:pPr algn="l"/>
            <a:r>
              <a:rPr lang="en-US" dirty="0" smtClean="0">
                <a:solidFill>
                  <a:srgbClr val="FF0000"/>
                </a:solidFill>
                <a:latin typeface="Times New Roman" pitchFamily="18" charset="0"/>
                <a:cs typeface="Times New Roman" pitchFamily="18" charset="0"/>
              </a:rPr>
              <a:t>Disease management </a:t>
            </a:r>
            <a:r>
              <a:rPr lang="en-US" dirty="0" err="1" smtClean="0">
                <a:solidFill>
                  <a:srgbClr val="FF0000"/>
                </a:solidFill>
                <a:latin typeface="Times New Roman" pitchFamily="18" charset="0"/>
                <a:cs typeface="Times New Roman" pitchFamily="18" charset="0"/>
              </a:rPr>
              <a:t>contd</a:t>
            </a:r>
            <a:r>
              <a:rPr lang="en-US" dirty="0" smtClean="0">
                <a:solidFill>
                  <a:srgbClr val="FF0000"/>
                </a:solidFill>
                <a:latin typeface="Times New Roman" pitchFamily="18" charset="0"/>
                <a:cs typeface="Times New Roman" pitchFamily="18" charset="0"/>
              </a:rPr>
              <a:t>…</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990600"/>
            <a:ext cx="8763000" cy="5638800"/>
          </a:xfrm>
        </p:spPr>
        <p:txBody>
          <a:bodyPr>
            <a:normAutofit lnSpcReduction="10000"/>
          </a:bodyPr>
          <a:lstStyle/>
          <a:p>
            <a:pPr algn="l"/>
            <a:r>
              <a:rPr lang="en-US" dirty="0" smtClean="0">
                <a:solidFill>
                  <a:schemeClr val="tx1"/>
                </a:solidFill>
                <a:latin typeface="Times New Roman" pitchFamily="18" charset="0"/>
                <a:cs typeface="Times New Roman" pitchFamily="18" charset="0"/>
              </a:rPr>
              <a:t>1. Preventive practices</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a. Avoidance of the pathogen (Field practice)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b. Host resistance (resistant varieties)</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c. Exclusion (sorting, grading, sanitation)*</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d. Eradication (elimination or reduction of inoculum)*</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e. Reduction of physical damage*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f. Protection/prevention (chemical, biological,</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physical)(cold temperature*)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Main postharvest practices for susceptible crops</a:t>
            </a:r>
            <a:r>
              <a:rPr lang="en-US" b="1" dirty="0" smtClean="0"/>
              <a:t>)</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1"/>
            <a:ext cx="8610600" cy="1142999"/>
          </a:xfrm>
        </p:spPr>
        <p:txBody>
          <a:bodyPr>
            <a:normAutofit/>
          </a:bodyPr>
          <a:lstStyle/>
          <a:p>
            <a:pPr algn="l"/>
            <a:r>
              <a:rPr lang="en-US" sz="4000" dirty="0" smtClean="0">
                <a:solidFill>
                  <a:srgbClr val="FF0000"/>
                </a:solidFill>
                <a:latin typeface="Times New Roman" pitchFamily="18" charset="0"/>
                <a:cs typeface="Times New Roman" pitchFamily="18" charset="0"/>
              </a:rPr>
              <a:t>Contd…</a:t>
            </a:r>
            <a:endParaRPr lang="en-US"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1143000"/>
            <a:ext cx="8610600" cy="5257800"/>
          </a:xfrm>
        </p:spPr>
        <p:txBody>
          <a:bodyPr/>
          <a:lstStyle/>
          <a:p>
            <a:pPr algn="l"/>
            <a:r>
              <a:rPr lang="en-US" dirty="0" smtClean="0">
                <a:solidFill>
                  <a:schemeClr val="tx1"/>
                </a:solidFill>
                <a:latin typeface="Times New Roman" pitchFamily="18" charset="0"/>
                <a:cs typeface="Times New Roman" pitchFamily="18" charset="0"/>
              </a:rPr>
              <a:t>2. Curative practices – postharvest decay control</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a. Chemical treatments</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b. Physical treatments</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c. Bio-control</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229600" cy="761999"/>
          </a:xfrm>
        </p:spPr>
        <p:txBody>
          <a:bodyPr>
            <a:normAutofit fontScale="90000"/>
          </a:bodyPr>
          <a:lstStyle/>
          <a:p>
            <a:pPr algn="l"/>
            <a:r>
              <a:rPr lang="en-US" dirty="0" smtClean="0">
                <a:solidFill>
                  <a:srgbClr val="FF0000"/>
                </a:solidFill>
                <a:latin typeface="Times New Roman" pitchFamily="18" charset="0"/>
                <a:cs typeface="Times New Roman" pitchFamily="18" charset="0"/>
              </a:rPr>
              <a:t>Relative humidity management</a:t>
            </a:r>
            <a:endParaRPr lang="en-US" dirty="0"/>
          </a:p>
        </p:txBody>
      </p:sp>
      <p:sp>
        <p:nvSpPr>
          <p:cNvPr id="3" name="Subtitle 2"/>
          <p:cNvSpPr>
            <a:spLocks noGrp="1"/>
          </p:cNvSpPr>
          <p:nvPr>
            <p:ph type="subTitle" idx="1"/>
          </p:nvPr>
        </p:nvSpPr>
        <p:spPr>
          <a:xfrm>
            <a:off x="152400" y="838200"/>
            <a:ext cx="8991600" cy="5791200"/>
          </a:xfrm>
        </p:spPr>
        <p:txBody>
          <a:bodyPr>
            <a:normAutofit fontScale="62500" lnSpcReduction="20000"/>
          </a:bodyPr>
          <a:lstStyle/>
          <a:p>
            <a:pPr algn="l">
              <a:buFont typeface="Wingdings" pitchFamily="2" charset="2"/>
              <a:buChar char="Ø"/>
            </a:pPr>
            <a:r>
              <a:rPr lang="en-US" sz="4000" dirty="0" smtClean="0">
                <a:solidFill>
                  <a:schemeClr val="tx1"/>
                </a:solidFill>
                <a:latin typeface="Times New Roman" pitchFamily="18" charset="0"/>
                <a:cs typeface="Times New Roman" pitchFamily="18" charset="0"/>
              </a:rPr>
              <a:t>The factor that controls</a:t>
            </a:r>
          </a:p>
          <a:p>
            <a:pPr algn="l"/>
            <a:r>
              <a:rPr lang="en-US" sz="4000" dirty="0" smtClean="0">
                <a:solidFill>
                  <a:schemeClr val="tx1"/>
                </a:solidFill>
                <a:latin typeface="Times New Roman" pitchFamily="18" charset="0"/>
                <a:cs typeface="Times New Roman" pitchFamily="18" charset="0"/>
              </a:rPr>
              <a:t>-rate and direction water exchange</a:t>
            </a:r>
          </a:p>
          <a:p>
            <a:pPr algn="l"/>
            <a:r>
              <a:rPr lang="en-US" sz="4000" dirty="0" smtClean="0">
                <a:solidFill>
                  <a:schemeClr val="tx1"/>
                </a:solidFill>
                <a:latin typeface="Times New Roman" pitchFamily="18" charset="0"/>
                <a:cs typeface="Times New Roman" pitchFamily="18" charset="0"/>
              </a:rPr>
              <a:t>-Growth of molds</a:t>
            </a:r>
          </a:p>
          <a:p>
            <a:pPr marL="514350" indent="-514350" algn="l">
              <a:buFont typeface="+mj-lt"/>
              <a:buAutoNum type="alphaLcParenR"/>
            </a:pPr>
            <a:r>
              <a:rPr lang="en-US" sz="4000" dirty="0" smtClean="0">
                <a:solidFill>
                  <a:schemeClr val="tx1"/>
                </a:solidFill>
                <a:latin typeface="Times New Roman" pitchFamily="18" charset="0"/>
                <a:cs typeface="Times New Roman" pitchFamily="18" charset="0"/>
              </a:rPr>
              <a:t>Exchange H2o b/n product and environment</a:t>
            </a:r>
          </a:p>
          <a:p>
            <a:pPr marL="514350" indent="-514350" algn="l"/>
            <a:r>
              <a:rPr lang="en-US" sz="4000" dirty="0" smtClean="0">
                <a:solidFill>
                  <a:schemeClr val="tx1"/>
                </a:solidFill>
                <a:latin typeface="Times New Roman" pitchFamily="18" charset="0"/>
                <a:cs typeface="Times New Roman" pitchFamily="18" charset="0"/>
              </a:rPr>
              <a:t>When</a:t>
            </a:r>
            <a:r>
              <a:rPr lang="el-GR" sz="4000" dirty="0" smtClean="0">
                <a:solidFill>
                  <a:schemeClr val="tx1"/>
                </a:solidFill>
                <a:latin typeface="Times New Roman" pitchFamily="18" charset="0"/>
                <a:cs typeface="Times New Roman" pitchFamily="18" charset="0"/>
              </a:rPr>
              <a:t>Ψ</a:t>
            </a:r>
            <a:r>
              <a:rPr lang="en-US" sz="4000" dirty="0" smtClean="0">
                <a:solidFill>
                  <a:schemeClr val="tx1"/>
                </a:solidFill>
                <a:latin typeface="Times New Roman" pitchFamily="18" charset="0"/>
                <a:cs typeface="Times New Roman" pitchFamily="18" charset="0"/>
              </a:rPr>
              <a:t>p&gt;</a:t>
            </a:r>
            <a:r>
              <a:rPr lang="el-GR" sz="4000" dirty="0" smtClean="0">
                <a:solidFill>
                  <a:schemeClr val="tx1"/>
                </a:solidFill>
                <a:latin typeface="Times New Roman" pitchFamily="18" charset="0"/>
                <a:cs typeface="Times New Roman" pitchFamily="18" charset="0"/>
              </a:rPr>
              <a:t>Ψ</a:t>
            </a:r>
            <a:r>
              <a:rPr lang="en-US" sz="4000" dirty="0" smtClean="0">
                <a:solidFill>
                  <a:schemeClr val="tx1"/>
                </a:solidFill>
                <a:latin typeface="Times New Roman" pitchFamily="18" charset="0"/>
                <a:cs typeface="Times New Roman" pitchFamily="18" charset="0"/>
              </a:rPr>
              <a:t>E =&gt;H2o flow from the product to the env’t</a:t>
            </a:r>
          </a:p>
          <a:p>
            <a:pPr marL="514350" indent="-514350" algn="l"/>
            <a:r>
              <a:rPr lang="en-US" sz="4000" dirty="0" smtClean="0">
                <a:solidFill>
                  <a:schemeClr val="tx1"/>
                </a:solidFill>
                <a:latin typeface="Times New Roman" pitchFamily="18" charset="0"/>
                <a:cs typeface="Times New Roman" pitchFamily="18" charset="0"/>
              </a:rPr>
              <a:t>when</a:t>
            </a:r>
            <a:r>
              <a:rPr lang="el-GR" sz="4000" dirty="0" smtClean="0">
                <a:solidFill>
                  <a:schemeClr val="tx1"/>
                </a:solidFill>
                <a:latin typeface="Times New Roman" pitchFamily="18" charset="0"/>
                <a:cs typeface="Times New Roman" pitchFamily="18" charset="0"/>
              </a:rPr>
              <a:t>Ψ</a:t>
            </a:r>
            <a:r>
              <a:rPr lang="en-US" sz="4000" dirty="0" smtClean="0">
                <a:solidFill>
                  <a:schemeClr val="tx1"/>
                </a:solidFill>
                <a:latin typeface="Times New Roman" pitchFamily="18" charset="0"/>
                <a:cs typeface="Times New Roman" pitchFamily="18" charset="0"/>
              </a:rPr>
              <a:t>P&lt;</a:t>
            </a:r>
            <a:r>
              <a:rPr lang="el-GR" sz="4000" dirty="0" smtClean="0">
                <a:solidFill>
                  <a:schemeClr val="tx1"/>
                </a:solidFill>
                <a:latin typeface="Times New Roman" pitchFamily="18" charset="0"/>
                <a:cs typeface="Times New Roman" pitchFamily="18" charset="0"/>
              </a:rPr>
              <a:t>Ψ</a:t>
            </a:r>
            <a:r>
              <a:rPr lang="en-US" sz="4000" dirty="0" smtClean="0">
                <a:solidFill>
                  <a:schemeClr val="tx1"/>
                </a:solidFill>
                <a:latin typeface="Times New Roman" pitchFamily="18" charset="0"/>
                <a:cs typeface="Times New Roman" pitchFamily="18" charset="0"/>
              </a:rPr>
              <a:t>E  =&gt; H2O flows from env’t to  the product</a:t>
            </a:r>
          </a:p>
          <a:p>
            <a:pPr marL="514350" indent="-514350" algn="l"/>
            <a:r>
              <a:rPr lang="en-US" sz="4000" dirty="0" smtClean="0">
                <a:solidFill>
                  <a:schemeClr val="tx1"/>
                </a:solidFill>
                <a:latin typeface="Times New Roman" pitchFamily="18" charset="0"/>
                <a:cs typeface="Times New Roman" pitchFamily="18" charset="0"/>
              </a:rPr>
              <a:t>When </a:t>
            </a:r>
            <a:r>
              <a:rPr lang="el-GR" sz="4000" dirty="0" smtClean="0">
                <a:solidFill>
                  <a:schemeClr val="tx1"/>
                </a:solidFill>
                <a:latin typeface="Times New Roman" pitchFamily="18" charset="0"/>
                <a:cs typeface="Times New Roman" pitchFamily="18" charset="0"/>
              </a:rPr>
              <a:t>Ψ</a:t>
            </a:r>
            <a:r>
              <a:rPr lang="en-US" sz="4000" dirty="0" smtClean="0">
                <a:solidFill>
                  <a:schemeClr val="tx1"/>
                </a:solidFill>
                <a:latin typeface="Times New Roman" pitchFamily="18" charset="0"/>
                <a:cs typeface="Times New Roman" pitchFamily="18" charset="0"/>
              </a:rPr>
              <a:t>p=</a:t>
            </a:r>
            <a:r>
              <a:rPr lang="el-GR" sz="4000" dirty="0" smtClean="0">
                <a:solidFill>
                  <a:schemeClr val="tx1"/>
                </a:solidFill>
                <a:latin typeface="Times New Roman" pitchFamily="18" charset="0"/>
                <a:cs typeface="Times New Roman" pitchFamily="18" charset="0"/>
              </a:rPr>
              <a:t>Ψ</a:t>
            </a:r>
            <a:r>
              <a:rPr lang="en-US" sz="4000" dirty="0" smtClean="0">
                <a:solidFill>
                  <a:schemeClr val="tx1"/>
                </a:solidFill>
                <a:latin typeface="Times New Roman" pitchFamily="18" charset="0"/>
                <a:cs typeface="Times New Roman" pitchFamily="18" charset="0"/>
              </a:rPr>
              <a:t>E =&gt;  equilibrium condition</a:t>
            </a: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l-GR" dirty="0" smtClean="0"/>
              <a:t/>
            </a:r>
            <a:br>
              <a:rPr lang="el-GR" dirty="0" smtClean="0"/>
            </a:br>
            <a:r>
              <a:rPr lang="en-US" dirty="0" smtClean="0">
                <a:solidFill>
                  <a:schemeClr val="tx1"/>
                </a:solidFill>
                <a:latin typeface="Times New Roman" pitchFamily="18" charset="0"/>
                <a:cs typeface="Times New Roman" pitchFamily="18" charset="0"/>
              </a:rPr>
              <a:t> </a:t>
            </a:r>
          </a:p>
          <a:p>
            <a:pPr marL="514350" indent="-514350" algn="l"/>
            <a:endParaRPr lang="en-US" dirty="0" smtClean="0">
              <a:solidFill>
                <a:schemeClr val="tx1"/>
              </a:solidFill>
              <a:latin typeface="Times New Roman" pitchFamily="18" charset="0"/>
              <a:cs typeface="Times New Roman" pitchFamily="18" charset="0"/>
            </a:endParaRPr>
          </a:p>
          <a:p>
            <a:pPr algn="l"/>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strips(downLeft)">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839200" cy="609599"/>
          </a:xfrm>
        </p:spPr>
        <p:txBody>
          <a:bodyPr>
            <a:normAutofit fontScale="90000"/>
          </a:bodyPr>
          <a:lstStyle/>
          <a:p>
            <a:pPr algn="l"/>
            <a:r>
              <a:rPr lang="en-US" sz="4000" dirty="0" smtClean="0">
                <a:solidFill>
                  <a:srgbClr val="FF0000"/>
                </a:solidFill>
                <a:latin typeface="Times New Roman" pitchFamily="18" charset="0"/>
                <a:cs typeface="Times New Roman" pitchFamily="18" charset="0"/>
              </a:rPr>
              <a:t>Relative humidity management </a:t>
            </a:r>
            <a:r>
              <a:rPr lang="en-US" sz="4000" dirty="0" err="1" smtClean="0">
                <a:solidFill>
                  <a:srgbClr val="FF0000"/>
                </a:solidFill>
                <a:latin typeface="Times New Roman" pitchFamily="18" charset="0"/>
                <a:cs typeface="Times New Roman" pitchFamily="18" charset="0"/>
              </a:rPr>
              <a:t>contd</a:t>
            </a:r>
            <a:r>
              <a:rPr lang="en-US" sz="4000" dirty="0" smtClean="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762000"/>
            <a:ext cx="8686800" cy="5791200"/>
          </a:xfrm>
        </p:spPr>
        <p:txBody>
          <a:bodyPr>
            <a:normAutofit fontScale="85000" lnSpcReduction="10000"/>
          </a:bodyPr>
          <a:lstStyle/>
          <a:p>
            <a:pPr algn="just">
              <a:lnSpc>
                <a:spcPct val="150000"/>
              </a:lnSpc>
              <a:buBlip>
                <a:blip r:embed="rId2"/>
              </a:buBlip>
            </a:pPr>
            <a:r>
              <a:rPr lang="en-US" dirty="0" smtClean="0">
                <a:solidFill>
                  <a:schemeClr val="tx1"/>
                </a:solidFill>
                <a:latin typeface="Times New Roman" pitchFamily="18" charset="0"/>
                <a:cs typeface="Times New Roman" pitchFamily="18" charset="0"/>
              </a:rPr>
              <a:t>Low humidity causes  water loss, desiccation and wilting.</a:t>
            </a:r>
          </a:p>
          <a:p>
            <a:pPr algn="just">
              <a:lnSpc>
                <a:spcPct val="150000"/>
              </a:lnSpc>
              <a:buBlip>
                <a:blip r:embed="rId2"/>
              </a:buBlip>
            </a:pPr>
            <a:r>
              <a:rPr lang="en-US" dirty="0" smtClean="0">
                <a:solidFill>
                  <a:schemeClr val="tx1"/>
                </a:solidFill>
                <a:latin typeface="Times New Roman" pitchFamily="18" charset="0"/>
                <a:cs typeface="Times New Roman" pitchFamily="18" charset="0"/>
              </a:rPr>
              <a:t>Humidity - horticultural produces should be kept at 80-95% RH for maintenance of freshness/turgidity. </a:t>
            </a:r>
          </a:p>
          <a:p>
            <a:pPr algn="just">
              <a:lnSpc>
                <a:spcPct val="150000"/>
              </a:lnSpc>
              <a:buBlip>
                <a:blip r:embed="rId2"/>
              </a:buBlip>
            </a:pPr>
            <a:r>
              <a:rPr lang="en-US" dirty="0" smtClean="0">
                <a:solidFill>
                  <a:schemeClr val="tx1"/>
                </a:solidFill>
                <a:latin typeface="Times New Roman" pitchFamily="18" charset="0"/>
                <a:cs typeface="Times New Roman" pitchFamily="18" charset="0"/>
              </a:rPr>
              <a:t>Produce start showing wilting symptoms when they have lost 10-15% of their fresh weight. </a:t>
            </a:r>
          </a:p>
          <a:p>
            <a:pPr algn="just">
              <a:lnSpc>
                <a:spcPct val="150000"/>
              </a:lnSpc>
              <a:buBlip>
                <a:blip r:embed="rId2"/>
              </a:buBlip>
            </a:pPr>
            <a:r>
              <a:rPr lang="en-US" dirty="0" smtClean="0">
                <a:solidFill>
                  <a:schemeClr val="tx1"/>
                </a:solidFill>
                <a:latin typeface="Times New Roman" pitchFamily="18" charset="0"/>
                <a:cs typeface="Times New Roman" pitchFamily="18" charset="0"/>
              </a:rPr>
              <a:t>The rate of transpiration from the produce is reduced with the increases of high RH.</a:t>
            </a:r>
          </a:p>
          <a:p>
            <a:pPr algn="just">
              <a:lnSpc>
                <a:spcPct val="150000"/>
              </a:lnSpc>
              <a:buBlip>
                <a:blip r:embed="rId2"/>
              </a:buBlip>
            </a:pPr>
            <a:r>
              <a:rPr lang="en-US" b="1" i="1" dirty="0" smtClean="0">
                <a:solidFill>
                  <a:schemeClr val="tx1"/>
                </a:solidFill>
                <a:latin typeface="Times New Roman" pitchFamily="18" charset="0"/>
                <a:cs typeface="Times New Roman" pitchFamily="18" charset="0"/>
              </a:rPr>
              <a:t>High humidity </a:t>
            </a:r>
            <a:r>
              <a:rPr lang="en-US" dirty="0" smtClean="0">
                <a:solidFill>
                  <a:schemeClr val="tx1"/>
                </a:solidFill>
                <a:latin typeface="Times New Roman" pitchFamily="18" charset="0"/>
                <a:cs typeface="Times New Roman" pitchFamily="18" charset="0"/>
              </a:rPr>
              <a:t>+ </a:t>
            </a:r>
            <a:r>
              <a:rPr lang="en-US" b="1" i="1" dirty="0" smtClean="0">
                <a:solidFill>
                  <a:schemeClr val="tx1"/>
                </a:solidFill>
                <a:latin typeface="Times New Roman" pitchFamily="18" charset="0"/>
                <a:cs typeface="Times New Roman" pitchFamily="18" charset="0"/>
              </a:rPr>
              <a:t>high temperature </a:t>
            </a:r>
            <a:r>
              <a:rPr lang="en-US" dirty="0" smtClean="0">
                <a:solidFill>
                  <a:schemeClr val="tx1"/>
                </a:solidFill>
                <a:latin typeface="Times New Roman" pitchFamily="18" charset="0"/>
                <a:cs typeface="Times New Roman" pitchFamily="18" charset="0"/>
              </a:rPr>
              <a:t>favors development of decay. </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1"/>
            <a:ext cx="7772400" cy="3371850"/>
          </a:xfrm>
        </p:spPr>
        <p:txBody>
          <a:bodyPr/>
          <a:lstStyle/>
          <a:p>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1"/>
            <a:ext cx="8534400" cy="2133599"/>
          </a:xfrm>
        </p:spPr>
        <p:txBody>
          <a:bodyPr>
            <a:normAutofit fontScale="90000"/>
          </a:bodyPr>
          <a:lstStyle/>
          <a:p>
            <a:pPr algn="l"/>
            <a:r>
              <a:rPr lang="en-US" sz="4000" dirty="0" smtClean="0">
                <a:solidFill>
                  <a:srgbClr val="FF0000"/>
                </a:solidFill>
                <a:latin typeface="Times New Roman" pitchFamily="18" charset="0"/>
                <a:cs typeface="Times New Roman" pitchFamily="18" charset="0"/>
              </a:rPr>
              <a:t>Storage and Packaging technology</a:t>
            </a:r>
            <a:br>
              <a:rPr lang="en-US" sz="4000" dirty="0" smtClean="0">
                <a:solidFill>
                  <a:srgbClr val="FF0000"/>
                </a:solidFill>
                <a:latin typeface="Times New Roman" pitchFamily="18" charset="0"/>
                <a:cs typeface="Times New Roman" pitchFamily="18" charset="0"/>
              </a:rPr>
            </a:br>
            <a:r>
              <a:rPr lang="en-US" sz="4000" dirty="0" smtClean="0">
                <a:solidFill>
                  <a:srgbClr val="FF0000"/>
                </a:solidFill>
                <a:latin typeface="Times New Roman" pitchFamily="18" charset="0"/>
                <a:cs typeface="Times New Roman" pitchFamily="18" charset="0"/>
              </a:rPr>
              <a:t>and Humidity management</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152400" y="1295400"/>
            <a:ext cx="8686800" cy="5334000"/>
          </a:xfrm>
        </p:spPr>
        <p:txBody>
          <a:bodyPr/>
          <a:lstStyle/>
          <a:p>
            <a:pPr algn="l"/>
            <a:r>
              <a:rPr lang="en-US" dirty="0" smtClean="0">
                <a:solidFill>
                  <a:schemeClr val="tx1"/>
                </a:solidFill>
                <a:latin typeface="Times New Roman" pitchFamily="18" charset="0"/>
                <a:cs typeface="Times New Roman" pitchFamily="18" charset="0"/>
              </a:rPr>
              <a:t>1. Controlled atmosphere (CA) and Modified</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atmosphere (MA) storage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2. Modified atmosphere packaging (MAP)</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3. Controlled humidity packaging (CHP)</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4. High temperature storage</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763000" cy="6857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838200"/>
            <a:ext cx="8610600" cy="5791200"/>
          </a:xfrm>
        </p:spPr>
        <p:txBody>
          <a:bodyPr>
            <a:normAutofit fontScale="92500" lnSpcReduction="20000"/>
          </a:bodyPr>
          <a:lstStyle/>
          <a:p>
            <a:pPr algn="l"/>
            <a:r>
              <a:rPr lang="en-US" dirty="0" smtClean="0">
                <a:solidFill>
                  <a:schemeClr val="tx1"/>
                </a:solidFill>
                <a:latin typeface="Times New Roman" pitchFamily="18" charset="0"/>
                <a:cs typeface="Times New Roman" pitchFamily="18" charset="0"/>
              </a:rPr>
              <a:t>Controlled atmosphere (CA)</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Modified atmosphere (MA) storage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CA or MA refers to the modification of atmospheric</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composition around the commodity</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Reduced oxygen (O2)</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Increased carbon dioxide (CO2)</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Removing carbon dioxide (CO2)</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Removing ethylene and other volatiles</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CA needs to control the gas composition, MA is less</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precision</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Used as a supplement to proper temperature and</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relative humidity management (cold storage)</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792162"/>
          </a:xfrm>
        </p:spPr>
        <p:txBody>
          <a:bodyPr>
            <a:normAutofit fontScale="90000"/>
          </a:bodyPr>
          <a:lstStyle/>
          <a:p>
            <a:pPr algn="l"/>
            <a:r>
              <a:rPr lang="en-US" dirty="0" smtClean="0">
                <a:solidFill>
                  <a:srgbClr val="FF0000"/>
                </a:solidFill>
                <a:latin typeface="Times New Roman" pitchFamily="18" charset="0"/>
                <a:cs typeface="Times New Roman" pitchFamily="18" charset="0"/>
              </a:rPr>
              <a:t>Technology for Quality management</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914400"/>
            <a:ext cx="8458200" cy="5791200"/>
          </a:xfrm>
        </p:spPr>
        <p:txBody>
          <a:bodyPr>
            <a:normAutofit fontScale="92500" lnSpcReduction="20000"/>
          </a:bodyPr>
          <a:lstStyle/>
          <a:p>
            <a:pPr>
              <a:buNone/>
            </a:pPr>
            <a:r>
              <a:rPr lang="en-US" dirty="0" smtClean="0"/>
              <a:t/>
            </a:r>
            <a:br>
              <a:rPr lang="en-US" dirty="0" smtClean="0"/>
            </a:br>
            <a:r>
              <a:rPr lang="en-US" dirty="0" smtClean="0">
                <a:latin typeface="Times New Roman" pitchFamily="18" charset="0"/>
                <a:cs typeface="Times New Roman" pitchFamily="18" charset="0"/>
              </a:rPr>
              <a:t>• Fruits and vegetables are categorized and packed</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according to their quality (sorting and grading)</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Growers and packers need effective tools in quality</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measurement</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Quality parameters commonly used in postharvest</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handling operation:</a:t>
            </a:r>
            <a:br>
              <a:rPr lang="en-US" dirty="0" smtClean="0">
                <a:latin typeface="Times New Roman" pitchFamily="18" charset="0"/>
                <a:cs typeface="Times New Roman" pitchFamily="18" charset="0"/>
              </a:rPr>
            </a:br>
            <a:r>
              <a:rPr lang="en-US" dirty="0" smtClean="0">
                <a:solidFill>
                  <a:srgbClr val="0070C0"/>
                </a:solidFill>
                <a:latin typeface="Times New Roman" pitchFamily="18" charset="0"/>
                <a:cs typeface="Times New Roman" pitchFamily="18" charset="0"/>
              </a:rPr>
              <a:t> Weight, size, shape, color, appearance, defects and</a:t>
            </a:r>
            <a:br>
              <a:rPr lang="en-US" dirty="0" smtClean="0">
                <a:solidFill>
                  <a:srgbClr val="0070C0"/>
                </a:solidFill>
                <a:latin typeface="Times New Roman" pitchFamily="18" charset="0"/>
                <a:cs typeface="Times New Roman" pitchFamily="18" charset="0"/>
              </a:rPr>
            </a:br>
            <a:r>
              <a:rPr lang="en-US" dirty="0" smtClean="0">
                <a:solidFill>
                  <a:srgbClr val="0070C0"/>
                </a:solidFill>
                <a:latin typeface="Times New Roman" pitchFamily="18" charset="0"/>
                <a:cs typeface="Times New Roman" pitchFamily="18" charset="0"/>
              </a:rPr>
              <a:t>damage, texture(firmness), sugar content, acidity</a:t>
            </a:r>
            <a:br>
              <a:rPr lang="en-US" dirty="0" smtClean="0">
                <a:solidFill>
                  <a:srgbClr val="0070C0"/>
                </a:solidFill>
                <a:latin typeface="Times New Roman" pitchFamily="18" charset="0"/>
                <a:cs typeface="Times New Roman" pitchFamily="18" charset="0"/>
              </a:rPr>
            </a:br>
            <a:r>
              <a:rPr lang="en-US" dirty="0" smtClean="0">
                <a:solidFill>
                  <a:srgbClr val="0070C0"/>
                </a:solidFill>
                <a:latin typeface="Times New Roman" pitchFamily="18" charset="0"/>
                <a:cs typeface="Times New Roman" pitchFamily="18" charset="0"/>
              </a:rPr>
              <a:t> Other maturity and freshness related parameters</a:t>
            </a: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
            </a:r>
            <a:br>
              <a:rPr lang="en-US" dirty="0" smtClean="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763000" cy="914399"/>
          </a:xfrm>
        </p:spPr>
        <p:txBody>
          <a:bodyPr>
            <a:normAutofit fontScale="90000"/>
          </a:bodyPr>
          <a:lstStyle/>
          <a:p>
            <a:pPr algn="l"/>
            <a:r>
              <a:rPr lang="en-US" dirty="0" smtClean="0">
                <a:solidFill>
                  <a:srgbClr val="FF0000"/>
                </a:solidFill>
                <a:latin typeface="Times New Roman" pitchFamily="18" charset="0"/>
                <a:cs typeface="Times New Roman" pitchFamily="18" charset="0"/>
              </a:rPr>
              <a:t/>
            </a:r>
            <a:br>
              <a:rPr lang="en-US" dirty="0" smtClean="0">
                <a:solidFill>
                  <a:srgbClr val="FF0000"/>
                </a:solidFill>
                <a:latin typeface="Times New Roman" pitchFamily="18" charset="0"/>
                <a:cs typeface="Times New Roman" pitchFamily="18" charset="0"/>
              </a:rPr>
            </a:br>
            <a:r>
              <a:rPr lang="en-US" sz="4000" dirty="0" smtClean="0">
                <a:solidFill>
                  <a:srgbClr val="FF0000"/>
                </a:solidFill>
                <a:latin typeface="Times New Roman" pitchFamily="18" charset="0"/>
                <a:cs typeface="Times New Roman" pitchFamily="18" charset="0"/>
              </a:rPr>
              <a:t>Tools and methods for quality measurement</a:t>
            </a:r>
            <a:r>
              <a:rPr lang="en-US" dirty="0" smtClean="0">
                <a:solidFill>
                  <a:srgbClr val="FF0000"/>
                </a:solidFill>
                <a:latin typeface="Times New Roman" pitchFamily="18" charset="0"/>
                <a:cs typeface="Times New Roman" pitchFamily="18" charset="0"/>
              </a:rPr>
              <a:t/>
            </a:r>
            <a:br>
              <a:rPr lang="en-US" dirty="0" smtClean="0">
                <a:solidFill>
                  <a:srgbClr val="FF0000"/>
                </a:solidFill>
                <a:latin typeface="Times New Roman" pitchFamily="18" charset="0"/>
                <a:cs typeface="Times New Roman" pitchFamily="18" charset="0"/>
              </a:rPr>
            </a:br>
            <a:r>
              <a:rPr lang="en-US" dirty="0" smtClean="0"/>
              <a:t/>
            </a:r>
            <a:br>
              <a:rPr lang="en-US" dirty="0" smtClean="0"/>
            </a:br>
            <a:endParaRPr lang="en-US" dirty="0"/>
          </a:p>
        </p:txBody>
      </p:sp>
      <p:sp>
        <p:nvSpPr>
          <p:cNvPr id="3" name="Subtitle 2"/>
          <p:cNvSpPr>
            <a:spLocks noGrp="1"/>
          </p:cNvSpPr>
          <p:nvPr>
            <p:ph type="subTitle" idx="1"/>
          </p:nvPr>
        </p:nvSpPr>
        <p:spPr>
          <a:xfrm>
            <a:off x="304800" y="762000"/>
            <a:ext cx="8686800" cy="5867400"/>
          </a:xfrm>
        </p:spPr>
        <p:txBody>
          <a:bodyPr/>
          <a:lstStyle/>
          <a:p>
            <a:pPr algn="l"/>
            <a:r>
              <a:rPr lang="en-US"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Sensory methods </a:t>
            </a:r>
            <a:r>
              <a:rPr lang="en-US" dirty="0" smtClean="0">
                <a:solidFill>
                  <a:schemeClr val="tx1"/>
                </a:solidFill>
                <a:latin typeface="Times New Roman" pitchFamily="18" charset="0"/>
                <a:cs typeface="Times New Roman" pitchFamily="18" charset="0"/>
              </a:rPr>
              <a:t>– visual, touch and feel, sound</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Instrumental methods</a:t>
            </a:r>
            <a:r>
              <a:rPr lang="en-US" dirty="0" smtClean="0">
                <a:solidFill>
                  <a:schemeClr val="tx1"/>
                </a:solidFill>
                <a:latin typeface="Times New Roman" pitchFamily="18" charset="0"/>
                <a:cs typeface="Times New Roman" pitchFamily="18" charset="0"/>
              </a:rPr>
              <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Destructive or Non-destructive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Chemical or Physical</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Fruit firmness tester - physical, destructive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Color meter – physical, non-destructive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Refractometer – physical destructive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Acid-base </a:t>
            </a:r>
            <a:r>
              <a:rPr lang="en-US" dirty="0" err="1" smtClean="0">
                <a:solidFill>
                  <a:schemeClr val="tx1"/>
                </a:solidFill>
                <a:latin typeface="Times New Roman" pitchFamily="18" charset="0"/>
                <a:cs typeface="Times New Roman" pitchFamily="18" charset="0"/>
              </a:rPr>
              <a:t>titrator</a:t>
            </a:r>
            <a:r>
              <a:rPr lang="en-US" dirty="0" smtClean="0">
                <a:solidFill>
                  <a:schemeClr val="tx1"/>
                </a:solidFill>
                <a:latin typeface="Times New Roman" pitchFamily="18" charset="0"/>
                <a:cs typeface="Times New Roman" pitchFamily="18" charset="0"/>
              </a:rPr>
              <a:t> – chemical, destructive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Size or weight sorter – physical, non-destructive</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8600" y="381000"/>
            <a:ext cx="8763000"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Rectangle 4"/>
          <p:cNvSpPr/>
          <p:nvPr/>
        </p:nvSpPr>
        <p:spPr>
          <a:xfrm>
            <a:off x="30480" y="411480"/>
            <a:ext cx="9144000" cy="2585323"/>
          </a:xfrm>
          <a:prstGeom prst="rect">
            <a:avLst/>
          </a:prstGeom>
          <a:solidFill>
            <a:srgbClr val="FFC000"/>
          </a:solidFill>
          <a:effectLst>
            <a:innerShdw blurRad="63500" dist="50800" dir="135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5400" dirty="0" smtClean="0">
                <a:solidFill>
                  <a:srgbClr val="7030A0"/>
                </a:solidFill>
                <a:latin typeface="Times"/>
              </a:rPr>
              <a:t>Postharvest physiology and handling of Horticultural crops</a:t>
            </a:r>
            <a:endParaRPr lang="en-US" sz="5400" dirty="0">
              <a:solidFill>
                <a:srgbClr val="7030A0"/>
              </a:solidFill>
              <a:latin typeface="Times"/>
            </a:endParaRPr>
          </a:p>
        </p:txBody>
      </p:sp>
      <p:sp>
        <p:nvSpPr>
          <p:cNvPr id="8" name="Rectangle 7"/>
          <p:cNvSpPr/>
          <p:nvPr/>
        </p:nvSpPr>
        <p:spPr>
          <a:xfrm>
            <a:off x="304800" y="6096000"/>
            <a:ext cx="2286000" cy="523220"/>
          </a:xfrm>
          <a:prstGeom prst="rect">
            <a:avLst/>
          </a:prstGeom>
          <a:solidFill>
            <a:schemeClr val="tx1"/>
          </a:solidFill>
          <a:ln>
            <a:solidFill>
              <a:srgbClr val="C00000"/>
            </a:solidFill>
          </a:ln>
          <a:effectLst>
            <a:outerShdw blurRad="50800" dist="50800" dir="5400000" algn="ctr" rotWithShape="0">
              <a:schemeClr val="accent6">
                <a:lumMod val="20000"/>
                <a:lumOff val="80000"/>
              </a:schemeClr>
            </a:outerShdw>
          </a:effectLst>
        </p:spPr>
        <p:txBody>
          <a:bodyPr wrap="square">
            <a:spAutoFit/>
          </a:bodyPr>
          <a:lstStyle/>
          <a:p>
            <a:pPr algn="just">
              <a:buClr>
                <a:srgbClr val="000099"/>
              </a:buClr>
            </a:pPr>
            <a:r>
              <a:rPr lang="en-US" sz="2800" b="1" dirty="0" smtClean="0">
                <a:solidFill>
                  <a:schemeClr val="bg1"/>
                </a:solidFill>
                <a:latin typeface="Gabriola" pitchFamily="82" charset="0"/>
                <a:cs typeface="Vijaya" pitchFamily="34" charset="0"/>
              </a:rPr>
              <a:t>By Hulushum w.</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Content Placeholder 2"/>
          <p:cNvSpPr>
            <a:spLocks noGrp="1" noChangeArrowheads="1"/>
          </p:cNvSpPr>
          <p:nvPr>
            <p:ph idx="1"/>
          </p:nvPr>
        </p:nvSpPr>
        <p:spPr>
          <a:xfrm>
            <a:off x="357188" y="228600"/>
            <a:ext cx="8329612" cy="6019800"/>
          </a:xfrm>
        </p:spPr>
        <p:txBody>
          <a:bodyPr/>
          <a:lstStyle/>
          <a:p>
            <a:pPr algn="just" eaLnBrk="1" hangingPunct="1">
              <a:lnSpc>
                <a:spcPct val="150000"/>
              </a:lnSpc>
              <a:spcAft>
                <a:spcPts val="600"/>
              </a:spcAft>
            </a:pPr>
            <a:r>
              <a:rPr lang="en-US" altLang="en-US" sz="2400" dirty="0" smtClean="0">
                <a:latin typeface="Times New Roman" pitchFamily="18" charset="0"/>
              </a:rPr>
              <a:t>Flowers postharvest handling is very difficult because: </a:t>
            </a:r>
          </a:p>
          <a:p>
            <a:pPr lvl="1" algn="just" eaLnBrk="1" hangingPunct="1">
              <a:lnSpc>
                <a:spcPct val="150000"/>
              </a:lnSpc>
              <a:spcAft>
                <a:spcPts val="600"/>
              </a:spcAft>
            </a:pPr>
            <a:r>
              <a:rPr lang="en-US" altLang="en-US" sz="2400" dirty="0" smtClean="0">
                <a:latin typeface="Times New Roman" pitchFamily="18" charset="0"/>
              </a:rPr>
              <a:t>they have little reserve food; </a:t>
            </a:r>
          </a:p>
          <a:p>
            <a:pPr lvl="1" algn="just" eaLnBrk="1" hangingPunct="1">
              <a:lnSpc>
                <a:spcPct val="150000"/>
              </a:lnSpc>
              <a:spcAft>
                <a:spcPts val="600"/>
              </a:spcAft>
            </a:pPr>
            <a:r>
              <a:rPr lang="en-US" altLang="en-US" sz="2400" dirty="0" smtClean="0">
                <a:latin typeface="Times New Roman" pitchFamily="18" charset="0"/>
              </a:rPr>
              <a:t>contain diverse, young and meristematic parts that affect their postharvest life; </a:t>
            </a:r>
          </a:p>
          <a:p>
            <a:pPr lvl="1" algn="just" eaLnBrk="1" hangingPunct="1">
              <a:lnSpc>
                <a:spcPct val="150000"/>
              </a:lnSpc>
              <a:spcAft>
                <a:spcPts val="600"/>
              </a:spcAft>
            </a:pPr>
            <a:r>
              <a:rPr lang="en-US" altLang="en-US" sz="2400" dirty="0" smtClean="0">
                <a:latin typeface="Times New Roman" pitchFamily="18" charset="0"/>
              </a:rPr>
              <a:t>are meant to live for a short period (source of water and reserves for flowers are stems and leaves attached with flowers). </a:t>
            </a:r>
            <a:endParaRPr lang="en-AU" altLang="en-US" sz="2400" dirty="0" smtClean="0">
              <a:latin typeface="Times New Roman" pitchFamily="18" charset="0"/>
            </a:endParaRPr>
          </a:p>
          <a:p>
            <a:pPr eaLnBrk="1" hangingPunct="1"/>
            <a:endParaRPr lang="en-AU" alt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animEffect transition="in" filter="strips(downLeft)">
                                      <p:cBhvr>
                                        <p:cTn id="7" dur="500"/>
                                        <p:tgtEl>
                                          <p:spTgt spid="67585">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7585">
                                            <p:txEl>
                                              <p:pRg st="1" end="1"/>
                                            </p:txEl>
                                          </p:spTgt>
                                        </p:tgtEl>
                                        <p:attrNameLst>
                                          <p:attrName>style.visibility</p:attrName>
                                        </p:attrNameLst>
                                      </p:cBhvr>
                                      <p:to>
                                        <p:strVal val="visible"/>
                                      </p:to>
                                    </p:set>
                                    <p:animEffect transition="in" filter="strips(downLeft)">
                                      <p:cBhvr>
                                        <p:cTn id="10" dur="500"/>
                                        <p:tgtEl>
                                          <p:spTgt spid="67585">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67585">
                                            <p:txEl>
                                              <p:pRg st="2" end="2"/>
                                            </p:txEl>
                                          </p:spTgt>
                                        </p:tgtEl>
                                        <p:attrNameLst>
                                          <p:attrName>style.visibility</p:attrName>
                                        </p:attrNameLst>
                                      </p:cBhvr>
                                      <p:to>
                                        <p:strVal val="visible"/>
                                      </p:to>
                                    </p:set>
                                    <p:animEffect transition="in" filter="strips(downLeft)">
                                      <p:cBhvr>
                                        <p:cTn id="13" dur="500"/>
                                        <p:tgtEl>
                                          <p:spTgt spid="67585">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67585">
                                            <p:txEl>
                                              <p:pRg st="3" end="3"/>
                                            </p:txEl>
                                          </p:spTgt>
                                        </p:tgtEl>
                                        <p:attrNameLst>
                                          <p:attrName>style.visibility</p:attrName>
                                        </p:attrNameLst>
                                      </p:cBhvr>
                                      <p:to>
                                        <p:strVal val="visible"/>
                                      </p:to>
                                    </p:set>
                                    <p:animEffect transition="in" filter="strips(downLeft)">
                                      <p:cBhvr>
                                        <p:cTn id="16" dur="500"/>
                                        <p:tgtEl>
                                          <p:spTgt spid="675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381000" y="381000"/>
            <a:ext cx="8458199" cy="624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381000" y="228600"/>
            <a:ext cx="85344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0"/>
            <a:ext cx="8839200" cy="761999"/>
          </a:xfrm>
        </p:spPr>
        <p:txBody>
          <a:bodyPr>
            <a:normAutofit/>
          </a:bodyPr>
          <a:lstStyle/>
          <a:p>
            <a:pPr algn="l"/>
            <a:r>
              <a:rPr lang="en-US" sz="3600" dirty="0" smtClean="0">
                <a:solidFill>
                  <a:srgbClr val="FF0000"/>
                </a:solidFill>
                <a:latin typeface="Times New Roman" pitchFamily="18" charset="0"/>
                <a:cs typeface="Times New Roman" pitchFamily="18" charset="0"/>
              </a:rPr>
              <a:t>Common packinghouse managements</a:t>
            </a:r>
            <a:endParaRPr lang="en-US" sz="36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762000"/>
            <a:ext cx="8763000" cy="5867400"/>
          </a:xfrm>
        </p:spPr>
        <p:txBody>
          <a:bodyPr>
            <a:normAutofit lnSpcReduction="10000"/>
          </a:bodyPr>
          <a:lstStyle/>
          <a:p>
            <a:pPr algn="l">
              <a:buFont typeface="Wingdings" pitchFamily="2" charset="2"/>
              <a:buChar char="Ø"/>
            </a:pPr>
            <a:r>
              <a:rPr lang="en-US" sz="2800" dirty="0" smtClean="0">
                <a:solidFill>
                  <a:schemeClr val="tx1"/>
                </a:solidFill>
                <a:latin typeface="Times New Roman" pitchFamily="18" charset="0"/>
                <a:cs typeface="Times New Roman" pitchFamily="18" charset="0"/>
              </a:rPr>
              <a:t>Packaging is the act of </a:t>
            </a:r>
            <a:r>
              <a:rPr lang="en-US" sz="2800" dirty="0" smtClean="0">
                <a:solidFill>
                  <a:srgbClr val="FF0000"/>
                </a:solidFill>
                <a:latin typeface="Times New Roman" pitchFamily="18" charset="0"/>
                <a:cs typeface="Times New Roman" pitchFamily="18" charset="0"/>
              </a:rPr>
              <a:t>putting the produce inside a container</a:t>
            </a:r>
            <a:r>
              <a:rPr lang="en-US" sz="2800" dirty="0" smtClean="0">
                <a:solidFill>
                  <a:schemeClr val="tx1"/>
                </a:solidFill>
                <a:latin typeface="Times New Roman" pitchFamily="18" charset="0"/>
                <a:cs typeface="Times New Roman" pitchFamily="18" charset="0"/>
              </a:rPr>
              <a:t> along with packing materials</a:t>
            </a:r>
          </a:p>
          <a:p>
            <a:pPr algn="l">
              <a:buFont typeface="Wingdings" pitchFamily="2" charset="2"/>
              <a:buChar char="Ø"/>
            </a:pPr>
            <a:r>
              <a:rPr lang="en-US" sz="2800" dirty="0" smtClean="0">
                <a:solidFill>
                  <a:schemeClr val="tx1"/>
                </a:solidFill>
                <a:latin typeface="Times New Roman" pitchFamily="18" charset="0"/>
                <a:cs typeface="Times New Roman" pitchFamily="18" charset="0"/>
              </a:rPr>
              <a:t> to prevent movement and to cushion the produce</a:t>
            </a:r>
          </a:p>
          <a:p>
            <a:pPr algn="l">
              <a:buFont typeface="Wingdings" pitchFamily="2" charset="2"/>
              <a:buChar char="Ø"/>
            </a:pPr>
            <a:r>
              <a:rPr lang="en-US" sz="2800" dirty="0" smtClean="0">
                <a:solidFill>
                  <a:schemeClr val="tx1"/>
                </a:solidFill>
                <a:latin typeface="Times New Roman" pitchFamily="18" charset="0"/>
                <a:cs typeface="Times New Roman" pitchFamily="18" charset="0"/>
              </a:rPr>
              <a:t>such as plastic or moulded pulp trays, inserts, cushioning pads, etc</a:t>
            </a:r>
          </a:p>
          <a:p>
            <a:pPr algn="l"/>
            <a:r>
              <a:rPr lang="en-US" sz="2800" dirty="0" smtClean="0">
                <a:solidFill>
                  <a:srgbClr val="7030A0"/>
                </a:solidFill>
                <a:latin typeface="Times New Roman" pitchFamily="18" charset="0"/>
                <a:cs typeface="Times New Roman" pitchFamily="18" charset="0"/>
              </a:rPr>
              <a:t>Functions of packaging</a:t>
            </a:r>
          </a:p>
          <a:p>
            <a:pPr marL="514350" indent="-514350" algn="l">
              <a:buFont typeface="+mj-lt"/>
              <a:buAutoNum type="alphaLcParenR"/>
            </a:pPr>
            <a:r>
              <a:rPr lang="en-US" sz="2800" dirty="0" smtClean="0">
                <a:solidFill>
                  <a:schemeClr val="tx1"/>
                </a:solidFill>
                <a:latin typeface="Times New Roman" pitchFamily="18" charset="0"/>
                <a:cs typeface="Times New Roman" pitchFamily="18" charset="0"/>
              </a:rPr>
              <a:t>For convenient handling</a:t>
            </a:r>
          </a:p>
          <a:p>
            <a:pPr marL="514350" indent="-514350" algn="l">
              <a:buFont typeface="+mj-lt"/>
              <a:buAutoNum type="alphaLcParenR"/>
            </a:pPr>
            <a:r>
              <a:rPr lang="en-US" sz="2800" dirty="0" smtClean="0">
                <a:solidFill>
                  <a:schemeClr val="tx1"/>
                </a:solidFill>
                <a:latin typeface="Times New Roman" pitchFamily="18" charset="0"/>
                <a:cs typeface="Times New Roman" pitchFamily="18" charset="0"/>
              </a:rPr>
              <a:t>Protect the produce from damage during transport, storage and marketing</a:t>
            </a:r>
          </a:p>
          <a:p>
            <a:pPr marL="514350" indent="-514350" algn="l">
              <a:buFont typeface="+mj-lt"/>
              <a:buAutoNum type="alphaLcParenR"/>
            </a:pPr>
            <a:r>
              <a:rPr lang="en-US" sz="2800" dirty="0" smtClean="0">
                <a:solidFill>
                  <a:schemeClr val="tx1"/>
                </a:solidFill>
                <a:latin typeface="Times New Roman" pitchFamily="18" charset="0"/>
                <a:cs typeface="Times New Roman" pitchFamily="18" charset="0"/>
              </a:rPr>
              <a:t>May prevent contamination with chemicals</a:t>
            </a:r>
          </a:p>
          <a:p>
            <a:pPr marL="514350" indent="-514350" algn="l">
              <a:buFont typeface="+mj-lt"/>
              <a:buAutoNum type="alphaLcParenR"/>
            </a:pPr>
            <a:r>
              <a:rPr lang="en-US" sz="2800" dirty="0" smtClean="0">
                <a:solidFill>
                  <a:schemeClr val="tx1"/>
                </a:solidFill>
                <a:latin typeface="Times New Roman" pitchFamily="18" charset="0"/>
                <a:cs typeface="Times New Roman" pitchFamily="18" charset="0"/>
              </a:rPr>
              <a:t>Provide information to buyers, such as variety, weight, number of units, selection or quality grade, producer’s name, country and area of origin</a:t>
            </a:r>
          </a:p>
          <a:p>
            <a:pPr marL="514350" indent="-514350" algn="l">
              <a:buFont typeface="+mj-lt"/>
              <a:buAutoNum type="alphaLcParenR"/>
            </a:pPr>
            <a:endParaRPr lang="en-US" sz="2800" dirty="0" smtClean="0">
              <a:solidFill>
                <a:schemeClr val="tx1"/>
              </a:solidFill>
              <a:latin typeface="Times New Roman" pitchFamily="18" charset="0"/>
              <a:cs typeface="Times New Roman" pitchFamily="18" charset="0"/>
            </a:endParaRPr>
          </a:p>
          <a:p>
            <a:pPr marL="514350" indent="-514350" algn="l">
              <a:buFont typeface="+mj-lt"/>
              <a:buAutoNum type="alphaLcParenR"/>
            </a:pP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4572000" y="152400"/>
            <a:ext cx="4343400" cy="6324600"/>
          </a:xfrm>
          <a:prstGeom prst="rect">
            <a:avLst/>
          </a:prstGeom>
          <a:noFill/>
          <a:ln w="9525">
            <a:noFill/>
            <a:miter lim="800000"/>
            <a:headEnd/>
            <a:tailEnd/>
          </a:ln>
          <a:effectLst/>
        </p:spPr>
      </p:pic>
      <p:sp>
        <p:nvSpPr>
          <p:cNvPr id="4" name="Right Arrow 3"/>
          <p:cNvSpPr/>
          <p:nvPr/>
        </p:nvSpPr>
        <p:spPr>
          <a:xfrm>
            <a:off x="228600" y="3048000"/>
            <a:ext cx="1207008" cy="865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47800" y="2971800"/>
            <a:ext cx="3352800" cy="1569660"/>
          </a:xfrm>
          <a:prstGeom prst="rect">
            <a:avLst/>
          </a:prstGeom>
        </p:spPr>
        <p:txBody>
          <a:bodyPr wrap="square">
            <a:spAutoFit/>
          </a:bodyPr>
          <a:lstStyle/>
          <a:p>
            <a:r>
              <a:rPr lang="en-US" sz="2400" dirty="0" smtClean="0">
                <a:solidFill>
                  <a:srgbClr val="7030A0"/>
                </a:solidFill>
                <a:latin typeface="Times New Roman" pitchFamily="18" charset="0"/>
                <a:cs typeface="Times New Roman" pitchFamily="18" charset="0"/>
              </a:rPr>
              <a:t>Some vegetables </a:t>
            </a:r>
          </a:p>
          <a:p>
            <a:r>
              <a:rPr lang="en-US" sz="2400" dirty="0" smtClean="0">
                <a:solidFill>
                  <a:srgbClr val="7030A0"/>
                </a:solidFill>
                <a:latin typeface="Times New Roman" pitchFamily="18" charset="0"/>
                <a:cs typeface="Times New Roman" pitchFamily="18" charset="0"/>
              </a:rPr>
              <a:t>in the ﬁnal package in the </a:t>
            </a:r>
          </a:p>
          <a:p>
            <a:r>
              <a:rPr lang="en-US" sz="2400" dirty="0" smtClean="0">
                <a:solidFill>
                  <a:srgbClr val="7030A0"/>
                </a:solidFill>
                <a:latin typeface="Times New Roman" pitchFamily="18" charset="0"/>
                <a:cs typeface="Times New Roman" pitchFamily="18" charset="0"/>
              </a:rPr>
              <a:t>super market and ready </a:t>
            </a:r>
          </a:p>
          <a:p>
            <a:r>
              <a:rPr lang="en-US" sz="2400" dirty="0" smtClean="0">
                <a:solidFill>
                  <a:srgbClr val="7030A0"/>
                </a:solidFill>
                <a:latin typeface="Times New Roman" pitchFamily="18" charset="0"/>
                <a:cs typeface="Times New Roman" pitchFamily="18" charset="0"/>
              </a:rPr>
              <a:t>for consumers</a:t>
            </a:r>
            <a:endParaRPr lang="en-US" sz="2400" dirty="0">
              <a:solidFill>
                <a:srgbClr val="7030A0"/>
              </a:solidFill>
              <a:latin typeface="Times New Roman" pitchFamily="18" charset="0"/>
              <a:cs typeface="Times New Roman" pitchFamily="18"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762000"/>
          </a:xfrm>
        </p:spPr>
        <p:txBody>
          <a:bodyPr>
            <a:normAutofit/>
          </a:bodyPr>
          <a:lstStyle/>
          <a:p>
            <a:pPr algn="l"/>
            <a:r>
              <a:rPr lang="en-US" sz="3600" dirty="0" smtClean="0">
                <a:solidFill>
                  <a:srgbClr val="FF0000"/>
                </a:solidFill>
                <a:latin typeface="Times New Roman" pitchFamily="18" charset="0"/>
                <a:cs typeface="Times New Roman" pitchFamily="18" charset="0"/>
              </a:rPr>
              <a:t>Packing house operations </a:t>
            </a:r>
            <a:endParaRPr lang="en-US" sz="36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152400" y="762000"/>
            <a:ext cx="8991600" cy="5943600"/>
          </a:xfrm>
        </p:spPr>
        <p:txBody>
          <a:bodyPr>
            <a:normAutofit lnSpcReduction="10000"/>
          </a:bodyPr>
          <a:lstStyle/>
          <a:p>
            <a:pPr>
              <a:buNone/>
            </a:pPr>
            <a:r>
              <a:rPr lang="en-US" sz="2800" b="1" i="1" dirty="0" smtClean="0">
                <a:latin typeface="Times New Roman" pitchFamily="18" charset="0"/>
                <a:cs typeface="Times New Roman" pitchFamily="18" charset="0"/>
              </a:rPr>
              <a:t>Dumping</a:t>
            </a:r>
          </a:p>
          <a:p>
            <a:pPr>
              <a:buFont typeface="Wingdings" pitchFamily="2" charset="2"/>
              <a:buChar char="ü"/>
            </a:pPr>
            <a:r>
              <a:rPr lang="en-US" sz="2800" dirty="0" smtClean="0">
                <a:latin typeface="Times New Roman" pitchFamily="18" charset="0"/>
                <a:cs typeface="Times New Roman" pitchFamily="18" charset="0"/>
              </a:rPr>
              <a:t>should be done gently either using water or dry dumping</a:t>
            </a:r>
          </a:p>
          <a:p>
            <a:pPr>
              <a:buFont typeface="Wingdings" pitchFamily="2" charset="2"/>
              <a:buChar char="ü"/>
            </a:pPr>
            <a:r>
              <a:rPr lang="en-US" sz="2800" dirty="0" smtClean="0">
                <a:latin typeface="Times New Roman" pitchFamily="18" charset="0"/>
                <a:cs typeface="Times New Roman" pitchFamily="18" charset="0"/>
              </a:rPr>
              <a:t>Done by immersing the produce in water</a:t>
            </a:r>
          </a:p>
          <a:p>
            <a:pPr>
              <a:buNone/>
            </a:pPr>
            <a:r>
              <a:rPr lang="en-US" sz="2800" b="1" i="1" dirty="0" smtClean="0">
                <a:latin typeface="Times New Roman" pitchFamily="18" charset="0"/>
                <a:cs typeface="Times New Roman" pitchFamily="18" charset="0"/>
              </a:rPr>
              <a:t>Pre-sorting</a:t>
            </a:r>
            <a:r>
              <a:rPr lang="en-US" sz="2800" dirty="0" smtClean="0">
                <a:latin typeface="Times New Roman" pitchFamily="18" charset="0"/>
                <a:cs typeface="Times New Roman" pitchFamily="18" charset="0"/>
              </a:rPr>
              <a:t> </a:t>
            </a:r>
          </a:p>
          <a:p>
            <a:pPr>
              <a:buFont typeface="Wingdings" pitchFamily="2" charset="2"/>
              <a:buChar char="ü"/>
            </a:pPr>
            <a:r>
              <a:rPr lang="en-US" sz="2800" dirty="0" smtClean="0">
                <a:latin typeface="Times New Roman" pitchFamily="18" charset="0"/>
                <a:cs typeface="Times New Roman" pitchFamily="18" charset="0"/>
              </a:rPr>
              <a:t>done to remove injured, decayed, misshapen fruits</a:t>
            </a:r>
          </a:p>
          <a:p>
            <a:pPr>
              <a:buFont typeface="Wingdings" pitchFamily="2" charset="2"/>
              <a:buChar char="ü"/>
            </a:pPr>
            <a:r>
              <a:rPr lang="en-US" sz="2800" dirty="0" smtClean="0">
                <a:latin typeface="Times New Roman" pitchFamily="18" charset="0"/>
                <a:cs typeface="Times New Roman" pitchFamily="18" charset="0"/>
              </a:rPr>
              <a:t>save energy and money </a:t>
            </a:r>
          </a:p>
          <a:p>
            <a:pPr>
              <a:buFont typeface="Wingdings" pitchFamily="2" charset="2"/>
              <a:buChar char="ü"/>
            </a:pPr>
            <a:r>
              <a:rPr lang="en-US" sz="2800" dirty="0" smtClean="0">
                <a:latin typeface="Times New Roman" pitchFamily="18" charset="0"/>
                <a:cs typeface="Times New Roman" pitchFamily="18" charset="0"/>
              </a:rPr>
              <a:t>limit the spread of infection</a:t>
            </a:r>
          </a:p>
          <a:p>
            <a:pPr>
              <a:buNone/>
            </a:pPr>
            <a:r>
              <a:rPr lang="en-US" sz="2800" b="1" i="1" dirty="0" smtClean="0">
                <a:latin typeface="Times New Roman" pitchFamily="18" charset="0"/>
                <a:cs typeface="Times New Roman" pitchFamily="18" charset="0"/>
              </a:rPr>
              <a:t>Washing and cleaning</a:t>
            </a:r>
          </a:p>
          <a:p>
            <a:pPr>
              <a:buFont typeface="Wingdings" pitchFamily="2" charset="2"/>
              <a:buChar char="ü"/>
            </a:pPr>
            <a:r>
              <a:rPr lang="en-US" sz="2800" dirty="0" smtClean="0">
                <a:latin typeface="Times New Roman" pitchFamily="18" charset="0"/>
                <a:cs typeface="Times New Roman" pitchFamily="18" charset="0"/>
              </a:rPr>
              <a:t>Washing with chlorine solution (100–150 </a:t>
            </a:r>
            <a:r>
              <a:rPr lang="en-US" sz="2800" dirty="0" err="1" smtClean="0">
                <a:latin typeface="Times New Roman" pitchFamily="18" charset="0"/>
                <a:cs typeface="Times New Roman" pitchFamily="18" charset="0"/>
              </a:rPr>
              <a:t>ppm</a:t>
            </a:r>
            <a:r>
              <a:rPr lang="en-US" sz="2800" dirty="0" smtClean="0">
                <a:latin typeface="Times New Roman" pitchFamily="18" charset="0"/>
                <a:cs typeface="Times New Roman" pitchFamily="18" charset="0"/>
              </a:rPr>
              <a:t>) can </a:t>
            </a:r>
          </a:p>
          <a:p>
            <a:pPr>
              <a:buNone/>
            </a:pPr>
            <a:r>
              <a:rPr lang="en-US" sz="2800" dirty="0" smtClean="0">
                <a:latin typeface="Times New Roman" pitchFamily="18" charset="0"/>
                <a:cs typeface="Times New Roman" pitchFamily="18" charset="0"/>
              </a:rPr>
              <a:t>also be used to control inoculums build up</a:t>
            </a:r>
            <a:r>
              <a:rPr lang="en-US" sz="2800" dirty="0" smtClean="0"/>
              <a:t> </a:t>
            </a:r>
          </a:p>
          <a:p>
            <a:r>
              <a:rPr lang="en-US" sz="2800" b="1" i="1" dirty="0" smtClean="0">
                <a:latin typeface="Times New Roman" pitchFamily="18" charset="0"/>
                <a:cs typeface="Times New Roman" pitchFamily="18" charset="0"/>
              </a:rPr>
              <a:t>Sizing/grading- </a:t>
            </a:r>
            <a:r>
              <a:rPr lang="en-US" sz="2800" dirty="0" smtClean="0">
                <a:latin typeface="Times New Roman" pitchFamily="18" charset="0"/>
                <a:cs typeface="Times New Roman" pitchFamily="18" charset="0"/>
              </a:rPr>
              <a:t>can be done manually or by automatic grading lines</a:t>
            </a:r>
          </a:p>
          <a:p>
            <a:pPr>
              <a:buNone/>
            </a:pPr>
            <a:endParaRPr lang="en-US" sz="2800" b="1" i="1" dirty="0" smtClean="0">
              <a:latin typeface="Times New Roman" pitchFamily="18" charset="0"/>
              <a:cs typeface="Times New Roman" pitchFamily="18" charset="0"/>
            </a:endParaRPr>
          </a:p>
          <a:p>
            <a:pPr>
              <a:buNone/>
            </a:pPr>
            <a:endParaRPr lang="en-US" dirty="0" smtClean="0"/>
          </a:p>
          <a:p>
            <a:pPr>
              <a:buFont typeface="Wingdings" pitchFamily="2" charset="2"/>
              <a:buChar char="ü"/>
            </a:pPr>
            <a:endParaRPr lang="en-US" b="1" i="1" dirty="0" smtClean="0">
              <a:latin typeface="Times New Roman" pitchFamily="18" charset="0"/>
              <a:cs typeface="Times New Roman" pitchFamily="18" charset="0"/>
            </a:endParaRPr>
          </a:p>
          <a:p>
            <a:pPr>
              <a:buNone/>
            </a:pPr>
            <a:endParaRPr lang="en-US" b="1" i="1" dirty="0">
              <a:latin typeface="Times New Roman" pitchFamily="18" charset="0"/>
              <a:cs typeface="Times New Roman" pitchFamily="18"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10600" cy="533400"/>
          </a:xfrm>
        </p:spPr>
        <p:txBody>
          <a:bodyPr>
            <a:normAutofit fontScale="90000"/>
          </a:bodyPr>
          <a:lstStyle/>
          <a:p>
            <a:pPr algn="l"/>
            <a:r>
              <a:rPr lang="en-US" dirty="0" smtClean="0">
                <a:solidFill>
                  <a:srgbClr val="FF0000"/>
                </a:solidFill>
                <a:latin typeface="Times New Roman" pitchFamily="18" charset="0"/>
                <a:cs typeface="Times New Roman" pitchFamily="18" charset="0"/>
              </a:rPr>
              <a:t>Packaging</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228600" y="762000"/>
            <a:ext cx="8686800" cy="5943600"/>
          </a:xfrm>
        </p:spPr>
        <p:txBody>
          <a:bodyPr/>
          <a:lstStyle/>
          <a:p>
            <a:endParaRPr lang="en-US" dirty="0"/>
          </a:p>
        </p:txBody>
      </p:sp>
      <p:pic>
        <p:nvPicPr>
          <p:cNvPr id="3074" name="Picture 2"/>
          <p:cNvPicPr>
            <a:picLocks noChangeAspect="1" noChangeArrowheads="1"/>
          </p:cNvPicPr>
          <p:nvPr/>
        </p:nvPicPr>
        <p:blipFill>
          <a:blip r:embed="rId2"/>
          <a:srcRect/>
          <a:stretch>
            <a:fillRect/>
          </a:stretch>
        </p:blipFill>
        <p:spPr bwMode="auto">
          <a:xfrm>
            <a:off x="228601" y="762000"/>
            <a:ext cx="4724400" cy="60960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5029201" y="762000"/>
            <a:ext cx="3962399" cy="5867400"/>
          </a:xfrm>
          <a:prstGeom prst="rect">
            <a:avLst/>
          </a:prstGeom>
          <a:noFill/>
          <a:ln w="9525">
            <a:noFill/>
            <a:miter lim="800000"/>
            <a:headEnd/>
            <a:tailEnd/>
          </a:ln>
          <a:effec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839200" cy="609599"/>
          </a:xfrm>
        </p:spPr>
        <p:txBody>
          <a:bodyPr>
            <a:normAutofit fontScale="90000"/>
          </a:bodyPr>
          <a:lstStyle/>
          <a:p>
            <a:pPr algn="l"/>
            <a:r>
              <a:rPr lang="en-US" dirty="0" smtClean="0"/>
              <a:t/>
            </a:r>
            <a:br>
              <a:rPr lang="en-US" dirty="0" smtClean="0"/>
            </a:br>
            <a:r>
              <a:rPr lang="en-US" dirty="0" smtClean="0"/>
              <a:t/>
            </a:r>
            <a:br>
              <a:rPr lang="en-US" dirty="0" smtClean="0"/>
            </a:br>
            <a:r>
              <a:rPr lang="en-US" dirty="0" smtClean="0">
                <a:solidFill>
                  <a:srgbClr val="FF0000"/>
                </a:solidFill>
                <a:latin typeface="Times New Roman" pitchFamily="18" charset="0"/>
                <a:cs typeface="Times New Roman" pitchFamily="18" charset="0"/>
              </a:rPr>
              <a:t>Packaging materials &amp; methods</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152400" y="914400"/>
            <a:ext cx="8839200" cy="5791200"/>
          </a:xfrm>
        </p:spPr>
        <p:txBody>
          <a:bodyPr/>
          <a:lstStyle/>
          <a:p>
            <a:pPr algn="l"/>
            <a:endParaRPr lang="en-US" dirty="0"/>
          </a:p>
        </p:txBody>
      </p:sp>
      <p:pic>
        <p:nvPicPr>
          <p:cNvPr id="1026" name="Picture 2"/>
          <p:cNvPicPr>
            <a:picLocks noChangeAspect="1" noChangeArrowheads="1"/>
          </p:cNvPicPr>
          <p:nvPr/>
        </p:nvPicPr>
        <p:blipFill>
          <a:blip r:embed="rId2"/>
          <a:srcRect/>
          <a:stretch>
            <a:fillRect/>
          </a:stretch>
        </p:blipFill>
        <p:spPr bwMode="auto">
          <a:xfrm>
            <a:off x="152400" y="762001"/>
            <a:ext cx="8839200" cy="5867400"/>
          </a:xfrm>
          <a:prstGeom prst="rect">
            <a:avLst/>
          </a:prstGeom>
          <a:noFill/>
          <a:ln w="9525">
            <a:noFill/>
            <a:miter lim="800000"/>
            <a:headEnd/>
            <a:tailEnd/>
          </a:ln>
          <a:effec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686800" cy="1142999"/>
          </a:xfrm>
        </p:spPr>
        <p:txBody>
          <a:bodyPr>
            <a:normAutofit fontScale="90000"/>
          </a:bodyPr>
          <a:lstStyle/>
          <a:p>
            <a:pPr algn="l"/>
            <a:r>
              <a:rPr lang="en-US" dirty="0" smtClean="0"/>
              <a:t/>
            </a:r>
            <a:br>
              <a:rPr lang="en-US" dirty="0" smtClean="0"/>
            </a:br>
            <a:r>
              <a:rPr lang="en-US" dirty="0" smtClean="0">
                <a:solidFill>
                  <a:srgbClr val="FF0000"/>
                </a:solidFill>
                <a:latin typeface="Times New Roman" pitchFamily="18" charset="0"/>
                <a:cs typeface="Times New Roman" pitchFamily="18" charset="0"/>
              </a:rPr>
              <a:t>Micro packaging</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228600" y="762000"/>
            <a:ext cx="8763000" cy="5867400"/>
          </a:xfrm>
        </p:spPr>
        <p:txBody>
          <a:bodyPr/>
          <a:lstStyle/>
          <a:p>
            <a:endParaRPr lang="en-US" dirty="0"/>
          </a:p>
        </p:txBody>
      </p:sp>
      <p:pic>
        <p:nvPicPr>
          <p:cNvPr id="2051" name="Picture 3"/>
          <p:cNvPicPr>
            <a:picLocks noChangeAspect="1" noChangeArrowheads="1"/>
          </p:cNvPicPr>
          <p:nvPr/>
        </p:nvPicPr>
        <p:blipFill>
          <a:blip r:embed="rId2"/>
          <a:srcRect/>
          <a:stretch>
            <a:fillRect/>
          </a:stretch>
        </p:blipFill>
        <p:spPr bwMode="auto">
          <a:xfrm>
            <a:off x="152400" y="762000"/>
            <a:ext cx="8763000" cy="5943599"/>
          </a:xfrm>
          <a:prstGeom prst="rect">
            <a:avLst/>
          </a:prstGeom>
          <a:noFill/>
          <a:ln w="9525">
            <a:noFill/>
            <a:miter lim="800000"/>
            <a:headEnd/>
            <a:tailEnd/>
          </a:ln>
          <a:effec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763000" cy="533399"/>
          </a:xfrm>
        </p:spPr>
        <p:txBody>
          <a:bodyPr>
            <a:normAutofit fontScale="90000"/>
          </a:bodyPr>
          <a:lstStyle/>
          <a:p>
            <a:pPr algn="l"/>
            <a:r>
              <a:rPr lang="en-US" sz="3600" dirty="0" smtClean="0">
                <a:solidFill>
                  <a:srgbClr val="FF0000"/>
                </a:solidFill>
                <a:latin typeface="Times New Roman" pitchFamily="18" charset="0"/>
                <a:cs typeface="Times New Roman" pitchFamily="18" charset="0"/>
              </a:rPr>
              <a:t>Common packinghouse managements </a:t>
            </a:r>
            <a:r>
              <a:rPr lang="en-US" sz="3600" dirty="0" err="1" smtClean="0">
                <a:solidFill>
                  <a:srgbClr val="FF0000"/>
                </a:solidFill>
                <a:latin typeface="Times New Roman" pitchFamily="18" charset="0"/>
                <a:cs typeface="Times New Roman" pitchFamily="18" charset="0"/>
              </a:rPr>
              <a:t>contd</a:t>
            </a:r>
            <a:r>
              <a:rPr lang="en-US" sz="3600" dirty="0" smtClean="0">
                <a:solidFill>
                  <a:srgbClr val="FF0000"/>
                </a:solidFill>
                <a:latin typeface="Times New Roman" pitchFamily="18" charset="0"/>
                <a:cs typeface="Times New Roman" pitchFamily="18" charset="0"/>
              </a:rPr>
              <a:t>…</a:t>
            </a:r>
            <a:endParaRPr lang="en-US" sz="3600" dirty="0"/>
          </a:p>
        </p:txBody>
      </p:sp>
      <p:sp>
        <p:nvSpPr>
          <p:cNvPr id="3" name="Subtitle 2"/>
          <p:cNvSpPr>
            <a:spLocks noGrp="1"/>
          </p:cNvSpPr>
          <p:nvPr>
            <p:ph type="subTitle" idx="1"/>
          </p:nvPr>
        </p:nvSpPr>
        <p:spPr>
          <a:xfrm>
            <a:off x="152400" y="762000"/>
            <a:ext cx="8763000" cy="5867400"/>
          </a:xfrm>
        </p:spPr>
        <p:txBody>
          <a:bodyPr>
            <a:normAutofit fontScale="62500" lnSpcReduction="20000"/>
          </a:bodyPr>
          <a:lstStyle/>
          <a:p>
            <a:pPr algn="just">
              <a:lnSpc>
                <a:spcPct val="150000"/>
              </a:lnSpc>
            </a:pPr>
            <a:r>
              <a:rPr lang="en-US" b="1" dirty="0" smtClean="0">
                <a:solidFill>
                  <a:schemeClr val="tx1"/>
                </a:solidFill>
                <a:latin typeface="Times New Roman" pitchFamily="18" charset="0"/>
                <a:cs typeface="Times New Roman" pitchFamily="18" charset="0"/>
              </a:rPr>
              <a:t>Preliminary postharvest operations</a:t>
            </a:r>
          </a:p>
          <a:p>
            <a:pPr algn="just">
              <a:lnSpc>
                <a:spcPct val="150000"/>
              </a:lnSpc>
              <a:buClr>
                <a:srgbClr val="FF0000"/>
              </a:buClr>
              <a:buFont typeface="Wingdings" pitchFamily="2" charset="2"/>
              <a:buChar char="ü"/>
            </a:pPr>
            <a:r>
              <a:rPr lang="en-US" dirty="0" smtClean="0">
                <a:solidFill>
                  <a:schemeClr val="tx1"/>
                </a:solidFill>
                <a:latin typeface="Times New Roman" pitchFamily="18" charset="0"/>
                <a:cs typeface="Times New Roman" pitchFamily="18" charset="0"/>
              </a:rPr>
              <a:t>Washing and sanitation, </a:t>
            </a:r>
            <a:r>
              <a:rPr lang="en-US" dirty="0" smtClean="0">
                <a:solidFill>
                  <a:srgbClr val="FF0000"/>
                </a:solidFill>
                <a:latin typeface="Times New Roman" pitchFamily="18" charset="0"/>
                <a:cs typeface="Times New Roman" pitchFamily="18" charset="0"/>
              </a:rPr>
              <a:t>curing</a:t>
            </a:r>
            <a:r>
              <a:rPr lang="en-US" dirty="0" smtClean="0">
                <a:solidFill>
                  <a:schemeClr val="tx1"/>
                </a:solidFill>
                <a:latin typeface="Times New Roman" pitchFamily="18" charset="0"/>
                <a:cs typeface="Times New Roman" pitchFamily="18" charset="0"/>
              </a:rPr>
              <a:t> of roots, tubers, and bulb crops</a:t>
            </a:r>
          </a:p>
          <a:p>
            <a:pPr algn="just">
              <a:lnSpc>
                <a:spcPct val="150000"/>
              </a:lnSpc>
            </a:pPr>
            <a:r>
              <a:rPr lang="en-US" b="1" dirty="0" smtClean="0">
                <a:solidFill>
                  <a:schemeClr val="tx1"/>
                </a:solidFill>
                <a:latin typeface="Times New Roman" pitchFamily="18" charset="0"/>
                <a:cs typeface="Times New Roman" pitchFamily="18" charset="0"/>
              </a:rPr>
              <a:t> Operations prior to packaging</a:t>
            </a:r>
          </a:p>
          <a:p>
            <a:pPr algn="just">
              <a:lnSpc>
                <a:spcPct val="150000"/>
              </a:lnSpc>
              <a:buClr>
                <a:srgbClr val="FF0000"/>
              </a:buClr>
              <a:buFont typeface="Wingdings" pitchFamily="2" charset="2"/>
              <a:buChar char="ü"/>
            </a:pPr>
            <a:r>
              <a:rPr lang="en-US" dirty="0" smtClean="0">
                <a:solidFill>
                  <a:schemeClr val="tx1"/>
                </a:solidFill>
                <a:latin typeface="Times New Roman" pitchFamily="18" charset="0"/>
                <a:cs typeface="Times New Roman" pitchFamily="18" charset="0"/>
              </a:rPr>
              <a:t>FV are subjected to treatments to improve appearance and maintain quality. </a:t>
            </a:r>
          </a:p>
          <a:p>
            <a:pPr algn="just">
              <a:lnSpc>
                <a:spcPct val="150000"/>
              </a:lnSpc>
              <a:buClr>
                <a:srgbClr val="FF0000"/>
              </a:buClr>
              <a:buFont typeface="Wingdings" pitchFamily="2" charset="2"/>
              <a:buChar char="ü"/>
            </a:pPr>
            <a:r>
              <a:rPr lang="en-US" dirty="0" smtClean="0">
                <a:solidFill>
                  <a:schemeClr val="tx1"/>
                </a:solidFill>
                <a:latin typeface="Times New Roman" pitchFamily="18" charset="0"/>
                <a:cs typeface="Times New Roman" pitchFamily="18" charset="0"/>
              </a:rPr>
              <a:t>These preparatory treatments include </a:t>
            </a:r>
            <a:r>
              <a:rPr lang="en-US" b="1" dirty="0" smtClean="0">
                <a:solidFill>
                  <a:schemeClr val="tx1"/>
                </a:solidFill>
                <a:latin typeface="Times New Roman" pitchFamily="18" charset="0"/>
                <a:cs typeface="Times New Roman" pitchFamily="18" charset="0"/>
              </a:rPr>
              <a:t>cleaning</a:t>
            </a:r>
            <a:r>
              <a:rPr lang="en-US"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disinfection</a:t>
            </a:r>
            <a:r>
              <a:rPr lang="en-US"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waxing</a:t>
            </a:r>
            <a:r>
              <a:rPr lang="en-US" dirty="0" smtClean="0">
                <a:solidFill>
                  <a:schemeClr val="tx1"/>
                </a:solidFill>
                <a:latin typeface="Times New Roman" pitchFamily="18" charset="0"/>
                <a:cs typeface="Times New Roman" pitchFamily="18" charset="0"/>
              </a:rPr>
              <a:t>, and </a:t>
            </a:r>
            <a:r>
              <a:rPr lang="en-US" b="1" dirty="0" smtClean="0">
                <a:solidFill>
                  <a:schemeClr val="tx1"/>
                </a:solidFill>
                <a:latin typeface="Times New Roman" pitchFamily="18" charset="0"/>
                <a:cs typeface="Times New Roman" pitchFamily="18" charset="0"/>
              </a:rPr>
              <a:t>tagging </a:t>
            </a:r>
            <a:r>
              <a:rPr lang="en-US" dirty="0" smtClean="0">
                <a:solidFill>
                  <a:schemeClr val="tx1"/>
                </a:solidFill>
                <a:latin typeface="Times New Roman" pitchFamily="18" charset="0"/>
                <a:cs typeface="Times New Roman" pitchFamily="18" charset="0"/>
              </a:rPr>
              <a:t>(brand name stamping on individual fruits).</a:t>
            </a:r>
          </a:p>
          <a:p>
            <a:pPr algn="just">
              <a:lnSpc>
                <a:spcPct val="150000"/>
              </a:lnSpc>
            </a:pPr>
            <a:r>
              <a:rPr lang="en-US" b="1" dirty="0" smtClean="0">
                <a:solidFill>
                  <a:schemeClr val="tx1"/>
                </a:solidFill>
                <a:latin typeface="Times New Roman" pitchFamily="18" charset="0"/>
                <a:cs typeface="Times New Roman" pitchFamily="18" charset="0"/>
              </a:rPr>
              <a:t>Cleaning: </a:t>
            </a:r>
            <a:r>
              <a:rPr lang="en-US" dirty="0" smtClean="0">
                <a:solidFill>
                  <a:schemeClr val="tx1"/>
                </a:solidFill>
                <a:latin typeface="Times New Roman" pitchFamily="18" charset="0"/>
                <a:cs typeface="Times New Roman" pitchFamily="18" charset="0"/>
              </a:rPr>
              <a:t>includes</a:t>
            </a:r>
            <a:r>
              <a:rPr lang="en-US" b="1" dirty="0" smtClean="0">
                <a:solidFill>
                  <a:schemeClr val="tx1"/>
                </a:solidFill>
                <a:latin typeface="Times New Roman" pitchFamily="18" charset="0"/>
                <a:cs typeface="Times New Roman" pitchFamily="18" charset="0"/>
              </a:rPr>
              <a:t> </a:t>
            </a:r>
            <a:r>
              <a:rPr lang="en-US" dirty="0" smtClean="0">
                <a:solidFill>
                  <a:schemeClr val="tx1"/>
                </a:solidFill>
                <a:latin typeface="Times New Roman" pitchFamily="18" charset="0"/>
                <a:cs typeface="Times New Roman" pitchFamily="18" charset="0"/>
              </a:rPr>
              <a:t>chemical treatments - insecticides and pesticides in the field. </a:t>
            </a:r>
          </a:p>
          <a:p>
            <a:pPr algn="just">
              <a:lnSpc>
                <a:spcPct val="150000"/>
              </a:lnSpc>
              <a:buClr>
                <a:srgbClr val="FF0000"/>
              </a:buClr>
              <a:buFont typeface="Wingdings" pitchFamily="2" charset="2"/>
              <a:buChar char="ü"/>
            </a:pPr>
            <a:r>
              <a:rPr lang="en-US" dirty="0" smtClean="0">
                <a:solidFill>
                  <a:schemeClr val="tx1"/>
                </a:solidFill>
                <a:latin typeface="Times New Roman" pitchFamily="18" charset="0"/>
                <a:cs typeface="Times New Roman" pitchFamily="18" charset="0"/>
              </a:rPr>
              <a:t>Most of these chemicals are poisonous to humans, even in small concentrations.</a:t>
            </a:r>
          </a:p>
          <a:p>
            <a:pPr algn="just">
              <a:lnSpc>
                <a:spcPct val="150000"/>
              </a:lnSpc>
              <a:buClr>
                <a:srgbClr val="FF0000"/>
              </a:buClr>
              <a:buFont typeface="Wingdings" pitchFamily="2" charset="2"/>
              <a:buChar char="ü"/>
            </a:pPr>
            <a:r>
              <a:rPr lang="en-US" dirty="0" smtClean="0">
                <a:solidFill>
                  <a:schemeClr val="tx1"/>
                </a:solidFill>
                <a:latin typeface="Times New Roman" pitchFamily="18" charset="0"/>
                <a:cs typeface="Times New Roman" pitchFamily="18" charset="0"/>
              </a:rPr>
              <a:t>Therefore, all traces of chemicals must be removed from produce before packing.</a:t>
            </a:r>
          </a:p>
          <a:p>
            <a:pPr algn="just">
              <a:lnSpc>
                <a:spcPct val="150000"/>
              </a:lnSpc>
            </a:pPr>
            <a:r>
              <a:rPr lang="en-US" b="1" dirty="0" smtClean="0">
                <a:solidFill>
                  <a:schemeClr val="tx1"/>
                </a:solidFill>
                <a:latin typeface="Times New Roman" pitchFamily="18" charset="0"/>
                <a:cs typeface="Times New Roman" pitchFamily="18" charset="0"/>
              </a:rPr>
              <a:t>Disinfection: </a:t>
            </a:r>
            <a:r>
              <a:rPr lang="en-US" dirty="0" smtClean="0">
                <a:solidFill>
                  <a:schemeClr val="tx1"/>
                </a:solidFill>
                <a:latin typeface="Times New Roman" pitchFamily="18" charset="0"/>
                <a:cs typeface="Times New Roman" pitchFamily="18" charset="0"/>
              </a:rPr>
              <a:t>After washing fruits and vegetables, disinfectant agents are added to the soaking tank </a:t>
            </a:r>
            <a:r>
              <a:rPr lang="en-US" b="1" dirty="0" smtClean="0">
                <a:solidFill>
                  <a:schemeClr val="tx1"/>
                </a:solidFill>
                <a:latin typeface="Times New Roman" pitchFamily="18" charset="0"/>
                <a:cs typeface="Times New Roman" pitchFamily="18" charset="0"/>
              </a:rPr>
              <a:t>to avoid diseases </a:t>
            </a:r>
            <a:r>
              <a:rPr lang="en-US" dirty="0" smtClean="0">
                <a:solidFill>
                  <a:schemeClr val="tx1"/>
                </a:solidFill>
                <a:latin typeface="Times New Roman" pitchFamily="18" charset="0"/>
                <a:cs typeface="Times New Roman" pitchFamily="18" charset="0"/>
              </a:rPr>
              <a:t>development among consecutive batches of produce</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strips(down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0"/>
            <a:ext cx="8610600" cy="609600"/>
          </a:xfrm>
        </p:spPr>
        <p:txBody>
          <a:bodyPr>
            <a:normAutofit fontScale="90000"/>
          </a:bodyPr>
          <a:lstStyle/>
          <a:p>
            <a:pPr algn="l"/>
            <a:r>
              <a:rPr lang="en-US" dirty="0" smtClean="0"/>
              <a:t/>
            </a:r>
            <a:br>
              <a:rPr lang="en-US" dirty="0" smtClean="0"/>
            </a:br>
            <a:r>
              <a:rPr lang="en-US" dirty="0" smtClean="0">
                <a:solidFill>
                  <a:srgbClr val="FF0000"/>
                </a:solidFill>
                <a:latin typeface="Times New Roman" pitchFamily="18" charset="0"/>
                <a:cs typeface="Times New Roman" pitchFamily="18" charset="0"/>
              </a:rPr>
              <a:t>Contd…</a:t>
            </a:r>
            <a:r>
              <a:rPr lang="en-US" dirty="0" smtClean="0"/>
              <a:t/>
            </a:r>
            <a:br>
              <a:rPr lang="en-US" dirty="0" smtClean="0"/>
            </a:br>
            <a:endParaRPr lang="en-US" dirty="0"/>
          </a:p>
        </p:txBody>
      </p:sp>
      <p:sp>
        <p:nvSpPr>
          <p:cNvPr id="3" name="Subtitle 2"/>
          <p:cNvSpPr>
            <a:spLocks noGrp="1"/>
          </p:cNvSpPr>
          <p:nvPr>
            <p:ph type="subTitle" idx="1"/>
          </p:nvPr>
        </p:nvSpPr>
        <p:spPr>
          <a:xfrm>
            <a:off x="152400" y="762000"/>
            <a:ext cx="8763000" cy="5791200"/>
          </a:xfrm>
        </p:spPr>
        <p:txBody>
          <a:bodyPr>
            <a:normAutofit fontScale="77500" lnSpcReduction="20000"/>
          </a:bodyPr>
          <a:lstStyle/>
          <a:p>
            <a:pPr algn="just">
              <a:lnSpc>
                <a:spcPct val="150000"/>
              </a:lnSpc>
              <a:buClr>
                <a:srgbClr val="FF0000"/>
              </a:buClr>
              <a:buFont typeface="Wingdings" pitchFamily="2" charset="2"/>
              <a:buChar char=""/>
            </a:pPr>
            <a:r>
              <a:rPr lang="en-US" dirty="0" smtClean="0">
                <a:solidFill>
                  <a:schemeClr val="tx1"/>
                </a:solidFill>
                <a:latin typeface="Times New Roman" pitchFamily="18" charset="0"/>
                <a:cs typeface="Times New Roman" pitchFamily="18" charset="0"/>
              </a:rPr>
              <a:t>The main purpose of blanching is to </a:t>
            </a:r>
            <a:r>
              <a:rPr lang="en-US" b="1" dirty="0" smtClean="0">
                <a:solidFill>
                  <a:schemeClr val="tx1"/>
                </a:solidFill>
                <a:latin typeface="Times New Roman" pitchFamily="18" charset="0"/>
                <a:cs typeface="Times New Roman" pitchFamily="18" charset="0"/>
              </a:rPr>
              <a:t>deactivate</a:t>
            </a:r>
            <a:r>
              <a:rPr lang="en-US" dirty="0" smtClean="0">
                <a:solidFill>
                  <a:schemeClr val="tx1"/>
                </a:solidFill>
                <a:latin typeface="Times New Roman" pitchFamily="18" charset="0"/>
                <a:cs typeface="Times New Roman" pitchFamily="18" charset="0"/>
              </a:rPr>
              <a:t> oxidative enzymes that could deteriorate vegetables and fruits. </a:t>
            </a:r>
          </a:p>
          <a:p>
            <a:pPr algn="just">
              <a:lnSpc>
                <a:spcPct val="150000"/>
              </a:lnSpc>
              <a:buClr>
                <a:srgbClr val="FF0000"/>
              </a:buClr>
              <a:buFont typeface="Wingdings" pitchFamily="2" charset="2"/>
              <a:buChar char=""/>
            </a:pPr>
            <a:r>
              <a:rPr lang="en-US" dirty="0" smtClean="0">
                <a:solidFill>
                  <a:schemeClr val="tx1"/>
                </a:solidFill>
                <a:latin typeface="Times New Roman" pitchFamily="18" charset="0"/>
                <a:cs typeface="Times New Roman" pitchFamily="18" charset="0"/>
              </a:rPr>
              <a:t>It also </a:t>
            </a:r>
            <a:r>
              <a:rPr lang="en-US" b="1" dirty="0" smtClean="0">
                <a:solidFill>
                  <a:schemeClr val="tx1"/>
                </a:solidFill>
                <a:latin typeface="Times New Roman" pitchFamily="18" charset="0"/>
                <a:cs typeface="Times New Roman" pitchFamily="18" charset="0"/>
              </a:rPr>
              <a:t>reduces</a:t>
            </a:r>
            <a:r>
              <a:rPr lang="en-US" dirty="0" smtClean="0">
                <a:solidFill>
                  <a:schemeClr val="tx1"/>
                </a:solidFill>
                <a:latin typeface="Times New Roman" pitchFamily="18" charset="0"/>
                <a:cs typeface="Times New Roman" pitchFamily="18" charset="0"/>
              </a:rPr>
              <a:t> the </a:t>
            </a:r>
            <a:r>
              <a:rPr lang="en-US" b="1" dirty="0" smtClean="0">
                <a:solidFill>
                  <a:schemeClr val="tx1"/>
                </a:solidFill>
                <a:latin typeface="Times New Roman" pitchFamily="18" charset="0"/>
                <a:cs typeface="Times New Roman" pitchFamily="18" charset="0"/>
              </a:rPr>
              <a:t>initial microbial </a:t>
            </a:r>
            <a:r>
              <a:rPr lang="en-US" dirty="0" smtClean="0">
                <a:solidFill>
                  <a:schemeClr val="tx1"/>
                </a:solidFill>
                <a:latin typeface="Times New Roman" pitchFamily="18" charset="0"/>
                <a:cs typeface="Times New Roman" pitchFamily="18" charset="0"/>
              </a:rPr>
              <a:t>load by inactivating heat sensitive microorganisms. </a:t>
            </a:r>
          </a:p>
          <a:p>
            <a:pPr algn="just">
              <a:lnSpc>
                <a:spcPct val="150000"/>
              </a:lnSpc>
              <a:buClr>
                <a:srgbClr val="FF0000"/>
              </a:buClr>
              <a:buFont typeface="Wingdings" pitchFamily="2" charset="2"/>
              <a:buChar char=""/>
            </a:pPr>
            <a:r>
              <a:rPr lang="en-US" dirty="0" smtClean="0">
                <a:solidFill>
                  <a:schemeClr val="tx1"/>
                </a:solidFill>
                <a:latin typeface="Times New Roman" pitchFamily="18" charset="0"/>
                <a:cs typeface="Times New Roman" pitchFamily="18" charset="0"/>
              </a:rPr>
              <a:t>The temperatures used are lethal for yeasts, most moulds and aerobic microorganisms.</a:t>
            </a:r>
          </a:p>
          <a:p>
            <a:pPr algn="just">
              <a:lnSpc>
                <a:spcPct val="150000"/>
              </a:lnSpc>
            </a:pPr>
            <a:r>
              <a:rPr lang="en-US" b="1" dirty="0" smtClean="0">
                <a:solidFill>
                  <a:schemeClr val="tx1"/>
                </a:solidFill>
                <a:latin typeface="Times New Roman" pitchFamily="18" charset="0"/>
                <a:cs typeface="Times New Roman" pitchFamily="18" charset="0"/>
              </a:rPr>
              <a:t>Sorting:</a:t>
            </a:r>
            <a:r>
              <a:rPr lang="en-US" dirty="0" smtClean="0">
                <a:solidFill>
                  <a:schemeClr val="tx1"/>
                </a:solidFill>
                <a:latin typeface="Times New Roman" pitchFamily="18" charset="0"/>
                <a:cs typeface="Times New Roman" pitchFamily="18" charset="0"/>
              </a:rPr>
              <a:t> is necessary to remove blemished and damaged fruit and vegetables and to grade fruit according to market specifications. </a:t>
            </a:r>
          </a:p>
          <a:p>
            <a:pPr lvl="0" algn="just">
              <a:lnSpc>
                <a:spcPct val="150000"/>
              </a:lnSpc>
              <a:buClr>
                <a:srgbClr val="000099"/>
              </a:buClr>
              <a:buFont typeface="Wingdings" pitchFamily="2" charset="2"/>
              <a:buChar char="Ü"/>
            </a:pPr>
            <a:r>
              <a:rPr lang="en-US" b="1" dirty="0" smtClean="0">
                <a:solidFill>
                  <a:schemeClr val="tx1"/>
                </a:solidFill>
                <a:latin typeface="Times New Roman" pitchFamily="18" charset="0"/>
                <a:cs typeface="Times New Roman" pitchFamily="18" charset="0"/>
              </a:rPr>
              <a:t>Electronic sorting</a:t>
            </a:r>
          </a:p>
          <a:p>
            <a:pPr lvl="0" algn="just">
              <a:lnSpc>
                <a:spcPct val="150000"/>
              </a:lnSpc>
              <a:buClr>
                <a:srgbClr val="000099"/>
              </a:buClr>
              <a:buFont typeface="Wingdings" pitchFamily="2" charset="2"/>
              <a:buChar char="Ü"/>
            </a:pPr>
            <a:r>
              <a:rPr lang="en-US" b="1" dirty="0" smtClean="0">
                <a:solidFill>
                  <a:schemeClr val="tx1"/>
                </a:solidFill>
                <a:latin typeface="Times New Roman" pitchFamily="18" charset="0"/>
                <a:cs typeface="Times New Roman" pitchFamily="18" charset="0"/>
              </a:rPr>
              <a:t>Hand sorting</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noChangeArrowheads="1"/>
          </p:cNvSpPr>
          <p:nvPr>
            <p:ph type="title"/>
          </p:nvPr>
        </p:nvSpPr>
        <p:spPr>
          <a:xfrm>
            <a:off x="457200" y="0"/>
            <a:ext cx="8229600" cy="642938"/>
          </a:xfrm>
        </p:spPr>
        <p:txBody>
          <a:bodyPr/>
          <a:lstStyle/>
          <a:p>
            <a:pPr eaLnBrk="1" hangingPunct="1"/>
            <a:r>
              <a:rPr lang="en-US" altLang="en-US" sz="3200" b="1" smtClean="0"/>
              <a:t>iv. Fruits</a:t>
            </a:r>
            <a:endParaRPr lang="en-AU" altLang="en-US" sz="3200" smtClean="0"/>
          </a:p>
        </p:txBody>
      </p:sp>
      <p:sp>
        <p:nvSpPr>
          <p:cNvPr id="3" name="Content Placeholder 2"/>
          <p:cNvSpPr>
            <a:spLocks noGrp="1"/>
          </p:cNvSpPr>
          <p:nvPr>
            <p:ph idx="1"/>
          </p:nvPr>
        </p:nvSpPr>
        <p:spPr>
          <a:xfrm>
            <a:off x="285750" y="500063"/>
            <a:ext cx="8643938" cy="6000750"/>
          </a:xfrm>
        </p:spPr>
        <p:txBody>
          <a:bodyPr>
            <a:normAutofit/>
          </a:bodyPr>
          <a:lstStyle/>
          <a:p>
            <a:pPr eaLnBrk="1" hangingPunct="1">
              <a:lnSpc>
                <a:spcPct val="150000"/>
              </a:lnSpc>
              <a:spcAft>
                <a:spcPts val="600"/>
              </a:spcAft>
            </a:pPr>
            <a:r>
              <a:rPr lang="en-US" altLang="zh-CN" sz="2400" smtClean="0">
                <a:latin typeface="Times New Roman" pitchFamily="18" charset="0"/>
              </a:rPr>
              <a:t>Fruit is mature ovary with a number of associated parts. It can be categorized in to:</a:t>
            </a:r>
            <a:endParaRPr lang="en-AU" altLang="en-US" sz="2400" smtClean="0">
              <a:latin typeface="Times New Roman" pitchFamily="18" charset="0"/>
            </a:endParaRPr>
          </a:p>
          <a:p>
            <a:pPr eaLnBrk="1" hangingPunct="1">
              <a:lnSpc>
                <a:spcPct val="150000"/>
              </a:lnSpc>
              <a:spcAft>
                <a:spcPts val="600"/>
              </a:spcAft>
            </a:pPr>
            <a:r>
              <a:rPr lang="en-AU" altLang="en-US" sz="2400" b="1" smtClean="0">
                <a:solidFill>
                  <a:srgbClr val="0000FF"/>
                </a:solidFill>
                <a:latin typeface="Times New Roman" pitchFamily="18" charset="0"/>
              </a:rPr>
              <a:t>Fleshy fruits</a:t>
            </a:r>
            <a:r>
              <a:rPr lang="en-AU" altLang="en-US" sz="2400" smtClean="0">
                <a:latin typeface="Times New Roman" pitchFamily="18" charset="0"/>
              </a:rPr>
              <a:t>: example Banana, Papaya</a:t>
            </a:r>
          </a:p>
          <a:p>
            <a:pPr eaLnBrk="1" hangingPunct="1">
              <a:lnSpc>
                <a:spcPct val="150000"/>
              </a:lnSpc>
              <a:spcAft>
                <a:spcPts val="600"/>
              </a:spcAft>
            </a:pPr>
            <a:r>
              <a:rPr lang="en-AU" altLang="en-US" sz="2400" b="1" smtClean="0">
                <a:solidFill>
                  <a:srgbClr val="0000FF"/>
                </a:solidFill>
                <a:latin typeface="Times New Roman" pitchFamily="18" charset="0"/>
              </a:rPr>
              <a:t>Dry fruits: </a:t>
            </a:r>
            <a:r>
              <a:rPr lang="en-AU" altLang="en-US" sz="2400" smtClean="0">
                <a:latin typeface="Times New Roman" pitchFamily="18" charset="0"/>
              </a:rPr>
              <a:t>they release their seeds after their </a:t>
            </a:r>
          </a:p>
          <a:p>
            <a:pPr eaLnBrk="1" hangingPunct="1">
              <a:lnSpc>
                <a:spcPct val="150000"/>
              </a:lnSpc>
              <a:spcAft>
                <a:spcPts val="600"/>
              </a:spcAft>
              <a:buFont typeface="Arial" pitchFamily="34" charset="0"/>
              <a:buNone/>
            </a:pPr>
            <a:r>
              <a:rPr lang="en-AU" altLang="en-US" sz="2400" smtClean="0">
                <a:latin typeface="Times New Roman" pitchFamily="18" charset="0"/>
              </a:rPr>
              <a:t>      external cover is removed. Example, nuts</a:t>
            </a:r>
          </a:p>
          <a:p>
            <a:pPr eaLnBrk="1" hangingPunct="1">
              <a:lnSpc>
                <a:spcPct val="150000"/>
              </a:lnSpc>
              <a:spcAft>
                <a:spcPts val="600"/>
              </a:spcAft>
            </a:pPr>
            <a:r>
              <a:rPr lang="en-AU" altLang="en-US" sz="2400" smtClean="0">
                <a:latin typeface="Times New Roman" pitchFamily="18" charset="0"/>
              </a:rPr>
              <a:t>Vegetable fruits: they are treated as vegetables</a:t>
            </a:r>
          </a:p>
          <a:p>
            <a:pPr eaLnBrk="1" hangingPunct="1">
              <a:lnSpc>
                <a:spcPct val="150000"/>
              </a:lnSpc>
              <a:spcAft>
                <a:spcPts val="600"/>
              </a:spcAft>
            </a:pPr>
            <a:r>
              <a:rPr lang="en-AU" altLang="en-US" sz="2400" smtClean="0">
                <a:latin typeface="Times New Roman" pitchFamily="18" charset="0"/>
              </a:rPr>
              <a:t>The postharvest behaviour is also </a:t>
            </a:r>
          </a:p>
          <a:p>
            <a:pPr eaLnBrk="1" hangingPunct="1">
              <a:lnSpc>
                <a:spcPct val="150000"/>
              </a:lnSpc>
              <a:spcAft>
                <a:spcPts val="600"/>
              </a:spcAft>
              <a:buFont typeface="Arial" pitchFamily="34" charset="0"/>
              <a:buNone/>
            </a:pPr>
            <a:r>
              <a:rPr lang="en-AU" altLang="en-US" sz="2400" smtClean="0">
                <a:latin typeface="Times New Roman" pitchFamily="18" charset="0"/>
              </a:rPr>
              <a:t>      different in each category.</a:t>
            </a:r>
          </a:p>
        </p:txBody>
      </p:sp>
      <p:sp>
        <p:nvSpPr>
          <p:cNvPr id="68611" name="Slide Number Placeholder 3"/>
          <p:cNvSpPr>
            <a:spLocks noGrp="1" noChangeArrowheads="1"/>
          </p:cNvSpPr>
          <p:nvPr>
            <p:ph type="sldNum" sz="quarter" idx="12"/>
          </p:nvPr>
        </p:nvSpPr>
        <p:spPr bwMode="auto">
          <a:noFill/>
          <a:ln>
            <a:miter lim="800000"/>
            <a:headEnd/>
            <a:tailEnd/>
          </a:ln>
        </p:spPr>
        <p:txBody>
          <a:bodyPr/>
          <a:lstStyle/>
          <a:p>
            <a:fld id="{A74E66BB-D601-47F6-9124-0F1FCDEE9042}" type="slidenum">
              <a:rPr lang="en-AU"/>
              <a:pPr/>
              <a:t>21</a:t>
            </a:fld>
            <a:endParaRPr lang="en-AU"/>
          </a:p>
        </p:txBody>
      </p:sp>
      <p:pic>
        <p:nvPicPr>
          <p:cNvPr id="68612" name="Picture 5" descr="D:\ACADEMICS\05 OLERICULTURE\PICTURES\watermelon[1].jpg"/>
          <p:cNvPicPr>
            <a:picLocks noChangeAspect="1" noChangeArrowheads="1"/>
          </p:cNvPicPr>
          <p:nvPr/>
        </p:nvPicPr>
        <p:blipFill>
          <a:blip r:embed="rId2"/>
          <a:srcRect/>
          <a:stretch>
            <a:fillRect/>
          </a:stretch>
        </p:blipFill>
        <p:spPr bwMode="auto">
          <a:xfrm>
            <a:off x="6407150" y="1301750"/>
            <a:ext cx="2736850" cy="2736850"/>
          </a:xfrm>
          <a:prstGeom prst="rect">
            <a:avLst/>
          </a:prstGeom>
          <a:noFill/>
          <a:ln w="9525">
            <a:noFill/>
            <a:miter lim="800000"/>
            <a:headEnd/>
            <a:tailEnd/>
          </a:ln>
        </p:spPr>
      </p:pic>
      <p:pic>
        <p:nvPicPr>
          <p:cNvPr id="68613" name="Picture 6" descr="D:\ACADEMICS\05 OLERICULTURE\PICTURES\muskmelon-cantaloupe-2[1].jpg"/>
          <p:cNvPicPr>
            <a:picLocks noChangeAspect="1" noChangeArrowheads="1"/>
          </p:cNvPicPr>
          <p:nvPr/>
        </p:nvPicPr>
        <p:blipFill>
          <a:blip r:embed="rId3"/>
          <a:srcRect/>
          <a:stretch>
            <a:fillRect/>
          </a:stretch>
        </p:blipFill>
        <p:spPr bwMode="auto">
          <a:xfrm>
            <a:off x="5892800" y="4405313"/>
            <a:ext cx="325120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68612"/>
                                        </p:tgtEl>
                                        <p:attrNameLst>
                                          <p:attrName>style.visibility</p:attrName>
                                        </p:attrNameLst>
                                      </p:cBhvr>
                                      <p:to>
                                        <p:strVal val="visible"/>
                                      </p:to>
                                    </p:set>
                                    <p:animEffect transition="in" filter="strips(downLeft)">
                                      <p:cBhvr>
                                        <p:cTn id="42" dur="500"/>
                                        <p:tgtEl>
                                          <p:spTgt spid="68612"/>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nodeType="clickEffect">
                                  <p:stCondLst>
                                    <p:cond delay="0"/>
                                  </p:stCondLst>
                                  <p:childTnLst>
                                    <p:set>
                                      <p:cBhvr>
                                        <p:cTn id="46" dur="1" fill="hold">
                                          <p:stCondLst>
                                            <p:cond delay="0"/>
                                          </p:stCondLst>
                                        </p:cTn>
                                        <p:tgtEl>
                                          <p:spTgt spid="68613"/>
                                        </p:tgtEl>
                                        <p:attrNameLst>
                                          <p:attrName>style.visibility</p:attrName>
                                        </p:attrNameLst>
                                      </p:cBhvr>
                                      <p:to>
                                        <p:strVal val="visible"/>
                                      </p:to>
                                    </p:set>
                                    <p:animEffect transition="in" filter="strips(downLeft)">
                                      <p:cBhvr>
                                        <p:cTn id="47" dur="500"/>
                                        <p:tgtEl>
                                          <p:spTgt spid="68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1" name="Rectangle 10"/>
          <p:cNvSpPr>
            <a:spLocks noChangeArrowheads="1"/>
          </p:cNvSpPr>
          <p:nvPr/>
        </p:nvSpPr>
        <p:spPr bwMode="auto">
          <a:xfrm>
            <a:off x="0" y="0"/>
            <a:ext cx="9144000" cy="838200"/>
          </a:xfrm>
          <a:prstGeom prst="rect">
            <a:avLst/>
          </a:prstGeom>
          <a:solidFill>
            <a:schemeClr val="accent3"/>
          </a:solidFill>
          <a:ln w="9525">
            <a:solidFill>
              <a:srgbClr val="FF0000"/>
            </a:solidFill>
            <a:miter lim="800000"/>
            <a:headEnd/>
            <a:tailEnd/>
          </a:ln>
        </p:spPr>
        <p:txBody>
          <a:bodyPr wrap="square" anchor="ctr">
            <a:noAutofit/>
          </a:bodyPr>
          <a:lstStyle/>
          <a:p>
            <a:pPr algn="ctr" eaLnBrk="0" hangingPunct="0"/>
            <a:r>
              <a:rPr lang="en-US" sz="2800" b="1" dirty="0">
                <a:solidFill>
                  <a:srgbClr val="0000FF"/>
                </a:solidFill>
                <a:latin typeface="Times New Roman" pitchFamily="18" charset="0"/>
                <a:cs typeface="Times New Roman" pitchFamily="18" charset="0"/>
              </a:rPr>
              <a:t>waxing fruits</a:t>
            </a:r>
            <a:endParaRPr lang="en-US" sz="4000" dirty="0">
              <a:solidFill>
                <a:srgbClr val="0000FF"/>
              </a:solidFill>
              <a:latin typeface="Times New Roman" pitchFamily="18" charset="0"/>
              <a:cs typeface="Times New Roman" pitchFamily="18" charset="0"/>
            </a:endParaRPr>
          </a:p>
        </p:txBody>
      </p:sp>
      <p:sp>
        <p:nvSpPr>
          <p:cNvPr id="10" name="Rectangle 10"/>
          <p:cNvSpPr>
            <a:spLocks noChangeArrowheads="1"/>
          </p:cNvSpPr>
          <p:nvPr/>
        </p:nvSpPr>
        <p:spPr bwMode="auto">
          <a:xfrm>
            <a:off x="0" y="838200"/>
            <a:ext cx="9144000" cy="6019800"/>
          </a:xfrm>
          <a:prstGeom prst="rect">
            <a:avLst/>
          </a:prstGeom>
          <a:solidFill>
            <a:schemeClr val="tx2">
              <a:lumMod val="75000"/>
            </a:schemeClr>
          </a:solidFill>
          <a:ln w="9525">
            <a:solidFill>
              <a:srgbClr val="FF0000"/>
            </a:solidFill>
            <a:miter lim="800000"/>
            <a:headEnd/>
            <a:tailEnd/>
          </a:ln>
        </p:spPr>
        <p:txBody>
          <a:bodyPr wrap="square" anchor="ctr">
            <a:noAutofit/>
          </a:bodyPr>
          <a:lstStyle/>
          <a:p>
            <a:pPr algn="ctr" eaLnBrk="0" hangingPunct="0"/>
            <a:endParaRPr lang="en-US" sz="4000" dirty="0">
              <a:solidFill>
                <a:srgbClr val="0000FF"/>
              </a:solidFill>
              <a:latin typeface="Times New Roman" pitchFamily="18" charset="0"/>
              <a:cs typeface="Times New Roman" pitchFamily="18" charset="0"/>
            </a:endParaRPr>
          </a:p>
        </p:txBody>
      </p:sp>
      <p:sp>
        <p:nvSpPr>
          <p:cNvPr id="11" name="Oval 2"/>
          <p:cNvSpPr>
            <a:spLocks noChangeArrowheads="1"/>
          </p:cNvSpPr>
          <p:nvPr/>
        </p:nvSpPr>
        <p:spPr bwMode="auto">
          <a:xfrm>
            <a:off x="3276600" y="2819400"/>
            <a:ext cx="2590800" cy="3352800"/>
          </a:xfrm>
          <a:prstGeom prst="ellipse">
            <a:avLst/>
          </a:prstGeom>
          <a:gradFill rotWithShape="0">
            <a:gsLst>
              <a:gs pos="0">
                <a:srgbClr val="FF6600"/>
              </a:gs>
              <a:gs pos="100000">
                <a:srgbClr val="339933"/>
              </a:gs>
            </a:gsLst>
            <a:lin ang="5400000" scaled="1"/>
          </a:gradFill>
          <a:ln w="9525">
            <a:solidFill>
              <a:schemeClr val="bg2"/>
            </a:solidFill>
            <a:round/>
            <a:headEnd/>
            <a:tailEnd/>
          </a:ln>
        </p:spPr>
        <p:txBody>
          <a:bodyPr wrap="none" anchor="ctr"/>
          <a:lstStyle/>
          <a:p>
            <a:endParaRPr lang="da-DK"/>
          </a:p>
        </p:txBody>
      </p:sp>
      <p:sp>
        <p:nvSpPr>
          <p:cNvPr id="12" name="Oval 3"/>
          <p:cNvSpPr>
            <a:spLocks noChangeArrowheads="1"/>
          </p:cNvSpPr>
          <p:nvPr/>
        </p:nvSpPr>
        <p:spPr bwMode="auto">
          <a:xfrm>
            <a:off x="4267200" y="3733800"/>
            <a:ext cx="685800" cy="1752600"/>
          </a:xfrm>
          <a:prstGeom prst="ellipse">
            <a:avLst/>
          </a:prstGeom>
          <a:solidFill>
            <a:srgbClr val="FFFFFF"/>
          </a:solidFill>
          <a:ln w="9525">
            <a:solidFill>
              <a:schemeClr val="bg2"/>
            </a:solidFill>
            <a:round/>
            <a:headEnd/>
            <a:tailEnd/>
          </a:ln>
        </p:spPr>
        <p:txBody>
          <a:bodyPr wrap="none" anchor="ctr"/>
          <a:lstStyle/>
          <a:p>
            <a:endParaRPr lang="da-DK"/>
          </a:p>
        </p:txBody>
      </p:sp>
      <p:sp>
        <p:nvSpPr>
          <p:cNvPr id="13" name="Line 4"/>
          <p:cNvSpPr>
            <a:spLocks noChangeShapeType="1"/>
          </p:cNvSpPr>
          <p:nvPr/>
        </p:nvSpPr>
        <p:spPr bwMode="auto">
          <a:xfrm>
            <a:off x="4572000" y="4724400"/>
            <a:ext cx="2971800" cy="0"/>
          </a:xfrm>
          <a:prstGeom prst="line">
            <a:avLst/>
          </a:prstGeom>
          <a:noFill/>
          <a:ln w="38100">
            <a:solidFill>
              <a:schemeClr val="bg2"/>
            </a:solidFill>
            <a:round/>
            <a:headEnd type="triangle" w="med" len="med"/>
            <a:tailEnd/>
          </a:ln>
        </p:spPr>
        <p:txBody>
          <a:bodyPr wrap="none" anchor="ctr"/>
          <a:lstStyle/>
          <a:p>
            <a:endParaRPr lang="en-US"/>
          </a:p>
        </p:txBody>
      </p:sp>
      <p:sp>
        <p:nvSpPr>
          <p:cNvPr id="14" name="Text Box 5"/>
          <p:cNvSpPr txBox="1">
            <a:spLocks noChangeArrowheads="1"/>
          </p:cNvSpPr>
          <p:nvPr/>
        </p:nvSpPr>
        <p:spPr bwMode="auto">
          <a:xfrm>
            <a:off x="6248400" y="4800600"/>
            <a:ext cx="2454275" cy="830262"/>
          </a:xfrm>
          <a:prstGeom prst="rect">
            <a:avLst/>
          </a:prstGeom>
          <a:solidFill>
            <a:schemeClr val="accent3"/>
          </a:solidFill>
          <a:ln w="9525">
            <a:noFill/>
            <a:miter lim="800000"/>
            <a:headEnd/>
            <a:tailEnd/>
          </a:ln>
        </p:spPr>
        <p:txBody>
          <a:bodyPr wrap="none">
            <a:spAutoFit/>
          </a:bodyPr>
          <a:lstStyle/>
          <a:p>
            <a:pPr eaLnBrk="0" hangingPunct="0"/>
            <a:r>
              <a:rPr lang="en-US" sz="2400" dirty="0">
                <a:solidFill>
                  <a:schemeClr val="bg1"/>
                </a:solidFill>
                <a:latin typeface="Times New Roman" pitchFamily="18" charset="0"/>
                <a:cs typeface="Times New Roman" pitchFamily="18" charset="0"/>
              </a:rPr>
              <a:t>Air in the internal </a:t>
            </a:r>
          </a:p>
          <a:p>
            <a:pPr eaLnBrk="0" hangingPunct="0"/>
            <a:r>
              <a:rPr lang="en-US" sz="2400" dirty="0">
                <a:solidFill>
                  <a:schemeClr val="bg1"/>
                </a:solidFill>
                <a:latin typeface="Times New Roman" pitchFamily="18" charset="0"/>
                <a:cs typeface="Times New Roman" pitchFamily="18" charset="0"/>
              </a:rPr>
              <a:t>Cavity</a:t>
            </a:r>
          </a:p>
        </p:txBody>
      </p:sp>
      <p:sp>
        <p:nvSpPr>
          <p:cNvPr id="15" name="Freeform 6"/>
          <p:cNvSpPr>
            <a:spLocks/>
          </p:cNvSpPr>
          <p:nvPr/>
        </p:nvSpPr>
        <p:spPr bwMode="auto">
          <a:xfrm>
            <a:off x="4559300" y="2489200"/>
            <a:ext cx="101600" cy="533400"/>
          </a:xfrm>
          <a:custGeom>
            <a:avLst/>
            <a:gdLst>
              <a:gd name="T0" fmla="*/ 2147483647 w 64"/>
              <a:gd name="T1" fmla="*/ 2147483647 h 336"/>
              <a:gd name="T2" fmla="*/ 2147483647 w 64"/>
              <a:gd name="T3" fmla="*/ 2147483647 h 336"/>
              <a:gd name="T4" fmla="*/ 2147483647 w 64"/>
              <a:gd name="T5" fmla="*/ 2147483647 h 336"/>
              <a:gd name="T6" fmla="*/ 2147483647 w 64"/>
              <a:gd name="T7" fmla="*/ 2147483647 h 336"/>
              <a:gd name="T8" fmla="*/ 0 60000 65536"/>
              <a:gd name="T9" fmla="*/ 0 60000 65536"/>
              <a:gd name="T10" fmla="*/ 0 60000 65536"/>
              <a:gd name="T11" fmla="*/ 0 60000 65536"/>
              <a:gd name="T12" fmla="*/ 0 w 64"/>
              <a:gd name="T13" fmla="*/ 0 h 336"/>
              <a:gd name="T14" fmla="*/ 64 w 64"/>
              <a:gd name="T15" fmla="*/ 336 h 336"/>
            </a:gdLst>
            <a:ahLst/>
            <a:cxnLst>
              <a:cxn ang="T8">
                <a:pos x="T0" y="T1"/>
              </a:cxn>
              <a:cxn ang="T9">
                <a:pos x="T2" y="T3"/>
              </a:cxn>
              <a:cxn ang="T10">
                <a:pos x="T4" y="T5"/>
              </a:cxn>
              <a:cxn ang="T11">
                <a:pos x="T6" y="T7"/>
              </a:cxn>
            </a:cxnLst>
            <a:rect l="T12" t="T13" r="T14" b="T15"/>
            <a:pathLst>
              <a:path w="64" h="336">
                <a:moveTo>
                  <a:pt x="8" y="304"/>
                </a:moveTo>
                <a:cubicBezTo>
                  <a:pt x="0" y="272"/>
                  <a:pt x="0" y="32"/>
                  <a:pt x="8" y="16"/>
                </a:cubicBezTo>
                <a:cubicBezTo>
                  <a:pt x="16" y="0"/>
                  <a:pt x="48" y="160"/>
                  <a:pt x="56" y="208"/>
                </a:cubicBezTo>
                <a:cubicBezTo>
                  <a:pt x="64" y="256"/>
                  <a:pt x="16" y="336"/>
                  <a:pt x="8" y="304"/>
                </a:cubicBezTo>
                <a:close/>
              </a:path>
            </a:pathLst>
          </a:custGeom>
          <a:solidFill>
            <a:srgbClr val="339933"/>
          </a:solidFill>
          <a:ln w="9525">
            <a:solidFill>
              <a:schemeClr val="bg2"/>
            </a:solidFill>
            <a:round/>
            <a:headEnd/>
            <a:tailEnd/>
          </a:ln>
        </p:spPr>
        <p:txBody>
          <a:bodyPr wrap="none" anchor="ctr"/>
          <a:lstStyle/>
          <a:p>
            <a:endParaRPr lang="en-US"/>
          </a:p>
        </p:txBody>
      </p:sp>
      <p:sp>
        <p:nvSpPr>
          <p:cNvPr id="16" name="Oval 7"/>
          <p:cNvSpPr>
            <a:spLocks noChangeArrowheads="1"/>
          </p:cNvSpPr>
          <p:nvPr/>
        </p:nvSpPr>
        <p:spPr bwMode="auto">
          <a:xfrm>
            <a:off x="3200400" y="2667000"/>
            <a:ext cx="2819400" cy="3733800"/>
          </a:xfrm>
          <a:prstGeom prst="ellipse">
            <a:avLst/>
          </a:prstGeom>
          <a:noFill/>
          <a:ln w="9525">
            <a:solidFill>
              <a:schemeClr val="tx1"/>
            </a:solidFill>
            <a:round/>
            <a:headEnd/>
            <a:tailEnd/>
          </a:ln>
        </p:spPr>
        <p:txBody>
          <a:bodyPr wrap="none" anchor="ctr"/>
          <a:lstStyle/>
          <a:p>
            <a:endParaRPr lang="da-DK"/>
          </a:p>
        </p:txBody>
      </p:sp>
      <p:sp>
        <p:nvSpPr>
          <p:cNvPr id="17" name="Text Box 8"/>
          <p:cNvSpPr txBox="1">
            <a:spLocks noChangeArrowheads="1"/>
          </p:cNvSpPr>
          <p:nvPr/>
        </p:nvSpPr>
        <p:spPr bwMode="auto">
          <a:xfrm>
            <a:off x="593725" y="2547938"/>
            <a:ext cx="2906713" cy="830262"/>
          </a:xfrm>
          <a:prstGeom prst="rect">
            <a:avLst/>
          </a:prstGeom>
          <a:solidFill>
            <a:schemeClr val="accent3"/>
          </a:solidFill>
          <a:ln w="9525">
            <a:noFill/>
            <a:miter lim="800000"/>
            <a:headEnd/>
            <a:tailEnd/>
          </a:ln>
        </p:spPr>
        <p:txBody>
          <a:bodyPr wrap="none">
            <a:spAutoFit/>
          </a:bodyPr>
          <a:lstStyle/>
          <a:p>
            <a:pPr eaLnBrk="0" hangingPunct="0"/>
            <a:r>
              <a:rPr lang="en-US" sz="2400" dirty="0">
                <a:solidFill>
                  <a:schemeClr val="bg1"/>
                </a:solidFill>
                <a:latin typeface="Times New Roman" pitchFamily="18" charset="0"/>
                <a:cs typeface="Times New Roman" pitchFamily="18" charset="0"/>
              </a:rPr>
              <a:t>Wax layer restricts </a:t>
            </a:r>
          </a:p>
          <a:p>
            <a:pPr eaLnBrk="0" hangingPunct="0"/>
            <a:r>
              <a:rPr lang="en-US" sz="2400" dirty="0">
                <a:solidFill>
                  <a:schemeClr val="bg1"/>
                </a:solidFill>
                <a:latin typeface="Times New Roman" pitchFamily="18" charset="0"/>
                <a:cs typeface="Times New Roman" pitchFamily="18" charset="0"/>
              </a:rPr>
              <a:t>the gases interchange</a:t>
            </a:r>
            <a:r>
              <a:rPr lang="es-ES_tradnl" sz="2400" dirty="0">
                <a:solidFill>
                  <a:schemeClr val="bg1"/>
                </a:solidFill>
                <a:latin typeface="Tahoma"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229600" cy="761999"/>
          </a:xfrm>
        </p:spPr>
        <p:txBody>
          <a:bodyPr>
            <a:normAutofit/>
          </a:bodyPr>
          <a:lstStyle/>
          <a:p>
            <a:pPr algn="l"/>
            <a:r>
              <a:rPr lang="en-US" sz="3600" dirty="0" smtClean="0">
                <a:solidFill>
                  <a:srgbClr val="FF0000"/>
                </a:solidFill>
                <a:latin typeface="Times New Roman" pitchFamily="18" charset="0"/>
                <a:cs typeface="Times New Roman" pitchFamily="18" charset="0"/>
              </a:rPr>
              <a:t>Packaging material</a:t>
            </a:r>
            <a:endParaRPr lang="en-US" sz="36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838200"/>
            <a:ext cx="8686800" cy="5791200"/>
          </a:xfrm>
        </p:spPr>
        <p:txBody>
          <a:bodyPr>
            <a:normAutofit fontScale="70000" lnSpcReduction="20000"/>
          </a:bodyPr>
          <a:lstStyle/>
          <a:p>
            <a:pPr algn="just">
              <a:lnSpc>
                <a:spcPct val="150000"/>
              </a:lnSpc>
            </a:pPr>
            <a:r>
              <a:rPr lang="en-US" b="1" dirty="0" smtClean="0">
                <a:solidFill>
                  <a:schemeClr val="tx1"/>
                </a:solidFill>
                <a:latin typeface="Times New Roman" pitchFamily="18" charset="0"/>
                <a:cs typeface="Times New Roman" pitchFamily="18" charset="0"/>
              </a:rPr>
              <a:t>Packaging of fruits and vegetables</a:t>
            </a:r>
          </a:p>
          <a:p>
            <a:pPr algn="just">
              <a:lnSpc>
                <a:spcPct val="150000"/>
              </a:lnSpc>
            </a:pPr>
            <a:r>
              <a:rPr lang="en-US" dirty="0" smtClean="0">
                <a:solidFill>
                  <a:schemeClr val="tx1"/>
                </a:solidFill>
                <a:latin typeface="Times New Roman" pitchFamily="18" charset="0"/>
                <a:cs typeface="Times New Roman" pitchFamily="18" charset="0"/>
              </a:rPr>
              <a:t>Modern packaging must comply with the following requirements:</a:t>
            </a:r>
          </a:p>
          <a:p>
            <a:pPr algn="just">
              <a:lnSpc>
                <a:spcPct val="150000"/>
              </a:lnSpc>
              <a:buClr>
                <a:srgbClr val="000099"/>
              </a:buClr>
              <a:buFont typeface="Wingdings 2" pitchFamily="18" charset="2"/>
              <a:buChar char="a"/>
            </a:pPr>
            <a:r>
              <a:rPr lang="en-US" dirty="0" smtClean="0">
                <a:solidFill>
                  <a:schemeClr val="tx1"/>
                </a:solidFill>
                <a:latin typeface="Times New Roman" pitchFamily="18" charset="0"/>
                <a:cs typeface="Times New Roman" pitchFamily="18" charset="0"/>
              </a:rPr>
              <a:t>The package must have </a:t>
            </a:r>
            <a:r>
              <a:rPr lang="en-US" b="1" dirty="0" smtClean="0">
                <a:solidFill>
                  <a:schemeClr val="tx1"/>
                </a:solidFill>
                <a:latin typeface="Times New Roman" pitchFamily="18" charset="0"/>
                <a:cs typeface="Times New Roman" pitchFamily="18" charset="0"/>
              </a:rPr>
              <a:t>sufficient mechanical strength</a:t>
            </a:r>
            <a:r>
              <a:rPr lang="en-US" dirty="0" smtClean="0">
                <a:solidFill>
                  <a:schemeClr val="tx1"/>
                </a:solidFill>
                <a:latin typeface="Times New Roman" pitchFamily="18" charset="0"/>
                <a:cs typeface="Times New Roman" pitchFamily="18" charset="0"/>
              </a:rPr>
              <a:t> to protect the contents during handling, transport, and stacking.</a:t>
            </a:r>
          </a:p>
          <a:p>
            <a:pPr algn="just">
              <a:lnSpc>
                <a:spcPct val="150000"/>
              </a:lnSpc>
              <a:buClr>
                <a:srgbClr val="000099"/>
              </a:buClr>
              <a:buFont typeface="Wingdings 2" pitchFamily="18" charset="2"/>
              <a:buChar char="a"/>
            </a:pPr>
            <a:r>
              <a:rPr lang="en-US" dirty="0" smtClean="0">
                <a:solidFill>
                  <a:schemeClr val="tx1"/>
                </a:solidFill>
                <a:latin typeface="Times New Roman" pitchFamily="18" charset="0"/>
                <a:cs typeface="Times New Roman" pitchFamily="18" charset="0"/>
              </a:rPr>
              <a:t>The packaging material must be </a:t>
            </a:r>
            <a:r>
              <a:rPr lang="en-US" b="1" dirty="0" smtClean="0">
                <a:solidFill>
                  <a:schemeClr val="tx1"/>
                </a:solidFill>
                <a:latin typeface="Times New Roman" pitchFamily="18" charset="0"/>
                <a:cs typeface="Times New Roman" pitchFamily="18" charset="0"/>
              </a:rPr>
              <a:t>free of chemical substances</a:t>
            </a:r>
            <a:r>
              <a:rPr lang="en-US" dirty="0" smtClean="0">
                <a:solidFill>
                  <a:schemeClr val="tx1"/>
                </a:solidFill>
                <a:latin typeface="Times New Roman" pitchFamily="18" charset="0"/>
                <a:cs typeface="Times New Roman" pitchFamily="18" charset="0"/>
              </a:rPr>
              <a:t> that could transfer to the produce and become toxic to man.</a:t>
            </a:r>
          </a:p>
          <a:p>
            <a:pPr algn="just">
              <a:lnSpc>
                <a:spcPct val="150000"/>
              </a:lnSpc>
              <a:buClr>
                <a:srgbClr val="000099"/>
              </a:buClr>
              <a:buFont typeface="Wingdings 2" pitchFamily="18" charset="2"/>
              <a:buChar char="a"/>
            </a:pPr>
            <a:r>
              <a:rPr lang="en-US" dirty="0" smtClean="0">
                <a:solidFill>
                  <a:schemeClr val="tx1"/>
                </a:solidFill>
                <a:latin typeface="Times New Roman" pitchFamily="18" charset="0"/>
                <a:cs typeface="Times New Roman" pitchFamily="18" charset="0"/>
              </a:rPr>
              <a:t>The package must meet </a:t>
            </a:r>
            <a:r>
              <a:rPr lang="en-US" b="1" dirty="0" smtClean="0">
                <a:solidFill>
                  <a:schemeClr val="tx1"/>
                </a:solidFill>
                <a:latin typeface="Times New Roman" pitchFamily="18" charset="0"/>
                <a:cs typeface="Times New Roman" pitchFamily="18" charset="0"/>
              </a:rPr>
              <a:t>handling</a:t>
            </a:r>
            <a:r>
              <a:rPr lang="en-US" dirty="0" smtClean="0">
                <a:solidFill>
                  <a:schemeClr val="tx1"/>
                </a:solidFill>
                <a:latin typeface="Times New Roman" pitchFamily="18" charset="0"/>
                <a:cs typeface="Times New Roman" pitchFamily="18" charset="0"/>
              </a:rPr>
              <a:t> and marketing requirements in terms of weight, size, and shape.</a:t>
            </a:r>
          </a:p>
          <a:p>
            <a:pPr algn="just">
              <a:lnSpc>
                <a:spcPct val="150000"/>
              </a:lnSpc>
              <a:buClr>
                <a:srgbClr val="000099"/>
              </a:buClr>
              <a:buFont typeface="Wingdings 2" pitchFamily="18" charset="2"/>
              <a:buChar char="a"/>
            </a:pPr>
            <a:r>
              <a:rPr lang="en-US" dirty="0" smtClean="0">
                <a:solidFill>
                  <a:schemeClr val="tx1"/>
                </a:solidFill>
                <a:latin typeface="Times New Roman" pitchFamily="18" charset="0"/>
                <a:cs typeface="Times New Roman" pitchFamily="18" charset="0"/>
              </a:rPr>
              <a:t>The package should </a:t>
            </a:r>
            <a:r>
              <a:rPr lang="en-US" b="1" dirty="0" smtClean="0">
                <a:solidFill>
                  <a:schemeClr val="tx1"/>
                </a:solidFill>
                <a:latin typeface="Times New Roman" pitchFamily="18" charset="0"/>
                <a:cs typeface="Times New Roman" pitchFamily="18" charset="0"/>
              </a:rPr>
              <a:t>allow rapid cooling </a:t>
            </a:r>
            <a:r>
              <a:rPr lang="en-US" dirty="0" smtClean="0">
                <a:solidFill>
                  <a:schemeClr val="tx1"/>
                </a:solidFill>
                <a:latin typeface="Times New Roman" pitchFamily="18" charset="0"/>
                <a:cs typeface="Times New Roman" pitchFamily="18" charset="0"/>
              </a:rPr>
              <a:t>of the contents. Furthermore, the permeability of plastic films to respiratory gases could also be important.</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839200" cy="609600"/>
          </a:xfrm>
        </p:spPr>
        <p:txBody>
          <a:bodyPr>
            <a:normAutofit fontScale="90000"/>
          </a:bodyPr>
          <a:lstStyle/>
          <a:p>
            <a:pPr algn="l"/>
            <a:r>
              <a:rPr lang="en-US" sz="4000" dirty="0" smtClean="0">
                <a:solidFill>
                  <a:srgbClr val="FF0000"/>
                </a:solidFill>
                <a:latin typeface="Times New Roman" pitchFamily="18" charset="0"/>
                <a:cs typeface="Times New Roman" pitchFamily="18" charset="0"/>
              </a:rPr>
              <a:t>Contd…</a:t>
            </a:r>
            <a:endParaRPr lang="en-US"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685800"/>
            <a:ext cx="8839200" cy="5943600"/>
          </a:xfrm>
        </p:spPr>
        <p:txBody>
          <a:bodyPr>
            <a:normAutofit lnSpcReduction="10000"/>
          </a:bodyPr>
          <a:lstStyle/>
          <a:p>
            <a:pPr algn="just">
              <a:lnSpc>
                <a:spcPct val="150000"/>
              </a:lnSpc>
            </a:pPr>
            <a:r>
              <a:rPr lang="en-US" sz="2000" b="1" dirty="0" smtClean="0">
                <a:solidFill>
                  <a:schemeClr val="tx1"/>
                </a:solidFill>
                <a:latin typeface="Times New Roman" pitchFamily="18" charset="0"/>
                <a:cs typeface="Times New Roman" pitchFamily="18" charset="0"/>
              </a:rPr>
              <a:t>Waxing: </a:t>
            </a:r>
            <a:r>
              <a:rPr lang="en-US" sz="2000" dirty="0" smtClean="0">
                <a:solidFill>
                  <a:schemeClr val="tx1"/>
                </a:solidFill>
                <a:latin typeface="Times New Roman" pitchFamily="18" charset="0"/>
                <a:cs typeface="Times New Roman" pitchFamily="18" charset="0"/>
              </a:rPr>
              <a:t>Artificial wax is applied to:</a:t>
            </a:r>
          </a:p>
          <a:p>
            <a:pPr lvl="2" algn="just">
              <a:lnSpc>
                <a:spcPct val="150000"/>
              </a:lnSpc>
              <a:buClr>
                <a:srgbClr val="FF0000"/>
              </a:buClr>
              <a:buFont typeface="Wingdings" pitchFamily="2" charset="2"/>
              <a:buChar char=""/>
            </a:pPr>
            <a:r>
              <a:rPr lang="en-US" sz="2000" dirty="0" smtClean="0">
                <a:solidFill>
                  <a:schemeClr val="tx1"/>
                </a:solidFill>
                <a:latin typeface="Times New Roman" pitchFamily="18" charset="0"/>
                <a:cs typeface="Times New Roman" pitchFamily="18" charset="0"/>
              </a:rPr>
              <a:t>Provides a protective coating over entire surface</a:t>
            </a:r>
          </a:p>
          <a:p>
            <a:pPr lvl="2" algn="just">
              <a:lnSpc>
                <a:spcPct val="150000"/>
              </a:lnSpc>
              <a:buClr>
                <a:srgbClr val="FF0000"/>
              </a:buClr>
              <a:buFont typeface="Wingdings" pitchFamily="2" charset="2"/>
              <a:buChar char=""/>
            </a:pPr>
            <a:r>
              <a:rPr lang="en-US" sz="2000" dirty="0" smtClean="0">
                <a:solidFill>
                  <a:schemeClr val="tx1"/>
                </a:solidFill>
                <a:latin typeface="Times New Roman" pitchFamily="18" charset="0"/>
                <a:cs typeface="Times New Roman" pitchFamily="18" charset="0"/>
              </a:rPr>
              <a:t>Seals small cracks and dents in the rind or skin</a:t>
            </a:r>
          </a:p>
          <a:p>
            <a:pPr lvl="2" algn="just">
              <a:lnSpc>
                <a:spcPct val="150000"/>
              </a:lnSpc>
              <a:buClr>
                <a:srgbClr val="FF0000"/>
              </a:buClr>
              <a:buFont typeface="Wingdings" pitchFamily="2" charset="2"/>
              <a:buChar char=""/>
            </a:pPr>
            <a:r>
              <a:rPr lang="en-US" sz="2000" dirty="0" smtClean="0">
                <a:solidFill>
                  <a:schemeClr val="tx1"/>
                </a:solidFill>
                <a:latin typeface="Times New Roman" pitchFamily="18" charset="0"/>
                <a:cs typeface="Times New Roman" pitchFamily="18" charset="0"/>
              </a:rPr>
              <a:t>Seals off stem scars or base of petiole</a:t>
            </a:r>
          </a:p>
          <a:p>
            <a:pPr lvl="2" algn="just">
              <a:lnSpc>
                <a:spcPct val="150000"/>
              </a:lnSpc>
              <a:buClr>
                <a:srgbClr val="FF0000"/>
              </a:buClr>
              <a:buFont typeface="Wingdings" pitchFamily="2" charset="2"/>
              <a:buChar char=""/>
            </a:pPr>
            <a:r>
              <a:rPr lang="en-US" sz="2000" dirty="0" smtClean="0">
                <a:solidFill>
                  <a:schemeClr val="tx1"/>
                </a:solidFill>
                <a:latin typeface="Times New Roman" pitchFamily="18" charset="0"/>
                <a:cs typeface="Times New Roman" pitchFamily="18" charset="0"/>
              </a:rPr>
              <a:t>Reduces moisture loss</a:t>
            </a:r>
          </a:p>
          <a:p>
            <a:pPr lvl="2" algn="just">
              <a:lnSpc>
                <a:spcPct val="150000"/>
              </a:lnSpc>
              <a:buClr>
                <a:srgbClr val="FF0000"/>
              </a:buClr>
              <a:buFont typeface="Wingdings" pitchFamily="2" charset="2"/>
              <a:buChar char=""/>
            </a:pPr>
            <a:r>
              <a:rPr lang="en-US" sz="2000" dirty="0" smtClean="0">
                <a:solidFill>
                  <a:schemeClr val="tx1"/>
                </a:solidFill>
                <a:latin typeface="Times New Roman" pitchFamily="18" charset="0"/>
                <a:cs typeface="Times New Roman" pitchFamily="18" charset="0"/>
              </a:rPr>
              <a:t>Reduce respiration  rate</a:t>
            </a:r>
          </a:p>
          <a:p>
            <a:pPr lvl="2" algn="just">
              <a:lnSpc>
                <a:spcPct val="150000"/>
              </a:lnSpc>
              <a:buClr>
                <a:srgbClr val="FF0000"/>
              </a:buClr>
              <a:buFont typeface="Wingdings" pitchFamily="2" charset="2"/>
              <a:buChar char=""/>
            </a:pPr>
            <a:r>
              <a:rPr lang="en-US" sz="2000" dirty="0" smtClean="0">
                <a:solidFill>
                  <a:schemeClr val="tx1"/>
                </a:solidFill>
                <a:latin typeface="Times New Roman" pitchFamily="18" charset="0"/>
                <a:cs typeface="Times New Roman" pitchFamily="18" charset="0"/>
              </a:rPr>
              <a:t>Extends shelf life</a:t>
            </a:r>
          </a:p>
          <a:p>
            <a:pPr lvl="2" algn="just">
              <a:lnSpc>
                <a:spcPct val="150000"/>
              </a:lnSpc>
              <a:buClr>
                <a:srgbClr val="FF0000"/>
              </a:buClr>
              <a:buFont typeface="Wingdings" pitchFamily="2" charset="2"/>
              <a:buChar char=""/>
            </a:pPr>
            <a:r>
              <a:rPr lang="en-US" sz="2000" dirty="0" smtClean="0">
                <a:solidFill>
                  <a:schemeClr val="tx1"/>
                </a:solidFill>
                <a:latin typeface="Times New Roman" pitchFamily="18" charset="0"/>
                <a:cs typeface="Times New Roman" pitchFamily="18" charset="0"/>
              </a:rPr>
              <a:t>Enhances sales appeal</a:t>
            </a:r>
          </a:p>
          <a:p>
            <a:pPr algn="just">
              <a:lnSpc>
                <a:spcPct val="150000"/>
              </a:lnSpc>
            </a:pPr>
            <a:r>
              <a:rPr lang="en-US" sz="2000" b="1" dirty="0" smtClean="0">
                <a:solidFill>
                  <a:schemeClr val="tx1"/>
                </a:solidFill>
                <a:latin typeface="Times New Roman" pitchFamily="18" charset="0"/>
                <a:cs typeface="Times New Roman" pitchFamily="18" charset="0"/>
              </a:rPr>
              <a:t>Brand name application: </a:t>
            </a:r>
            <a:r>
              <a:rPr lang="en-US" sz="2000" dirty="0" smtClean="0">
                <a:solidFill>
                  <a:schemeClr val="tx1"/>
                </a:solidFill>
                <a:latin typeface="Times New Roman" pitchFamily="18" charset="0"/>
                <a:cs typeface="Times New Roman" pitchFamily="18" charset="0"/>
              </a:rPr>
              <a:t>Some distributors use </a:t>
            </a:r>
            <a:r>
              <a:rPr lang="en-US" sz="2000" b="1" dirty="0" smtClean="0">
                <a:solidFill>
                  <a:schemeClr val="tx1"/>
                </a:solidFill>
                <a:latin typeface="Times New Roman" pitchFamily="18" charset="0"/>
                <a:cs typeface="Times New Roman" pitchFamily="18" charset="0"/>
              </a:rPr>
              <a:t>ink</a:t>
            </a:r>
            <a:r>
              <a:rPr lang="en-US" sz="2000" dirty="0" smtClean="0">
                <a:solidFill>
                  <a:schemeClr val="tx1"/>
                </a:solidFill>
                <a:latin typeface="Times New Roman" pitchFamily="18" charset="0"/>
                <a:cs typeface="Times New Roman" pitchFamily="18" charset="0"/>
              </a:rPr>
              <a:t> or </a:t>
            </a:r>
            <a:r>
              <a:rPr lang="en-US" sz="2000" b="1" dirty="0" smtClean="0">
                <a:solidFill>
                  <a:schemeClr val="tx1"/>
                </a:solidFill>
                <a:latin typeface="Times New Roman" pitchFamily="18" charset="0"/>
                <a:cs typeface="Times New Roman" pitchFamily="18" charset="0"/>
              </a:rPr>
              <a:t>stickers</a:t>
            </a:r>
            <a:r>
              <a:rPr lang="en-US" sz="2000" dirty="0" smtClean="0">
                <a:solidFill>
                  <a:schemeClr val="tx1"/>
                </a:solidFill>
                <a:latin typeface="Times New Roman" pitchFamily="18" charset="0"/>
                <a:cs typeface="Times New Roman" pitchFamily="18" charset="0"/>
              </a:rPr>
              <a:t> to stamp a brand name or logo on each individual fruit. </a:t>
            </a:r>
          </a:p>
          <a:p>
            <a:pPr algn="just">
              <a:lnSpc>
                <a:spcPct val="150000"/>
              </a:lnSpc>
            </a:pPr>
            <a:r>
              <a:rPr lang="en-US" sz="2000" b="1" dirty="0" smtClean="0">
                <a:solidFill>
                  <a:schemeClr val="tx1"/>
                </a:solidFill>
                <a:latin typeface="Times New Roman" pitchFamily="18" charset="0"/>
                <a:cs typeface="Times New Roman" pitchFamily="18" charset="0"/>
              </a:rPr>
              <a:t>Blanching</a:t>
            </a:r>
            <a:r>
              <a:rPr lang="en-US" sz="2000" dirty="0" smtClean="0">
                <a:solidFill>
                  <a:schemeClr val="tx1"/>
                </a:solidFill>
                <a:latin typeface="Times New Roman" pitchFamily="18" charset="0"/>
                <a:cs typeface="Times New Roman" pitchFamily="18" charset="0"/>
              </a:rPr>
              <a:t>: Blanching is a </a:t>
            </a:r>
            <a:r>
              <a:rPr lang="en-US" sz="2000" b="1" dirty="0" smtClean="0">
                <a:solidFill>
                  <a:schemeClr val="tx1"/>
                </a:solidFill>
                <a:latin typeface="Times New Roman" pitchFamily="18" charset="0"/>
                <a:cs typeface="Times New Roman" pitchFamily="18" charset="0"/>
              </a:rPr>
              <a:t>mild</a:t>
            </a:r>
            <a:r>
              <a:rPr lang="en-US" sz="2000" dirty="0" smtClean="0">
                <a:solidFill>
                  <a:schemeClr val="tx1"/>
                </a:solidFill>
                <a:latin typeface="Times New Roman" pitchFamily="18" charset="0"/>
                <a:cs typeface="Times New Roman" pitchFamily="18" charset="0"/>
              </a:rPr>
              <a:t> and </a:t>
            </a:r>
            <a:r>
              <a:rPr lang="en-US" sz="2000" b="1" dirty="0" smtClean="0">
                <a:solidFill>
                  <a:schemeClr val="tx1"/>
                </a:solidFill>
                <a:latin typeface="Times New Roman" pitchFamily="18" charset="0"/>
                <a:cs typeface="Times New Roman" pitchFamily="18" charset="0"/>
              </a:rPr>
              <a:t>short heat </a:t>
            </a:r>
            <a:r>
              <a:rPr lang="en-US" sz="2000" dirty="0" smtClean="0">
                <a:solidFill>
                  <a:schemeClr val="tx1"/>
                </a:solidFill>
                <a:latin typeface="Times New Roman" pitchFamily="18" charset="0"/>
                <a:cs typeface="Times New Roman" pitchFamily="18" charset="0"/>
              </a:rPr>
              <a:t>treatment (45-70 </a:t>
            </a:r>
            <a:r>
              <a:rPr lang="en-US" sz="2000" baseline="30000" dirty="0" smtClean="0">
                <a:solidFill>
                  <a:schemeClr val="tx1"/>
                </a:solidFill>
                <a:latin typeface="Times New Roman" pitchFamily="18" charset="0"/>
                <a:cs typeface="Times New Roman" pitchFamily="18" charset="0"/>
              </a:rPr>
              <a:t>o</a:t>
            </a:r>
            <a:r>
              <a:rPr lang="en-US" sz="2000" dirty="0" smtClean="0">
                <a:solidFill>
                  <a:schemeClr val="tx1"/>
                </a:solidFill>
                <a:latin typeface="Times New Roman" pitchFamily="18" charset="0"/>
                <a:cs typeface="Times New Roman" pitchFamily="18" charset="0"/>
              </a:rPr>
              <a:t>C), used only on plant material as vegetables and fruit</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Left)">
                                      <p:cBhvr>
                                        <p:cTn id="19" dur="500"/>
                                        <p:tgtEl>
                                          <p:spTgt spid="3">
                                            <p:txEl>
                                              <p:pRg st="4" end="4"/>
                                            </p:txEl>
                                          </p:spTgt>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strips(downLeft)">
                                      <p:cBhvr>
                                        <p:cTn id="25" dur="500"/>
                                        <p:tgtEl>
                                          <p:spTgt spid="3">
                                            <p:txEl>
                                              <p:pRg st="6" end="6"/>
                                            </p:txEl>
                                          </p:spTgt>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strips(downLeft)">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strips(downLeft)">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strips(downLeft)">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772400" cy="7619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990600"/>
            <a:ext cx="8686800" cy="5715000"/>
          </a:xfrm>
        </p:spPr>
        <p:txBody>
          <a:bodyPr>
            <a:normAutofit fontScale="62500" lnSpcReduction="20000"/>
          </a:bodyPr>
          <a:lstStyle/>
          <a:p>
            <a:pPr algn="just">
              <a:lnSpc>
                <a:spcPct val="150000"/>
              </a:lnSpc>
            </a:pPr>
            <a:endParaRPr lang="en-US" dirty="0" smtClean="0">
              <a:solidFill>
                <a:schemeClr val="tx1"/>
              </a:solidFill>
              <a:latin typeface="Times New Roman" pitchFamily="18" charset="0"/>
              <a:cs typeface="Times New Roman" pitchFamily="18" charset="0"/>
            </a:endParaRPr>
          </a:p>
          <a:p>
            <a:pPr algn="just">
              <a:lnSpc>
                <a:spcPct val="150000"/>
              </a:lnSpc>
              <a:buClr>
                <a:srgbClr val="000099"/>
              </a:buClr>
              <a:buFont typeface="Wingdings 2" pitchFamily="18" charset="2"/>
              <a:buChar char="a"/>
            </a:pPr>
            <a:r>
              <a:rPr lang="en-US" dirty="0" smtClean="0">
                <a:solidFill>
                  <a:schemeClr val="tx1"/>
                </a:solidFill>
                <a:latin typeface="Times New Roman" pitchFamily="18" charset="0"/>
                <a:cs typeface="Times New Roman" pitchFamily="18" charset="0"/>
              </a:rPr>
              <a:t>Ease of </a:t>
            </a:r>
            <a:r>
              <a:rPr lang="en-US" b="1" dirty="0" smtClean="0">
                <a:solidFill>
                  <a:schemeClr val="tx1"/>
                </a:solidFill>
                <a:latin typeface="Times New Roman" pitchFamily="18" charset="0"/>
                <a:cs typeface="Times New Roman" pitchFamily="18" charset="0"/>
              </a:rPr>
              <a:t>opening and closing </a:t>
            </a:r>
            <a:r>
              <a:rPr lang="en-US" dirty="0" smtClean="0">
                <a:solidFill>
                  <a:schemeClr val="tx1"/>
                </a:solidFill>
                <a:latin typeface="Times New Roman" pitchFamily="18" charset="0"/>
                <a:cs typeface="Times New Roman" pitchFamily="18" charset="0"/>
              </a:rPr>
              <a:t>might be important in some marketing situations.</a:t>
            </a:r>
          </a:p>
          <a:p>
            <a:pPr algn="just">
              <a:lnSpc>
                <a:spcPct val="150000"/>
              </a:lnSpc>
              <a:buClr>
                <a:srgbClr val="000099"/>
              </a:buClr>
              <a:buFont typeface="Wingdings 2" pitchFamily="18" charset="2"/>
              <a:buChar char="a"/>
            </a:pPr>
            <a:r>
              <a:rPr lang="en-US" dirty="0" smtClean="0">
                <a:solidFill>
                  <a:schemeClr val="tx1"/>
                </a:solidFill>
                <a:latin typeface="Times New Roman" pitchFamily="18" charset="0"/>
                <a:cs typeface="Times New Roman" pitchFamily="18" charset="0"/>
              </a:rPr>
              <a:t>The package must either </a:t>
            </a:r>
            <a:r>
              <a:rPr lang="en-US" b="1" dirty="0" smtClean="0">
                <a:solidFill>
                  <a:schemeClr val="tx1"/>
                </a:solidFill>
                <a:latin typeface="Times New Roman" pitchFamily="18" charset="0"/>
                <a:cs typeface="Times New Roman" pitchFamily="18" charset="0"/>
              </a:rPr>
              <a:t>exclude light </a:t>
            </a:r>
            <a:r>
              <a:rPr lang="en-US" dirty="0" smtClean="0">
                <a:solidFill>
                  <a:schemeClr val="tx1"/>
                </a:solidFill>
                <a:latin typeface="Times New Roman" pitchFamily="18" charset="0"/>
                <a:cs typeface="Times New Roman" pitchFamily="18" charset="0"/>
              </a:rPr>
              <a:t>or be </a:t>
            </a:r>
            <a:r>
              <a:rPr lang="en-US" b="1" dirty="0" smtClean="0">
                <a:solidFill>
                  <a:schemeClr val="tx1"/>
                </a:solidFill>
                <a:latin typeface="Times New Roman" pitchFamily="18" charset="0"/>
                <a:cs typeface="Times New Roman" pitchFamily="18" charset="0"/>
              </a:rPr>
              <a:t>transparent</a:t>
            </a:r>
            <a:r>
              <a:rPr lang="en-US" dirty="0" smtClean="0">
                <a:solidFill>
                  <a:schemeClr val="tx1"/>
                </a:solidFill>
                <a:latin typeface="Times New Roman" pitchFamily="18" charset="0"/>
                <a:cs typeface="Times New Roman" pitchFamily="18" charset="0"/>
              </a:rPr>
              <a:t>.</a:t>
            </a:r>
          </a:p>
          <a:p>
            <a:pPr algn="just">
              <a:lnSpc>
                <a:spcPct val="150000"/>
              </a:lnSpc>
              <a:buClr>
                <a:srgbClr val="000099"/>
              </a:buClr>
              <a:buFont typeface="Wingdings 2" pitchFamily="18" charset="2"/>
              <a:buChar char="a"/>
            </a:pPr>
            <a:r>
              <a:rPr lang="en-US" dirty="0" smtClean="0">
                <a:solidFill>
                  <a:schemeClr val="tx1"/>
                </a:solidFill>
                <a:latin typeface="Times New Roman" pitchFamily="18" charset="0"/>
                <a:cs typeface="Times New Roman" pitchFamily="18" charset="0"/>
              </a:rPr>
              <a:t>The package should be appropriate for retail presentations.</a:t>
            </a:r>
          </a:p>
          <a:p>
            <a:pPr algn="just">
              <a:lnSpc>
                <a:spcPct val="150000"/>
              </a:lnSpc>
              <a:buClr>
                <a:srgbClr val="000099"/>
              </a:buClr>
              <a:buFont typeface="Wingdings 2" pitchFamily="18" charset="2"/>
              <a:buChar char="a"/>
            </a:pPr>
            <a:r>
              <a:rPr lang="en-US" dirty="0" smtClean="0">
                <a:solidFill>
                  <a:schemeClr val="tx1"/>
                </a:solidFill>
                <a:latin typeface="Times New Roman" pitchFamily="18" charset="0"/>
                <a:cs typeface="Times New Roman" pitchFamily="18" charset="0"/>
              </a:rPr>
              <a:t>The package should be designed for ease of </a:t>
            </a:r>
            <a:r>
              <a:rPr lang="en-US" b="1" dirty="0" smtClean="0">
                <a:solidFill>
                  <a:schemeClr val="tx1"/>
                </a:solidFill>
                <a:latin typeface="Times New Roman" pitchFamily="18" charset="0"/>
                <a:cs typeface="Times New Roman" pitchFamily="18" charset="0"/>
              </a:rPr>
              <a:t>disposal,</a:t>
            </a:r>
            <a:r>
              <a:rPr lang="en-US"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re-use</a:t>
            </a:r>
            <a:r>
              <a:rPr lang="en-US" dirty="0" smtClean="0">
                <a:solidFill>
                  <a:schemeClr val="tx1"/>
                </a:solidFill>
                <a:latin typeface="Times New Roman" pitchFamily="18" charset="0"/>
                <a:cs typeface="Times New Roman" pitchFamily="18" charset="0"/>
              </a:rPr>
              <a:t>, or </a:t>
            </a:r>
            <a:r>
              <a:rPr lang="en-US" b="1" dirty="0" smtClean="0">
                <a:solidFill>
                  <a:schemeClr val="tx1"/>
                </a:solidFill>
                <a:latin typeface="Times New Roman" pitchFamily="18" charset="0"/>
                <a:cs typeface="Times New Roman" pitchFamily="18" charset="0"/>
              </a:rPr>
              <a:t>recycling</a:t>
            </a:r>
            <a:r>
              <a:rPr lang="en-US" dirty="0" smtClean="0">
                <a:solidFill>
                  <a:schemeClr val="tx1"/>
                </a:solidFill>
                <a:latin typeface="Times New Roman" pitchFamily="18" charset="0"/>
                <a:cs typeface="Times New Roman" pitchFamily="18" charset="0"/>
              </a:rPr>
              <a:t>.</a:t>
            </a:r>
          </a:p>
          <a:p>
            <a:pPr algn="just">
              <a:lnSpc>
                <a:spcPct val="150000"/>
              </a:lnSpc>
              <a:buClr>
                <a:srgbClr val="000099"/>
              </a:buClr>
              <a:buFont typeface="Wingdings 2" pitchFamily="18" charset="2"/>
              <a:buChar char="a"/>
            </a:pPr>
            <a:r>
              <a:rPr lang="en-US" b="1" dirty="0" smtClean="0">
                <a:solidFill>
                  <a:schemeClr val="tx1"/>
                </a:solidFill>
                <a:latin typeface="Times New Roman" pitchFamily="18" charset="0"/>
                <a:cs typeface="Times New Roman" pitchFamily="18" charset="0"/>
              </a:rPr>
              <a:t>Cost</a:t>
            </a:r>
            <a:r>
              <a:rPr lang="en-US" dirty="0" smtClean="0">
                <a:solidFill>
                  <a:schemeClr val="tx1"/>
                </a:solidFill>
                <a:latin typeface="Times New Roman" pitchFamily="18" charset="0"/>
                <a:cs typeface="Times New Roman" pitchFamily="18" charset="0"/>
              </a:rPr>
              <a:t> of the package in relation to value and the extent of contents protection required should be as low as possible.</a:t>
            </a:r>
          </a:p>
          <a:p>
            <a:pPr algn="just">
              <a:lnSpc>
                <a:spcPct val="150000"/>
              </a:lnSpc>
              <a:buClr>
                <a:srgbClr val="000099"/>
              </a:buClr>
              <a:buFont typeface="Wingdings 2" pitchFamily="18" charset="2"/>
              <a:buChar char="a"/>
            </a:pPr>
            <a:endParaRPr lang="en-US" sz="400" dirty="0" smtClean="0">
              <a:solidFill>
                <a:schemeClr val="tx1"/>
              </a:solidFill>
              <a:latin typeface="Times New Roman" pitchFamily="18" charset="0"/>
              <a:cs typeface="Times New Roman" pitchFamily="18" charset="0"/>
            </a:endParaRPr>
          </a:p>
          <a:p>
            <a:pPr algn="just">
              <a:lnSpc>
                <a:spcPct val="150000"/>
              </a:lnSpc>
            </a:pPr>
            <a:r>
              <a:rPr lang="en-US" b="1" dirty="0" smtClean="0">
                <a:solidFill>
                  <a:schemeClr val="tx1"/>
                </a:solidFill>
                <a:latin typeface="Times New Roman" pitchFamily="18" charset="0"/>
                <a:cs typeface="Times New Roman" pitchFamily="18" charset="0"/>
              </a:rPr>
              <a:t>Classification of packaging: </a:t>
            </a:r>
            <a:r>
              <a:rPr lang="en-US" dirty="0" smtClean="0">
                <a:solidFill>
                  <a:schemeClr val="tx1"/>
                </a:solidFill>
                <a:latin typeface="Times New Roman" pitchFamily="18" charset="0"/>
                <a:cs typeface="Times New Roman" pitchFamily="18" charset="0"/>
              </a:rPr>
              <a:t>packages can be classified as follows:</a:t>
            </a:r>
          </a:p>
          <a:p>
            <a:pPr marL="739775" indent="-333375" algn="just">
              <a:buClr>
                <a:srgbClr val="0070C0"/>
              </a:buClr>
              <a:buFont typeface="Wingdings 2" pitchFamily="18" charset="2"/>
              <a:buChar char="E"/>
            </a:pPr>
            <a:r>
              <a:rPr lang="en-US" dirty="0" smtClean="0">
                <a:solidFill>
                  <a:schemeClr val="tx1"/>
                </a:solidFill>
                <a:latin typeface="Times New Roman" pitchFamily="18" charset="0"/>
                <a:cs typeface="Times New Roman" pitchFamily="18" charset="0"/>
              </a:rPr>
              <a:t>Flexible sacks; made of plastic jute, such as bags (small sacks) and nets</a:t>
            </a:r>
          </a:p>
          <a:p>
            <a:pPr marL="739775" indent="-333375" algn="just">
              <a:buClr>
                <a:srgbClr val="0070C0"/>
              </a:buClr>
              <a:buFont typeface="Wingdings 2" pitchFamily="18" charset="2"/>
              <a:buChar char="E"/>
            </a:pPr>
            <a:r>
              <a:rPr lang="en-US" dirty="0" smtClean="0">
                <a:solidFill>
                  <a:schemeClr val="tx1"/>
                </a:solidFill>
                <a:latin typeface="Times New Roman" pitchFamily="18" charset="0"/>
                <a:cs typeface="Times New Roman" pitchFamily="18" charset="0"/>
              </a:rPr>
              <a:t>Wooden crates</a:t>
            </a:r>
          </a:p>
          <a:p>
            <a:pPr marL="739775" indent="-333375" algn="just">
              <a:buClr>
                <a:srgbClr val="0070C0"/>
              </a:buClr>
              <a:buFont typeface="Wingdings 2" pitchFamily="18" charset="2"/>
              <a:buChar char="E"/>
            </a:pPr>
            <a:r>
              <a:rPr lang="en-US" dirty="0" smtClean="0">
                <a:solidFill>
                  <a:schemeClr val="tx1"/>
                </a:solidFill>
                <a:latin typeface="Times New Roman" pitchFamily="18" charset="0"/>
                <a:cs typeface="Times New Roman" pitchFamily="18" charset="0"/>
              </a:rPr>
              <a:t>Cartons (fiberboard boxes)</a:t>
            </a:r>
          </a:p>
          <a:p>
            <a:pPr marL="739775" indent="-333375" algn="just">
              <a:buClr>
                <a:srgbClr val="0070C0"/>
              </a:buClr>
              <a:buFont typeface="Wingdings 2" pitchFamily="18" charset="2"/>
              <a:buChar char="E"/>
            </a:pPr>
            <a:r>
              <a:rPr lang="en-US" dirty="0" smtClean="0">
                <a:solidFill>
                  <a:schemeClr val="tx1"/>
                </a:solidFill>
                <a:latin typeface="Times New Roman" pitchFamily="18" charset="0"/>
                <a:cs typeface="Times New Roman" pitchFamily="18" charset="0"/>
              </a:rPr>
              <a:t>Plastic crates</a:t>
            </a:r>
          </a:p>
          <a:p>
            <a:pPr marL="739775" indent="-333375" algn="just">
              <a:buClr>
                <a:srgbClr val="0070C0"/>
              </a:buClr>
              <a:buFont typeface="Wingdings 2" pitchFamily="18" charset="2"/>
              <a:buChar char="E"/>
            </a:pPr>
            <a:r>
              <a:rPr lang="en-US" dirty="0" smtClean="0">
                <a:solidFill>
                  <a:schemeClr val="tx1"/>
                </a:solidFill>
                <a:latin typeface="Times New Roman" pitchFamily="18" charset="0"/>
                <a:cs typeface="Times New Roman" pitchFamily="18" charset="0"/>
              </a:rPr>
              <a:t>Pallet boxes and shipping containers</a:t>
            </a:r>
          </a:p>
          <a:p>
            <a:pPr marL="739775" indent="-333375" algn="just">
              <a:buClr>
                <a:srgbClr val="0070C0"/>
              </a:buClr>
              <a:buFont typeface="Wingdings 2" pitchFamily="18" charset="2"/>
              <a:buChar char="E"/>
            </a:pPr>
            <a:r>
              <a:rPr lang="en-US" dirty="0" smtClean="0">
                <a:solidFill>
                  <a:schemeClr val="tx1"/>
                </a:solidFill>
                <a:latin typeface="Times New Roman" pitchFamily="18" charset="0"/>
                <a:cs typeface="Times New Roman" pitchFamily="18" charset="0"/>
              </a:rPr>
              <a:t>Baskets made of woven strips of leaves, bamboo, plastic, etc.</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strips(down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strips(down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strips(downLeft)">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strips(downLeft)">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strips(downLeft)">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strips(downLeft)">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strips(downLeft)">
                                      <p:cBhvr>
                                        <p:cTn id="47" dur="500"/>
                                        <p:tgtEl>
                                          <p:spTgt spid="3">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strips(downLeft)">
                                      <p:cBhvr>
                                        <p:cTn id="52" dur="500"/>
                                        <p:tgtEl>
                                          <p:spTgt spid="3">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strips(downLeft)">
                                      <p:cBhvr>
                                        <p:cTn id="57" dur="500"/>
                                        <p:tgtEl>
                                          <p:spTgt spid="3">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grpId="0" nodeType="click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animEffect transition="in" filter="strips(downLeft)">
                                      <p:cBhvr>
                                        <p:cTn id="6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639762"/>
          </a:xfrm>
        </p:spPr>
        <p:txBody>
          <a:bodyPr>
            <a:normAutofit fontScale="90000"/>
          </a:bodyPr>
          <a:lstStyle/>
          <a:p>
            <a:pPr algn="l"/>
            <a:r>
              <a:rPr lang="en-US" sz="4000" dirty="0" smtClean="0">
                <a:solidFill>
                  <a:srgbClr val="FF0000"/>
                </a:solidFill>
                <a:latin typeface="Times New Roman" pitchFamily="18" charset="0"/>
                <a:cs typeface="Times New Roman" pitchFamily="18" charset="0"/>
              </a:rPr>
              <a:t>Selection of packaging material</a:t>
            </a:r>
            <a:endParaRPr lang="en-US" sz="40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04800" y="914400"/>
            <a:ext cx="8534400" cy="5791200"/>
          </a:xfrm>
        </p:spPr>
        <p:txBody>
          <a:bodyPr/>
          <a:lstStyle/>
          <a:p>
            <a:pPr>
              <a:buFont typeface="Wingdings" pitchFamily="2" charset="2"/>
              <a:buChar char="ü"/>
            </a:pPr>
            <a:r>
              <a:rPr lang="en-US" dirty="0" smtClean="0">
                <a:latin typeface="Times New Roman" pitchFamily="18" charset="0"/>
                <a:cs typeface="Times New Roman" pitchFamily="18" charset="0"/>
              </a:rPr>
              <a:t>Mechanical resistance(strength)</a:t>
            </a:r>
          </a:p>
          <a:p>
            <a:pPr>
              <a:buFont typeface="Wingdings" pitchFamily="2" charset="2"/>
              <a:buChar char="ü"/>
            </a:pPr>
            <a:r>
              <a:rPr lang="en-US" dirty="0" smtClean="0">
                <a:latin typeface="Times New Roman" pitchFamily="18" charset="0"/>
                <a:cs typeface="Times New Roman" pitchFamily="18" charset="0"/>
              </a:rPr>
              <a:t>Ease to assemble, fill, close and stock</a:t>
            </a:r>
          </a:p>
          <a:p>
            <a:pPr>
              <a:buFont typeface="Wingdings" pitchFamily="2" charset="2"/>
              <a:buChar char="ü"/>
            </a:pPr>
            <a:r>
              <a:rPr lang="en-US" dirty="0" smtClean="0">
                <a:latin typeface="Times New Roman" pitchFamily="18" charset="0"/>
                <a:cs typeface="Times New Roman" pitchFamily="18" charset="0"/>
              </a:rPr>
              <a:t>Ventilation</a:t>
            </a:r>
          </a:p>
          <a:p>
            <a:pPr>
              <a:buFont typeface="Wingdings" pitchFamily="2" charset="2"/>
              <a:buChar char="ü"/>
            </a:pPr>
            <a:r>
              <a:rPr lang="en-US" dirty="0" smtClean="0">
                <a:latin typeface="Times New Roman" pitchFamily="18" charset="0"/>
                <a:cs typeface="Times New Roman" pitchFamily="18" charset="0"/>
              </a:rPr>
              <a:t>Cost –effective</a:t>
            </a:r>
          </a:p>
          <a:p>
            <a:pPr>
              <a:buFont typeface="Wingdings" pitchFamily="2" charset="2"/>
              <a:buChar char="ü"/>
            </a:pPr>
            <a:r>
              <a:rPr lang="en-US" dirty="0" smtClean="0">
                <a:latin typeface="Times New Roman" pitchFamily="18" charset="0"/>
                <a:cs typeface="Times New Roman" pitchFamily="18" charset="0"/>
              </a:rPr>
              <a:t>Duration and reliability</a:t>
            </a:r>
          </a:p>
          <a:p>
            <a:pPr>
              <a:buFont typeface="Wingdings" pitchFamily="2" charset="2"/>
              <a:buChar char="ü"/>
            </a:pPr>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763000" cy="609599"/>
          </a:xfrm>
        </p:spPr>
        <p:txBody>
          <a:bodyPr>
            <a:normAutofit fontScale="90000"/>
          </a:bodyPr>
          <a:lstStyle/>
          <a:p>
            <a:pPr algn="l"/>
            <a:r>
              <a:rPr lang="en-US" dirty="0" smtClean="0">
                <a:solidFill>
                  <a:srgbClr val="FF0000"/>
                </a:solidFill>
                <a:latin typeface="Times New Roman" pitchFamily="18" charset="0"/>
                <a:cs typeface="Times New Roman" pitchFamily="18" charset="0"/>
              </a:rPr>
              <a:t>Postharvest treatment of fresh produce</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914400"/>
            <a:ext cx="8686800" cy="5715000"/>
          </a:xfrm>
        </p:spPr>
        <p:txBody>
          <a:bodyPr>
            <a:normAutofit fontScale="92500" lnSpcReduction="10000"/>
          </a:bodyPr>
          <a:lstStyle/>
          <a:p>
            <a:pPr algn="l">
              <a:buFont typeface="Wingdings" pitchFamily="2" charset="2"/>
              <a:buChar char="Ø"/>
            </a:pPr>
            <a:r>
              <a:rPr lang="en-US" b="1" dirty="0" smtClean="0">
                <a:solidFill>
                  <a:schemeClr val="tx1"/>
                </a:solidFill>
                <a:latin typeface="Times New Roman" pitchFamily="18" charset="0"/>
                <a:cs typeface="Times New Roman" pitchFamily="18" charset="0"/>
              </a:rPr>
              <a:t>Washing</a:t>
            </a:r>
            <a:r>
              <a:rPr lang="en-US" dirty="0" smtClean="0">
                <a:solidFill>
                  <a:schemeClr val="tx1"/>
                </a:solidFill>
                <a:latin typeface="Times New Roman" pitchFamily="18" charset="0"/>
                <a:cs typeface="Times New Roman" pitchFamily="18" charset="0"/>
              </a:rPr>
              <a:t>-is accomplished to reduce /remove </a:t>
            </a:r>
          </a:p>
          <a:p>
            <a:pPr algn="l">
              <a:buFont typeface="Wingdings" pitchFamily="2" charset="2"/>
              <a:buChar char="ü"/>
            </a:pPr>
            <a:r>
              <a:rPr lang="en-US" dirty="0" smtClean="0">
                <a:solidFill>
                  <a:schemeClr val="tx1"/>
                </a:solidFill>
                <a:latin typeface="Times New Roman" pitchFamily="18" charset="0"/>
                <a:cs typeface="Times New Roman" pitchFamily="18" charset="0"/>
              </a:rPr>
              <a:t>Sap e.g. mangoes</a:t>
            </a:r>
          </a:p>
          <a:p>
            <a:pPr algn="l">
              <a:buFont typeface="Wingdings" pitchFamily="2" charset="2"/>
              <a:buChar char="ü"/>
            </a:pPr>
            <a:r>
              <a:rPr lang="en-US" dirty="0" smtClean="0">
                <a:solidFill>
                  <a:schemeClr val="tx1"/>
                </a:solidFill>
                <a:latin typeface="Times New Roman" pitchFamily="18" charset="0"/>
                <a:cs typeface="Times New Roman" pitchFamily="18" charset="0"/>
              </a:rPr>
              <a:t>Dirt e.g. root and tuber crops</a:t>
            </a:r>
          </a:p>
          <a:p>
            <a:pPr algn="l">
              <a:buFont typeface="Wingdings" pitchFamily="2" charset="2"/>
              <a:buChar char="ü"/>
            </a:pPr>
            <a:r>
              <a:rPr lang="en-US" dirty="0" smtClean="0">
                <a:solidFill>
                  <a:schemeClr val="tx1"/>
                </a:solidFill>
                <a:latin typeface="Times New Roman" pitchFamily="18" charset="0"/>
                <a:cs typeface="Times New Roman" pitchFamily="18" charset="0"/>
              </a:rPr>
              <a:t>Debris e.g. Banana</a:t>
            </a:r>
          </a:p>
          <a:p>
            <a:pPr algn="l">
              <a:buFont typeface="Wingdings" pitchFamily="2" charset="2"/>
              <a:buChar char="ü"/>
            </a:pPr>
            <a:r>
              <a:rPr lang="en-US" dirty="0" smtClean="0">
                <a:solidFill>
                  <a:schemeClr val="tx1"/>
                </a:solidFill>
                <a:latin typeface="Times New Roman" pitchFamily="18" charset="0"/>
                <a:cs typeface="Times New Roman" pitchFamily="18" charset="0"/>
              </a:rPr>
              <a:t>Clean water must be used</a:t>
            </a:r>
          </a:p>
          <a:p>
            <a:pPr algn="l">
              <a:buFont typeface="Wingdings" pitchFamily="2" charset="2"/>
              <a:buChar char="ü"/>
            </a:pPr>
            <a:r>
              <a:rPr lang="en-US" dirty="0" smtClean="0">
                <a:solidFill>
                  <a:schemeClr val="tx1"/>
                </a:solidFill>
                <a:latin typeface="Times New Roman" pitchFamily="18" charset="0"/>
                <a:cs typeface="Times New Roman" pitchFamily="18" charset="0"/>
              </a:rPr>
              <a:t>Clean water + disinfectant</a:t>
            </a:r>
          </a:p>
          <a:p>
            <a:pPr algn="l">
              <a:buFont typeface="Wingdings" pitchFamily="2" charset="2"/>
              <a:buChar char="Ø"/>
            </a:pPr>
            <a:r>
              <a:rPr lang="en-US" b="1" dirty="0" smtClean="0">
                <a:solidFill>
                  <a:schemeClr val="tx1"/>
                </a:solidFill>
                <a:latin typeface="Times New Roman" pitchFamily="18" charset="0"/>
                <a:cs typeface="Times New Roman" pitchFamily="18" charset="0"/>
              </a:rPr>
              <a:t>Curing</a:t>
            </a:r>
            <a:r>
              <a:rPr lang="en-US" dirty="0" smtClean="0">
                <a:solidFill>
                  <a:schemeClr val="tx1"/>
                </a:solidFill>
                <a:latin typeface="Times New Roman" pitchFamily="18" charset="0"/>
                <a:cs typeface="Times New Roman" pitchFamily="18" charset="0"/>
              </a:rPr>
              <a:t>-prepare produce for long term storage</a:t>
            </a:r>
          </a:p>
          <a:p>
            <a:pPr algn="l">
              <a:buFont typeface="Wingdings" pitchFamily="2" charset="2"/>
              <a:buChar char="§"/>
            </a:pPr>
            <a:r>
              <a:rPr lang="en-US" dirty="0" smtClean="0">
                <a:solidFill>
                  <a:schemeClr val="tx1"/>
                </a:solidFill>
                <a:latin typeface="Times New Roman" pitchFamily="18" charset="0"/>
                <a:cs typeface="Times New Roman" pitchFamily="18" charset="0"/>
              </a:rPr>
              <a:t>Root crops-curing s carried out in order to replace /strengthen damaged parts</a:t>
            </a:r>
          </a:p>
          <a:p>
            <a:pPr algn="l"/>
            <a:r>
              <a:rPr lang="en-US" dirty="0" smtClean="0">
                <a:solidFill>
                  <a:schemeClr val="tx1"/>
                </a:solidFill>
                <a:latin typeface="Times New Roman" pitchFamily="18" charset="0"/>
                <a:cs typeface="Times New Roman" pitchFamily="18" charset="0"/>
              </a:rPr>
              <a:t>Kept temperature above the ambient level for 5-6 days</a:t>
            </a:r>
          </a:p>
          <a:p>
            <a:pPr algn="l"/>
            <a:r>
              <a:rPr lang="en-US" dirty="0" smtClean="0">
                <a:solidFill>
                  <a:schemeClr val="tx1"/>
                </a:solidFill>
                <a:latin typeface="Times New Roman" pitchFamily="18" charset="0"/>
                <a:cs typeface="Times New Roman" pitchFamily="18" charset="0"/>
              </a:rPr>
              <a:t>High RH&gt;50%</a:t>
            </a:r>
            <a:endParaRPr lang="en-US" dirty="0">
              <a:solidFill>
                <a:schemeClr val="tx1"/>
              </a:solidFill>
              <a:latin typeface="Times New Roman" pitchFamily="18" charset="0"/>
              <a:cs typeface="Times New Roman" pitchFamily="18" charset="0"/>
            </a:endParaRPr>
          </a:p>
        </p:txBody>
      </p:sp>
      <p:sp>
        <p:nvSpPr>
          <p:cNvPr id="4" name="Right Brace 3"/>
          <p:cNvSpPr/>
          <p:nvPr/>
        </p:nvSpPr>
        <p:spPr>
          <a:xfrm>
            <a:off x="6629400" y="5334000"/>
            <a:ext cx="1554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strips(downLeft)">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strips(downLeft)">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610600" cy="762000"/>
          </a:xfrm>
        </p:spPr>
        <p:txBody>
          <a:bodyPr>
            <a:normAutofit/>
          </a:bodyPr>
          <a:lstStyle/>
          <a:p>
            <a:pPr algn="l"/>
            <a:r>
              <a:rPr lang="en-US" sz="4000" dirty="0" smtClean="0">
                <a:solidFill>
                  <a:srgbClr val="FF0000"/>
                </a:solidFill>
                <a:latin typeface="Times New Roman" pitchFamily="18" charset="0"/>
                <a:cs typeface="Times New Roman" pitchFamily="18" charset="0"/>
              </a:rPr>
              <a:t>Curing </a:t>
            </a:r>
            <a:r>
              <a:rPr lang="en-US" sz="4000" dirty="0" err="1" smtClean="0">
                <a:solidFill>
                  <a:srgbClr val="FF0000"/>
                </a:solidFill>
                <a:latin typeface="Times New Roman" pitchFamily="18" charset="0"/>
                <a:cs typeface="Times New Roman" pitchFamily="18" charset="0"/>
              </a:rPr>
              <a:t>contd</a:t>
            </a:r>
            <a:r>
              <a:rPr lang="en-US" sz="4000" dirty="0" smtClean="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838200"/>
            <a:ext cx="8763000" cy="5715000"/>
          </a:xfrm>
        </p:spPr>
        <p:txBody>
          <a:bodyPr/>
          <a:lstStyle/>
          <a:p>
            <a:pPr algn="l">
              <a:buFont typeface="Arial" pitchFamily="34" charset="0"/>
              <a:buChar char="•"/>
            </a:pPr>
            <a:r>
              <a:rPr lang="en-US" dirty="0" smtClean="0">
                <a:solidFill>
                  <a:schemeClr val="tx1"/>
                </a:solidFill>
              </a:rPr>
              <a:t>Bulb</a:t>
            </a:r>
            <a:r>
              <a:rPr lang="en-US" dirty="0" smtClean="0"/>
              <a:t> </a:t>
            </a:r>
            <a:r>
              <a:rPr lang="en-US" dirty="0" smtClean="0">
                <a:solidFill>
                  <a:schemeClr val="tx1"/>
                </a:solidFill>
                <a:latin typeface="Times New Roman" pitchFamily="18" charset="0"/>
                <a:cs typeface="Times New Roman" pitchFamily="18" charset="0"/>
              </a:rPr>
              <a:t>crops-curing means drying</a:t>
            </a:r>
          </a:p>
          <a:p>
            <a:pPr algn="l">
              <a:buFont typeface="Wingdings" pitchFamily="2" charset="2"/>
              <a:buChar char="ü"/>
            </a:pPr>
            <a:r>
              <a:rPr lang="en-US" dirty="0" smtClean="0">
                <a:solidFill>
                  <a:schemeClr val="tx1"/>
                </a:solidFill>
                <a:latin typeface="Times New Roman" pitchFamily="18" charset="0"/>
                <a:cs typeface="Times New Roman" pitchFamily="18" charset="0"/>
              </a:rPr>
              <a:t>Outer skin, green leaves, roots</a:t>
            </a:r>
          </a:p>
          <a:p>
            <a:pPr algn="l">
              <a:buFont typeface="Wingdings" pitchFamily="2" charset="2"/>
              <a:buChar char="ü"/>
            </a:pPr>
            <a:r>
              <a:rPr lang="en-US" dirty="0" smtClean="0">
                <a:solidFill>
                  <a:schemeClr val="tx1"/>
                </a:solidFill>
                <a:latin typeface="Times New Roman" pitchFamily="18" charset="0"/>
                <a:cs typeface="Times New Roman" pitchFamily="18" charset="0"/>
              </a:rPr>
              <a:t>Leave bulbs in the field for a few days after harvest</a:t>
            </a:r>
          </a:p>
          <a:p>
            <a:pPr algn="l">
              <a:buFont typeface="Wingdings" pitchFamily="2" charset="2"/>
              <a:buChar char="ü"/>
            </a:pPr>
            <a:r>
              <a:rPr lang="en-US" dirty="0" smtClean="0">
                <a:solidFill>
                  <a:schemeClr val="tx1"/>
                </a:solidFill>
                <a:latin typeface="Times New Roman" pitchFamily="18" charset="0"/>
                <a:cs typeface="Times New Roman" pitchFamily="18" charset="0"/>
              </a:rPr>
              <a:t>Done under warm and dry conditions</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686800" cy="762000"/>
          </a:xfrm>
        </p:spPr>
        <p:txBody>
          <a:bodyPr>
            <a:normAutofit/>
          </a:bodyPr>
          <a:lstStyle/>
          <a:p>
            <a:pPr algn="l"/>
            <a:r>
              <a:rPr lang="en-US" dirty="0" smtClean="0">
                <a:solidFill>
                  <a:srgbClr val="FF0000"/>
                </a:solidFill>
              </a:rPr>
              <a:t>Postharvest treatment </a:t>
            </a:r>
            <a:r>
              <a:rPr lang="en-US" dirty="0" err="1" smtClean="0">
                <a:solidFill>
                  <a:srgbClr val="FF0000"/>
                </a:solidFill>
              </a:rPr>
              <a:t>contd</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304800" y="838200"/>
            <a:ext cx="8534400" cy="5791200"/>
          </a:xfrm>
        </p:spPr>
        <p:txBody>
          <a:bodyPr/>
          <a:lstStyle/>
          <a:p>
            <a:pPr>
              <a:buFont typeface="Wingdings" pitchFamily="2" charset="2"/>
              <a:buChar char="Ø"/>
            </a:pPr>
            <a:r>
              <a:rPr lang="en-US" b="1" dirty="0" smtClean="0">
                <a:latin typeface="Times New Roman" pitchFamily="18" charset="0"/>
                <a:cs typeface="Times New Roman" pitchFamily="18" charset="0"/>
              </a:rPr>
              <a:t>Inhibition of sprouting</a:t>
            </a:r>
          </a:p>
          <a:p>
            <a:pPr>
              <a:buFont typeface="Wingdings" pitchFamily="2" charset="2"/>
              <a:buChar char="ü"/>
            </a:pPr>
            <a:r>
              <a:rPr lang="en-US" dirty="0" smtClean="0">
                <a:latin typeface="Times New Roman" pitchFamily="18" charset="0"/>
                <a:cs typeface="Times New Roman" pitchFamily="18" charset="0"/>
              </a:rPr>
              <a:t>Potato and onion sprouted after some time of harvest</a:t>
            </a:r>
          </a:p>
          <a:p>
            <a:pPr>
              <a:buFont typeface="Wingdings" pitchFamily="2" charset="2"/>
              <a:buChar char="ü"/>
            </a:pPr>
            <a:r>
              <a:rPr lang="en-US" dirty="0" smtClean="0">
                <a:latin typeface="Times New Roman" pitchFamily="18" charset="0"/>
                <a:cs typeface="Times New Roman" pitchFamily="18" charset="0"/>
              </a:rPr>
              <a:t>Sprouting/dormancy depends on</a:t>
            </a:r>
          </a:p>
          <a:p>
            <a:r>
              <a:rPr lang="en-US" dirty="0" smtClean="0">
                <a:latin typeface="Times New Roman" pitchFamily="18" charset="0"/>
                <a:cs typeface="Times New Roman" pitchFamily="18" charset="0"/>
              </a:rPr>
              <a:t>The degree of maturity, if matured=&gt; dormant</a:t>
            </a:r>
          </a:p>
          <a:p>
            <a:r>
              <a:rPr lang="en-US" dirty="0" smtClean="0">
                <a:latin typeface="Times New Roman" pitchFamily="18" charset="0"/>
                <a:cs typeface="Times New Roman" pitchFamily="18" charset="0"/>
              </a:rPr>
              <a:t>The variety</a:t>
            </a:r>
          </a:p>
          <a:p>
            <a:pPr>
              <a:buNone/>
            </a:pPr>
            <a:r>
              <a:rPr lang="en-US" dirty="0" smtClean="0">
                <a:latin typeface="Times New Roman" pitchFamily="18" charset="0"/>
                <a:cs typeface="Times New Roman" pitchFamily="18" charset="0"/>
              </a:rPr>
              <a:t>=&gt;reduction of sprouting can be done   by</a:t>
            </a:r>
          </a:p>
          <a:p>
            <a:pPr>
              <a:buFontTx/>
              <a:buChar char="-"/>
            </a:pPr>
            <a:r>
              <a:rPr lang="en-US" dirty="0" smtClean="0">
                <a:latin typeface="Times New Roman" pitchFamily="18" charset="0"/>
                <a:cs typeface="Times New Roman" pitchFamily="18" charset="0"/>
              </a:rPr>
              <a:t>Chemical sprout suppressant</a:t>
            </a:r>
          </a:p>
          <a:p>
            <a:pPr>
              <a:buNone/>
            </a:pPr>
            <a:r>
              <a:rPr lang="en-US" dirty="0" smtClean="0">
                <a:latin typeface="Times New Roman" pitchFamily="18" charset="0"/>
                <a:cs typeface="Times New Roman" pitchFamily="18" charset="0"/>
              </a:rPr>
              <a:t> e.g. Maleic hydrazide (MH-Onion)</a:t>
            </a:r>
          </a:p>
          <a:p>
            <a:pPr>
              <a:buNone/>
            </a:pPr>
            <a:r>
              <a:rPr lang="en-US" dirty="0" smtClean="0">
                <a:latin typeface="Times New Roman" pitchFamily="18" charset="0"/>
                <a:cs typeface="Times New Roman" pitchFamily="18" charset="0"/>
              </a:rPr>
              <a:t>3-chlorisophyl-N-phenyl carbonate (CIPC)</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strips(down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610600" cy="6095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914400"/>
            <a:ext cx="8763000" cy="5791200"/>
          </a:xfrm>
        </p:spPr>
        <p:txBody>
          <a:bodyPr/>
          <a:lstStyle/>
          <a:p>
            <a:pPr algn="l"/>
            <a:r>
              <a:rPr lang="en-US" b="1" dirty="0" smtClean="0">
                <a:solidFill>
                  <a:schemeClr val="tx1"/>
                </a:solidFill>
                <a:latin typeface="Times New Roman" pitchFamily="18" charset="0"/>
                <a:cs typeface="Times New Roman" pitchFamily="18" charset="0"/>
              </a:rPr>
              <a:t>Controlled ripening</a:t>
            </a:r>
            <a:r>
              <a:rPr lang="en-US" dirty="0" smtClean="0">
                <a:solidFill>
                  <a:schemeClr val="tx1"/>
                </a:solidFill>
                <a:latin typeface="Times New Roman" pitchFamily="18" charset="0"/>
                <a:cs typeface="Times New Roman" pitchFamily="18" charset="0"/>
              </a:rPr>
              <a:t>-applied on</a:t>
            </a:r>
          </a:p>
          <a:p>
            <a:pPr algn="l">
              <a:buFont typeface="Wingdings" pitchFamily="2" charset="2"/>
              <a:buChar char="ü"/>
            </a:pPr>
            <a:r>
              <a:rPr lang="en-US" dirty="0" smtClean="0">
                <a:solidFill>
                  <a:schemeClr val="tx1"/>
                </a:solidFill>
                <a:latin typeface="Times New Roman" pitchFamily="18" charset="0"/>
                <a:cs typeface="Times New Roman" pitchFamily="18" charset="0"/>
              </a:rPr>
              <a:t>Climacteric fruits</a:t>
            </a:r>
          </a:p>
          <a:p>
            <a:pPr algn="l">
              <a:buFont typeface="Wingdings" pitchFamily="2" charset="2"/>
              <a:buChar char="ü"/>
            </a:pPr>
            <a:r>
              <a:rPr lang="en-US" dirty="0" smtClean="0">
                <a:solidFill>
                  <a:schemeClr val="tx1"/>
                </a:solidFill>
                <a:latin typeface="Times New Roman" pitchFamily="18" charset="0"/>
                <a:cs typeface="Times New Roman" pitchFamily="18" charset="0"/>
              </a:rPr>
              <a:t>Ripening can be accomplished with the use of ethylene</a:t>
            </a:r>
          </a:p>
          <a:p>
            <a:pPr algn="l"/>
            <a:r>
              <a:rPr lang="en-US" dirty="0" smtClean="0">
                <a:solidFill>
                  <a:schemeClr val="tx1"/>
                </a:solidFill>
                <a:latin typeface="Times New Roman" pitchFamily="18" charset="0"/>
                <a:cs typeface="Times New Roman" pitchFamily="18" charset="0"/>
              </a:rPr>
              <a:t>-chemical ethylene</a:t>
            </a:r>
          </a:p>
          <a:p>
            <a:pPr algn="l"/>
            <a:r>
              <a:rPr lang="en-US" dirty="0" smtClean="0">
                <a:solidFill>
                  <a:schemeClr val="tx1"/>
                </a:solidFill>
                <a:latin typeface="Times New Roman" pitchFamily="18" charset="0"/>
                <a:cs typeface="Times New Roman" pitchFamily="18" charset="0"/>
              </a:rPr>
              <a:t>-Natural ethylene produced in the fruit</a:t>
            </a:r>
          </a:p>
          <a:p>
            <a:pPr algn="l"/>
            <a:r>
              <a:rPr lang="en-US" dirty="0" smtClean="0">
                <a:solidFill>
                  <a:schemeClr val="tx1"/>
                </a:solidFill>
                <a:latin typeface="Times New Roman" pitchFamily="18" charset="0"/>
                <a:cs typeface="Times New Roman" pitchFamily="18" charset="0"/>
              </a:rPr>
              <a:t>-Traditional method of ethylene production –smoke</a:t>
            </a:r>
          </a:p>
          <a:p>
            <a:pPr algn="l"/>
            <a:r>
              <a:rPr lang="en-US" dirty="0" smtClean="0">
                <a:solidFill>
                  <a:schemeClr val="tx1"/>
                </a:solidFill>
                <a:latin typeface="Times New Roman" pitchFamily="18" charset="0"/>
                <a:cs typeface="Times New Roman" pitchFamily="18" charset="0"/>
              </a:rPr>
              <a:t>-High temperature +high RH</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r>
              <a:rPr lang="en-US"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0" y="914400"/>
            <a:ext cx="9144000" cy="5791200"/>
          </a:xfrm>
        </p:spPr>
        <p:txBody>
          <a:bodyPr/>
          <a:lstStyle/>
          <a:p>
            <a:pPr>
              <a:buFont typeface="Wingdings" pitchFamily="2" charset="2"/>
              <a:buChar char="Ø"/>
            </a:pPr>
            <a:r>
              <a:rPr lang="en-US" dirty="0" smtClean="0">
                <a:latin typeface="Times New Roman" pitchFamily="18" charset="0"/>
                <a:cs typeface="Times New Roman" pitchFamily="18" charset="0"/>
              </a:rPr>
              <a:t>Degreening of citrus</a:t>
            </a:r>
          </a:p>
          <a:p>
            <a:pPr>
              <a:buNone/>
            </a:pPr>
            <a:r>
              <a:rPr lang="en-US" sz="2800" dirty="0" smtClean="0">
                <a:latin typeface="Times New Roman" pitchFamily="18" charset="0"/>
                <a:cs typeface="Times New Roman" pitchFamily="18" charset="0"/>
              </a:rPr>
              <a:t>- tropical citrus doesn’t develop yellow color while ripening</a:t>
            </a:r>
          </a:p>
          <a:p>
            <a:pPr>
              <a:buNone/>
            </a:pPr>
            <a:r>
              <a:rPr lang="en-US" sz="2800" dirty="0" smtClean="0">
                <a:latin typeface="Times New Roman" pitchFamily="18" charset="0"/>
                <a:cs typeface="Times New Roman" pitchFamily="18" charset="0"/>
              </a:rPr>
              <a:t> - can be done by the use of ethylene</a:t>
            </a:r>
          </a:p>
          <a:p>
            <a:pPr>
              <a:buFont typeface="Wingdings" pitchFamily="2" charset="2"/>
              <a:buChar char="Ø"/>
            </a:pPr>
            <a:r>
              <a:rPr lang="en-US" sz="2800" dirty="0" smtClean="0">
                <a:latin typeface="Times New Roman" pitchFamily="18" charset="0"/>
                <a:cs typeface="Times New Roman" pitchFamily="18" charset="0"/>
              </a:rPr>
              <a:t>Waxing</a:t>
            </a:r>
          </a:p>
          <a:p>
            <a:pPr>
              <a:buFontTx/>
              <a:buChar char="-"/>
            </a:pPr>
            <a:r>
              <a:rPr lang="en-US" sz="2800" dirty="0" smtClean="0">
                <a:latin typeface="Times New Roman" pitchFamily="18" charset="0"/>
                <a:cs typeface="Times New Roman" pitchFamily="18" charset="0"/>
              </a:rPr>
              <a:t>Make the product shiny=&gt;attract the consumer appeal</a:t>
            </a:r>
          </a:p>
          <a:p>
            <a:pPr>
              <a:buFontTx/>
              <a:buChar char="-"/>
            </a:pPr>
            <a:r>
              <a:rPr lang="en-US" sz="2800" dirty="0" smtClean="0">
                <a:latin typeface="Times New Roman" pitchFamily="18" charset="0"/>
                <a:cs typeface="Times New Roman" pitchFamily="18" charset="0"/>
              </a:rPr>
              <a:t>Reduce diffusion of water</a:t>
            </a:r>
          </a:p>
          <a:p>
            <a:pPr>
              <a:buFontTx/>
              <a:buChar char="-"/>
            </a:pPr>
            <a:r>
              <a:rPr lang="en-US" sz="2800" dirty="0" smtClean="0">
                <a:latin typeface="Times New Roman" pitchFamily="18" charset="0"/>
                <a:cs typeface="Times New Roman" pitchFamily="18" charset="0"/>
              </a:rPr>
              <a:t>Citrus,cucumber,etc.</a:t>
            </a:r>
          </a:p>
          <a:p>
            <a:pPr>
              <a:buFontTx/>
              <a:buChar char="-"/>
            </a:pP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Content Placeholder 2"/>
          <p:cNvSpPr>
            <a:spLocks noGrp="1" noChangeArrowheads="1"/>
          </p:cNvSpPr>
          <p:nvPr>
            <p:ph idx="1"/>
          </p:nvPr>
        </p:nvSpPr>
        <p:spPr>
          <a:xfrm>
            <a:off x="142875" y="500063"/>
            <a:ext cx="8543925" cy="5672137"/>
          </a:xfrm>
        </p:spPr>
        <p:txBody>
          <a:bodyPr/>
          <a:lstStyle/>
          <a:p>
            <a:pPr eaLnBrk="1" hangingPunct="1">
              <a:lnSpc>
                <a:spcPct val="150000"/>
              </a:lnSpc>
              <a:spcAft>
                <a:spcPts val="600"/>
              </a:spcAft>
              <a:buFont typeface="Arial" pitchFamily="34" charset="0"/>
              <a:buNone/>
            </a:pPr>
            <a:r>
              <a:rPr lang="en-AU" altLang="en-US" sz="2400" b="1" dirty="0" smtClean="0">
                <a:latin typeface="Times New Roman" pitchFamily="18" charset="0"/>
              </a:rPr>
              <a:t>Fleshy fruits: </a:t>
            </a:r>
            <a:r>
              <a:rPr lang="en-AU" altLang="en-US" sz="2400" dirty="0" smtClean="0">
                <a:latin typeface="Times New Roman" pitchFamily="18" charset="0"/>
              </a:rPr>
              <a:t>can be classified as</a:t>
            </a:r>
          </a:p>
          <a:p>
            <a:pPr eaLnBrk="1" hangingPunct="1">
              <a:lnSpc>
                <a:spcPct val="150000"/>
              </a:lnSpc>
              <a:spcAft>
                <a:spcPts val="600"/>
              </a:spcAft>
              <a:buFont typeface="Arial" pitchFamily="34" charset="0"/>
              <a:buNone/>
            </a:pPr>
            <a:r>
              <a:rPr lang="en-AU" altLang="en-US" sz="2400" b="1" dirty="0" smtClean="0">
                <a:latin typeface="Times New Roman" pitchFamily="18" charset="0"/>
              </a:rPr>
              <a:t>Climacteric fruits</a:t>
            </a:r>
            <a:r>
              <a:rPr lang="en-AU" altLang="en-US" sz="2400" dirty="0" smtClean="0">
                <a:latin typeface="Times New Roman" pitchFamily="18" charset="0"/>
              </a:rPr>
              <a:t>: - have the potential to ripen after harvest. Example: Banana, Tomato</a:t>
            </a:r>
          </a:p>
          <a:p>
            <a:pPr eaLnBrk="1" hangingPunct="1">
              <a:lnSpc>
                <a:spcPct val="150000"/>
              </a:lnSpc>
              <a:spcAft>
                <a:spcPts val="600"/>
              </a:spcAft>
              <a:buFont typeface="Arial" pitchFamily="34" charset="0"/>
              <a:buNone/>
            </a:pPr>
            <a:endParaRPr lang="en-AU" altLang="en-US" sz="2400" b="1" dirty="0" smtClean="0">
              <a:latin typeface="Times New Roman" pitchFamily="18" charset="0"/>
            </a:endParaRPr>
          </a:p>
          <a:p>
            <a:pPr eaLnBrk="1" hangingPunct="1">
              <a:lnSpc>
                <a:spcPct val="150000"/>
              </a:lnSpc>
              <a:spcAft>
                <a:spcPts val="600"/>
              </a:spcAft>
              <a:buFont typeface="Arial" pitchFamily="34" charset="0"/>
              <a:buNone/>
            </a:pPr>
            <a:r>
              <a:rPr lang="en-AU" altLang="en-US" sz="2400" b="1" dirty="0" smtClean="0">
                <a:latin typeface="Times New Roman" pitchFamily="18" charset="0"/>
              </a:rPr>
              <a:t>Non-climacteric fruits</a:t>
            </a:r>
            <a:r>
              <a:rPr lang="en-AU" altLang="en-US" sz="2400" dirty="0" smtClean="0">
                <a:latin typeface="Times New Roman" pitchFamily="18" charset="0"/>
              </a:rPr>
              <a:t>:</a:t>
            </a:r>
          </a:p>
          <a:p>
            <a:pPr eaLnBrk="1" hangingPunct="1">
              <a:lnSpc>
                <a:spcPct val="150000"/>
              </a:lnSpc>
              <a:spcAft>
                <a:spcPts val="600"/>
              </a:spcAft>
            </a:pPr>
            <a:r>
              <a:rPr lang="en-AU" altLang="en-US" sz="2400" dirty="0" smtClean="0">
                <a:latin typeface="Times New Roman" pitchFamily="18" charset="0"/>
              </a:rPr>
              <a:t>must be harvested when they are completely ripe</a:t>
            </a:r>
          </a:p>
          <a:p>
            <a:pPr eaLnBrk="1" hangingPunct="1">
              <a:lnSpc>
                <a:spcPct val="150000"/>
              </a:lnSpc>
              <a:spcAft>
                <a:spcPts val="600"/>
              </a:spcAft>
            </a:pPr>
            <a:r>
              <a:rPr lang="en-AU" altLang="en-US" sz="2400" dirty="0" smtClean="0">
                <a:latin typeface="Times New Roman" pitchFamily="18" charset="0"/>
              </a:rPr>
              <a:t>Example: Citrus, Avocado. </a:t>
            </a:r>
            <a:endParaRPr lang="en-AU" altLang="en-US" sz="2400" dirty="0" smtClean="0">
              <a:latin typeface="Times New Roman" pitchFamily="18" charset="0"/>
              <a:cs typeface="Times New Roman" pitchFamily="18" charset="0"/>
            </a:endParaRPr>
          </a:p>
        </p:txBody>
      </p:sp>
      <p:pic>
        <p:nvPicPr>
          <p:cNvPr id="69634" name="Picture 3" descr="D:\ACADEMICS\05 OLERICULTURE\PICTURES\463198000120424072848[1].jpg"/>
          <p:cNvPicPr>
            <a:picLocks noChangeAspect="1" noChangeArrowheads="1"/>
          </p:cNvPicPr>
          <p:nvPr/>
        </p:nvPicPr>
        <p:blipFill>
          <a:blip r:embed="rId2"/>
          <a:srcRect/>
          <a:stretch>
            <a:fillRect/>
          </a:stretch>
        </p:blipFill>
        <p:spPr bwMode="auto">
          <a:xfrm>
            <a:off x="6746875" y="1905000"/>
            <a:ext cx="2397125" cy="2351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9633">
                                            <p:txEl>
                                              <p:pRg st="0" end="0"/>
                                            </p:txEl>
                                          </p:spTgt>
                                        </p:tgtEl>
                                        <p:attrNameLst>
                                          <p:attrName>style.visibility</p:attrName>
                                        </p:attrNameLst>
                                      </p:cBhvr>
                                      <p:to>
                                        <p:strVal val="visible"/>
                                      </p:to>
                                    </p:set>
                                    <p:animEffect transition="in" filter="strips(downLeft)">
                                      <p:cBhvr>
                                        <p:cTn id="7" dur="500"/>
                                        <p:tgtEl>
                                          <p:spTgt spid="696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9633">
                                            <p:txEl>
                                              <p:pRg st="1" end="1"/>
                                            </p:txEl>
                                          </p:spTgt>
                                        </p:tgtEl>
                                        <p:attrNameLst>
                                          <p:attrName>style.visibility</p:attrName>
                                        </p:attrNameLst>
                                      </p:cBhvr>
                                      <p:to>
                                        <p:strVal val="visible"/>
                                      </p:to>
                                    </p:set>
                                    <p:animEffect transition="in" filter="strips(downLeft)">
                                      <p:cBhvr>
                                        <p:cTn id="12" dur="500"/>
                                        <p:tgtEl>
                                          <p:spTgt spid="696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9633">
                                            <p:txEl>
                                              <p:pRg st="3" end="3"/>
                                            </p:txEl>
                                          </p:spTgt>
                                        </p:tgtEl>
                                        <p:attrNameLst>
                                          <p:attrName>style.visibility</p:attrName>
                                        </p:attrNameLst>
                                      </p:cBhvr>
                                      <p:to>
                                        <p:strVal val="visible"/>
                                      </p:to>
                                    </p:set>
                                    <p:animEffect transition="in" filter="strips(downLeft)">
                                      <p:cBhvr>
                                        <p:cTn id="17" dur="500"/>
                                        <p:tgtEl>
                                          <p:spTgt spid="6963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9633">
                                            <p:txEl>
                                              <p:pRg st="4" end="4"/>
                                            </p:txEl>
                                          </p:spTgt>
                                        </p:tgtEl>
                                        <p:attrNameLst>
                                          <p:attrName>style.visibility</p:attrName>
                                        </p:attrNameLst>
                                      </p:cBhvr>
                                      <p:to>
                                        <p:strVal val="visible"/>
                                      </p:to>
                                    </p:set>
                                    <p:animEffect transition="in" filter="strips(downLeft)">
                                      <p:cBhvr>
                                        <p:cTn id="22" dur="500"/>
                                        <p:tgtEl>
                                          <p:spTgt spid="6963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9633">
                                            <p:txEl>
                                              <p:pRg st="5" end="5"/>
                                            </p:txEl>
                                          </p:spTgt>
                                        </p:tgtEl>
                                        <p:attrNameLst>
                                          <p:attrName>style.visibility</p:attrName>
                                        </p:attrNameLst>
                                      </p:cBhvr>
                                      <p:to>
                                        <p:strVal val="visible"/>
                                      </p:to>
                                    </p:set>
                                    <p:animEffect transition="in" filter="strips(downLeft)">
                                      <p:cBhvr>
                                        <p:cTn id="27" dur="500"/>
                                        <p:tgtEl>
                                          <p:spTgt spid="696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3"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763000" cy="533399"/>
          </a:xfrm>
        </p:spPr>
        <p:txBody>
          <a:bodyPr>
            <a:normAutofit fontScale="90000"/>
          </a:bodyPr>
          <a:lstStyle/>
          <a:p>
            <a:pPr algn="l"/>
            <a:r>
              <a:rPr lang="en-US" sz="4000" dirty="0" smtClean="0">
                <a:solidFill>
                  <a:srgbClr val="FF0000"/>
                </a:solidFill>
                <a:latin typeface="Times New Roman" pitchFamily="18" charset="0"/>
                <a:cs typeface="Times New Roman" pitchFamily="18" charset="0"/>
              </a:rPr>
              <a:t>summary</a:t>
            </a:r>
            <a:endParaRPr lang="en-US" sz="40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762000"/>
            <a:ext cx="8763000" cy="5943600"/>
          </a:xfrm>
        </p:spPr>
        <p:txBody>
          <a:bodyPr/>
          <a:lstStyle/>
          <a:p>
            <a:pPr algn="l"/>
            <a:endParaRPr lang="en-US" dirty="0"/>
          </a:p>
        </p:txBody>
      </p:sp>
      <p:pic>
        <p:nvPicPr>
          <p:cNvPr id="7170" name="Picture 2"/>
          <p:cNvPicPr>
            <a:picLocks noChangeAspect="1" noChangeArrowheads="1"/>
          </p:cNvPicPr>
          <p:nvPr/>
        </p:nvPicPr>
        <p:blipFill>
          <a:blip r:embed="rId2"/>
          <a:srcRect/>
          <a:stretch>
            <a:fillRect/>
          </a:stretch>
        </p:blipFill>
        <p:spPr bwMode="auto">
          <a:xfrm>
            <a:off x="228600" y="762000"/>
            <a:ext cx="8686800" cy="594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52401"/>
            <a:ext cx="8839200" cy="7619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914400"/>
            <a:ext cx="8763000" cy="5715000"/>
          </a:xfrm>
        </p:spPr>
        <p:txBody>
          <a:bodyPr>
            <a:normAutofit fontScale="92500" lnSpcReduction="20000"/>
          </a:bodyPr>
          <a:lstStyle/>
          <a:p>
            <a:pPr algn="l"/>
            <a:r>
              <a:rPr lang="en-US" b="1" dirty="0" smtClean="0">
                <a:solidFill>
                  <a:schemeClr val="tx1"/>
                </a:solidFill>
                <a:latin typeface="Times New Roman" pitchFamily="18" charset="0"/>
                <a:cs typeface="Times New Roman" pitchFamily="18" charset="0"/>
              </a:rPr>
              <a:t>Keys to success in postharvest handling of fruits and</a:t>
            </a:r>
            <a:r>
              <a:rPr lang="en-US" dirty="0" smtClean="0">
                <a:solidFill>
                  <a:schemeClr val="tx1"/>
                </a:solidFill>
                <a:latin typeface="Times New Roman" pitchFamily="18" charset="0"/>
                <a:cs typeface="Times New Roman" pitchFamily="18" charset="0"/>
              </a:rPr>
              <a:t/>
            </a:r>
            <a:br>
              <a:rPr lang="en-US" dirty="0" smtClean="0">
                <a:solidFill>
                  <a:schemeClr val="tx1"/>
                </a:solidFill>
                <a:latin typeface="Times New Roman" pitchFamily="18" charset="0"/>
                <a:cs typeface="Times New Roman" pitchFamily="18" charset="0"/>
              </a:rPr>
            </a:br>
            <a:r>
              <a:rPr lang="en-US" b="1" dirty="0" smtClean="0">
                <a:solidFill>
                  <a:schemeClr val="tx1"/>
                </a:solidFill>
                <a:latin typeface="Times New Roman" pitchFamily="18" charset="0"/>
                <a:cs typeface="Times New Roman" pitchFamily="18" charset="0"/>
              </a:rPr>
              <a:t>vegetables</a:t>
            </a:r>
            <a:r>
              <a:rPr lang="en-US" dirty="0" smtClean="0">
                <a:solidFill>
                  <a:schemeClr val="tx1"/>
                </a:solidFill>
                <a:latin typeface="Times New Roman" pitchFamily="18" charset="0"/>
                <a:cs typeface="Times New Roman" pitchFamily="18" charset="0"/>
              </a:rPr>
              <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Initial quality</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Harvest at the correct maturity</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Careful handling to minimize physical damage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Select, classify and pack carefully</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Proper management of environmental conditions:</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Temperature</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Relative humidity</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Atmospheric composition (O2, CO2, C2H4)</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Ventilation</a:t>
            </a:r>
            <a:br>
              <a:rPr lang="en-US" dirty="0" smtClean="0">
                <a:solidFill>
                  <a:schemeClr val="tx1"/>
                </a:solidFill>
                <a:latin typeface="Times New Roman" pitchFamily="18" charset="0"/>
                <a:cs typeface="Times New Roman" pitchFamily="18" charset="0"/>
              </a:rPr>
            </a:br>
            <a:r>
              <a:rPr lang="en-US" dirty="0" smtClean="0">
                <a:solidFill>
                  <a:schemeClr val="tx1"/>
                </a:solidFill>
                <a:latin typeface="Times New Roman" pitchFamily="18" charset="0"/>
                <a:cs typeface="Times New Roman" pitchFamily="18" charset="0"/>
              </a:rPr>
              <a:t>• Proper sanitation procedures</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590800"/>
            <a:ext cx="8915400" cy="1143000"/>
          </a:xfrm>
        </p:spPr>
        <p:txBody>
          <a:bodyPr>
            <a:normAutofit fontScale="90000"/>
          </a:bodyPr>
          <a:lstStyle/>
          <a:p>
            <a:pPr algn="r"/>
            <a:r>
              <a:rPr lang="en-US" altLang="en-US" b="1" dirty="0" smtClean="0">
                <a:latin typeface="Bookman Old Style" pitchFamily="18" charset="0"/>
              </a:rPr>
              <a:t/>
            </a:r>
            <a:br>
              <a:rPr lang="en-US" altLang="en-US" b="1" dirty="0" smtClean="0">
                <a:latin typeface="Bookman Old Style" pitchFamily="18" charset="0"/>
              </a:rPr>
            </a:br>
            <a:r>
              <a:rPr lang="en-US" altLang="en-US" b="1" dirty="0" smtClean="0">
                <a:solidFill>
                  <a:srgbClr val="FF0000"/>
                </a:solidFill>
                <a:latin typeface="Bookman Old Style" pitchFamily="18" charset="0"/>
              </a:rPr>
              <a:t>Chapter 6. Storage of horticultural crops </a:t>
            </a:r>
            <a:br>
              <a:rPr lang="en-US" altLang="en-US" b="1" dirty="0" smtClean="0">
                <a:solidFill>
                  <a:srgbClr val="FF0000"/>
                </a:solidFill>
                <a:latin typeface="Bookman Old Style" pitchFamily="18" charset="0"/>
              </a:rPr>
            </a:br>
            <a:endParaRPr lang="en-US" altLang="en-US" dirty="0" smtClean="0">
              <a:solidFill>
                <a:srgbClr val="FF0000"/>
              </a:solidFill>
              <a:latin typeface="Bookman Old Style" pitchFamily="18" charset="0"/>
            </a:endParaRPr>
          </a:p>
        </p:txBody>
      </p:sp>
      <p:sp>
        <p:nvSpPr>
          <p:cNvPr id="4" name="Date Placeholder 3"/>
          <p:cNvSpPr>
            <a:spLocks noGrp="1"/>
          </p:cNvSpPr>
          <p:nvPr>
            <p:ph type="dt" sz="quarter" idx="10"/>
          </p:nvPr>
        </p:nvSpPr>
        <p:spPr/>
        <p:txBody>
          <a:bodyPr/>
          <a:lstStyle/>
          <a:p>
            <a:pPr>
              <a:defRPr/>
            </a:pPr>
            <a:fld id="{6FAF6193-CBFD-429E-9945-52A0F4069D43}"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5125" name="Slide Number Placeholder 5"/>
          <p:cNvSpPr>
            <a:spLocks noGrp="1"/>
          </p:cNvSpPr>
          <p:nvPr>
            <p:ph type="sldNum" sz="quarter" idx="12"/>
          </p:nvPr>
        </p:nvSpPr>
        <p:spPr bwMode="auto">
          <a:noFill/>
          <a:ln>
            <a:miter lim="800000"/>
            <a:headEnd/>
            <a:tailEnd/>
          </a:ln>
        </p:spPr>
        <p:txBody>
          <a:bodyPr/>
          <a:lstStyle/>
          <a:p>
            <a:fld id="{57F468A0-046D-409D-93E7-7242A6AC6671}" type="slidenum">
              <a:rPr lang="en-US" altLang="en-US"/>
              <a:pPr/>
              <a:t>222</a:t>
            </a:fld>
            <a:endParaRPr lang="en-US" altLang="en-US"/>
          </a:p>
        </p:txBody>
      </p:sp>
      <p:sp>
        <p:nvSpPr>
          <p:cNvPr id="7" name="Rectangle 6"/>
          <p:cNvSpPr/>
          <p:nvPr/>
        </p:nvSpPr>
        <p:spPr>
          <a:xfrm>
            <a:off x="3276600" y="6488113"/>
            <a:ext cx="5867400" cy="369887"/>
          </a:xfrm>
          <a:prstGeom prst="rect">
            <a:avLst/>
          </a:prstGeom>
          <a:solidFill>
            <a:srgbClr val="92D050"/>
          </a:solidFill>
        </p:spPr>
        <p:txBody>
          <a:bodyPr>
            <a:spAutoFit/>
          </a:bodyPr>
          <a:lstStyle/>
          <a:p>
            <a:pPr algn="r" eaLnBrk="1" hangingPunct="1">
              <a:defRPr/>
            </a:pPr>
            <a:r>
              <a:rPr lang="en-US" b="1" kern="10" dirty="0">
                <a:ln w="9525">
                  <a:noFill/>
                  <a:round/>
                  <a:headEnd type="none" w="sm" len="sm"/>
                  <a:tailEnd type="none" w="sm" len="sm"/>
                </a:ln>
                <a:solidFill>
                  <a:srgbClr val="7030A0"/>
                </a:solidFill>
                <a:effectLst>
                  <a:outerShdw dist="45791" dir="2021404" algn="ctr" rotWithShape="0">
                    <a:srgbClr val="B2B2B2">
                      <a:alpha val="80000"/>
                    </a:srgbClr>
                  </a:outerShdw>
                </a:effectLst>
                <a:latin typeface="Bookman Old Style" pitchFamily="18" charset="0"/>
                <a:cs typeface="Times New Roman"/>
              </a:rPr>
              <a:t>Production is only half the battle (Harris,1988</a:t>
            </a:r>
            <a:r>
              <a:rPr lang="en-US" kern="10" dirty="0">
                <a:ln w="9525">
                  <a:noFill/>
                  <a:round/>
                  <a:headEnd type="none" w="sm" len="sm"/>
                  <a:tailEnd type="none" w="sm" len="sm"/>
                </a:ln>
                <a:solidFill>
                  <a:srgbClr val="7030A0"/>
                </a:solidFill>
                <a:effectLst>
                  <a:outerShdw dist="45791" dir="2021404" algn="ctr" rotWithShape="0">
                    <a:srgbClr val="B2B2B2">
                      <a:alpha val="80000"/>
                    </a:srgbClr>
                  </a:outerShdw>
                </a:effectLst>
                <a:latin typeface="Times New Roman"/>
                <a:cs typeface="Times New Roman"/>
              </a:rPr>
              <a:t>)</a:t>
            </a:r>
          </a:p>
        </p:txBody>
      </p:sp>
      <p:pic>
        <p:nvPicPr>
          <p:cNvPr id="36866" name="Picture 2" descr="D:\HORTICULTURE\02 POST HARVEST MANAGEMENT\POST-HARVEST MANAGEMENT\POSTHARVEST (JPG)\pot in pot 2.jpg"/>
          <p:cNvPicPr>
            <a:picLocks noChangeAspect="1" noChangeArrowheads="1"/>
          </p:cNvPicPr>
          <p:nvPr/>
        </p:nvPicPr>
        <p:blipFill>
          <a:blip r:embed="rId2" cstate="print"/>
          <a:srcRect/>
          <a:stretch>
            <a:fillRect/>
          </a:stretch>
        </p:blipFill>
        <p:spPr bwMode="auto">
          <a:xfrm>
            <a:off x="3429000" y="0"/>
            <a:ext cx="2743201" cy="2674620"/>
          </a:xfrm>
          <a:prstGeom prst="ellipse">
            <a:avLst/>
          </a:prstGeom>
          <a:ln>
            <a:noFill/>
          </a:ln>
          <a:effectLst>
            <a:softEdge rad="112500"/>
          </a:effectLst>
        </p:spPr>
      </p:pic>
      <p:pic>
        <p:nvPicPr>
          <p:cNvPr id="36867" name="Picture 3" descr="D:\HORTICULTURE\02 POST HARVEST MANAGEMENT\POST-HARVEST MANAGEMENT\POSTHARVEST (JPG)\ref storage.jpg"/>
          <p:cNvPicPr>
            <a:picLocks noChangeAspect="1" noChangeArrowheads="1"/>
          </p:cNvPicPr>
          <p:nvPr/>
        </p:nvPicPr>
        <p:blipFill>
          <a:blip r:embed="rId3" cstate="print"/>
          <a:srcRect/>
          <a:stretch>
            <a:fillRect/>
          </a:stretch>
        </p:blipFill>
        <p:spPr bwMode="auto">
          <a:xfrm>
            <a:off x="5689600" y="3810000"/>
            <a:ext cx="3454400" cy="2667000"/>
          </a:xfrm>
          <a:prstGeom prst="ellipse">
            <a:avLst/>
          </a:prstGeom>
          <a:ln>
            <a:noFill/>
          </a:ln>
          <a:effectLst>
            <a:softEdge rad="112500"/>
          </a:effectLst>
        </p:spPr>
      </p:pic>
      <p:pic>
        <p:nvPicPr>
          <p:cNvPr id="36868" name="Picture 4" descr="D:\HORTICULTURE\02 POST HARVEST MANAGEMENT\POST-HARVEST MANAGEMENT\POSTHARVEST (JPG)\pit storage.jpg"/>
          <p:cNvPicPr>
            <a:picLocks noChangeAspect="1" noChangeArrowheads="1"/>
          </p:cNvPicPr>
          <p:nvPr/>
        </p:nvPicPr>
        <p:blipFill>
          <a:blip r:embed="rId4" cstate="print"/>
          <a:srcRect/>
          <a:stretch>
            <a:fillRect/>
          </a:stretch>
        </p:blipFill>
        <p:spPr bwMode="auto">
          <a:xfrm>
            <a:off x="457200" y="0"/>
            <a:ext cx="2952750" cy="2514600"/>
          </a:xfrm>
          <a:prstGeom prst="ellipse">
            <a:avLst/>
          </a:prstGeom>
          <a:ln>
            <a:noFill/>
          </a:ln>
          <a:effectLst>
            <a:softEdge rad="112500"/>
          </a:effectLst>
        </p:spPr>
      </p:pic>
      <p:pic>
        <p:nvPicPr>
          <p:cNvPr id="36869" name="Picture 5" descr="D:\HORTICULTURE\02 POST HARVEST MANAGEMENT\POST-HARVEST MANAGEMENT\POSTHARVEST (JPG)\evaporative cooler.jpg"/>
          <p:cNvPicPr>
            <a:picLocks noChangeAspect="1" noChangeArrowheads="1"/>
          </p:cNvPicPr>
          <p:nvPr/>
        </p:nvPicPr>
        <p:blipFill>
          <a:blip r:embed="rId5" cstate="print"/>
          <a:srcRect/>
          <a:stretch>
            <a:fillRect/>
          </a:stretch>
        </p:blipFill>
        <p:spPr bwMode="auto">
          <a:xfrm>
            <a:off x="0" y="2209800"/>
            <a:ext cx="2881313" cy="2577377"/>
          </a:xfrm>
          <a:prstGeom prst="ellipse">
            <a:avLst/>
          </a:prstGeom>
          <a:ln>
            <a:noFill/>
          </a:ln>
          <a:effectLst>
            <a:softEdge rad="112500"/>
          </a:effectLst>
        </p:spPr>
      </p:pic>
      <p:pic>
        <p:nvPicPr>
          <p:cNvPr id="36870" name="Picture 6" descr="D:\HORTICULTURE\02 POST HARVEST MANAGEMENT\POST-HARVEST MANAGEMENT\POSTHARVEST (JPG)\zero chamber.jpg"/>
          <p:cNvPicPr>
            <a:picLocks noChangeAspect="1" noChangeArrowheads="1"/>
          </p:cNvPicPr>
          <p:nvPr/>
        </p:nvPicPr>
        <p:blipFill>
          <a:blip r:embed="rId6" cstate="print"/>
          <a:srcRect/>
          <a:stretch>
            <a:fillRect/>
          </a:stretch>
        </p:blipFill>
        <p:spPr bwMode="auto">
          <a:xfrm>
            <a:off x="5943599" y="228600"/>
            <a:ext cx="3019231" cy="2302604"/>
          </a:xfrm>
          <a:prstGeom prst="ellipse">
            <a:avLst/>
          </a:prstGeom>
          <a:ln>
            <a:noFill/>
          </a:ln>
          <a:effectLst>
            <a:softEdge rad="112500"/>
          </a:effectLst>
        </p:spPr>
      </p:pic>
      <p:pic>
        <p:nvPicPr>
          <p:cNvPr id="36871" name="Picture 7" descr="D:\HORTICULTURE\02 POST HARVEST MANAGEMENT\POST-HARVEST MANAGEMENT\POSTHARVEST (JPG)\clamp 2.jpg"/>
          <p:cNvPicPr>
            <a:picLocks noChangeAspect="1" noChangeArrowheads="1"/>
          </p:cNvPicPr>
          <p:nvPr/>
        </p:nvPicPr>
        <p:blipFill>
          <a:blip r:embed="rId7" cstate="print"/>
          <a:srcRect/>
          <a:stretch>
            <a:fillRect/>
          </a:stretch>
        </p:blipFill>
        <p:spPr bwMode="auto">
          <a:xfrm>
            <a:off x="-1" y="4495801"/>
            <a:ext cx="2729653" cy="2362200"/>
          </a:xfrm>
          <a:prstGeom prst="ellipse">
            <a:avLst/>
          </a:prstGeom>
          <a:ln>
            <a:noFill/>
          </a:ln>
          <a:effectLst>
            <a:softEdge rad="112500"/>
          </a:effectLst>
        </p:spPr>
      </p:pic>
      <p:pic>
        <p:nvPicPr>
          <p:cNvPr id="36872" name="Picture 8" descr="D:\HORTICULTURE\02 POST HARVEST MANAGEMENT\POST-HARVEST MANAGEMENT\POSTHARVEST (JPG)\refri storage 2.jpg"/>
          <p:cNvPicPr>
            <a:picLocks noChangeAspect="1" noChangeArrowheads="1"/>
          </p:cNvPicPr>
          <p:nvPr/>
        </p:nvPicPr>
        <p:blipFill>
          <a:blip r:embed="rId8" cstate="print"/>
          <a:srcRect/>
          <a:stretch>
            <a:fillRect/>
          </a:stretch>
        </p:blipFill>
        <p:spPr bwMode="auto">
          <a:xfrm>
            <a:off x="2438400" y="3886200"/>
            <a:ext cx="3505200" cy="25908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743200" y="838200"/>
            <a:ext cx="5791200" cy="1036638"/>
          </a:xfrm>
        </p:spPr>
        <p:txBody>
          <a:bodyPr/>
          <a:lstStyle/>
          <a:p>
            <a:pPr algn="l"/>
            <a:r>
              <a:rPr lang="en-US" altLang="en-US" sz="3600" b="1" smtClean="0">
                <a:solidFill>
                  <a:srgbClr val="1004AC"/>
                </a:solidFill>
                <a:latin typeface="Book Antiqua" pitchFamily="18" charset="0"/>
              </a:rPr>
              <a:t>Chapter objectives </a:t>
            </a:r>
          </a:p>
        </p:txBody>
      </p:sp>
      <p:sp>
        <p:nvSpPr>
          <p:cNvPr id="6147" name="Content Placeholder 2"/>
          <p:cNvSpPr>
            <a:spLocks noGrp="1"/>
          </p:cNvSpPr>
          <p:nvPr>
            <p:ph idx="1"/>
          </p:nvPr>
        </p:nvSpPr>
        <p:spPr>
          <a:xfrm>
            <a:off x="457200" y="1752600"/>
            <a:ext cx="8229600" cy="4373563"/>
          </a:xfrm>
        </p:spPr>
        <p:txBody>
          <a:bodyPr/>
          <a:lstStyle/>
          <a:p>
            <a:pPr>
              <a:lnSpc>
                <a:spcPct val="150000"/>
              </a:lnSpc>
              <a:buFont typeface="Arial" pitchFamily="34" charset="0"/>
              <a:buNone/>
            </a:pPr>
            <a:r>
              <a:rPr lang="en-US" altLang="en-US" sz="3000" smtClean="0">
                <a:latin typeface="Book Antiqua" pitchFamily="18" charset="0"/>
              </a:rPr>
              <a:t>                    Dear students, at the end of this chapter you will be able to:</a:t>
            </a:r>
          </a:p>
          <a:p>
            <a:pPr>
              <a:lnSpc>
                <a:spcPct val="150000"/>
              </a:lnSpc>
              <a:buFont typeface="Arial" pitchFamily="34" charset="0"/>
              <a:buBlip>
                <a:blip r:embed="rId2"/>
              </a:buBlip>
            </a:pPr>
            <a:r>
              <a:rPr lang="en-US" altLang="en-US" sz="3000" smtClean="0">
                <a:latin typeface="Book Antiqua" pitchFamily="18" charset="0"/>
              </a:rPr>
              <a:t>Recognize different pre-storage treatments</a:t>
            </a:r>
          </a:p>
          <a:p>
            <a:pPr>
              <a:lnSpc>
                <a:spcPct val="150000"/>
              </a:lnSpc>
              <a:buFont typeface="Arial" pitchFamily="34" charset="0"/>
              <a:buBlip>
                <a:blip r:embed="rId2"/>
              </a:buBlip>
            </a:pPr>
            <a:r>
              <a:rPr lang="en-US" altLang="en-US" sz="3000" smtClean="0">
                <a:latin typeface="Book Antiqua" pitchFamily="18" charset="0"/>
              </a:rPr>
              <a:t>Differentiate between storage structures (both modern &amp; traditional) </a:t>
            </a:r>
          </a:p>
        </p:txBody>
      </p:sp>
      <p:sp>
        <p:nvSpPr>
          <p:cNvPr id="4" name="Date Placeholder 3"/>
          <p:cNvSpPr>
            <a:spLocks noGrp="1"/>
          </p:cNvSpPr>
          <p:nvPr>
            <p:ph type="dt" sz="quarter" idx="10"/>
          </p:nvPr>
        </p:nvSpPr>
        <p:spPr/>
        <p:txBody>
          <a:bodyPr/>
          <a:lstStyle/>
          <a:p>
            <a:pPr>
              <a:defRPr/>
            </a:pPr>
            <a:fld id="{DA917BF7-1DE4-4A8C-855A-E07C12786F3E}"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6150" name="Slide Number Placeholder 5"/>
          <p:cNvSpPr>
            <a:spLocks noGrp="1"/>
          </p:cNvSpPr>
          <p:nvPr>
            <p:ph type="sldNum" sz="quarter" idx="12"/>
          </p:nvPr>
        </p:nvSpPr>
        <p:spPr bwMode="auto">
          <a:noFill/>
          <a:ln>
            <a:miter lim="800000"/>
            <a:headEnd/>
            <a:tailEnd/>
          </a:ln>
        </p:spPr>
        <p:txBody>
          <a:bodyPr/>
          <a:lstStyle/>
          <a:p>
            <a:fld id="{1B397150-97E7-4505-AD25-15EAADEFA563}" type="slidenum">
              <a:rPr lang="en-US" altLang="en-US"/>
              <a:pPr/>
              <a:t>223</a:t>
            </a:fld>
            <a:endParaRPr lang="en-US" altLang="en-US"/>
          </a:p>
        </p:txBody>
      </p:sp>
      <p:pic>
        <p:nvPicPr>
          <p:cNvPr id="6151" name="Picture 3" descr="D:\HORTICULTURE\03 ORNAMENTAL HORT\PP symbols\objective.jpg"/>
          <p:cNvPicPr>
            <a:picLocks noChangeAspect="1" noChangeArrowheads="1"/>
          </p:cNvPicPr>
          <p:nvPr/>
        </p:nvPicPr>
        <p:blipFill>
          <a:blip r:embed="rId3"/>
          <a:srcRect/>
          <a:stretch>
            <a:fillRect/>
          </a:stretch>
        </p:blipFill>
        <p:spPr bwMode="auto">
          <a:xfrm>
            <a:off x="0" y="0"/>
            <a:ext cx="24384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304800" y="1143000"/>
            <a:ext cx="8839200" cy="4983163"/>
          </a:xfrm>
        </p:spPr>
        <p:txBody>
          <a:bodyPr/>
          <a:lstStyle/>
          <a:p>
            <a:pPr lvl="1">
              <a:lnSpc>
                <a:spcPct val="150000"/>
              </a:lnSpc>
              <a:buFont typeface="Arial" pitchFamily="34" charset="0"/>
              <a:buNone/>
            </a:pPr>
            <a:r>
              <a:rPr lang="en-US" altLang="en-US" sz="3600" b="1" smtClean="0">
                <a:solidFill>
                  <a:srgbClr val="1004AC"/>
                </a:solidFill>
                <a:latin typeface="Book Antiqua" pitchFamily="18" charset="0"/>
              </a:rPr>
              <a:t>Chapter content </a:t>
            </a:r>
          </a:p>
          <a:p>
            <a:pPr lvl="1">
              <a:lnSpc>
                <a:spcPct val="150000"/>
              </a:lnSpc>
              <a:buFont typeface="Arial" pitchFamily="34" charset="0"/>
              <a:buNone/>
            </a:pPr>
            <a:r>
              <a:rPr lang="en-US" altLang="en-US" sz="3200" b="1" smtClean="0">
                <a:latin typeface="Book Antiqua" pitchFamily="18" charset="0"/>
              </a:rPr>
              <a:t>6.1. Pre storage treatments </a:t>
            </a:r>
          </a:p>
          <a:p>
            <a:pPr lvl="1">
              <a:lnSpc>
                <a:spcPct val="150000"/>
              </a:lnSpc>
              <a:buFont typeface="Arial" pitchFamily="34" charset="0"/>
              <a:buNone/>
            </a:pPr>
            <a:r>
              <a:rPr lang="en-US" altLang="en-US" sz="3200" b="1" smtClean="0">
                <a:latin typeface="Book Antiqua" pitchFamily="18" charset="0"/>
              </a:rPr>
              <a:t>6.2. Traditional &amp; modern storage structures</a:t>
            </a:r>
          </a:p>
        </p:txBody>
      </p:sp>
      <p:sp>
        <p:nvSpPr>
          <p:cNvPr id="4" name="Date Placeholder 3"/>
          <p:cNvSpPr>
            <a:spLocks noGrp="1"/>
          </p:cNvSpPr>
          <p:nvPr>
            <p:ph type="dt" sz="quarter" idx="10"/>
          </p:nvPr>
        </p:nvSpPr>
        <p:spPr/>
        <p:txBody>
          <a:bodyPr/>
          <a:lstStyle/>
          <a:p>
            <a:pPr>
              <a:defRPr/>
            </a:pPr>
            <a:fld id="{6FAF6193-CBFD-429E-9945-52A0F4069D43}"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7173" name="Slide Number Placeholder 5"/>
          <p:cNvSpPr>
            <a:spLocks noGrp="1"/>
          </p:cNvSpPr>
          <p:nvPr>
            <p:ph type="sldNum" sz="quarter" idx="12"/>
          </p:nvPr>
        </p:nvSpPr>
        <p:spPr bwMode="auto">
          <a:noFill/>
          <a:ln>
            <a:miter lim="800000"/>
            <a:headEnd/>
            <a:tailEnd/>
          </a:ln>
        </p:spPr>
        <p:txBody>
          <a:bodyPr/>
          <a:lstStyle/>
          <a:p>
            <a:fld id="{F1E73663-84DB-4D15-B503-08554553AE1B}" type="slidenum">
              <a:rPr lang="en-US" altLang="en-US"/>
              <a:pPr/>
              <a:t>224</a:t>
            </a:fld>
            <a:endParaRPr lang="en-US" altLang="en-US"/>
          </a:p>
        </p:txBody>
      </p:sp>
      <p:pic>
        <p:nvPicPr>
          <p:cNvPr id="7174" name="Picture 3" descr="D:\HORTICULTURE\03 ORNAMENTAL HORT\PP symbols\market_target_graph_400_wht_13978.png"/>
          <p:cNvPicPr>
            <a:picLocks noChangeAspect="1" noChangeArrowheads="1"/>
          </p:cNvPicPr>
          <p:nvPr/>
        </p:nvPicPr>
        <p:blipFill>
          <a:blip r:embed="rId2"/>
          <a:srcRect/>
          <a:stretch>
            <a:fillRect/>
          </a:stretch>
        </p:blipFill>
        <p:spPr bwMode="auto">
          <a:xfrm>
            <a:off x="5181600" y="0"/>
            <a:ext cx="39624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6324600"/>
          </a:xfrm>
        </p:spPr>
        <p:txBody>
          <a:bodyPr rtlCol="0">
            <a:normAutofit fontScale="92500" lnSpcReduction="10000"/>
          </a:bodyPr>
          <a:lstStyle/>
          <a:p>
            <a:pPr eaLnBrk="1" fontAlgn="auto" hangingPunct="1">
              <a:spcAft>
                <a:spcPts val="0"/>
              </a:spcAft>
              <a:buFont typeface="Arial" pitchFamily="34" charset="0"/>
              <a:buNone/>
              <a:defRPr/>
            </a:pPr>
            <a:r>
              <a:rPr lang="en-US" sz="3500" b="1" i="1" dirty="0" smtClean="0">
                <a:solidFill>
                  <a:srgbClr val="1004AC"/>
                </a:solidFill>
                <a:latin typeface="Book Antiqua" pitchFamily="18" charset="0"/>
              </a:rPr>
              <a:t>Methods of teaching </a:t>
            </a:r>
            <a:endParaRPr lang="en-US" b="1" i="1" dirty="0" smtClean="0">
              <a:solidFill>
                <a:srgbClr val="1004AC"/>
              </a:solidFill>
              <a:latin typeface="Book Antiqua" pitchFamily="18" charset="0"/>
            </a:endParaRPr>
          </a:p>
          <a:p>
            <a:pPr eaLnBrk="1" fontAlgn="auto" hangingPunct="1">
              <a:spcAft>
                <a:spcPts val="0"/>
              </a:spcAft>
              <a:buFont typeface="Arial" pitchFamily="34" charset="0"/>
              <a:buBlip>
                <a:blip r:embed="rId2"/>
              </a:buBlip>
              <a:defRPr/>
            </a:pPr>
            <a:r>
              <a:rPr lang="en-US" sz="3000" i="1" dirty="0" smtClean="0">
                <a:latin typeface="Book Antiqua" pitchFamily="18" charset="0"/>
              </a:rPr>
              <a:t>Interactive lecture </a:t>
            </a:r>
          </a:p>
          <a:p>
            <a:pPr eaLnBrk="1" fontAlgn="auto" hangingPunct="1">
              <a:spcAft>
                <a:spcPts val="0"/>
              </a:spcAft>
              <a:buFont typeface="Arial" pitchFamily="34" charset="0"/>
              <a:buBlip>
                <a:blip r:embed="rId2"/>
              </a:buBlip>
              <a:defRPr/>
            </a:pPr>
            <a:r>
              <a:rPr lang="en-US" sz="3000" i="1" dirty="0" smtClean="0">
                <a:latin typeface="Book Antiqua" pitchFamily="18" charset="0"/>
              </a:rPr>
              <a:t>Group/pair discussion </a:t>
            </a:r>
          </a:p>
          <a:p>
            <a:pPr eaLnBrk="1" fontAlgn="auto" hangingPunct="1">
              <a:spcAft>
                <a:spcPts val="0"/>
              </a:spcAft>
              <a:buFont typeface="Arial" pitchFamily="34" charset="0"/>
              <a:buBlip>
                <a:blip r:embed="rId2"/>
              </a:buBlip>
              <a:defRPr/>
            </a:pPr>
            <a:r>
              <a:rPr lang="en-US" sz="3000" i="1" dirty="0" smtClean="0">
                <a:latin typeface="Book Antiqua" pitchFamily="18" charset="0"/>
              </a:rPr>
              <a:t>Question &amp; Answer</a:t>
            </a:r>
          </a:p>
          <a:p>
            <a:pPr eaLnBrk="1" fontAlgn="auto" hangingPunct="1">
              <a:spcAft>
                <a:spcPts val="0"/>
              </a:spcAft>
              <a:buFont typeface="Arial" pitchFamily="34" charset="0"/>
              <a:buNone/>
              <a:defRPr/>
            </a:pPr>
            <a:endParaRPr lang="en-US" sz="2600" b="1" i="1" dirty="0" smtClean="0">
              <a:solidFill>
                <a:srgbClr val="7030A0"/>
              </a:solidFill>
              <a:latin typeface="Book Antiqua" pitchFamily="18" charset="0"/>
            </a:endParaRPr>
          </a:p>
          <a:p>
            <a:pPr eaLnBrk="1" fontAlgn="auto" hangingPunct="1">
              <a:spcAft>
                <a:spcPts val="0"/>
              </a:spcAft>
              <a:buFont typeface="Arial" pitchFamily="34" charset="0"/>
              <a:buNone/>
              <a:defRPr/>
            </a:pPr>
            <a:r>
              <a:rPr lang="en-US" sz="3500" b="1" i="1" dirty="0" smtClean="0">
                <a:solidFill>
                  <a:srgbClr val="1004AC"/>
                </a:solidFill>
                <a:latin typeface="Book Antiqua" pitchFamily="18" charset="0"/>
              </a:rPr>
              <a:t>Materials </a:t>
            </a:r>
          </a:p>
          <a:p>
            <a:pPr eaLnBrk="1" fontAlgn="auto" hangingPunct="1">
              <a:spcAft>
                <a:spcPts val="0"/>
              </a:spcAft>
              <a:buFont typeface="Arial" pitchFamily="34" charset="0"/>
              <a:buBlip>
                <a:blip r:embed="rId3"/>
              </a:buBlip>
              <a:defRPr/>
            </a:pPr>
            <a:r>
              <a:rPr lang="en-US" b="1" dirty="0" smtClean="0">
                <a:latin typeface="Book Antiqua" pitchFamily="18" charset="0"/>
              </a:rPr>
              <a:t> </a:t>
            </a:r>
            <a:r>
              <a:rPr lang="en-US" sz="3000" i="1" dirty="0" smtClean="0">
                <a:latin typeface="Book Antiqua" pitchFamily="18" charset="0"/>
              </a:rPr>
              <a:t>LCD projector </a:t>
            </a:r>
          </a:p>
          <a:p>
            <a:pPr eaLnBrk="1" fontAlgn="auto" hangingPunct="1">
              <a:spcAft>
                <a:spcPts val="0"/>
              </a:spcAft>
              <a:buFont typeface="Arial" pitchFamily="34" charset="0"/>
              <a:buBlip>
                <a:blip r:embed="rId3"/>
              </a:buBlip>
              <a:defRPr/>
            </a:pPr>
            <a:r>
              <a:rPr lang="en-US" sz="3000" i="1" dirty="0" smtClean="0">
                <a:latin typeface="Book Antiqua" pitchFamily="18" charset="0"/>
              </a:rPr>
              <a:t> Books (Post harvest.)</a:t>
            </a:r>
          </a:p>
          <a:p>
            <a:pPr eaLnBrk="1" fontAlgn="auto" hangingPunct="1">
              <a:spcAft>
                <a:spcPts val="0"/>
              </a:spcAft>
              <a:buFont typeface="Arial" pitchFamily="34" charset="0"/>
              <a:buBlip>
                <a:blip r:embed="rId3"/>
              </a:buBlip>
              <a:defRPr/>
            </a:pPr>
            <a:r>
              <a:rPr lang="en-US" sz="3000" i="1" dirty="0" smtClean="0">
                <a:latin typeface="Book Antiqua" pitchFamily="18" charset="0"/>
              </a:rPr>
              <a:t> Visual aids /teaching material</a:t>
            </a:r>
          </a:p>
          <a:p>
            <a:pPr eaLnBrk="1" fontAlgn="auto" hangingPunct="1">
              <a:spcAft>
                <a:spcPts val="0"/>
              </a:spcAft>
              <a:buFont typeface="Arial" pitchFamily="34" charset="0"/>
              <a:buNone/>
              <a:defRPr/>
            </a:pPr>
            <a:r>
              <a:rPr lang="en-US" sz="1900" dirty="0" smtClean="0">
                <a:solidFill>
                  <a:srgbClr val="7030A0"/>
                </a:solidFill>
                <a:latin typeface="Book Antiqua" pitchFamily="18" charset="0"/>
              </a:rPr>
              <a:t>        </a:t>
            </a:r>
            <a:endParaRPr lang="en-US" sz="2700" dirty="0" smtClean="0">
              <a:solidFill>
                <a:srgbClr val="7030A0"/>
              </a:solidFill>
              <a:latin typeface="Book Antiqua" pitchFamily="18" charset="0"/>
            </a:endParaRPr>
          </a:p>
          <a:p>
            <a:pPr eaLnBrk="1" fontAlgn="auto" hangingPunct="1">
              <a:spcAft>
                <a:spcPts val="0"/>
              </a:spcAft>
              <a:buFont typeface="Arial" pitchFamily="34" charset="0"/>
              <a:buNone/>
              <a:defRPr/>
            </a:pPr>
            <a:r>
              <a:rPr lang="en-US" sz="3500" b="1" i="1" dirty="0" smtClean="0">
                <a:solidFill>
                  <a:srgbClr val="1004AC"/>
                </a:solidFill>
                <a:latin typeface="Book Antiqua" pitchFamily="18" charset="0"/>
              </a:rPr>
              <a:t>Assessment</a:t>
            </a:r>
          </a:p>
          <a:p>
            <a:pPr eaLnBrk="1" fontAlgn="auto" hangingPunct="1">
              <a:spcAft>
                <a:spcPts val="0"/>
              </a:spcAft>
              <a:buFont typeface="Arial" pitchFamily="34" charset="0"/>
              <a:buBlip>
                <a:blip r:embed="rId4"/>
              </a:buBlip>
              <a:defRPr/>
            </a:pPr>
            <a:r>
              <a:rPr lang="en-US" sz="3000" dirty="0" smtClean="0">
                <a:latin typeface="Book Antiqua" pitchFamily="18" charset="0"/>
              </a:rPr>
              <a:t> Observation, home take reading</a:t>
            </a:r>
          </a:p>
          <a:p>
            <a:pPr eaLnBrk="1" fontAlgn="auto" hangingPunct="1">
              <a:spcAft>
                <a:spcPts val="0"/>
              </a:spcAft>
              <a:buFont typeface="Arial" pitchFamily="34" charset="0"/>
              <a:buBlip>
                <a:blip r:embed="rId4"/>
              </a:buBlip>
              <a:defRPr/>
            </a:pPr>
            <a:r>
              <a:rPr lang="en-US" sz="3000" dirty="0" smtClean="0">
                <a:latin typeface="Book Antiqua" pitchFamily="18" charset="0"/>
              </a:rPr>
              <a:t> Q &amp; A</a:t>
            </a:r>
          </a:p>
          <a:p>
            <a:pPr eaLnBrk="1" fontAlgn="auto" hangingPunct="1">
              <a:spcAft>
                <a:spcPts val="0"/>
              </a:spcAft>
              <a:buFont typeface="Arial" pitchFamily="34" charset="0"/>
              <a:buNone/>
              <a:defRPr/>
            </a:pPr>
            <a:endParaRPr lang="en-US" b="1" dirty="0" smtClean="0">
              <a:latin typeface="Book Antiqua" pitchFamily="18" charset="0"/>
            </a:endParaRPr>
          </a:p>
          <a:p>
            <a:pPr eaLnBrk="1" fontAlgn="auto" hangingPunct="1">
              <a:spcAft>
                <a:spcPts val="0"/>
              </a:spcAft>
              <a:buFont typeface="Arial" pitchFamily="34" charset="0"/>
              <a:buNone/>
              <a:defRPr/>
            </a:pPr>
            <a:endParaRPr lang="en-US" dirty="0">
              <a:latin typeface="Book Antiqua" pitchFamily="18" charset="0"/>
            </a:endParaRPr>
          </a:p>
        </p:txBody>
      </p:sp>
      <p:sp>
        <p:nvSpPr>
          <p:cNvPr id="8195" name="Slide Number Placeholder 3"/>
          <p:cNvSpPr>
            <a:spLocks noGrp="1"/>
          </p:cNvSpPr>
          <p:nvPr>
            <p:ph type="sldNum" sz="quarter" idx="12"/>
          </p:nvPr>
        </p:nvSpPr>
        <p:spPr bwMode="auto">
          <a:noFill/>
          <a:ln>
            <a:miter lim="800000"/>
            <a:headEnd/>
            <a:tailEnd/>
          </a:ln>
        </p:spPr>
        <p:txBody>
          <a:bodyPr/>
          <a:lstStyle/>
          <a:p>
            <a:fld id="{F6854479-204D-4939-BBE6-3EE3B4F92648}" type="slidenum">
              <a:rPr lang="en-US" altLang="en-US"/>
              <a:pPr/>
              <a:t>225</a:t>
            </a:fld>
            <a:endParaRPr lang="en-US" altLang="en-US"/>
          </a:p>
        </p:txBody>
      </p:sp>
      <p:pic>
        <p:nvPicPr>
          <p:cNvPr id="8196" name="Picture 2" descr="D:\PP symbols\Picture1.jpg"/>
          <p:cNvPicPr>
            <a:picLocks noChangeAspect="1" noChangeArrowheads="1"/>
          </p:cNvPicPr>
          <p:nvPr/>
        </p:nvPicPr>
        <p:blipFill>
          <a:blip r:embed="rId5"/>
          <a:srcRect/>
          <a:stretch>
            <a:fillRect/>
          </a:stretch>
        </p:blipFill>
        <p:spPr bwMode="auto">
          <a:xfrm>
            <a:off x="4838700" y="0"/>
            <a:ext cx="4305300" cy="3395663"/>
          </a:xfrm>
          <a:prstGeom prst="rect">
            <a:avLst/>
          </a:prstGeom>
          <a:noFill/>
          <a:ln w="9525">
            <a:noFill/>
            <a:miter lim="800000"/>
            <a:headEnd/>
            <a:tailEnd/>
          </a:ln>
        </p:spPr>
      </p:pic>
      <p:pic>
        <p:nvPicPr>
          <p:cNvPr id="8197" name="Picture 2"/>
          <p:cNvPicPr>
            <a:picLocks noChangeAspect="1" noChangeArrowheads="1"/>
          </p:cNvPicPr>
          <p:nvPr/>
        </p:nvPicPr>
        <p:blipFill>
          <a:blip r:embed="rId6"/>
          <a:srcRect/>
          <a:stretch>
            <a:fillRect/>
          </a:stretch>
        </p:blipFill>
        <p:spPr bwMode="auto">
          <a:xfrm>
            <a:off x="5230813" y="3352800"/>
            <a:ext cx="2084387" cy="2209800"/>
          </a:xfrm>
          <a:prstGeom prst="rect">
            <a:avLst/>
          </a:prstGeom>
          <a:noFill/>
          <a:ln w="9525">
            <a:noFill/>
            <a:miter lim="800000"/>
            <a:headEnd/>
            <a:tailEnd/>
          </a:ln>
        </p:spPr>
      </p:pic>
      <p:pic>
        <p:nvPicPr>
          <p:cNvPr id="8198" name="Picture 3"/>
          <p:cNvPicPr>
            <a:picLocks noChangeAspect="1" noChangeArrowheads="1"/>
          </p:cNvPicPr>
          <p:nvPr/>
        </p:nvPicPr>
        <p:blipFill>
          <a:blip r:embed="rId7"/>
          <a:srcRect/>
          <a:stretch>
            <a:fillRect/>
          </a:stretch>
        </p:blipFill>
        <p:spPr bwMode="auto">
          <a:xfrm>
            <a:off x="7315200" y="3352800"/>
            <a:ext cx="1828800" cy="2209800"/>
          </a:xfrm>
          <a:prstGeom prst="rect">
            <a:avLst/>
          </a:prstGeom>
          <a:noFill/>
          <a:ln w="9525">
            <a:noFill/>
            <a:miter lim="800000"/>
            <a:headEnd/>
            <a:tailEnd/>
          </a:ln>
        </p:spPr>
      </p:pic>
    </p:spTree>
  </p:cSld>
  <p:clrMapOvr>
    <a:masterClrMapping/>
  </p:clrMapOvr>
  <p:transition>
    <p:comb/>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914400"/>
          </a:xfrm>
        </p:spPr>
        <p:txBody>
          <a:bodyPr>
            <a:normAutofit/>
          </a:bodyPr>
          <a:lstStyle/>
          <a:p>
            <a:pPr algn="l"/>
            <a:r>
              <a:rPr lang="en-US" sz="4000" dirty="0" smtClean="0">
                <a:solidFill>
                  <a:srgbClr val="FF0000"/>
                </a:solidFill>
                <a:latin typeface="Times New Roman" pitchFamily="18" charset="0"/>
                <a:cs typeface="Times New Roman" pitchFamily="18" charset="0"/>
              </a:rPr>
              <a:t>storage</a:t>
            </a:r>
            <a:endParaRPr lang="en-US" sz="40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152400" y="1066800"/>
            <a:ext cx="8763000" cy="5486400"/>
          </a:xfrm>
        </p:spPr>
        <p:txBody>
          <a:bodyPr>
            <a:normAutofit fontScale="92500" lnSpcReduction="20000"/>
          </a:bodyPr>
          <a:lstStyle/>
          <a:p>
            <a:pPr>
              <a:buFont typeface="Wingdings" pitchFamily="2" charset="2"/>
              <a:buChar char="Ø"/>
            </a:pPr>
            <a:r>
              <a:rPr lang="en-US" dirty="0" smtClean="0">
                <a:latin typeface="Times New Roman" pitchFamily="18" charset="0"/>
                <a:cs typeface="Times New Roman" pitchFamily="18" charset="0"/>
              </a:rPr>
              <a:t>Storage is the holding of fresh produce under conditions that </a:t>
            </a:r>
            <a:r>
              <a:rPr lang="en-US" dirty="0" smtClean="0">
                <a:solidFill>
                  <a:srgbClr val="FF0000"/>
                </a:solidFill>
                <a:latin typeface="Times New Roman" pitchFamily="18" charset="0"/>
                <a:cs typeface="Times New Roman" pitchFamily="18" charset="0"/>
              </a:rPr>
              <a:t>will prolong </a:t>
            </a:r>
            <a:r>
              <a:rPr lang="en-US" dirty="0" smtClean="0">
                <a:latin typeface="Times New Roman" pitchFamily="18" charset="0"/>
                <a:cs typeface="Times New Roman" pitchFamily="18" charset="0"/>
              </a:rPr>
              <a:t>their post harvest life</a:t>
            </a:r>
          </a:p>
          <a:p>
            <a:pPr>
              <a:buFont typeface="Wingdings" pitchFamily="2" charset="2"/>
              <a:buChar char="Ø"/>
            </a:pPr>
            <a:r>
              <a:rPr lang="en-US" dirty="0" smtClean="0">
                <a:latin typeface="Times New Roman" pitchFamily="18" charset="0"/>
                <a:cs typeface="Times New Roman" pitchFamily="18" charset="0"/>
              </a:rPr>
              <a:t>refers to long term holding of commodities in environmental conditions intended to delay</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deterioration. </a:t>
            </a:r>
          </a:p>
          <a:p>
            <a:pPr>
              <a:buFont typeface="Wingdings" pitchFamily="2" charset="2"/>
              <a:buChar char="Ø"/>
            </a:pPr>
            <a:r>
              <a:rPr lang="en-US" smtClean="0">
                <a:latin typeface="Times New Roman" pitchFamily="18" charset="0"/>
                <a:cs typeface="Times New Roman" pitchFamily="18" charset="0"/>
              </a:rPr>
              <a:t>This </a:t>
            </a:r>
            <a:r>
              <a:rPr lang="en-US" dirty="0" smtClean="0">
                <a:latin typeface="Times New Roman" pitchFamily="18" charset="0"/>
                <a:cs typeface="Times New Roman" pitchFamily="18" charset="0"/>
              </a:rPr>
              <a:t>ensures availability of the commodities for a longer period since production is usually</a:t>
            </a:r>
            <a:br>
              <a:rPr lang="en-US" dirty="0" smtClean="0">
                <a:latin typeface="Times New Roman" pitchFamily="18" charset="0"/>
                <a:cs typeface="Times New Roman" pitchFamily="18" charset="0"/>
              </a:rPr>
            </a:br>
            <a:r>
              <a:rPr lang="en-US" smtClean="0">
                <a:latin typeface="Times New Roman" pitchFamily="18" charset="0"/>
                <a:cs typeface="Times New Roman" pitchFamily="18" charset="0"/>
              </a:rPr>
              <a:t>seasonal…e.g.??</a:t>
            </a:r>
            <a:endParaRPr lang="en-US" dirty="0" smtClean="0">
              <a:latin typeface="Times New Roman" pitchFamily="18" charset="0"/>
              <a:cs typeface="Times New Roman" pitchFamily="18" charset="0"/>
            </a:endParaRPr>
          </a:p>
          <a:p>
            <a:pPr>
              <a:buFont typeface="Wingdings" pitchFamily="2" charset="2"/>
              <a:buChar char="Ø"/>
            </a:pPr>
            <a:r>
              <a:rPr lang="en-US" dirty="0" smtClean="0">
                <a:latin typeface="Times New Roman" pitchFamily="18" charset="0"/>
                <a:cs typeface="Times New Roman" pitchFamily="18" charset="0"/>
              </a:rPr>
              <a:t>Controlled condition</a:t>
            </a:r>
          </a:p>
          <a:p>
            <a:pPr>
              <a:buFont typeface="Wingdings" pitchFamily="2" charset="2"/>
              <a:buChar char="ü"/>
            </a:pPr>
            <a:r>
              <a:rPr lang="en-US" dirty="0" smtClean="0">
                <a:latin typeface="Times New Roman" pitchFamily="18" charset="0"/>
                <a:cs typeface="Times New Roman" pitchFamily="18" charset="0"/>
              </a:rPr>
              <a:t>Temperature</a:t>
            </a:r>
          </a:p>
          <a:p>
            <a:pPr>
              <a:buFont typeface="Wingdings" pitchFamily="2" charset="2"/>
              <a:buChar char="ü"/>
            </a:pPr>
            <a:r>
              <a:rPr lang="en-US" dirty="0" smtClean="0">
                <a:latin typeface="Times New Roman" pitchFamily="18" charset="0"/>
                <a:cs typeface="Times New Roman" pitchFamily="18" charset="0"/>
              </a:rPr>
              <a:t>Relative humidity</a:t>
            </a:r>
          </a:p>
          <a:p>
            <a:pPr>
              <a:buFont typeface="Wingdings" pitchFamily="2" charset="2"/>
              <a:buChar char="ü"/>
            </a:pPr>
            <a:r>
              <a:rPr lang="en-US" dirty="0" smtClean="0">
                <a:latin typeface="Times New Roman" pitchFamily="18" charset="0"/>
                <a:cs typeface="Times New Roman" pitchFamily="18" charset="0"/>
              </a:rPr>
              <a:t>Gas atmosphere</a:t>
            </a:r>
          </a:p>
          <a:p>
            <a:pPr>
              <a:buNone/>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2"/>
          <p:cNvSpPr>
            <a:spLocks noGrp="1"/>
          </p:cNvSpPr>
          <p:nvPr>
            <p:ph idx="1"/>
          </p:nvPr>
        </p:nvSpPr>
        <p:spPr>
          <a:xfrm>
            <a:off x="381000" y="304800"/>
            <a:ext cx="8153400" cy="5821363"/>
          </a:xfrm>
        </p:spPr>
        <p:txBody>
          <a:bodyPr/>
          <a:lstStyle/>
          <a:p>
            <a:pPr algn="just">
              <a:buFont typeface="Arial" charset="0"/>
              <a:buNone/>
              <a:defRPr/>
            </a:pPr>
            <a:endParaRPr lang="en-US" sz="3000" b="1" dirty="0" smtClean="0">
              <a:latin typeface="Book Antiqua" pitchFamily="18" charset="0"/>
            </a:endParaRPr>
          </a:p>
          <a:p>
            <a:pPr algn="just">
              <a:buFont typeface="Arial" charset="0"/>
              <a:buNone/>
              <a:defRPr/>
            </a:pPr>
            <a:endParaRPr lang="en-US" sz="3000" b="1" dirty="0" smtClean="0">
              <a:latin typeface="Book Antiqua" pitchFamily="18" charset="0"/>
            </a:endParaRPr>
          </a:p>
          <a:p>
            <a:pPr marL="60325" indent="-60325" algn="just">
              <a:buFont typeface="Arial" charset="0"/>
              <a:buNone/>
              <a:defRPr/>
            </a:pPr>
            <a:r>
              <a:rPr lang="en-US" sz="3000" b="1" dirty="0" smtClean="0">
                <a:latin typeface="Book Antiqua" pitchFamily="18" charset="0"/>
              </a:rPr>
              <a:t>Three principles that govern the storage of  horticultural crops</a:t>
            </a:r>
            <a:endParaRPr lang="en-US" sz="3000" dirty="0" smtClean="0">
              <a:latin typeface="Book Antiqua" pitchFamily="18" charset="0"/>
            </a:endParaRPr>
          </a:p>
          <a:p>
            <a:pPr algn="just">
              <a:lnSpc>
                <a:spcPct val="150000"/>
              </a:lnSpc>
              <a:buFont typeface="Arial" charset="0"/>
              <a:buBlip>
                <a:blip r:embed="rId2"/>
              </a:buBlip>
              <a:defRPr/>
            </a:pPr>
            <a:r>
              <a:rPr lang="en-US" sz="3000" dirty="0" smtClean="0">
                <a:latin typeface="Book Antiqua" pitchFamily="18" charset="0"/>
              </a:rPr>
              <a:t>They keep </a:t>
            </a:r>
            <a:r>
              <a:rPr lang="en-US" sz="3000" b="1" dirty="0" smtClean="0">
                <a:solidFill>
                  <a:srgbClr val="1004AC"/>
                </a:solidFill>
                <a:latin typeface="Book Antiqua" pitchFamily="18" charset="0"/>
              </a:rPr>
              <a:t>better when cold</a:t>
            </a:r>
          </a:p>
          <a:p>
            <a:pPr algn="just">
              <a:lnSpc>
                <a:spcPct val="150000"/>
              </a:lnSpc>
              <a:buFont typeface="Arial" charset="0"/>
              <a:buBlip>
                <a:blip r:embed="rId2"/>
              </a:buBlip>
              <a:defRPr/>
            </a:pPr>
            <a:r>
              <a:rPr lang="en-US" sz="3000" dirty="0" smtClean="0">
                <a:latin typeface="Book Antiqua" pitchFamily="18" charset="0"/>
              </a:rPr>
              <a:t>They are </a:t>
            </a:r>
            <a:r>
              <a:rPr lang="en-US" sz="3000" b="1" dirty="0" smtClean="0">
                <a:solidFill>
                  <a:srgbClr val="1004AC"/>
                </a:solidFill>
                <a:latin typeface="Book Antiqua" pitchFamily="18" charset="0"/>
              </a:rPr>
              <a:t>damaged by freezing</a:t>
            </a:r>
          </a:p>
          <a:p>
            <a:pPr algn="just">
              <a:lnSpc>
                <a:spcPct val="150000"/>
              </a:lnSpc>
              <a:buFont typeface="Arial" charset="0"/>
              <a:buBlip>
                <a:blip r:embed="rId2"/>
              </a:buBlip>
              <a:defRPr/>
            </a:pPr>
            <a:r>
              <a:rPr lang="en-US" sz="3000" dirty="0" smtClean="0">
                <a:latin typeface="Book Antiqua" pitchFamily="18" charset="0"/>
              </a:rPr>
              <a:t>They shrivel or </a:t>
            </a:r>
            <a:r>
              <a:rPr lang="en-US" sz="3000" b="1" dirty="0" smtClean="0">
                <a:solidFill>
                  <a:srgbClr val="1004AC"/>
                </a:solidFill>
                <a:latin typeface="Book Antiqua" pitchFamily="18" charset="0"/>
              </a:rPr>
              <a:t>wilt in dry air </a:t>
            </a:r>
          </a:p>
          <a:p>
            <a:pPr>
              <a:defRPr/>
            </a:pPr>
            <a:endParaRPr lang="en-US" dirty="0" smtClean="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457200" y="457200"/>
            <a:ext cx="8382000" cy="5668963"/>
          </a:xfrm>
        </p:spPr>
        <p:txBody>
          <a:bodyPr>
            <a:normAutofit lnSpcReduction="10000"/>
          </a:bodyPr>
          <a:lstStyle/>
          <a:p>
            <a:pPr algn="just">
              <a:buFont typeface="Arial" charset="0"/>
              <a:buNone/>
            </a:pPr>
            <a:r>
              <a:rPr lang="en-US" altLang="en-US" b="1" smtClean="0">
                <a:solidFill>
                  <a:srgbClr val="1004AC"/>
                </a:solidFill>
                <a:latin typeface="Book Antiqua" pitchFamily="18" charset="0"/>
              </a:rPr>
              <a:t>Good storage </a:t>
            </a:r>
            <a:r>
              <a:rPr lang="en-US" altLang="en-US" b="1" smtClean="0">
                <a:latin typeface="Book Antiqua" pitchFamily="18" charset="0"/>
              </a:rPr>
              <a:t>conditions should:</a:t>
            </a:r>
            <a:endParaRPr lang="en-US" altLang="en-US" smtClean="0">
              <a:latin typeface="Book Antiqua" pitchFamily="18" charset="0"/>
            </a:endParaRPr>
          </a:p>
          <a:p>
            <a:pPr algn="just">
              <a:lnSpc>
                <a:spcPct val="150000"/>
              </a:lnSpc>
            </a:pPr>
            <a:r>
              <a:rPr lang="en-US" altLang="en-US" smtClean="0">
                <a:latin typeface="Book Antiqua" pitchFamily="18" charset="0"/>
              </a:rPr>
              <a:t>Reduce </a:t>
            </a:r>
            <a:r>
              <a:rPr lang="en-US" altLang="en-US" b="1" smtClean="0">
                <a:solidFill>
                  <a:srgbClr val="1004AC"/>
                </a:solidFill>
                <a:latin typeface="Book Antiqua" pitchFamily="18" charset="0"/>
              </a:rPr>
              <a:t>losses</a:t>
            </a:r>
            <a:r>
              <a:rPr lang="en-US" altLang="en-US" smtClean="0">
                <a:latin typeface="Book Antiqua" pitchFamily="18" charset="0"/>
              </a:rPr>
              <a:t> due to evaporation, respiration, sprouting and attack by fungal or bacterial diseases</a:t>
            </a:r>
          </a:p>
          <a:p>
            <a:pPr algn="just">
              <a:lnSpc>
                <a:spcPct val="150000"/>
              </a:lnSpc>
            </a:pPr>
            <a:r>
              <a:rPr lang="en-US" altLang="en-US" smtClean="0">
                <a:latin typeface="Book Antiqua" pitchFamily="18" charset="0"/>
              </a:rPr>
              <a:t>Produce are kept to a right physiological stage</a:t>
            </a:r>
          </a:p>
          <a:p>
            <a:pPr algn="just">
              <a:lnSpc>
                <a:spcPct val="150000"/>
              </a:lnSpc>
            </a:pPr>
            <a:r>
              <a:rPr lang="en-US" altLang="en-US" smtClean="0">
                <a:latin typeface="Book Antiqua" pitchFamily="18" charset="0"/>
              </a:rPr>
              <a:t>The quality of produce is maintained at the desirable level</a:t>
            </a:r>
          </a:p>
          <a:p>
            <a:endParaRPr lang="en-US" altLang="en-US" smtClean="0"/>
          </a:p>
        </p:txBody>
      </p:sp>
      <p:sp>
        <p:nvSpPr>
          <p:cNvPr id="4" name="Date Placeholder 3"/>
          <p:cNvSpPr>
            <a:spLocks noGrp="1"/>
          </p:cNvSpPr>
          <p:nvPr>
            <p:ph type="dt" sz="quarter" idx="10"/>
          </p:nvPr>
        </p:nvSpPr>
        <p:spPr/>
        <p:txBody>
          <a:bodyPr/>
          <a:lstStyle/>
          <a:p>
            <a:pPr>
              <a:defRPr/>
            </a:pPr>
            <a:fld id="{DA917BF7-1DE4-4A8C-855A-E07C12786F3E}"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dirty="0" smtClean="0"/>
              <a:t>POST- HARVEST PHYSIOLOGY</a:t>
            </a:r>
            <a:endParaRPr lang="en-US" dirty="0"/>
          </a:p>
        </p:txBody>
      </p:sp>
      <p:sp>
        <p:nvSpPr>
          <p:cNvPr id="8197" name="Slide Number Placeholder 5"/>
          <p:cNvSpPr>
            <a:spLocks noGrp="1"/>
          </p:cNvSpPr>
          <p:nvPr>
            <p:ph type="sldNum" sz="quarter" idx="12"/>
          </p:nvPr>
        </p:nvSpPr>
        <p:spPr bwMode="auto">
          <a:noFill/>
          <a:ln>
            <a:miter lim="800000"/>
            <a:headEnd/>
            <a:tailEnd/>
          </a:ln>
        </p:spPr>
        <p:txBody>
          <a:bodyPr/>
          <a:lstStyle/>
          <a:p>
            <a:fld id="{24B8436A-A7EE-4569-8F28-E71D814EE2D9}" type="slidenum">
              <a:rPr lang="en-US" altLang="en-US">
                <a:cs typeface="Arial" charset="0"/>
              </a:rPr>
              <a:pPr/>
              <a:t>228</a:t>
            </a:fld>
            <a:endParaRPr lang="en-US" altLang="en-US">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0">
                                            <p:txEl>
                                              <p:pRg st="1" end="1"/>
                                            </p:txEl>
                                          </p:spTgt>
                                        </p:tgtEl>
                                        <p:attrNameLst>
                                          <p:attrName>style.visibility</p:attrName>
                                        </p:attrNameLst>
                                      </p:cBhvr>
                                      <p:to>
                                        <p:strVal val="visible"/>
                                      </p:to>
                                    </p:set>
                                    <p:anim calcmode="lin" valueType="num">
                                      <p:cBhvr additive="base">
                                        <p:cTn id="7" dur="500" fill="hold"/>
                                        <p:tgtEl>
                                          <p:spTgt spid="717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170">
                                            <p:txEl>
                                              <p:pRg st="3" end="3"/>
                                            </p:txEl>
                                          </p:spTgt>
                                        </p:tgtEl>
                                        <p:attrNameLst>
                                          <p:attrName>style.visibility</p:attrName>
                                        </p:attrNameLst>
                                      </p:cBhvr>
                                      <p:to>
                                        <p:strVal val="visible"/>
                                      </p:to>
                                    </p:set>
                                    <p:anim calcmode="lin" valueType="num">
                                      <p:cBhvr additive="base">
                                        <p:cTn id="19" dur="500" fill="hold"/>
                                        <p:tgtEl>
                                          <p:spTgt spid="717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3048000" y="2438400"/>
            <a:ext cx="6096000" cy="1524000"/>
          </a:xfrm>
          <a:solidFill>
            <a:srgbClr val="92D050"/>
          </a:solidFill>
        </p:spPr>
        <p:txBody>
          <a:bodyPr>
            <a:normAutofit lnSpcReduction="10000"/>
          </a:bodyPr>
          <a:lstStyle/>
          <a:p>
            <a:pPr>
              <a:buFont typeface="Arial" charset="0"/>
              <a:buNone/>
            </a:pPr>
            <a:r>
              <a:rPr lang="en-US" altLang="en-US" sz="4800" b="1" smtClean="0">
                <a:solidFill>
                  <a:srgbClr val="1004AC"/>
                </a:solidFill>
                <a:latin typeface="Book Antiqua" pitchFamily="18" charset="0"/>
              </a:rPr>
              <a:t>Why do we store fruit &amp; vegetables?</a:t>
            </a:r>
          </a:p>
        </p:txBody>
      </p:sp>
      <p:sp>
        <p:nvSpPr>
          <p:cNvPr id="4" name="Date Placeholder 3"/>
          <p:cNvSpPr>
            <a:spLocks noGrp="1"/>
          </p:cNvSpPr>
          <p:nvPr>
            <p:ph type="dt"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9221" name="Slide Number Placeholder 5"/>
          <p:cNvSpPr>
            <a:spLocks noGrp="1"/>
          </p:cNvSpPr>
          <p:nvPr>
            <p:ph type="sldNum" sz="quarter" idx="12"/>
          </p:nvPr>
        </p:nvSpPr>
        <p:spPr bwMode="auto">
          <a:noFill/>
          <a:ln>
            <a:miter lim="800000"/>
            <a:headEnd/>
            <a:tailEnd/>
          </a:ln>
        </p:spPr>
        <p:txBody>
          <a:bodyPr/>
          <a:lstStyle/>
          <a:p>
            <a:fld id="{E11F4092-1048-4A5E-A4B3-F5402BE3BAEE}" type="slidenum">
              <a:rPr lang="en-US" altLang="en-US">
                <a:cs typeface="Arial" charset="0"/>
              </a:rPr>
              <a:pPr/>
              <a:t>229</a:t>
            </a:fld>
            <a:endParaRPr lang="en-US" altLang="en-US">
              <a:cs typeface="Arial" charset="0"/>
            </a:endParaRPr>
          </a:p>
        </p:txBody>
      </p:sp>
      <p:pic>
        <p:nvPicPr>
          <p:cNvPr id="9222" name="Picture 3"/>
          <p:cNvPicPr>
            <a:picLocks noChangeAspect="1" noChangeArrowheads="1"/>
          </p:cNvPicPr>
          <p:nvPr/>
        </p:nvPicPr>
        <p:blipFill>
          <a:blip r:embed="rId2"/>
          <a:srcRect/>
          <a:stretch>
            <a:fillRect/>
          </a:stretch>
        </p:blipFill>
        <p:spPr bwMode="auto">
          <a:xfrm>
            <a:off x="0" y="1295400"/>
            <a:ext cx="30480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Content Placeholder 2"/>
          <p:cNvSpPr>
            <a:spLocks noGrp="1" noChangeArrowheads="1"/>
          </p:cNvSpPr>
          <p:nvPr>
            <p:ph idx="1"/>
          </p:nvPr>
        </p:nvSpPr>
        <p:spPr>
          <a:xfrm>
            <a:off x="36513" y="7938"/>
            <a:ext cx="6705600" cy="1219200"/>
          </a:xfrm>
        </p:spPr>
        <p:txBody>
          <a:bodyPr/>
          <a:lstStyle/>
          <a:p>
            <a:pPr marL="0" indent="0">
              <a:buFont typeface="Arial" pitchFamily="34" charset="0"/>
              <a:buNone/>
            </a:pPr>
            <a:r>
              <a:rPr lang="en-US" altLang="en-US" dirty="0" smtClean="0">
                <a:solidFill>
                  <a:srgbClr val="FF0000"/>
                </a:solidFill>
                <a:latin typeface="Book Antiqua" pitchFamily="18" charset="0"/>
              </a:rPr>
              <a:t>Below ground structures (roots, bulbs and tubers)</a:t>
            </a:r>
            <a:endParaRPr lang="en-GB" altLang="en-US" dirty="0" smtClean="0">
              <a:solidFill>
                <a:srgbClr val="FF0000"/>
              </a:solidFill>
            </a:endParaRPr>
          </a:p>
        </p:txBody>
      </p:sp>
      <p:sp>
        <p:nvSpPr>
          <p:cNvPr id="71682" name="Slide Number Placeholder 3"/>
          <p:cNvSpPr>
            <a:spLocks noGrp="1" noChangeArrowheads="1"/>
          </p:cNvSpPr>
          <p:nvPr>
            <p:ph type="sldNum" sz="quarter" idx="12"/>
          </p:nvPr>
        </p:nvSpPr>
        <p:spPr bwMode="auto">
          <a:noFill/>
          <a:ln>
            <a:miter lim="800000"/>
            <a:headEnd/>
            <a:tailEnd/>
          </a:ln>
        </p:spPr>
        <p:txBody>
          <a:bodyPr/>
          <a:lstStyle/>
          <a:p>
            <a:fld id="{873B4927-1357-4660-B0FF-B1935A37957F}" type="slidenum">
              <a:rPr lang="en-US" altLang="zh-CN"/>
              <a:pPr/>
              <a:t>23</a:t>
            </a:fld>
            <a:endParaRPr lang="en-US" altLang="zh-CN"/>
          </a:p>
        </p:txBody>
      </p:sp>
      <p:graphicFrame>
        <p:nvGraphicFramePr>
          <p:cNvPr id="71683" name="Object 4"/>
          <p:cNvGraphicFramePr>
            <a:graphicFrameLocks noChangeAspect="1"/>
          </p:cNvGraphicFramePr>
          <p:nvPr/>
        </p:nvGraphicFramePr>
        <p:xfrm>
          <a:off x="5867400" y="2819400"/>
          <a:ext cx="3276600" cy="4033838"/>
        </p:xfrm>
        <a:graphic>
          <a:graphicData uri="http://schemas.openxmlformats.org/presentationml/2006/ole">
            <p:oleObj spid="_x0000_s1026" r:id="rId3" imgW="1352381" imgH="2247619" progId="">
              <p:embed/>
            </p:oleObj>
          </a:graphicData>
        </a:graphic>
      </p:graphicFrame>
      <p:graphicFrame>
        <p:nvGraphicFramePr>
          <p:cNvPr id="71684" name="Object 5"/>
          <p:cNvGraphicFramePr>
            <a:graphicFrameLocks noChangeAspect="1"/>
          </p:cNvGraphicFramePr>
          <p:nvPr/>
        </p:nvGraphicFramePr>
        <p:xfrm>
          <a:off x="0" y="3525838"/>
          <a:ext cx="5867400" cy="3324225"/>
        </p:xfrm>
        <a:graphic>
          <a:graphicData uri="http://schemas.openxmlformats.org/presentationml/2006/ole">
            <p:oleObj spid="_x0000_s1027" r:id="rId4" imgW="3428571" imgH="2266667" progId="">
              <p:embed/>
            </p:oleObj>
          </a:graphicData>
        </a:graphic>
      </p:graphicFrame>
      <p:graphicFrame>
        <p:nvGraphicFramePr>
          <p:cNvPr id="71685" name="Object 6"/>
          <p:cNvGraphicFramePr>
            <a:graphicFrameLocks noChangeAspect="1"/>
          </p:cNvGraphicFramePr>
          <p:nvPr/>
        </p:nvGraphicFramePr>
        <p:xfrm>
          <a:off x="5846763" y="11113"/>
          <a:ext cx="3276600" cy="3013075"/>
        </p:xfrm>
        <a:graphic>
          <a:graphicData uri="http://schemas.openxmlformats.org/presentationml/2006/ole">
            <p:oleObj spid="_x0000_s1028" r:id="rId5" imgW="3428571" imgH="3153215" progId="">
              <p:embed/>
            </p:oleObj>
          </a:graphicData>
        </a:graphic>
      </p:graphicFrame>
      <p:graphicFrame>
        <p:nvGraphicFramePr>
          <p:cNvPr id="71686" name="Object 7"/>
          <p:cNvGraphicFramePr>
            <a:graphicFrameLocks noChangeAspect="1"/>
          </p:cNvGraphicFramePr>
          <p:nvPr/>
        </p:nvGraphicFramePr>
        <p:xfrm>
          <a:off x="2819400" y="914400"/>
          <a:ext cx="3041650" cy="2743200"/>
        </p:xfrm>
        <a:graphic>
          <a:graphicData uri="http://schemas.openxmlformats.org/presentationml/2006/ole">
            <p:oleObj spid="_x0000_s1029" r:id="rId6" imgW="3095238" imgH="307619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strips(downLeft)">
                                      <p:cBhvr>
                                        <p:cTn id="7" dur="500"/>
                                        <p:tgtEl>
                                          <p:spTgt spid="7168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1683"/>
                                        </p:tgtEl>
                                        <p:attrNameLst>
                                          <p:attrName>style.visibility</p:attrName>
                                        </p:attrNameLst>
                                      </p:cBhvr>
                                      <p:to>
                                        <p:strVal val="visible"/>
                                      </p:to>
                                    </p:set>
                                    <p:animEffect transition="in" filter="strips(downLeft)">
                                      <p:cBhvr>
                                        <p:cTn id="12" dur="500"/>
                                        <p:tgtEl>
                                          <p:spTgt spid="7168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71684"/>
                                        </p:tgtEl>
                                        <p:attrNameLst>
                                          <p:attrName>style.visibility</p:attrName>
                                        </p:attrNameLst>
                                      </p:cBhvr>
                                      <p:to>
                                        <p:strVal val="visible"/>
                                      </p:to>
                                    </p:set>
                                    <p:animEffect transition="in" filter="strips(downLeft)">
                                      <p:cBhvr>
                                        <p:cTn id="17" dur="500"/>
                                        <p:tgtEl>
                                          <p:spTgt spid="7168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71686"/>
                                        </p:tgtEl>
                                        <p:attrNameLst>
                                          <p:attrName>style.visibility</p:attrName>
                                        </p:attrNameLst>
                                      </p:cBhvr>
                                      <p:to>
                                        <p:strVal val="visible"/>
                                      </p:to>
                                    </p:set>
                                    <p:animEffect transition="in" filter="strips(downLeft)">
                                      <p:cBhvr>
                                        <p:cTn id="22" dur="500"/>
                                        <p:tgtEl>
                                          <p:spTgt spid="71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457200" y="304800"/>
            <a:ext cx="8382000" cy="6324600"/>
          </a:xfrm>
        </p:spPr>
        <p:txBody>
          <a:bodyPr/>
          <a:lstStyle/>
          <a:p>
            <a:pPr algn="just">
              <a:lnSpc>
                <a:spcPct val="150000"/>
              </a:lnSpc>
              <a:buFont typeface="Arial" charset="0"/>
              <a:buNone/>
            </a:pPr>
            <a:r>
              <a:rPr lang="en-US" altLang="en-US" sz="3600" b="1" smtClean="0">
                <a:solidFill>
                  <a:srgbClr val="FF0000"/>
                </a:solidFill>
                <a:latin typeface="Book Antiqua" pitchFamily="18" charset="0"/>
              </a:rPr>
              <a:t>Purpose of storage </a:t>
            </a:r>
          </a:p>
          <a:p>
            <a:pPr algn="just">
              <a:buFont typeface="Arial" charset="0"/>
              <a:buBlip>
                <a:blip r:embed="rId2"/>
              </a:buBlip>
            </a:pPr>
            <a:r>
              <a:rPr lang="en-US" altLang="en-US" sz="3000" smtClean="0">
                <a:latin typeface="Bookman Old Style" pitchFamily="18" charset="0"/>
              </a:rPr>
              <a:t>To </a:t>
            </a:r>
            <a:r>
              <a:rPr lang="en-US" altLang="en-US" sz="3000" b="1" smtClean="0">
                <a:solidFill>
                  <a:srgbClr val="1004AC"/>
                </a:solidFill>
                <a:latin typeface="Bookman Old Style" pitchFamily="18" charset="0"/>
              </a:rPr>
              <a:t>ensure regular supply of seasonal produce</a:t>
            </a:r>
          </a:p>
          <a:p>
            <a:pPr algn="just">
              <a:buFont typeface="Arial" charset="0"/>
              <a:buBlip>
                <a:blip r:embed="rId2"/>
              </a:buBlip>
            </a:pPr>
            <a:r>
              <a:rPr lang="en-US" altLang="en-US" sz="3000" smtClean="0">
                <a:latin typeface="Bookman Old Style" pitchFamily="18" charset="0"/>
              </a:rPr>
              <a:t>To </a:t>
            </a:r>
            <a:r>
              <a:rPr lang="en-US" altLang="en-US" sz="3000" b="1" smtClean="0">
                <a:solidFill>
                  <a:srgbClr val="1004AC"/>
                </a:solidFill>
                <a:latin typeface="Bookman Old Style" pitchFamily="18" charset="0"/>
              </a:rPr>
              <a:t>extend</a:t>
            </a:r>
            <a:r>
              <a:rPr lang="en-US" altLang="en-US" sz="3000" smtClean="0">
                <a:latin typeface="Bookman Old Style" pitchFamily="18" charset="0"/>
              </a:rPr>
              <a:t> the traditional </a:t>
            </a:r>
            <a:r>
              <a:rPr lang="en-US" altLang="en-US" sz="3000" b="1" smtClean="0">
                <a:latin typeface="Bookman Old Style" pitchFamily="18" charset="0"/>
              </a:rPr>
              <a:t>marketing</a:t>
            </a:r>
            <a:r>
              <a:rPr lang="en-US" altLang="en-US" sz="3000" smtClean="0">
                <a:latin typeface="Bookman Old Style" pitchFamily="18" charset="0"/>
              </a:rPr>
              <a:t> period </a:t>
            </a:r>
          </a:p>
          <a:p>
            <a:pPr algn="just">
              <a:buFont typeface="Arial" charset="0"/>
              <a:buBlip>
                <a:blip r:embed="rId2"/>
              </a:buBlip>
            </a:pPr>
            <a:r>
              <a:rPr lang="en-US" altLang="en-US" sz="3000" smtClean="0">
                <a:latin typeface="Bookman Old Style" pitchFamily="18" charset="0"/>
              </a:rPr>
              <a:t>To </a:t>
            </a:r>
            <a:r>
              <a:rPr lang="en-US" altLang="en-US" sz="3000" b="1" smtClean="0">
                <a:solidFill>
                  <a:srgbClr val="1004AC"/>
                </a:solidFill>
                <a:latin typeface="Bookman Old Style" pitchFamily="18" charset="0"/>
              </a:rPr>
              <a:t>avoid price drops </a:t>
            </a:r>
            <a:r>
              <a:rPr lang="en-US" altLang="en-US" sz="3000" smtClean="0">
                <a:latin typeface="Bookman Old Style" pitchFamily="18" charset="0"/>
              </a:rPr>
              <a:t>due to local seasonal gluts </a:t>
            </a:r>
          </a:p>
          <a:p>
            <a:pPr algn="just">
              <a:buFont typeface="Arial" charset="0"/>
              <a:buBlip>
                <a:blip r:embed="rId2"/>
              </a:buBlip>
            </a:pPr>
            <a:r>
              <a:rPr lang="en-US" altLang="en-US" sz="3000" smtClean="0">
                <a:latin typeface="Bookman Old Style" pitchFamily="18" charset="0"/>
              </a:rPr>
              <a:t>To </a:t>
            </a:r>
            <a:r>
              <a:rPr lang="en-US" altLang="en-US" sz="3000" b="1" smtClean="0">
                <a:solidFill>
                  <a:srgbClr val="1004AC"/>
                </a:solidFill>
                <a:latin typeface="Bookman Old Style" pitchFamily="18" charset="0"/>
              </a:rPr>
              <a:t>hold</a:t>
            </a:r>
            <a:r>
              <a:rPr lang="en-US" altLang="en-US" sz="3000" smtClean="0">
                <a:latin typeface="Bookman Old Style" pitchFamily="18" charset="0"/>
              </a:rPr>
              <a:t> fruits intended </a:t>
            </a:r>
            <a:r>
              <a:rPr lang="en-US" altLang="en-US" sz="3000" b="1" smtClean="0">
                <a:solidFill>
                  <a:srgbClr val="1004AC"/>
                </a:solidFill>
                <a:latin typeface="Bookman Old Style" pitchFamily="18" charset="0"/>
              </a:rPr>
              <a:t>for processing </a:t>
            </a:r>
          </a:p>
          <a:p>
            <a:pPr algn="just">
              <a:buFont typeface="Arial" charset="0"/>
              <a:buBlip>
                <a:blip r:embed="rId2"/>
              </a:buBlip>
            </a:pPr>
            <a:r>
              <a:rPr lang="en-US" altLang="en-US" sz="3000" smtClean="0">
                <a:latin typeface="Bookman Old Style" pitchFamily="18" charset="0"/>
              </a:rPr>
              <a:t>To </a:t>
            </a:r>
            <a:r>
              <a:rPr lang="en-US" altLang="en-US" sz="3000" b="1" smtClean="0">
                <a:solidFill>
                  <a:srgbClr val="1004AC"/>
                </a:solidFill>
                <a:latin typeface="Bookman Old Style" pitchFamily="18" charset="0"/>
              </a:rPr>
              <a:t>reduce losses </a:t>
            </a:r>
            <a:r>
              <a:rPr lang="en-US" altLang="en-US" sz="3000" smtClean="0">
                <a:latin typeface="Bookman Old Style" pitchFamily="18" charset="0"/>
              </a:rPr>
              <a:t>during long-term storage of onions, garlic and potatoes </a:t>
            </a:r>
          </a:p>
          <a:p>
            <a:endParaRPr lang="en-US" altLang="en-US" smtClean="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0" y="457200"/>
            <a:ext cx="9144000" cy="4191000"/>
          </a:xfrm>
          <a:solidFill>
            <a:srgbClr val="92D050"/>
          </a:solidFill>
        </p:spPr>
        <p:txBody>
          <a:bodyPr/>
          <a:lstStyle/>
          <a:p>
            <a:pPr algn="r">
              <a:buFont typeface="Arial" charset="0"/>
              <a:buNone/>
            </a:pPr>
            <a:r>
              <a:rPr lang="en-US" altLang="en-US" sz="4000" b="1" dirty="0" smtClean="0">
                <a:solidFill>
                  <a:srgbClr val="1004AC"/>
                </a:solidFill>
                <a:latin typeface="Book Antiqua" pitchFamily="18" charset="0"/>
              </a:rPr>
              <a:t>Storage should consist of:</a:t>
            </a:r>
            <a:endParaRPr lang="en-US" altLang="en-US" sz="4000" dirty="0" smtClean="0">
              <a:solidFill>
                <a:srgbClr val="1004AC"/>
              </a:solidFill>
              <a:latin typeface="Book Antiqua" pitchFamily="18" charset="0"/>
            </a:endParaRPr>
          </a:p>
          <a:p>
            <a:r>
              <a:rPr lang="en-US" altLang="en-US" b="1" dirty="0" smtClean="0">
                <a:solidFill>
                  <a:srgbClr val="FF0000"/>
                </a:solidFill>
                <a:latin typeface="Book Antiqua" pitchFamily="18" charset="0"/>
              </a:rPr>
              <a:t>Proper temperature</a:t>
            </a:r>
          </a:p>
          <a:p>
            <a:r>
              <a:rPr lang="en-US" altLang="en-US" b="1" dirty="0" smtClean="0">
                <a:solidFill>
                  <a:srgbClr val="FF0000"/>
                </a:solidFill>
                <a:latin typeface="Book Antiqua" pitchFamily="18" charset="0"/>
              </a:rPr>
              <a:t>Proper moisture</a:t>
            </a:r>
          </a:p>
          <a:p>
            <a:r>
              <a:rPr lang="en-US" altLang="en-US" b="1" dirty="0" smtClean="0">
                <a:solidFill>
                  <a:srgbClr val="FF0000"/>
                </a:solidFill>
                <a:latin typeface="Book Antiqua" pitchFamily="18" charset="0"/>
              </a:rPr>
              <a:t>Adequate air distribution </a:t>
            </a:r>
          </a:p>
          <a:p>
            <a:pPr algn="r"/>
            <a:endParaRPr lang="en-US" altLang="en-US" dirty="0" smtClean="0"/>
          </a:p>
        </p:txBody>
      </p:sp>
      <p:sp>
        <p:nvSpPr>
          <p:cNvPr id="4" name="Date Placeholder 3"/>
          <p:cNvSpPr>
            <a:spLocks noGrp="1"/>
          </p:cNvSpPr>
          <p:nvPr>
            <p:ph type="dt" sz="quarter" idx="10"/>
          </p:nvPr>
        </p:nvSpPr>
        <p:spPr/>
        <p:txBody>
          <a:bodyPr/>
          <a:lstStyle/>
          <a:p>
            <a:pPr>
              <a:defRPr/>
            </a:pPr>
            <a:endParaRPr lang="en-US" dirty="0"/>
          </a:p>
        </p:txBody>
      </p:sp>
      <p:sp>
        <p:nvSpPr>
          <p:cNvPr id="11269" name="Slide Number Placeholder 5"/>
          <p:cNvSpPr>
            <a:spLocks noGrp="1"/>
          </p:cNvSpPr>
          <p:nvPr>
            <p:ph type="sldNum" sz="quarter" idx="12"/>
          </p:nvPr>
        </p:nvSpPr>
        <p:spPr bwMode="auto">
          <a:noFill/>
          <a:ln>
            <a:miter lim="800000"/>
            <a:headEnd/>
            <a:tailEnd/>
          </a:ln>
        </p:spPr>
        <p:txBody>
          <a:bodyPr/>
          <a:lstStyle/>
          <a:p>
            <a:endParaRPr lang="en-US" altLang="en-US" dirty="0">
              <a:cs typeface="Arial" charset="0"/>
            </a:endParaRP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381000" y="990600"/>
            <a:ext cx="8229600" cy="4525963"/>
          </a:xfrm>
        </p:spPr>
        <p:txBody>
          <a:bodyPr/>
          <a:lstStyle/>
          <a:p>
            <a:pPr algn="just">
              <a:lnSpc>
                <a:spcPct val="150000"/>
              </a:lnSpc>
              <a:buFont typeface="Arial" charset="0"/>
              <a:buNone/>
            </a:pPr>
            <a:r>
              <a:rPr lang="en-US" altLang="en-US" b="1" smtClean="0">
                <a:latin typeface="Book Antiqua" pitchFamily="18" charset="0"/>
              </a:rPr>
              <a:t>    N.B. </a:t>
            </a:r>
            <a:r>
              <a:rPr lang="en-US" altLang="en-US" smtClean="0">
                <a:latin typeface="Book Antiqua" pitchFamily="18" charset="0"/>
              </a:rPr>
              <a:t>begin with a </a:t>
            </a:r>
            <a:r>
              <a:rPr lang="en-US" altLang="en-US" b="1" smtClean="0">
                <a:solidFill>
                  <a:srgbClr val="1004AC"/>
                </a:solidFill>
                <a:latin typeface="Book Antiqua" pitchFamily="18" charset="0"/>
              </a:rPr>
              <a:t>high quality product</a:t>
            </a:r>
            <a:r>
              <a:rPr lang="en-US" altLang="en-US" smtClean="0">
                <a:latin typeface="Book Antiqua" pitchFamily="18" charset="0"/>
              </a:rPr>
              <a:t>, well ventilated storage facility </a:t>
            </a:r>
            <a:r>
              <a:rPr lang="en-US" altLang="en-US" b="1" smtClean="0">
                <a:solidFill>
                  <a:srgbClr val="1004AC"/>
                </a:solidFill>
                <a:latin typeface="Book Antiqua" pitchFamily="18" charset="0"/>
              </a:rPr>
              <a:t>commodities stored together</a:t>
            </a:r>
            <a:r>
              <a:rPr lang="en-US" altLang="en-US" smtClean="0">
                <a:latin typeface="Book Antiqua" pitchFamily="18" charset="0"/>
              </a:rPr>
              <a:t> should be capable of tolerating the same temperature, relative humidity and level of ethylene in the storage. </a:t>
            </a:r>
          </a:p>
          <a:p>
            <a:endParaRPr lang="en-US" altLang="en-US" smtClean="0"/>
          </a:p>
        </p:txBody>
      </p:sp>
      <p:sp>
        <p:nvSpPr>
          <p:cNvPr id="4" name="Date Placeholder 3"/>
          <p:cNvSpPr>
            <a:spLocks noGrp="1"/>
          </p:cNvSpPr>
          <p:nvPr>
            <p:ph type="dt" sz="quarter" idx="10"/>
          </p:nvPr>
        </p:nvSpPr>
        <p:spPr/>
        <p:txBody>
          <a:bodyPr/>
          <a:lstStyle/>
          <a:p>
            <a:pPr>
              <a:defRPr/>
            </a:pPr>
            <a:fld id="{DA917BF7-1DE4-4A8C-855A-E07C12786F3E}"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12293" name="Slide Number Placeholder 5"/>
          <p:cNvSpPr>
            <a:spLocks noGrp="1"/>
          </p:cNvSpPr>
          <p:nvPr>
            <p:ph type="sldNum" sz="quarter" idx="12"/>
          </p:nvPr>
        </p:nvSpPr>
        <p:spPr bwMode="auto">
          <a:noFill/>
          <a:ln>
            <a:miter lim="800000"/>
            <a:headEnd/>
            <a:tailEnd/>
          </a:ln>
        </p:spPr>
        <p:txBody>
          <a:bodyPr/>
          <a:lstStyle/>
          <a:p>
            <a:fld id="{66E40C46-B1B7-4BA5-9077-4B0BD5CC4CD4}" type="slidenum">
              <a:rPr lang="en-US" altLang="en-US">
                <a:cs typeface="Arial" charset="0"/>
              </a:rPr>
              <a:pPr/>
              <a:t>232</a:t>
            </a:fld>
            <a:endParaRPr lang="en-US" altLang="en-US">
              <a:cs typeface="Arial" charset="0"/>
            </a:endParaRP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 y="500063"/>
            <a:ext cx="8858250" cy="6357937"/>
          </a:xfrm>
        </p:spPr>
        <p:txBody>
          <a:bodyPr>
            <a:noAutofit/>
          </a:bodyPr>
          <a:lstStyle/>
          <a:p>
            <a:pPr>
              <a:spcBef>
                <a:spcPts val="600"/>
              </a:spcBef>
              <a:spcAft>
                <a:spcPts val="600"/>
              </a:spcAft>
              <a:buFont typeface="Arial" charset="0"/>
              <a:buNone/>
              <a:defRPr/>
            </a:pPr>
            <a:r>
              <a:rPr lang="en-AU" sz="2800" b="1" dirty="0" smtClean="0">
                <a:solidFill>
                  <a:srgbClr val="1004AC"/>
                </a:solidFill>
                <a:latin typeface="Book Antiqua" pitchFamily="18" charset="0"/>
                <a:cs typeface="Times New Roman" pitchFamily="18" charset="0"/>
              </a:rPr>
              <a:t>Factors affecting storage life</a:t>
            </a:r>
          </a:p>
          <a:p>
            <a:pPr marL="514350" indent="-514350">
              <a:spcBef>
                <a:spcPts val="600"/>
              </a:spcBef>
              <a:spcAft>
                <a:spcPts val="600"/>
              </a:spcAft>
              <a:buFont typeface="Arial" charset="0"/>
              <a:buAutoNum type="romanLcPeriod"/>
              <a:defRPr/>
            </a:pPr>
            <a:r>
              <a:rPr lang="en-AU" sz="2400" b="1" dirty="0" smtClean="0">
                <a:solidFill>
                  <a:srgbClr val="0033CC"/>
                </a:solidFill>
                <a:latin typeface="Times New Roman" pitchFamily="18" charset="0"/>
                <a:cs typeface="Times New Roman" pitchFamily="18" charset="0"/>
              </a:rPr>
              <a:t>Natural senescence</a:t>
            </a:r>
          </a:p>
          <a:p>
            <a:pPr marL="914400" lvl="1" indent="-514350">
              <a:spcBef>
                <a:spcPts val="600"/>
              </a:spcBef>
              <a:spcAft>
                <a:spcPts val="600"/>
              </a:spcAft>
              <a:defRPr/>
            </a:pPr>
            <a:r>
              <a:rPr lang="en-AU" sz="2400" dirty="0" smtClean="0">
                <a:latin typeface="Times New Roman" pitchFamily="18" charset="0"/>
                <a:cs typeface="Times New Roman" pitchFamily="18" charset="0"/>
              </a:rPr>
              <a:t>Storage potential of the product is affected by </a:t>
            </a:r>
          </a:p>
          <a:p>
            <a:pPr marL="1314450" lvl="2" indent="-514350">
              <a:spcBef>
                <a:spcPts val="600"/>
              </a:spcBef>
              <a:spcAft>
                <a:spcPts val="600"/>
              </a:spcAft>
              <a:defRPr/>
            </a:pPr>
            <a:r>
              <a:rPr lang="en-AU" b="1" dirty="0" smtClean="0">
                <a:solidFill>
                  <a:srgbClr val="FF0000"/>
                </a:solidFill>
                <a:latin typeface="Times New Roman" pitchFamily="18" charset="0"/>
                <a:cs typeface="Times New Roman" pitchFamily="18" charset="0"/>
              </a:rPr>
              <a:t>Structure of the produce</a:t>
            </a:r>
          </a:p>
          <a:p>
            <a:pPr marL="1771650" lvl="3" indent="-514350">
              <a:spcBef>
                <a:spcPts val="600"/>
              </a:spcBef>
              <a:spcAft>
                <a:spcPts val="600"/>
              </a:spcAft>
              <a:defRPr/>
            </a:pPr>
            <a:r>
              <a:rPr lang="en-AU" sz="2400" b="1" dirty="0" smtClean="0">
                <a:solidFill>
                  <a:srgbClr val="1004AC"/>
                </a:solidFill>
                <a:latin typeface="Times New Roman" pitchFamily="18" charset="0"/>
                <a:cs typeface="Times New Roman" pitchFamily="18" charset="0"/>
              </a:rPr>
              <a:t>SA:V</a:t>
            </a:r>
            <a:r>
              <a:rPr lang="en-AU" sz="2400" dirty="0" smtClean="0">
                <a:latin typeface="Times New Roman" pitchFamily="18" charset="0"/>
                <a:cs typeface="Times New Roman" pitchFamily="18" charset="0"/>
              </a:rPr>
              <a:t> =&gt; affect water and heat loss from the surface</a:t>
            </a:r>
          </a:p>
          <a:p>
            <a:pPr marL="1771650" lvl="3" indent="-514350">
              <a:spcBef>
                <a:spcPts val="600"/>
              </a:spcBef>
              <a:spcAft>
                <a:spcPts val="600"/>
              </a:spcAft>
              <a:defRPr/>
            </a:pPr>
            <a:r>
              <a:rPr lang="en-AU" sz="2400" dirty="0" smtClean="0">
                <a:latin typeface="Times New Roman" pitchFamily="18" charset="0"/>
                <a:cs typeface="Times New Roman" pitchFamily="18" charset="0"/>
              </a:rPr>
              <a:t>Presence/absence of protection</a:t>
            </a:r>
          </a:p>
          <a:p>
            <a:pPr marL="1314450" lvl="2" indent="-514350">
              <a:spcBef>
                <a:spcPts val="600"/>
              </a:spcBef>
              <a:spcAft>
                <a:spcPts val="600"/>
              </a:spcAft>
              <a:defRPr/>
            </a:pPr>
            <a:r>
              <a:rPr lang="en-AU" b="1" dirty="0" smtClean="0">
                <a:solidFill>
                  <a:srgbClr val="FF0000"/>
                </a:solidFill>
                <a:latin typeface="Times New Roman" pitchFamily="18" charset="0"/>
                <a:cs typeface="Times New Roman" pitchFamily="18" charset="0"/>
              </a:rPr>
              <a:t>Composition of the produce</a:t>
            </a:r>
          </a:p>
          <a:p>
            <a:pPr marL="1771650" lvl="3" indent="-514350">
              <a:spcBef>
                <a:spcPts val="600"/>
              </a:spcBef>
              <a:spcAft>
                <a:spcPts val="600"/>
              </a:spcAft>
              <a:defRPr/>
            </a:pPr>
            <a:r>
              <a:rPr lang="en-AU" sz="2400" dirty="0" smtClean="0">
                <a:latin typeface="Times New Roman" pitchFamily="18" charset="0"/>
                <a:cs typeface="Times New Roman" pitchFamily="18" charset="0"/>
              </a:rPr>
              <a:t>Reserves within the produce</a:t>
            </a:r>
          </a:p>
          <a:p>
            <a:pPr marL="1771650" lvl="3" indent="-514350">
              <a:spcBef>
                <a:spcPts val="600"/>
              </a:spcBef>
              <a:spcAft>
                <a:spcPts val="600"/>
              </a:spcAft>
              <a:defRPr/>
            </a:pPr>
            <a:r>
              <a:rPr lang="en-AU" sz="2400" dirty="0" smtClean="0">
                <a:latin typeface="Times New Roman" pitchFamily="18" charset="0"/>
                <a:cs typeface="Times New Roman" pitchFamily="18" charset="0"/>
              </a:rPr>
              <a:t>Water level within the produce</a:t>
            </a:r>
          </a:p>
          <a:p>
            <a:pPr marL="1771650" lvl="3" indent="-514350">
              <a:spcBef>
                <a:spcPts val="600"/>
              </a:spcBef>
              <a:spcAft>
                <a:spcPts val="600"/>
              </a:spcAft>
              <a:defRPr/>
            </a:pPr>
            <a:r>
              <a:rPr lang="en-AU" sz="2400" dirty="0" smtClean="0">
                <a:latin typeface="Times New Roman" pitchFamily="18" charset="0"/>
                <a:cs typeface="Times New Roman" pitchFamily="18" charset="0"/>
              </a:rPr>
              <a:t>Solute level within the produce</a:t>
            </a:r>
          </a:p>
          <a:p>
            <a:pPr marL="514350" indent="-514350">
              <a:spcBef>
                <a:spcPts val="600"/>
              </a:spcBef>
              <a:spcAft>
                <a:spcPts val="600"/>
              </a:spcAft>
              <a:buFont typeface="Arial" charset="0"/>
              <a:buAutoNum type="romanLcPeriod"/>
              <a:defRPr/>
            </a:pPr>
            <a:endParaRPr lang="en-AU"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 calcmode="lin" valueType="num">
                                      <p:cBhvr additive="base">
                                        <p:cTn id="4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8458200" cy="6215063"/>
          </a:xfrm>
        </p:spPr>
        <p:txBody>
          <a:bodyPr/>
          <a:lstStyle/>
          <a:p>
            <a:pPr marL="914400" lvl="1" indent="-514350" algn="just">
              <a:lnSpc>
                <a:spcPct val="150000"/>
              </a:lnSpc>
              <a:spcBef>
                <a:spcPts val="600"/>
              </a:spcBef>
              <a:spcAft>
                <a:spcPts val="600"/>
              </a:spcAft>
            </a:pPr>
            <a:r>
              <a:rPr lang="en-AU" altLang="en-US" b="1" smtClean="0">
                <a:solidFill>
                  <a:srgbClr val="FF0000"/>
                </a:solidFill>
                <a:latin typeface="Times New Roman" pitchFamily="18" charset="0"/>
                <a:cs typeface="Times New Roman" pitchFamily="18" charset="0"/>
              </a:rPr>
              <a:t>Developmental stage/maturity level</a:t>
            </a:r>
          </a:p>
          <a:p>
            <a:pPr marL="1314450" lvl="2" indent="-514350" algn="just">
              <a:lnSpc>
                <a:spcPct val="150000"/>
              </a:lnSpc>
              <a:spcBef>
                <a:spcPts val="600"/>
              </a:spcBef>
              <a:spcAft>
                <a:spcPts val="600"/>
              </a:spcAft>
            </a:pPr>
            <a:r>
              <a:rPr lang="en-AU" altLang="en-US" sz="2800" smtClean="0">
                <a:latin typeface="Times New Roman" pitchFamily="18" charset="0"/>
                <a:cs typeface="Times New Roman" pitchFamily="18" charset="0"/>
              </a:rPr>
              <a:t>Young and actively growing tissues</a:t>
            </a:r>
          </a:p>
          <a:p>
            <a:pPr marL="1314450" lvl="2" indent="-514350" algn="just">
              <a:lnSpc>
                <a:spcPct val="150000"/>
              </a:lnSpc>
              <a:spcBef>
                <a:spcPts val="600"/>
              </a:spcBef>
              <a:spcAft>
                <a:spcPts val="600"/>
              </a:spcAft>
            </a:pPr>
            <a:r>
              <a:rPr lang="en-AU" altLang="en-US" sz="2800" smtClean="0">
                <a:latin typeface="Times New Roman" pitchFamily="18" charset="0"/>
                <a:cs typeface="Times New Roman" pitchFamily="18" charset="0"/>
              </a:rPr>
              <a:t>Ripening</a:t>
            </a:r>
          </a:p>
          <a:p>
            <a:pPr marL="914400" lvl="1" indent="-514350" algn="just">
              <a:lnSpc>
                <a:spcPct val="150000"/>
              </a:lnSpc>
              <a:spcBef>
                <a:spcPts val="600"/>
              </a:spcBef>
              <a:spcAft>
                <a:spcPts val="600"/>
              </a:spcAft>
            </a:pPr>
            <a:r>
              <a:rPr lang="en-AU" altLang="en-US" b="1" smtClean="0">
                <a:solidFill>
                  <a:srgbClr val="FF0000"/>
                </a:solidFill>
                <a:latin typeface="Times New Roman" pitchFamily="18" charset="0"/>
                <a:cs typeface="Times New Roman" pitchFamily="18" charset="0"/>
              </a:rPr>
              <a:t>Dormancy </a:t>
            </a:r>
          </a:p>
          <a:p>
            <a:pPr marL="1314450" lvl="2" indent="-514350" algn="just">
              <a:lnSpc>
                <a:spcPct val="150000"/>
              </a:lnSpc>
              <a:spcBef>
                <a:spcPts val="600"/>
              </a:spcBef>
              <a:spcAft>
                <a:spcPts val="600"/>
              </a:spcAft>
            </a:pPr>
            <a:r>
              <a:rPr lang="en-AU" altLang="en-US" sz="2800" smtClean="0">
                <a:latin typeface="Times New Roman" pitchFamily="18" charset="0"/>
                <a:cs typeface="Times New Roman" pitchFamily="18" charset="0"/>
              </a:rPr>
              <a:t>Affect development after harvest</a:t>
            </a:r>
          </a:p>
          <a:p>
            <a:pPr marL="1314450" lvl="2" indent="-514350" algn="just">
              <a:lnSpc>
                <a:spcPct val="150000"/>
              </a:lnSpc>
              <a:spcBef>
                <a:spcPts val="600"/>
              </a:spcBef>
              <a:spcAft>
                <a:spcPts val="600"/>
              </a:spcAft>
            </a:pPr>
            <a:r>
              <a:rPr lang="en-AU" altLang="en-US" sz="2800" smtClean="0">
                <a:latin typeface="Times New Roman" pitchFamily="18" charset="0"/>
                <a:cs typeface="Times New Roman" pitchFamily="18" charset="0"/>
              </a:rPr>
              <a:t>Extending dormancy period will have importance on ↑ing the storage life of produce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75" y="571500"/>
            <a:ext cx="8858250" cy="6286500"/>
          </a:xfrm>
        </p:spPr>
        <p:txBody>
          <a:bodyPr/>
          <a:lstStyle/>
          <a:p>
            <a:pPr>
              <a:spcBef>
                <a:spcPct val="0"/>
              </a:spcBef>
              <a:spcAft>
                <a:spcPts val="600"/>
              </a:spcAft>
              <a:buFont typeface="Arial" charset="0"/>
              <a:buNone/>
            </a:pPr>
            <a:r>
              <a:rPr lang="en-AU" altLang="en-US" sz="2400" b="1" smtClean="0">
                <a:solidFill>
                  <a:srgbClr val="0033CC"/>
                </a:solidFill>
                <a:latin typeface="Times New Roman" pitchFamily="18" charset="0"/>
                <a:cs typeface="Times New Roman" pitchFamily="18" charset="0"/>
              </a:rPr>
              <a:t>ii. Temperature </a:t>
            </a:r>
          </a:p>
          <a:p>
            <a:pPr>
              <a:spcBef>
                <a:spcPct val="0"/>
              </a:spcBef>
              <a:spcAft>
                <a:spcPts val="600"/>
              </a:spcAft>
            </a:pPr>
            <a:r>
              <a:rPr lang="en-AU" altLang="en-US" sz="2400" smtClean="0">
                <a:solidFill>
                  <a:srgbClr val="0033CC"/>
                </a:solidFill>
                <a:latin typeface="Times New Roman" pitchFamily="18" charset="0"/>
                <a:cs typeface="Times New Roman" pitchFamily="18" charset="0"/>
              </a:rPr>
              <a:t>An ↑ in temp =&gt; an ↑ in rate of respiration (Q</a:t>
            </a:r>
            <a:r>
              <a:rPr lang="en-AU" altLang="en-US" sz="2400" baseline="-25000" smtClean="0">
                <a:solidFill>
                  <a:srgbClr val="0033CC"/>
                </a:solidFill>
                <a:latin typeface="Times New Roman" pitchFamily="18" charset="0"/>
                <a:cs typeface="Times New Roman" pitchFamily="18" charset="0"/>
              </a:rPr>
              <a:t>10</a:t>
            </a:r>
            <a:r>
              <a:rPr lang="en-AU" altLang="en-US" sz="2400" smtClean="0">
                <a:solidFill>
                  <a:srgbClr val="0033CC"/>
                </a:solidFill>
                <a:latin typeface="Times New Roman" pitchFamily="18" charset="0"/>
                <a:cs typeface="Times New Roman" pitchFamily="18" charset="0"/>
              </a:rPr>
              <a:t> value)=&gt; ↓ shelf life</a:t>
            </a:r>
          </a:p>
          <a:p>
            <a:pPr>
              <a:spcBef>
                <a:spcPct val="0"/>
              </a:spcBef>
              <a:spcAft>
                <a:spcPts val="600"/>
              </a:spcAft>
            </a:pPr>
            <a:r>
              <a:rPr lang="en-AU" altLang="en-US" sz="2400" smtClean="0">
                <a:latin typeface="Times New Roman" pitchFamily="18" charset="0"/>
                <a:cs typeface="Times New Roman" pitchFamily="18" charset="0"/>
              </a:rPr>
              <a:t>Cooling is the foundation of quality protection and storage</a:t>
            </a:r>
          </a:p>
          <a:p>
            <a:pPr lvl="1">
              <a:spcBef>
                <a:spcPct val="0"/>
              </a:spcBef>
              <a:spcAft>
                <a:spcPts val="600"/>
              </a:spcAft>
            </a:pPr>
            <a:r>
              <a:rPr lang="en-AU" altLang="en-US" sz="2400" smtClean="0">
                <a:latin typeface="Times New Roman" pitchFamily="18" charset="0"/>
                <a:cs typeface="Times New Roman" pitchFamily="18" charset="0"/>
              </a:rPr>
              <a:t>↓es the physiological processes</a:t>
            </a:r>
          </a:p>
          <a:p>
            <a:pPr lvl="1">
              <a:spcBef>
                <a:spcPct val="0"/>
              </a:spcBef>
              <a:spcAft>
                <a:spcPts val="600"/>
              </a:spcAft>
            </a:pPr>
            <a:r>
              <a:rPr lang="en-AU" altLang="en-US" sz="2400" smtClean="0">
                <a:latin typeface="Times New Roman" pitchFamily="18" charset="0"/>
                <a:cs typeface="Times New Roman" pitchFamily="18" charset="0"/>
              </a:rPr>
              <a:t>Arrests the development of decay</a:t>
            </a:r>
          </a:p>
          <a:p>
            <a:pPr>
              <a:spcBef>
                <a:spcPct val="0"/>
              </a:spcBef>
              <a:spcAft>
                <a:spcPts val="600"/>
              </a:spcAft>
            </a:pPr>
            <a:r>
              <a:rPr lang="en-AU" altLang="en-US" sz="2400" smtClean="0">
                <a:latin typeface="Times New Roman" pitchFamily="18" charset="0"/>
                <a:cs typeface="Times New Roman" pitchFamily="18" charset="0"/>
              </a:rPr>
              <a:t>Optimum temperature</a:t>
            </a:r>
          </a:p>
          <a:p>
            <a:pPr lvl="1">
              <a:spcBef>
                <a:spcPct val="0"/>
              </a:spcBef>
              <a:spcAft>
                <a:spcPts val="600"/>
              </a:spcAft>
            </a:pPr>
            <a:r>
              <a:rPr lang="en-AU" altLang="en-US" sz="2400" smtClean="0">
                <a:latin typeface="Times New Roman" pitchFamily="18" charset="0"/>
                <a:cs typeface="Times New Roman" pitchFamily="18" charset="0"/>
              </a:rPr>
              <a:t>The temperature at w/c maximum storage is attained </a:t>
            </a:r>
          </a:p>
          <a:p>
            <a:pPr lvl="1">
              <a:spcBef>
                <a:spcPct val="0"/>
              </a:spcBef>
              <a:spcAft>
                <a:spcPts val="600"/>
              </a:spcAft>
            </a:pPr>
            <a:r>
              <a:rPr lang="en-AU" altLang="en-US" sz="2400" smtClean="0">
                <a:latin typeface="Times New Roman" pitchFamily="18" charset="0"/>
                <a:cs typeface="Times New Roman" pitchFamily="18" charset="0"/>
              </a:rPr>
              <a:t>Varies from product to product</a:t>
            </a:r>
          </a:p>
          <a:p>
            <a:pPr>
              <a:spcBef>
                <a:spcPct val="0"/>
              </a:spcBef>
              <a:spcAft>
                <a:spcPts val="600"/>
              </a:spcAft>
            </a:pPr>
            <a:r>
              <a:rPr lang="en-AU" altLang="en-US" sz="2400" b="1" smtClean="0">
                <a:solidFill>
                  <a:srgbClr val="C00000"/>
                </a:solidFill>
                <a:latin typeface="Times New Roman" pitchFamily="18" charset="0"/>
                <a:cs typeface="Times New Roman" pitchFamily="18" charset="0"/>
              </a:rPr>
              <a:t>Factors to be considered for optimum temp are:</a:t>
            </a:r>
          </a:p>
          <a:p>
            <a:pPr lvl="1">
              <a:spcBef>
                <a:spcPct val="0"/>
              </a:spcBef>
              <a:spcAft>
                <a:spcPts val="600"/>
              </a:spcAft>
            </a:pPr>
            <a:r>
              <a:rPr lang="en-AU" altLang="en-US" sz="2400" smtClean="0">
                <a:latin typeface="Times New Roman" pitchFamily="18" charset="0"/>
                <a:cs typeface="Times New Roman" pitchFamily="18" charset="0"/>
              </a:rPr>
              <a:t>The required length of storage</a:t>
            </a:r>
          </a:p>
          <a:p>
            <a:pPr lvl="2">
              <a:spcBef>
                <a:spcPct val="0"/>
              </a:spcBef>
              <a:spcAft>
                <a:spcPts val="600"/>
              </a:spcAft>
            </a:pPr>
            <a:r>
              <a:rPr lang="en-AU" altLang="en-US" smtClean="0">
                <a:latin typeface="Times New Roman" pitchFamily="18" charset="0"/>
                <a:cs typeface="Times New Roman" pitchFamily="18" charset="0"/>
              </a:rPr>
              <a:t>Chilling injury </a:t>
            </a:r>
          </a:p>
          <a:p>
            <a:pPr lvl="3">
              <a:spcBef>
                <a:spcPct val="0"/>
              </a:spcBef>
              <a:spcAft>
                <a:spcPts val="600"/>
              </a:spcAft>
            </a:pPr>
            <a:r>
              <a:rPr lang="en-AU" altLang="en-US" sz="2400" smtClean="0">
                <a:latin typeface="Times New Roman" pitchFamily="18" charset="0"/>
                <a:cs typeface="Times New Roman" pitchFamily="18" charset="0"/>
              </a:rPr>
              <a:t>Tropical fruits and vegetables ≥ 10</a:t>
            </a:r>
            <a:r>
              <a:rPr lang="en-AU" altLang="en-US" sz="2400" baseline="30000" smtClean="0">
                <a:latin typeface="Times New Roman" pitchFamily="18" charset="0"/>
                <a:cs typeface="Times New Roman" pitchFamily="18" charset="0"/>
              </a:rPr>
              <a:t>0</a:t>
            </a:r>
            <a:r>
              <a:rPr lang="en-AU" altLang="en-US" sz="2400" smtClean="0">
                <a:latin typeface="Times New Roman" pitchFamily="18" charset="0"/>
                <a:cs typeface="Times New Roman" pitchFamily="18" charset="0"/>
              </a:rPr>
              <a:t>C</a:t>
            </a:r>
          </a:p>
          <a:p>
            <a:pPr lvl="3">
              <a:spcBef>
                <a:spcPct val="0"/>
              </a:spcBef>
              <a:spcAft>
                <a:spcPts val="600"/>
              </a:spcAft>
            </a:pPr>
            <a:r>
              <a:rPr lang="en-AU" altLang="en-US" sz="2400" smtClean="0">
                <a:latin typeface="Times New Roman" pitchFamily="18" charset="0"/>
                <a:cs typeface="Times New Roman" pitchFamily="18" charset="0"/>
              </a:rPr>
              <a:t>Temperate fruits and vegetables 4 – 10</a:t>
            </a:r>
            <a:r>
              <a:rPr lang="en-AU" altLang="en-US" sz="2400" baseline="30000" smtClean="0">
                <a:latin typeface="Times New Roman" pitchFamily="18" charset="0"/>
                <a:cs typeface="Times New Roman" pitchFamily="18" charset="0"/>
              </a:rPr>
              <a:t>0</a:t>
            </a:r>
            <a:r>
              <a:rPr lang="en-AU" altLang="en-US" sz="2400" smtClean="0">
                <a:latin typeface="Times New Roman" pitchFamily="18" charset="0"/>
                <a:cs typeface="Times New Roman" pitchFamily="18" charset="0"/>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anim calcmode="lin" valueType="num">
                                      <p:cBhvr additive="base">
                                        <p:cTn id="6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838200" y="533400"/>
            <a:ext cx="7620000" cy="6019800"/>
            <a:chOff x="685800" y="762000"/>
            <a:chExt cx="7620000" cy="6019800"/>
          </a:xfrm>
        </p:grpSpPr>
        <p:sp>
          <p:nvSpPr>
            <p:cNvPr id="15" name="Oval 14"/>
            <p:cNvSpPr/>
            <p:nvPr/>
          </p:nvSpPr>
          <p:spPr>
            <a:xfrm>
              <a:off x="2743200" y="762000"/>
              <a:ext cx="3505200" cy="2590800"/>
            </a:xfrm>
            <a:prstGeom prst="ellipse">
              <a:avLst/>
            </a:prstGeom>
            <a:blipFill>
              <a:blip r:embed="rId3" cstate="prin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 name="Oval 17"/>
            <p:cNvSpPr/>
            <p:nvPr/>
          </p:nvSpPr>
          <p:spPr>
            <a:xfrm>
              <a:off x="685800" y="1447800"/>
              <a:ext cx="2932113" cy="1905000"/>
            </a:xfrm>
            <a:prstGeom prst="ellipse">
              <a:avLst/>
            </a:prstGeom>
            <a:blipFill>
              <a:blip r:embed="rId4" cstate="prin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9" name="Oval 18"/>
            <p:cNvSpPr/>
            <p:nvPr/>
          </p:nvSpPr>
          <p:spPr>
            <a:xfrm>
              <a:off x="5297488" y="1482725"/>
              <a:ext cx="3008312" cy="1946275"/>
            </a:xfrm>
            <a:prstGeom prst="ellipse">
              <a:avLst/>
            </a:prstGeom>
            <a:blipFill>
              <a:blip r:embed="rId5" cstate="prin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3" name="Group 22"/>
            <p:cNvGrpSpPr>
              <a:grpSpLocks/>
            </p:cNvGrpSpPr>
            <p:nvPr/>
          </p:nvGrpSpPr>
          <p:grpSpPr bwMode="auto">
            <a:xfrm>
              <a:off x="1219200" y="4495800"/>
              <a:ext cx="7010400" cy="2286000"/>
              <a:chOff x="838200" y="4267200"/>
              <a:chExt cx="7010400" cy="2286000"/>
            </a:xfrm>
          </p:grpSpPr>
          <p:sp>
            <p:nvSpPr>
              <p:cNvPr id="17" name="Oval 16"/>
              <p:cNvSpPr/>
              <p:nvPr/>
            </p:nvSpPr>
            <p:spPr>
              <a:xfrm>
                <a:off x="5334000" y="4267200"/>
                <a:ext cx="2514600" cy="1865313"/>
              </a:xfrm>
              <a:prstGeom prst="ellipse">
                <a:avLst/>
              </a:prstGeom>
              <a:blipFill>
                <a:blip r:embed="rId6" cstate="prin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4" name="Group 21"/>
              <p:cNvGrpSpPr>
                <a:grpSpLocks/>
              </p:cNvGrpSpPr>
              <p:nvPr/>
            </p:nvGrpSpPr>
            <p:grpSpPr bwMode="auto">
              <a:xfrm>
                <a:off x="838200" y="4343400"/>
                <a:ext cx="5562600" cy="2209800"/>
                <a:chOff x="838200" y="4343400"/>
                <a:chExt cx="5562600" cy="2209800"/>
              </a:xfrm>
            </p:grpSpPr>
            <p:sp>
              <p:nvSpPr>
                <p:cNvPr id="16" name="Oval 15"/>
                <p:cNvSpPr/>
                <p:nvPr/>
              </p:nvSpPr>
              <p:spPr>
                <a:xfrm>
                  <a:off x="2667000" y="4343400"/>
                  <a:ext cx="3733800" cy="2209800"/>
                </a:xfrm>
                <a:prstGeom prst="ellipse">
                  <a:avLst/>
                </a:prstGeom>
                <a:blipFill>
                  <a:blip r:embed="rId7" cstate="prin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Oval 19"/>
                <p:cNvSpPr/>
                <p:nvPr/>
              </p:nvSpPr>
              <p:spPr>
                <a:xfrm>
                  <a:off x="838200" y="4343400"/>
                  <a:ext cx="2667000" cy="1828800"/>
                </a:xfrm>
                <a:prstGeom prst="ellipse">
                  <a:avLst/>
                </a:prstGeom>
                <a:blipFill>
                  <a:blip r:embed="rId8" cstate="print"/>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grpSp>
      <p:sp>
        <p:nvSpPr>
          <p:cNvPr id="17411" name="TextBox 13"/>
          <p:cNvSpPr txBox="1">
            <a:spLocks noChangeArrowheads="1"/>
          </p:cNvSpPr>
          <p:nvPr/>
        </p:nvSpPr>
        <p:spPr bwMode="auto">
          <a:xfrm>
            <a:off x="1066800" y="3581400"/>
            <a:ext cx="7391400" cy="461963"/>
          </a:xfrm>
          <a:prstGeom prst="rect">
            <a:avLst/>
          </a:prstGeom>
          <a:noFill/>
          <a:ln w="9525">
            <a:noFill/>
            <a:miter lim="800000"/>
            <a:headEnd/>
            <a:tailEnd/>
          </a:ln>
        </p:spPr>
        <p:txBody>
          <a:bodyPr>
            <a:spAutoFit/>
          </a:bodyPr>
          <a:lstStyle/>
          <a:p>
            <a:pPr algn="ctr" eaLnBrk="1" hangingPunct="1"/>
            <a:r>
              <a:rPr lang="en-US" altLang="en-US" sz="2400" b="1">
                <a:solidFill>
                  <a:srgbClr val="002060"/>
                </a:solidFill>
              </a:rPr>
              <a:t>Pre storage treatments of fruits and vegetables</a:t>
            </a:r>
          </a:p>
        </p:txBody>
      </p:sp>
      <p:sp>
        <p:nvSpPr>
          <p:cNvPr id="12" name="TextBox 11">
            <a:hlinkClick r:id="" action="ppaction://hlinkshowjump?jump=nextslide"/>
          </p:cNvPr>
          <p:cNvSpPr txBox="1">
            <a:spLocks noChangeArrowheads="1"/>
          </p:cNvSpPr>
          <p:nvPr/>
        </p:nvSpPr>
        <p:spPr bwMode="auto">
          <a:xfrm>
            <a:off x="6577013" y="6334125"/>
            <a:ext cx="8382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Next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ppt_x</p:attrName>
                                        </p:attrNameLst>
                                      </p:cBhvr>
                                      <p:tavLst>
                                        <p:tav tm="0">
                                          <p:val>
                                            <p:strVal val="#ppt_x-.2"/>
                                          </p:val>
                                        </p:tav>
                                        <p:tav tm="100000">
                                          <p:val>
                                            <p:strVal val="#ppt_x"/>
                                          </p:val>
                                        </p:tav>
                                      </p:tavLst>
                                    </p:anim>
                                    <p:anim calcmode="lin" valueType="num">
                                      <p:cBhvr>
                                        <p:cTn id="8" dur="2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286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18435" name="TextBox 1"/>
          <p:cNvSpPr txBox="1">
            <a:spLocks noChangeArrowheads="1"/>
          </p:cNvSpPr>
          <p:nvPr/>
        </p:nvSpPr>
        <p:spPr bwMode="auto">
          <a:xfrm>
            <a:off x="381000" y="838200"/>
            <a:ext cx="6858000" cy="461963"/>
          </a:xfrm>
          <a:prstGeom prst="rect">
            <a:avLst/>
          </a:prstGeom>
          <a:noFill/>
          <a:ln w="9525">
            <a:noFill/>
            <a:miter lim="800000"/>
            <a:headEnd/>
            <a:tailEnd/>
          </a:ln>
        </p:spPr>
        <p:txBody>
          <a:bodyPr>
            <a:spAutoFit/>
          </a:bodyPr>
          <a:lstStyle/>
          <a:p>
            <a:pPr eaLnBrk="1" hangingPunct="1">
              <a:tabLst>
                <a:tab pos="393700" algn="l"/>
              </a:tabLst>
            </a:pPr>
            <a:r>
              <a:rPr lang="en-US" altLang="en-US" sz="2400" b="1">
                <a:solidFill>
                  <a:srgbClr val="1004AC"/>
                </a:solidFill>
              </a:rPr>
              <a:t>What are pre-storage treatments?</a:t>
            </a:r>
          </a:p>
        </p:txBody>
      </p:sp>
      <p:sp>
        <p:nvSpPr>
          <p:cNvPr id="18436" name="TextBox 2"/>
          <p:cNvSpPr txBox="1">
            <a:spLocks noChangeArrowheads="1"/>
          </p:cNvSpPr>
          <p:nvPr/>
        </p:nvSpPr>
        <p:spPr bwMode="auto">
          <a:xfrm>
            <a:off x="381000" y="1295400"/>
            <a:ext cx="8534400" cy="1477963"/>
          </a:xfrm>
          <a:prstGeom prst="rect">
            <a:avLst/>
          </a:prstGeom>
          <a:noFill/>
          <a:ln w="9525">
            <a:noFill/>
            <a:miter lim="800000"/>
            <a:headEnd/>
            <a:tailEnd/>
          </a:ln>
        </p:spPr>
        <p:txBody>
          <a:bodyPr>
            <a:spAutoFit/>
          </a:bodyPr>
          <a:lstStyle/>
          <a:p>
            <a:pPr algn="just" eaLnBrk="1" hangingPunct="1">
              <a:lnSpc>
                <a:spcPct val="150000"/>
              </a:lnSpc>
            </a:pPr>
            <a:r>
              <a:rPr lang="en-US" altLang="en-US" sz="2000">
                <a:solidFill>
                  <a:srgbClr val="002060"/>
                </a:solidFill>
                <a:latin typeface="Bookman Old Style" pitchFamily="18" charset="0"/>
              </a:rPr>
              <a:t>These are the treatments given to a commodity (fruits and vegetables) generally after harvesting to reduce postharvest losses, enhance storage life and retain quality.</a:t>
            </a:r>
          </a:p>
        </p:txBody>
      </p:sp>
      <p:sp>
        <p:nvSpPr>
          <p:cNvPr id="18437" name="TextBox 3"/>
          <p:cNvSpPr txBox="1">
            <a:spLocks noChangeArrowheads="1"/>
          </p:cNvSpPr>
          <p:nvPr/>
        </p:nvSpPr>
        <p:spPr bwMode="auto">
          <a:xfrm>
            <a:off x="457200" y="2743200"/>
            <a:ext cx="7543800" cy="461963"/>
          </a:xfrm>
          <a:prstGeom prst="rect">
            <a:avLst/>
          </a:prstGeom>
          <a:noFill/>
          <a:ln w="9525">
            <a:noFill/>
            <a:miter lim="800000"/>
            <a:headEnd/>
            <a:tailEnd/>
          </a:ln>
        </p:spPr>
        <p:txBody>
          <a:bodyPr>
            <a:spAutoFit/>
          </a:bodyPr>
          <a:lstStyle/>
          <a:p>
            <a:pPr eaLnBrk="1" hangingPunct="1"/>
            <a:r>
              <a:rPr lang="en-US" altLang="en-US" sz="2400" b="1">
                <a:solidFill>
                  <a:srgbClr val="1004AC"/>
                </a:solidFill>
              </a:rPr>
              <a:t>Any examples of pre-storage treatments?</a:t>
            </a:r>
          </a:p>
        </p:txBody>
      </p:sp>
      <p:sp>
        <p:nvSpPr>
          <p:cNvPr id="17414" name="TextBox 4"/>
          <p:cNvSpPr txBox="1">
            <a:spLocks noChangeArrowheads="1"/>
          </p:cNvSpPr>
          <p:nvPr/>
        </p:nvSpPr>
        <p:spPr bwMode="auto">
          <a:xfrm>
            <a:off x="914400" y="3276600"/>
            <a:ext cx="3733800" cy="2862263"/>
          </a:xfrm>
          <a:prstGeom prst="rect">
            <a:avLst/>
          </a:prstGeom>
          <a:noFill/>
          <a:ln w="9525">
            <a:noFill/>
            <a:miter lim="800000"/>
            <a:headEnd/>
            <a:tailEnd/>
          </a:ln>
        </p:spPr>
        <p:txBody>
          <a:bodyPr>
            <a:spAutoFit/>
          </a:bodyPr>
          <a:lstStyle/>
          <a:p>
            <a:pPr eaLnBrk="1" hangingPunct="1">
              <a:lnSpc>
                <a:spcPct val="150000"/>
              </a:lnSpc>
              <a:buFont typeface="Courier New" pitchFamily="49" charset="0"/>
              <a:buChar char="o"/>
            </a:pPr>
            <a:r>
              <a:rPr lang="en-US" altLang="en-US" b="1">
                <a:solidFill>
                  <a:srgbClr val="002060"/>
                </a:solidFill>
                <a:latin typeface="Californian FB" pitchFamily="18" charset="0"/>
              </a:rPr>
              <a:t> </a:t>
            </a:r>
            <a:r>
              <a:rPr lang="en-US" altLang="en-US" sz="2000">
                <a:solidFill>
                  <a:srgbClr val="002060"/>
                </a:solidFill>
              </a:rPr>
              <a:t>Cleaning/ Washing</a:t>
            </a:r>
          </a:p>
          <a:p>
            <a:pPr eaLnBrk="1" hangingPunct="1">
              <a:lnSpc>
                <a:spcPct val="150000"/>
              </a:lnSpc>
              <a:buFont typeface="Courier New" pitchFamily="49" charset="0"/>
              <a:buChar char="o"/>
            </a:pPr>
            <a:r>
              <a:rPr lang="en-US" altLang="en-US" sz="2000">
                <a:solidFill>
                  <a:srgbClr val="002060"/>
                </a:solidFill>
              </a:rPr>
              <a:t>  Sorting</a:t>
            </a:r>
          </a:p>
          <a:p>
            <a:pPr eaLnBrk="1" hangingPunct="1">
              <a:lnSpc>
                <a:spcPct val="150000"/>
              </a:lnSpc>
              <a:buFont typeface="Courier New" pitchFamily="49" charset="0"/>
              <a:buChar char="o"/>
            </a:pPr>
            <a:r>
              <a:rPr lang="en-US" altLang="en-US" sz="2000">
                <a:solidFill>
                  <a:srgbClr val="002060"/>
                </a:solidFill>
              </a:rPr>
              <a:t> Grading</a:t>
            </a:r>
          </a:p>
          <a:p>
            <a:pPr eaLnBrk="1" hangingPunct="1">
              <a:lnSpc>
                <a:spcPct val="150000"/>
              </a:lnSpc>
              <a:buFont typeface="Courier New" pitchFamily="49" charset="0"/>
              <a:buChar char="o"/>
            </a:pPr>
            <a:r>
              <a:rPr lang="en-US" altLang="en-US" sz="2000">
                <a:solidFill>
                  <a:srgbClr val="002060"/>
                </a:solidFill>
              </a:rPr>
              <a:t> Waxing</a:t>
            </a:r>
          </a:p>
          <a:p>
            <a:pPr eaLnBrk="1" hangingPunct="1">
              <a:lnSpc>
                <a:spcPct val="150000"/>
              </a:lnSpc>
              <a:buFont typeface="Courier New" pitchFamily="49" charset="0"/>
              <a:buChar char="o"/>
            </a:pPr>
            <a:r>
              <a:rPr lang="en-US" altLang="en-US" sz="2000">
                <a:solidFill>
                  <a:srgbClr val="002060"/>
                </a:solidFill>
              </a:rPr>
              <a:t> Packing</a:t>
            </a:r>
          </a:p>
          <a:p>
            <a:pPr eaLnBrk="1" hangingPunct="1">
              <a:lnSpc>
                <a:spcPct val="150000"/>
              </a:lnSpc>
              <a:buFont typeface="Courier New" pitchFamily="49" charset="0"/>
              <a:buChar char="o"/>
            </a:pPr>
            <a:r>
              <a:rPr lang="en-US" altLang="en-US" sz="2000">
                <a:solidFill>
                  <a:srgbClr val="002060"/>
                </a:solidFill>
              </a:rPr>
              <a:t> Pre cooling</a:t>
            </a:r>
          </a:p>
        </p:txBody>
      </p:sp>
      <p:sp>
        <p:nvSpPr>
          <p:cNvPr id="17415" name="TextBox 4"/>
          <p:cNvSpPr txBox="1">
            <a:spLocks noChangeArrowheads="1"/>
          </p:cNvSpPr>
          <p:nvPr/>
        </p:nvSpPr>
        <p:spPr bwMode="auto">
          <a:xfrm>
            <a:off x="5029200" y="3657600"/>
            <a:ext cx="2971800" cy="2343150"/>
          </a:xfrm>
          <a:prstGeom prst="rect">
            <a:avLst/>
          </a:prstGeom>
          <a:noFill/>
          <a:ln w="9525">
            <a:noFill/>
            <a:miter lim="800000"/>
            <a:headEnd/>
            <a:tailEnd/>
          </a:ln>
        </p:spPr>
        <p:txBody>
          <a:bodyPr>
            <a:spAutoFit/>
          </a:bodyPr>
          <a:lstStyle/>
          <a:p>
            <a:pPr eaLnBrk="1" hangingPunct="1">
              <a:lnSpc>
                <a:spcPct val="150000"/>
              </a:lnSpc>
              <a:buFont typeface="Courier New" pitchFamily="49" charset="0"/>
              <a:buChar char="o"/>
            </a:pPr>
            <a:r>
              <a:rPr lang="en-US" altLang="en-US" b="1">
                <a:solidFill>
                  <a:srgbClr val="002060"/>
                </a:solidFill>
                <a:latin typeface="Californian FB" pitchFamily="18" charset="0"/>
              </a:rPr>
              <a:t> </a:t>
            </a:r>
            <a:r>
              <a:rPr lang="en-US" altLang="en-US" sz="2000">
                <a:solidFill>
                  <a:srgbClr val="002060"/>
                </a:solidFill>
              </a:rPr>
              <a:t>Curing</a:t>
            </a:r>
          </a:p>
          <a:p>
            <a:pPr eaLnBrk="1" hangingPunct="1">
              <a:lnSpc>
                <a:spcPct val="150000"/>
              </a:lnSpc>
              <a:buFont typeface="Courier New" pitchFamily="49" charset="0"/>
              <a:buChar char="o"/>
            </a:pPr>
            <a:r>
              <a:rPr lang="en-US" altLang="en-US" sz="2000">
                <a:solidFill>
                  <a:srgbClr val="002060"/>
                </a:solidFill>
              </a:rPr>
              <a:t> Desapping</a:t>
            </a:r>
          </a:p>
          <a:p>
            <a:pPr eaLnBrk="1" hangingPunct="1">
              <a:lnSpc>
                <a:spcPct val="150000"/>
              </a:lnSpc>
              <a:buFont typeface="Courier New" pitchFamily="49" charset="0"/>
              <a:buChar char="o"/>
            </a:pPr>
            <a:r>
              <a:rPr lang="en-US" altLang="en-US" sz="2000">
                <a:solidFill>
                  <a:srgbClr val="002060"/>
                </a:solidFill>
              </a:rPr>
              <a:t> Chemical treatments</a:t>
            </a:r>
          </a:p>
          <a:p>
            <a:pPr eaLnBrk="1" hangingPunct="1">
              <a:lnSpc>
                <a:spcPct val="150000"/>
              </a:lnSpc>
              <a:buFont typeface="Courier New" pitchFamily="49" charset="0"/>
              <a:buChar char="o"/>
            </a:pPr>
            <a:r>
              <a:rPr lang="en-US" altLang="en-US" sz="2000">
                <a:solidFill>
                  <a:srgbClr val="002060"/>
                </a:solidFill>
              </a:rPr>
              <a:t> Irradiation</a:t>
            </a:r>
          </a:p>
          <a:p>
            <a:pPr eaLnBrk="1" hangingPunct="1">
              <a:lnSpc>
                <a:spcPct val="150000"/>
              </a:lnSpc>
              <a:buFont typeface="Courier New" pitchFamily="49" charset="0"/>
              <a:buChar char="o"/>
            </a:pPr>
            <a:r>
              <a:rPr lang="en-US" altLang="en-US" sz="2000">
                <a:solidFill>
                  <a:srgbClr val="002060"/>
                </a:solidFill>
              </a:rPr>
              <a:t> Vapour heat treatment</a:t>
            </a:r>
          </a:p>
        </p:txBody>
      </p:sp>
      <p:sp>
        <p:nvSpPr>
          <p:cNvPr id="8" name="TextBox 7">
            <a:hlinkClick r:id="" action="ppaction://hlinkshowjump?jump=nextslide"/>
          </p:cNvPr>
          <p:cNvSpPr txBox="1">
            <a:spLocks noChangeArrowheads="1"/>
          </p:cNvSpPr>
          <p:nvPr/>
        </p:nvSpPr>
        <p:spPr bwMode="auto">
          <a:xfrm>
            <a:off x="6577013" y="6334125"/>
            <a:ext cx="8382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Next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ppt_x</p:attrName>
                                        </p:attrNameLst>
                                      </p:cBhvr>
                                      <p:tavLst>
                                        <p:tav tm="0">
                                          <p:val>
                                            <p:strVal val="#ppt_x-.2"/>
                                          </p:val>
                                        </p:tav>
                                        <p:tav tm="100000">
                                          <p:val>
                                            <p:strVal val="#ppt_x"/>
                                          </p:val>
                                        </p:tav>
                                      </p:tavLst>
                                    </p:anim>
                                    <p:anim calcmode="lin" valueType="num">
                                      <p:cBhvr>
                                        <p:cTn id="8"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2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414"/>
                                        </p:tgtEl>
                                        <p:attrNameLst>
                                          <p:attrName>style.visibility</p:attrName>
                                        </p:attrNameLst>
                                      </p:cBhvr>
                                      <p:to>
                                        <p:strVal val="visible"/>
                                      </p:to>
                                    </p:set>
                                    <p:anim calcmode="lin" valueType="num">
                                      <p:cBhvr additive="base">
                                        <p:cTn id="14" dur="500" fill="hold"/>
                                        <p:tgtEl>
                                          <p:spTgt spid="17414"/>
                                        </p:tgtEl>
                                        <p:attrNameLst>
                                          <p:attrName>ppt_x</p:attrName>
                                        </p:attrNameLst>
                                      </p:cBhvr>
                                      <p:tavLst>
                                        <p:tav tm="0">
                                          <p:val>
                                            <p:strVal val="#ppt_x"/>
                                          </p:val>
                                        </p:tav>
                                        <p:tav tm="100000">
                                          <p:val>
                                            <p:strVal val="#ppt_x"/>
                                          </p:val>
                                        </p:tav>
                                      </p:tavLst>
                                    </p:anim>
                                    <p:anim calcmode="lin" valueType="num">
                                      <p:cBhvr additive="base">
                                        <p:cTn id="15"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415"/>
                                        </p:tgtEl>
                                        <p:attrNameLst>
                                          <p:attrName>style.visibility</p:attrName>
                                        </p:attrNameLst>
                                      </p:cBhvr>
                                      <p:to>
                                        <p:strVal val="visible"/>
                                      </p:to>
                                    </p:set>
                                    <p:anim calcmode="lin" valueType="num">
                                      <p:cBhvr additive="base">
                                        <p:cTn id="20" dur="500" fill="hold"/>
                                        <p:tgtEl>
                                          <p:spTgt spid="17415"/>
                                        </p:tgtEl>
                                        <p:attrNameLst>
                                          <p:attrName>ppt_x</p:attrName>
                                        </p:attrNameLst>
                                      </p:cBhvr>
                                      <p:tavLst>
                                        <p:tav tm="0">
                                          <p:val>
                                            <p:strVal val="#ppt_x"/>
                                          </p:val>
                                        </p:tav>
                                        <p:tav tm="100000">
                                          <p:val>
                                            <p:strVal val="#ppt_x"/>
                                          </p:val>
                                        </p:tav>
                                      </p:tavLst>
                                    </p:anim>
                                    <p:anim calcmode="lin" valueType="num">
                                      <p:cBhvr additive="base">
                                        <p:cTn id="21" dur="500" fill="hold"/>
                                        <p:tgtEl>
                                          <p:spTgt spid="17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8"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19459" name="TextBox 1"/>
          <p:cNvSpPr txBox="1">
            <a:spLocks noChangeArrowheads="1"/>
          </p:cNvSpPr>
          <p:nvPr/>
        </p:nvSpPr>
        <p:spPr bwMode="auto">
          <a:xfrm>
            <a:off x="228600" y="762000"/>
            <a:ext cx="6705600" cy="523875"/>
          </a:xfrm>
          <a:prstGeom prst="rect">
            <a:avLst/>
          </a:prstGeom>
          <a:noFill/>
          <a:ln w="9525">
            <a:noFill/>
            <a:miter lim="800000"/>
            <a:headEnd/>
            <a:tailEnd/>
          </a:ln>
        </p:spPr>
        <p:txBody>
          <a:bodyPr>
            <a:spAutoFit/>
          </a:bodyPr>
          <a:lstStyle/>
          <a:p>
            <a:pPr eaLnBrk="1" hangingPunct="1">
              <a:tabLst>
                <a:tab pos="393700" algn="l"/>
              </a:tabLst>
            </a:pPr>
            <a:r>
              <a:rPr lang="en-US" altLang="en-US" sz="2800" b="1">
                <a:solidFill>
                  <a:srgbClr val="1004AC"/>
                </a:solidFill>
                <a:latin typeface="Bookman Old Style" pitchFamily="18" charset="0"/>
              </a:rPr>
              <a:t>1. Cleaning  </a:t>
            </a:r>
          </a:p>
        </p:txBody>
      </p:sp>
      <p:sp>
        <p:nvSpPr>
          <p:cNvPr id="19460" name="TextBox 2"/>
          <p:cNvSpPr txBox="1">
            <a:spLocks noChangeArrowheads="1"/>
          </p:cNvSpPr>
          <p:nvPr/>
        </p:nvSpPr>
        <p:spPr bwMode="auto">
          <a:xfrm>
            <a:off x="228600" y="1219200"/>
            <a:ext cx="8610600" cy="3676650"/>
          </a:xfrm>
          <a:prstGeom prst="rect">
            <a:avLst/>
          </a:prstGeom>
          <a:noFill/>
          <a:ln w="9525">
            <a:noFill/>
            <a:miter lim="800000"/>
            <a:headEnd/>
            <a:tailEnd/>
          </a:ln>
        </p:spPr>
        <p:txBody>
          <a:bodyPr>
            <a:spAutoFit/>
          </a:bodyPr>
          <a:lstStyle/>
          <a:p>
            <a:pPr algn="just" eaLnBrk="1" hangingPunct="1">
              <a:lnSpc>
                <a:spcPct val="200000"/>
              </a:lnSpc>
            </a:pPr>
            <a:r>
              <a:rPr lang="en-US" altLang="en-US" sz="2400">
                <a:solidFill>
                  <a:srgbClr val="002060"/>
                </a:solidFill>
                <a:latin typeface="Bookman Old Style" pitchFamily="18" charset="0"/>
              </a:rPr>
              <a:t>This is a treatment given to remove adhering dust, dirt, extraneous matter, pathogenic load etc.  from the surface of a commodity. Cleaning basically sanitizes the produce and avoid entry of undesirable contents to enter the  packaging and storage line.</a:t>
            </a:r>
          </a:p>
        </p:txBody>
      </p:sp>
      <p:sp>
        <p:nvSpPr>
          <p:cNvPr id="19461" name="Rectangle 3"/>
          <p:cNvSpPr txBox="1">
            <a:spLocks noChangeArrowheads="1"/>
          </p:cNvSpPr>
          <p:nvPr/>
        </p:nvSpPr>
        <p:spPr bwMode="auto">
          <a:xfrm>
            <a:off x="1981200" y="5029200"/>
            <a:ext cx="5638800" cy="533400"/>
          </a:xfrm>
          <a:prstGeom prst="rect">
            <a:avLst/>
          </a:prstGeom>
          <a:noFill/>
          <a:ln w="9525">
            <a:noFill/>
            <a:miter lim="800000"/>
            <a:headEnd/>
            <a:tailEnd/>
          </a:ln>
        </p:spPr>
        <p:txBody>
          <a:bodyPr/>
          <a:lstStyle/>
          <a:p>
            <a:pPr algn="just"/>
            <a:endParaRPr lang="en-US" altLang="en-US" sz="1100">
              <a:solidFill>
                <a:srgbClr val="00B050"/>
              </a:solidFill>
              <a:latin typeface="Bookman Old Style" pitchFamily="18" charset="0"/>
            </a:endParaRPr>
          </a:p>
          <a:p>
            <a:pPr algn="just"/>
            <a:r>
              <a:rPr lang="en-US" altLang="en-US" sz="2000" b="1">
                <a:solidFill>
                  <a:srgbClr val="00B050"/>
                </a:solidFill>
                <a:latin typeface="Bookman Old Style" pitchFamily="18" charset="0"/>
              </a:rPr>
              <a:t>Methods of cleaning </a:t>
            </a:r>
          </a:p>
        </p:txBody>
      </p:sp>
      <p:sp>
        <p:nvSpPr>
          <p:cNvPr id="19462" name="Rectangle 3"/>
          <p:cNvSpPr txBox="1">
            <a:spLocks noChangeArrowheads="1"/>
          </p:cNvSpPr>
          <p:nvPr/>
        </p:nvSpPr>
        <p:spPr bwMode="auto">
          <a:xfrm>
            <a:off x="2438400" y="5562600"/>
            <a:ext cx="3733800" cy="533400"/>
          </a:xfrm>
          <a:prstGeom prst="rect">
            <a:avLst/>
          </a:prstGeom>
          <a:noFill/>
          <a:ln w="9525">
            <a:noFill/>
            <a:miter lim="800000"/>
            <a:headEnd/>
            <a:tailEnd/>
          </a:ln>
        </p:spPr>
        <p:txBody>
          <a:bodyPr/>
          <a:lstStyle/>
          <a:p>
            <a:pPr algn="just"/>
            <a:r>
              <a:rPr lang="en-US" altLang="en-US" sz="2000">
                <a:solidFill>
                  <a:srgbClr val="002060"/>
                </a:solidFill>
                <a:latin typeface="Bookman Old Style" pitchFamily="18" charset="0"/>
              </a:rPr>
              <a:t>i. Dry method (Dusting etc.)</a:t>
            </a:r>
          </a:p>
        </p:txBody>
      </p:sp>
      <p:sp>
        <p:nvSpPr>
          <p:cNvPr id="19463" name="Rectangle 3"/>
          <p:cNvSpPr txBox="1">
            <a:spLocks noChangeArrowheads="1"/>
          </p:cNvSpPr>
          <p:nvPr/>
        </p:nvSpPr>
        <p:spPr bwMode="auto">
          <a:xfrm>
            <a:off x="2438400" y="6019800"/>
            <a:ext cx="3733800" cy="533400"/>
          </a:xfrm>
          <a:prstGeom prst="rect">
            <a:avLst/>
          </a:prstGeom>
          <a:noFill/>
          <a:ln w="9525">
            <a:noFill/>
            <a:miter lim="800000"/>
            <a:headEnd/>
            <a:tailEnd/>
          </a:ln>
        </p:spPr>
        <p:txBody>
          <a:bodyPr/>
          <a:lstStyle/>
          <a:p>
            <a:pPr algn="just"/>
            <a:r>
              <a:rPr lang="en-US" altLang="en-US" sz="2000">
                <a:solidFill>
                  <a:srgbClr val="002060"/>
                </a:solidFill>
                <a:latin typeface="Bookman Old Style" pitchFamily="18" charset="0"/>
              </a:rPr>
              <a:t>ii. Wet method (Washing)</a:t>
            </a:r>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20483" name="TextBox 1"/>
          <p:cNvSpPr txBox="1">
            <a:spLocks noChangeArrowheads="1"/>
          </p:cNvSpPr>
          <p:nvPr/>
        </p:nvSpPr>
        <p:spPr bwMode="auto">
          <a:xfrm>
            <a:off x="533400" y="990600"/>
            <a:ext cx="6705600" cy="461963"/>
          </a:xfrm>
          <a:prstGeom prst="rect">
            <a:avLst/>
          </a:prstGeom>
          <a:noFill/>
          <a:ln w="9525">
            <a:noFill/>
            <a:miter lim="800000"/>
            <a:headEnd/>
            <a:tailEnd/>
          </a:ln>
        </p:spPr>
        <p:txBody>
          <a:bodyPr>
            <a:spAutoFit/>
          </a:bodyPr>
          <a:lstStyle/>
          <a:p>
            <a:r>
              <a:rPr lang="en-US" altLang="en-US" sz="2400" b="1">
                <a:solidFill>
                  <a:srgbClr val="1004AC"/>
                </a:solidFill>
              </a:rPr>
              <a:t>i. Dusting</a:t>
            </a:r>
          </a:p>
        </p:txBody>
      </p:sp>
      <p:sp>
        <p:nvSpPr>
          <p:cNvPr id="20484" name="TextBox 2"/>
          <p:cNvSpPr txBox="1">
            <a:spLocks noChangeArrowheads="1"/>
          </p:cNvSpPr>
          <p:nvPr/>
        </p:nvSpPr>
        <p:spPr bwMode="auto">
          <a:xfrm>
            <a:off x="1752600" y="1676400"/>
            <a:ext cx="6400800" cy="1108075"/>
          </a:xfrm>
          <a:prstGeom prst="rect">
            <a:avLst/>
          </a:prstGeom>
          <a:noFill/>
          <a:ln w="9525">
            <a:noFill/>
            <a:miter lim="800000"/>
            <a:headEnd/>
            <a:tailEnd/>
          </a:ln>
        </p:spPr>
        <p:txBody>
          <a:bodyPr>
            <a:spAutoFit/>
          </a:bodyPr>
          <a:lstStyle/>
          <a:p>
            <a:pPr eaLnBrk="1" hangingPunct="1"/>
            <a:r>
              <a:rPr lang="en-US" altLang="en-US" sz="2200">
                <a:solidFill>
                  <a:srgbClr val="002060"/>
                </a:solidFill>
              </a:rPr>
              <a:t>This method is mainly used to remove the adhering soil, etc from commodity i.e. potato, root vegetables, carrot, radish etc.</a:t>
            </a:r>
          </a:p>
        </p:txBody>
      </p:sp>
      <p:sp>
        <p:nvSpPr>
          <p:cNvPr id="20485" name="Rectangle 3"/>
          <p:cNvSpPr txBox="1">
            <a:spLocks noChangeArrowheads="1"/>
          </p:cNvSpPr>
          <p:nvPr/>
        </p:nvSpPr>
        <p:spPr bwMode="auto">
          <a:xfrm>
            <a:off x="762000" y="3505200"/>
            <a:ext cx="6781800" cy="990600"/>
          </a:xfrm>
          <a:prstGeom prst="rect">
            <a:avLst/>
          </a:prstGeom>
          <a:noFill/>
          <a:ln w="9525">
            <a:noFill/>
            <a:miter lim="800000"/>
            <a:headEnd/>
            <a:tailEnd/>
          </a:ln>
        </p:spPr>
        <p:txBody>
          <a:bodyPr/>
          <a:lstStyle/>
          <a:p>
            <a:pPr algn="just"/>
            <a:r>
              <a:rPr lang="en-US" altLang="en-US" sz="2200">
                <a:solidFill>
                  <a:srgbClr val="002060"/>
                </a:solidFill>
              </a:rPr>
              <a:t>Dusting helps to shed undesirable load (weight) of the commodity and thus  reduce transportation cost.</a:t>
            </a:r>
          </a:p>
        </p:txBody>
      </p:sp>
      <p:sp>
        <p:nvSpPr>
          <p:cNvPr id="31" name="TextBox 30">
            <a:hlinkClick r:id="" action="ppaction://hlinkshowjump?jump=nextslide"/>
          </p:cNvPr>
          <p:cNvSpPr txBox="1">
            <a:spLocks noChangeArrowheads="1"/>
          </p:cNvSpPr>
          <p:nvPr/>
        </p:nvSpPr>
        <p:spPr bwMode="auto">
          <a:xfrm>
            <a:off x="6577013" y="6334125"/>
            <a:ext cx="8382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Next</a:t>
            </a:r>
          </a:p>
        </p:txBody>
      </p:sp>
      <p:sp>
        <p:nvSpPr>
          <p:cNvPr id="32" name="TextBox 31">
            <a:hlinkClick r:id="" action="ppaction://hlinkshowjump?jump=previousslide"/>
          </p:cNvPr>
          <p:cNvSpPr txBox="1">
            <a:spLocks noChangeArrowheads="1"/>
          </p:cNvSpPr>
          <p:nvPr/>
        </p:nvSpPr>
        <p:spPr bwMode="auto">
          <a:xfrm>
            <a:off x="4419600" y="6367463"/>
            <a:ext cx="95885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Previous</a:t>
            </a:r>
          </a:p>
        </p:txBody>
      </p:sp>
      <p:sp>
        <p:nvSpPr>
          <p:cNvPr id="33" name="TextBox 32">
            <a:hlinkClick r:id="" action="ppaction://hlinkshowjump?jump=endshow"/>
          </p:cNvPr>
          <p:cNvSpPr txBox="1">
            <a:spLocks noChangeArrowheads="1"/>
          </p:cNvSpPr>
          <p:nvPr/>
        </p:nvSpPr>
        <p:spPr bwMode="auto">
          <a:xfrm>
            <a:off x="2393950" y="6400800"/>
            <a:ext cx="7620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End</a:t>
            </a:r>
          </a:p>
        </p:txBody>
      </p:sp>
      <p:sp>
        <p:nvSpPr>
          <p:cNvPr id="20489" name="Rectangle 3"/>
          <p:cNvSpPr txBox="1">
            <a:spLocks noChangeArrowheads="1"/>
          </p:cNvSpPr>
          <p:nvPr/>
        </p:nvSpPr>
        <p:spPr bwMode="auto">
          <a:xfrm>
            <a:off x="1752600" y="4953000"/>
            <a:ext cx="6858000" cy="990600"/>
          </a:xfrm>
          <a:prstGeom prst="rect">
            <a:avLst/>
          </a:prstGeom>
          <a:noFill/>
          <a:ln w="9525">
            <a:noFill/>
            <a:miter lim="800000"/>
            <a:headEnd/>
            <a:tailEnd/>
          </a:ln>
        </p:spPr>
        <p:txBody>
          <a:bodyPr/>
          <a:lstStyle/>
          <a:p>
            <a:pPr algn="just"/>
            <a:r>
              <a:rPr lang="en-US" altLang="en-US" sz="2200">
                <a:solidFill>
                  <a:srgbClr val="002060"/>
                </a:solidFill>
              </a:rPr>
              <a:t>It also removes pathogenic microorganisms present in the soil  from the surface of the vegetables.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0" fill="hold"/>
                                        <p:tgtEl>
                                          <p:spTgt spid="31"/>
                                        </p:tgtEl>
                                        <p:attrNameLst>
                                          <p:attrName>ppt_x</p:attrName>
                                        </p:attrNameLst>
                                      </p:cBhvr>
                                      <p:tavLst>
                                        <p:tav tm="0">
                                          <p:val>
                                            <p:strVal val="#ppt_x-.2"/>
                                          </p:val>
                                        </p:tav>
                                        <p:tav tm="100000">
                                          <p:val>
                                            <p:strVal val="#ppt_x"/>
                                          </p:val>
                                        </p:tav>
                                      </p:tavLst>
                                    </p:anim>
                                    <p:anim calcmode="lin" valueType="num">
                                      <p:cBhvr>
                                        <p:cTn id="8" dur="2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2000"/>
                                        <p:tgtEl>
                                          <p:spTgt spid="31"/>
                                        </p:tgtEl>
                                      </p:cBhvr>
                                    </p:animEffect>
                                  </p:childTnLst>
                                </p:cTn>
                              </p:par>
                              <p:par>
                                <p:cTn id="10" presetID="29"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0" fill="hold"/>
                                        <p:tgtEl>
                                          <p:spTgt spid="32"/>
                                        </p:tgtEl>
                                        <p:attrNameLst>
                                          <p:attrName>ppt_x</p:attrName>
                                        </p:attrNameLst>
                                      </p:cBhvr>
                                      <p:tavLst>
                                        <p:tav tm="0">
                                          <p:val>
                                            <p:strVal val="#ppt_x-.2"/>
                                          </p:val>
                                        </p:tav>
                                        <p:tav tm="100000">
                                          <p:val>
                                            <p:strVal val="#ppt_x"/>
                                          </p:val>
                                        </p:tav>
                                      </p:tavLst>
                                    </p:anim>
                                    <p:anim calcmode="lin" valueType="num">
                                      <p:cBhvr>
                                        <p:cTn id="13" dur="2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2"/>
                                        </p:tgtEl>
                                      </p:cBhvr>
                                    </p:animEffect>
                                  </p:childTnLst>
                                </p:cTn>
                              </p:par>
                              <p:par>
                                <p:cTn id="15" presetID="29"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000" fill="hold"/>
                                        <p:tgtEl>
                                          <p:spTgt spid="33"/>
                                        </p:tgtEl>
                                        <p:attrNameLst>
                                          <p:attrName>ppt_x</p:attrName>
                                        </p:attrNameLst>
                                      </p:cBhvr>
                                      <p:tavLst>
                                        <p:tav tm="0">
                                          <p:val>
                                            <p:strVal val="#ppt_x-.2"/>
                                          </p:val>
                                        </p:tav>
                                        <p:tav tm="100000">
                                          <p:val>
                                            <p:strVal val="#ppt_x"/>
                                          </p:val>
                                        </p:tav>
                                      </p:tavLst>
                                    </p:anim>
                                    <p:anim calcmode="lin" valueType="num">
                                      <p:cBhvr>
                                        <p:cTn id="18" dur="2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762000"/>
          </a:xfrm>
        </p:spPr>
        <p:txBody>
          <a:bodyPr>
            <a:normAutofit/>
          </a:bodyPr>
          <a:lstStyle/>
          <a:p>
            <a:pPr algn="l"/>
            <a:r>
              <a:rPr lang="en-US" dirty="0" smtClean="0">
                <a:solidFill>
                  <a:srgbClr val="FF0000"/>
                </a:solidFill>
                <a:latin typeface="Times New Roman" pitchFamily="18" charset="0"/>
                <a:cs typeface="Times New Roman" pitchFamily="18" charset="0"/>
              </a:rPr>
              <a:t>Composition of fruits and vegetables</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0" y="1066800"/>
            <a:ext cx="8839200" cy="5791200"/>
          </a:xfrm>
        </p:spPr>
        <p:txBody>
          <a:bodyPr/>
          <a:lstStyle/>
          <a:p>
            <a:pPr>
              <a:buFont typeface="Wingdings" pitchFamily="2" charset="2"/>
              <a:buChar char="Ø"/>
            </a:pPr>
            <a:r>
              <a:rPr lang="en-US" dirty="0" smtClean="0">
                <a:latin typeface="Times New Roman" pitchFamily="18" charset="0"/>
                <a:cs typeface="Times New Roman" pitchFamily="18" charset="0"/>
              </a:rPr>
              <a:t>Water</a:t>
            </a:r>
          </a:p>
          <a:p>
            <a:pPr>
              <a:buFont typeface="Wingdings" pitchFamily="2" charset="2"/>
              <a:buChar char="ü"/>
            </a:pPr>
            <a:r>
              <a:rPr lang="en-US" dirty="0" smtClean="0"/>
              <a:t> </a:t>
            </a:r>
            <a:r>
              <a:rPr lang="en-US" dirty="0" smtClean="0">
                <a:latin typeface="Times New Roman" pitchFamily="18" charset="0"/>
                <a:cs typeface="Times New Roman" pitchFamily="18" charset="0"/>
              </a:rPr>
              <a:t>the most abundant constituent and ranges from </a:t>
            </a:r>
            <a:r>
              <a:rPr lang="en-US" b="1" dirty="0" smtClean="0">
                <a:latin typeface="Times New Roman" pitchFamily="18" charset="0"/>
                <a:cs typeface="Times New Roman" pitchFamily="18" charset="0"/>
              </a:rPr>
              <a:t>65% - 95%. </a:t>
            </a:r>
          </a:p>
          <a:p>
            <a:pPr>
              <a:buFont typeface="Wingdings" pitchFamily="2" charset="2"/>
              <a:buChar char="ü"/>
            </a:pPr>
            <a:r>
              <a:rPr lang="en-US" dirty="0" smtClean="0">
                <a:latin typeface="Times New Roman" pitchFamily="18" charset="0"/>
                <a:cs typeface="Times New Roman" pitchFamily="18" charset="0"/>
              </a:rPr>
              <a:t>important component of product </a:t>
            </a:r>
            <a:r>
              <a:rPr lang="en-US" b="1" dirty="0" smtClean="0">
                <a:latin typeface="Times New Roman" pitchFamily="18" charset="0"/>
                <a:cs typeface="Times New Roman" pitchFamily="18" charset="0"/>
              </a:rPr>
              <a:t>quality</a:t>
            </a:r>
            <a:r>
              <a:rPr lang="en-US" dirty="0" smtClean="0">
                <a:latin typeface="Times New Roman" pitchFamily="18" charset="0"/>
                <a:cs typeface="Times New Roman" pitchFamily="18" charset="0"/>
              </a:rPr>
              <a:t> which maintains </a:t>
            </a:r>
            <a:r>
              <a:rPr lang="en-US" b="1" dirty="0" smtClean="0">
                <a:latin typeface="Times New Roman" pitchFamily="18" charset="0"/>
                <a:cs typeface="Times New Roman" pitchFamily="18" charset="0"/>
              </a:rPr>
              <a:t>turgidity</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freshness</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firmness</a:t>
            </a:r>
            <a:r>
              <a:rPr lang="en-US" dirty="0" smtClean="0">
                <a:latin typeface="Times New Roman" pitchFamily="18" charset="0"/>
                <a:cs typeface="Times New Roman" pitchFamily="18" charset="0"/>
              </a:rPr>
              <a:t>, and </a:t>
            </a:r>
            <a:r>
              <a:rPr lang="en-US" b="1" dirty="0" smtClean="0">
                <a:latin typeface="Times New Roman" pitchFamily="18" charset="0"/>
                <a:cs typeface="Times New Roman" pitchFamily="18" charset="0"/>
              </a:rPr>
              <a:t>succulence</a:t>
            </a:r>
            <a:r>
              <a:rPr lang="en-US" dirty="0" smtClean="0">
                <a:latin typeface="Times New Roman" pitchFamily="18" charset="0"/>
                <a:cs typeface="Times New Roman" pitchFamily="18" charset="0"/>
              </a:rPr>
              <a:t> of the harvested product</a:t>
            </a:r>
          </a:p>
          <a:p>
            <a:pPr>
              <a:buFont typeface="Wingdings" pitchFamily="2" charset="2"/>
              <a:buChar char="ü"/>
            </a:pPr>
            <a:r>
              <a:rPr lang="en-US" dirty="0" smtClean="0">
                <a:latin typeface="Times New Roman" pitchFamily="18" charset="0"/>
                <a:cs typeface="Times New Roman" pitchFamily="18" charset="0"/>
              </a:rPr>
              <a:t>part of the </a:t>
            </a:r>
            <a:r>
              <a:rPr lang="en-US" b="1" dirty="0" smtClean="0">
                <a:latin typeface="Times New Roman" pitchFamily="18" charset="0"/>
                <a:cs typeface="Times New Roman" pitchFamily="18" charset="0"/>
              </a:rPr>
              <a:t>weight</a:t>
            </a:r>
            <a:r>
              <a:rPr lang="en-US" dirty="0" smtClean="0">
                <a:latin typeface="Times New Roman" pitchFamily="18" charset="0"/>
                <a:cs typeface="Times New Roman" pitchFamily="18" charset="0"/>
              </a:rPr>
              <a:t> of the produce and</a:t>
            </a:r>
          </a:p>
          <a:p>
            <a:pPr>
              <a:buFont typeface="Wingdings" pitchFamily="2" charset="2"/>
              <a:buChar char="ü"/>
            </a:pPr>
            <a:r>
              <a:rPr lang="en-US" dirty="0" smtClean="0">
                <a:latin typeface="Times New Roman" pitchFamily="18" charset="0"/>
                <a:cs typeface="Times New Roman" pitchFamily="18" charset="0"/>
              </a:rPr>
              <a:t>quantitative loss will happen when the water content of the produce reduced</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21507" name="TextBox 1"/>
          <p:cNvSpPr txBox="1">
            <a:spLocks noChangeArrowheads="1"/>
          </p:cNvSpPr>
          <p:nvPr/>
        </p:nvSpPr>
        <p:spPr bwMode="auto">
          <a:xfrm>
            <a:off x="533400" y="990600"/>
            <a:ext cx="6705600" cy="461963"/>
          </a:xfrm>
          <a:prstGeom prst="rect">
            <a:avLst/>
          </a:prstGeom>
          <a:noFill/>
          <a:ln w="9525">
            <a:noFill/>
            <a:miter lim="800000"/>
            <a:headEnd/>
            <a:tailEnd/>
          </a:ln>
        </p:spPr>
        <p:txBody>
          <a:bodyPr>
            <a:spAutoFit/>
          </a:bodyPr>
          <a:lstStyle/>
          <a:p>
            <a:r>
              <a:rPr lang="en-US" altLang="en-US" sz="2400" b="1">
                <a:solidFill>
                  <a:srgbClr val="1004AC"/>
                </a:solidFill>
              </a:rPr>
              <a:t>ii. Washing</a:t>
            </a:r>
          </a:p>
        </p:txBody>
      </p:sp>
      <p:sp>
        <p:nvSpPr>
          <p:cNvPr id="20484" name="TextBox 2"/>
          <p:cNvSpPr txBox="1">
            <a:spLocks noChangeArrowheads="1"/>
          </p:cNvSpPr>
          <p:nvPr/>
        </p:nvSpPr>
        <p:spPr bwMode="auto">
          <a:xfrm>
            <a:off x="1752600" y="1600200"/>
            <a:ext cx="6400800" cy="1323975"/>
          </a:xfrm>
          <a:prstGeom prst="rect">
            <a:avLst/>
          </a:prstGeom>
          <a:noFill/>
          <a:ln w="9525">
            <a:noFill/>
            <a:miter lim="800000"/>
            <a:headEnd/>
            <a:tailEnd/>
          </a:ln>
        </p:spPr>
        <p:txBody>
          <a:bodyPr>
            <a:spAutoFit/>
          </a:bodyPr>
          <a:lstStyle/>
          <a:p>
            <a:pPr algn="just" eaLnBrk="1" hangingPunct="1"/>
            <a:r>
              <a:rPr lang="en-US" altLang="en-US" sz="2000">
                <a:solidFill>
                  <a:srgbClr val="002060"/>
                </a:solidFill>
              </a:rPr>
              <a:t>This method is used in most fruits and vegetables. Washing is done at the pack house through automated washing system fitted with overhead sprayers and smooth rotating brushes to clean and wash the fruits.</a:t>
            </a:r>
          </a:p>
        </p:txBody>
      </p:sp>
      <p:sp>
        <p:nvSpPr>
          <p:cNvPr id="20485" name="Rectangle 3"/>
          <p:cNvSpPr txBox="1">
            <a:spLocks noChangeArrowheads="1"/>
          </p:cNvSpPr>
          <p:nvPr/>
        </p:nvSpPr>
        <p:spPr bwMode="auto">
          <a:xfrm>
            <a:off x="609600" y="3505200"/>
            <a:ext cx="5638800" cy="990600"/>
          </a:xfrm>
          <a:prstGeom prst="rect">
            <a:avLst/>
          </a:prstGeom>
          <a:noFill/>
          <a:ln w="9525">
            <a:noFill/>
            <a:miter lim="800000"/>
            <a:headEnd/>
            <a:tailEnd/>
          </a:ln>
        </p:spPr>
        <p:txBody>
          <a:bodyPr/>
          <a:lstStyle/>
          <a:p>
            <a:pPr algn="just"/>
            <a:r>
              <a:rPr lang="en-US" altLang="en-US" sz="2000">
                <a:solidFill>
                  <a:srgbClr val="002060"/>
                </a:solidFill>
              </a:rPr>
              <a:t>Washing with clean water mixed with a neutral detergent such as Teapol, Sandovit or Indtron at 0.1% (1 ml / litre of water) is effective.</a:t>
            </a:r>
          </a:p>
        </p:txBody>
      </p:sp>
      <p:sp>
        <p:nvSpPr>
          <p:cNvPr id="31" name="TextBox 30">
            <a:hlinkClick r:id="" action="ppaction://hlinkshowjump?jump=nextslide"/>
          </p:cNvPr>
          <p:cNvSpPr txBox="1">
            <a:spLocks noChangeArrowheads="1"/>
          </p:cNvSpPr>
          <p:nvPr/>
        </p:nvSpPr>
        <p:spPr bwMode="auto">
          <a:xfrm>
            <a:off x="6577013" y="6334125"/>
            <a:ext cx="8382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Next</a:t>
            </a:r>
          </a:p>
        </p:txBody>
      </p:sp>
      <p:sp>
        <p:nvSpPr>
          <p:cNvPr id="32" name="TextBox 31">
            <a:hlinkClick r:id="" action="ppaction://hlinkshowjump?jump=previousslide"/>
          </p:cNvPr>
          <p:cNvSpPr txBox="1">
            <a:spLocks noChangeArrowheads="1"/>
          </p:cNvSpPr>
          <p:nvPr/>
        </p:nvSpPr>
        <p:spPr bwMode="auto">
          <a:xfrm>
            <a:off x="4419600" y="6367463"/>
            <a:ext cx="95885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Previous</a:t>
            </a:r>
          </a:p>
        </p:txBody>
      </p:sp>
      <p:sp>
        <p:nvSpPr>
          <p:cNvPr id="33" name="TextBox 32">
            <a:hlinkClick r:id="" action="ppaction://hlinkshowjump?jump=endshow"/>
          </p:cNvPr>
          <p:cNvSpPr txBox="1">
            <a:spLocks noChangeArrowheads="1"/>
          </p:cNvSpPr>
          <p:nvPr/>
        </p:nvSpPr>
        <p:spPr bwMode="auto">
          <a:xfrm>
            <a:off x="2393950" y="6400800"/>
            <a:ext cx="7620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End</a:t>
            </a:r>
          </a:p>
        </p:txBody>
      </p:sp>
      <p:sp>
        <p:nvSpPr>
          <p:cNvPr id="20489" name="Rectangle 3"/>
          <p:cNvSpPr txBox="1">
            <a:spLocks noChangeArrowheads="1"/>
          </p:cNvSpPr>
          <p:nvPr/>
        </p:nvSpPr>
        <p:spPr bwMode="auto">
          <a:xfrm>
            <a:off x="2774950" y="4972050"/>
            <a:ext cx="5638800" cy="990600"/>
          </a:xfrm>
          <a:prstGeom prst="rect">
            <a:avLst/>
          </a:prstGeom>
          <a:noFill/>
          <a:ln w="9525">
            <a:noFill/>
            <a:miter lim="800000"/>
            <a:headEnd/>
            <a:tailEnd/>
          </a:ln>
        </p:spPr>
        <p:txBody>
          <a:bodyPr/>
          <a:lstStyle/>
          <a:p>
            <a:pPr algn="just"/>
            <a:r>
              <a:rPr lang="en-US" altLang="en-US" sz="2000">
                <a:solidFill>
                  <a:srgbClr val="002060"/>
                </a:solidFill>
              </a:rPr>
              <a:t>The process of cleaning and washing will take 3-5 minutes. The temperature of water should be at  room temperature (27</a:t>
            </a:r>
            <a:r>
              <a:rPr lang="en-US" altLang="en-US" sz="2000" baseline="30000">
                <a:solidFill>
                  <a:srgbClr val="002060"/>
                </a:solidFill>
              </a:rPr>
              <a:t>0</a:t>
            </a:r>
            <a:r>
              <a:rPr lang="en-US" altLang="en-US" sz="2000">
                <a:solidFill>
                  <a:srgbClr val="002060"/>
                </a:solidFill>
              </a:rPr>
              <a: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0" fill="hold"/>
                                        <p:tgtEl>
                                          <p:spTgt spid="31"/>
                                        </p:tgtEl>
                                        <p:attrNameLst>
                                          <p:attrName>ppt_x</p:attrName>
                                        </p:attrNameLst>
                                      </p:cBhvr>
                                      <p:tavLst>
                                        <p:tav tm="0">
                                          <p:val>
                                            <p:strVal val="#ppt_x-.2"/>
                                          </p:val>
                                        </p:tav>
                                        <p:tav tm="100000">
                                          <p:val>
                                            <p:strVal val="#ppt_x"/>
                                          </p:val>
                                        </p:tav>
                                      </p:tavLst>
                                    </p:anim>
                                    <p:anim calcmode="lin" valueType="num">
                                      <p:cBhvr>
                                        <p:cTn id="8" dur="2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2000"/>
                                        <p:tgtEl>
                                          <p:spTgt spid="31"/>
                                        </p:tgtEl>
                                      </p:cBhvr>
                                    </p:animEffect>
                                  </p:childTnLst>
                                </p:cTn>
                              </p:par>
                              <p:par>
                                <p:cTn id="10" presetID="29"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0" fill="hold"/>
                                        <p:tgtEl>
                                          <p:spTgt spid="32"/>
                                        </p:tgtEl>
                                        <p:attrNameLst>
                                          <p:attrName>ppt_x</p:attrName>
                                        </p:attrNameLst>
                                      </p:cBhvr>
                                      <p:tavLst>
                                        <p:tav tm="0">
                                          <p:val>
                                            <p:strVal val="#ppt_x-.2"/>
                                          </p:val>
                                        </p:tav>
                                        <p:tav tm="100000">
                                          <p:val>
                                            <p:strVal val="#ppt_x"/>
                                          </p:val>
                                        </p:tav>
                                      </p:tavLst>
                                    </p:anim>
                                    <p:anim calcmode="lin" valueType="num">
                                      <p:cBhvr>
                                        <p:cTn id="13" dur="2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2"/>
                                        </p:tgtEl>
                                      </p:cBhvr>
                                    </p:animEffect>
                                  </p:childTnLst>
                                </p:cTn>
                              </p:par>
                              <p:par>
                                <p:cTn id="15" presetID="29"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000" fill="hold"/>
                                        <p:tgtEl>
                                          <p:spTgt spid="33"/>
                                        </p:tgtEl>
                                        <p:attrNameLst>
                                          <p:attrName>ppt_x</p:attrName>
                                        </p:attrNameLst>
                                      </p:cBhvr>
                                      <p:tavLst>
                                        <p:tav tm="0">
                                          <p:val>
                                            <p:strVal val="#ppt_x-.2"/>
                                          </p:val>
                                        </p:tav>
                                        <p:tav tm="100000">
                                          <p:val>
                                            <p:strVal val="#ppt_x"/>
                                          </p:val>
                                        </p:tav>
                                      </p:tavLst>
                                    </p:anim>
                                    <p:anim calcmode="lin" valueType="num">
                                      <p:cBhvr>
                                        <p:cTn id="18" dur="2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9" dur="2000"/>
                                        <p:tgtEl>
                                          <p:spTgt spid="3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xit" presetSubtype="4" fill="hold" grpId="0" nodeType="clickEffect">
                                  <p:stCondLst>
                                    <p:cond delay="0"/>
                                  </p:stCondLst>
                                  <p:childTnLst>
                                    <p:anim calcmode="lin" valueType="num">
                                      <p:cBhvr additive="base">
                                        <p:cTn id="23" dur="500"/>
                                        <p:tgtEl>
                                          <p:spTgt spid="20484"/>
                                        </p:tgtEl>
                                        <p:attrNameLst>
                                          <p:attrName>ppt_x</p:attrName>
                                        </p:attrNameLst>
                                      </p:cBhvr>
                                      <p:tavLst>
                                        <p:tav tm="0">
                                          <p:val>
                                            <p:strVal val="ppt_x"/>
                                          </p:val>
                                        </p:tav>
                                        <p:tav tm="100000">
                                          <p:val>
                                            <p:strVal val="ppt_x"/>
                                          </p:val>
                                        </p:tav>
                                      </p:tavLst>
                                    </p:anim>
                                    <p:anim calcmode="lin" valueType="num">
                                      <p:cBhvr additive="base">
                                        <p:cTn id="24" dur="500"/>
                                        <p:tgtEl>
                                          <p:spTgt spid="20484"/>
                                        </p:tgtEl>
                                        <p:attrNameLst>
                                          <p:attrName>ppt_y</p:attrName>
                                        </p:attrNameLst>
                                      </p:cBhvr>
                                      <p:tavLst>
                                        <p:tav tm="0">
                                          <p:val>
                                            <p:strVal val="ppt_y"/>
                                          </p:val>
                                        </p:tav>
                                        <p:tav tm="100000">
                                          <p:val>
                                            <p:strVal val="1+ppt_h/2"/>
                                          </p:val>
                                        </p:tav>
                                      </p:tavLst>
                                    </p:anim>
                                    <p:set>
                                      <p:cBhvr>
                                        <p:cTn id="25" dur="1" fill="hold">
                                          <p:stCondLst>
                                            <p:cond delay="499"/>
                                          </p:stCondLst>
                                        </p:cTn>
                                        <p:tgtEl>
                                          <p:spTgt spid="20484"/>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xit" presetSubtype="4" fill="hold" grpId="0" nodeType="clickEffect">
                                  <p:stCondLst>
                                    <p:cond delay="0"/>
                                  </p:stCondLst>
                                  <p:childTnLst>
                                    <p:anim calcmode="lin" valueType="num">
                                      <p:cBhvr additive="base">
                                        <p:cTn id="29" dur="500"/>
                                        <p:tgtEl>
                                          <p:spTgt spid="20485"/>
                                        </p:tgtEl>
                                        <p:attrNameLst>
                                          <p:attrName>ppt_x</p:attrName>
                                        </p:attrNameLst>
                                      </p:cBhvr>
                                      <p:tavLst>
                                        <p:tav tm="0">
                                          <p:val>
                                            <p:strVal val="ppt_x"/>
                                          </p:val>
                                        </p:tav>
                                        <p:tav tm="100000">
                                          <p:val>
                                            <p:strVal val="ppt_x"/>
                                          </p:val>
                                        </p:tav>
                                      </p:tavLst>
                                    </p:anim>
                                    <p:anim calcmode="lin" valueType="num">
                                      <p:cBhvr additive="base">
                                        <p:cTn id="30" dur="500"/>
                                        <p:tgtEl>
                                          <p:spTgt spid="20485"/>
                                        </p:tgtEl>
                                        <p:attrNameLst>
                                          <p:attrName>ppt_y</p:attrName>
                                        </p:attrNameLst>
                                      </p:cBhvr>
                                      <p:tavLst>
                                        <p:tav tm="0">
                                          <p:val>
                                            <p:strVal val="ppt_y"/>
                                          </p:val>
                                        </p:tav>
                                        <p:tav tm="100000">
                                          <p:val>
                                            <p:strVal val="1+ppt_h/2"/>
                                          </p:val>
                                        </p:tav>
                                      </p:tavLst>
                                    </p:anim>
                                    <p:set>
                                      <p:cBhvr>
                                        <p:cTn id="31" dur="1" fill="hold">
                                          <p:stCondLst>
                                            <p:cond delay="499"/>
                                          </p:stCondLst>
                                        </p:cTn>
                                        <p:tgtEl>
                                          <p:spTgt spid="20485"/>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xit" presetSubtype="4" fill="hold" grpId="0" nodeType="clickEffect">
                                  <p:stCondLst>
                                    <p:cond delay="0"/>
                                  </p:stCondLst>
                                  <p:childTnLst>
                                    <p:anim calcmode="lin" valueType="num">
                                      <p:cBhvr additive="base">
                                        <p:cTn id="35" dur="500"/>
                                        <p:tgtEl>
                                          <p:spTgt spid="20489"/>
                                        </p:tgtEl>
                                        <p:attrNameLst>
                                          <p:attrName>ppt_x</p:attrName>
                                        </p:attrNameLst>
                                      </p:cBhvr>
                                      <p:tavLst>
                                        <p:tav tm="0">
                                          <p:val>
                                            <p:strVal val="ppt_x"/>
                                          </p:val>
                                        </p:tav>
                                        <p:tav tm="100000">
                                          <p:val>
                                            <p:strVal val="ppt_x"/>
                                          </p:val>
                                        </p:tav>
                                      </p:tavLst>
                                    </p:anim>
                                    <p:anim calcmode="lin" valueType="num">
                                      <p:cBhvr additive="base">
                                        <p:cTn id="36" dur="500"/>
                                        <p:tgtEl>
                                          <p:spTgt spid="20489"/>
                                        </p:tgtEl>
                                        <p:attrNameLst>
                                          <p:attrName>ppt_y</p:attrName>
                                        </p:attrNameLst>
                                      </p:cBhvr>
                                      <p:tavLst>
                                        <p:tav tm="0">
                                          <p:val>
                                            <p:strVal val="ppt_y"/>
                                          </p:val>
                                        </p:tav>
                                        <p:tav tm="100000">
                                          <p:val>
                                            <p:strVal val="1+ppt_h/2"/>
                                          </p:val>
                                        </p:tav>
                                      </p:tavLst>
                                    </p:anim>
                                    <p:set>
                                      <p:cBhvr>
                                        <p:cTn id="37" dur="1" fill="hold">
                                          <p:stCondLst>
                                            <p:cond delay="499"/>
                                          </p:stCondLst>
                                        </p:cTn>
                                        <p:tgtEl>
                                          <p:spTgt spid="204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P spid="31" grpId="0"/>
      <p:bldP spid="20489"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2848D4E2-C07A-415E-8864-FF1167DB1E06}" type="datetime1">
              <a:rPr lang="en-US" smtClean="0"/>
              <a:pPr>
                <a:defRPr/>
              </a:pPr>
              <a:t>5/8/2019</a:t>
            </a:fld>
            <a:endParaRPr lang="en-US"/>
          </a:p>
        </p:txBody>
      </p:sp>
      <p:sp>
        <p:nvSpPr>
          <p:cNvPr id="3" name="Footer Placeholder 2"/>
          <p:cNvSpPr>
            <a:spLocks noGrp="1"/>
          </p:cNvSpPr>
          <p:nvPr>
            <p:ph type="ftr" sz="quarter" idx="11"/>
          </p:nvPr>
        </p:nvSpPr>
        <p:spPr/>
        <p:txBody>
          <a:bodyPr/>
          <a:lstStyle/>
          <a:p>
            <a:pPr>
              <a:defRPr/>
            </a:pPr>
            <a:r>
              <a:rPr lang="en-US" smtClean="0"/>
              <a:t>POST- HARVEST PHYSIOLOGY</a:t>
            </a:r>
            <a:endParaRPr lang="en-US"/>
          </a:p>
        </p:txBody>
      </p:sp>
      <p:sp>
        <p:nvSpPr>
          <p:cNvPr id="22532" name="Slide Number Placeholder 3"/>
          <p:cNvSpPr>
            <a:spLocks noGrp="1"/>
          </p:cNvSpPr>
          <p:nvPr>
            <p:ph type="sldNum" sz="quarter" idx="12"/>
          </p:nvPr>
        </p:nvSpPr>
        <p:spPr bwMode="auto">
          <a:noFill/>
          <a:ln>
            <a:miter lim="800000"/>
            <a:headEnd/>
            <a:tailEnd/>
          </a:ln>
        </p:spPr>
        <p:txBody>
          <a:bodyPr/>
          <a:lstStyle/>
          <a:p>
            <a:fld id="{99A2E0D0-3A60-4402-A2DD-B0904974BC38}" type="slidenum">
              <a:rPr lang="en-US" altLang="en-US">
                <a:cs typeface="Arial" charset="0"/>
              </a:rPr>
              <a:pPr/>
              <a:t>241</a:t>
            </a:fld>
            <a:endParaRPr lang="en-US" altLang="en-US">
              <a:cs typeface="Arial" charset="0"/>
            </a:endParaRPr>
          </a:p>
        </p:txBody>
      </p:sp>
      <p:pic>
        <p:nvPicPr>
          <p:cNvPr id="22533" name="Picture 2"/>
          <p:cNvPicPr>
            <a:picLocks noChangeAspect="1" noChangeArrowheads="1"/>
          </p:cNvPicPr>
          <p:nvPr/>
        </p:nvPicPr>
        <p:blipFill>
          <a:blip r:embed="rId2"/>
          <a:srcRect/>
          <a:stretch>
            <a:fillRect/>
          </a:stretch>
        </p:blipFill>
        <p:spPr bwMode="auto">
          <a:xfrm>
            <a:off x="0" y="304800"/>
            <a:ext cx="91440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2848D4E2-C07A-415E-8864-FF1167DB1E06}" type="datetime1">
              <a:rPr lang="en-US" smtClean="0"/>
              <a:pPr>
                <a:defRPr/>
              </a:pPr>
              <a:t>5/8/2019</a:t>
            </a:fld>
            <a:endParaRPr lang="en-US"/>
          </a:p>
        </p:txBody>
      </p:sp>
      <p:sp>
        <p:nvSpPr>
          <p:cNvPr id="3" name="Footer Placeholder 2"/>
          <p:cNvSpPr>
            <a:spLocks noGrp="1"/>
          </p:cNvSpPr>
          <p:nvPr>
            <p:ph type="ftr" sz="quarter" idx="11"/>
          </p:nvPr>
        </p:nvSpPr>
        <p:spPr/>
        <p:txBody>
          <a:bodyPr/>
          <a:lstStyle/>
          <a:p>
            <a:pPr>
              <a:defRPr/>
            </a:pPr>
            <a:r>
              <a:rPr lang="en-US" smtClean="0"/>
              <a:t>POST- HARVEST PHYSIOLOGY</a:t>
            </a:r>
            <a:endParaRPr lang="en-US"/>
          </a:p>
        </p:txBody>
      </p:sp>
      <p:sp>
        <p:nvSpPr>
          <p:cNvPr id="25604" name="Slide Number Placeholder 3"/>
          <p:cNvSpPr>
            <a:spLocks noGrp="1"/>
          </p:cNvSpPr>
          <p:nvPr>
            <p:ph type="sldNum" sz="quarter" idx="12"/>
          </p:nvPr>
        </p:nvSpPr>
        <p:spPr bwMode="auto">
          <a:noFill/>
          <a:ln>
            <a:miter lim="800000"/>
            <a:headEnd/>
            <a:tailEnd/>
          </a:ln>
        </p:spPr>
        <p:txBody>
          <a:bodyPr/>
          <a:lstStyle/>
          <a:p>
            <a:fld id="{C782B6CF-688A-4A1A-B280-EE84477AF99A}" type="slidenum">
              <a:rPr lang="en-US" altLang="en-US">
                <a:cs typeface="Arial" charset="0"/>
              </a:rPr>
              <a:pPr/>
              <a:t>242</a:t>
            </a:fld>
            <a:endParaRPr lang="en-US" altLang="en-US">
              <a:cs typeface="Arial" charset="0"/>
            </a:endParaRPr>
          </a:p>
        </p:txBody>
      </p:sp>
      <p:pic>
        <p:nvPicPr>
          <p:cNvPr id="25605" name="Picture 2"/>
          <p:cNvPicPr>
            <a:picLocks noChangeAspect="1" noChangeArrowheads="1"/>
          </p:cNvPicPr>
          <p:nvPr/>
        </p:nvPicPr>
        <p:blipFill>
          <a:blip r:embed="rId2"/>
          <a:srcRect/>
          <a:stretch>
            <a:fillRect/>
          </a:stretch>
        </p:blipFill>
        <p:spPr bwMode="auto">
          <a:xfrm>
            <a:off x="457200" y="401638"/>
            <a:ext cx="8001000" cy="588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26627" name="TextBox 1"/>
          <p:cNvSpPr txBox="1">
            <a:spLocks noChangeArrowheads="1"/>
          </p:cNvSpPr>
          <p:nvPr/>
        </p:nvSpPr>
        <p:spPr bwMode="auto">
          <a:xfrm>
            <a:off x="609600" y="914400"/>
            <a:ext cx="3581400" cy="461963"/>
          </a:xfrm>
          <a:prstGeom prst="rect">
            <a:avLst/>
          </a:prstGeom>
          <a:noFill/>
          <a:ln w="9525">
            <a:noFill/>
            <a:miter lim="800000"/>
            <a:headEnd/>
            <a:tailEnd/>
          </a:ln>
        </p:spPr>
        <p:txBody>
          <a:bodyPr>
            <a:spAutoFit/>
          </a:bodyPr>
          <a:lstStyle/>
          <a:p>
            <a:pPr algn="just"/>
            <a:r>
              <a:rPr lang="en-US" altLang="en-US" sz="2400" b="1">
                <a:solidFill>
                  <a:srgbClr val="1004AC"/>
                </a:solidFill>
              </a:rPr>
              <a:t>2. Sorting and Grading</a:t>
            </a:r>
          </a:p>
        </p:txBody>
      </p:sp>
      <p:sp>
        <p:nvSpPr>
          <p:cNvPr id="26628" name="TextBox 2"/>
          <p:cNvSpPr txBox="1">
            <a:spLocks noChangeArrowheads="1"/>
          </p:cNvSpPr>
          <p:nvPr/>
        </p:nvSpPr>
        <p:spPr bwMode="auto">
          <a:xfrm>
            <a:off x="1905000" y="1447800"/>
            <a:ext cx="6400800" cy="1016000"/>
          </a:xfrm>
          <a:prstGeom prst="rect">
            <a:avLst/>
          </a:prstGeom>
          <a:noFill/>
          <a:ln w="9525">
            <a:noFill/>
            <a:miter lim="800000"/>
            <a:headEnd/>
            <a:tailEnd/>
          </a:ln>
        </p:spPr>
        <p:txBody>
          <a:bodyPr>
            <a:spAutoFit/>
          </a:bodyPr>
          <a:lstStyle/>
          <a:p>
            <a:pPr eaLnBrk="1" hangingPunct="1"/>
            <a:r>
              <a:rPr lang="en-US" altLang="en-US" sz="2000">
                <a:solidFill>
                  <a:srgbClr val="002060"/>
                </a:solidFill>
              </a:rPr>
              <a:t>This may be done manually or by using a machine. Fruits are graded on the basis of their colour, size and weight and sorted for freeness from damage/ diseases.</a:t>
            </a:r>
          </a:p>
        </p:txBody>
      </p:sp>
      <p:sp>
        <p:nvSpPr>
          <p:cNvPr id="26629" name="Rectangle 3"/>
          <p:cNvSpPr txBox="1">
            <a:spLocks noChangeArrowheads="1"/>
          </p:cNvSpPr>
          <p:nvPr/>
        </p:nvSpPr>
        <p:spPr bwMode="auto">
          <a:xfrm>
            <a:off x="533400" y="2743200"/>
            <a:ext cx="7162800" cy="2057400"/>
          </a:xfrm>
          <a:prstGeom prst="rect">
            <a:avLst/>
          </a:prstGeom>
          <a:noFill/>
          <a:ln w="9525">
            <a:noFill/>
            <a:miter lim="800000"/>
            <a:headEnd/>
            <a:tailEnd/>
          </a:ln>
        </p:spPr>
        <p:txBody>
          <a:bodyPr/>
          <a:lstStyle/>
          <a:p>
            <a:pPr algn="just"/>
            <a:r>
              <a:rPr lang="en-US" altLang="en-US" sz="2000">
                <a:solidFill>
                  <a:srgbClr val="002060"/>
                </a:solidFill>
              </a:rPr>
              <a:t>At the sorting and grading table, trained workers wearing gloves sort out the oversized and undersized fruits, immature/scarred/blemished fruits, diseased/insect damaged fruits and as well as fruits with sap injury (in mango) under the supervision of quality supervisor.</a:t>
            </a:r>
          </a:p>
        </p:txBody>
      </p:sp>
      <p:sp>
        <p:nvSpPr>
          <p:cNvPr id="31" name="TextBox 30">
            <a:hlinkClick r:id="" action="ppaction://hlinkshowjump?jump=nextslide"/>
          </p:cNvPr>
          <p:cNvSpPr txBox="1">
            <a:spLocks noChangeArrowheads="1"/>
          </p:cNvSpPr>
          <p:nvPr/>
        </p:nvSpPr>
        <p:spPr bwMode="auto">
          <a:xfrm>
            <a:off x="6577013" y="6334125"/>
            <a:ext cx="8382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Next</a:t>
            </a:r>
          </a:p>
        </p:txBody>
      </p:sp>
      <p:sp>
        <p:nvSpPr>
          <p:cNvPr id="32" name="TextBox 31">
            <a:hlinkClick r:id="" action="ppaction://hlinkshowjump?jump=previousslide"/>
          </p:cNvPr>
          <p:cNvSpPr txBox="1">
            <a:spLocks noChangeArrowheads="1"/>
          </p:cNvSpPr>
          <p:nvPr/>
        </p:nvSpPr>
        <p:spPr bwMode="auto">
          <a:xfrm>
            <a:off x="4419600" y="6367463"/>
            <a:ext cx="95885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Previous</a:t>
            </a:r>
          </a:p>
        </p:txBody>
      </p:sp>
      <p:sp>
        <p:nvSpPr>
          <p:cNvPr id="33" name="TextBox 32">
            <a:hlinkClick r:id="" action="ppaction://hlinkshowjump?jump=endshow"/>
          </p:cNvPr>
          <p:cNvSpPr txBox="1">
            <a:spLocks noChangeArrowheads="1"/>
          </p:cNvSpPr>
          <p:nvPr/>
        </p:nvSpPr>
        <p:spPr bwMode="auto">
          <a:xfrm>
            <a:off x="2393950" y="6400800"/>
            <a:ext cx="7620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End</a:t>
            </a:r>
          </a:p>
        </p:txBody>
      </p:sp>
      <p:sp>
        <p:nvSpPr>
          <p:cNvPr id="26633" name="TextBox 2"/>
          <p:cNvSpPr txBox="1">
            <a:spLocks noChangeArrowheads="1"/>
          </p:cNvSpPr>
          <p:nvPr/>
        </p:nvSpPr>
        <p:spPr bwMode="auto">
          <a:xfrm>
            <a:off x="1752600" y="4876800"/>
            <a:ext cx="6400800" cy="1323975"/>
          </a:xfrm>
          <a:prstGeom prst="rect">
            <a:avLst/>
          </a:prstGeom>
          <a:noFill/>
          <a:ln w="9525">
            <a:noFill/>
            <a:miter lim="800000"/>
            <a:headEnd/>
            <a:tailEnd/>
          </a:ln>
        </p:spPr>
        <p:txBody>
          <a:bodyPr>
            <a:spAutoFit/>
          </a:bodyPr>
          <a:lstStyle/>
          <a:p>
            <a:pPr algn="just" eaLnBrk="1" hangingPunct="1"/>
            <a:r>
              <a:rPr lang="en-US" altLang="en-US" sz="2000">
                <a:solidFill>
                  <a:srgbClr val="002060"/>
                </a:solidFill>
              </a:rPr>
              <a:t>The segregated fruits in the grader machine kept in plastic crates are removed at the end each working shift from the process area and are distinctly labeled for disposal.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0" fill="hold"/>
                                        <p:tgtEl>
                                          <p:spTgt spid="31"/>
                                        </p:tgtEl>
                                        <p:attrNameLst>
                                          <p:attrName>ppt_x</p:attrName>
                                        </p:attrNameLst>
                                      </p:cBhvr>
                                      <p:tavLst>
                                        <p:tav tm="0">
                                          <p:val>
                                            <p:strVal val="#ppt_x-.2"/>
                                          </p:val>
                                        </p:tav>
                                        <p:tav tm="100000">
                                          <p:val>
                                            <p:strVal val="#ppt_x"/>
                                          </p:val>
                                        </p:tav>
                                      </p:tavLst>
                                    </p:anim>
                                    <p:anim calcmode="lin" valueType="num">
                                      <p:cBhvr>
                                        <p:cTn id="8" dur="2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2000"/>
                                        <p:tgtEl>
                                          <p:spTgt spid="31"/>
                                        </p:tgtEl>
                                      </p:cBhvr>
                                    </p:animEffect>
                                  </p:childTnLst>
                                </p:cTn>
                              </p:par>
                              <p:par>
                                <p:cTn id="10" presetID="29"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0" fill="hold"/>
                                        <p:tgtEl>
                                          <p:spTgt spid="32"/>
                                        </p:tgtEl>
                                        <p:attrNameLst>
                                          <p:attrName>ppt_x</p:attrName>
                                        </p:attrNameLst>
                                      </p:cBhvr>
                                      <p:tavLst>
                                        <p:tav tm="0">
                                          <p:val>
                                            <p:strVal val="#ppt_x-.2"/>
                                          </p:val>
                                        </p:tav>
                                        <p:tav tm="100000">
                                          <p:val>
                                            <p:strVal val="#ppt_x"/>
                                          </p:val>
                                        </p:tav>
                                      </p:tavLst>
                                    </p:anim>
                                    <p:anim calcmode="lin" valueType="num">
                                      <p:cBhvr>
                                        <p:cTn id="13" dur="2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2"/>
                                        </p:tgtEl>
                                      </p:cBhvr>
                                    </p:animEffect>
                                  </p:childTnLst>
                                </p:cTn>
                              </p:par>
                              <p:par>
                                <p:cTn id="15" presetID="29"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000" fill="hold"/>
                                        <p:tgtEl>
                                          <p:spTgt spid="33"/>
                                        </p:tgtEl>
                                        <p:attrNameLst>
                                          <p:attrName>ppt_x</p:attrName>
                                        </p:attrNameLst>
                                      </p:cBhvr>
                                      <p:tavLst>
                                        <p:tav tm="0">
                                          <p:val>
                                            <p:strVal val="#ppt_x-.2"/>
                                          </p:val>
                                        </p:tav>
                                        <p:tav tm="100000">
                                          <p:val>
                                            <p:strVal val="#ppt_x"/>
                                          </p:val>
                                        </p:tav>
                                      </p:tavLst>
                                    </p:anim>
                                    <p:anim calcmode="lin" valueType="num">
                                      <p:cBhvr>
                                        <p:cTn id="18" dur="2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27651" name="TextBox 1"/>
          <p:cNvSpPr txBox="1">
            <a:spLocks noChangeArrowheads="1"/>
          </p:cNvSpPr>
          <p:nvPr/>
        </p:nvSpPr>
        <p:spPr bwMode="auto">
          <a:xfrm>
            <a:off x="609600" y="990600"/>
            <a:ext cx="6019800" cy="461963"/>
          </a:xfrm>
          <a:prstGeom prst="rect">
            <a:avLst/>
          </a:prstGeom>
          <a:noFill/>
          <a:ln w="9525">
            <a:noFill/>
            <a:miter lim="800000"/>
            <a:headEnd/>
            <a:tailEnd/>
          </a:ln>
        </p:spPr>
        <p:txBody>
          <a:bodyPr>
            <a:spAutoFit/>
          </a:bodyPr>
          <a:lstStyle/>
          <a:p>
            <a:pPr algn="just"/>
            <a:r>
              <a:rPr lang="en-US" altLang="en-US" sz="2400" b="1">
                <a:solidFill>
                  <a:srgbClr val="1004AC"/>
                </a:solidFill>
              </a:rPr>
              <a:t>Difference between sorting and Grading </a:t>
            </a:r>
          </a:p>
        </p:txBody>
      </p:sp>
      <p:sp>
        <p:nvSpPr>
          <p:cNvPr id="31" name="TextBox 30">
            <a:hlinkClick r:id="" action="ppaction://hlinkshowjump?jump=nextslide"/>
          </p:cNvPr>
          <p:cNvSpPr txBox="1">
            <a:spLocks noChangeArrowheads="1"/>
          </p:cNvSpPr>
          <p:nvPr/>
        </p:nvSpPr>
        <p:spPr bwMode="auto">
          <a:xfrm>
            <a:off x="6577013" y="6334125"/>
            <a:ext cx="8382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Next</a:t>
            </a:r>
          </a:p>
        </p:txBody>
      </p:sp>
      <p:sp>
        <p:nvSpPr>
          <p:cNvPr id="32" name="TextBox 31">
            <a:hlinkClick r:id="" action="ppaction://hlinkshowjump?jump=previousslide"/>
          </p:cNvPr>
          <p:cNvSpPr txBox="1">
            <a:spLocks noChangeArrowheads="1"/>
          </p:cNvSpPr>
          <p:nvPr/>
        </p:nvSpPr>
        <p:spPr bwMode="auto">
          <a:xfrm>
            <a:off x="4419600" y="6367463"/>
            <a:ext cx="95885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Previous</a:t>
            </a:r>
          </a:p>
        </p:txBody>
      </p:sp>
      <p:sp>
        <p:nvSpPr>
          <p:cNvPr id="33" name="TextBox 32">
            <a:hlinkClick r:id="" action="ppaction://hlinkshowjump?jump=endshow"/>
          </p:cNvPr>
          <p:cNvSpPr txBox="1">
            <a:spLocks noChangeArrowheads="1"/>
          </p:cNvSpPr>
          <p:nvPr/>
        </p:nvSpPr>
        <p:spPr bwMode="auto">
          <a:xfrm>
            <a:off x="2393950" y="6400800"/>
            <a:ext cx="7620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End</a:t>
            </a:r>
          </a:p>
        </p:txBody>
      </p:sp>
      <p:graphicFrame>
        <p:nvGraphicFramePr>
          <p:cNvPr id="11" name="Table 10"/>
          <p:cNvGraphicFramePr>
            <a:graphicFrameLocks noGrp="1"/>
          </p:cNvGraphicFramePr>
          <p:nvPr/>
        </p:nvGraphicFramePr>
        <p:xfrm>
          <a:off x="685800" y="1905000"/>
          <a:ext cx="8001000" cy="2613026"/>
        </p:xfrm>
        <a:graphic>
          <a:graphicData uri="http://schemas.openxmlformats.org/drawingml/2006/table">
            <a:tbl>
              <a:tblPr firstRow="1" bandRow="1">
                <a:tableStyleId>{5C22544A-7EE6-4342-B048-85BDC9FD1C3A}</a:tableStyleId>
              </a:tblPr>
              <a:tblGrid>
                <a:gridCol w="3961660">
                  <a:extLst>
                    <a:ext uri="{9D8B030D-6E8A-4147-A177-3AD203B41FA5}"/>
                  </a:extLst>
                </a:gridCol>
                <a:gridCol w="4039340">
                  <a:extLst>
                    <a:ext uri="{9D8B030D-6E8A-4147-A177-3AD203B41FA5}"/>
                  </a:extLst>
                </a:gridCol>
              </a:tblGrid>
              <a:tr h="485967">
                <a:tc>
                  <a:txBody>
                    <a:bodyPr/>
                    <a:lstStyle/>
                    <a:p>
                      <a:pPr algn="ctr"/>
                      <a:r>
                        <a:rPr lang="en-US" sz="2000" dirty="0" smtClean="0">
                          <a:latin typeface="Arial" pitchFamily="34" charset="0"/>
                          <a:cs typeface="Arial" pitchFamily="34" charset="0"/>
                        </a:rPr>
                        <a:t>Sorting</a:t>
                      </a:r>
                      <a:endParaRPr lang="en-US" sz="2000" dirty="0">
                        <a:latin typeface="Arial" pitchFamily="34" charset="0"/>
                        <a:cs typeface="Arial" pitchFamily="34" charset="0"/>
                      </a:endParaRPr>
                    </a:p>
                  </a:txBody>
                  <a:tcPr marT="45717" marB="45717"/>
                </a:tc>
                <a:tc>
                  <a:txBody>
                    <a:bodyPr/>
                    <a:lstStyle/>
                    <a:p>
                      <a:pPr algn="ctr"/>
                      <a:r>
                        <a:rPr lang="en-US" sz="2000" dirty="0" smtClean="0">
                          <a:latin typeface="Arial" pitchFamily="34" charset="0"/>
                          <a:cs typeface="Arial" pitchFamily="34" charset="0"/>
                        </a:rPr>
                        <a:t>Grading</a:t>
                      </a:r>
                      <a:endParaRPr lang="en-US" sz="2000" dirty="0">
                        <a:latin typeface="Arial" pitchFamily="34" charset="0"/>
                        <a:cs typeface="Arial" pitchFamily="34" charset="0"/>
                      </a:endParaRPr>
                    </a:p>
                  </a:txBody>
                  <a:tcPr marT="45717" marB="45717"/>
                </a:tc>
                <a:extLst>
                  <a:ext uri="{0D108BD9-81ED-4DB2-BD59-A6C34878D82A}"/>
                </a:extLst>
              </a:tr>
              <a:tr h="1310633">
                <a:tc>
                  <a:txBody>
                    <a:bodyPr/>
                    <a:lstStyle/>
                    <a:p>
                      <a:r>
                        <a:rPr lang="en-US" sz="2000" dirty="0" smtClean="0">
                          <a:latin typeface="Arial" pitchFamily="34" charset="0"/>
                          <a:cs typeface="Arial" pitchFamily="34" charset="0"/>
                        </a:rPr>
                        <a:t>1. Undesirable type of fruits i.e. diseased, damaged, deformed are removed</a:t>
                      </a:r>
                      <a:endParaRPr lang="en-US" sz="2000" dirty="0">
                        <a:latin typeface="Arial" pitchFamily="34" charset="0"/>
                        <a:cs typeface="Arial" pitchFamily="34" charset="0"/>
                      </a:endParaRPr>
                    </a:p>
                  </a:txBody>
                  <a:tcPr marT="45717" marB="45717"/>
                </a:tc>
                <a:tc>
                  <a:txBody>
                    <a:bodyPr/>
                    <a:lstStyle/>
                    <a:p>
                      <a:r>
                        <a:rPr lang="en-US" sz="2000" dirty="0" smtClean="0">
                          <a:latin typeface="Arial" pitchFamily="34" charset="0"/>
                          <a:cs typeface="Arial" pitchFamily="34" charset="0"/>
                        </a:rPr>
                        <a:t>1. Fruits and vegetables are categorized according to difference in their weight, size, colour, maturity etc.</a:t>
                      </a:r>
                      <a:endParaRPr lang="en-US" sz="2000" dirty="0">
                        <a:latin typeface="Arial" pitchFamily="34" charset="0"/>
                        <a:cs typeface="Arial" pitchFamily="34" charset="0"/>
                      </a:endParaRPr>
                    </a:p>
                  </a:txBody>
                  <a:tcPr marT="45717" marB="45717"/>
                </a:tc>
                <a:extLst>
                  <a:ext uri="{0D108BD9-81ED-4DB2-BD59-A6C34878D82A}"/>
                </a:extLst>
              </a:tr>
              <a:tr h="816425">
                <a:tc>
                  <a:txBody>
                    <a:bodyPr/>
                    <a:lstStyle/>
                    <a:p>
                      <a:r>
                        <a:rPr lang="en-US" sz="2000" dirty="0" smtClean="0">
                          <a:latin typeface="Arial" pitchFamily="34" charset="0"/>
                          <a:cs typeface="Arial" pitchFamily="34" charset="0"/>
                        </a:rPr>
                        <a:t>2. Done primarily to reduce spread of infection to other fruits</a:t>
                      </a:r>
                      <a:endParaRPr lang="en-US" sz="2000" dirty="0">
                        <a:latin typeface="Arial" pitchFamily="34" charset="0"/>
                        <a:cs typeface="Arial" pitchFamily="34" charset="0"/>
                      </a:endParaRPr>
                    </a:p>
                  </a:txBody>
                  <a:tcPr marT="45717" marB="45717"/>
                </a:tc>
                <a:tc>
                  <a:txBody>
                    <a:bodyPr/>
                    <a:lstStyle/>
                    <a:p>
                      <a:r>
                        <a:rPr lang="en-US" sz="2000" dirty="0" smtClean="0">
                          <a:latin typeface="Arial" pitchFamily="34" charset="0"/>
                          <a:cs typeface="Arial" pitchFamily="34" charset="0"/>
                        </a:rPr>
                        <a:t>2. Done to fetch better price</a:t>
                      </a:r>
                      <a:r>
                        <a:rPr lang="en-US" sz="2000" baseline="0" dirty="0" smtClean="0">
                          <a:latin typeface="Arial" pitchFamily="34" charset="0"/>
                          <a:cs typeface="Arial" pitchFamily="34" charset="0"/>
                        </a:rPr>
                        <a:t> in the market.</a:t>
                      </a:r>
                      <a:endParaRPr lang="en-US" sz="2000" dirty="0">
                        <a:latin typeface="Arial" pitchFamily="34" charset="0"/>
                        <a:cs typeface="Arial" pitchFamily="34" charset="0"/>
                      </a:endParaRPr>
                    </a:p>
                  </a:txBody>
                  <a:tcPr marT="45717" marB="45717"/>
                </a:tc>
                <a:extLst>
                  <a:ext uri="{0D108BD9-81ED-4DB2-BD59-A6C34878D82A}"/>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0" fill="hold"/>
                                        <p:tgtEl>
                                          <p:spTgt spid="31"/>
                                        </p:tgtEl>
                                        <p:attrNameLst>
                                          <p:attrName>ppt_x</p:attrName>
                                        </p:attrNameLst>
                                      </p:cBhvr>
                                      <p:tavLst>
                                        <p:tav tm="0">
                                          <p:val>
                                            <p:strVal val="#ppt_x-.2"/>
                                          </p:val>
                                        </p:tav>
                                        <p:tav tm="100000">
                                          <p:val>
                                            <p:strVal val="#ppt_x"/>
                                          </p:val>
                                        </p:tav>
                                      </p:tavLst>
                                    </p:anim>
                                    <p:anim calcmode="lin" valueType="num">
                                      <p:cBhvr>
                                        <p:cTn id="8" dur="2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2000"/>
                                        <p:tgtEl>
                                          <p:spTgt spid="31"/>
                                        </p:tgtEl>
                                      </p:cBhvr>
                                    </p:animEffect>
                                  </p:childTnLst>
                                </p:cTn>
                              </p:par>
                              <p:par>
                                <p:cTn id="10" presetID="29"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0" fill="hold"/>
                                        <p:tgtEl>
                                          <p:spTgt spid="32"/>
                                        </p:tgtEl>
                                        <p:attrNameLst>
                                          <p:attrName>ppt_x</p:attrName>
                                        </p:attrNameLst>
                                      </p:cBhvr>
                                      <p:tavLst>
                                        <p:tav tm="0">
                                          <p:val>
                                            <p:strVal val="#ppt_x-.2"/>
                                          </p:val>
                                        </p:tav>
                                        <p:tav tm="100000">
                                          <p:val>
                                            <p:strVal val="#ppt_x"/>
                                          </p:val>
                                        </p:tav>
                                      </p:tavLst>
                                    </p:anim>
                                    <p:anim calcmode="lin" valueType="num">
                                      <p:cBhvr>
                                        <p:cTn id="13" dur="2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2"/>
                                        </p:tgtEl>
                                      </p:cBhvr>
                                    </p:animEffect>
                                  </p:childTnLst>
                                </p:cTn>
                              </p:par>
                              <p:par>
                                <p:cTn id="15" presetID="29"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000" fill="hold"/>
                                        <p:tgtEl>
                                          <p:spTgt spid="33"/>
                                        </p:tgtEl>
                                        <p:attrNameLst>
                                          <p:attrName>ppt_x</p:attrName>
                                        </p:attrNameLst>
                                      </p:cBhvr>
                                      <p:tavLst>
                                        <p:tav tm="0">
                                          <p:val>
                                            <p:strVal val="#ppt_x-.2"/>
                                          </p:val>
                                        </p:tav>
                                        <p:tav tm="100000">
                                          <p:val>
                                            <p:strVal val="#ppt_x"/>
                                          </p:val>
                                        </p:tav>
                                      </p:tavLst>
                                    </p:anim>
                                    <p:anim calcmode="lin" valueType="num">
                                      <p:cBhvr>
                                        <p:cTn id="18" dur="2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GB" altLang="en-US" smtClean="0"/>
          </a:p>
        </p:txBody>
      </p:sp>
      <p:sp>
        <p:nvSpPr>
          <p:cNvPr id="28675" name="Content Placeholder 2"/>
          <p:cNvSpPr>
            <a:spLocks noGrp="1"/>
          </p:cNvSpPr>
          <p:nvPr>
            <p:ph idx="1"/>
          </p:nvPr>
        </p:nvSpPr>
        <p:spPr/>
        <p:txBody>
          <a:bodyPr/>
          <a:lstStyle/>
          <a:p>
            <a:endParaRPr lang="en-GB" altLang="en-US" smtClean="0"/>
          </a:p>
        </p:txBody>
      </p:sp>
      <p:pic>
        <p:nvPicPr>
          <p:cNvPr id="28676" name="Picture 6" descr="G:\guragie harvesting\101MSDCF\DSC05003.JPG"/>
          <p:cNvPicPr>
            <a:picLocks noChangeAspect="1" noChangeArrowheads="1"/>
          </p:cNvPicPr>
          <p:nvPr/>
        </p:nvPicPr>
        <p:blipFill>
          <a:blip r:embed="rId2"/>
          <a:srcRect/>
          <a:stretch>
            <a:fillRect/>
          </a:stretch>
        </p:blipFill>
        <p:spPr bwMode="auto">
          <a:xfrm>
            <a:off x="0" y="7938"/>
            <a:ext cx="9144000" cy="6850062"/>
          </a:xfrm>
          <a:prstGeom prst="rect">
            <a:avLst/>
          </a:prstGeom>
          <a:noFill/>
          <a:ln w="9525">
            <a:noFill/>
            <a:miter lim="800000"/>
            <a:headEnd/>
            <a:tailEnd/>
          </a:ln>
        </p:spPr>
      </p:pic>
      <p:sp>
        <p:nvSpPr>
          <p:cNvPr id="28677" name="Slide Number Placeholder 1"/>
          <p:cNvSpPr>
            <a:spLocks noGrp="1"/>
          </p:cNvSpPr>
          <p:nvPr>
            <p:ph type="sldNum" sz="quarter" idx="12"/>
          </p:nvPr>
        </p:nvSpPr>
        <p:spPr bwMode="auto">
          <a:noFill/>
          <a:ln>
            <a:miter lim="800000"/>
            <a:headEnd/>
            <a:tailEnd/>
          </a:ln>
        </p:spPr>
        <p:txBody>
          <a:bodyPr/>
          <a:lstStyle/>
          <a:p>
            <a:fld id="{B8DCFF0B-6637-489B-A46F-C9C950199CA0}" type="slidenum">
              <a:rPr lang="en-US" altLang="en-US">
                <a:cs typeface="Arial" charset="0"/>
              </a:rPr>
              <a:pPr/>
              <a:t>245</a:t>
            </a:fld>
            <a:endParaRPr lang="en-US" altLang="en-US">
              <a:cs typeface="Arial" charset="0"/>
            </a:endParaRP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G:\guragie harvesting\101MSDCF\DSC05012.JPG"/>
          <p:cNvPicPr>
            <a:picLocks noChangeAspect="1" noChangeArrowheads="1"/>
          </p:cNvPicPr>
          <p:nvPr/>
        </p:nvPicPr>
        <p:blipFill>
          <a:blip r:embed="rId3"/>
          <a:srcRect/>
          <a:stretch>
            <a:fillRect/>
          </a:stretch>
        </p:blipFill>
        <p:spPr bwMode="auto">
          <a:xfrm>
            <a:off x="5257800" y="3903663"/>
            <a:ext cx="3886200" cy="2954337"/>
          </a:xfrm>
          <a:prstGeom prst="rect">
            <a:avLst/>
          </a:prstGeom>
          <a:noFill/>
          <a:ln w="9525">
            <a:noFill/>
            <a:miter lim="800000"/>
            <a:headEnd/>
            <a:tailEnd/>
          </a:ln>
        </p:spPr>
      </p:pic>
      <p:pic>
        <p:nvPicPr>
          <p:cNvPr id="29699" name="Picture 9" descr="G:\guragie harvesting\101MSDCF\DSC05112.JPG"/>
          <p:cNvPicPr>
            <a:picLocks noChangeAspect="1" noChangeArrowheads="1"/>
          </p:cNvPicPr>
          <p:nvPr/>
        </p:nvPicPr>
        <p:blipFill>
          <a:blip r:embed="rId4"/>
          <a:srcRect/>
          <a:stretch>
            <a:fillRect/>
          </a:stretch>
        </p:blipFill>
        <p:spPr bwMode="auto">
          <a:xfrm>
            <a:off x="381000" y="457200"/>
            <a:ext cx="2514600" cy="2590800"/>
          </a:xfrm>
          <a:prstGeom prst="rect">
            <a:avLst/>
          </a:prstGeom>
          <a:noFill/>
          <a:ln w="9525">
            <a:noFill/>
            <a:miter lim="800000"/>
            <a:headEnd/>
            <a:tailEnd/>
          </a:ln>
        </p:spPr>
      </p:pic>
      <p:pic>
        <p:nvPicPr>
          <p:cNvPr id="29700" name="Picture 10" descr="G:\guragie harvesting\101MSDCF\DSC05116.JPG"/>
          <p:cNvPicPr>
            <a:picLocks noChangeAspect="1" noChangeArrowheads="1"/>
          </p:cNvPicPr>
          <p:nvPr/>
        </p:nvPicPr>
        <p:blipFill>
          <a:blip r:embed="rId5"/>
          <a:srcRect/>
          <a:stretch>
            <a:fillRect/>
          </a:stretch>
        </p:blipFill>
        <p:spPr bwMode="auto">
          <a:xfrm>
            <a:off x="0" y="3932238"/>
            <a:ext cx="5257800" cy="2925762"/>
          </a:xfrm>
          <a:prstGeom prst="rect">
            <a:avLst/>
          </a:prstGeom>
          <a:noFill/>
          <a:ln w="9525">
            <a:noFill/>
            <a:miter lim="800000"/>
            <a:headEnd/>
            <a:tailEnd/>
          </a:ln>
        </p:spPr>
      </p:pic>
      <p:pic>
        <p:nvPicPr>
          <p:cNvPr id="29701" name="Picture 7" descr="DSC04796"/>
          <p:cNvPicPr>
            <a:picLocks noChangeAspect="1" noChangeArrowheads="1"/>
          </p:cNvPicPr>
          <p:nvPr/>
        </p:nvPicPr>
        <p:blipFill>
          <a:blip r:embed="rId6"/>
          <a:srcRect/>
          <a:stretch>
            <a:fillRect/>
          </a:stretch>
        </p:blipFill>
        <p:spPr bwMode="auto">
          <a:xfrm>
            <a:off x="0" y="15875"/>
            <a:ext cx="9144000" cy="3887788"/>
          </a:xfrm>
          <a:prstGeom prst="rect">
            <a:avLst/>
          </a:prstGeom>
          <a:noFill/>
          <a:ln w="9525">
            <a:noFill/>
            <a:miter lim="800000"/>
            <a:headEnd/>
            <a:tailEnd/>
          </a:ln>
        </p:spPr>
      </p:pic>
      <p:sp>
        <p:nvSpPr>
          <p:cNvPr id="29702" name="Slide Number Placeholder 1"/>
          <p:cNvSpPr>
            <a:spLocks noGrp="1"/>
          </p:cNvSpPr>
          <p:nvPr>
            <p:ph type="sldNum" sz="quarter" idx="12"/>
          </p:nvPr>
        </p:nvSpPr>
        <p:spPr bwMode="auto">
          <a:noFill/>
          <a:ln>
            <a:miter lim="800000"/>
            <a:headEnd/>
            <a:tailEnd/>
          </a:ln>
        </p:spPr>
        <p:txBody>
          <a:bodyPr/>
          <a:lstStyle/>
          <a:p>
            <a:fld id="{B96876B7-2679-4E46-93D1-E541ABA178BA}" type="slidenum">
              <a:rPr lang="en-US" altLang="en-US">
                <a:cs typeface="Arial" charset="0"/>
              </a:rPr>
              <a:pPr/>
              <a:t>246</a:t>
            </a:fld>
            <a:endParaRPr lang="en-US" altLang="en-US">
              <a:cs typeface="Arial" charset="0"/>
            </a:endParaRP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30723" name="TextBox 1"/>
          <p:cNvSpPr txBox="1">
            <a:spLocks noChangeArrowheads="1"/>
          </p:cNvSpPr>
          <p:nvPr/>
        </p:nvSpPr>
        <p:spPr bwMode="auto">
          <a:xfrm>
            <a:off x="609600" y="914400"/>
            <a:ext cx="3581400" cy="461963"/>
          </a:xfrm>
          <a:prstGeom prst="rect">
            <a:avLst/>
          </a:prstGeom>
          <a:noFill/>
          <a:ln w="9525">
            <a:noFill/>
            <a:miter lim="800000"/>
            <a:headEnd/>
            <a:tailEnd/>
          </a:ln>
        </p:spPr>
        <p:txBody>
          <a:bodyPr>
            <a:spAutoFit/>
          </a:bodyPr>
          <a:lstStyle/>
          <a:p>
            <a:pPr algn="just"/>
            <a:r>
              <a:rPr lang="en-US" altLang="en-US" sz="2400" b="1">
                <a:solidFill>
                  <a:srgbClr val="1004AC"/>
                </a:solidFill>
              </a:rPr>
              <a:t>3. Waxing / Coating</a:t>
            </a:r>
          </a:p>
        </p:txBody>
      </p:sp>
      <p:sp>
        <p:nvSpPr>
          <p:cNvPr id="30724" name="TextBox 2"/>
          <p:cNvSpPr txBox="1">
            <a:spLocks noChangeArrowheads="1"/>
          </p:cNvSpPr>
          <p:nvPr/>
        </p:nvSpPr>
        <p:spPr bwMode="auto">
          <a:xfrm>
            <a:off x="1905000" y="1447800"/>
            <a:ext cx="6477000" cy="1016000"/>
          </a:xfrm>
          <a:prstGeom prst="rect">
            <a:avLst/>
          </a:prstGeom>
          <a:noFill/>
          <a:ln w="9525">
            <a:noFill/>
            <a:miter lim="800000"/>
            <a:headEnd/>
            <a:tailEnd/>
          </a:ln>
        </p:spPr>
        <p:txBody>
          <a:bodyPr>
            <a:spAutoFit/>
          </a:bodyPr>
          <a:lstStyle/>
          <a:p>
            <a:pPr eaLnBrk="1" hangingPunct="1"/>
            <a:r>
              <a:rPr lang="en-US" altLang="en-US" sz="2000">
                <a:solidFill>
                  <a:srgbClr val="002060"/>
                </a:solidFill>
              </a:rPr>
              <a:t>It is the process of applying wax on the surface of commodity by spraying, dip or immersion, brushing, fogging or foaming. </a:t>
            </a:r>
          </a:p>
        </p:txBody>
      </p:sp>
      <p:sp>
        <p:nvSpPr>
          <p:cNvPr id="30725" name="Rectangle 3"/>
          <p:cNvSpPr txBox="1">
            <a:spLocks noChangeArrowheads="1"/>
          </p:cNvSpPr>
          <p:nvPr/>
        </p:nvSpPr>
        <p:spPr bwMode="auto">
          <a:xfrm>
            <a:off x="762000" y="3048000"/>
            <a:ext cx="6858000" cy="1143000"/>
          </a:xfrm>
          <a:prstGeom prst="rect">
            <a:avLst/>
          </a:prstGeom>
          <a:noFill/>
          <a:ln w="9525">
            <a:noFill/>
            <a:miter lim="800000"/>
            <a:headEnd/>
            <a:tailEnd/>
          </a:ln>
        </p:spPr>
        <p:txBody>
          <a:bodyPr/>
          <a:lstStyle/>
          <a:p>
            <a:pPr algn="just"/>
            <a:r>
              <a:rPr lang="en-US" altLang="en-US" sz="2000">
                <a:solidFill>
                  <a:srgbClr val="002060"/>
                </a:solidFill>
              </a:rPr>
              <a:t>Some fruits develop natural fruit wax on their surface at the time of maturity. i.e. plum, apple, citrus, grapes etc.</a:t>
            </a:r>
          </a:p>
        </p:txBody>
      </p:sp>
      <p:sp>
        <p:nvSpPr>
          <p:cNvPr id="31" name="TextBox 30">
            <a:hlinkClick r:id="" action="ppaction://hlinkshowjump?jump=nextslide"/>
          </p:cNvPr>
          <p:cNvSpPr txBox="1">
            <a:spLocks noChangeArrowheads="1"/>
          </p:cNvSpPr>
          <p:nvPr/>
        </p:nvSpPr>
        <p:spPr bwMode="auto">
          <a:xfrm>
            <a:off x="6577013" y="6334125"/>
            <a:ext cx="8382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Next</a:t>
            </a:r>
          </a:p>
        </p:txBody>
      </p:sp>
      <p:sp>
        <p:nvSpPr>
          <p:cNvPr id="32" name="TextBox 31">
            <a:hlinkClick r:id="" action="ppaction://hlinkshowjump?jump=previousslide"/>
          </p:cNvPr>
          <p:cNvSpPr txBox="1">
            <a:spLocks noChangeArrowheads="1"/>
          </p:cNvSpPr>
          <p:nvPr/>
        </p:nvSpPr>
        <p:spPr bwMode="auto">
          <a:xfrm>
            <a:off x="4419600" y="6367463"/>
            <a:ext cx="95885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Previous</a:t>
            </a:r>
          </a:p>
        </p:txBody>
      </p:sp>
      <p:sp>
        <p:nvSpPr>
          <p:cNvPr id="33" name="TextBox 32">
            <a:hlinkClick r:id="" action="ppaction://hlinkshowjump?jump=endshow"/>
          </p:cNvPr>
          <p:cNvSpPr txBox="1">
            <a:spLocks noChangeArrowheads="1"/>
          </p:cNvSpPr>
          <p:nvPr/>
        </p:nvSpPr>
        <p:spPr bwMode="auto">
          <a:xfrm>
            <a:off x="2393950" y="6400800"/>
            <a:ext cx="7620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End</a:t>
            </a:r>
          </a:p>
        </p:txBody>
      </p:sp>
      <p:sp>
        <p:nvSpPr>
          <p:cNvPr id="30729" name="TextBox 2"/>
          <p:cNvSpPr txBox="1">
            <a:spLocks noChangeArrowheads="1"/>
          </p:cNvSpPr>
          <p:nvPr/>
        </p:nvSpPr>
        <p:spPr bwMode="auto">
          <a:xfrm>
            <a:off x="1447800" y="4495800"/>
            <a:ext cx="7239000" cy="1323975"/>
          </a:xfrm>
          <a:prstGeom prst="rect">
            <a:avLst/>
          </a:prstGeom>
          <a:noFill/>
          <a:ln w="9525">
            <a:noFill/>
            <a:miter lim="800000"/>
            <a:headEnd/>
            <a:tailEnd/>
          </a:ln>
        </p:spPr>
        <p:txBody>
          <a:bodyPr>
            <a:spAutoFit/>
          </a:bodyPr>
          <a:lstStyle/>
          <a:p>
            <a:pPr algn="just"/>
            <a:r>
              <a:rPr lang="en-US" altLang="en-US" sz="2000">
                <a:solidFill>
                  <a:srgbClr val="002060"/>
                </a:solidFill>
              </a:rPr>
              <a:t>This has its role in reducing water loss fro the commodity and thus reducing shriveling and weight loss. While handling care is taken to touch the fruits as minimum as possible to retain as much of the natural wax on the fruit.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0" fill="hold"/>
                                        <p:tgtEl>
                                          <p:spTgt spid="31"/>
                                        </p:tgtEl>
                                        <p:attrNameLst>
                                          <p:attrName>ppt_x</p:attrName>
                                        </p:attrNameLst>
                                      </p:cBhvr>
                                      <p:tavLst>
                                        <p:tav tm="0">
                                          <p:val>
                                            <p:strVal val="#ppt_x-.2"/>
                                          </p:val>
                                        </p:tav>
                                        <p:tav tm="100000">
                                          <p:val>
                                            <p:strVal val="#ppt_x"/>
                                          </p:val>
                                        </p:tav>
                                      </p:tavLst>
                                    </p:anim>
                                    <p:anim calcmode="lin" valueType="num">
                                      <p:cBhvr>
                                        <p:cTn id="8" dur="2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2000"/>
                                        <p:tgtEl>
                                          <p:spTgt spid="31"/>
                                        </p:tgtEl>
                                      </p:cBhvr>
                                    </p:animEffect>
                                  </p:childTnLst>
                                </p:cTn>
                              </p:par>
                              <p:par>
                                <p:cTn id="10" presetID="29"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0" fill="hold"/>
                                        <p:tgtEl>
                                          <p:spTgt spid="32"/>
                                        </p:tgtEl>
                                        <p:attrNameLst>
                                          <p:attrName>ppt_x</p:attrName>
                                        </p:attrNameLst>
                                      </p:cBhvr>
                                      <p:tavLst>
                                        <p:tav tm="0">
                                          <p:val>
                                            <p:strVal val="#ppt_x-.2"/>
                                          </p:val>
                                        </p:tav>
                                        <p:tav tm="100000">
                                          <p:val>
                                            <p:strVal val="#ppt_x"/>
                                          </p:val>
                                        </p:tav>
                                      </p:tavLst>
                                    </p:anim>
                                    <p:anim calcmode="lin" valueType="num">
                                      <p:cBhvr>
                                        <p:cTn id="13" dur="2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2"/>
                                        </p:tgtEl>
                                      </p:cBhvr>
                                    </p:animEffect>
                                  </p:childTnLst>
                                </p:cTn>
                              </p:par>
                              <p:par>
                                <p:cTn id="15" presetID="29"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000" fill="hold"/>
                                        <p:tgtEl>
                                          <p:spTgt spid="33"/>
                                        </p:tgtEl>
                                        <p:attrNameLst>
                                          <p:attrName>ppt_x</p:attrName>
                                        </p:attrNameLst>
                                      </p:cBhvr>
                                      <p:tavLst>
                                        <p:tav tm="0">
                                          <p:val>
                                            <p:strVal val="#ppt_x-.2"/>
                                          </p:val>
                                        </p:tav>
                                        <p:tav tm="100000">
                                          <p:val>
                                            <p:strVal val="#ppt_x"/>
                                          </p:val>
                                        </p:tav>
                                      </p:tavLst>
                                    </p:anim>
                                    <p:anim calcmode="lin" valueType="num">
                                      <p:cBhvr>
                                        <p:cTn id="18" dur="2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31747" name="TextBox 1"/>
          <p:cNvSpPr txBox="1">
            <a:spLocks noChangeArrowheads="1"/>
          </p:cNvSpPr>
          <p:nvPr/>
        </p:nvSpPr>
        <p:spPr bwMode="auto">
          <a:xfrm>
            <a:off x="590550" y="614363"/>
            <a:ext cx="4343400" cy="461962"/>
          </a:xfrm>
          <a:prstGeom prst="rect">
            <a:avLst/>
          </a:prstGeom>
          <a:noFill/>
          <a:ln w="9525">
            <a:noFill/>
            <a:miter lim="800000"/>
            <a:headEnd/>
            <a:tailEnd/>
          </a:ln>
        </p:spPr>
        <p:txBody>
          <a:bodyPr>
            <a:spAutoFit/>
          </a:bodyPr>
          <a:lstStyle/>
          <a:p>
            <a:pPr algn="just"/>
            <a:r>
              <a:rPr lang="en-US" altLang="en-US" sz="2400" b="1">
                <a:solidFill>
                  <a:srgbClr val="1004AC"/>
                </a:solidFill>
              </a:rPr>
              <a:t>Advantage of  Waxing </a:t>
            </a:r>
          </a:p>
        </p:txBody>
      </p:sp>
      <p:sp>
        <p:nvSpPr>
          <p:cNvPr id="28676" name="TextBox 2"/>
          <p:cNvSpPr txBox="1">
            <a:spLocks noChangeArrowheads="1"/>
          </p:cNvSpPr>
          <p:nvPr/>
        </p:nvSpPr>
        <p:spPr bwMode="auto">
          <a:xfrm>
            <a:off x="304800" y="1371600"/>
            <a:ext cx="8839200" cy="5354638"/>
          </a:xfrm>
          <a:prstGeom prst="rect">
            <a:avLst/>
          </a:prstGeom>
          <a:noFill/>
          <a:ln w="9525">
            <a:noFill/>
            <a:miter lim="800000"/>
            <a:headEnd/>
            <a:tailEnd/>
          </a:ln>
        </p:spPr>
        <p:txBody>
          <a:bodyPr>
            <a:spAutoFit/>
          </a:bodyPr>
          <a:lstStyle/>
          <a:p>
            <a:pPr marL="342900" indent="-342900" algn="just">
              <a:lnSpc>
                <a:spcPct val="150000"/>
              </a:lnSpc>
              <a:buFont typeface="Arial" charset="0"/>
              <a:buChar char="•"/>
            </a:pPr>
            <a:r>
              <a:rPr lang="en-US" altLang="en-US" sz="2800">
                <a:solidFill>
                  <a:srgbClr val="002060"/>
                </a:solidFill>
              </a:rPr>
              <a:t>Improve appearance of fruit</a:t>
            </a:r>
          </a:p>
          <a:p>
            <a:pPr marL="342900" indent="-342900" algn="just">
              <a:lnSpc>
                <a:spcPct val="150000"/>
              </a:lnSpc>
              <a:buFont typeface="Arial" charset="0"/>
              <a:buChar char="•"/>
            </a:pPr>
            <a:r>
              <a:rPr lang="en-US" altLang="en-US" sz="2800">
                <a:solidFill>
                  <a:srgbClr val="002060"/>
                </a:solidFill>
              </a:rPr>
              <a:t>Reduce moisture loss by 30-50% and retards wilting/ shriveling</a:t>
            </a:r>
          </a:p>
          <a:p>
            <a:pPr marL="342900" indent="-342900" algn="just">
              <a:lnSpc>
                <a:spcPct val="150000"/>
              </a:lnSpc>
              <a:buFont typeface="Arial" charset="0"/>
              <a:buChar char="•"/>
            </a:pPr>
            <a:r>
              <a:rPr lang="en-US" altLang="en-US" sz="2800">
                <a:solidFill>
                  <a:srgbClr val="002060"/>
                </a:solidFill>
              </a:rPr>
              <a:t>Heals minor injuries</a:t>
            </a:r>
          </a:p>
          <a:p>
            <a:pPr marL="342900" indent="-342900" algn="just">
              <a:lnSpc>
                <a:spcPct val="150000"/>
              </a:lnSpc>
              <a:buFont typeface="Arial" charset="0"/>
              <a:buChar char="•"/>
            </a:pPr>
            <a:r>
              <a:rPr lang="en-US" altLang="en-US" sz="2800">
                <a:solidFill>
                  <a:srgbClr val="002060"/>
                </a:solidFill>
              </a:rPr>
              <a:t>Protects fruits from minor infections</a:t>
            </a:r>
          </a:p>
          <a:p>
            <a:pPr marL="342900" indent="-342900" algn="just">
              <a:lnSpc>
                <a:spcPct val="150000"/>
              </a:lnSpc>
              <a:buFont typeface="Arial" charset="0"/>
              <a:buChar char="•"/>
            </a:pPr>
            <a:r>
              <a:rPr lang="en-US" altLang="en-US" sz="2800">
                <a:solidFill>
                  <a:srgbClr val="002060"/>
                </a:solidFill>
              </a:rPr>
              <a:t>Provides modified atmosphere and increase shelf life</a:t>
            </a:r>
          </a:p>
          <a:p>
            <a:pPr marL="342900" indent="-342900" algn="just">
              <a:lnSpc>
                <a:spcPct val="150000"/>
              </a:lnSpc>
              <a:buFont typeface="Arial" charset="0"/>
              <a:buChar char="•"/>
            </a:pPr>
            <a:r>
              <a:rPr lang="en-US" altLang="en-US" sz="2800">
                <a:solidFill>
                  <a:srgbClr val="002060"/>
                </a:solidFill>
              </a:rPr>
              <a:t>Acts a carrier for various chemicals etc</a:t>
            </a:r>
          </a:p>
        </p:txBody>
      </p:sp>
      <p:sp>
        <p:nvSpPr>
          <p:cNvPr id="31" name="TextBox 30">
            <a:hlinkClick r:id="" action="ppaction://hlinkshowjump?jump=nextslide"/>
          </p:cNvPr>
          <p:cNvSpPr txBox="1">
            <a:spLocks noChangeArrowheads="1"/>
          </p:cNvSpPr>
          <p:nvPr/>
        </p:nvSpPr>
        <p:spPr bwMode="auto">
          <a:xfrm>
            <a:off x="6577013" y="6334125"/>
            <a:ext cx="8382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Next</a:t>
            </a:r>
          </a:p>
        </p:txBody>
      </p:sp>
      <p:sp>
        <p:nvSpPr>
          <p:cNvPr id="32" name="TextBox 31">
            <a:hlinkClick r:id="" action="ppaction://hlinkshowjump?jump=previousslide"/>
          </p:cNvPr>
          <p:cNvSpPr txBox="1">
            <a:spLocks noChangeArrowheads="1"/>
          </p:cNvSpPr>
          <p:nvPr/>
        </p:nvSpPr>
        <p:spPr bwMode="auto">
          <a:xfrm>
            <a:off x="4419600" y="6367463"/>
            <a:ext cx="95885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Previous</a:t>
            </a:r>
          </a:p>
        </p:txBody>
      </p:sp>
      <p:sp>
        <p:nvSpPr>
          <p:cNvPr id="33" name="TextBox 32">
            <a:hlinkClick r:id="" action="ppaction://hlinkshowjump?jump=endshow"/>
          </p:cNvPr>
          <p:cNvSpPr txBox="1">
            <a:spLocks noChangeArrowheads="1"/>
          </p:cNvSpPr>
          <p:nvPr/>
        </p:nvSpPr>
        <p:spPr bwMode="auto">
          <a:xfrm>
            <a:off x="2393950" y="6400800"/>
            <a:ext cx="7620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0" fill="hold"/>
                                        <p:tgtEl>
                                          <p:spTgt spid="31"/>
                                        </p:tgtEl>
                                        <p:attrNameLst>
                                          <p:attrName>ppt_x</p:attrName>
                                        </p:attrNameLst>
                                      </p:cBhvr>
                                      <p:tavLst>
                                        <p:tav tm="0">
                                          <p:val>
                                            <p:strVal val="#ppt_x-.2"/>
                                          </p:val>
                                        </p:tav>
                                        <p:tav tm="100000">
                                          <p:val>
                                            <p:strVal val="#ppt_x"/>
                                          </p:val>
                                        </p:tav>
                                      </p:tavLst>
                                    </p:anim>
                                    <p:anim calcmode="lin" valueType="num">
                                      <p:cBhvr>
                                        <p:cTn id="8" dur="2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2000"/>
                                        <p:tgtEl>
                                          <p:spTgt spid="31"/>
                                        </p:tgtEl>
                                      </p:cBhvr>
                                    </p:animEffect>
                                  </p:childTnLst>
                                </p:cTn>
                              </p:par>
                              <p:par>
                                <p:cTn id="10" presetID="29"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0" fill="hold"/>
                                        <p:tgtEl>
                                          <p:spTgt spid="32"/>
                                        </p:tgtEl>
                                        <p:attrNameLst>
                                          <p:attrName>ppt_x</p:attrName>
                                        </p:attrNameLst>
                                      </p:cBhvr>
                                      <p:tavLst>
                                        <p:tav tm="0">
                                          <p:val>
                                            <p:strVal val="#ppt_x-.2"/>
                                          </p:val>
                                        </p:tav>
                                        <p:tav tm="100000">
                                          <p:val>
                                            <p:strVal val="#ppt_x"/>
                                          </p:val>
                                        </p:tav>
                                      </p:tavLst>
                                    </p:anim>
                                    <p:anim calcmode="lin" valueType="num">
                                      <p:cBhvr>
                                        <p:cTn id="13" dur="2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2"/>
                                        </p:tgtEl>
                                      </p:cBhvr>
                                    </p:animEffect>
                                  </p:childTnLst>
                                </p:cTn>
                              </p:par>
                              <p:par>
                                <p:cTn id="15" presetID="29"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000" fill="hold"/>
                                        <p:tgtEl>
                                          <p:spTgt spid="33"/>
                                        </p:tgtEl>
                                        <p:attrNameLst>
                                          <p:attrName>ppt_x</p:attrName>
                                        </p:attrNameLst>
                                      </p:cBhvr>
                                      <p:tavLst>
                                        <p:tav tm="0">
                                          <p:val>
                                            <p:strVal val="#ppt_x-.2"/>
                                          </p:val>
                                        </p:tav>
                                        <p:tav tm="100000">
                                          <p:val>
                                            <p:strVal val="#ppt_x"/>
                                          </p:val>
                                        </p:tav>
                                      </p:tavLst>
                                    </p:anim>
                                    <p:anim calcmode="lin" valueType="num">
                                      <p:cBhvr>
                                        <p:cTn id="18" dur="2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9" dur="2000"/>
                                        <p:tgtEl>
                                          <p:spTgt spid="3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mph" presetSubtype="0" fill="hold" grpId="0" nodeType="clickEffect">
                                  <p:stCondLst>
                                    <p:cond delay="0"/>
                                  </p:stCondLst>
                                  <p:childTnLst>
                                    <p:anim calcmode="discrete" valueType="str">
                                      <p:cBhvr override="childStyle">
                                        <p:cTn id="23" dur="2000" fill="hold"/>
                                        <p:tgtEl>
                                          <p:spTgt spid="28676"/>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28676">
                                            <p:txEl>
                                              <p:pRg st="0" end="0"/>
                                            </p:txEl>
                                          </p:spTgt>
                                        </p:tgtEl>
                                        <p:attrNameLst>
                                          <p:attrName>style.visibility</p:attrName>
                                        </p:attrNameLst>
                                      </p:cBhvr>
                                      <p:to>
                                        <p:strVal val="visible"/>
                                      </p:to>
                                    </p:set>
                                    <p:anim calcmode="lin" valueType="num">
                                      <p:cBhvr additive="base">
                                        <p:cTn id="28" dur="500" fill="hold"/>
                                        <p:tgtEl>
                                          <p:spTgt spid="2867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86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28676">
                                            <p:txEl>
                                              <p:pRg st="1" end="1"/>
                                            </p:txEl>
                                          </p:spTgt>
                                        </p:tgtEl>
                                        <p:attrNameLst>
                                          <p:attrName>style.visibility</p:attrName>
                                        </p:attrNameLst>
                                      </p:cBhvr>
                                      <p:to>
                                        <p:strVal val="visible"/>
                                      </p:to>
                                    </p:set>
                                    <p:anim calcmode="lin" valueType="num">
                                      <p:cBhvr additive="base">
                                        <p:cTn id="34" dur="500" fill="hold"/>
                                        <p:tgtEl>
                                          <p:spTgt spid="28676">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86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28676">
                                            <p:txEl>
                                              <p:pRg st="2" end="2"/>
                                            </p:txEl>
                                          </p:spTgt>
                                        </p:tgtEl>
                                        <p:attrNameLst>
                                          <p:attrName>style.visibility</p:attrName>
                                        </p:attrNameLst>
                                      </p:cBhvr>
                                      <p:to>
                                        <p:strVal val="visible"/>
                                      </p:to>
                                    </p:set>
                                    <p:anim calcmode="lin" valueType="num">
                                      <p:cBhvr additive="base">
                                        <p:cTn id="40" dur="500" fill="hold"/>
                                        <p:tgtEl>
                                          <p:spTgt spid="28676">
                                            <p:txEl>
                                              <p:pRg st="2" end="2"/>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86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4" fill="hold" nodeType="clickEffect">
                                  <p:stCondLst>
                                    <p:cond delay="0"/>
                                  </p:stCondLst>
                                  <p:childTnLst>
                                    <p:set>
                                      <p:cBhvr>
                                        <p:cTn id="45" dur="1" fill="hold">
                                          <p:stCondLst>
                                            <p:cond delay="0"/>
                                          </p:stCondLst>
                                        </p:cTn>
                                        <p:tgtEl>
                                          <p:spTgt spid="28676">
                                            <p:txEl>
                                              <p:pRg st="3" end="3"/>
                                            </p:txEl>
                                          </p:spTgt>
                                        </p:tgtEl>
                                        <p:attrNameLst>
                                          <p:attrName>style.visibility</p:attrName>
                                        </p:attrNameLst>
                                      </p:cBhvr>
                                      <p:to>
                                        <p:strVal val="visible"/>
                                      </p:to>
                                    </p:set>
                                    <p:anim calcmode="lin" valueType="num">
                                      <p:cBhvr additive="base">
                                        <p:cTn id="46" dur="500" fill="hold"/>
                                        <p:tgtEl>
                                          <p:spTgt spid="28676">
                                            <p:txEl>
                                              <p:pRg st="3" end="3"/>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867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p:cTn id="51" dur="1" fill="hold">
                                          <p:stCondLst>
                                            <p:cond delay="0"/>
                                          </p:stCondLst>
                                        </p:cTn>
                                        <p:tgtEl>
                                          <p:spTgt spid="28676">
                                            <p:txEl>
                                              <p:pRg st="4" end="4"/>
                                            </p:txEl>
                                          </p:spTgt>
                                        </p:tgtEl>
                                        <p:attrNameLst>
                                          <p:attrName>style.visibility</p:attrName>
                                        </p:attrNameLst>
                                      </p:cBhvr>
                                      <p:to>
                                        <p:strVal val="visible"/>
                                      </p:to>
                                    </p:set>
                                    <p:anim calcmode="lin" valueType="num">
                                      <p:cBhvr additive="base">
                                        <p:cTn id="52" dur="500" fill="hold"/>
                                        <p:tgtEl>
                                          <p:spTgt spid="28676">
                                            <p:txEl>
                                              <p:pRg st="4" end="4"/>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867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28676">
                                            <p:txEl>
                                              <p:pRg st="5" end="5"/>
                                            </p:txEl>
                                          </p:spTgt>
                                        </p:tgtEl>
                                        <p:attrNameLst>
                                          <p:attrName>style.visibility</p:attrName>
                                        </p:attrNameLst>
                                      </p:cBhvr>
                                      <p:to>
                                        <p:strVal val="visible"/>
                                      </p:to>
                                    </p:set>
                                    <p:anim calcmode="lin" valueType="num">
                                      <p:cBhvr additive="base">
                                        <p:cTn id="58" dur="500" fill="hold"/>
                                        <p:tgtEl>
                                          <p:spTgt spid="28676">
                                            <p:txEl>
                                              <p:pRg st="5" end="5"/>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867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31"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32771" name="TextBox 1"/>
          <p:cNvSpPr txBox="1">
            <a:spLocks noChangeArrowheads="1"/>
          </p:cNvSpPr>
          <p:nvPr/>
        </p:nvSpPr>
        <p:spPr bwMode="auto">
          <a:xfrm>
            <a:off x="533400" y="914400"/>
            <a:ext cx="3200400" cy="523875"/>
          </a:xfrm>
          <a:prstGeom prst="rect">
            <a:avLst/>
          </a:prstGeom>
          <a:noFill/>
          <a:ln w="9525">
            <a:noFill/>
            <a:miter lim="800000"/>
            <a:headEnd/>
            <a:tailEnd/>
          </a:ln>
        </p:spPr>
        <p:txBody>
          <a:bodyPr>
            <a:spAutoFit/>
          </a:bodyPr>
          <a:lstStyle/>
          <a:p>
            <a:pPr algn="just"/>
            <a:r>
              <a:rPr lang="en-US" altLang="en-US" sz="2800" b="1">
                <a:solidFill>
                  <a:srgbClr val="1004AC"/>
                </a:solidFill>
              </a:rPr>
              <a:t>Types of waxes </a:t>
            </a:r>
            <a:r>
              <a:rPr lang="en-US" altLang="en-US" sz="2800" b="1">
                <a:solidFill>
                  <a:srgbClr val="5BEBEF"/>
                </a:solidFill>
              </a:rPr>
              <a:t>	 </a:t>
            </a:r>
          </a:p>
        </p:txBody>
      </p:sp>
      <p:sp>
        <p:nvSpPr>
          <p:cNvPr id="32772" name="TextBox 2"/>
          <p:cNvSpPr txBox="1">
            <a:spLocks noChangeArrowheads="1"/>
          </p:cNvSpPr>
          <p:nvPr/>
        </p:nvSpPr>
        <p:spPr bwMode="auto">
          <a:xfrm>
            <a:off x="1447800" y="1524000"/>
            <a:ext cx="6477000" cy="461963"/>
          </a:xfrm>
          <a:prstGeom prst="rect">
            <a:avLst/>
          </a:prstGeom>
          <a:noFill/>
          <a:ln w="9525">
            <a:noFill/>
            <a:miter lim="800000"/>
            <a:headEnd/>
            <a:tailEnd/>
          </a:ln>
        </p:spPr>
        <p:txBody>
          <a:bodyPr>
            <a:spAutoFit/>
          </a:bodyPr>
          <a:lstStyle/>
          <a:p>
            <a:pPr algn="just"/>
            <a:r>
              <a:rPr lang="en-US" altLang="en-US" sz="2400">
                <a:solidFill>
                  <a:srgbClr val="002060"/>
                </a:solidFill>
              </a:rPr>
              <a:t>Paraffin wax, carnauba wax, bee wax etc</a:t>
            </a:r>
          </a:p>
        </p:txBody>
      </p:sp>
      <p:sp>
        <p:nvSpPr>
          <p:cNvPr id="31" name="TextBox 30">
            <a:hlinkClick r:id="" action="ppaction://hlinkshowjump?jump=nextslide"/>
          </p:cNvPr>
          <p:cNvSpPr txBox="1">
            <a:spLocks noChangeArrowheads="1"/>
          </p:cNvSpPr>
          <p:nvPr/>
        </p:nvSpPr>
        <p:spPr bwMode="auto">
          <a:xfrm>
            <a:off x="6577013" y="6334125"/>
            <a:ext cx="8382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Next</a:t>
            </a:r>
          </a:p>
        </p:txBody>
      </p:sp>
      <p:sp>
        <p:nvSpPr>
          <p:cNvPr id="32" name="TextBox 31">
            <a:hlinkClick r:id="" action="ppaction://hlinkshowjump?jump=previousslide"/>
          </p:cNvPr>
          <p:cNvSpPr txBox="1">
            <a:spLocks noChangeArrowheads="1"/>
          </p:cNvSpPr>
          <p:nvPr/>
        </p:nvSpPr>
        <p:spPr bwMode="auto">
          <a:xfrm>
            <a:off x="4419600" y="6367463"/>
            <a:ext cx="95885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Previous</a:t>
            </a:r>
          </a:p>
        </p:txBody>
      </p:sp>
      <p:sp>
        <p:nvSpPr>
          <p:cNvPr id="33" name="TextBox 32">
            <a:hlinkClick r:id="" action="ppaction://hlinkshowjump?jump=endshow"/>
          </p:cNvPr>
          <p:cNvSpPr txBox="1">
            <a:spLocks noChangeArrowheads="1"/>
          </p:cNvSpPr>
          <p:nvPr/>
        </p:nvSpPr>
        <p:spPr bwMode="auto">
          <a:xfrm>
            <a:off x="2393950" y="6400800"/>
            <a:ext cx="7620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End</a:t>
            </a:r>
          </a:p>
        </p:txBody>
      </p:sp>
      <p:sp>
        <p:nvSpPr>
          <p:cNvPr id="32776" name="TextBox 2"/>
          <p:cNvSpPr txBox="1">
            <a:spLocks noChangeArrowheads="1"/>
          </p:cNvSpPr>
          <p:nvPr/>
        </p:nvSpPr>
        <p:spPr bwMode="auto">
          <a:xfrm>
            <a:off x="533400" y="2209800"/>
            <a:ext cx="8229600" cy="523875"/>
          </a:xfrm>
          <a:prstGeom prst="rect">
            <a:avLst/>
          </a:prstGeom>
          <a:noFill/>
          <a:ln w="9525">
            <a:noFill/>
            <a:miter lim="800000"/>
            <a:headEnd/>
            <a:tailEnd/>
          </a:ln>
        </p:spPr>
        <p:txBody>
          <a:bodyPr>
            <a:spAutoFit/>
          </a:bodyPr>
          <a:lstStyle/>
          <a:p>
            <a:pPr algn="just"/>
            <a:r>
              <a:rPr lang="en-US" altLang="en-US" sz="2800" b="1">
                <a:solidFill>
                  <a:srgbClr val="1004AC"/>
                </a:solidFill>
              </a:rPr>
              <a:t>Examples of some commercial formulations:</a:t>
            </a:r>
            <a:r>
              <a:rPr lang="en-US" altLang="en-US" sz="2800">
                <a:solidFill>
                  <a:srgbClr val="1004AC"/>
                </a:solidFill>
              </a:rPr>
              <a:t> </a:t>
            </a:r>
          </a:p>
        </p:txBody>
      </p:sp>
      <p:sp>
        <p:nvSpPr>
          <p:cNvPr id="32777" name="TextBox 2"/>
          <p:cNvSpPr txBox="1">
            <a:spLocks noChangeArrowheads="1"/>
          </p:cNvSpPr>
          <p:nvPr/>
        </p:nvSpPr>
        <p:spPr bwMode="auto">
          <a:xfrm>
            <a:off x="1905000" y="2971800"/>
            <a:ext cx="5867400" cy="1938338"/>
          </a:xfrm>
          <a:prstGeom prst="rect">
            <a:avLst/>
          </a:prstGeom>
          <a:noFill/>
          <a:ln w="9525">
            <a:noFill/>
            <a:miter lim="800000"/>
            <a:headEnd/>
            <a:tailEnd/>
          </a:ln>
        </p:spPr>
        <p:txBody>
          <a:bodyPr>
            <a:spAutoFit/>
          </a:bodyPr>
          <a:lstStyle/>
          <a:p>
            <a:pPr algn="just"/>
            <a:r>
              <a:rPr lang="en-US" altLang="en-US" sz="2400">
                <a:solidFill>
                  <a:srgbClr val="002060"/>
                </a:solidFill>
              </a:rPr>
              <a:t>Tal-Prolong, Semper Fresh for apple, Frutox, Waxol, Nipro fruit wax for apple, and citrus, Ban seel for banana, Nu-coat flo for citrus, Brilloshine L for apples, avocado, melons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0" fill="hold"/>
                                        <p:tgtEl>
                                          <p:spTgt spid="31"/>
                                        </p:tgtEl>
                                        <p:attrNameLst>
                                          <p:attrName>ppt_x</p:attrName>
                                        </p:attrNameLst>
                                      </p:cBhvr>
                                      <p:tavLst>
                                        <p:tav tm="0">
                                          <p:val>
                                            <p:strVal val="#ppt_x-.2"/>
                                          </p:val>
                                        </p:tav>
                                        <p:tav tm="100000">
                                          <p:val>
                                            <p:strVal val="#ppt_x"/>
                                          </p:val>
                                        </p:tav>
                                      </p:tavLst>
                                    </p:anim>
                                    <p:anim calcmode="lin" valueType="num">
                                      <p:cBhvr>
                                        <p:cTn id="8" dur="2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2000"/>
                                        <p:tgtEl>
                                          <p:spTgt spid="31"/>
                                        </p:tgtEl>
                                      </p:cBhvr>
                                    </p:animEffect>
                                  </p:childTnLst>
                                </p:cTn>
                              </p:par>
                              <p:par>
                                <p:cTn id="10" presetID="29"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0" fill="hold"/>
                                        <p:tgtEl>
                                          <p:spTgt spid="32"/>
                                        </p:tgtEl>
                                        <p:attrNameLst>
                                          <p:attrName>ppt_x</p:attrName>
                                        </p:attrNameLst>
                                      </p:cBhvr>
                                      <p:tavLst>
                                        <p:tav tm="0">
                                          <p:val>
                                            <p:strVal val="#ppt_x-.2"/>
                                          </p:val>
                                        </p:tav>
                                        <p:tav tm="100000">
                                          <p:val>
                                            <p:strVal val="#ppt_x"/>
                                          </p:val>
                                        </p:tav>
                                      </p:tavLst>
                                    </p:anim>
                                    <p:anim calcmode="lin" valueType="num">
                                      <p:cBhvr>
                                        <p:cTn id="13" dur="2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2"/>
                                        </p:tgtEl>
                                      </p:cBhvr>
                                    </p:animEffect>
                                  </p:childTnLst>
                                </p:cTn>
                              </p:par>
                              <p:par>
                                <p:cTn id="15" presetID="29"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000" fill="hold"/>
                                        <p:tgtEl>
                                          <p:spTgt spid="33"/>
                                        </p:tgtEl>
                                        <p:attrNameLst>
                                          <p:attrName>ppt_x</p:attrName>
                                        </p:attrNameLst>
                                      </p:cBhvr>
                                      <p:tavLst>
                                        <p:tav tm="0">
                                          <p:val>
                                            <p:strVal val="#ppt_x-.2"/>
                                          </p:val>
                                        </p:tav>
                                        <p:tav tm="100000">
                                          <p:val>
                                            <p:strVal val="#ppt_x"/>
                                          </p:val>
                                        </p:tav>
                                      </p:tavLst>
                                    </p:anim>
                                    <p:anim calcmode="lin" valueType="num">
                                      <p:cBhvr>
                                        <p:cTn id="18" dur="2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1"/>
            <a:ext cx="8839200" cy="457199"/>
          </a:xfrm>
        </p:spPr>
        <p:txBody>
          <a:bodyPr>
            <a:normAutofit fontScale="90000"/>
          </a:bodyPr>
          <a:lstStyle/>
          <a:p>
            <a:pPr algn="l"/>
            <a:r>
              <a:rPr lang="en-US" sz="3600" dirty="0" smtClean="0">
                <a:solidFill>
                  <a:srgbClr val="FF0000"/>
                </a:solidFill>
                <a:latin typeface="Times"/>
              </a:rPr>
              <a:t>Contd…</a:t>
            </a:r>
            <a:endParaRPr lang="en-US" sz="3600" dirty="0">
              <a:solidFill>
                <a:srgbClr val="FF0000"/>
              </a:solidFill>
              <a:latin typeface="Times"/>
            </a:endParaRPr>
          </a:p>
        </p:txBody>
      </p:sp>
      <p:sp>
        <p:nvSpPr>
          <p:cNvPr id="3" name="Subtitle 2"/>
          <p:cNvSpPr>
            <a:spLocks noGrp="1"/>
          </p:cNvSpPr>
          <p:nvPr>
            <p:ph type="subTitle" idx="1"/>
          </p:nvPr>
        </p:nvSpPr>
        <p:spPr>
          <a:xfrm>
            <a:off x="228600" y="762000"/>
            <a:ext cx="8763000" cy="5943600"/>
          </a:xfrm>
        </p:spPr>
        <p:txBody>
          <a:bodyPr/>
          <a:lstStyle/>
          <a:p>
            <a:pPr algn="l">
              <a:buFont typeface="Wingdings" pitchFamily="2" charset="2"/>
              <a:buChar char="Ø"/>
            </a:pPr>
            <a:r>
              <a:rPr lang="en-US" b="1" dirty="0" smtClean="0">
                <a:solidFill>
                  <a:schemeClr val="tx1"/>
                </a:solidFill>
                <a:latin typeface="Times"/>
              </a:rPr>
              <a:t> </a:t>
            </a:r>
            <a:r>
              <a:rPr lang="en-US" b="1" dirty="0" smtClean="0">
                <a:solidFill>
                  <a:schemeClr val="tx1"/>
                </a:solidFill>
                <a:latin typeface="Times New Roman" pitchFamily="18" charset="0"/>
                <a:cs typeface="Times New Roman" pitchFamily="18" charset="0"/>
              </a:rPr>
              <a:t>Carbohydrate</a:t>
            </a:r>
          </a:p>
          <a:p>
            <a:pPr algn="l">
              <a:buFont typeface="Wingdings" pitchFamily="2" charset="2"/>
              <a:buChar char="ü"/>
            </a:pPr>
            <a:r>
              <a:rPr lang="en-US" dirty="0" smtClean="0">
                <a:solidFill>
                  <a:schemeClr val="tx1"/>
                </a:solidFill>
                <a:latin typeface="Times New Roman" pitchFamily="18" charset="0"/>
                <a:cs typeface="Times New Roman" pitchFamily="18" charset="0"/>
              </a:rPr>
              <a:t>are forms of stored energy reserves</a:t>
            </a:r>
          </a:p>
          <a:p>
            <a:pPr algn="l">
              <a:buFont typeface="Wingdings" pitchFamily="2" charset="2"/>
              <a:buChar char="ü"/>
            </a:pPr>
            <a:r>
              <a:rPr lang="en-US" dirty="0" smtClean="0">
                <a:solidFill>
                  <a:schemeClr val="tx1"/>
                </a:solidFill>
                <a:latin typeface="Times New Roman" pitchFamily="18" charset="0"/>
                <a:cs typeface="Times New Roman" pitchFamily="18" charset="0"/>
              </a:rPr>
              <a:t>the most abundant </a:t>
            </a:r>
            <a:r>
              <a:rPr lang="en-US" b="1" dirty="0" smtClean="0">
                <a:solidFill>
                  <a:schemeClr val="tx1"/>
                </a:solidFill>
                <a:latin typeface="Times New Roman" pitchFamily="18" charset="0"/>
                <a:cs typeface="Times New Roman" pitchFamily="18" charset="0"/>
              </a:rPr>
              <a:t>biochemical constituents</a:t>
            </a:r>
            <a:r>
              <a:rPr lang="en-US" dirty="0" smtClean="0">
                <a:solidFill>
                  <a:schemeClr val="tx1"/>
                </a:solidFill>
                <a:latin typeface="Times New Roman" pitchFamily="18" charset="0"/>
                <a:cs typeface="Times New Roman" pitchFamily="18" charset="0"/>
              </a:rPr>
              <a:t>,</a:t>
            </a:r>
          </a:p>
          <a:p>
            <a:pPr algn="l">
              <a:buFont typeface="Wingdings" pitchFamily="2" charset="2"/>
              <a:buChar char="ü"/>
            </a:pPr>
            <a:r>
              <a:rPr lang="en-US" dirty="0" smtClean="0">
                <a:solidFill>
                  <a:schemeClr val="tx1"/>
                </a:solidFill>
                <a:latin typeface="Times New Roman" pitchFamily="18" charset="0"/>
                <a:cs typeface="Times New Roman" pitchFamily="18" charset="0"/>
              </a:rPr>
              <a:t>representing (50 - 80%) of the </a:t>
            </a:r>
            <a:r>
              <a:rPr lang="en-US" b="1" dirty="0" smtClean="0">
                <a:solidFill>
                  <a:schemeClr val="tx1"/>
                </a:solidFill>
                <a:latin typeface="Times New Roman" pitchFamily="18" charset="0"/>
                <a:cs typeface="Times New Roman" pitchFamily="18" charset="0"/>
              </a:rPr>
              <a:t>dry weight</a:t>
            </a:r>
            <a:r>
              <a:rPr lang="en-US" dirty="0" smtClean="0">
                <a:solidFill>
                  <a:schemeClr val="tx1"/>
                </a:solidFill>
                <a:latin typeface="Times New Roman" pitchFamily="18" charset="0"/>
                <a:cs typeface="Times New Roman" pitchFamily="18" charset="0"/>
              </a:rPr>
              <a:t> &amp; (2% - 40%) of fresh produces</a:t>
            </a:r>
          </a:p>
          <a:p>
            <a:pPr algn="l">
              <a:buFont typeface="Wingdings" pitchFamily="2" charset="2"/>
              <a:buChar char="ü"/>
            </a:pPr>
            <a:r>
              <a:rPr lang="en-US" dirty="0" smtClean="0">
                <a:solidFill>
                  <a:schemeClr val="tx1"/>
                </a:solidFill>
                <a:latin typeface="Times New Roman" pitchFamily="18" charset="0"/>
                <a:cs typeface="Times New Roman" pitchFamily="18" charset="0"/>
              </a:rPr>
              <a:t>can exist in different forms</a:t>
            </a:r>
          </a:p>
          <a:p>
            <a:pPr algn="l">
              <a:buFont typeface="Wingdings" pitchFamily="2" charset="2"/>
              <a:buChar char="ü"/>
            </a:pPr>
            <a:r>
              <a:rPr lang="en-US" b="1" i="1"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Simple sugars: -</a:t>
            </a:r>
            <a:r>
              <a:rPr lang="en-US" dirty="0" smtClean="0">
                <a:solidFill>
                  <a:schemeClr val="tx1"/>
                </a:solidFill>
                <a:latin typeface="Times New Roman" pitchFamily="18" charset="0"/>
                <a:cs typeface="Times New Roman" pitchFamily="18" charset="0"/>
              </a:rPr>
              <a:t> such as, </a:t>
            </a:r>
            <a:r>
              <a:rPr lang="en-US" b="1" dirty="0" smtClean="0">
                <a:solidFill>
                  <a:schemeClr val="tx1"/>
                </a:solidFill>
                <a:latin typeface="Times New Roman" pitchFamily="18" charset="0"/>
                <a:cs typeface="Times New Roman" pitchFamily="18" charset="0"/>
              </a:rPr>
              <a:t>glucose</a:t>
            </a:r>
            <a:r>
              <a:rPr lang="en-US"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sucrose</a:t>
            </a:r>
            <a:r>
              <a:rPr lang="en-US" dirty="0" smtClean="0">
                <a:solidFill>
                  <a:schemeClr val="tx1"/>
                </a:solidFill>
                <a:latin typeface="Times New Roman" pitchFamily="18" charset="0"/>
                <a:cs typeface="Times New Roman" pitchFamily="18" charset="0"/>
              </a:rPr>
              <a:t>, and </a:t>
            </a:r>
            <a:r>
              <a:rPr lang="en-US" b="1" dirty="0" smtClean="0">
                <a:solidFill>
                  <a:schemeClr val="tx1"/>
                </a:solidFill>
                <a:latin typeface="Times New Roman" pitchFamily="18" charset="0"/>
                <a:cs typeface="Times New Roman" pitchFamily="18" charset="0"/>
              </a:rPr>
              <a:t>fructose;</a:t>
            </a:r>
            <a:r>
              <a:rPr lang="en-US" dirty="0" smtClean="0">
                <a:solidFill>
                  <a:schemeClr val="tx1"/>
                </a:solidFill>
                <a:latin typeface="Times New Roman" pitchFamily="18" charset="0"/>
                <a:cs typeface="Times New Roman" pitchFamily="18" charset="0"/>
              </a:rPr>
              <a:t> (&lt;1%) concentration.</a:t>
            </a:r>
          </a:p>
          <a:p>
            <a:pPr algn="l">
              <a:buFont typeface="Wingdings" pitchFamily="2" charset="2"/>
              <a:buChar char="ü"/>
            </a:pPr>
            <a:r>
              <a:rPr lang="en-US" dirty="0" smtClean="0">
                <a:solidFill>
                  <a:schemeClr val="tx1"/>
                </a:solidFill>
                <a:latin typeface="Times New Roman" pitchFamily="18" charset="0"/>
                <a:cs typeface="Times New Roman" pitchFamily="18" charset="0"/>
              </a:rPr>
              <a:t>have </a:t>
            </a:r>
            <a:r>
              <a:rPr lang="en-US" b="1" dirty="0" smtClean="0">
                <a:solidFill>
                  <a:schemeClr val="tx1"/>
                </a:solidFill>
                <a:latin typeface="Times New Roman" pitchFamily="18" charset="0"/>
                <a:cs typeface="Times New Roman" pitchFamily="18" charset="0"/>
              </a:rPr>
              <a:t>sweet flavour </a:t>
            </a:r>
            <a:r>
              <a:rPr lang="en-US" dirty="0" smtClean="0">
                <a:solidFill>
                  <a:schemeClr val="tx1"/>
                </a:solidFill>
                <a:latin typeface="Times New Roman" pitchFamily="18" charset="0"/>
                <a:cs typeface="Times New Roman" pitchFamily="18" charset="0"/>
              </a:rPr>
              <a:t>and very important components of </a:t>
            </a:r>
            <a:r>
              <a:rPr lang="en-US" b="1" dirty="0" smtClean="0">
                <a:solidFill>
                  <a:schemeClr val="tx1"/>
                </a:solidFill>
                <a:latin typeface="Times New Roman" pitchFamily="18" charset="0"/>
                <a:cs typeface="Times New Roman" pitchFamily="18" charset="0"/>
              </a:rPr>
              <a:t>quality</a:t>
            </a:r>
            <a:r>
              <a:rPr lang="en-US" dirty="0" smtClean="0">
                <a:solidFill>
                  <a:schemeClr val="tx1"/>
                </a:solidFill>
                <a:latin typeface="Times New Roman" pitchFamily="18" charset="0"/>
                <a:cs typeface="Times New Roman" pitchFamily="18" charset="0"/>
              </a:rPr>
              <a:t>.</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686800" cy="7619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990600"/>
            <a:ext cx="8686800" cy="5638800"/>
          </a:xfrm>
        </p:spPr>
        <p:txBody>
          <a:bodyPr/>
          <a:lstStyle/>
          <a:p>
            <a:pPr algn="l">
              <a:buFont typeface="Wingdings" pitchFamily="2" charset="2"/>
              <a:buChar char="Ø"/>
            </a:pPr>
            <a:r>
              <a:rPr lang="en-US" dirty="0" smtClean="0">
                <a:solidFill>
                  <a:schemeClr val="tx1"/>
                </a:solidFill>
                <a:latin typeface="Times New Roman" pitchFamily="18" charset="0"/>
                <a:cs typeface="Times New Roman" pitchFamily="18" charset="0"/>
              </a:rPr>
              <a:t>Storage can be</a:t>
            </a:r>
          </a:p>
          <a:p>
            <a:pPr algn="l">
              <a:buFont typeface="Wingdings" pitchFamily="2" charset="2"/>
              <a:buChar char="ü"/>
            </a:pPr>
            <a:r>
              <a:rPr lang="en-US" b="1" dirty="0" smtClean="0">
                <a:solidFill>
                  <a:schemeClr val="tx1"/>
                </a:solidFill>
                <a:latin typeface="Times New Roman" pitchFamily="18" charset="0"/>
                <a:cs typeface="Times New Roman" pitchFamily="18" charset="0"/>
              </a:rPr>
              <a:t> large  scale </a:t>
            </a:r>
            <a:r>
              <a:rPr lang="en-US" dirty="0" smtClean="0">
                <a:solidFill>
                  <a:schemeClr val="tx1"/>
                </a:solidFill>
                <a:latin typeface="Times New Roman" pitchFamily="18" charset="0"/>
                <a:cs typeface="Times New Roman" pitchFamily="18" charset="0"/>
              </a:rPr>
              <a:t>for different purpose</a:t>
            </a:r>
          </a:p>
          <a:p>
            <a:pPr algn="l"/>
            <a:r>
              <a:rPr lang="en-US" dirty="0" smtClean="0">
                <a:solidFill>
                  <a:schemeClr val="tx1"/>
                </a:solidFill>
                <a:latin typeface="Times New Roman" pitchFamily="18" charset="0"/>
                <a:cs typeface="Times New Roman" pitchFamily="18" charset="0"/>
              </a:rPr>
              <a:t>      - to stabilize price</a:t>
            </a:r>
          </a:p>
          <a:p>
            <a:pPr algn="l"/>
            <a:r>
              <a:rPr lang="en-US" dirty="0" smtClean="0">
                <a:solidFill>
                  <a:schemeClr val="tx1"/>
                </a:solidFill>
                <a:latin typeface="Times New Roman" pitchFamily="18" charset="0"/>
                <a:cs typeface="Times New Roman" pitchFamily="18" charset="0"/>
              </a:rPr>
              <a:t>      - to increase availability of fresh</a:t>
            </a:r>
          </a:p>
          <a:p>
            <a:pPr algn="l">
              <a:buFont typeface="Wingdings" pitchFamily="2" charset="2"/>
              <a:buChar char="ü"/>
            </a:pPr>
            <a:r>
              <a:rPr lang="en-US" b="1" dirty="0" smtClean="0">
                <a:solidFill>
                  <a:schemeClr val="tx1"/>
                </a:solidFill>
                <a:latin typeface="Times New Roman" pitchFamily="18" charset="0"/>
                <a:cs typeface="Times New Roman" pitchFamily="18" charset="0"/>
              </a:rPr>
              <a:t>Small scale-own use</a:t>
            </a:r>
          </a:p>
          <a:p>
            <a:pPr algn="l"/>
            <a:r>
              <a:rPr lang="en-US" dirty="0" smtClean="0">
                <a:solidFill>
                  <a:schemeClr val="tx1"/>
                </a:solidFill>
                <a:latin typeface="Times New Roman" pitchFamily="18" charset="0"/>
                <a:cs typeface="Times New Roman" pitchFamily="18" charset="0"/>
              </a:rPr>
              <a:t>         - supper markets</a:t>
            </a:r>
          </a:p>
          <a:p>
            <a:pPr algn="l"/>
            <a:r>
              <a:rPr lang="en-US" dirty="0" smtClean="0">
                <a:solidFill>
                  <a:schemeClr val="tx1"/>
                </a:solidFill>
                <a:latin typeface="Times New Roman" pitchFamily="18" charset="0"/>
                <a:cs typeface="Times New Roman" pitchFamily="18" charset="0"/>
              </a:rPr>
              <a:t>         - small business</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9B62E365-07BD-45DD-9A90-1BFE104665A9}" type="datetime1">
              <a:rPr lang="en-US" smtClean="0"/>
              <a:pPr>
                <a:defRPr/>
              </a:pPr>
              <a:t>5/8/2019</a:t>
            </a:fld>
            <a:endParaRPr lang="en-US"/>
          </a:p>
        </p:txBody>
      </p:sp>
      <p:sp>
        <p:nvSpPr>
          <p:cNvPr id="3" name="Footer Placeholder 2"/>
          <p:cNvSpPr>
            <a:spLocks noGrp="1"/>
          </p:cNvSpPr>
          <p:nvPr>
            <p:ph type="ftr" sz="quarter" idx="11"/>
          </p:nvPr>
        </p:nvSpPr>
        <p:spPr/>
        <p:txBody>
          <a:bodyPr/>
          <a:lstStyle/>
          <a:p>
            <a:pPr>
              <a:defRPr/>
            </a:pPr>
            <a:r>
              <a:rPr lang="en-US" smtClean="0"/>
              <a:t>POST- HARVEST PHYSIOLOGY</a:t>
            </a:r>
            <a:endParaRPr lang="en-US"/>
          </a:p>
        </p:txBody>
      </p:sp>
      <p:sp>
        <p:nvSpPr>
          <p:cNvPr id="33796" name="Slide Number Placeholder 3"/>
          <p:cNvSpPr>
            <a:spLocks noGrp="1"/>
          </p:cNvSpPr>
          <p:nvPr>
            <p:ph type="sldNum" sz="quarter" idx="12"/>
          </p:nvPr>
        </p:nvSpPr>
        <p:spPr bwMode="auto">
          <a:noFill/>
          <a:ln>
            <a:miter lim="800000"/>
            <a:headEnd/>
            <a:tailEnd/>
          </a:ln>
        </p:spPr>
        <p:txBody>
          <a:bodyPr/>
          <a:lstStyle/>
          <a:p>
            <a:fld id="{6AAB32C3-884D-4403-A69F-ACC22730D0B4}" type="slidenum">
              <a:rPr lang="en-US" altLang="en-US">
                <a:cs typeface="Arial" charset="0"/>
              </a:rPr>
              <a:pPr/>
              <a:t>251</a:t>
            </a:fld>
            <a:endParaRPr lang="en-US" altLang="en-US">
              <a:cs typeface="Arial" charset="0"/>
            </a:endParaRPr>
          </a:p>
        </p:txBody>
      </p:sp>
      <p:pic>
        <p:nvPicPr>
          <p:cNvPr id="33797" name="Picture 2"/>
          <p:cNvPicPr>
            <a:picLocks noChangeAspect="1" noChangeArrowheads="1"/>
          </p:cNvPicPr>
          <p:nvPr/>
        </p:nvPicPr>
        <p:blipFill>
          <a:blip r:embed="rId2"/>
          <a:srcRect/>
          <a:stretch>
            <a:fillRect/>
          </a:stretch>
        </p:blipFill>
        <p:spPr bwMode="auto">
          <a:xfrm>
            <a:off x="0" y="0"/>
            <a:ext cx="2667000" cy="2540000"/>
          </a:xfrm>
          <a:prstGeom prst="rect">
            <a:avLst/>
          </a:prstGeom>
          <a:noFill/>
          <a:ln w="9525">
            <a:noFill/>
            <a:miter lim="800000"/>
            <a:headEnd/>
            <a:tailEnd/>
          </a:ln>
        </p:spPr>
      </p:pic>
      <p:pic>
        <p:nvPicPr>
          <p:cNvPr id="33798" name="Picture 3"/>
          <p:cNvPicPr>
            <a:picLocks noChangeAspect="1" noChangeArrowheads="1"/>
          </p:cNvPicPr>
          <p:nvPr/>
        </p:nvPicPr>
        <p:blipFill>
          <a:blip r:embed="rId3"/>
          <a:srcRect/>
          <a:stretch>
            <a:fillRect/>
          </a:stretch>
        </p:blipFill>
        <p:spPr bwMode="auto">
          <a:xfrm>
            <a:off x="2895600" y="0"/>
            <a:ext cx="2828925" cy="2514600"/>
          </a:xfrm>
          <a:prstGeom prst="rect">
            <a:avLst/>
          </a:prstGeom>
          <a:noFill/>
          <a:ln w="9525">
            <a:noFill/>
            <a:miter lim="800000"/>
            <a:headEnd/>
            <a:tailEnd/>
          </a:ln>
        </p:spPr>
      </p:pic>
      <p:pic>
        <p:nvPicPr>
          <p:cNvPr id="33799" name="Picture 4"/>
          <p:cNvPicPr>
            <a:picLocks noChangeAspect="1" noChangeArrowheads="1"/>
          </p:cNvPicPr>
          <p:nvPr/>
        </p:nvPicPr>
        <p:blipFill>
          <a:blip r:embed="rId4"/>
          <a:srcRect/>
          <a:stretch>
            <a:fillRect/>
          </a:stretch>
        </p:blipFill>
        <p:spPr bwMode="auto">
          <a:xfrm>
            <a:off x="5919788" y="0"/>
            <a:ext cx="3224212" cy="2514600"/>
          </a:xfrm>
          <a:prstGeom prst="rect">
            <a:avLst/>
          </a:prstGeom>
          <a:noFill/>
          <a:ln w="9525">
            <a:noFill/>
            <a:miter lim="800000"/>
            <a:headEnd/>
            <a:tailEnd/>
          </a:ln>
        </p:spPr>
      </p:pic>
      <p:pic>
        <p:nvPicPr>
          <p:cNvPr id="33800" name="Picture 5"/>
          <p:cNvPicPr>
            <a:picLocks noChangeAspect="1" noChangeArrowheads="1"/>
          </p:cNvPicPr>
          <p:nvPr/>
        </p:nvPicPr>
        <p:blipFill>
          <a:blip r:embed="rId5"/>
          <a:srcRect/>
          <a:stretch>
            <a:fillRect/>
          </a:stretch>
        </p:blipFill>
        <p:spPr bwMode="auto">
          <a:xfrm>
            <a:off x="0" y="5045075"/>
            <a:ext cx="2667000" cy="1812925"/>
          </a:xfrm>
          <a:prstGeom prst="rect">
            <a:avLst/>
          </a:prstGeom>
          <a:noFill/>
          <a:ln w="9525">
            <a:noFill/>
            <a:miter lim="800000"/>
            <a:headEnd/>
            <a:tailEnd/>
          </a:ln>
        </p:spPr>
      </p:pic>
      <p:pic>
        <p:nvPicPr>
          <p:cNvPr id="33801" name="Picture 6"/>
          <p:cNvPicPr>
            <a:picLocks noChangeAspect="1" noChangeArrowheads="1"/>
          </p:cNvPicPr>
          <p:nvPr/>
        </p:nvPicPr>
        <p:blipFill>
          <a:blip r:embed="rId6"/>
          <a:srcRect/>
          <a:stretch>
            <a:fillRect/>
          </a:stretch>
        </p:blipFill>
        <p:spPr bwMode="auto">
          <a:xfrm>
            <a:off x="2819400" y="5029200"/>
            <a:ext cx="3429000" cy="1828800"/>
          </a:xfrm>
          <a:prstGeom prst="rect">
            <a:avLst/>
          </a:prstGeom>
          <a:noFill/>
          <a:ln w="9525">
            <a:noFill/>
            <a:miter lim="800000"/>
            <a:headEnd/>
            <a:tailEnd/>
          </a:ln>
        </p:spPr>
      </p:pic>
      <p:pic>
        <p:nvPicPr>
          <p:cNvPr id="33802" name="Picture 7"/>
          <p:cNvPicPr>
            <a:picLocks noChangeAspect="1" noChangeArrowheads="1"/>
          </p:cNvPicPr>
          <p:nvPr/>
        </p:nvPicPr>
        <p:blipFill>
          <a:blip r:embed="rId7"/>
          <a:srcRect/>
          <a:stretch>
            <a:fillRect/>
          </a:stretch>
        </p:blipFill>
        <p:spPr bwMode="auto">
          <a:xfrm>
            <a:off x="0" y="2514600"/>
            <a:ext cx="1828800" cy="2514600"/>
          </a:xfrm>
          <a:prstGeom prst="rect">
            <a:avLst/>
          </a:prstGeom>
          <a:noFill/>
          <a:ln w="9525">
            <a:noFill/>
            <a:miter lim="800000"/>
            <a:headEnd/>
            <a:tailEnd/>
          </a:ln>
        </p:spPr>
      </p:pic>
      <p:pic>
        <p:nvPicPr>
          <p:cNvPr id="33803" name="Picture 8"/>
          <p:cNvPicPr>
            <a:picLocks noChangeAspect="1" noChangeArrowheads="1"/>
          </p:cNvPicPr>
          <p:nvPr/>
        </p:nvPicPr>
        <p:blipFill>
          <a:blip r:embed="rId8"/>
          <a:srcRect/>
          <a:stretch>
            <a:fillRect/>
          </a:stretch>
        </p:blipFill>
        <p:spPr bwMode="auto">
          <a:xfrm>
            <a:off x="1828800" y="2514600"/>
            <a:ext cx="2867025" cy="2514600"/>
          </a:xfrm>
          <a:prstGeom prst="rect">
            <a:avLst/>
          </a:prstGeom>
          <a:noFill/>
          <a:ln w="9525">
            <a:noFill/>
            <a:miter lim="800000"/>
            <a:headEnd/>
            <a:tailEnd/>
          </a:ln>
        </p:spPr>
      </p:pic>
      <p:pic>
        <p:nvPicPr>
          <p:cNvPr id="33804" name="Picture 9"/>
          <p:cNvPicPr>
            <a:picLocks noChangeAspect="1" noChangeArrowheads="1"/>
          </p:cNvPicPr>
          <p:nvPr/>
        </p:nvPicPr>
        <p:blipFill>
          <a:blip r:embed="rId9"/>
          <a:srcRect/>
          <a:stretch>
            <a:fillRect/>
          </a:stretch>
        </p:blipFill>
        <p:spPr bwMode="auto">
          <a:xfrm>
            <a:off x="6451600" y="2514600"/>
            <a:ext cx="2692400" cy="2443163"/>
          </a:xfrm>
          <a:prstGeom prst="rect">
            <a:avLst/>
          </a:prstGeom>
          <a:noFill/>
          <a:ln w="9525">
            <a:noFill/>
            <a:miter lim="800000"/>
            <a:headEnd/>
            <a:tailEnd/>
          </a:ln>
        </p:spPr>
      </p:pic>
      <p:pic>
        <p:nvPicPr>
          <p:cNvPr id="33805" name="Picture 10"/>
          <p:cNvPicPr>
            <a:picLocks noChangeAspect="1" noChangeArrowheads="1"/>
          </p:cNvPicPr>
          <p:nvPr/>
        </p:nvPicPr>
        <p:blipFill>
          <a:blip r:embed="rId10"/>
          <a:srcRect/>
          <a:stretch>
            <a:fillRect/>
          </a:stretch>
        </p:blipFill>
        <p:spPr bwMode="auto">
          <a:xfrm>
            <a:off x="6248400" y="5030788"/>
            <a:ext cx="2895600" cy="1827212"/>
          </a:xfrm>
          <a:prstGeom prst="rect">
            <a:avLst/>
          </a:prstGeom>
          <a:noFill/>
          <a:ln w="9525">
            <a:noFill/>
            <a:miter lim="800000"/>
            <a:headEnd/>
            <a:tailEnd/>
          </a:ln>
        </p:spPr>
      </p:pic>
      <p:pic>
        <p:nvPicPr>
          <p:cNvPr id="33806" name="Picture 15"/>
          <p:cNvPicPr>
            <a:picLocks noChangeAspect="1" noChangeArrowheads="1"/>
          </p:cNvPicPr>
          <p:nvPr/>
        </p:nvPicPr>
        <p:blipFill>
          <a:blip r:embed="rId11"/>
          <a:srcRect/>
          <a:stretch>
            <a:fillRect/>
          </a:stretch>
        </p:blipFill>
        <p:spPr bwMode="auto">
          <a:xfrm>
            <a:off x="4800600" y="2590800"/>
            <a:ext cx="1590675" cy="2533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34819" name="TextBox 1"/>
          <p:cNvSpPr txBox="1">
            <a:spLocks noChangeArrowheads="1"/>
          </p:cNvSpPr>
          <p:nvPr/>
        </p:nvSpPr>
        <p:spPr bwMode="auto">
          <a:xfrm>
            <a:off x="457200" y="762000"/>
            <a:ext cx="3200400" cy="461963"/>
          </a:xfrm>
          <a:prstGeom prst="rect">
            <a:avLst/>
          </a:prstGeom>
          <a:noFill/>
          <a:ln w="9525">
            <a:noFill/>
            <a:miter lim="800000"/>
            <a:headEnd/>
            <a:tailEnd/>
          </a:ln>
        </p:spPr>
        <p:txBody>
          <a:bodyPr>
            <a:spAutoFit/>
          </a:bodyPr>
          <a:lstStyle/>
          <a:p>
            <a:pPr algn="just"/>
            <a:r>
              <a:rPr lang="en-US" altLang="en-US" sz="2400" b="1">
                <a:solidFill>
                  <a:srgbClr val="1004AC"/>
                </a:solidFill>
                <a:latin typeface="Californian FB" pitchFamily="18" charset="0"/>
              </a:rPr>
              <a:t>4. </a:t>
            </a:r>
            <a:r>
              <a:rPr lang="en-US" altLang="en-US" sz="2400" b="1">
                <a:solidFill>
                  <a:srgbClr val="1004AC"/>
                </a:solidFill>
              </a:rPr>
              <a:t>Pre-cooling</a:t>
            </a:r>
            <a:r>
              <a:rPr lang="en-US" altLang="en-US" sz="2000" b="1">
                <a:solidFill>
                  <a:srgbClr val="5BEBEF"/>
                </a:solidFill>
              </a:rPr>
              <a:t>	 </a:t>
            </a:r>
          </a:p>
        </p:txBody>
      </p:sp>
      <p:sp>
        <p:nvSpPr>
          <p:cNvPr id="34820" name="TextBox 2"/>
          <p:cNvSpPr txBox="1">
            <a:spLocks noChangeArrowheads="1"/>
          </p:cNvSpPr>
          <p:nvPr/>
        </p:nvSpPr>
        <p:spPr bwMode="auto">
          <a:xfrm>
            <a:off x="1219200" y="1219200"/>
            <a:ext cx="7315200" cy="1016000"/>
          </a:xfrm>
          <a:prstGeom prst="rect">
            <a:avLst/>
          </a:prstGeom>
          <a:noFill/>
          <a:ln w="9525">
            <a:noFill/>
            <a:miter lim="800000"/>
            <a:headEnd/>
            <a:tailEnd/>
          </a:ln>
        </p:spPr>
        <p:txBody>
          <a:bodyPr>
            <a:spAutoFit/>
          </a:bodyPr>
          <a:lstStyle/>
          <a:p>
            <a:pPr algn="just"/>
            <a:r>
              <a:rPr lang="en-US" altLang="en-US" sz="2000">
                <a:solidFill>
                  <a:srgbClr val="002060"/>
                </a:solidFill>
              </a:rPr>
              <a:t>It is the prompt cooling of the commodity immediately after harvest (generally within 24 hrs of harvest),  to its safe storage temperature , which aims at removal of field heat.</a:t>
            </a:r>
          </a:p>
        </p:txBody>
      </p:sp>
      <p:sp>
        <p:nvSpPr>
          <p:cNvPr id="34821" name="TextBox 2"/>
          <p:cNvSpPr txBox="1">
            <a:spLocks noChangeArrowheads="1"/>
          </p:cNvSpPr>
          <p:nvPr/>
        </p:nvSpPr>
        <p:spPr bwMode="auto">
          <a:xfrm>
            <a:off x="228600" y="2362200"/>
            <a:ext cx="3810000" cy="400050"/>
          </a:xfrm>
          <a:prstGeom prst="rect">
            <a:avLst/>
          </a:prstGeom>
          <a:noFill/>
          <a:ln w="9525">
            <a:noFill/>
            <a:miter lim="800000"/>
            <a:headEnd/>
            <a:tailEnd/>
          </a:ln>
        </p:spPr>
        <p:txBody>
          <a:bodyPr>
            <a:spAutoFit/>
          </a:bodyPr>
          <a:lstStyle/>
          <a:p>
            <a:pPr>
              <a:tabLst>
                <a:tab pos="0" algn="l"/>
              </a:tabLst>
            </a:pPr>
            <a:r>
              <a:rPr lang="en-US" altLang="en-US" sz="2000" b="1">
                <a:solidFill>
                  <a:srgbClr val="1004AC"/>
                </a:solidFill>
              </a:rPr>
              <a:t>Rate of cooling depends on </a:t>
            </a:r>
          </a:p>
        </p:txBody>
      </p:sp>
      <p:sp>
        <p:nvSpPr>
          <p:cNvPr id="34822" name="TextBox 2"/>
          <p:cNvSpPr txBox="1">
            <a:spLocks noChangeArrowheads="1"/>
          </p:cNvSpPr>
          <p:nvPr/>
        </p:nvSpPr>
        <p:spPr bwMode="auto">
          <a:xfrm>
            <a:off x="609600" y="2743200"/>
            <a:ext cx="3352800" cy="400050"/>
          </a:xfrm>
          <a:prstGeom prst="rect">
            <a:avLst/>
          </a:prstGeom>
          <a:noFill/>
          <a:ln w="9525">
            <a:noFill/>
            <a:miter lim="800000"/>
            <a:headEnd/>
            <a:tailEnd/>
          </a:ln>
        </p:spPr>
        <p:txBody>
          <a:bodyPr>
            <a:spAutoFit/>
          </a:bodyPr>
          <a:lstStyle/>
          <a:p>
            <a:pPr algn="just"/>
            <a:r>
              <a:rPr lang="en-US" altLang="en-US" sz="2000">
                <a:solidFill>
                  <a:srgbClr val="002060"/>
                </a:solidFill>
              </a:rPr>
              <a:t>Initial product temperature</a:t>
            </a:r>
          </a:p>
        </p:txBody>
      </p:sp>
      <p:sp>
        <p:nvSpPr>
          <p:cNvPr id="34823" name="TextBox 2"/>
          <p:cNvSpPr txBox="1">
            <a:spLocks noChangeArrowheads="1"/>
          </p:cNvSpPr>
          <p:nvPr/>
        </p:nvSpPr>
        <p:spPr bwMode="auto">
          <a:xfrm>
            <a:off x="1143000" y="3124200"/>
            <a:ext cx="6400800" cy="400050"/>
          </a:xfrm>
          <a:prstGeom prst="rect">
            <a:avLst/>
          </a:prstGeom>
          <a:noFill/>
          <a:ln w="9525">
            <a:noFill/>
            <a:miter lim="800000"/>
            <a:headEnd/>
            <a:tailEnd/>
          </a:ln>
        </p:spPr>
        <p:txBody>
          <a:bodyPr>
            <a:spAutoFit/>
          </a:bodyPr>
          <a:lstStyle/>
          <a:p>
            <a:pPr algn="just"/>
            <a:r>
              <a:rPr lang="en-US" altLang="en-US" sz="2000">
                <a:solidFill>
                  <a:srgbClr val="002060"/>
                </a:solidFill>
              </a:rPr>
              <a:t>Rate of flow of cooling media around the commodity</a:t>
            </a:r>
          </a:p>
        </p:txBody>
      </p:sp>
      <p:sp>
        <p:nvSpPr>
          <p:cNvPr id="34824" name="TextBox 2"/>
          <p:cNvSpPr txBox="1">
            <a:spLocks noChangeArrowheads="1"/>
          </p:cNvSpPr>
          <p:nvPr/>
        </p:nvSpPr>
        <p:spPr bwMode="auto">
          <a:xfrm>
            <a:off x="1524000" y="3733800"/>
            <a:ext cx="7010400" cy="400050"/>
          </a:xfrm>
          <a:prstGeom prst="rect">
            <a:avLst/>
          </a:prstGeom>
          <a:noFill/>
          <a:ln w="9525">
            <a:noFill/>
            <a:miter lim="800000"/>
            <a:headEnd/>
            <a:tailEnd/>
          </a:ln>
        </p:spPr>
        <p:txBody>
          <a:bodyPr>
            <a:spAutoFit/>
          </a:bodyPr>
          <a:lstStyle/>
          <a:p>
            <a:pPr algn="just"/>
            <a:r>
              <a:rPr lang="en-US" altLang="en-US" sz="2000">
                <a:solidFill>
                  <a:srgbClr val="002060"/>
                </a:solidFill>
              </a:rPr>
              <a:t>Temperature difference between produce and cooling media</a:t>
            </a:r>
          </a:p>
        </p:txBody>
      </p:sp>
      <p:sp>
        <p:nvSpPr>
          <p:cNvPr id="34825" name="TextBox 2"/>
          <p:cNvSpPr txBox="1">
            <a:spLocks noChangeArrowheads="1"/>
          </p:cNvSpPr>
          <p:nvPr/>
        </p:nvSpPr>
        <p:spPr bwMode="auto">
          <a:xfrm>
            <a:off x="914400" y="4953000"/>
            <a:ext cx="7848600" cy="1323975"/>
          </a:xfrm>
          <a:prstGeom prst="rect">
            <a:avLst/>
          </a:prstGeom>
          <a:noFill/>
          <a:ln w="9525">
            <a:noFill/>
            <a:miter lim="800000"/>
            <a:headEnd/>
            <a:tailEnd/>
          </a:ln>
        </p:spPr>
        <p:txBody>
          <a:bodyPr>
            <a:spAutoFit/>
          </a:bodyPr>
          <a:lstStyle/>
          <a:p>
            <a:pPr algn="just" eaLnBrk="1" hangingPunct="1">
              <a:tabLst>
                <a:tab pos="0" algn="l"/>
              </a:tabLst>
            </a:pPr>
            <a:r>
              <a:rPr lang="en-US" altLang="en-US" sz="2000">
                <a:solidFill>
                  <a:srgbClr val="002060"/>
                </a:solidFill>
              </a:rPr>
              <a:t>There are different </a:t>
            </a:r>
            <a:r>
              <a:rPr lang="en-US" altLang="en-US" sz="2000">
                <a:solidFill>
                  <a:srgbClr val="002060"/>
                </a:solidFill>
                <a:hlinkClick r:id="rId3" action="ppaction://hlinkfile"/>
              </a:rPr>
              <a:t>cooling methods followed for different commodities</a:t>
            </a:r>
            <a:r>
              <a:rPr lang="en-US" altLang="en-US" sz="2000">
                <a:solidFill>
                  <a:srgbClr val="002060"/>
                </a:solidFill>
              </a:rPr>
              <a:t>. </a:t>
            </a:r>
            <a:r>
              <a:rPr lang="en-IN" altLang="en-US" sz="2000">
                <a:solidFill>
                  <a:srgbClr val="002060"/>
                </a:solidFill>
              </a:rPr>
              <a:t>Some fungicides may be mixed in water during hydro-cooling to reduce decay incidence</a:t>
            </a:r>
            <a:endParaRPr lang="en-US" altLang="en-US" sz="2000">
              <a:solidFill>
                <a:srgbClr val="002060"/>
              </a:solidFill>
            </a:endParaRPr>
          </a:p>
          <a:p>
            <a:pPr>
              <a:tabLst>
                <a:tab pos="0" algn="l"/>
              </a:tabLst>
            </a:pPr>
            <a:r>
              <a:rPr lang="en-US" altLang="en-US" sz="2000">
                <a:solidFill>
                  <a:srgbClr val="002060"/>
                </a:solidFill>
                <a:latin typeface="Californian FB" pitchFamily="18" charset="0"/>
              </a:rPr>
              <a:t> </a:t>
            </a: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35843" name="TextBox 1"/>
          <p:cNvSpPr txBox="1">
            <a:spLocks noChangeArrowheads="1"/>
          </p:cNvSpPr>
          <p:nvPr/>
        </p:nvSpPr>
        <p:spPr bwMode="auto">
          <a:xfrm>
            <a:off x="457200" y="762000"/>
            <a:ext cx="5029200" cy="461963"/>
          </a:xfrm>
          <a:prstGeom prst="rect">
            <a:avLst/>
          </a:prstGeom>
          <a:noFill/>
          <a:ln w="9525">
            <a:noFill/>
            <a:miter lim="800000"/>
            <a:headEnd/>
            <a:tailEnd/>
          </a:ln>
        </p:spPr>
        <p:txBody>
          <a:bodyPr>
            <a:spAutoFit/>
          </a:bodyPr>
          <a:lstStyle/>
          <a:p>
            <a:pPr algn="just"/>
            <a:r>
              <a:rPr lang="en-US" altLang="en-US" sz="2000" b="1">
                <a:solidFill>
                  <a:srgbClr val="1004AC"/>
                </a:solidFill>
              </a:rPr>
              <a:t>5</a:t>
            </a:r>
            <a:r>
              <a:rPr lang="en-US" altLang="en-US" sz="2400" b="1">
                <a:solidFill>
                  <a:srgbClr val="1004AC"/>
                </a:solidFill>
              </a:rPr>
              <a:t>. Chemical treatment	 </a:t>
            </a:r>
          </a:p>
        </p:txBody>
      </p:sp>
      <p:sp>
        <p:nvSpPr>
          <p:cNvPr id="35844" name="TextBox 2"/>
          <p:cNvSpPr txBox="1">
            <a:spLocks noChangeArrowheads="1"/>
          </p:cNvSpPr>
          <p:nvPr/>
        </p:nvSpPr>
        <p:spPr bwMode="auto">
          <a:xfrm>
            <a:off x="1676400" y="1066800"/>
            <a:ext cx="5638800" cy="1016000"/>
          </a:xfrm>
          <a:prstGeom prst="rect">
            <a:avLst/>
          </a:prstGeom>
          <a:noFill/>
          <a:ln w="9525">
            <a:noFill/>
            <a:miter lim="800000"/>
            <a:headEnd/>
            <a:tailEnd/>
          </a:ln>
        </p:spPr>
        <p:txBody>
          <a:bodyPr>
            <a:spAutoFit/>
          </a:bodyPr>
          <a:lstStyle/>
          <a:p>
            <a:pPr algn="just"/>
            <a:r>
              <a:rPr lang="en-US" altLang="en-US" sz="2000">
                <a:solidFill>
                  <a:srgbClr val="002060"/>
                </a:solidFill>
              </a:rPr>
              <a:t>Various chemicals are applied to fruits and vegetables in order to control postharvest diseases and pest infestations.</a:t>
            </a:r>
            <a:endParaRPr lang="en-US" altLang="en-US" sz="2000" i="1">
              <a:solidFill>
                <a:srgbClr val="002060"/>
              </a:solidFill>
            </a:endParaRPr>
          </a:p>
        </p:txBody>
      </p:sp>
      <p:sp>
        <p:nvSpPr>
          <p:cNvPr id="31" name="TextBox 30">
            <a:hlinkClick r:id="" action="ppaction://hlinkshowjump?jump=nextslide"/>
          </p:cNvPr>
          <p:cNvSpPr txBox="1">
            <a:spLocks noChangeArrowheads="1"/>
          </p:cNvSpPr>
          <p:nvPr/>
        </p:nvSpPr>
        <p:spPr bwMode="auto">
          <a:xfrm>
            <a:off x="6577013" y="6334125"/>
            <a:ext cx="8382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Next</a:t>
            </a:r>
          </a:p>
        </p:txBody>
      </p:sp>
      <p:sp>
        <p:nvSpPr>
          <p:cNvPr id="32" name="TextBox 31">
            <a:hlinkClick r:id="" action="ppaction://hlinkshowjump?jump=previousslide"/>
          </p:cNvPr>
          <p:cNvSpPr txBox="1">
            <a:spLocks noChangeArrowheads="1"/>
          </p:cNvSpPr>
          <p:nvPr/>
        </p:nvSpPr>
        <p:spPr bwMode="auto">
          <a:xfrm>
            <a:off x="4419600" y="6367463"/>
            <a:ext cx="95885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Previous</a:t>
            </a:r>
          </a:p>
        </p:txBody>
      </p:sp>
      <p:sp>
        <p:nvSpPr>
          <p:cNvPr id="33" name="TextBox 32">
            <a:hlinkClick r:id="" action="ppaction://hlinkshowjump?jump=endshow"/>
          </p:cNvPr>
          <p:cNvSpPr txBox="1">
            <a:spLocks noChangeArrowheads="1"/>
          </p:cNvSpPr>
          <p:nvPr/>
        </p:nvSpPr>
        <p:spPr bwMode="auto">
          <a:xfrm>
            <a:off x="2393950" y="6400800"/>
            <a:ext cx="7620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End</a:t>
            </a:r>
          </a:p>
        </p:txBody>
      </p:sp>
      <p:sp>
        <p:nvSpPr>
          <p:cNvPr id="35848" name="TextBox 2"/>
          <p:cNvSpPr txBox="1">
            <a:spLocks noChangeArrowheads="1"/>
          </p:cNvSpPr>
          <p:nvPr/>
        </p:nvSpPr>
        <p:spPr bwMode="auto">
          <a:xfrm>
            <a:off x="304800" y="1905000"/>
            <a:ext cx="1905000" cy="400050"/>
          </a:xfrm>
          <a:prstGeom prst="rect">
            <a:avLst/>
          </a:prstGeom>
          <a:noFill/>
          <a:ln w="9525">
            <a:noFill/>
            <a:miter lim="800000"/>
            <a:headEnd/>
            <a:tailEnd/>
          </a:ln>
        </p:spPr>
        <p:txBody>
          <a:bodyPr>
            <a:spAutoFit/>
          </a:bodyPr>
          <a:lstStyle/>
          <a:p>
            <a:pPr algn="just"/>
            <a:r>
              <a:rPr lang="en-US" altLang="en-US" sz="2000" b="1">
                <a:solidFill>
                  <a:srgbClr val="1004AC"/>
                </a:solidFill>
                <a:cs typeface="Times New Roman" pitchFamily="18" charset="0"/>
              </a:rPr>
              <a:t>i) Dipping:</a:t>
            </a:r>
          </a:p>
        </p:txBody>
      </p:sp>
      <p:sp>
        <p:nvSpPr>
          <p:cNvPr id="35849" name="TextBox 2"/>
          <p:cNvSpPr txBox="1">
            <a:spLocks noChangeArrowheads="1"/>
          </p:cNvSpPr>
          <p:nvPr/>
        </p:nvSpPr>
        <p:spPr bwMode="auto">
          <a:xfrm>
            <a:off x="1066800" y="3124200"/>
            <a:ext cx="7467600" cy="708025"/>
          </a:xfrm>
          <a:prstGeom prst="rect">
            <a:avLst/>
          </a:prstGeom>
          <a:noFill/>
          <a:ln w="9525">
            <a:noFill/>
            <a:miter lim="800000"/>
            <a:headEnd/>
            <a:tailEnd/>
          </a:ln>
        </p:spPr>
        <p:txBody>
          <a:bodyPr>
            <a:spAutoFit/>
          </a:bodyPr>
          <a:lstStyle/>
          <a:p>
            <a:pPr algn="just"/>
            <a:r>
              <a:rPr lang="en-US" altLang="en-US" sz="2000">
                <a:solidFill>
                  <a:srgbClr val="002060"/>
                </a:solidFill>
                <a:cs typeface="Times New Roman" pitchFamily="18" charset="0"/>
              </a:rPr>
              <a:t>The commodity is immersed in water containing appropriate concentration of chemical which is toxic to the pathogen.</a:t>
            </a:r>
          </a:p>
        </p:txBody>
      </p:sp>
      <p:sp>
        <p:nvSpPr>
          <p:cNvPr id="35850" name="TextBox 2"/>
          <p:cNvSpPr txBox="1">
            <a:spLocks noChangeArrowheads="1"/>
          </p:cNvSpPr>
          <p:nvPr/>
        </p:nvSpPr>
        <p:spPr bwMode="auto">
          <a:xfrm>
            <a:off x="838200" y="4419600"/>
            <a:ext cx="7239000" cy="708025"/>
          </a:xfrm>
          <a:prstGeom prst="rect">
            <a:avLst/>
          </a:prstGeom>
          <a:noFill/>
          <a:ln w="9525">
            <a:noFill/>
            <a:miter lim="800000"/>
            <a:headEnd/>
            <a:tailEnd/>
          </a:ln>
        </p:spPr>
        <p:txBody>
          <a:bodyPr>
            <a:spAutoFit/>
          </a:bodyPr>
          <a:lstStyle/>
          <a:p>
            <a:pPr algn="just"/>
            <a:r>
              <a:rPr lang="en-US" altLang="en-US" sz="2000">
                <a:solidFill>
                  <a:srgbClr val="002060"/>
                </a:solidFill>
                <a:cs typeface="Times New Roman" pitchFamily="18" charset="0"/>
              </a:rPr>
              <a:t>However, the concentration of chemical should not be toxic to the fruit/ vegetable and should not endanger public health.</a:t>
            </a:r>
          </a:p>
        </p:txBody>
      </p:sp>
      <p:sp>
        <p:nvSpPr>
          <p:cNvPr id="35851" name="TextBox 2"/>
          <p:cNvSpPr txBox="1">
            <a:spLocks noChangeArrowheads="1"/>
          </p:cNvSpPr>
          <p:nvPr/>
        </p:nvSpPr>
        <p:spPr bwMode="auto">
          <a:xfrm>
            <a:off x="1143000" y="5638800"/>
            <a:ext cx="7772400" cy="708025"/>
          </a:xfrm>
          <a:prstGeom prst="rect">
            <a:avLst/>
          </a:prstGeom>
          <a:noFill/>
          <a:ln w="9525">
            <a:noFill/>
            <a:miter lim="800000"/>
            <a:headEnd/>
            <a:tailEnd/>
          </a:ln>
        </p:spPr>
        <p:txBody>
          <a:bodyPr>
            <a:spAutoFit/>
          </a:bodyPr>
          <a:lstStyle/>
          <a:p>
            <a:pPr algn="just"/>
            <a:r>
              <a:rPr lang="en-US" altLang="en-US" sz="2000">
                <a:solidFill>
                  <a:srgbClr val="002060"/>
                </a:solidFill>
                <a:cs typeface="Times New Roman" pitchFamily="18" charset="0"/>
              </a:rPr>
              <a:t>The effectiveness of the fungicidal solution may also be enhanced by hearting the water in which the fruit is being dipped.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0" fill="hold"/>
                                        <p:tgtEl>
                                          <p:spTgt spid="31"/>
                                        </p:tgtEl>
                                        <p:attrNameLst>
                                          <p:attrName>ppt_x</p:attrName>
                                        </p:attrNameLst>
                                      </p:cBhvr>
                                      <p:tavLst>
                                        <p:tav tm="0">
                                          <p:val>
                                            <p:strVal val="#ppt_x-.2"/>
                                          </p:val>
                                        </p:tav>
                                        <p:tav tm="100000">
                                          <p:val>
                                            <p:strVal val="#ppt_x"/>
                                          </p:val>
                                        </p:tav>
                                      </p:tavLst>
                                    </p:anim>
                                    <p:anim calcmode="lin" valueType="num">
                                      <p:cBhvr>
                                        <p:cTn id="8" dur="2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2000"/>
                                        <p:tgtEl>
                                          <p:spTgt spid="31"/>
                                        </p:tgtEl>
                                      </p:cBhvr>
                                    </p:animEffect>
                                  </p:childTnLst>
                                </p:cTn>
                              </p:par>
                              <p:par>
                                <p:cTn id="10" presetID="29"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0" fill="hold"/>
                                        <p:tgtEl>
                                          <p:spTgt spid="32"/>
                                        </p:tgtEl>
                                        <p:attrNameLst>
                                          <p:attrName>ppt_x</p:attrName>
                                        </p:attrNameLst>
                                      </p:cBhvr>
                                      <p:tavLst>
                                        <p:tav tm="0">
                                          <p:val>
                                            <p:strVal val="#ppt_x-.2"/>
                                          </p:val>
                                        </p:tav>
                                        <p:tav tm="100000">
                                          <p:val>
                                            <p:strVal val="#ppt_x"/>
                                          </p:val>
                                        </p:tav>
                                      </p:tavLst>
                                    </p:anim>
                                    <p:anim calcmode="lin" valueType="num">
                                      <p:cBhvr>
                                        <p:cTn id="13" dur="2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2"/>
                                        </p:tgtEl>
                                      </p:cBhvr>
                                    </p:animEffect>
                                  </p:childTnLst>
                                </p:cTn>
                              </p:par>
                              <p:par>
                                <p:cTn id="15" presetID="29"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000" fill="hold"/>
                                        <p:tgtEl>
                                          <p:spTgt spid="33"/>
                                        </p:tgtEl>
                                        <p:attrNameLst>
                                          <p:attrName>ppt_x</p:attrName>
                                        </p:attrNameLst>
                                      </p:cBhvr>
                                      <p:tavLst>
                                        <p:tav tm="0">
                                          <p:val>
                                            <p:strVal val="#ppt_x-.2"/>
                                          </p:val>
                                        </p:tav>
                                        <p:tav tm="100000">
                                          <p:val>
                                            <p:strVal val="#ppt_x"/>
                                          </p:val>
                                        </p:tav>
                                      </p:tavLst>
                                    </p:anim>
                                    <p:anim calcmode="lin" valueType="num">
                                      <p:cBhvr>
                                        <p:cTn id="18" dur="2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36867" name="TextBox 2"/>
          <p:cNvSpPr txBox="1">
            <a:spLocks noChangeArrowheads="1"/>
          </p:cNvSpPr>
          <p:nvPr/>
        </p:nvSpPr>
        <p:spPr bwMode="auto">
          <a:xfrm>
            <a:off x="1371600" y="1219200"/>
            <a:ext cx="5638800" cy="708025"/>
          </a:xfrm>
          <a:prstGeom prst="rect">
            <a:avLst/>
          </a:prstGeom>
          <a:noFill/>
          <a:ln w="9525">
            <a:noFill/>
            <a:miter lim="800000"/>
            <a:headEnd/>
            <a:tailEnd/>
          </a:ln>
        </p:spPr>
        <p:txBody>
          <a:bodyPr>
            <a:spAutoFit/>
          </a:bodyPr>
          <a:lstStyle/>
          <a:p>
            <a:pPr marL="400050" indent="-400050" algn="just">
              <a:spcBef>
                <a:spcPts val="600"/>
              </a:spcBef>
            </a:pPr>
            <a:r>
              <a:rPr lang="en-US" altLang="en-US" sz="2000">
                <a:solidFill>
                  <a:srgbClr val="002060"/>
                </a:solidFill>
                <a:cs typeface="Times New Roman" pitchFamily="18" charset="0"/>
              </a:rPr>
              <a:t>	Commodity is passed below a shower of diluted chemical. </a:t>
            </a:r>
          </a:p>
        </p:txBody>
      </p:sp>
      <p:sp>
        <p:nvSpPr>
          <p:cNvPr id="36868" name="TextBox 2"/>
          <p:cNvSpPr txBox="1">
            <a:spLocks noChangeArrowheads="1"/>
          </p:cNvSpPr>
          <p:nvPr/>
        </p:nvSpPr>
        <p:spPr bwMode="auto">
          <a:xfrm>
            <a:off x="533400" y="838200"/>
            <a:ext cx="3048000" cy="400050"/>
          </a:xfrm>
          <a:prstGeom prst="rect">
            <a:avLst/>
          </a:prstGeom>
          <a:noFill/>
          <a:ln w="9525">
            <a:noFill/>
            <a:miter lim="800000"/>
            <a:headEnd/>
            <a:tailEnd/>
          </a:ln>
        </p:spPr>
        <p:txBody>
          <a:bodyPr>
            <a:spAutoFit/>
          </a:bodyPr>
          <a:lstStyle/>
          <a:p>
            <a:pPr algn="just"/>
            <a:r>
              <a:rPr lang="en-US" altLang="en-US" sz="2000" b="1">
                <a:solidFill>
                  <a:srgbClr val="1004AC"/>
                </a:solidFill>
                <a:cs typeface="Times New Roman" pitchFamily="18" charset="0"/>
              </a:rPr>
              <a:t>ii) Cascade application:</a:t>
            </a:r>
          </a:p>
        </p:txBody>
      </p:sp>
      <p:sp>
        <p:nvSpPr>
          <p:cNvPr id="36869" name="TextBox 2"/>
          <p:cNvSpPr txBox="1">
            <a:spLocks noChangeArrowheads="1"/>
          </p:cNvSpPr>
          <p:nvPr/>
        </p:nvSpPr>
        <p:spPr bwMode="auto">
          <a:xfrm>
            <a:off x="1447800" y="2819400"/>
            <a:ext cx="2209800" cy="400050"/>
          </a:xfrm>
          <a:prstGeom prst="rect">
            <a:avLst/>
          </a:prstGeom>
          <a:noFill/>
          <a:ln w="9525">
            <a:noFill/>
            <a:miter lim="800000"/>
            <a:headEnd/>
            <a:tailEnd/>
          </a:ln>
        </p:spPr>
        <p:txBody>
          <a:bodyPr>
            <a:spAutoFit/>
          </a:bodyPr>
          <a:lstStyle/>
          <a:p>
            <a:pPr marL="400050" indent="-400050" algn="just">
              <a:spcBef>
                <a:spcPts val="600"/>
              </a:spcBef>
            </a:pPr>
            <a:r>
              <a:rPr lang="en-US" altLang="en-US" sz="2000">
                <a:solidFill>
                  <a:srgbClr val="1004AC"/>
                </a:solidFill>
                <a:cs typeface="Times New Roman" pitchFamily="18" charset="0"/>
              </a:rPr>
              <a:t>	 </a:t>
            </a:r>
            <a:r>
              <a:rPr lang="en-US" altLang="en-US" sz="2000" b="1">
                <a:solidFill>
                  <a:srgbClr val="1004AC"/>
                </a:solidFill>
                <a:cs typeface="Times New Roman" pitchFamily="18" charset="0"/>
              </a:rPr>
              <a:t>iii) Dusting: </a:t>
            </a:r>
          </a:p>
        </p:txBody>
      </p:sp>
      <p:sp>
        <p:nvSpPr>
          <p:cNvPr id="36870" name="TextBox 2"/>
          <p:cNvSpPr txBox="1">
            <a:spLocks noChangeArrowheads="1"/>
          </p:cNvSpPr>
          <p:nvPr/>
        </p:nvSpPr>
        <p:spPr bwMode="auto">
          <a:xfrm>
            <a:off x="1447800" y="3352800"/>
            <a:ext cx="6553200" cy="708025"/>
          </a:xfrm>
          <a:prstGeom prst="rect">
            <a:avLst/>
          </a:prstGeom>
          <a:noFill/>
          <a:ln w="9525">
            <a:noFill/>
            <a:miter lim="800000"/>
            <a:headEnd/>
            <a:tailEnd/>
          </a:ln>
        </p:spPr>
        <p:txBody>
          <a:bodyPr>
            <a:spAutoFit/>
          </a:bodyPr>
          <a:lstStyle/>
          <a:p>
            <a:pPr marL="400050" indent="-400050" algn="just">
              <a:spcBef>
                <a:spcPts val="600"/>
              </a:spcBef>
            </a:pPr>
            <a:r>
              <a:rPr lang="en-US" altLang="en-US" sz="2000">
                <a:solidFill>
                  <a:srgbClr val="002060"/>
                </a:solidFill>
                <a:cs typeface="Times New Roman" pitchFamily="18" charset="0"/>
              </a:rPr>
              <a:t>	Active chemical is diluted with an inert powder i.e. talc for uniform application and reduced wastage.</a:t>
            </a: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152400"/>
            <a:ext cx="9144000" cy="461963"/>
          </a:xfrm>
          <a:prstGeom prst="rect">
            <a:avLst/>
          </a:prstGeom>
          <a:solidFill>
            <a:srgbClr val="92D050"/>
          </a:solidFill>
          <a:ln cmpd="thickThin">
            <a:solidFill>
              <a:schemeClr val="accent2">
                <a:lumMod val="50000"/>
              </a:schemeClr>
            </a:solidFill>
          </a:ln>
        </p:spPr>
        <p:txBody>
          <a:bodyPr>
            <a:spAutoFit/>
          </a:bodyPr>
          <a:lstStyle/>
          <a:p>
            <a:pPr algn="ctr" eaLnBrk="1" hangingPunct="1">
              <a:defRPr/>
            </a:pPr>
            <a:r>
              <a:rPr lang="en-US" b="1" dirty="0">
                <a:solidFill>
                  <a:schemeClr val="accent2">
                    <a:lumMod val="50000"/>
                  </a:schemeClr>
                </a:solidFill>
                <a:latin typeface="Arial" pitchFamily="34" charset="0"/>
                <a:cs typeface="Arial" pitchFamily="34" charset="0"/>
              </a:rPr>
              <a:t>Pre storage treatments of fruits and vegetables </a:t>
            </a:r>
          </a:p>
        </p:txBody>
      </p:sp>
      <p:sp>
        <p:nvSpPr>
          <p:cNvPr id="37891" name="TextBox 2"/>
          <p:cNvSpPr txBox="1">
            <a:spLocks noChangeArrowheads="1"/>
          </p:cNvSpPr>
          <p:nvPr/>
        </p:nvSpPr>
        <p:spPr bwMode="auto">
          <a:xfrm>
            <a:off x="152400" y="1295400"/>
            <a:ext cx="8458200" cy="708025"/>
          </a:xfrm>
          <a:prstGeom prst="rect">
            <a:avLst/>
          </a:prstGeom>
          <a:noFill/>
          <a:ln w="9525">
            <a:noFill/>
            <a:miter lim="800000"/>
            <a:headEnd/>
            <a:tailEnd/>
          </a:ln>
        </p:spPr>
        <p:txBody>
          <a:bodyPr>
            <a:spAutoFit/>
          </a:bodyPr>
          <a:lstStyle/>
          <a:p>
            <a:pPr marL="400050" indent="-400050" algn="just">
              <a:spcBef>
                <a:spcPts val="600"/>
              </a:spcBef>
            </a:pPr>
            <a:r>
              <a:rPr lang="en-US" altLang="en-US" sz="2000">
                <a:solidFill>
                  <a:srgbClr val="002060"/>
                </a:solidFill>
                <a:cs typeface="Times New Roman" pitchFamily="18" charset="0"/>
              </a:rPr>
              <a:t>	 It is technique where the commodity is left in the field itself in a heap under shade for few days. </a:t>
            </a:r>
          </a:p>
        </p:txBody>
      </p:sp>
      <p:sp>
        <p:nvSpPr>
          <p:cNvPr id="31" name="TextBox 30">
            <a:hlinkClick r:id="" action="ppaction://hlinkshowjump?jump=nextslide"/>
          </p:cNvPr>
          <p:cNvSpPr txBox="1">
            <a:spLocks noChangeArrowheads="1"/>
          </p:cNvSpPr>
          <p:nvPr/>
        </p:nvSpPr>
        <p:spPr bwMode="auto">
          <a:xfrm>
            <a:off x="6577013" y="6334125"/>
            <a:ext cx="8382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Next</a:t>
            </a:r>
          </a:p>
        </p:txBody>
      </p:sp>
      <p:sp>
        <p:nvSpPr>
          <p:cNvPr id="32" name="TextBox 31">
            <a:hlinkClick r:id="" action="ppaction://hlinkshowjump?jump=previousslide"/>
          </p:cNvPr>
          <p:cNvSpPr txBox="1">
            <a:spLocks noChangeArrowheads="1"/>
          </p:cNvSpPr>
          <p:nvPr/>
        </p:nvSpPr>
        <p:spPr bwMode="auto">
          <a:xfrm>
            <a:off x="4419600" y="6367463"/>
            <a:ext cx="95885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Previous</a:t>
            </a:r>
          </a:p>
        </p:txBody>
      </p:sp>
      <p:sp>
        <p:nvSpPr>
          <p:cNvPr id="33" name="TextBox 32">
            <a:hlinkClick r:id="" action="ppaction://hlinkshowjump?jump=endshow"/>
          </p:cNvPr>
          <p:cNvSpPr txBox="1">
            <a:spLocks noChangeArrowheads="1"/>
          </p:cNvSpPr>
          <p:nvPr/>
        </p:nvSpPr>
        <p:spPr bwMode="auto">
          <a:xfrm>
            <a:off x="2393950" y="6400800"/>
            <a:ext cx="762000" cy="307975"/>
          </a:xfrm>
          <a:prstGeom prst="rect">
            <a:avLst/>
          </a:prstGeom>
          <a:noFill/>
          <a:ln w="9525">
            <a:noFill/>
            <a:miter lim="800000"/>
            <a:headEnd/>
            <a:tailEnd/>
          </a:ln>
        </p:spPr>
        <p:txBody>
          <a:bodyPr>
            <a:spAutoFit/>
          </a:bodyPr>
          <a:lstStyle/>
          <a:p>
            <a:pPr eaLnBrk="1" hangingPunct="1"/>
            <a:r>
              <a:rPr lang="en-US" altLang="en-US" sz="1400">
                <a:solidFill>
                  <a:srgbClr val="FFFF00"/>
                </a:solidFill>
                <a:latin typeface="Bradley Hand ITC" pitchFamily="66" charset="0"/>
              </a:rPr>
              <a:t>End</a:t>
            </a:r>
          </a:p>
        </p:txBody>
      </p:sp>
      <p:sp>
        <p:nvSpPr>
          <p:cNvPr id="37895" name="TextBox 2"/>
          <p:cNvSpPr txBox="1">
            <a:spLocks noChangeArrowheads="1"/>
          </p:cNvSpPr>
          <p:nvPr/>
        </p:nvSpPr>
        <p:spPr bwMode="auto">
          <a:xfrm>
            <a:off x="381000" y="838200"/>
            <a:ext cx="1619250" cy="461963"/>
          </a:xfrm>
          <a:prstGeom prst="rect">
            <a:avLst/>
          </a:prstGeom>
          <a:noFill/>
          <a:ln w="9525">
            <a:noFill/>
            <a:miter lim="800000"/>
            <a:headEnd/>
            <a:tailEnd/>
          </a:ln>
        </p:spPr>
        <p:txBody>
          <a:bodyPr>
            <a:spAutoFit/>
          </a:bodyPr>
          <a:lstStyle/>
          <a:p>
            <a:pPr algn="just"/>
            <a:r>
              <a:rPr lang="en-US" altLang="en-US" sz="2400" b="1">
                <a:solidFill>
                  <a:srgbClr val="1004AC"/>
                </a:solidFill>
              </a:rPr>
              <a:t>6. Curing</a:t>
            </a:r>
          </a:p>
        </p:txBody>
      </p:sp>
      <p:sp>
        <p:nvSpPr>
          <p:cNvPr id="37896" name="TextBox 2"/>
          <p:cNvSpPr txBox="1">
            <a:spLocks noChangeArrowheads="1"/>
          </p:cNvSpPr>
          <p:nvPr/>
        </p:nvSpPr>
        <p:spPr bwMode="auto">
          <a:xfrm>
            <a:off x="1143000" y="2057400"/>
            <a:ext cx="7620000" cy="1862048"/>
          </a:xfrm>
          <a:prstGeom prst="rect">
            <a:avLst/>
          </a:prstGeom>
          <a:noFill/>
          <a:ln w="9525">
            <a:noFill/>
            <a:miter lim="800000"/>
            <a:headEnd/>
            <a:tailEnd/>
          </a:ln>
        </p:spPr>
        <p:txBody>
          <a:bodyPr>
            <a:spAutoFit/>
          </a:bodyPr>
          <a:lstStyle/>
          <a:p>
            <a:pPr marL="400050" indent="-400050" algn="just">
              <a:spcBef>
                <a:spcPts val="600"/>
              </a:spcBef>
              <a:buFont typeface="Wingdings" pitchFamily="2" charset="2"/>
              <a:buChar char="§"/>
            </a:pPr>
            <a:r>
              <a:rPr lang="en-US" altLang="en-US" sz="2000" dirty="0">
                <a:solidFill>
                  <a:srgbClr val="002060"/>
                </a:solidFill>
                <a:cs typeface="Times New Roman" pitchFamily="18" charset="0"/>
              </a:rPr>
              <a:t>	 It is an effective operation to reduce water loss during </a:t>
            </a:r>
            <a:r>
              <a:rPr lang="en-US" altLang="en-US" sz="2000" dirty="0" smtClean="0">
                <a:solidFill>
                  <a:srgbClr val="002060"/>
                </a:solidFill>
                <a:cs typeface="Times New Roman" pitchFamily="18" charset="0"/>
              </a:rPr>
              <a:t>storage</a:t>
            </a:r>
          </a:p>
          <a:p>
            <a:pPr marL="400050" indent="-400050" algn="just">
              <a:spcBef>
                <a:spcPts val="600"/>
              </a:spcBef>
              <a:buFont typeface="Wingdings" pitchFamily="2" charset="2"/>
              <a:buChar char="§"/>
            </a:pPr>
            <a:r>
              <a:rPr lang="en-US" altLang="en-US" sz="2000" dirty="0" smtClean="0">
                <a:solidFill>
                  <a:srgbClr val="002060"/>
                </a:solidFill>
                <a:cs typeface="Times New Roman" pitchFamily="18" charset="0"/>
              </a:rPr>
              <a:t>from </a:t>
            </a:r>
            <a:r>
              <a:rPr lang="en-US" altLang="en-US" sz="2000" dirty="0">
                <a:solidFill>
                  <a:srgbClr val="002060"/>
                </a:solidFill>
                <a:cs typeface="Times New Roman" pitchFamily="18" charset="0"/>
              </a:rPr>
              <a:t>hardy vegetables viz., onion, garlic, sweet potato etc.  </a:t>
            </a:r>
            <a:r>
              <a:rPr lang="en-IN" altLang="en-US" sz="2000" dirty="0">
                <a:solidFill>
                  <a:srgbClr val="002060"/>
                </a:solidFill>
                <a:cs typeface="Times New Roman" pitchFamily="18" charset="0"/>
              </a:rPr>
              <a:t>In </a:t>
            </a:r>
            <a:r>
              <a:rPr lang="en-IN" altLang="en-US" sz="2000" dirty="0" smtClean="0">
                <a:solidFill>
                  <a:srgbClr val="002060"/>
                </a:solidFill>
                <a:cs typeface="Times New Roman" pitchFamily="18" charset="0"/>
              </a:rPr>
              <a:t>case </a:t>
            </a:r>
          </a:p>
          <a:p>
            <a:pPr marL="400050" indent="-400050" algn="just">
              <a:spcBef>
                <a:spcPts val="600"/>
              </a:spcBef>
              <a:buFont typeface="Wingdings" pitchFamily="2" charset="2"/>
              <a:buChar char="§"/>
            </a:pPr>
            <a:r>
              <a:rPr lang="en-IN" altLang="en-US" sz="2000" dirty="0" smtClean="0">
                <a:solidFill>
                  <a:srgbClr val="002060"/>
                </a:solidFill>
                <a:cs typeface="Times New Roman" pitchFamily="18" charset="0"/>
              </a:rPr>
              <a:t>of </a:t>
            </a:r>
            <a:r>
              <a:rPr lang="en-IN" altLang="en-US" sz="2000" dirty="0">
                <a:solidFill>
                  <a:srgbClr val="002060"/>
                </a:solidFill>
                <a:cs typeface="Times New Roman" pitchFamily="18" charset="0"/>
              </a:rPr>
              <a:t>onion </a:t>
            </a:r>
            <a:r>
              <a:rPr lang="en-IN" altLang="en-US" sz="2000" i="1" dirty="0">
                <a:solidFill>
                  <a:srgbClr val="002060"/>
                </a:solidFill>
                <a:cs typeface="Times New Roman" pitchFamily="18" charset="0"/>
              </a:rPr>
              <a:t>curing</a:t>
            </a:r>
            <a:r>
              <a:rPr lang="en-IN" altLang="en-US" sz="2000" dirty="0">
                <a:solidFill>
                  <a:srgbClr val="002060"/>
                </a:solidFill>
                <a:cs typeface="Times New Roman" pitchFamily="18" charset="0"/>
              </a:rPr>
              <a:t> is a drying process intended to dry off the necks </a:t>
            </a:r>
            <a:r>
              <a:rPr lang="en-IN" altLang="en-US" sz="2000" dirty="0" smtClean="0">
                <a:solidFill>
                  <a:srgbClr val="002060"/>
                </a:solidFill>
                <a:cs typeface="Times New Roman" pitchFamily="18" charset="0"/>
              </a:rPr>
              <a:t>and</a:t>
            </a:r>
          </a:p>
          <a:p>
            <a:pPr marL="400050" indent="-400050" algn="just">
              <a:spcBef>
                <a:spcPts val="600"/>
              </a:spcBef>
              <a:buFont typeface="Wingdings" pitchFamily="2" charset="2"/>
              <a:buChar char="§"/>
            </a:pPr>
            <a:r>
              <a:rPr lang="en-IN" altLang="en-US" sz="2000" dirty="0" smtClean="0">
                <a:solidFill>
                  <a:srgbClr val="002060"/>
                </a:solidFill>
                <a:cs typeface="Times New Roman" pitchFamily="18" charset="0"/>
              </a:rPr>
              <a:t>2-3 </a:t>
            </a:r>
            <a:r>
              <a:rPr lang="en-IN" altLang="en-US" sz="2000" dirty="0">
                <a:solidFill>
                  <a:srgbClr val="002060"/>
                </a:solidFill>
                <a:cs typeface="Times New Roman" pitchFamily="18" charset="0"/>
              </a:rPr>
              <a:t>outer scales of the bulbs to prevent the loss of moisture and the attack by decay during storage. </a:t>
            </a:r>
            <a:endParaRPr lang="en-US" altLang="en-US" sz="2000" dirty="0">
              <a:solidFill>
                <a:srgbClr val="002060"/>
              </a:solidFill>
              <a:cs typeface="Times New Roman" pitchFamily="18" charset="0"/>
            </a:endParaRPr>
          </a:p>
        </p:txBody>
      </p:sp>
      <p:sp>
        <p:nvSpPr>
          <p:cNvPr id="37897" name="TextBox 2"/>
          <p:cNvSpPr txBox="1">
            <a:spLocks noChangeArrowheads="1"/>
          </p:cNvSpPr>
          <p:nvPr/>
        </p:nvSpPr>
        <p:spPr bwMode="auto">
          <a:xfrm>
            <a:off x="6324600" y="5943600"/>
            <a:ext cx="1619250" cy="400050"/>
          </a:xfrm>
          <a:prstGeom prst="rect">
            <a:avLst/>
          </a:prstGeom>
          <a:noFill/>
          <a:ln w="9525">
            <a:noFill/>
            <a:miter lim="800000"/>
            <a:headEnd/>
            <a:tailEnd/>
          </a:ln>
        </p:spPr>
        <p:txBody>
          <a:bodyPr>
            <a:spAutoFit/>
          </a:bodyPr>
          <a:lstStyle/>
          <a:p>
            <a:pPr algn="just"/>
            <a:r>
              <a:rPr lang="en-US" altLang="en-US" sz="2000" b="1" dirty="0">
                <a:solidFill>
                  <a:srgbClr val="5BEBEF"/>
                </a:solidFill>
              </a:rPr>
              <a:t>Contd….</a:t>
            </a:r>
          </a:p>
        </p:txBody>
      </p:sp>
      <p:sp>
        <p:nvSpPr>
          <p:cNvPr id="37898" name="Rectangle 10"/>
          <p:cNvSpPr>
            <a:spLocks noChangeArrowheads="1"/>
          </p:cNvSpPr>
          <p:nvPr/>
        </p:nvSpPr>
        <p:spPr bwMode="auto">
          <a:xfrm>
            <a:off x="533400" y="4191000"/>
            <a:ext cx="8382000" cy="1631950"/>
          </a:xfrm>
          <a:prstGeom prst="rect">
            <a:avLst/>
          </a:prstGeom>
          <a:noFill/>
          <a:ln w="9525">
            <a:noFill/>
            <a:miter lim="800000"/>
            <a:headEnd/>
            <a:tailEnd/>
          </a:ln>
        </p:spPr>
        <p:txBody>
          <a:bodyPr>
            <a:spAutoFit/>
          </a:bodyPr>
          <a:lstStyle/>
          <a:p>
            <a:pPr eaLnBrk="1" hangingPunct="1"/>
            <a:r>
              <a:rPr lang="en-IN" altLang="en-US" sz="2000">
                <a:solidFill>
                  <a:srgbClr val="002060"/>
                </a:solidFill>
              </a:rPr>
              <a:t>The outermost layer, which may be contaminated with soil, usually falls away easily on curing. The dry under-layer should have an attractive appearance. Onions are cured generally when they have lost 3 to 5% of their weight. Generally, are dried in the field by stacking in a warm, covered area with good ventilation. </a:t>
            </a:r>
            <a:endParaRPr lang="en-US" altLang="en-US" sz="200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0" fill="hold"/>
                                        <p:tgtEl>
                                          <p:spTgt spid="31"/>
                                        </p:tgtEl>
                                        <p:attrNameLst>
                                          <p:attrName>ppt_x</p:attrName>
                                        </p:attrNameLst>
                                      </p:cBhvr>
                                      <p:tavLst>
                                        <p:tav tm="0">
                                          <p:val>
                                            <p:strVal val="#ppt_x-.2"/>
                                          </p:val>
                                        </p:tav>
                                        <p:tav tm="100000">
                                          <p:val>
                                            <p:strVal val="#ppt_x"/>
                                          </p:val>
                                        </p:tav>
                                      </p:tavLst>
                                    </p:anim>
                                    <p:anim calcmode="lin" valueType="num">
                                      <p:cBhvr>
                                        <p:cTn id="8" dur="2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9" dur="2000"/>
                                        <p:tgtEl>
                                          <p:spTgt spid="31"/>
                                        </p:tgtEl>
                                      </p:cBhvr>
                                    </p:animEffect>
                                  </p:childTnLst>
                                </p:cTn>
                              </p:par>
                              <p:par>
                                <p:cTn id="10" presetID="29"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2000" fill="hold"/>
                                        <p:tgtEl>
                                          <p:spTgt spid="32"/>
                                        </p:tgtEl>
                                        <p:attrNameLst>
                                          <p:attrName>ppt_x</p:attrName>
                                        </p:attrNameLst>
                                      </p:cBhvr>
                                      <p:tavLst>
                                        <p:tav tm="0">
                                          <p:val>
                                            <p:strVal val="#ppt_x-.2"/>
                                          </p:val>
                                        </p:tav>
                                        <p:tav tm="100000">
                                          <p:val>
                                            <p:strVal val="#ppt_x"/>
                                          </p:val>
                                        </p:tav>
                                      </p:tavLst>
                                    </p:anim>
                                    <p:anim calcmode="lin" valueType="num">
                                      <p:cBhvr>
                                        <p:cTn id="13" dur="2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14" dur="2000"/>
                                        <p:tgtEl>
                                          <p:spTgt spid="32"/>
                                        </p:tgtEl>
                                      </p:cBhvr>
                                    </p:animEffect>
                                  </p:childTnLst>
                                </p:cTn>
                              </p:par>
                              <p:par>
                                <p:cTn id="15" presetID="29"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2000" fill="hold"/>
                                        <p:tgtEl>
                                          <p:spTgt spid="33"/>
                                        </p:tgtEl>
                                        <p:attrNameLst>
                                          <p:attrName>ppt_x</p:attrName>
                                        </p:attrNameLst>
                                      </p:cBhvr>
                                      <p:tavLst>
                                        <p:tav tm="0">
                                          <p:val>
                                            <p:strVal val="#ppt_x-.2"/>
                                          </p:val>
                                        </p:tav>
                                        <p:tav tm="100000">
                                          <p:val>
                                            <p:strVal val="#ppt_x"/>
                                          </p:val>
                                        </p:tav>
                                      </p:tavLst>
                                    </p:anim>
                                    <p:anim calcmode="lin" valueType="num">
                                      <p:cBhvr>
                                        <p:cTn id="18" dur="2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1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724400"/>
            <a:ext cx="9144000" cy="1323439"/>
          </a:xfrm>
          <a:prstGeom prst="rect">
            <a:avLst/>
          </a:prstGeom>
          <a:solidFill>
            <a:srgbClr val="92D050"/>
          </a:solidFill>
        </p:spPr>
        <p:txBody>
          <a:bodyPr>
            <a:spAutoFit/>
          </a:bodyPr>
          <a:lstStyle/>
          <a:p>
            <a:pPr algn="just" eaLnBrk="1" hangingPunct="1">
              <a:defRPr/>
            </a:pPr>
            <a:r>
              <a:rPr lang="en-US" sz="4000" b="1" dirty="0">
                <a:ln w="18415" cmpd="sng">
                  <a:solidFill>
                    <a:srgbClr val="FFFFFF"/>
                  </a:solidFill>
                  <a:prstDash val="solid"/>
                </a:ln>
                <a:solidFill>
                  <a:srgbClr val="1004AC"/>
                </a:solidFill>
                <a:latin typeface="Bookman Old Style" pitchFamily="18" charset="0"/>
              </a:rPr>
              <a:t>List &amp; discuss types of  storage commonly used  in your area</a:t>
            </a:r>
            <a:r>
              <a:rPr lang="en-US" sz="4000" dirty="0">
                <a:ln w="18415" cmpd="sng">
                  <a:solidFill>
                    <a:srgbClr val="FFFFFF"/>
                  </a:solidFill>
                  <a:prstDash val="solid"/>
                </a:ln>
                <a:solidFill>
                  <a:srgbClr val="1004AC"/>
                </a:solidFill>
                <a:latin typeface="Bookman Old Style" pitchFamily="18" charset="0"/>
              </a:rPr>
              <a:t>.</a:t>
            </a:r>
          </a:p>
        </p:txBody>
      </p:sp>
      <p:pic>
        <p:nvPicPr>
          <p:cNvPr id="44038" name="Picture 2" descr="http://ts4.mm.bing.net/th?id=H.4782623374444891&amp;w=171&amp;h=143&amp;c=7&amp;rs=1&amp;pid=1.7"/>
          <p:cNvPicPr>
            <a:picLocks noChangeAspect="1" noChangeArrowheads="1"/>
          </p:cNvPicPr>
          <p:nvPr/>
        </p:nvPicPr>
        <p:blipFill>
          <a:blip r:embed="rId2"/>
          <a:srcRect/>
          <a:stretch>
            <a:fillRect/>
          </a:stretch>
        </p:blipFill>
        <p:spPr bwMode="auto">
          <a:xfrm>
            <a:off x="2133600" y="0"/>
            <a:ext cx="3962400"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B43AF6F8-FD92-4DF2-B861-C1016008A1CE}" type="datetime1">
              <a:rPr lang="en-US" smtClean="0"/>
              <a:pPr>
                <a:defRPr/>
              </a:pPr>
              <a:t>5/8/2019</a:t>
            </a:fld>
            <a:endParaRPr lang="en-US"/>
          </a:p>
        </p:txBody>
      </p:sp>
      <p:sp>
        <p:nvSpPr>
          <p:cNvPr id="3" name="Footer Placeholder 2"/>
          <p:cNvSpPr>
            <a:spLocks noGrp="1"/>
          </p:cNvSpPr>
          <p:nvPr>
            <p:ph type="ftr" sz="quarter" idx="11"/>
          </p:nvPr>
        </p:nvSpPr>
        <p:spPr/>
        <p:txBody>
          <a:bodyPr/>
          <a:lstStyle/>
          <a:p>
            <a:pPr>
              <a:defRPr/>
            </a:pPr>
            <a:r>
              <a:rPr lang="en-US" smtClean="0"/>
              <a:t>POST- HARVEST PHYSIOLOGY</a:t>
            </a:r>
            <a:endParaRPr lang="en-US"/>
          </a:p>
        </p:txBody>
      </p:sp>
      <p:sp>
        <p:nvSpPr>
          <p:cNvPr id="45061" name="Rectangle 4"/>
          <p:cNvSpPr>
            <a:spLocks noChangeArrowheads="1"/>
          </p:cNvSpPr>
          <p:nvPr/>
        </p:nvSpPr>
        <p:spPr bwMode="auto">
          <a:xfrm>
            <a:off x="0" y="0"/>
            <a:ext cx="9144000" cy="703263"/>
          </a:xfrm>
          <a:prstGeom prst="rect">
            <a:avLst/>
          </a:prstGeom>
          <a:noFill/>
          <a:ln w="9525">
            <a:noFill/>
            <a:miter lim="800000"/>
            <a:headEnd/>
            <a:tailEnd/>
          </a:ln>
        </p:spPr>
        <p:txBody>
          <a:bodyPr>
            <a:spAutoFit/>
          </a:bodyPr>
          <a:lstStyle/>
          <a:p>
            <a:pPr eaLnBrk="1" hangingPunct="1">
              <a:lnSpc>
                <a:spcPct val="150000"/>
              </a:lnSpc>
              <a:buFont typeface="Arial" charset="0"/>
              <a:buNone/>
            </a:pPr>
            <a:r>
              <a:rPr lang="en-US" altLang="en-US" sz="3000" b="1" dirty="0" smtClean="0">
                <a:solidFill>
                  <a:srgbClr val="1004AC"/>
                </a:solidFill>
                <a:latin typeface="Bookman Old Style" pitchFamily="18" charset="0"/>
              </a:rPr>
              <a:t> </a:t>
            </a:r>
            <a:r>
              <a:rPr lang="en-US" altLang="en-US" sz="3000" b="1" dirty="0">
                <a:solidFill>
                  <a:srgbClr val="1004AC"/>
                </a:solidFill>
                <a:latin typeface="Bookman Old Style" pitchFamily="18" charset="0"/>
              </a:rPr>
              <a:t>Traditional &amp; modern storage structures</a:t>
            </a:r>
          </a:p>
        </p:txBody>
      </p:sp>
      <p:sp>
        <p:nvSpPr>
          <p:cNvPr id="6" name="Content Placeholder 2"/>
          <p:cNvSpPr txBox="1">
            <a:spLocks/>
          </p:cNvSpPr>
          <p:nvPr/>
        </p:nvSpPr>
        <p:spPr>
          <a:xfrm>
            <a:off x="457200" y="762000"/>
            <a:ext cx="8153400" cy="6096000"/>
          </a:xfrm>
          <a:prstGeom prst="rect">
            <a:avLst/>
          </a:prstGeom>
        </p:spPr>
        <p:txBody>
          <a:bodyPr/>
          <a:lstStyle/>
          <a:p>
            <a:pPr marL="571500" indent="-571500" eaLnBrk="1" hangingPunct="1">
              <a:lnSpc>
                <a:spcPct val="150000"/>
              </a:lnSpc>
              <a:defRPr/>
            </a:pPr>
            <a:r>
              <a:rPr lang="en-US" sz="2600" b="1" dirty="0" smtClean="0">
                <a:latin typeface="Bookman Old Style" pitchFamily="18" charset="0"/>
              </a:rPr>
              <a:t> </a:t>
            </a:r>
            <a:r>
              <a:rPr lang="en-US" sz="2600" b="1" dirty="0">
                <a:latin typeface="Bookman Old Style" pitchFamily="18" charset="0"/>
              </a:rPr>
              <a:t>In-ground storage</a:t>
            </a:r>
          </a:p>
          <a:p>
            <a:pPr marL="1028700" lvl="1" indent="-571500" eaLnBrk="1" hangingPunct="1">
              <a:lnSpc>
                <a:spcPct val="150000"/>
              </a:lnSpc>
              <a:buFontTx/>
              <a:buBlip>
                <a:blip r:embed="rId2"/>
              </a:buBlip>
              <a:defRPr/>
            </a:pPr>
            <a:r>
              <a:rPr lang="en-US" sz="2600" b="1" dirty="0">
                <a:latin typeface="Bookman Old Style" pitchFamily="18" charset="0"/>
              </a:rPr>
              <a:t>Pit storage</a:t>
            </a:r>
          </a:p>
          <a:p>
            <a:pPr marL="1028700" lvl="1" indent="-571500" eaLnBrk="1" hangingPunct="1">
              <a:lnSpc>
                <a:spcPct val="150000"/>
              </a:lnSpc>
              <a:buFontTx/>
              <a:buBlip>
                <a:blip r:embed="rId2"/>
              </a:buBlip>
              <a:defRPr/>
            </a:pPr>
            <a:r>
              <a:rPr lang="en-US" sz="2600" b="1" dirty="0">
                <a:latin typeface="Bookman Old Style" pitchFamily="18" charset="0"/>
              </a:rPr>
              <a:t>Clamp storage</a:t>
            </a:r>
          </a:p>
          <a:p>
            <a:pPr marL="571500" indent="-571500" eaLnBrk="1" hangingPunct="1">
              <a:lnSpc>
                <a:spcPct val="150000"/>
              </a:lnSpc>
              <a:defRPr/>
            </a:pPr>
            <a:r>
              <a:rPr lang="en-US" sz="2600" b="1" dirty="0" smtClean="0">
                <a:latin typeface="Bookman Old Style" pitchFamily="18" charset="0"/>
              </a:rPr>
              <a:t>Small </a:t>
            </a:r>
            <a:r>
              <a:rPr lang="en-US" sz="2600" b="1" dirty="0">
                <a:latin typeface="Bookman Old Style" pitchFamily="18" charset="0"/>
              </a:rPr>
              <a:t>scale storage technologies </a:t>
            </a:r>
          </a:p>
          <a:p>
            <a:pPr marL="1028700" lvl="1" indent="-571500" eaLnBrk="1" hangingPunct="1">
              <a:lnSpc>
                <a:spcPct val="150000"/>
              </a:lnSpc>
              <a:buFontTx/>
              <a:buBlip>
                <a:blip r:embed="rId3"/>
              </a:buBlip>
              <a:defRPr/>
            </a:pPr>
            <a:r>
              <a:rPr lang="en-US" sz="2600" b="1" dirty="0">
                <a:latin typeface="Bookman Old Style" pitchFamily="18" charset="0"/>
              </a:rPr>
              <a:t>Pot in pot storage </a:t>
            </a:r>
          </a:p>
          <a:p>
            <a:pPr marL="1028700" lvl="1" indent="-571500" eaLnBrk="1" hangingPunct="1">
              <a:lnSpc>
                <a:spcPct val="150000"/>
              </a:lnSpc>
              <a:buFontTx/>
              <a:buBlip>
                <a:blip r:embed="rId3"/>
              </a:buBlip>
              <a:defRPr/>
            </a:pPr>
            <a:r>
              <a:rPr lang="en-US" sz="2600" b="1" dirty="0">
                <a:latin typeface="Bookman Old Style" pitchFamily="18" charset="0"/>
              </a:rPr>
              <a:t>ZECC (Zero energy chamber cooling)</a:t>
            </a:r>
          </a:p>
          <a:p>
            <a:pPr marL="1028700" lvl="1" indent="-571500" eaLnBrk="1" hangingPunct="1">
              <a:lnSpc>
                <a:spcPct val="150000"/>
              </a:lnSpc>
              <a:buFontTx/>
              <a:buBlip>
                <a:blip r:embed="rId3"/>
              </a:buBlip>
              <a:defRPr/>
            </a:pPr>
            <a:r>
              <a:rPr lang="en-US" sz="2600" b="1" dirty="0">
                <a:latin typeface="Bookman Old Style" pitchFamily="18" charset="0"/>
              </a:rPr>
              <a:t>Charcoal cooling </a:t>
            </a:r>
          </a:p>
          <a:p>
            <a:pPr marL="1028700" lvl="1" indent="-571500" eaLnBrk="1" hangingPunct="1">
              <a:lnSpc>
                <a:spcPct val="150000"/>
              </a:lnSpc>
              <a:buFontTx/>
              <a:buBlip>
                <a:blip r:embed="rId3"/>
              </a:buBlip>
              <a:defRPr/>
            </a:pPr>
            <a:r>
              <a:rPr lang="en-US" sz="2600" b="1" dirty="0">
                <a:latin typeface="Bookman Old Style" pitchFamily="18" charset="0"/>
              </a:rPr>
              <a:t>Ventilated onion storage </a:t>
            </a:r>
          </a:p>
          <a:p>
            <a:pPr marL="1028700" lvl="1" indent="-571500" eaLnBrk="1" hangingPunct="1">
              <a:lnSpc>
                <a:spcPct val="150000"/>
              </a:lnSpc>
              <a:buFontTx/>
              <a:buBlip>
                <a:blip r:embed="rId3"/>
              </a:buBlip>
              <a:defRPr/>
            </a:pPr>
            <a:r>
              <a:rPr lang="en-US" sz="2600" b="1" dirty="0">
                <a:latin typeface="Bookman Old Style" pitchFamily="18" charset="0"/>
              </a:rPr>
              <a:t>Diffused light potato storage </a:t>
            </a:r>
            <a:endParaRPr lang="en-US" sz="2600" b="1" dirty="0" smtClean="0">
              <a:latin typeface="Bookman Old Style" pitchFamily="18" charset="0"/>
            </a:endParaRPr>
          </a:p>
          <a:p>
            <a:pPr marL="571500" indent="-571500" eaLnBrk="1" hangingPunct="1">
              <a:lnSpc>
                <a:spcPct val="150000"/>
              </a:lnSpc>
              <a:defRPr/>
            </a:pPr>
            <a:r>
              <a:rPr lang="en-US" sz="2600" b="1" dirty="0" smtClean="0">
                <a:latin typeface="Bookman Old Style" pitchFamily="18" charset="0"/>
              </a:rPr>
              <a:t> Cold storage </a:t>
            </a:r>
          </a:p>
          <a:p>
            <a:pPr marL="571500" indent="-571500" eaLnBrk="1" hangingPunct="1">
              <a:buFont typeface="+mj-lt"/>
              <a:buAutoNum type="romanLcPeriod"/>
              <a:defRPr/>
            </a:pPr>
            <a:endParaRPr lang="en-US" sz="2600" dirty="0">
              <a:latin typeface="Bookman Old Style" pitchFamily="18" charset="0"/>
            </a:endParaRPr>
          </a:p>
          <a:p>
            <a:pPr marL="342900" indent="-342900">
              <a:spcBef>
                <a:spcPct val="20000"/>
              </a:spcBef>
              <a:buFont typeface="Arial" charset="0"/>
              <a:buChar char="•"/>
              <a:defRPr/>
            </a:pPr>
            <a:endParaRPr lang="en-US" sz="3200" dirty="0">
              <a:latin typeface="+mn-lt"/>
              <a:cs typeface="+mn-cs"/>
            </a:endParaRP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81000" y="0"/>
            <a:ext cx="8229600" cy="1143000"/>
          </a:xfrm>
        </p:spPr>
        <p:txBody>
          <a:bodyPr/>
          <a:lstStyle/>
          <a:p>
            <a:r>
              <a:rPr lang="en-US" altLang="en-US" b="1" smtClean="0">
                <a:solidFill>
                  <a:srgbClr val="1004AC"/>
                </a:solidFill>
                <a:latin typeface="Bookman Old Style" pitchFamily="18" charset="0"/>
              </a:rPr>
              <a:t>Pit storage </a:t>
            </a:r>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46085" name="Slide Number Placeholder 5"/>
          <p:cNvSpPr>
            <a:spLocks noGrp="1"/>
          </p:cNvSpPr>
          <p:nvPr>
            <p:ph type="sldNum" sz="quarter" idx="12"/>
          </p:nvPr>
        </p:nvSpPr>
        <p:spPr bwMode="auto">
          <a:noFill/>
          <a:ln>
            <a:miter lim="800000"/>
            <a:headEnd/>
            <a:tailEnd/>
          </a:ln>
        </p:spPr>
        <p:txBody>
          <a:bodyPr/>
          <a:lstStyle/>
          <a:p>
            <a:fld id="{7EA442FF-F278-4031-9B6A-5F1AA4E0AAAE}" type="slidenum">
              <a:rPr lang="en-US" altLang="en-US">
                <a:cs typeface="Arial" charset="0"/>
              </a:rPr>
              <a:pPr/>
              <a:t>258</a:t>
            </a:fld>
            <a:endParaRPr lang="en-US" altLang="en-US">
              <a:cs typeface="Arial" charset="0"/>
            </a:endParaRPr>
          </a:p>
        </p:txBody>
      </p:sp>
      <p:pic>
        <p:nvPicPr>
          <p:cNvPr id="46086" name="Picture 2" descr="http://chestofbooks.com/food/preserving/Save-It-For-Winter/images/storage-pit.jpg"/>
          <p:cNvPicPr>
            <a:picLocks noChangeAspect="1" noChangeArrowheads="1"/>
          </p:cNvPicPr>
          <p:nvPr/>
        </p:nvPicPr>
        <p:blipFill>
          <a:blip r:embed="rId2"/>
          <a:srcRect/>
          <a:stretch>
            <a:fillRect/>
          </a:stretch>
        </p:blipFill>
        <p:spPr bwMode="auto">
          <a:xfrm>
            <a:off x="19050" y="1676400"/>
            <a:ext cx="5010150" cy="5181600"/>
          </a:xfrm>
          <a:prstGeom prst="rect">
            <a:avLst/>
          </a:prstGeom>
          <a:noFill/>
          <a:ln w="9525">
            <a:noFill/>
            <a:miter lim="800000"/>
            <a:headEnd/>
            <a:tailEnd/>
          </a:ln>
        </p:spPr>
      </p:pic>
      <p:pic>
        <p:nvPicPr>
          <p:cNvPr id="46087" name="Picture 5"/>
          <p:cNvPicPr>
            <a:picLocks noChangeAspect="1" noChangeArrowheads="1"/>
          </p:cNvPicPr>
          <p:nvPr/>
        </p:nvPicPr>
        <p:blipFill>
          <a:blip r:embed="rId3"/>
          <a:srcRect/>
          <a:stretch>
            <a:fillRect/>
          </a:stretch>
        </p:blipFill>
        <p:spPr bwMode="auto">
          <a:xfrm>
            <a:off x="5029200" y="1676400"/>
            <a:ext cx="41148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endParaRPr lang="en-US" altLang="en-US" smtClean="0"/>
          </a:p>
        </p:txBody>
      </p:sp>
      <p:sp>
        <p:nvSpPr>
          <p:cNvPr id="47107"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47110" name="Slide Number Placeholder 5"/>
          <p:cNvSpPr>
            <a:spLocks noGrp="1"/>
          </p:cNvSpPr>
          <p:nvPr>
            <p:ph type="sldNum" sz="quarter" idx="12"/>
          </p:nvPr>
        </p:nvSpPr>
        <p:spPr bwMode="auto">
          <a:noFill/>
          <a:ln>
            <a:miter lim="800000"/>
            <a:headEnd/>
            <a:tailEnd/>
          </a:ln>
        </p:spPr>
        <p:txBody>
          <a:bodyPr/>
          <a:lstStyle/>
          <a:p>
            <a:fld id="{7794CD17-A6A8-4870-9F00-24ADF3753621}" type="slidenum">
              <a:rPr lang="en-US" altLang="en-US">
                <a:cs typeface="Arial" charset="0"/>
              </a:rPr>
              <a:pPr/>
              <a:t>259</a:t>
            </a:fld>
            <a:endParaRPr lang="en-US" altLang="en-US">
              <a:cs typeface="Arial" charset="0"/>
            </a:endParaRPr>
          </a:p>
        </p:txBody>
      </p:sp>
      <p:pic>
        <p:nvPicPr>
          <p:cNvPr id="47111" name="Picture 2" descr="D:\HORTICULTURE\02 POST HARVEST MANAGEMENT\POST-HARVEST MANAGEMENT\POSTHARVEST (JPG)\pi sto.jpg"/>
          <p:cNvPicPr>
            <a:picLocks noChangeAspect="1" noChangeArrowheads="1"/>
          </p:cNvPicPr>
          <p:nvPr/>
        </p:nvPicPr>
        <p:blipFill>
          <a:blip r:embed="rId2"/>
          <a:srcRect/>
          <a:stretch>
            <a:fillRect/>
          </a:stretch>
        </p:blipFill>
        <p:spPr bwMode="auto">
          <a:xfrm>
            <a:off x="0" y="0"/>
            <a:ext cx="5486400" cy="3767138"/>
          </a:xfrm>
          <a:prstGeom prst="rect">
            <a:avLst/>
          </a:prstGeom>
          <a:noFill/>
          <a:ln w="9525">
            <a:noFill/>
            <a:miter lim="800000"/>
            <a:headEnd/>
            <a:tailEnd/>
          </a:ln>
        </p:spPr>
      </p:pic>
      <p:pic>
        <p:nvPicPr>
          <p:cNvPr id="47112" name="Picture 3" descr="D:\HORTICULTURE\02 POST HARVEST MANAGEMENT\POST-HARVEST MANAGEMENT\POSTHARVEST (JPG)\pit storage.jpg"/>
          <p:cNvPicPr>
            <a:picLocks noChangeAspect="1" noChangeArrowheads="1"/>
          </p:cNvPicPr>
          <p:nvPr/>
        </p:nvPicPr>
        <p:blipFill>
          <a:blip r:embed="rId3"/>
          <a:srcRect/>
          <a:stretch>
            <a:fillRect/>
          </a:stretch>
        </p:blipFill>
        <p:spPr bwMode="auto">
          <a:xfrm>
            <a:off x="0" y="3657600"/>
            <a:ext cx="5470525" cy="3200400"/>
          </a:xfrm>
          <a:prstGeom prst="rect">
            <a:avLst/>
          </a:prstGeom>
          <a:noFill/>
          <a:ln w="9525">
            <a:noFill/>
            <a:miter lim="800000"/>
            <a:headEnd/>
            <a:tailEnd/>
          </a:ln>
        </p:spPr>
      </p:pic>
      <p:pic>
        <p:nvPicPr>
          <p:cNvPr id="47113" name="Picture 5" descr="http://daii.jp/en/agri/jpg/2003_0101_tikasouko.jpg"/>
          <p:cNvPicPr>
            <a:picLocks noChangeAspect="1" noChangeArrowheads="1"/>
          </p:cNvPicPr>
          <p:nvPr/>
        </p:nvPicPr>
        <p:blipFill>
          <a:blip r:embed="rId4"/>
          <a:srcRect/>
          <a:stretch>
            <a:fillRect/>
          </a:stretch>
        </p:blipFill>
        <p:spPr bwMode="auto">
          <a:xfrm>
            <a:off x="4978400" y="0"/>
            <a:ext cx="4165600" cy="3657600"/>
          </a:xfrm>
          <a:prstGeom prst="rect">
            <a:avLst/>
          </a:prstGeom>
          <a:noFill/>
          <a:ln w="9525">
            <a:noFill/>
            <a:miter lim="800000"/>
            <a:headEnd/>
            <a:tailEnd/>
          </a:ln>
        </p:spPr>
      </p:pic>
      <p:pic>
        <p:nvPicPr>
          <p:cNvPr id="47114" name="Picture 7" descr="http://plantdiseasehandbook.tamu.edu/files/2011/06/soil-rot.jpg"/>
          <p:cNvPicPr>
            <a:picLocks noChangeAspect="1" noChangeArrowheads="1"/>
          </p:cNvPicPr>
          <p:nvPr/>
        </p:nvPicPr>
        <p:blipFill>
          <a:blip r:embed="rId5"/>
          <a:srcRect/>
          <a:stretch>
            <a:fillRect/>
          </a:stretch>
        </p:blipFill>
        <p:spPr bwMode="auto">
          <a:xfrm>
            <a:off x="5110163" y="3657600"/>
            <a:ext cx="4033837" cy="345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57200"/>
            <a:ext cx="8686800" cy="762000"/>
          </a:xfrm>
        </p:spPr>
        <p:txBody>
          <a:bodyPr>
            <a:noAutofit/>
          </a:bodyPr>
          <a:lstStyle/>
          <a:p>
            <a:pPr algn="l"/>
            <a:r>
              <a:rPr lang="en-US" sz="3600" dirty="0" smtClean="0">
                <a:solidFill>
                  <a:srgbClr val="FF0000"/>
                </a:solidFill>
                <a:latin typeface="Times"/>
              </a:rPr>
              <a:t>Simple sugar </a:t>
            </a:r>
            <a:r>
              <a:rPr lang="en-US" sz="3600" dirty="0" err="1" smtClean="0">
                <a:solidFill>
                  <a:srgbClr val="FF0000"/>
                </a:solidFill>
                <a:latin typeface="Times"/>
              </a:rPr>
              <a:t>contd</a:t>
            </a:r>
            <a:r>
              <a:rPr lang="en-US" sz="3600" dirty="0" smtClean="0">
                <a:solidFill>
                  <a:srgbClr val="FF0000"/>
                </a:solidFill>
                <a:latin typeface="Times"/>
              </a:rPr>
              <a:t>…</a:t>
            </a:r>
            <a:endParaRPr lang="en-US" sz="3600" dirty="0">
              <a:solidFill>
                <a:srgbClr val="FF0000"/>
              </a:solidFill>
              <a:latin typeface="Times"/>
            </a:endParaRPr>
          </a:p>
        </p:txBody>
      </p:sp>
      <p:sp>
        <p:nvSpPr>
          <p:cNvPr id="3" name="Subtitle 2"/>
          <p:cNvSpPr>
            <a:spLocks noGrp="1"/>
          </p:cNvSpPr>
          <p:nvPr>
            <p:ph type="subTitle" idx="1"/>
          </p:nvPr>
        </p:nvSpPr>
        <p:spPr>
          <a:xfrm>
            <a:off x="152400" y="1295400"/>
            <a:ext cx="8763000" cy="5334000"/>
          </a:xfrm>
        </p:spPr>
        <p:txBody>
          <a:bodyPr>
            <a:normAutofit fontScale="70000" lnSpcReduction="20000"/>
          </a:bodyPr>
          <a:lstStyle/>
          <a:p>
            <a:pPr lvl="0" algn="just">
              <a:lnSpc>
                <a:spcPct val="200000"/>
              </a:lnSpc>
            </a:pPr>
            <a:r>
              <a:rPr lang="en-US" b="1" dirty="0" smtClean="0">
                <a:solidFill>
                  <a:schemeClr val="tx1"/>
                </a:solidFill>
                <a:latin typeface="Times"/>
              </a:rPr>
              <a:t>Starch:- </a:t>
            </a:r>
            <a:r>
              <a:rPr lang="en-US" dirty="0" smtClean="0">
                <a:solidFill>
                  <a:schemeClr val="tx1"/>
                </a:solidFill>
                <a:latin typeface="Times"/>
              </a:rPr>
              <a:t>is made up of</a:t>
            </a:r>
            <a:r>
              <a:rPr lang="en-US" b="1" dirty="0" smtClean="0">
                <a:solidFill>
                  <a:schemeClr val="tx1"/>
                </a:solidFill>
                <a:latin typeface="Times"/>
              </a:rPr>
              <a:t> </a:t>
            </a:r>
            <a:r>
              <a:rPr lang="en-US" dirty="0" smtClean="0">
                <a:solidFill>
                  <a:schemeClr val="tx1"/>
                </a:solidFill>
                <a:latin typeface="Times"/>
              </a:rPr>
              <a:t>glucose subunits (200 – 200,000 units) and serve as </a:t>
            </a:r>
            <a:r>
              <a:rPr lang="en-US" b="1" dirty="0" smtClean="0">
                <a:solidFill>
                  <a:schemeClr val="tx1"/>
                </a:solidFill>
                <a:latin typeface="Times"/>
              </a:rPr>
              <a:t>storage</a:t>
            </a:r>
            <a:r>
              <a:rPr lang="en-US" dirty="0" smtClean="0">
                <a:solidFill>
                  <a:schemeClr val="tx1"/>
                </a:solidFill>
                <a:latin typeface="Times"/>
              </a:rPr>
              <a:t> of </a:t>
            </a:r>
            <a:r>
              <a:rPr lang="en-US" b="1" dirty="0" smtClean="0">
                <a:solidFill>
                  <a:schemeClr val="tx1"/>
                </a:solidFill>
                <a:latin typeface="Times"/>
              </a:rPr>
              <a:t>carbohydrates</a:t>
            </a:r>
            <a:r>
              <a:rPr lang="en-US" dirty="0" smtClean="0">
                <a:solidFill>
                  <a:schemeClr val="tx1"/>
                </a:solidFill>
                <a:latin typeface="Times"/>
              </a:rPr>
              <a:t> in vegetables, Cassava, Yam, plantain, potato, sweet potato, inset, and unripe fruits like banana  </a:t>
            </a:r>
          </a:p>
          <a:p>
            <a:pPr lvl="0" algn="just">
              <a:lnSpc>
                <a:spcPct val="200000"/>
              </a:lnSpc>
            </a:pPr>
            <a:r>
              <a:rPr lang="en-US" b="1" i="1" dirty="0" smtClean="0">
                <a:solidFill>
                  <a:schemeClr val="tx1"/>
                </a:solidFill>
                <a:latin typeface="Times"/>
              </a:rPr>
              <a:t>iii. </a:t>
            </a:r>
            <a:r>
              <a:rPr lang="en-US" b="1" dirty="0" smtClean="0">
                <a:solidFill>
                  <a:schemeClr val="tx1"/>
                </a:solidFill>
                <a:latin typeface="Times"/>
              </a:rPr>
              <a:t>Dietary fiber: </a:t>
            </a:r>
            <a:r>
              <a:rPr lang="en-US" dirty="0" smtClean="0">
                <a:solidFill>
                  <a:schemeClr val="tx1"/>
                </a:solidFill>
                <a:latin typeface="Times"/>
              </a:rPr>
              <a:t>exist as</a:t>
            </a:r>
            <a:r>
              <a:rPr lang="en-US" b="1" dirty="0" smtClean="0">
                <a:solidFill>
                  <a:schemeClr val="tx1"/>
                </a:solidFill>
                <a:latin typeface="Times"/>
              </a:rPr>
              <a:t> cellulose</a:t>
            </a:r>
            <a:r>
              <a:rPr lang="en-US" dirty="0" smtClean="0">
                <a:solidFill>
                  <a:schemeClr val="tx1"/>
                </a:solidFill>
                <a:latin typeface="Times"/>
              </a:rPr>
              <a:t>, </a:t>
            </a:r>
            <a:r>
              <a:rPr lang="en-US" b="1" dirty="0" smtClean="0">
                <a:solidFill>
                  <a:schemeClr val="tx1"/>
                </a:solidFill>
                <a:latin typeface="Times"/>
              </a:rPr>
              <a:t>hemicelluloses</a:t>
            </a:r>
            <a:r>
              <a:rPr lang="en-US" dirty="0" smtClean="0">
                <a:solidFill>
                  <a:schemeClr val="tx1"/>
                </a:solidFill>
                <a:latin typeface="Times"/>
              </a:rPr>
              <a:t> and </a:t>
            </a:r>
            <a:r>
              <a:rPr lang="en-US" b="1" dirty="0" smtClean="0">
                <a:solidFill>
                  <a:schemeClr val="tx1"/>
                </a:solidFill>
                <a:latin typeface="Times"/>
              </a:rPr>
              <a:t>pectin</a:t>
            </a:r>
            <a:r>
              <a:rPr lang="en-US" dirty="0" smtClean="0">
                <a:solidFill>
                  <a:schemeClr val="tx1"/>
                </a:solidFill>
                <a:latin typeface="Times"/>
              </a:rPr>
              <a:t> substances, which makes the </a:t>
            </a:r>
            <a:r>
              <a:rPr lang="en-US" b="1" dirty="0" smtClean="0">
                <a:solidFill>
                  <a:schemeClr val="tx1"/>
                </a:solidFill>
                <a:latin typeface="Times"/>
              </a:rPr>
              <a:t>structural components </a:t>
            </a:r>
            <a:r>
              <a:rPr lang="en-US" dirty="0" smtClean="0">
                <a:solidFill>
                  <a:schemeClr val="tx1"/>
                </a:solidFill>
                <a:latin typeface="Times"/>
              </a:rPr>
              <a:t>of fruits and vegetables cell wall. </a:t>
            </a:r>
          </a:p>
          <a:p>
            <a:pPr algn="just">
              <a:lnSpc>
                <a:spcPct val="150000"/>
              </a:lnSpc>
              <a:buFont typeface="Wingdings" pitchFamily="2" charset="2"/>
              <a:buChar char="§"/>
            </a:pPr>
            <a:r>
              <a:rPr lang="en-US" dirty="0" smtClean="0">
                <a:solidFill>
                  <a:schemeClr val="tx1"/>
                </a:solidFill>
                <a:latin typeface="Times"/>
              </a:rPr>
              <a:t> These carbohydrates are </a:t>
            </a:r>
            <a:r>
              <a:rPr lang="en-US" b="1" dirty="0" smtClean="0">
                <a:solidFill>
                  <a:schemeClr val="tx1"/>
                </a:solidFill>
                <a:latin typeface="Times"/>
              </a:rPr>
              <a:t>not digested by human </a:t>
            </a:r>
            <a:r>
              <a:rPr lang="en-US" dirty="0" smtClean="0">
                <a:solidFill>
                  <a:schemeClr val="tx1"/>
                </a:solidFill>
                <a:latin typeface="Times"/>
              </a:rPr>
              <a:t>beings because of the absence of the </a:t>
            </a:r>
            <a:r>
              <a:rPr lang="en-US" b="1" dirty="0" smtClean="0">
                <a:solidFill>
                  <a:schemeClr val="tx1"/>
                </a:solidFill>
                <a:latin typeface="Times"/>
              </a:rPr>
              <a:t>enzyme/</a:t>
            </a:r>
            <a:r>
              <a:rPr lang="en-US" b="1" dirty="0" err="1" smtClean="0">
                <a:solidFill>
                  <a:schemeClr val="tx1"/>
                </a:solidFill>
                <a:latin typeface="Times"/>
              </a:rPr>
              <a:t>cellulase</a:t>
            </a:r>
            <a:r>
              <a:rPr lang="en-US" dirty="0" smtClean="0">
                <a:solidFill>
                  <a:schemeClr val="tx1"/>
                </a:solidFill>
                <a:latin typeface="Times"/>
              </a:rPr>
              <a:t>/ in the digestive system of humans</a:t>
            </a:r>
            <a:endParaRPr lang="en-US" dirty="0">
              <a:solidFill>
                <a:schemeClr val="tx1"/>
              </a:solidFill>
              <a:latin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28600" y="609600"/>
            <a:ext cx="8382000" cy="1219200"/>
          </a:xfrm>
        </p:spPr>
        <p:txBody>
          <a:bodyPr/>
          <a:lstStyle/>
          <a:p>
            <a:pPr algn="l"/>
            <a:r>
              <a:rPr lang="en-US" altLang="en-US" b="1" smtClean="0">
                <a:solidFill>
                  <a:srgbClr val="1004AC"/>
                </a:solidFill>
                <a:latin typeface="Bookman Old Style" pitchFamily="18" charset="0"/>
              </a:rPr>
              <a:t>Clamp storage </a:t>
            </a:r>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48133" name="Slide Number Placeholder 5"/>
          <p:cNvSpPr>
            <a:spLocks noGrp="1"/>
          </p:cNvSpPr>
          <p:nvPr>
            <p:ph type="sldNum" sz="quarter" idx="12"/>
          </p:nvPr>
        </p:nvSpPr>
        <p:spPr bwMode="auto">
          <a:noFill/>
          <a:ln>
            <a:miter lim="800000"/>
            <a:headEnd/>
            <a:tailEnd/>
          </a:ln>
        </p:spPr>
        <p:txBody>
          <a:bodyPr/>
          <a:lstStyle/>
          <a:p>
            <a:fld id="{D9C41D3B-0E16-4B67-9300-09836687AE50}" type="slidenum">
              <a:rPr lang="en-US" altLang="en-US">
                <a:cs typeface="Arial" charset="0"/>
              </a:rPr>
              <a:pPr/>
              <a:t>260</a:t>
            </a:fld>
            <a:endParaRPr lang="en-US" altLang="en-US">
              <a:cs typeface="Arial" charset="0"/>
            </a:endParaRPr>
          </a:p>
        </p:txBody>
      </p:sp>
      <p:pic>
        <p:nvPicPr>
          <p:cNvPr id="48134" name="Picture 2" descr="http://www.yourgardeninginfo.com/wp-content/uploads/2011/05/cross-section-of-a-root-clamp.jpg"/>
          <p:cNvPicPr>
            <a:picLocks noChangeAspect="1" noChangeArrowheads="1"/>
          </p:cNvPicPr>
          <p:nvPr/>
        </p:nvPicPr>
        <p:blipFill>
          <a:blip r:embed="rId2"/>
          <a:srcRect/>
          <a:stretch>
            <a:fillRect/>
          </a:stretch>
        </p:blipFill>
        <p:spPr bwMode="auto">
          <a:xfrm>
            <a:off x="4876800" y="2819400"/>
            <a:ext cx="4267200" cy="3954463"/>
          </a:xfrm>
          <a:prstGeom prst="rect">
            <a:avLst/>
          </a:prstGeom>
          <a:noFill/>
          <a:ln w="9525">
            <a:noFill/>
            <a:miter lim="800000"/>
            <a:headEnd/>
            <a:tailEnd/>
          </a:ln>
        </p:spPr>
      </p:pic>
      <p:pic>
        <p:nvPicPr>
          <p:cNvPr id="48135" name="Picture 4" descr="http://www.pocketfarm.co.uk/wp-content/uploads/2014/09/cross-section-potato-clamp-600-388x258.jpg"/>
          <p:cNvPicPr>
            <a:picLocks noChangeAspect="1" noChangeArrowheads="1"/>
          </p:cNvPicPr>
          <p:nvPr/>
        </p:nvPicPr>
        <p:blipFill>
          <a:blip r:embed="rId3"/>
          <a:srcRect/>
          <a:stretch>
            <a:fillRect/>
          </a:stretch>
        </p:blipFill>
        <p:spPr bwMode="auto">
          <a:xfrm>
            <a:off x="0" y="2576513"/>
            <a:ext cx="4876800" cy="4281487"/>
          </a:xfrm>
          <a:prstGeom prst="rect">
            <a:avLst/>
          </a:prstGeom>
          <a:noFill/>
          <a:ln w="9525">
            <a:noFill/>
            <a:miter lim="800000"/>
            <a:headEnd/>
            <a:tailEnd/>
          </a:ln>
        </p:spPr>
      </p:pic>
      <p:pic>
        <p:nvPicPr>
          <p:cNvPr id="48136" name="Picture 8"/>
          <p:cNvPicPr>
            <a:picLocks noChangeAspect="1" noChangeArrowheads="1"/>
          </p:cNvPicPr>
          <p:nvPr/>
        </p:nvPicPr>
        <p:blipFill>
          <a:blip r:embed="rId4"/>
          <a:srcRect/>
          <a:stretch>
            <a:fillRect/>
          </a:stretch>
        </p:blipFill>
        <p:spPr bwMode="auto">
          <a:xfrm>
            <a:off x="4876800" y="0"/>
            <a:ext cx="4191000"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Slide Number Placeholder 3"/>
          <p:cNvSpPr>
            <a:spLocks noGrp="1"/>
          </p:cNvSpPr>
          <p:nvPr>
            <p:ph type="sldNum" sz="quarter" idx="12"/>
          </p:nvPr>
        </p:nvSpPr>
        <p:spPr bwMode="auto">
          <a:noFill/>
          <a:ln>
            <a:miter lim="800000"/>
            <a:headEnd/>
            <a:tailEnd/>
          </a:ln>
        </p:spPr>
        <p:txBody>
          <a:bodyPr/>
          <a:lstStyle/>
          <a:p>
            <a:endParaRPr lang="en-US" altLang="en-US" dirty="0">
              <a:cs typeface="Arial" charset="0"/>
            </a:endParaRPr>
          </a:p>
        </p:txBody>
      </p:sp>
      <p:sp>
        <p:nvSpPr>
          <p:cNvPr id="50181" name="Rectangle 4"/>
          <p:cNvSpPr>
            <a:spLocks noChangeArrowheads="1"/>
          </p:cNvSpPr>
          <p:nvPr/>
        </p:nvSpPr>
        <p:spPr bwMode="auto">
          <a:xfrm>
            <a:off x="0" y="0"/>
            <a:ext cx="8382000" cy="755650"/>
          </a:xfrm>
          <a:prstGeom prst="rect">
            <a:avLst/>
          </a:prstGeom>
          <a:noFill/>
          <a:ln w="9525">
            <a:noFill/>
            <a:miter lim="800000"/>
            <a:headEnd/>
            <a:tailEnd/>
          </a:ln>
        </p:spPr>
        <p:txBody>
          <a:bodyPr>
            <a:spAutoFit/>
          </a:bodyPr>
          <a:lstStyle/>
          <a:p>
            <a:pPr lvl="1" eaLnBrk="1" hangingPunct="1">
              <a:lnSpc>
                <a:spcPct val="150000"/>
              </a:lnSpc>
              <a:buFont typeface="Arial" charset="0"/>
              <a:buNone/>
            </a:pPr>
            <a:r>
              <a:rPr lang="en-US" altLang="en-US" sz="3200" b="1">
                <a:solidFill>
                  <a:srgbClr val="1004AC"/>
                </a:solidFill>
                <a:latin typeface="Book Antiqua" pitchFamily="18" charset="0"/>
              </a:rPr>
              <a:t>Pot in pot storage, cooler or refrigerator </a:t>
            </a:r>
            <a:endParaRPr lang="en-US" altLang="en-US" sz="2400" b="1">
              <a:solidFill>
                <a:srgbClr val="1004AC"/>
              </a:solidFill>
              <a:latin typeface="Book Antiqua" pitchFamily="18" charset="0"/>
            </a:endParaRPr>
          </a:p>
        </p:txBody>
      </p:sp>
      <p:sp>
        <p:nvSpPr>
          <p:cNvPr id="7" name="Content Placeholder 2"/>
          <p:cNvSpPr txBox="1">
            <a:spLocks/>
          </p:cNvSpPr>
          <p:nvPr/>
        </p:nvSpPr>
        <p:spPr>
          <a:xfrm>
            <a:off x="381000" y="914400"/>
            <a:ext cx="8153400" cy="5410200"/>
          </a:xfrm>
          <a:prstGeom prst="rect">
            <a:avLst/>
          </a:prstGeom>
        </p:spPr>
        <p:txBody>
          <a:bodyPr/>
          <a:lstStyle/>
          <a:p>
            <a:pPr algn="just" eaLnBrk="1" hangingPunct="1">
              <a:lnSpc>
                <a:spcPct val="150000"/>
              </a:lnSpc>
              <a:buFont typeface="Arial" pitchFamily="34" charset="0"/>
              <a:buChar char="•"/>
              <a:defRPr/>
            </a:pPr>
            <a:r>
              <a:rPr lang="en-US" sz="2800" dirty="0">
                <a:latin typeface="Bookman Old Style" pitchFamily="18" charset="0"/>
              </a:rPr>
              <a:t> It uses a </a:t>
            </a:r>
            <a:r>
              <a:rPr lang="en-US" sz="2800" dirty="0">
                <a:latin typeface="Bookman Old Style" pitchFamily="18" charset="0"/>
                <a:hlinkClick r:id="rId2" tooltip="Porous"/>
              </a:rPr>
              <a:t>porous</a:t>
            </a:r>
            <a:r>
              <a:rPr lang="en-US" sz="2800" dirty="0">
                <a:latin typeface="Bookman Old Style" pitchFamily="18" charset="0"/>
              </a:rPr>
              <a:t> outer </a:t>
            </a:r>
            <a:r>
              <a:rPr lang="en-US" sz="2800" dirty="0">
                <a:latin typeface="Bookman Old Style" pitchFamily="18" charset="0"/>
                <a:hlinkClick r:id="rId3" tooltip="Earthenware"/>
              </a:rPr>
              <a:t>earthenware</a:t>
            </a:r>
            <a:r>
              <a:rPr lang="en-US" sz="2800" dirty="0">
                <a:latin typeface="Bookman Old Style" pitchFamily="18" charset="0"/>
              </a:rPr>
              <a:t> pot</a:t>
            </a:r>
          </a:p>
          <a:p>
            <a:pPr algn="just" eaLnBrk="1" hangingPunct="1">
              <a:lnSpc>
                <a:spcPct val="150000"/>
              </a:lnSpc>
              <a:buFont typeface="Arial" pitchFamily="34" charset="0"/>
              <a:buChar char="•"/>
              <a:defRPr/>
            </a:pPr>
            <a:r>
              <a:rPr lang="en-US" sz="2800" dirty="0">
                <a:latin typeface="Bookman Old Style" pitchFamily="18" charset="0"/>
              </a:rPr>
              <a:t> Lined with wet sand, contains an inner pot within which the food is placed </a:t>
            </a:r>
          </a:p>
          <a:p>
            <a:pPr algn="just" eaLnBrk="1" hangingPunct="1">
              <a:lnSpc>
                <a:spcPct val="150000"/>
              </a:lnSpc>
              <a:buFont typeface="Arial" pitchFamily="34" charset="0"/>
              <a:buChar char="•"/>
              <a:defRPr/>
            </a:pPr>
            <a:endParaRPr lang="en-US" sz="2800" dirty="0">
              <a:latin typeface="Bookman Old Style" pitchFamily="18" charset="0"/>
            </a:endParaRPr>
          </a:p>
          <a:p>
            <a:pPr algn="just" eaLnBrk="1" hangingPunct="1">
              <a:lnSpc>
                <a:spcPct val="150000"/>
              </a:lnSpc>
              <a:buFont typeface="Arial" pitchFamily="34" charset="0"/>
              <a:buChar char="•"/>
              <a:defRPr/>
            </a:pPr>
            <a:r>
              <a:rPr lang="en-US" sz="2800" dirty="0">
                <a:latin typeface="Bookman Old Style" pitchFamily="18" charset="0"/>
              </a:rPr>
              <a:t>Can be used to cool any substance. </a:t>
            </a:r>
          </a:p>
          <a:p>
            <a:pPr algn="just" eaLnBrk="1" hangingPunct="1">
              <a:lnSpc>
                <a:spcPct val="150000"/>
              </a:lnSpc>
              <a:buFont typeface="Arial" pitchFamily="34" charset="0"/>
              <a:buChar char="•"/>
              <a:defRPr/>
            </a:pPr>
            <a:r>
              <a:rPr lang="en-US" sz="2800" dirty="0">
                <a:latin typeface="Bookman Old Style" pitchFamily="18" charset="0"/>
              </a:rPr>
              <a:t>This simple technology requires only a flow of relatively dry air and a source of water.</a:t>
            </a:r>
            <a:endParaRPr lang="en-US" sz="2600" dirty="0">
              <a:latin typeface="Bookman Old Style" pitchFamily="18" charset="0"/>
            </a:endParaRPr>
          </a:p>
          <a:p>
            <a:pPr marL="342900" indent="-342900">
              <a:spcBef>
                <a:spcPct val="20000"/>
              </a:spcBef>
              <a:buFont typeface="Arial" charset="0"/>
              <a:buChar char="•"/>
              <a:defRPr/>
            </a:pPr>
            <a:endParaRPr lang="en-US" sz="3200" dirty="0">
              <a:latin typeface="+mn-lt"/>
              <a:cs typeface="+mn-cs"/>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p>
            <a:pPr>
              <a:defRPr/>
            </a:pPr>
            <a:fld id="{B43AF6F8-FD92-4DF2-B861-C1016008A1CE}" type="datetime1">
              <a:rPr lang="en-US" smtClean="0"/>
              <a:pPr>
                <a:defRPr/>
              </a:pPr>
              <a:t>5/8/2019</a:t>
            </a:fld>
            <a:endParaRPr lang="en-US"/>
          </a:p>
        </p:txBody>
      </p:sp>
      <p:sp>
        <p:nvSpPr>
          <p:cNvPr id="3" name="Footer Placeholder 2"/>
          <p:cNvSpPr>
            <a:spLocks noGrp="1"/>
          </p:cNvSpPr>
          <p:nvPr>
            <p:ph type="ftr" sz="quarter" idx="11"/>
          </p:nvPr>
        </p:nvSpPr>
        <p:spPr/>
        <p:txBody>
          <a:bodyPr/>
          <a:lstStyle/>
          <a:p>
            <a:pPr>
              <a:defRPr/>
            </a:pPr>
            <a:r>
              <a:rPr lang="en-US" smtClean="0"/>
              <a:t>POST- HARVEST PHYSIOLOGY</a:t>
            </a:r>
            <a:endParaRPr lang="en-US"/>
          </a:p>
        </p:txBody>
      </p:sp>
      <p:sp>
        <p:nvSpPr>
          <p:cNvPr id="52228" name="Slide Number Placeholder 3"/>
          <p:cNvSpPr>
            <a:spLocks noGrp="1"/>
          </p:cNvSpPr>
          <p:nvPr>
            <p:ph type="sldNum" sz="quarter" idx="12"/>
          </p:nvPr>
        </p:nvSpPr>
        <p:spPr bwMode="auto">
          <a:noFill/>
          <a:ln>
            <a:miter lim="800000"/>
            <a:headEnd/>
            <a:tailEnd/>
          </a:ln>
        </p:spPr>
        <p:txBody>
          <a:bodyPr/>
          <a:lstStyle/>
          <a:p>
            <a:fld id="{A5CE60E1-AE05-4937-9C41-E6A720512FFC}" type="slidenum">
              <a:rPr lang="en-US" altLang="en-US">
                <a:cs typeface="Arial" charset="0"/>
              </a:rPr>
              <a:pPr/>
              <a:t>262</a:t>
            </a:fld>
            <a:endParaRPr lang="en-US" altLang="en-US">
              <a:cs typeface="Arial" charset="0"/>
            </a:endParaRPr>
          </a:p>
        </p:txBody>
      </p:sp>
      <p:pic>
        <p:nvPicPr>
          <p:cNvPr id="95234" name="Picture 2" descr="D:\HORTICULTURE\02 POST HARVEST MANAGEMENT\POST-HARVEST MANAGEMENT\POSTHARVEST (JPG)\pot in pot 2.jpg"/>
          <p:cNvPicPr>
            <a:picLocks noChangeAspect="1" noChangeArrowheads="1"/>
          </p:cNvPicPr>
          <p:nvPr/>
        </p:nvPicPr>
        <p:blipFill>
          <a:blip r:embed="rId2" cstate="print"/>
          <a:srcRect/>
          <a:stretch>
            <a:fillRect/>
          </a:stretch>
        </p:blipFill>
        <p:spPr bwMode="auto">
          <a:xfrm>
            <a:off x="3048000" y="304800"/>
            <a:ext cx="2971800" cy="2897505"/>
          </a:xfrm>
          <a:prstGeom prst="ellipse">
            <a:avLst/>
          </a:prstGeom>
          <a:ln>
            <a:noFill/>
          </a:ln>
          <a:effectLst>
            <a:softEdge rad="112500"/>
          </a:effectLst>
        </p:spPr>
      </p:pic>
      <p:pic>
        <p:nvPicPr>
          <p:cNvPr id="95235" name="Picture 3" descr="D:\HORTICULTURE\02 POST HARVEST MANAGEMENT\POST-HARVEST MANAGEMENT\POSTHARVEST (JPG)\pot in pot 3.jpg"/>
          <p:cNvPicPr>
            <a:picLocks noChangeAspect="1" noChangeArrowheads="1"/>
          </p:cNvPicPr>
          <p:nvPr/>
        </p:nvPicPr>
        <p:blipFill>
          <a:blip r:embed="rId3" cstate="print"/>
          <a:srcRect/>
          <a:stretch>
            <a:fillRect/>
          </a:stretch>
        </p:blipFill>
        <p:spPr bwMode="auto">
          <a:xfrm>
            <a:off x="0" y="4038600"/>
            <a:ext cx="3118281" cy="2819400"/>
          </a:xfrm>
          <a:prstGeom prst="rect">
            <a:avLst/>
          </a:prstGeom>
          <a:ln>
            <a:noFill/>
          </a:ln>
          <a:effectLst>
            <a:softEdge rad="112500"/>
          </a:effectLst>
        </p:spPr>
      </p:pic>
      <p:pic>
        <p:nvPicPr>
          <p:cNvPr id="95236" name="Picture 4" descr="D:\HORTICULTURE\02 POST HARVEST MANAGEMENT\POST-HARVEST MANAGEMENT\POSTHARVEST (JPG)\pot in pot.jpg"/>
          <p:cNvPicPr>
            <a:picLocks noChangeAspect="1" noChangeArrowheads="1"/>
          </p:cNvPicPr>
          <p:nvPr/>
        </p:nvPicPr>
        <p:blipFill>
          <a:blip r:embed="rId4" cstate="print"/>
          <a:srcRect/>
          <a:stretch>
            <a:fillRect/>
          </a:stretch>
        </p:blipFill>
        <p:spPr bwMode="auto">
          <a:xfrm>
            <a:off x="1" y="0"/>
            <a:ext cx="3409122" cy="3200400"/>
          </a:xfrm>
          <a:prstGeom prst="ellipse">
            <a:avLst/>
          </a:prstGeom>
          <a:ln>
            <a:noFill/>
          </a:ln>
          <a:effectLst>
            <a:softEdge rad="112500"/>
          </a:effectLst>
        </p:spPr>
      </p:pic>
      <p:pic>
        <p:nvPicPr>
          <p:cNvPr id="52232" name="Picture 6" descr="http://practicalaction.org/media/download/3579/WyI2MDB4NjAwIiwiY3JvcCJd"/>
          <p:cNvPicPr>
            <a:picLocks noChangeAspect="1" noChangeArrowheads="1"/>
          </p:cNvPicPr>
          <p:nvPr/>
        </p:nvPicPr>
        <p:blipFill>
          <a:blip r:embed="rId5"/>
          <a:srcRect/>
          <a:stretch>
            <a:fillRect/>
          </a:stretch>
        </p:blipFill>
        <p:spPr bwMode="auto">
          <a:xfrm>
            <a:off x="5791200" y="3581400"/>
            <a:ext cx="3352800" cy="3276600"/>
          </a:xfrm>
          <a:prstGeom prst="rect">
            <a:avLst/>
          </a:prstGeom>
          <a:noFill/>
          <a:ln w="9525">
            <a:noFill/>
            <a:miter lim="800000"/>
            <a:headEnd/>
            <a:tailEnd/>
          </a:ln>
        </p:spPr>
      </p:pic>
      <p:pic>
        <p:nvPicPr>
          <p:cNvPr id="52233" name="Picture 8" descr="http://knowledgeweighsnothing.com/wp-content/uploads/2013/07/ZEER.jpg"/>
          <p:cNvPicPr>
            <a:picLocks noChangeAspect="1" noChangeArrowheads="1"/>
          </p:cNvPicPr>
          <p:nvPr/>
        </p:nvPicPr>
        <p:blipFill>
          <a:blip r:embed="rId6"/>
          <a:srcRect/>
          <a:stretch>
            <a:fillRect/>
          </a:stretch>
        </p:blipFill>
        <p:spPr bwMode="auto">
          <a:xfrm>
            <a:off x="5791200" y="0"/>
            <a:ext cx="3352800" cy="3581400"/>
          </a:xfrm>
          <a:prstGeom prst="rect">
            <a:avLst/>
          </a:prstGeom>
          <a:noFill/>
          <a:ln w="9525">
            <a:noFill/>
            <a:miter lim="800000"/>
            <a:headEnd/>
            <a:tailEnd/>
          </a:ln>
        </p:spPr>
      </p:pic>
      <p:pic>
        <p:nvPicPr>
          <p:cNvPr id="95242" name="Picture 10" descr="http://i6.photobucket.com/albums/y209/yes_well/Zeer-Potgreenrightnowdotcom.jpg"/>
          <p:cNvPicPr>
            <a:picLocks noChangeAspect="1" noChangeArrowheads="1"/>
          </p:cNvPicPr>
          <p:nvPr/>
        </p:nvPicPr>
        <p:blipFill>
          <a:blip r:embed="rId7" cstate="print"/>
          <a:srcRect/>
          <a:stretch>
            <a:fillRect/>
          </a:stretch>
        </p:blipFill>
        <p:spPr bwMode="auto">
          <a:xfrm rot="16200000">
            <a:off x="2524125" y="3724275"/>
            <a:ext cx="3581400" cy="268605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228600" y="228600"/>
            <a:ext cx="8610600" cy="868363"/>
          </a:xfrm>
        </p:spPr>
        <p:txBody>
          <a:bodyPr>
            <a:normAutofit fontScale="90000"/>
          </a:bodyPr>
          <a:lstStyle/>
          <a:p>
            <a:r>
              <a:rPr lang="en-US" altLang="en-US" b="1" smtClean="0">
                <a:solidFill>
                  <a:srgbClr val="1004AC"/>
                </a:solidFill>
                <a:latin typeface="Bookman Old Style" pitchFamily="18" charset="0"/>
              </a:rPr>
              <a:t>ZECC (Zero Energy chamber cooling)</a:t>
            </a:r>
          </a:p>
        </p:txBody>
      </p:sp>
      <p:sp>
        <p:nvSpPr>
          <p:cNvPr id="53251" name="Content Placeholder 2"/>
          <p:cNvSpPr>
            <a:spLocks noGrp="1"/>
          </p:cNvSpPr>
          <p:nvPr>
            <p:ph idx="1"/>
          </p:nvPr>
        </p:nvSpPr>
        <p:spPr>
          <a:xfrm>
            <a:off x="304800" y="1447800"/>
            <a:ext cx="8534400" cy="4953000"/>
          </a:xfrm>
        </p:spPr>
        <p:txBody>
          <a:bodyPr>
            <a:normAutofit lnSpcReduction="10000"/>
          </a:bodyPr>
          <a:lstStyle/>
          <a:p>
            <a:pPr>
              <a:lnSpc>
                <a:spcPct val="150000"/>
              </a:lnSpc>
            </a:pPr>
            <a:r>
              <a:rPr lang="en-US" altLang="en-US" smtClean="0">
                <a:latin typeface="Bookman Old Style" pitchFamily="18" charset="0"/>
              </a:rPr>
              <a:t>Technology  developed in India (S.K. Roy and his team)</a:t>
            </a:r>
          </a:p>
          <a:p>
            <a:pPr>
              <a:lnSpc>
                <a:spcPct val="150000"/>
              </a:lnSpc>
            </a:pPr>
            <a:r>
              <a:rPr lang="en-US" altLang="en-US" smtClean="0">
                <a:latin typeface="Bookman Old Style" pitchFamily="18" charset="0"/>
              </a:rPr>
              <a:t>It is called ZECC because it uses no external energy</a:t>
            </a:r>
          </a:p>
          <a:p>
            <a:pPr>
              <a:lnSpc>
                <a:spcPct val="150000"/>
              </a:lnSpc>
            </a:pPr>
            <a:r>
              <a:rPr lang="en-US" altLang="en-US" smtClean="0">
                <a:latin typeface="Bookman Old Style" pitchFamily="18" charset="0"/>
              </a:rPr>
              <a:t>Constructed from porous clay bricks</a:t>
            </a:r>
          </a:p>
          <a:p>
            <a:r>
              <a:rPr lang="en-US" altLang="en-US" smtClean="0"/>
              <a:t>Cavity between the walls is filled with clean sand and</a:t>
            </a:r>
            <a:endParaRPr lang="en-US" altLang="en-US" smtClean="0">
              <a:latin typeface="Bookman Old Style" pitchFamily="18" charset="0"/>
            </a:endParaRPr>
          </a:p>
          <a:p>
            <a:endParaRPr lang="en-US" altLang="en-US" smtClean="0"/>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53254" name="Slide Number Placeholder 5"/>
          <p:cNvSpPr>
            <a:spLocks noGrp="1"/>
          </p:cNvSpPr>
          <p:nvPr>
            <p:ph type="sldNum" sz="quarter" idx="12"/>
          </p:nvPr>
        </p:nvSpPr>
        <p:spPr bwMode="auto">
          <a:noFill/>
          <a:ln>
            <a:miter lim="800000"/>
            <a:headEnd/>
            <a:tailEnd/>
          </a:ln>
        </p:spPr>
        <p:txBody>
          <a:bodyPr/>
          <a:lstStyle/>
          <a:p>
            <a:fld id="{869CC430-1132-40B3-846D-D67608BB4A5F}" type="slidenum">
              <a:rPr lang="en-US" altLang="en-US">
                <a:cs typeface="Arial" charset="0"/>
              </a:rPr>
              <a:pPr/>
              <a:t>263</a:t>
            </a:fld>
            <a:endParaRPr lang="en-US" altLang="en-US">
              <a:cs typeface="Arial" charset="0"/>
            </a:endParaRP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a:xfrm>
            <a:off x="304800" y="381000"/>
            <a:ext cx="8382000" cy="5943600"/>
          </a:xfrm>
        </p:spPr>
        <p:txBody>
          <a:bodyPr>
            <a:normAutofit lnSpcReduction="10000"/>
          </a:bodyPr>
          <a:lstStyle/>
          <a:p>
            <a:pPr algn="just">
              <a:lnSpc>
                <a:spcPct val="150000"/>
              </a:lnSpc>
              <a:buFont typeface="Arial" charset="0"/>
              <a:buBlip>
                <a:blip r:embed="rId2"/>
              </a:buBlip>
            </a:pPr>
            <a:r>
              <a:rPr lang="en-US" altLang="en-US" sz="2800" smtClean="0">
                <a:latin typeface="Bookman Old Style" pitchFamily="18" charset="0"/>
              </a:rPr>
              <a:t>The </a:t>
            </a:r>
            <a:r>
              <a:rPr lang="en-US" altLang="en-US" sz="2800" b="1" smtClean="0">
                <a:solidFill>
                  <a:srgbClr val="1004AC"/>
                </a:solidFill>
                <a:latin typeface="Bookman Old Style" pitchFamily="18" charset="0"/>
              </a:rPr>
              <a:t>bricks &amp; sand </a:t>
            </a:r>
            <a:r>
              <a:rPr lang="en-US" altLang="en-US" sz="2800" smtClean="0">
                <a:latin typeface="Bookman Old Style" pitchFamily="18" charset="0"/>
              </a:rPr>
              <a:t>are kept </a:t>
            </a:r>
            <a:r>
              <a:rPr lang="en-US" altLang="en-US" sz="2800" b="1" smtClean="0">
                <a:solidFill>
                  <a:srgbClr val="1004AC"/>
                </a:solidFill>
                <a:latin typeface="Bookman Old Style" pitchFamily="18" charset="0"/>
              </a:rPr>
              <a:t>saturated</a:t>
            </a:r>
            <a:r>
              <a:rPr lang="en-US" altLang="en-US" sz="2800" smtClean="0">
                <a:latin typeface="Bookman Old Style" pitchFamily="18" charset="0"/>
              </a:rPr>
              <a:t> with </a:t>
            </a:r>
            <a:r>
              <a:rPr lang="en-US" altLang="en-US" sz="2800" b="1" smtClean="0">
                <a:solidFill>
                  <a:srgbClr val="1004AC"/>
                </a:solidFill>
                <a:latin typeface="Bookman Old Style" pitchFamily="18" charset="0"/>
              </a:rPr>
              <a:t>water</a:t>
            </a:r>
          </a:p>
          <a:p>
            <a:pPr algn="just">
              <a:lnSpc>
                <a:spcPct val="150000"/>
              </a:lnSpc>
              <a:buFont typeface="Arial" charset="0"/>
              <a:buBlip>
                <a:blip r:embed="rId2"/>
              </a:buBlip>
            </a:pPr>
            <a:r>
              <a:rPr lang="en-US" altLang="en-US" sz="2800" smtClean="0">
                <a:latin typeface="Bookman Old Style" pitchFamily="18" charset="0"/>
              </a:rPr>
              <a:t> Fruits &amp; vegetables are loaded inside, and the entire chamber is covered with a bamboo or rush mat, which is also kept moist.</a:t>
            </a:r>
          </a:p>
          <a:p>
            <a:pPr algn="just">
              <a:lnSpc>
                <a:spcPct val="150000"/>
              </a:lnSpc>
              <a:buFont typeface="Arial" charset="0"/>
              <a:buBlip>
                <a:blip r:embed="rId2"/>
              </a:buBlip>
            </a:pPr>
            <a:r>
              <a:rPr lang="en-US" altLang="en-US" sz="2800" smtClean="0">
                <a:latin typeface="Bookman Old Style" pitchFamily="18" charset="0"/>
              </a:rPr>
              <a:t> During the hot summer months, this chamber can maintain an inside temperature between </a:t>
            </a:r>
            <a:r>
              <a:rPr lang="en-US" altLang="en-US" sz="2800" b="1" smtClean="0">
                <a:latin typeface="Bookman Old Style" pitchFamily="18" charset="0"/>
              </a:rPr>
              <a:t>15 &amp; 18 °C </a:t>
            </a:r>
            <a:r>
              <a:rPr lang="en-US" altLang="en-US" sz="2800" smtClean="0">
                <a:latin typeface="Bookman Old Style" pitchFamily="18" charset="0"/>
              </a:rPr>
              <a:t>and a relative humidity of about </a:t>
            </a:r>
            <a:r>
              <a:rPr lang="en-US" altLang="en-US" sz="2800" b="1" smtClean="0">
                <a:latin typeface="Bookman Old Style" pitchFamily="18" charset="0"/>
              </a:rPr>
              <a:t>95%</a:t>
            </a:r>
            <a:r>
              <a:rPr lang="en-US" altLang="en-US" sz="2800" smtClean="0">
                <a:latin typeface="Bookman Old Style" pitchFamily="18" charset="0"/>
              </a:rPr>
              <a:t> (Roy, 1989).</a:t>
            </a:r>
          </a:p>
        </p:txBody>
      </p:sp>
      <p:sp>
        <p:nvSpPr>
          <p:cNvPr id="4" name="Date Placeholder 3"/>
          <p:cNvSpPr>
            <a:spLocks noGrp="1"/>
          </p:cNvSpPr>
          <p:nvPr>
            <p:ph type="dt" sz="quarter" idx="10"/>
          </p:nvPr>
        </p:nvSpPr>
        <p:spPr/>
        <p:txBody>
          <a:bodyPr/>
          <a:lstStyle/>
          <a:p>
            <a:pPr>
              <a:defRPr/>
            </a:pPr>
            <a:fld id="{16CC66C1-CE63-4703-A3E9-F8AEAFECB563}"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54277" name="Slide Number Placeholder 5"/>
          <p:cNvSpPr>
            <a:spLocks noGrp="1"/>
          </p:cNvSpPr>
          <p:nvPr>
            <p:ph type="sldNum" sz="quarter" idx="12"/>
          </p:nvPr>
        </p:nvSpPr>
        <p:spPr bwMode="auto">
          <a:noFill/>
          <a:ln>
            <a:miter lim="800000"/>
            <a:headEnd/>
            <a:tailEnd/>
          </a:ln>
        </p:spPr>
        <p:txBody>
          <a:bodyPr/>
          <a:lstStyle/>
          <a:p>
            <a:fld id="{14BE4C48-8E9F-492C-B2EA-5FFF6B97C049}" type="slidenum">
              <a:rPr lang="en-US" altLang="en-US">
                <a:cs typeface="Arial" charset="0"/>
              </a:rPr>
              <a:pPr/>
              <a:t>264</a:t>
            </a:fld>
            <a:endParaRPr lang="en-US" altLang="en-US">
              <a:cs typeface="Arial" charset="0"/>
            </a:endParaRPr>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55300" name="Slide Number Placeholder 5"/>
          <p:cNvSpPr>
            <a:spLocks noGrp="1"/>
          </p:cNvSpPr>
          <p:nvPr>
            <p:ph type="sldNum" sz="quarter" idx="12"/>
          </p:nvPr>
        </p:nvSpPr>
        <p:spPr bwMode="auto">
          <a:noFill/>
          <a:ln>
            <a:miter lim="800000"/>
            <a:headEnd/>
            <a:tailEnd/>
          </a:ln>
        </p:spPr>
        <p:txBody>
          <a:bodyPr/>
          <a:lstStyle/>
          <a:p>
            <a:fld id="{00C485DD-7D24-4946-A21D-C308BAD9A85C}" type="slidenum">
              <a:rPr lang="en-US" altLang="en-US">
                <a:cs typeface="Arial" charset="0"/>
              </a:rPr>
              <a:pPr/>
              <a:t>265</a:t>
            </a:fld>
            <a:endParaRPr lang="en-US" altLang="en-US">
              <a:cs typeface="Arial" charset="0"/>
            </a:endParaRPr>
          </a:p>
        </p:txBody>
      </p:sp>
      <p:pic>
        <p:nvPicPr>
          <p:cNvPr id="55301" name="Picture 2"/>
          <p:cNvPicPr>
            <a:picLocks noChangeAspect="1" noChangeArrowheads="1"/>
          </p:cNvPicPr>
          <p:nvPr/>
        </p:nvPicPr>
        <p:blipFill>
          <a:blip r:embed="rId2"/>
          <a:srcRect/>
          <a:stretch>
            <a:fillRect/>
          </a:stretch>
        </p:blipFill>
        <p:spPr bwMode="auto">
          <a:xfrm>
            <a:off x="0" y="0"/>
            <a:ext cx="4908550" cy="3048000"/>
          </a:xfrm>
          <a:prstGeom prst="rect">
            <a:avLst/>
          </a:prstGeom>
          <a:noFill/>
          <a:ln w="9525">
            <a:noFill/>
            <a:miter lim="800000"/>
            <a:headEnd/>
            <a:tailEnd/>
          </a:ln>
        </p:spPr>
      </p:pic>
      <p:pic>
        <p:nvPicPr>
          <p:cNvPr id="55302" name="Picture 4" descr="http://www.fao.org/wairdocs/x5403e/x5403e33.gif"/>
          <p:cNvPicPr>
            <a:picLocks noChangeAspect="1" noChangeArrowheads="1"/>
          </p:cNvPicPr>
          <p:nvPr/>
        </p:nvPicPr>
        <p:blipFill>
          <a:blip r:embed="rId3"/>
          <a:srcRect/>
          <a:stretch>
            <a:fillRect/>
          </a:stretch>
        </p:blipFill>
        <p:spPr bwMode="auto">
          <a:xfrm>
            <a:off x="0" y="3048000"/>
            <a:ext cx="4862513" cy="3810000"/>
          </a:xfrm>
          <a:prstGeom prst="rect">
            <a:avLst/>
          </a:prstGeom>
          <a:noFill/>
          <a:ln w="9525">
            <a:noFill/>
            <a:miter lim="800000"/>
            <a:headEnd/>
            <a:tailEnd/>
          </a:ln>
        </p:spPr>
      </p:pic>
      <p:pic>
        <p:nvPicPr>
          <p:cNvPr id="55303" name="Picture 6" descr="http://3.bp.blogspot.com/-aanxdoSODew/UE2GB2rg3sI/AAAAAAAAAOs/ltpMZ3A0lO8/s1600/IISR-10.preview.jpg"/>
          <p:cNvPicPr>
            <a:picLocks noChangeAspect="1" noChangeArrowheads="1"/>
          </p:cNvPicPr>
          <p:nvPr/>
        </p:nvPicPr>
        <p:blipFill>
          <a:blip r:embed="rId4"/>
          <a:srcRect/>
          <a:stretch>
            <a:fillRect/>
          </a:stretch>
        </p:blipFill>
        <p:spPr bwMode="auto">
          <a:xfrm>
            <a:off x="4953000" y="0"/>
            <a:ext cx="4191000"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457200" y="304800"/>
            <a:ext cx="8382000" cy="5821363"/>
          </a:xfrm>
        </p:spPr>
        <p:txBody>
          <a:bodyPr>
            <a:normAutofit fontScale="92500"/>
          </a:bodyPr>
          <a:lstStyle/>
          <a:p>
            <a:pPr>
              <a:buFont typeface="Arial" charset="0"/>
              <a:buNone/>
            </a:pPr>
            <a:r>
              <a:rPr lang="en-US" altLang="en-US" sz="3000" b="1" smtClean="0">
                <a:solidFill>
                  <a:srgbClr val="1004AC"/>
                </a:solidFill>
                <a:latin typeface="Bookman Old Style" pitchFamily="18" charset="0"/>
              </a:rPr>
              <a:t>Construction Instructions (400 bricks, fine sand) </a:t>
            </a:r>
          </a:p>
          <a:p>
            <a:pPr>
              <a:lnSpc>
                <a:spcPct val="150000"/>
              </a:lnSpc>
            </a:pPr>
            <a:r>
              <a:rPr lang="en-US" altLang="en-US" sz="2400" smtClean="0">
                <a:latin typeface="Bookman Old Style" pitchFamily="18" charset="0"/>
              </a:rPr>
              <a:t>Make floor with brick 165 cm x 115 cm. </a:t>
            </a:r>
          </a:p>
          <a:p>
            <a:pPr>
              <a:lnSpc>
                <a:spcPct val="150000"/>
              </a:lnSpc>
            </a:pPr>
            <a:r>
              <a:rPr lang="en-US" altLang="en-US" sz="2400" smtClean="0">
                <a:latin typeface="Bookman Old Style" pitchFamily="18" charset="0"/>
              </a:rPr>
              <a:t>Erect the double wall of bricks to a height of 67.5 cm leaving a cavity of 7.5 cm. </a:t>
            </a:r>
          </a:p>
          <a:p>
            <a:pPr>
              <a:lnSpc>
                <a:spcPct val="150000"/>
              </a:lnSpc>
            </a:pPr>
            <a:r>
              <a:rPr lang="en-US" altLang="en-US" sz="2400" smtClean="0">
                <a:latin typeface="Bookman Old Style" pitchFamily="18" charset="0"/>
              </a:rPr>
              <a:t>Drench the chamber with water. Soak the fine river bed sand with water. </a:t>
            </a:r>
          </a:p>
          <a:p>
            <a:pPr>
              <a:lnSpc>
                <a:spcPct val="150000"/>
              </a:lnSpc>
            </a:pPr>
            <a:r>
              <a:rPr lang="en-US" altLang="en-US" sz="2400" smtClean="0">
                <a:latin typeface="Bookman Old Style" pitchFamily="18" charset="0"/>
              </a:rPr>
              <a:t>Fill the 7.5 cm cavity between the double walls with this wet sand. </a:t>
            </a:r>
          </a:p>
          <a:p>
            <a:pPr>
              <a:lnSpc>
                <a:spcPct val="150000"/>
              </a:lnSpc>
            </a:pPr>
            <a:r>
              <a:rPr lang="en-US" altLang="en-US" sz="2400" smtClean="0">
                <a:latin typeface="Bookman Old Style" pitchFamily="18" charset="0"/>
              </a:rPr>
              <a:t>Make top cover with a bamboo frame (165 cm x115 cm) and straw or dry grass. </a:t>
            </a:r>
          </a:p>
          <a:p>
            <a:pPr>
              <a:buFont typeface="Arial" charset="0"/>
              <a:buNone/>
            </a:pPr>
            <a:endParaRPr lang="en-US" altLang="en-US" sz="2400" smtClean="0">
              <a:latin typeface="Bookman Old Style" pitchFamily="18" charset="0"/>
            </a:endParaRPr>
          </a:p>
          <a:p>
            <a:endParaRPr lang="en-US" altLang="en-US" sz="2400" smtClean="0">
              <a:latin typeface="Bookman Old Style" pitchFamily="18" charset="0"/>
            </a:endParaRPr>
          </a:p>
          <a:p>
            <a:endParaRPr lang="en-US" altLang="en-US" sz="2400" smtClean="0">
              <a:latin typeface="Bookman Old Style" pitchFamily="18" charset="0"/>
            </a:endParaRPr>
          </a:p>
          <a:p>
            <a:endParaRPr lang="en-US" altLang="en-US" sz="2400" smtClean="0">
              <a:latin typeface="Bookman Old Style" pitchFamily="18" charset="0"/>
            </a:endParaRPr>
          </a:p>
          <a:p>
            <a:pPr>
              <a:buFont typeface="Arial" charset="0"/>
              <a:buNone/>
            </a:pPr>
            <a:endParaRPr lang="en-US" altLang="en-US" sz="2400" smtClean="0">
              <a:latin typeface="Bookman Old Style" pitchFamily="18" charset="0"/>
            </a:endParaRPr>
          </a:p>
        </p:txBody>
      </p:sp>
      <p:sp>
        <p:nvSpPr>
          <p:cNvPr id="56323" name="Slide Number Placeholder 5"/>
          <p:cNvSpPr>
            <a:spLocks noGrp="1"/>
          </p:cNvSpPr>
          <p:nvPr>
            <p:ph type="sldNum" sz="quarter" idx="12"/>
          </p:nvPr>
        </p:nvSpPr>
        <p:spPr bwMode="auto">
          <a:noFill/>
          <a:ln>
            <a:miter lim="800000"/>
            <a:headEnd/>
            <a:tailEnd/>
          </a:ln>
        </p:spPr>
        <p:txBody>
          <a:bodyPr/>
          <a:lstStyle/>
          <a:p>
            <a:fld id="{583889FA-1B66-4469-A8DE-A551DDFE77D5}" type="slidenum">
              <a:rPr lang="en-US" altLang="en-US">
                <a:cs typeface="Arial" charset="0"/>
              </a:rPr>
              <a:pPr/>
              <a:t>266</a:t>
            </a:fld>
            <a:endParaRPr lang="en-US" altLang="en-US">
              <a:cs typeface="Arial" charset="0"/>
            </a:endParaRP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228600" y="304800"/>
            <a:ext cx="8610600" cy="5867400"/>
          </a:xfrm>
        </p:spPr>
        <p:txBody>
          <a:bodyPr/>
          <a:lstStyle/>
          <a:p>
            <a:pPr>
              <a:lnSpc>
                <a:spcPct val="150000"/>
              </a:lnSpc>
            </a:pPr>
            <a:r>
              <a:rPr lang="en-US" altLang="en-US" sz="2600" smtClean="0">
                <a:latin typeface="Bookman Old Style" pitchFamily="18" charset="0"/>
              </a:rPr>
              <a:t>A thatch or tin roof made over the chamber will provide protection from direct sun or rain or snow </a:t>
            </a:r>
            <a:r>
              <a:rPr lang="en-US" altLang="en-US" sz="2600" b="1" smtClean="0">
                <a:solidFill>
                  <a:srgbClr val="1004AC"/>
                </a:solidFill>
                <a:latin typeface="Bookman Old Style" pitchFamily="18" charset="0"/>
              </a:rPr>
              <a:t>(shade structure) </a:t>
            </a:r>
          </a:p>
          <a:p>
            <a:pPr>
              <a:lnSpc>
                <a:spcPct val="150000"/>
              </a:lnSpc>
            </a:pPr>
            <a:r>
              <a:rPr lang="en-US" altLang="en-US" sz="2600" smtClean="0">
                <a:latin typeface="Bookman Old Style" pitchFamily="18" charset="0"/>
              </a:rPr>
              <a:t>Store fresh produce in plastic crates inside the chamber (6 to 8 crates, depending on size). </a:t>
            </a:r>
          </a:p>
          <a:p>
            <a:pPr>
              <a:lnSpc>
                <a:spcPct val="150000"/>
              </a:lnSpc>
            </a:pPr>
            <a:r>
              <a:rPr lang="en-US" altLang="en-US" sz="2600" smtClean="0">
                <a:latin typeface="Bookman Old Style" pitchFamily="18" charset="0"/>
              </a:rPr>
              <a:t>Cover the top of the crates loosely with a sheet of plastic to protect from dust and free moisture </a:t>
            </a:r>
          </a:p>
          <a:p>
            <a:pPr>
              <a:lnSpc>
                <a:spcPct val="150000"/>
              </a:lnSpc>
            </a:pPr>
            <a:r>
              <a:rPr lang="en-US" altLang="en-US" sz="2600" smtClean="0">
                <a:latin typeface="Bookman Old Style" pitchFamily="18" charset="0"/>
              </a:rPr>
              <a:t>Keep the sand, bricks and cover wet (water twice per day or set up a gravity fed drip system)</a:t>
            </a:r>
          </a:p>
          <a:p>
            <a:endParaRPr lang="en-US" altLang="en-US" smtClean="0"/>
          </a:p>
        </p:txBody>
      </p:sp>
      <p:sp>
        <p:nvSpPr>
          <p:cNvPr id="4" name="Date Placeholder 3"/>
          <p:cNvSpPr>
            <a:spLocks noGrp="1"/>
          </p:cNvSpPr>
          <p:nvPr>
            <p:ph type="dt" sz="quarter" idx="10"/>
          </p:nvPr>
        </p:nvSpPr>
        <p:spPr/>
        <p:txBody>
          <a:bodyPr/>
          <a:lstStyle/>
          <a:p>
            <a:pPr>
              <a:defRPr/>
            </a:pPr>
            <a:fld id="{16CC66C1-CE63-4703-A3E9-F8AEAFECB563}"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57349" name="Slide Number Placeholder 5"/>
          <p:cNvSpPr>
            <a:spLocks noGrp="1"/>
          </p:cNvSpPr>
          <p:nvPr>
            <p:ph type="sldNum" sz="quarter" idx="12"/>
          </p:nvPr>
        </p:nvSpPr>
        <p:spPr bwMode="auto">
          <a:noFill/>
          <a:ln>
            <a:miter lim="800000"/>
            <a:headEnd/>
            <a:tailEnd/>
          </a:ln>
        </p:spPr>
        <p:txBody>
          <a:bodyPr/>
          <a:lstStyle/>
          <a:p>
            <a:fld id="{5DCA2E00-5C30-42C5-AEE2-C059F40F6A2A}" type="slidenum">
              <a:rPr lang="en-US" altLang="en-US">
                <a:cs typeface="Arial" charset="0"/>
              </a:rPr>
              <a:pPr/>
              <a:t>267</a:t>
            </a:fld>
            <a:endParaRPr lang="en-US" altLang="en-US">
              <a:cs typeface="Arial" charset="0"/>
            </a:endParaRP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en-US" altLang="en-US" smtClean="0"/>
          </a:p>
        </p:txBody>
      </p:sp>
      <p:sp>
        <p:nvSpPr>
          <p:cNvPr id="58371"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58374" name="Slide Number Placeholder 5"/>
          <p:cNvSpPr>
            <a:spLocks noGrp="1"/>
          </p:cNvSpPr>
          <p:nvPr>
            <p:ph type="sldNum" sz="quarter" idx="12"/>
          </p:nvPr>
        </p:nvSpPr>
        <p:spPr bwMode="auto">
          <a:noFill/>
          <a:ln>
            <a:miter lim="800000"/>
            <a:headEnd/>
            <a:tailEnd/>
          </a:ln>
        </p:spPr>
        <p:txBody>
          <a:bodyPr/>
          <a:lstStyle/>
          <a:p>
            <a:fld id="{7C5AA589-37FA-4E4F-A254-4D427048E9F9}" type="slidenum">
              <a:rPr lang="en-US" altLang="en-US">
                <a:cs typeface="Arial" charset="0"/>
              </a:rPr>
              <a:pPr/>
              <a:t>268</a:t>
            </a:fld>
            <a:endParaRPr lang="en-US" altLang="en-US">
              <a:cs typeface="Arial" charset="0"/>
            </a:endParaRPr>
          </a:p>
        </p:txBody>
      </p:sp>
      <p:pic>
        <p:nvPicPr>
          <p:cNvPr id="58375" name="Picture 6" descr="C:\Users\pc02\Desktop\Dr. Charles doc\Charles Sent photos\Zero Energy Cooling Chamber (ZECC)\Zero Energy Cooling Chambers.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endParaRPr lang="en-US" altLang="en-US" smtClean="0"/>
          </a:p>
        </p:txBody>
      </p:sp>
      <p:sp>
        <p:nvSpPr>
          <p:cNvPr id="59395"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fld id="{16CC66C1-CE63-4703-A3E9-F8AEAFECB563}"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59398" name="Slide Number Placeholder 5"/>
          <p:cNvSpPr>
            <a:spLocks noGrp="1"/>
          </p:cNvSpPr>
          <p:nvPr>
            <p:ph type="sldNum" sz="quarter" idx="12"/>
          </p:nvPr>
        </p:nvSpPr>
        <p:spPr bwMode="auto">
          <a:noFill/>
          <a:ln>
            <a:miter lim="800000"/>
            <a:headEnd/>
            <a:tailEnd/>
          </a:ln>
        </p:spPr>
        <p:txBody>
          <a:bodyPr/>
          <a:lstStyle/>
          <a:p>
            <a:fld id="{E264DF61-6022-4FBC-B022-052451F2574B}" type="slidenum">
              <a:rPr lang="en-US" altLang="en-US">
                <a:cs typeface="Arial" charset="0"/>
              </a:rPr>
              <a:pPr/>
              <a:t>269</a:t>
            </a:fld>
            <a:endParaRPr lang="en-US" altLang="en-US">
              <a:cs typeface="Arial" charset="0"/>
            </a:endParaRPr>
          </a:p>
        </p:txBody>
      </p:sp>
      <p:pic>
        <p:nvPicPr>
          <p:cNvPr id="59399" name="Picture 6"/>
          <p:cNvPicPr>
            <a:picLocks noChangeAspect="1" noChangeArrowheads="1"/>
          </p:cNvPicPr>
          <p:nvPr/>
        </p:nvPicPr>
        <p:blipFill>
          <a:blip r:embed="rId2"/>
          <a:srcRect/>
          <a:stretch>
            <a:fillRect/>
          </a:stretch>
        </p:blipFill>
        <p:spPr bwMode="auto">
          <a:xfrm>
            <a:off x="0" y="0"/>
            <a:ext cx="9144000" cy="6831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86800" cy="533400"/>
          </a:xfrm>
        </p:spPr>
        <p:txBody>
          <a:bodyPr>
            <a:normAutofit fontScale="90000"/>
          </a:bodyPr>
          <a:lstStyle/>
          <a:p>
            <a:pPr algn="l"/>
            <a:r>
              <a:rPr lang="en-US" dirty="0" smtClean="0">
                <a:solidFill>
                  <a:srgbClr val="FF0000"/>
                </a:solidFill>
                <a:latin typeface="Times"/>
              </a:rPr>
              <a:t>Composition</a:t>
            </a:r>
            <a:r>
              <a:rPr lang="en-US" dirty="0" smtClean="0">
                <a:solidFill>
                  <a:srgbClr val="FF0000"/>
                </a:solidFill>
              </a:rPr>
              <a:t> </a:t>
            </a:r>
            <a:r>
              <a:rPr lang="en-US" dirty="0" err="1" smtClean="0">
                <a:solidFill>
                  <a:srgbClr val="FF0000"/>
                </a:solidFill>
              </a:rPr>
              <a:t>contd</a:t>
            </a:r>
            <a:r>
              <a:rPr lang="en-US" dirty="0" smtClean="0">
                <a:solidFill>
                  <a:srgbClr val="FF0000"/>
                </a:solidFill>
              </a:rPr>
              <a:t>…</a:t>
            </a:r>
            <a:endParaRPr lang="en-US" dirty="0">
              <a:solidFill>
                <a:srgbClr val="FF0000"/>
              </a:solidFill>
            </a:endParaRPr>
          </a:p>
        </p:txBody>
      </p:sp>
      <p:sp>
        <p:nvSpPr>
          <p:cNvPr id="3" name="Subtitle 2"/>
          <p:cNvSpPr>
            <a:spLocks noGrp="1"/>
          </p:cNvSpPr>
          <p:nvPr>
            <p:ph type="subTitle" idx="1"/>
          </p:nvPr>
        </p:nvSpPr>
        <p:spPr>
          <a:xfrm>
            <a:off x="228600" y="762000"/>
            <a:ext cx="8686800" cy="5943600"/>
          </a:xfrm>
        </p:spPr>
        <p:txBody>
          <a:bodyPr>
            <a:normAutofit fontScale="85000" lnSpcReduction="10000"/>
          </a:bodyPr>
          <a:lstStyle/>
          <a:p>
            <a:pPr algn="l"/>
            <a:r>
              <a:rPr lang="en-US" b="1" dirty="0" smtClean="0">
                <a:solidFill>
                  <a:schemeClr val="tx1"/>
                </a:solidFill>
                <a:latin typeface="Times New Roman" pitchFamily="18" charset="0"/>
                <a:cs typeface="Times New Roman" pitchFamily="18" charset="0"/>
              </a:rPr>
              <a:t>Protein and Amino acids</a:t>
            </a:r>
          </a:p>
          <a:p>
            <a:pPr algn="just">
              <a:lnSpc>
                <a:spcPct val="150000"/>
              </a:lnSpc>
              <a:buFont typeface="Wingdings 2" pitchFamily="18" charset="2"/>
              <a:buChar char=""/>
            </a:pPr>
            <a:r>
              <a:rPr lang="en-US" dirty="0" smtClean="0">
                <a:solidFill>
                  <a:schemeClr val="tx1"/>
                </a:solidFill>
                <a:latin typeface="Times New Roman" pitchFamily="18" charset="0"/>
                <a:cs typeface="Times New Roman" pitchFamily="18" charset="0"/>
              </a:rPr>
              <a:t>The protein content in horticultural products varies between 1–2%, about 5% in legumes.</a:t>
            </a:r>
          </a:p>
          <a:p>
            <a:pPr algn="just">
              <a:lnSpc>
                <a:spcPct val="150000"/>
              </a:lnSpc>
              <a:buFont typeface="Wingdings 2" pitchFamily="18" charset="2"/>
              <a:buChar char=""/>
            </a:pPr>
            <a:r>
              <a:rPr lang="en-US" dirty="0" smtClean="0">
                <a:solidFill>
                  <a:schemeClr val="tx1"/>
                </a:solidFill>
                <a:latin typeface="Times New Roman" pitchFamily="18" charset="0"/>
                <a:cs typeface="Times New Roman" pitchFamily="18" charset="0"/>
              </a:rPr>
              <a:t>The relative change in the protein and amino acid content and composition in harvested plants is greatest in perishable parts. </a:t>
            </a:r>
          </a:p>
          <a:p>
            <a:pPr algn="just">
              <a:lnSpc>
                <a:spcPct val="150000"/>
              </a:lnSpc>
              <a:buFont typeface="Wingdings 2" pitchFamily="18" charset="2"/>
              <a:buChar char=""/>
            </a:pPr>
            <a:r>
              <a:rPr lang="en-US" dirty="0" smtClean="0">
                <a:solidFill>
                  <a:schemeClr val="tx1"/>
                </a:solidFill>
                <a:latin typeface="Times New Roman" pitchFamily="18" charset="0"/>
                <a:cs typeface="Times New Roman" pitchFamily="18" charset="0"/>
              </a:rPr>
              <a:t>Hence, products such as seeds, which are relatively stable physiology when properly stored, do not undergo substantial changes in their protein compositions. </a:t>
            </a:r>
          </a:p>
          <a:p>
            <a:pPr algn="l"/>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endParaRPr lang="en-US" altLang="en-US" smtClean="0"/>
          </a:p>
        </p:txBody>
      </p:sp>
      <p:sp>
        <p:nvSpPr>
          <p:cNvPr id="60419"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60422" name="Slide Number Placeholder 5"/>
          <p:cNvSpPr>
            <a:spLocks noGrp="1"/>
          </p:cNvSpPr>
          <p:nvPr>
            <p:ph type="sldNum" sz="quarter" idx="12"/>
          </p:nvPr>
        </p:nvSpPr>
        <p:spPr bwMode="auto">
          <a:noFill/>
          <a:ln>
            <a:miter lim="800000"/>
            <a:headEnd/>
            <a:tailEnd/>
          </a:ln>
        </p:spPr>
        <p:txBody>
          <a:bodyPr/>
          <a:lstStyle/>
          <a:p>
            <a:fld id="{50008204-C755-4D39-8464-CFBC441558CF}" type="slidenum">
              <a:rPr lang="en-US" altLang="en-US">
                <a:cs typeface="Arial" charset="0"/>
              </a:rPr>
              <a:pPr/>
              <a:t>270</a:t>
            </a:fld>
            <a:endParaRPr lang="en-US" altLang="en-US">
              <a:cs typeface="Arial" charset="0"/>
            </a:endParaRPr>
          </a:p>
        </p:txBody>
      </p:sp>
      <p:pic>
        <p:nvPicPr>
          <p:cNvPr id="60423" name="Picture 2" descr="D:\ENTERTAINMENT\PHOTO\AFAR\DSC02381.JPG"/>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altLang="en-US" smtClean="0"/>
          </a:p>
        </p:txBody>
      </p:sp>
      <p:sp>
        <p:nvSpPr>
          <p:cNvPr id="61443"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61446" name="Slide Number Placeholder 5"/>
          <p:cNvSpPr>
            <a:spLocks noGrp="1"/>
          </p:cNvSpPr>
          <p:nvPr>
            <p:ph type="sldNum" sz="quarter" idx="12"/>
          </p:nvPr>
        </p:nvSpPr>
        <p:spPr bwMode="auto">
          <a:noFill/>
          <a:ln>
            <a:miter lim="800000"/>
            <a:headEnd/>
            <a:tailEnd/>
          </a:ln>
        </p:spPr>
        <p:txBody>
          <a:bodyPr/>
          <a:lstStyle/>
          <a:p>
            <a:fld id="{0A5827E9-82B1-412E-9B62-A4AF9687C8E2}" type="slidenum">
              <a:rPr lang="en-US" altLang="en-US">
                <a:cs typeface="Arial" charset="0"/>
              </a:rPr>
              <a:pPr/>
              <a:t>271</a:t>
            </a:fld>
            <a:endParaRPr lang="en-US" altLang="en-US">
              <a:cs typeface="Arial" charset="0"/>
            </a:endParaRPr>
          </a:p>
        </p:txBody>
      </p:sp>
      <p:pic>
        <p:nvPicPr>
          <p:cNvPr id="61447" name="Picture 2" descr="D:\ENTERTAINMENT\PHOTO\AFAR\DSC02397.JPG"/>
          <p:cNvPicPr>
            <a:picLocks noChangeAspect="1" noChangeArrowheads="1"/>
          </p:cNvPicPr>
          <p:nvPr/>
        </p:nvPicPr>
        <p:blipFill>
          <a:blip r:embed="rId2"/>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endParaRPr lang="en-US" altLang="en-US" smtClean="0"/>
          </a:p>
        </p:txBody>
      </p:sp>
      <p:sp>
        <p:nvSpPr>
          <p:cNvPr id="62467"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62470" name="Slide Number Placeholder 5"/>
          <p:cNvSpPr>
            <a:spLocks noGrp="1"/>
          </p:cNvSpPr>
          <p:nvPr>
            <p:ph type="sldNum" sz="quarter" idx="12"/>
          </p:nvPr>
        </p:nvSpPr>
        <p:spPr bwMode="auto">
          <a:noFill/>
          <a:ln>
            <a:miter lim="800000"/>
            <a:headEnd/>
            <a:tailEnd/>
          </a:ln>
        </p:spPr>
        <p:txBody>
          <a:bodyPr/>
          <a:lstStyle/>
          <a:p>
            <a:fld id="{CCF8CF1F-E772-47DA-A333-E5F97D6FB354}" type="slidenum">
              <a:rPr lang="en-US" altLang="en-US">
                <a:cs typeface="Arial" charset="0"/>
              </a:rPr>
              <a:pPr/>
              <a:t>272</a:t>
            </a:fld>
            <a:endParaRPr lang="en-US" altLang="en-US">
              <a:cs typeface="Arial" charset="0"/>
            </a:endParaRPr>
          </a:p>
        </p:txBody>
      </p:sp>
      <p:pic>
        <p:nvPicPr>
          <p:cNvPr id="62471" name="Picture 6"/>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altLang="en-US" smtClean="0"/>
          </a:p>
        </p:txBody>
      </p:sp>
      <p:sp>
        <p:nvSpPr>
          <p:cNvPr id="63491"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63494" name="Slide Number Placeholder 5"/>
          <p:cNvSpPr>
            <a:spLocks noGrp="1"/>
          </p:cNvSpPr>
          <p:nvPr>
            <p:ph type="sldNum" sz="quarter" idx="12"/>
          </p:nvPr>
        </p:nvSpPr>
        <p:spPr bwMode="auto">
          <a:noFill/>
          <a:ln>
            <a:miter lim="800000"/>
            <a:headEnd/>
            <a:tailEnd/>
          </a:ln>
        </p:spPr>
        <p:txBody>
          <a:bodyPr/>
          <a:lstStyle/>
          <a:p>
            <a:fld id="{7019670D-B6AF-4EE0-B202-5EBD3C1BAB5B}" type="slidenum">
              <a:rPr lang="en-US" altLang="en-US">
                <a:cs typeface="Arial" charset="0"/>
              </a:rPr>
              <a:pPr/>
              <a:t>273</a:t>
            </a:fld>
            <a:endParaRPr lang="en-US" altLang="en-US">
              <a:cs typeface="Arial" charset="0"/>
            </a:endParaRPr>
          </a:p>
        </p:txBody>
      </p:sp>
      <p:pic>
        <p:nvPicPr>
          <p:cNvPr id="63495" name="Picture 2" descr="C:\Users\Lizanne\Dropbox\Pat &amp; Lizanne\WFLO images\P1140855.JPG"/>
          <p:cNvPicPr>
            <a:picLocks noChangeAspect="1" noChangeArrowheads="1"/>
          </p:cNvPicPr>
          <p:nvPr/>
        </p:nvPicPr>
        <p:blipFill>
          <a:blip r:embed="rId2"/>
          <a:srcRect/>
          <a:stretch>
            <a:fillRect/>
          </a:stretch>
        </p:blipFill>
        <p:spPr bwMode="auto">
          <a:xfrm>
            <a:off x="-1588" y="0"/>
            <a:ext cx="91455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304800" y="152400"/>
            <a:ext cx="8382000" cy="609600"/>
          </a:xfrm>
        </p:spPr>
        <p:txBody>
          <a:bodyPr>
            <a:normAutofit fontScale="90000"/>
          </a:bodyPr>
          <a:lstStyle/>
          <a:p>
            <a:pPr algn="l"/>
            <a:r>
              <a:rPr lang="en-US" altLang="en-US" b="1" smtClean="0">
                <a:solidFill>
                  <a:srgbClr val="1004AC"/>
                </a:solidFill>
                <a:latin typeface="Bookman Old Style" pitchFamily="18" charset="0"/>
              </a:rPr>
              <a:t>Charcoal cooling </a:t>
            </a:r>
          </a:p>
        </p:txBody>
      </p:sp>
      <p:sp>
        <p:nvSpPr>
          <p:cNvPr id="68611" name="Content Placeholder 2"/>
          <p:cNvSpPr>
            <a:spLocks noGrp="1"/>
          </p:cNvSpPr>
          <p:nvPr>
            <p:ph idx="1"/>
          </p:nvPr>
        </p:nvSpPr>
        <p:spPr>
          <a:xfrm>
            <a:off x="228600" y="762000"/>
            <a:ext cx="8610600" cy="5943600"/>
          </a:xfrm>
        </p:spPr>
        <p:txBody>
          <a:bodyPr>
            <a:normAutofit lnSpcReduction="10000"/>
          </a:bodyPr>
          <a:lstStyle/>
          <a:p>
            <a:pPr algn="just">
              <a:lnSpc>
                <a:spcPct val="150000"/>
              </a:lnSpc>
              <a:buFont typeface="Arial" charset="0"/>
              <a:buBlip>
                <a:blip r:embed="rId2"/>
              </a:buBlip>
            </a:pPr>
            <a:r>
              <a:rPr lang="en-US" altLang="en-US" sz="2600" smtClean="0">
                <a:latin typeface="Bookman Old Style" pitchFamily="18" charset="0"/>
              </a:rPr>
              <a:t>Designed to provide an environment with lower temperature &amp; higher level of RH</a:t>
            </a:r>
          </a:p>
          <a:p>
            <a:pPr algn="just">
              <a:lnSpc>
                <a:spcPct val="150000"/>
              </a:lnSpc>
              <a:buFont typeface="Arial" charset="0"/>
              <a:buBlip>
                <a:blip r:embed="rId2"/>
              </a:buBlip>
            </a:pPr>
            <a:r>
              <a:rPr lang="en-US" altLang="en-US" sz="2600" smtClean="0">
                <a:latin typeface="Bookman Old Style" pitchFamily="18" charset="0"/>
              </a:rPr>
              <a:t>It works on the principle of a </a:t>
            </a:r>
            <a:r>
              <a:rPr lang="en-US" altLang="en-US" sz="2600" b="1" smtClean="0">
                <a:solidFill>
                  <a:srgbClr val="1004AC"/>
                </a:solidFill>
                <a:latin typeface="Bookman Old Style" pitchFamily="18" charset="0"/>
              </a:rPr>
              <a:t>porous structure </a:t>
            </a:r>
            <a:r>
              <a:rPr lang="en-US" altLang="en-US" sz="2600" smtClean="0">
                <a:latin typeface="Bookman Old Style" pitchFamily="18" charset="0"/>
              </a:rPr>
              <a:t>to which </a:t>
            </a:r>
            <a:r>
              <a:rPr lang="en-US" altLang="en-US" sz="2600" b="1" smtClean="0">
                <a:solidFill>
                  <a:srgbClr val="1004AC"/>
                </a:solidFill>
                <a:latin typeface="Bookman Old Style" pitchFamily="18" charset="0"/>
              </a:rPr>
              <a:t>water is added</a:t>
            </a:r>
            <a:r>
              <a:rPr lang="en-US" altLang="en-US" sz="2600" smtClean="0">
                <a:latin typeface="Bookman Old Style" pitchFamily="18" charset="0"/>
              </a:rPr>
              <a:t>; as air flows across this </a:t>
            </a:r>
            <a:r>
              <a:rPr lang="en-US" altLang="en-US" sz="2600" b="1" smtClean="0">
                <a:solidFill>
                  <a:srgbClr val="1004AC"/>
                </a:solidFill>
                <a:latin typeface="Bookman Old Style" pitchFamily="18" charset="0"/>
              </a:rPr>
              <a:t>“wet wall” </a:t>
            </a:r>
            <a:r>
              <a:rPr lang="en-US" altLang="en-US" sz="2600" smtClean="0">
                <a:latin typeface="Bookman Old Style" pitchFamily="18" charset="0"/>
              </a:rPr>
              <a:t>the air temperature is decreased due to the loss of heat through the evaporation of water. </a:t>
            </a:r>
          </a:p>
          <a:p>
            <a:pPr algn="just">
              <a:lnSpc>
                <a:spcPct val="150000"/>
              </a:lnSpc>
              <a:buFont typeface="Arial" charset="0"/>
              <a:buBlip>
                <a:blip r:embed="rId2"/>
              </a:buBlip>
            </a:pPr>
            <a:r>
              <a:rPr lang="en-US" altLang="en-US" sz="2600" smtClean="0">
                <a:latin typeface="Bookman Old Style" pitchFamily="18" charset="0"/>
              </a:rPr>
              <a:t>The temperature is normally lowered by about </a:t>
            </a:r>
            <a:r>
              <a:rPr lang="en-US" altLang="en-US" sz="2600" b="1" smtClean="0">
                <a:solidFill>
                  <a:srgbClr val="1004AC"/>
                </a:solidFill>
                <a:latin typeface="Bookman Old Style" pitchFamily="18" charset="0"/>
              </a:rPr>
              <a:t>5 to10 </a:t>
            </a:r>
            <a:r>
              <a:rPr lang="en-US" altLang="en-US" sz="2600" b="1" baseline="30000" smtClean="0">
                <a:solidFill>
                  <a:srgbClr val="1004AC"/>
                </a:solidFill>
              </a:rPr>
              <a:t>0</a:t>
            </a:r>
            <a:r>
              <a:rPr lang="en-US" altLang="en-US" sz="2600" b="1" smtClean="0">
                <a:solidFill>
                  <a:srgbClr val="1004AC"/>
                </a:solidFill>
              </a:rPr>
              <a:t>C</a:t>
            </a:r>
            <a:r>
              <a:rPr lang="en-US" altLang="en-US" sz="2600" smtClean="0">
                <a:latin typeface="Bookman Old Style" pitchFamily="18" charset="0"/>
              </a:rPr>
              <a:t>, depending on the relative humidity of the ambient air. </a:t>
            </a:r>
          </a:p>
          <a:p>
            <a:pPr algn="just">
              <a:lnSpc>
                <a:spcPct val="150000"/>
              </a:lnSpc>
              <a:buFont typeface="Arial" charset="0"/>
              <a:buBlip>
                <a:blip r:embed="rId2"/>
              </a:buBlip>
            </a:pPr>
            <a:endParaRPr lang="en-US" altLang="en-US" sz="2600" smtClean="0">
              <a:latin typeface="Bookman Old Style" pitchFamily="18" charset="0"/>
            </a:endParaRPr>
          </a:p>
        </p:txBody>
      </p:sp>
      <p:sp>
        <p:nvSpPr>
          <p:cNvPr id="68612" name="Slide Number Placeholder 5"/>
          <p:cNvSpPr>
            <a:spLocks noGrp="1"/>
          </p:cNvSpPr>
          <p:nvPr>
            <p:ph type="sldNum" sz="quarter" idx="12"/>
          </p:nvPr>
        </p:nvSpPr>
        <p:spPr bwMode="auto">
          <a:noFill/>
          <a:ln>
            <a:miter lim="800000"/>
            <a:headEnd/>
            <a:tailEnd/>
          </a:ln>
        </p:spPr>
        <p:txBody>
          <a:bodyPr/>
          <a:lstStyle/>
          <a:p>
            <a:fld id="{AE42F8FB-CA4E-4B19-A3EA-949BB8BE6319}" type="slidenum">
              <a:rPr lang="en-US" altLang="en-US">
                <a:cs typeface="Arial" charset="0"/>
              </a:rPr>
              <a:pPr/>
              <a:t>274</a:t>
            </a:fld>
            <a:endParaRPr lang="en-US" altLang="en-US">
              <a:cs typeface="Arial" charset="0"/>
            </a:endParaRP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endParaRPr lang="en-US" altLang="en-US" smtClean="0"/>
          </a:p>
        </p:txBody>
      </p:sp>
      <p:sp>
        <p:nvSpPr>
          <p:cNvPr id="72707"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72710" name="Slide Number Placeholder 5"/>
          <p:cNvSpPr>
            <a:spLocks noGrp="1"/>
          </p:cNvSpPr>
          <p:nvPr>
            <p:ph type="sldNum" sz="quarter" idx="12"/>
          </p:nvPr>
        </p:nvSpPr>
        <p:spPr bwMode="auto">
          <a:noFill/>
          <a:ln>
            <a:miter lim="800000"/>
            <a:headEnd/>
            <a:tailEnd/>
          </a:ln>
        </p:spPr>
        <p:txBody>
          <a:bodyPr/>
          <a:lstStyle/>
          <a:p>
            <a:fld id="{8649A4F8-F910-471B-8BC5-750D300AEE25}" type="slidenum">
              <a:rPr lang="en-US" altLang="en-US">
                <a:cs typeface="Arial" charset="0"/>
              </a:rPr>
              <a:pPr/>
              <a:t>275</a:t>
            </a:fld>
            <a:endParaRPr lang="en-US" altLang="en-US">
              <a:cs typeface="Arial" charset="0"/>
            </a:endParaRPr>
          </a:p>
        </p:txBody>
      </p:sp>
      <p:pic>
        <p:nvPicPr>
          <p:cNvPr id="72711" name="Picture 6"/>
          <p:cNvPicPr>
            <a:picLocks noChangeAspect="1"/>
          </p:cNvPicPr>
          <p:nvPr/>
        </p:nvPicPr>
        <p:blipFill>
          <a:blip r:embed="rId2"/>
          <a:srcRect/>
          <a:stretch>
            <a:fillRect/>
          </a:stretch>
        </p:blipFill>
        <p:spPr bwMode="auto">
          <a:xfrm>
            <a:off x="3962400" y="0"/>
            <a:ext cx="5181600" cy="6773863"/>
          </a:xfrm>
          <a:prstGeom prst="rect">
            <a:avLst/>
          </a:prstGeom>
          <a:noFill/>
          <a:ln w="9525">
            <a:noFill/>
            <a:miter lim="800000"/>
            <a:headEnd/>
            <a:tailEnd/>
          </a:ln>
        </p:spPr>
      </p:pic>
      <p:pic>
        <p:nvPicPr>
          <p:cNvPr id="72712" name="Picture 6" descr="http://www.gourmet.com/images/gmtlive/2011/101211/1_Manmade-Fridge.jpg"/>
          <p:cNvPicPr>
            <a:picLocks noChangeAspect="1" noChangeArrowheads="1"/>
          </p:cNvPicPr>
          <p:nvPr/>
        </p:nvPicPr>
        <p:blipFill>
          <a:blip r:embed="rId3"/>
          <a:srcRect/>
          <a:stretch>
            <a:fillRect/>
          </a:stretch>
        </p:blipFill>
        <p:spPr bwMode="auto">
          <a:xfrm>
            <a:off x="0" y="0"/>
            <a:ext cx="51054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idx="1"/>
          </p:nvPr>
        </p:nvSpPr>
        <p:spPr>
          <a:xfrm>
            <a:off x="3810000" y="0"/>
            <a:ext cx="5334000" cy="6858000"/>
          </a:xfrm>
          <a:solidFill>
            <a:srgbClr val="92D050"/>
          </a:solidFill>
        </p:spPr>
        <p:txBody>
          <a:bodyPr/>
          <a:lstStyle/>
          <a:p>
            <a:pPr>
              <a:buFont typeface="Arial" charset="0"/>
              <a:buNone/>
              <a:defRPr/>
            </a:pPr>
            <a:r>
              <a:rPr lang="en-US" b="1" dirty="0" smtClean="0">
                <a:solidFill>
                  <a:srgbClr val="FF0000"/>
                </a:solidFill>
                <a:latin typeface="Bookman Old Style" pitchFamily="18" charset="0"/>
              </a:rPr>
              <a:t>Materials required </a:t>
            </a:r>
          </a:p>
          <a:p>
            <a:pPr marL="514350" indent="-514350">
              <a:buFont typeface="+mj-lt"/>
              <a:buAutoNum type="arabicPeriod"/>
              <a:defRPr/>
            </a:pPr>
            <a:r>
              <a:rPr lang="en-US" dirty="0" smtClean="0">
                <a:solidFill>
                  <a:srgbClr val="1004AC"/>
                </a:solidFill>
                <a:latin typeface="Bookman Old Style" pitchFamily="18" charset="0"/>
              </a:rPr>
              <a:t>Timber </a:t>
            </a:r>
          </a:p>
          <a:p>
            <a:pPr marL="514350" indent="-514350">
              <a:buFont typeface="+mj-lt"/>
              <a:buAutoNum type="arabicPeriod"/>
              <a:defRPr/>
            </a:pPr>
            <a:r>
              <a:rPr lang="en-US" dirty="0" smtClean="0">
                <a:solidFill>
                  <a:srgbClr val="1004AC"/>
                </a:solidFill>
                <a:latin typeface="Bookman Old Style" pitchFamily="18" charset="0"/>
              </a:rPr>
              <a:t>Wooden poles </a:t>
            </a:r>
          </a:p>
          <a:p>
            <a:pPr marL="514350" indent="-514350">
              <a:buFont typeface="+mj-lt"/>
              <a:buAutoNum type="arabicPeriod"/>
              <a:defRPr/>
            </a:pPr>
            <a:r>
              <a:rPr lang="en-US" dirty="0" smtClean="0">
                <a:solidFill>
                  <a:srgbClr val="1004AC"/>
                </a:solidFill>
                <a:latin typeface="Bookman Old Style" pitchFamily="18" charset="0"/>
              </a:rPr>
              <a:t>Nail (different sizes)</a:t>
            </a:r>
          </a:p>
          <a:p>
            <a:pPr marL="514350" indent="-514350">
              <a:buFont typeface="+mj-lt"/>
              <a:buAutoNum type="arabicPeriod"/>
              <a:defRPr/>
            </a:pPr>
            <a:r>
              <a:rPr lang="en-US" dirty="0" smtClean="0">
                <a:solidFill>
                  <a:srgbClr val="1004AC"/>
                </a:solidFill>
                <a:latin typeface="Bookman Old Style" pitchFamily="18" charset="0"/>
              </a:rPr>
              <a:t>Charcoal </a:t>
            </a:r>
          </a:p>
          <a:p>
            <a:pPr marL="514350" indent="-514350">
              <a:buFont typeface="+mj-lt"/>
              <a:buAutoNum type="arabicPeriod"/>
              <a:defRPr/>
            </a:pPr>
            <a:r>
              <a:rPr lang="en-US" dirty="0" smtClean="0">
                <a:solidFill>
                  <a:srgbClr val="1004AC"/>
                </a:solidFill>
                <a:latin typeface="Bookman Old Style" pitchFamily="18" charset="0"/>
              </a:rPr>
              <a:t>Stone, cement, sand and concrete</a:t>
            </a:r>
          </a:p>
          <a:p>
            <a:pPr marL="514350" indent="-514350">
              <a:buFont typeface="+mj-lt"/>
              <a:buAutoNum type="arabicPeriod"/>
              <a:defRPr/>
            </a:pPr>
            <a:r>
              <a:rPr lang="en-US" dirty="0" smtClean="0">
                <a:solidFill>
                  <a:srgbClr val="1004AC"/>
                </a:solidFill>
                <a:latin typeface="Bookman Old Style" pitchFamily="18" charset="0"/>
              </a:rPr>
              <a:t>Wire netting/mesh</a:t>
            </a:r>
          </a:p>
          <a:p>
            <a:pPr marL="514350" indent="-514350">
              <a:buFont typeface="+mj-lt"/>
              <a:buAutoNum type="arabicPeriod"/>
              <a:defRPr/>
            </a:pPr>
            <a:r>
              <a:rPr lang="en-US" dirty="0" smtClean="0">
                <a:solidFill>
                  <a:srgbClr val="1004AC"/>
                </a:solidFill>
                <a:latin typeface="Bookman Old Style" pitchFamily="18" charset="0"/>
              </a:rPr>
              <a:t>Door </a:t>
            </a:r>
          </a:p>
          <a:p>
            <a:pPr marL="514350" indent="-514350">
              <a:buFont typeface="+mj-lt"/>
              <a:buAutoNum type="arabicPeriod"/>
              <a:defRPr/>
            </a:pPr>
            <a:r>
              <a:rPr lang="en-US" dirty="0" smtClean="0">
                <a:solidFill>
                  <a:srgbClr val="1004AC"/>
                </a:solidFill>
                <a:latin typeface="Bookman Old Style" pitchFamily="18" charset="0"/>
              </a:rPr>
              <a:t>Plastic sheet </a:t>
            </a:r>
          </a:p>
          <a:p>
            <a:pPr marL="514350" indent="-514350">
              <a:buFont typeface="+mj-lt"/>
              <a:buAutoNum type="arabicPeriod"/>
              <a:defRPr/>
            </a:pPr>
            <a:r>
              <a:rPr lang="en-US" dirty="0" smtClean="0">
                <a:solidFill>
                  <a:srgbClr val="1004AC"/>
                </a:solidFill>
                <a:latin typeface="Bookman Old Style" pitchFamily="18" charset="0"/>
              </a:rPr>
              <a:t>Roof tiles/ Grass thatch </a:t>
            </a:r>
          </a:p>
          <a:p>
            <a:pPr marL="514350" indent="-514350">
              <a:buFont typeface="+mj-lt"/>
              <a:buAutoNum type="arabicPeriod"/>
              <a:defRPr/>
            </a:pPr>
            <a:endParaRPr lang="en-US" dirty="0" smtClean="0"/>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73732" name="Slide Number Placeholder 5"/>
          <p:cNvSpPr>
            <a:spLocks noGrp="1"/>
          </p:cNvSpPr>
          <p:nvPr>
            <p:ph type="sldNum" sz="quarter" idx="12"/>
          </p:nvPr>
        </p:nvSpPr>
        <p:spPr bwMode="auto">
          <a:noFill/>
          <a:ln>
            <a:miter lim="800000"/>
            <a:headEnd/>
            <a:tailEnd/>
          </a:ln>
        </p:spPr>
        <p:txBody>
          <a:bodyPr/>
          <a:lstStyle/>
          <a:p>
            <a:fld id="{966E513B-D97A-414F-8A65-79973B177078}" type="slidenum">
              <a:rPr lang="en-US" altLang="en-US">
                <a:cs typeface="Arial" charset="0"/>
              </a:rPr>
              <a:pPr/>
              <a:t>276</a:t>
            </a:fld>
            <a:endParaRPr lang="en-US" altLang="en-US">
              <a:cs typeface="Arial" charset="0"/>
            </a:endParaRPr>
          </a:p>
        </p:txBody>
      </p:sp>
      <p:pic>
        <p:nvPicPr>
          <p:cNvPr id="73733" name="Picture 2" descr="http://www.csmonitor.com/var/ezflow_site/storage/images/media/content/2012/1026carusingaisland/14129821-1-eng-US/1026CARusingaIsland_full_380.jpg"/>
          <p:cNvPicPr>
            <a:picLocks noChangeAspect="1" noChangeArrowheads="1"/>
          </p:cNvPicPr>
          <p:nvPr/>
        </p:nvPicPr>
        <p:blipFill>
          <a:blip r:embed="rId2"/>
          <a:srcRect/>
          <a:stretch>
            <a:fillRect/>
          </a:stretch>
        </p:blipFill>
        <p:spPr bwMode="auto">
          <a:xfrm>
            <a:off x="0" y="0"/>
            <a:ext cx="3619500" cy="2409825"/>
          </a:xfrm>
          <a:prstGeom prst="rect">
            <a:avLst/>
          </a:prstGeom>
          <a:noFill/>
          <a:ln w="9525">
            <a:noFill/>
            <a:miter lim="800000"/>
            <a:headEnd/>
            <a:tailEnd/>
          </a:ln>
        </p:spPr>
      </p:pic>
      <p:pic>
        <p:nvPicPr>
          <p:cNvPr id="73734" name="Picture 8"/>
          <p:cNvPicPr>
            <a:picLocks noChangeAspect="1" noChangeArrowheads="1"/>
          </p:cNvPicPr>
          <p:nvPr/>
        </p:nvPicPr>
        <p:blipFill>
          <a:blip r:embed="rId3"/>
          <a:srcRect/>
          <a:stretch>
            <a:fillRect/>
          </a:stretch>
        </p:blipFill>
        <p:spPr bwMode="auto">
          <a:xfrm>
            <a:off x="0" y="2362200"/>
            <a:ext cx="365760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16CC66C1-CE63-4703-A3E9-F8AEAFECB563}"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74756" name="Slide Number Placeholder 5"/>
          <p:cNvSpPr>
            <a:spLocks noGrp="1"/>
          </p:cNvSpPr>
          <p:nvPr>
            <p:ph type="sldNum" sz="quarter" idx="12"/>
          </p:nvPr>
        </p:nvSpPr>
        <p:spPr bwMode="auto">
          <a:noFill/>
          <a:ln>
            <a:miter lim="800000"/>
            <a:headEnd/>
            <a:tailEnd/>
          </a:ln>
        </p:spPr>
        <p:txBody>
          <a:bodyPr/>
          <a:lstStyle/>
          <a:p>
            <a:fld id="{C34124FA-B69F-4F02-9807-7A589D3F5E58}" type="slidenum">
              <a:rPr lang="en-US" altLang="en-US">
                <a:cs typeface="Arial" charset="0"/>
              </a:rPr>
              <a:pPr/>
              <a:t>277</a:t>
            </a:fld>
            <a:endParaRPr lang="en-US" altLang="en-US">
              <a:cs typeface="Arial" charset="0"/>
            </a:endParaRPr>
          </a:p>
        </p:txBody>
      </p:sp>
      <p:pic>
        <p:nvPicPr>
          <p:cNvPr id="74757" name="Picture 2" descr="D:\HORTICULTURE\02 POST HARVEST MANAGEMENT\POST-HARVEST MANAGEMENT\POSTHARVEST (JPG)\charcoal cooling 1.jpg"/>
          <p:cNvPicPr>
            <a:picLocks noChangeAspect="1" noChangeArrowheads="1"/>
          </p:cNvPicPr>
          <p:nvPr/>
        </p:nvPicPr>
        <p:blipFill>
          <a:blip r:embed="rId2"/>
          <a:srcRect/>
          <a:stretch>
            <a:fillRect/>
          </a:stretch>
        </p:blipFill>
        <p:spPr bwMode="auto">
          <a:xfrm>
            <a:off x="0" y="0"/>
            <a:ext cx="4530725" cy="3810000"/>
          </a:xfrm>
          <a:prstGeom prst="rect">
            <a:avLst/>
          </a:prstGeom>
          <a:noFill/>
          <a:ln w="9525">
            <a:noFill/>
            <a:miter lim="800000"/>
            <a:headEnd/>
            <a:tailEnd/>
          </a:ln>
        </p:spPr>
      </p:pic>
      <p:pic>
        <p:nvPicPr>
          <p:cNvPr id="74758" name="Picture 3"/>
          <p:cNvPicPr>
            <a:picLocks noChangeAspect="1" noChangeArrowheads="1"/>
          </p:cNvPicPr>
          <p:nvPr/>
        </p:nvPicPr>
        <p:blipFill>
          <a:blip r:embed="rId3"/>
          <a:srcRect/>
          <a:stretch>
            <a:fillRect/>
          </a:stretch>
        </p:blipFill>
        <p:spPr bwMode="auto">
          <a:xfrm>
            <a:off x="0" y="3886200"/>
            <a:ext cx="4598988" cy="2971800"/>
          </a:xfrm>
          <a:prstGeom prst="rect">
            <a:avLst/>
          </a:prstGeom>
          <a:noFill/>
          <a:ln w="9525">
            <a:noFill/>
            <a:miter lim="800000"/>
            <a:headEnd/>
            <a:tailEnd/>
          </a:ln>
        </p:spPr>
      </p:pic>
      <p:pic>
        <p:nvPicPr>
          <p:cNvPr id="74759" name="Picture 4" descr="D:\HORTICULTURE\02 POST HARVEST MANAGEMENT\POST-HARVEST MANAGEMENT\POSTHARVEST (JPG)\download.jpg"/>
          <p:cNvPicPr>
            <a:picLocks noChangeAspect="1" noChangeArrowheads="1"/>
          </p:cNvPicPr>
          <p:nvPr/>
        </p:nvPicPr>
        <p:blipFill>
          <a:blip r:embed="rId4"/>
          <a:srcRect/>
          <a:stretch>
            <a:fillRect/>
          </a:stretch>
        </p:blipFill>
        <p:spPr bwMode="auto">
          <a:xfrm>
            <a:off x="4495800" y="0"/>
            <a:ext cx="4648200" cy="3206750"/>
          </a:xfrm>
          <a:prstGeom prst="rect">
            <a:avLst/>
          </a:prstGeom>
          <a:noFill/>
          <a:ln w="9525">
            <a:noFill/>
            <a:miter lim="800000"/>
            <a:headEnd/>
            <a:tailEnd/>
          </a:ln>
        </p:spPr>
      </p:pic>
      <p:pic>
        <p:nvPicPr>
          <p:cNvPr id="74760" name="Picture 5"/>
          <p:cNvPicPr>
            <a:picLocks noChangeAspect="1" noChangeArrowheads="1"/>
          </p:cNvPicPr>
          <p:nvPr/>
        </p:nvPicPr>
        <p:blipFill>
          <a:blip r:embed="rId5"/>
          <a:srcRect/>
          <a:stretch>
            <a:fillRect/>
          </a:stretch>
        </p:blipFill>
        <p:spPr bwMode="auto">
          <a:xfrm>
            <a:off x="4462463" y="2886075"/>
            <a:ext cx="4681537" cy="397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pc02\Desktop\Dr. Charles doc\Charles Sent photos\Charcoal cool room Fruis and Veg.storage\IMG_1128.JPG"/>
          <p:cNvPicPr>
            <a:picLocks noGrp="1"/>
          </p:cNvPicPr>
          <p:nvPr>
            <p:ph idx="4294967295"/>
          </p:nvPr>
        </p:nvPicPr>
        <p:blipFill>
          <a:blip r:embed="rId2"/>
          <a:srcRect/>
          <a:stretch>
            <a:fillRect/>
          </a:stretch>
        </p:blipFill>
        <p:spPr>
          <a:xfrm>
            <a:off x="0" y="914400"/>
            <a:ext cx="7620000" cy="5257800"/>
          </a:xfrm>
          <a:effectLst>
            <a:softEdge rad="112500"/>
          </a:effectLst>
        </p:spPr>
      </p:pic>
      <p:sp>
        <p:nvSpPr>
          <p:cNvPr id="76803" name="TextBox 2"/>
          <p:cNvSpPr txBox="1">
            <a:spLocks noChangeArrowheads="1"/>
          </p:cNvSpPr>
          <p:nvPr/>
        </p:nvSpPr>
        <p:spPr bwMode="auto">
          <a:xfrm>
            <a:off x="1676400" y="6096000"/>
            <a:ext cx="5410200" cy="830263"/>
          </a:xfrm>
          <a:prstGeom prst="rect">
            <a:avLst/>
          </a:prstGeom>
          <a:noFill/>
          <a:ln w="9525">
            <a:noFill/>
            <a:miter lim="800000"/>
            <a:headEnd/>
            <a:tailEnd/>
          </a:ln>
        </p:spPr>
        <p:txBody>
          <a:bodyPr>
            <a:spAutoFit/>
          </a:bodyPr>
          <a:lstStyle/>
          <a:p>
            <a:pPr eaLnBrk="1" hangingPunct="1"/>
            <a:r>
              <a:rPr lang="en-US" altLang="en-US" sz="2400" b="1" i="1">
                <a:solidFill>
                  <a:srgbClr val="FF0000"/>
                </a:solidFill>
              </a:rPr>
              <a:t>Inside of the Charcoal Cool Room Store</a:t>
            </a:r>
          </a:p>
        </p:txBody>
      </p:sp>
      <p:sp>
        <p:nvSpPr>
          <p:cNvPr id="76804" name="Slide Number Placeholder 1"/>
          <p:cNvSpPr>
            <a:spLocks noGrp="1"/>
          </p:cNvSpPr>
          <p:nvPr>
            <p:ph type="sldNum" sz="quarter" idx="12"/>
          </p:nvPr>
        </p:nvSpPr>
        <p:spPr bwMode="auto">
          <a:noFill/>
          <a:ln>
            <a:miter lim="800000"/>
            <a:headEnd/>
            <a:tailEnd/>
          </a:ln>
        </p:spPr>
        <p:txBody>
          <a:bodyPr/>
          <a:lstStyle/>
          <a:p>
            <a:fld id="{99ABB488-DE76-486E-AF0D-51BA2750A6C9}" type="slidenum">
              <a:rPr lang="en-GB" altLang="en-US">
                <a:cs typeface="Arial" charset="0"/>
              </a:rPr>
              <a:pPr/>
              <a:t>278</a:t>
            </a:fld>
            <a:endParaRPr lang="en-GB" altLang="en-US">
              <a:cs typeface="Arial" charset="0"/>
            </a:endParaRP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168275" y="349250"/>
            <a:ext cx="3740150" cy="1325563"/>
          </a:xfrm>
        </p:spPr>
        <p:txBody>
          <a:bodyPr>
            <a:normAutofit fontScale="90000"/>
          </a:bodyPr>
          <a:lstStyle/>
          <a:p>
            <a:r>
              <a:rPr lang="en-GB" altLang="en-US" b="1" i="1" smtClean="0">
                <a:latin typeface="Book Antiqua" pitchFamily="18" charset="0"/>
              </a:rPr>
              <a:t>Evaporative Cooler</a:t>
            </a:r>
          </a:p>
        </p:txBody>
      </p:sp>
      <p:pic>
        <p:nvPicPr>
          <p:cNvPr id="77827" name="Picture 3"/>
          <p:cNvPicPr>
            <a:picLocks noChangeAspect="1"/>
          </p:cNvPicPr>
          <p:nvPr/>
        </p:nvPicPr>
        <p:blipFill>
          <a:blip r:embed="rId2"/>
          <a:srcRect/>
          <a:stretch>
            <a:fillRect/>
          </a:stretch>
        </p:blipFill>
        <p:spPr bwMode="auto">
          <a:xfrm>
            <a:off x="4016375" y="0"/>
            <a:ext cx="5127625" cy="3846513"/>
          </a:xfrm>
          <a:prstGeom prst="rect">
            <a:avLst/>
          </a:prstGeom>
          <a:noFill/>
          <a:ln w="9525">
            <a:noFill/>
            <a:miter lim="800000"/>
            <a:headEnd/>
            <a:tailEnd/>
          </a:ln>
        </p:spPr>
      </p:pic>
      <p:pic>
        <p:nvPicPr>
          <p:cNvPr id="77828" name="Picture 2" descr="C:\Kemer photo\20160113_105959.jpg"/>
          <p:cNvPicPr>
            <a:picLocks noChangeAspect="1" noChangeArrowheads="1"/>
          </p:cNvPicPr>
          <p:nvPr/>
        </p:nvPicPr>
        <p:blipFill>
          <a:blip r:embed="rId3"/>
          <a:srcRect/>
          <a:stretch>
            <a:fillRect/>
          </a:stretch>
        </p:blipFill>
        <p:spPr bwMode="auto">
          <a:xfrm>
            <a:off x="3908425" y="3673475"/>
            <a:ext cx="5235575" cy="3184525"/>
          </a:xfrm>
          <a:prstGeom prst="rect">
            <a:avLst/>
          </a:prstGeom>
          <a:noFill/>
          <a:ln w="9525">
            <a:noFill/>
            <a:miter lim="800000"/>
            <a:headEnd/>
            <a:tailEnd/>
          </a:ln>
        </p:spPr>
      </p:pic>
      <p:pic>
        <p:nvPicPr>
          <p:cNvPr id="77829" name="Picture 3" descr="D:\ACADEMICS\02 POST HARVEST MANAGEMENT\POST-HARVEST MANAGEMENT\POSTHARVEST (JPG)\Demos\20160113_051619.jpg"/>
          <p:cNvPicPr>
            <a:picLocks noChangeAspect="1" noChangeArrowheads="1"/>
          </p:cNvPicPr>
          <p:nvPr/>
        </p:nvPicPr>
        <p:blipFill>
          <a:blip r:embed="rId4"/>
          <a:srcRect/>
          <a:stretch>
            <a:fillRect/>
          </a:stretch>
        </p:blipFill>
        <p:spPr bwMode="auto">
          <a:xfrm>
            <a:off x="0" y="1924050"/>
            <a:ext cx="4010025" cy="5076825"/>
          </a:xfrm>
          <a:prstGeom prst="rect">
            <a:avLst/>
          </a:prstGeom>
          <a:noFill/>
          <a:ln w="9525">
            <a:noFill/>
            <a:miter lim="800000"/>
            <a:headEnd/>
            <a:tailEnd/>
          </a:ln>
        </p:spPr>
      </p:pic>
      <p:sp>
        <p:nvSpPr>
          <p:cNvPr id="77830" name="Slide Number Placeholder 6"/>
          <p:cNvSpPr>
            <a:spLocks noGrp="1"/>
          </p:cNvSpPr>
          <p:nvPr>
            <p:ph type="sldNum" sz="quarter" idx="12"/>
          </p:nvPr>
        </p:nvSpPr>
        <p:spPr bwMode="auto">
          <a:noFill/>
          <a:ln>
            <a:miter lim="800000"/>
            <a:headEnd/>
            <a:tailEnd/>
          </a:ln>
        </p:spPr>
        <p:txBody>
          <a:bodyPr/>
          <a:lstStyle/>
          <a:p>
            <a:fld id="{385CD6B3-A3D0-4718-BA8F-9175F0897101}" type="slidenum">
              <a:rPr lang="en-GB" altLang="en-US">
                <a:cs typeface="Arial" charset="0"/>
              </a:rPr>
              <a:pPr/>
              <a:t>279</a:t>
            </a:fld>
            <a:endParaRPr lang="en-GB" altLang="en-US">
              <a:cs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lated image"/>
          <p:cNvPicPr>
            <a:picLocks noChangeAspect="1" noChangeArrowheads="1"/>
          </p:cNvPicPr>
          <p:nvPr/>
        </p:nvPicPr>
        <p:blipFill>
          <a:blip r:embed="rId2" cstate="print"/>
          <a:srcRect t="27429" b="19050"/>
          <a:stretch>
            <a:fillRect/>
          </a:stretch>
        </p:blipFill>
        <p:spPr bwMode="auto">
          <a:xfrm>
            <a:off x="0" y="990600"/>
            <a:ext cx="9144000" cy="5715000"/>
          </a:xfrm>
          <a:prstGeom prst="rect">
            <a:avLst/>
          </a:prstGeom>
          <a:noFill/>
        </p:spPr>
      </p:pic>
      <p:sp>
        <p:nvSpPr>
          <p:cNvPr id="6" name="Rectangle 5"/>
          <p:cNvSpPr/>
          <p:nvPr/>
        </p:nvSpPr>
        <p:spPr>
          <a:xfrm>
            <a:off x="0" y="228600"/>
            <a:ext cx="9144000" cy="70788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4000" b="1" dirty="0" smtClean="0">
                <a:solidFill>
                  <a:schemeClr val="bg1"/>
                </a:solidFill>
              </a:rPr>
              <a:t>Vegetables with higher source of Protein </a:t>
            </a:r>
            <a:endParaRPr lang="en-US" sz="4000" dirty="0"/>
          </a:p>
        </p:txBody>
      </p:sp>
    </p:spTree>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304800" y="0"/>
            <a:ext cx="8382000" cy="792163"/>
          </a:xfrm>
        </p:spPr>
        <p:txBody>
          <a:bodyPr/>
          <a:lstStyle/>
          <a:p>
            <a:pPr algn="l"/>
            <a:r>
              <a:rPr lang="en-US" altLang="en-US" b="1" smtClean="0">
                <a:solidFill>
                  <a:srgbClr val="1004AC"/>
                </a:solidFill>
                <a:latin typeface="Bookman Old Style" pitchFamily="18" charset="0"/>
              </a:rPr>
              <a:t>Ventilated onion storage </a:t>
            </a:r>
          </a:p>
        </p:txBody>
      </p:sp>
      <p:sp>
        <p:nvSpPr>
          <p:cNvPr id="78851" name="Content Placeholder 2"/>
          <p:cNvSpPr>
            <a:spLocks noGrp="1"/>
          </p:cNvSpPr>
          <p:nvPr>
            <p:ph idx="1"/>
          </p:nvPr>
        </p:nvSpPr>
        <p:spPr>
          <a:xfrm>
            <a:off x="0" y="762000"/>
            <a:ext cx="5410200" cy="6096000"/>
          </a:xfrm>
        </p:spPr>
        <p:txBody>
          <a:bodyPr>
            <a:normAutofit lnSpcReduction="10000"/>
          </a:bodyPr>
          <a:lstStyle/>
          <a:p>
            <a:pPr algn="just">
              <a:lnSpc>
                <a:spcPct val="150000"/>
              </a:lnSpc>
            </a:pPr>
            <a:r>
              <a:rPr lang="en-US" altLang="en-US" sz="2800" smtClean="0">
                <a:latin typeface="Bookman Old Style" pitchFamily="18" charset="0"/>
              </a:rPr>
              <a:t>Onions &amp; garlic must be stored at </a:t>
            </a:r>
            <a:r>
              <a:rPr lang="en-US" altLang="en-US" sz="2800" b="1" smtClean="0">
                <a:solidFill>
                  <a:srgbClr val="1004AC"/>
                </a:solidFill>
                <a:latin typeface="Bookman Old Style" pitchFamily="18" charset="0"/>
              </a:rPr>
              <a:t>lower RH</a:t>
            </a:r>
            <a:r>
              <a:rPr lang="en-US" altLang="en-US" sz="2800" smtClean="0">
                <a:latin typeface="Bookman Old Style" pitchFamily="18" charset="0"/>
              </a:rPr>
              <a:t>, with good ventilation, to prevent the development of decay, rooting &amp; sprouting </a:t>
            </a:r>
          </a:p>
          <a:p>
            <a:pPr lvl="1">
              <a:lnSpc>
                <a:spcPct val="150000"/>
              </a:lnSpc>
              <a:buFont typeface="Arial" charset="0"/>
              <a:buBlip>
                <a:blip r:embed="rId2"/>
              </a:buBlip>
            </a:pPr>
            <a:r>
              <a:rPr lang="en-US" altLang="en-US" smtClean="0">
                <a:latin typeface="Bookman Old Style" pitchFamily="18" charset="0"/>
              </a:rPr>
              <a:t>Raised platform </a:t>
            </a:r>
          </a:p>
          <a:p>
            <a:pPr lvl="1">
              <a:lnSpc>
                <a:spcPct val="150000"/>
              </a:lnSpc>
              <a:buFont typeface="Arial" charset="0"/>
              <a:buBlip>
                <a:blip r:embed="rId2"/>
              </a:buBlip>
            </a:pPr>
            <a:r>
              <a:rPr lang="en-US" altLang="en-US" smtClean="0">
                <a:latin typeface="Bookman Old Style" pitchFamily="18" charset="0"/>
              </a:rPr>
              <a:t>Mesh walls </a:t>
            </a:r>
          </a:p>
          <a:p>
            <a:pPr lvl="1">
              <a:lnSpc>
                <a:spcPct val="150000"/>
              </a:lnSpc>
              <a:buFont typeface="Arial" charset="0"/>
              <a:buBlip>
                <a:blip r:embed="rId2"/>
              </a:buBlip>
            </a:pPr>
            <a:r>
              <a:rPr lang="en-US" altLang="en-US" smtClean="0">
                <a:latin typeface="Bookman Old Style" pitchFamily="18" charset="0"/>
              </a:rPr>
              <a:t>Cover for shade &amp; protection from rain </a:t>
            </a:r>
          </a:p>
          <a:p>
            <a:endParaRPr lang="en-US" altLang="en-US" smtClean="0"/>
          </a:p>
        </p:txBody>
      </p:sp>
      <p:sp>
        <p:nvSpPr>
          <p:cNvPr id="78852" name="Slide Number Placeholder 5"/>
          <p:cNvSpPr>
            <a:spLocks noGrp="1"/>
          </p:cNvSpPr>
          <p:nvPr>
            <p:ph type="sldNum" sz="quarter" idx="12"/>
          </p:nvPr>
        </p:nvSpPr>
        <p:spPr bwMode="auto">
          <a:noFill/>
          <a:ln>
            <a:miter lim="800000"/>
            <a:headEnd/>
            <a:tailEnd/>
          </a:ln>
        </p:spPr>
        <p:txBody>
          <a:bodyPr/>
          <a:lstStyle/>
          <a:p>
            <a:fld id="{81D52E17-7A45-4137-ACAD-7F77AE2C48EE}" type="slidenum">
              <a:rPr lang="en-US" altLang="en-US">
                <a:cs typeface="Arial" charset="0"/>
              </a:rPr>
              <a:pPr/>
              <a:t>280</a:t>
            </a:fld>
            <a:endParaRPr lang="en-US" altLang="en-US">
              <a:cs typeface="Arial" charset="0"/>
            </a:endParaRPr>
          </a:p>
        </p:txBody>
      </p:sp>
      <p:pic>
        <p:nvPicPr>
          <p:cNvPr id="7" name="Picture 6" descr="C:\Users\pc02\Desktop\Dr. Charles doc\Charles Sent photos\Onion Storage\Onion Storage Out side view.JPG"/>
          <p:cNvPicPr/>
          <p:nvPr/>
        </p:nvPicPr>
        <p:blipFill>
          <a:blip r:embed="rId3" cstate="print"/>
          <a:srcRect/>
          <a:stretch>
            <a:fillRect/>
          </a:stretch>
        </p:blipFill>
        <p:spPr bwMode="auto">
          <a:xfrm>
            <a:off x="5486400" y="914400"/>
            <a:ext cx="3657600" cy="3129566"/>
          </a:xfrm>
          <a:prstGeom prst="rect">
            <a:avLst/>
          </a:prstGeom>
          <a:ln>
            <a:noFill/>
          </a:ln>
          <a:effectLst>
            <a:softEdge rad="112500"/>
          </a:effectLst>
        </p:spPr>
      </p:pic>
      <p:pic>
        <p:nvPicPr>
          <p:cNvPr id="78854" name="Picture 8" descr="D:\HORTICULTURE\02 POST HARVEST MANAGEMENT\POST-HARVEST MANAGEMENT\POSTHARVEST (JPG)\download (1).jpg"/>
          <p:cNvPicPr>
            <a:picLocks noChangeAspect="1" noChangeArrowheads="1"/>
          </p:cNvPicPr>
          <p:nvPr/>
        </p:nvPicPr>
        <p:blipFill>
          <a:blip r:embed="rId4"/>
          <a:srcRect/>
          <a:stretch>
            <a:fillRect/>
          </a:stretch>
        </p:blipFill>
        <p:spPr bwMode="auto">
          <a:xfrm>
            <a:off x="5486400" y="4221163"/>
            <a:ext cx="3657600" cy="2636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31800" y="684213"/>
            <a:ext cx="4151313" cy="1325562"/>
          </a:xfrm>
        </p:spPr>
        <p:txBody>
          <a:bodyPr>
            <a:normAutofit fontScale="90000"/>
          </a:bodyPr>
          <a:lstStyle/>
          <a:p>
            <a:r>
              <a:rPr lang="en-GB" altLang="en-US" b="1" i="1" smtClean="0">
                <a:latin typeface="Book Antiqua" pitchFamily="18" charset="0"/>
              </a:rPr>
              <a:t>Ventilated Onion</a:t>
            </a:r>
            <a:br>
              <a:rPr lang="en-GB" altLang="en-US" b="1" i="1" smtClean="0">
                <a:latin typeface="Book Antiqua" pitchFamily="18" charset="0"/>
              </a:rPr>
            </a:br>
            <a:r>
              <a:rPr lang="en-GB" altLang="en-US" b="1" i="1" smtClean="0">
                <a:latin typeface="Book Antiqua" pitchFamily="18" charset="0"/>
              </a:rPr>
              <a:t> Storage</a:t>
            </a:r>
          </a:p>
        </p:txBody>
      </p:sp>
      <p:sp>
        <p:nvSpPr>
          <p:cNvPr id="79875" name="Content Placeholder 2"/>
          <p:cNvSpPr>
            <a:spLocks noGrp="1"/>
          </p:cNvSpPr>
          <p:nvPr>
            <p:ph idx="1"/>
          </p:nvPr>
        </p:nvSpPr>
        <p:spPr>
          <a:xfrm>
            <a:off x="628650" y="2452688"/>
            <a:ext cx="3725863" cy="3724275"/>
          </a:xfrm>
        </p:spPr>
        <p:txBody>
          <a:bodyPr/>
          <a:lstStyle/>
          <a:p>
            <a:pPr algn="just"/>
            <a:r>
              <a:rPr lang="en-US" altLang="en-US" b="1" i="1" smtClean="0">
                <a:solidFill>
                  <a:srgbClr val="FF0000"/>
                </a:solidFill>
                <a:latin typeface="Bookman Old Style" pitchFamily="18" charset="0"/>
              </a:rPr>
              <a:t>Stored onion up to 6 months  with 15% losses. </a:t>
            </a:r>
            <a:endParaRPr lang="en-US" altLang="en-US" b="1" i="1" smtClean="0">
              <a:solidFill>
                <a:srgbClr val="002060"/>
              </a:solidFill>
              <a:latin typeface="Bookman Old Style" pitchFamily="18" charset="0"/>
            </a:endParaRPr>
          </a:p>
          <a:p>
            <a:endParaRPr lang="en-GB" altLang="en-US" smtClean="0"/>
          </a:p>
        </p:txBody>
      </p:sp>
      <p:pic>
        <p:nvPicPr>
          <p:cNvPr id="4" name="Content Placeholder 3" descr="C:\Users\pc02\Desktop\Dr. Charles doc\Charles Sent photos\Onion Storage\Onion Storage Out side view.JPG"/>
          <p:cNvPicPr>
            <a:picLocks/>
          </p:cNvPicPr>
          <p:nvPr/>
        </p:nvPicPr>
        <p:blipFill>
          <a:blip r:embed="rId2"/>
          <a:stretch>
            <a:fillRect/>
          </a:stretch>
        </p:blipFill>
        <p:spPr bwMode="auto">
          <a:xfrm>
            <a:off x="4506685" y="1"/>
            <a:ext cx="4637315" cy="3475037"/>
          </a:xfrm>
          <a:prstGeom prst="rect">
            <a:avLst/>
          </a:prstGeom>
          <a:ln>
            <a:noFill/>
          </a:ln>
          <a:effectLst>
            <a:softEdge rad="112500"/>
          </a:effectLst>
        </p:spPr>
      </p:pic>
      <p:pic>
        <p:nvPicPr>
          <p:cNvPr id="5" name="Content Placeholder 3" descr="C:\Users\pc02\Desktop\Dr. Charles doc\Charles Sent photos\Onion Storage\Stored Onion.JPG"/>
          <p:cNvPicPr>
            <a:picLocks/>
          </p:cNvPicPr>
          <p:nvPr/>
        </p:nvPicPr>
        <p:blipFill>
          <a:blip r:embed="rId3"/>
          <a:stretch>
            <a:fillRect/>
          </a:stretch>
        </p:blipFill>
        <p:spPr bwMode="auto">
          <a:xfrm>
            <a:off x="4582885" y="3382964"/>
            <a:ext cx="4561115" cy="3475037"/>
          </a:xfrm>
          <a:prstGeom prst="rect">
            <a:avLst/>
          </a:prstGeom>
          <a:ln>
            <a:noFill/>
          </a:ln>
          <a:effectLst>
            <a:softEdge rad="112500"/>
          </a:effectLst>
        </p:spPr>
      </p:pic>
      <p:sp>
        <p:nvSpPr>
          <p:cNvPr id="79878" name="Slide Number Placeholder 5"/>
          <p:cNvSpPr>
            <a:spLocks noGrp="1"/>
          </p:cNvSpPr>
          <p:nvPr>
            <p:ph type="sldNum" sz="quarter" idx="12"/>
          </p:nvPr>
        </p:nvSpPr>
        <p:spPr bwMode="auto">
          <a:noFill/>
          <a:ln>
            <a:miter lim="800000"/>
            <a:headEnd/>
            <a:tailEnd/>
          </a:ln>
        </p:spPr>
        <p:txBody>
          <a:bodyPr/>
          <a:lstStyle/>
          <a:p>
            <a:fld id="{DC7F7DF2-348B-4336-A0AE-F81AC48835A3}" type="slidenum">
              <a:rPr lang="en-GB" altLang="en-US">
                <a:cs typeface="Arial" charset="0"/>
              </a:rPr>
              <a:pPr/>
              <a:t>281</a:t>
            </a:fld>
            <a:endParaRPr lang="en-GB" altLang="en-US">
              <a:cs typeface="Arial" charset="0"/>
            </a:endParaRPr>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endParaRPr lang="en-US" altLang="en-US" smtClean="0"/>
          </a:p>
        </p:txBody>
      </p:sp>
      <p:sp>
        <p:nvSpPr>
          <p:cNvPr id="81923" name="Content Placeholder 2"/>
          <p:cNvSpPr>
            <a:spLocks noGrp="1"/>
          </p:cNvSpPr>
          <p:nvPr>
            <p:ph idx="1"/>
          </p:nvPr>
        </p:nvSpPr>
        <p:spPr/>
        <p:txBody>
          <a:bodyPr/>
          <a:lstStyle/>
          <a:p>
            <a:endParaRPr lang="en-US" altLang="en-US" smtClean="0"/>
          </a:p>
        </p:txBody>
      </p:sp>
      <p:sp>
        <p:nvSpPr>
          <p:cNvPr id="4" name="Date Placeholder 3"/>
          <p:cNvSpPr>
            <a:spLocks noGrp="1"/>
          </p:cNvSpPr>
          <p:nvPr>
            <p:ph type="dt" sz="quarter" idx="10"/>
          </p:nvPr>
        </p:nvSpPr>
        <p:spPr/>
        <p:txBody>
          <a:bodyPr/>
          <a:lstStyle/>
          <a:p>
            <a:pPr>
              <a:defRPr/>
            </a:pPr>
            <a:fld id="{5C442888-F8BC-44E9-A5CF-B713419A4702}"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81926" name="Slide Number Placeholder 5"/>
          <p:cNvSpPr>
            <a:spLocks noGrp="1"/>
          </p:cNvSpPr>
          <p:nvPr>
            <p:ph type="sldNum" sz="quarter" idx="12"/>
          </p:nvPr>
        </p:nvSpPr>
        <p:spPr bwMode="auto">
          <a:noFill/>
          <a:ln>
            <a:miter lim="800000"/>
            <a:headEnd/>
            <a:tailEnd/>
          </a:ln>
        </p:spPr>
        <p:txBody>
          <a:bodyPr/>
          <a:lstStyle/>
          <a:p>
            <a:fld id="{1425377D-8F36-409E-ACEF-F2C508FA0B6C}" type="slidenum">
              <a:rPr lang="en-US" altLang="en-US">
                <a:cs typeface="Arial" charset="0"/>
              </a:rPr>
              <a:pPr/>
              <a:t>282</a:t>
            </a:fld>
            <a:endParaRPr lang="en-US" altLang="en-US">
              <a:cs typeface="Arial" charset="0"/>
            </a:endParaRPr>
          </a:p>
        </p:txBody>
      </p:sp>
      <p:pic>
        <p:nvPicPr>
          <p:cNvPr id="81927" name="Picture 2" descr="http://kvkdelhi.org/Improved%20onion%20storgae%20structure.jpg"/>
          <p:cNvPicPr>
            <a:picLocks noChangeAspect="1" noChangeArrowheads="1"/>
          </p:cNvPicPr>
          <p:nvPr/>
        </p:nvPicPr>
        <p:blipFill>
          <a:blip r:embed="rId2"/>
          <a:srcRect/>
          <a:stretch>
            <a:fillRect/>
          </a:stretch>
        </p:blipFill>
        <p:spPr bwMode="auto">
          <a:xfrm>
            <a:off x="0" y="0"/>
            <a:ext cx="4800600" cy="3276600"/>
          </a:xfrm>
          <a:prstGeom prst="rect">
            <a:avLst/>
          </a:prstGeom>
          <a:noFill/>
          <a:ln w="9525">
            <a:noFill/>
            <a:miter lim="800000"/>
            <a:headEnd/>
            <a:tailEnd/>
          </a:ln>
        </p:spPr>
      </p:pic>
      <p:sp>
        <p:nvSpPr>
          <p:cNvPr id="81928" name="AutoShape 4" descr="https://encrypted-tbn0.gstatic.com/images?q=tbn:ANd9GcQiTGzHJijuw00aMGaaDvZ50PVdYK35KRkDoiv3kXbkJj5Qr149tw"/>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1" hangingPunct="1"/>
            <a:endParaRPr lang="en-US" altLang="en-US"/>
          </a:p>
        </p:txBody>
      </p:sp>
      <p:pic>
        <p:nvPicPr>
          <p:cNvPr id="81929" name="Picture 7"/>
          <p:cNvPicPr>
            <a:picLocks noChangeAspect="1" noChangeArrowheads="1"/>
          </p:cNvPicPr>
          <p:nvPr/>
        </p:nvPicPr>
        <p:blipFill>
          <a:blip r:embed="rId3"/>
          <a:srcRect/>
          <a:stretch>
            <a:fillRect/>
          </a:stretch>
        </p:blipFill>
        <p:spPr bwMode="auto">
          <a:xfrm>
            <a:off x="4803775" y="0"/>
            <a:ext cx="4340225" cy="6858000"/>
          </a:xfrm>
          <a:prstGeom prst="rect">
            <a:avLst/>
          </a:prstGeom>
          <a:noFill/>
          <a:ln w="9525">
            <a:noFill/>
            <a:miter lim="800000"/>
            <a:headEnd/>
            <a:tailEnd/>
          </a:ln>
        </p:spPr>
      </p:pic>
      <p:pic>
        <p:nvPicPr>
          <p:cNvPr id="81930" name="Picture 6" descr="D:\HORTICULTURE\02 POST HARVEST MANAGEMENT\POST-HARVEST MANAGEMENT\POSTHARVEST (JPG)\onion ventilated store.jpg"/>
          <p:cNvPicPr>
            <a:picLocks noChangeAspect="1" noChangeArrowheads="1"/>
          </p:cNvPicPr>
          <p:nvPr/>
        </p:nvPicPr>
        <p:blipFill>
          <a:blip r:embed="rId4"/>
          <a:srcRect/>
          <a:stretch>
            <a:fillRect/>
          </a:stretch>
        </p:blipFill>
        <p:spPr bwMode="auto">
          <a:xfrm>
            <a:off x="0" y="3276600"/>
            <a:ext cx="478155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228600" y="274638"/>
            <a:ext cx="8458200" cy="792162"/>
          </a:xfrm>
        </p:spPr>
        <p:txBody>
          <a:bodyPr/>
          <a:lstStyle/>
          <a:p>
            <a:pPr algn="l"/>
            <a:r>
              <a:rPr lang="en-US" altLang="en-US" b="1" smtClean="0">
                <a:solidFill>
                  <a:srgbClr val="1004AC"/>
                </a:solidFill>
                <a:latin typeface="Bookman Old Style" pitchFamily="18" charset="0"/>
              </a:rPr>
              <a:t>Diffused light storage</a:t>
            </a:r>
          </a:p>
        </p:txBody>
      </p:sp>
      <p:sp>
        <p:nvSpPr>
          <p:cNvPr id="83971" name="Content Placeholder 2"/>
          <p:cNvSpPr>
            <a:spLocks noGrp="1"/>
          </p:cNvSpPr>
          <p:nvPr>
            <p:ph idx="1"/>
          </p:nvPr>
        </p:nvSpPr>
        <p:spPr>
          <a:xfrm>
            <a:off x="304800" y="1066800"/>
            <a:ext cx="8534400" cy="5181600"/>
          </a:xfrm>
        </p:spPr>
        <p:txBody>
          <a:bodyPr>
            <a:normAutofit lnSpcReduction="10000"/>
          </a:bodyPr>
          <a:lstStyle/>
          <a:p>
            <a:pPr>
              <a:buFontTx/>
              <a:buChar char="ᴥ"/>
            </a:pPr>
            <a:r>
              <a:rPr lang="en-US" altLang="en-US" b="1" smtClean="0"/>
              <a:t>POTATO SEED STORAGE </a:t>
            </a:r>
          </a:p>
          <a:p>
            <a:pPr algn="just">
              <a:buFontTx/>
              <a:buChar char="ᴥ"/>
            </a:pPr>
            <a:r>
              <a:rPr lang="en-US" altLang="en-US" sz="3000" smtClean="0">
                <a:latin typeface="Bookman Old Style" pitchFamily="18" charset="0"/>
              </a:rPr>
              <a:t>Seed tubers should be stored in a diffused light store (DLS). </a:t>
            </a:r>
          </a:p>
          <a:p>
            <a:pPr algn="just">
              <a:buFontTx/>
              <a:buChar char="ᴥ"/>
            </a:pPr>
            <a:r>
              <a:rPr lang="en-US" altLang="en-US" sz="3000" smtClean="0">
                <a:latin typeface="Bookman Old Style" pitchFamily="18" charset="0"/>
              </a:rPr>
              <a:t>In DLS tubers can be stored 8-9 months with out much loss. </a:t>
            </a:r>
          </a:p>
          <a:p>
            <a:pPr algn="just">
              <a:buFontTx/>
              <a:buChar char="ᴥ"/>
            </a:pPr>
            <a:r>
              <a:rPr lang="en-US" altLang="en-US" sz="3000" smtClean="0">
                <a:latin typeface="Bookman Old Style" pitchFamily="18" charset="0"/>
              </a:rPr>
              <a:t>They can also produce 3-4 sprouts, which are green, and strong consequently yield will be high. </a:t>
            </a:r>
          </a:p>
          <a:p>
            <a:pPr algn="just">
              <a:buFontTx/>
              <a:buChar char="ᴥ"/>
            </a:pPr>
            <a:r>
              <a:rPr lang="en-US" altLang="en-US" sz="3000" smtClean="0">
                <a:latin typeface="Bookman Old Style" pitchFamily="18" charset="0"/>
              </a:rPr>
              <a:t>If possible seed store should be covered with aphid proof screen to avoid insect entrance. </a:t>
            </a:r>
          </a:p>
          <a:p>
            <a:pPr>
              <a:buFontTx/>
              <a:buChar char="ᴥ"/>
            </a:pPr>
            <a:endParaRPr lang="en-US" altLang="en-US" smtClean="0"/>
          </a:p>
        </p:txBody>
      </p:sp>
      <p:sp>
        <p:nvSpPr>
          <p:cNvPr id="83972" name="Slide Number Placeholder 5"/>
          <p:cNvSpPr>
            <a:spLocks noGrp="1"/>
          </p:cNvSpPr>
          <p:nvPr>
            <p:ph type="sldNum" sz="quarter" idx="12"/>
          </p:nvPr>
        </p:nvSpPr>
        <p:spPr bwMode="auto">
          <a:noFill/>
          <a:ln>
            <a:miter lim="800000"/>
            <a:headEnd/>
            <a:tailEnd/>
          </a:ln>
        </p:spPr>
        <p:txBody>
          <a:bodyPr/>
          <a:lstStyle/>
          <a:p>
            <a:fld id="{58AA7553-CE6E-4D22-A76B-4434B2B3DCB5}" type="slidenum">
              <a:rPr lang="en-US" altLang="en-US">
                <a:cs typeface="Arial" charset="0"/>
              </a:rPr>
              <a:pPr/>
              <a:t>283</a:t>
            </a:fld>
            <a:endParaRPr lang="en-US" altLang="en-US">
              <a:cs typeface="Arial" charset="0"/>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295275" y="365125"/>
            <a:ext cx="4138613" cy="1131888"/>
          </a:xfrm>
        </p:spPr>
        <p:txBody>
          <a:bodyPr>
            <a:normAutofit fontScale="90000"/>
          </a:bodyPr>
          <a:lstStyle/>
          <a:p>
            <a:r>
              <a:rPr lang="en-GB" altLang="en-US" i="1" smtClean="0">
                <a:latin typeface="Book Antiqua" pitchFamily="18" charset="0"/>
              </a:rPr>
              <a:t>Diffused light storage</a:t>
            </a:r>
          </a:p>
        </p:txBody>
      </p:sp>
      <p:pic>
        <p:nvPicPr>
          <p:cNvPr id="84995" name="Picture 2" descr="D:\ACADEMICS\02 POST HARVEST MANAGEMENT\POST-HARVEST MANAGEMENT\POSTHARVEST (JPG)\Demos\20160113_052618.jpg"/>
          <p:cNvPicPr>
            <a:picLocks noChangeAspect="1" noChangeArrowheads="1"/>
          </p:cNvPicPr>
          <p:nvPr/>
        </p:nvPicPr>
        <p:blipFill>
          <a:blip r:embed="rId2"/>
          <a:srcRect/>
          <a:stretch>
            <a:fillRect/>
          </a:stretch>
        </p:blipFill>
        <p:spPr bwMode="auto">
          <a:xfrm>
            <a:off x="4422775" y="0"/>
            <a:ext cx="4721225" cy="6858000"/>
          </a:xfrm>
          <a:prstGeom prst="rect">
            <a:avLst/>
          </a:prstGeom>
          <a:noFill/>
          <a:ln w="9525">
            <a:noFill/>
            <a:miter lim="800000"/>
            <a:headEnd/>
            <a:tailEnd/>
          </a:ln>
        </p:spPr>
      </p:pic>
      <p:sp>
        <p:nvSpPr>
          <p:cNvPr id="84996" name="Slide Number Placeholder 4"/>
          <p:cNvSpPr>
            <a:spLocks noGrp="1"/>
          </p:cNvSpPr>
          <p:nvPr>
            <p:ph type="sldNum" sz="quarter" idx="12"/>
          </p:nvPr>
        </p:nvSpPr>
        <p:spPr bwMode="auto">
          <a:noFill/>
          <a:ln>
            <a:miter lim="800000"/>
            <a:headEnd/>
            <a:tailEnd/>
          </a:ln>
        </p:spPr>
        <p:txBody>
          <a:bodyPr/>
          <a:lstStyle/>
          <a:p>
            <a:fld id="{5773556D-B57B-4E9C-A4C9-AD9E54ADE3A7}" type="slidenum">
              <a:rPr lang="en-GB" altLang="en-US">
                <a:cs typeface="Arial" charset="0"/>
              </a:rPr>
              <a:pPr/>
              <a:t>284</a:t>
            </a:fld>
            <a:endParaRPr lang="en-GB" altLang="en-US">
              <a:cs typeface="Arial" charset="0"/>
            </a:endParaRPr>
          </a:p>
        </p:txBody>
      </p:sp>
      <p:pic>
        <p:nvPicPr>
          <p:cNvPr id="84997" name="Picture 2" descr="D:\RESEARCH &amp; TRAINING\1 POTATO EVALUATION TRIAL\RESEARCH PIC OF STUDY AREAS\DSC_0057.JPG"/>
          <p:cNvPicPr>
            <a:picLocks noGrp="1" noChangeAspect="1" noChangeArrowheads="1"/>
          </p:cNvPicPr>
          <p:nvPr>
            <p:ph idx="1"/>
          </p:nvPr>
        </p:nvPicPr>
        <p:blipFill>
          <a:blip r:embed="rId3"/>
          <a:srcRect/>
          <a:stretch>
            <a:fillRect/>
          </a:stretch>
        </p:blipFill>
        <p:spPr>
          <a:xfrm>
            <a:off x="0" y="2138363"/>
            <a:ext cx="4364038" cy="4719637"/>
          </a:xfrm>
        </p:spPr>
      </p:pic>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16CC66C1-CE63-4703-A3E9-F8AEAFECB563}" type="datetime1">
              <a:rPr lang="en-US" smtClean="0"/>
              <a:pPr>
                <a:defRPr/>
              </a:pPr>
              <a:t>5/8/2019</a:t>
            </a:fld>
            <a:endParaRPr lang="en-US"/>
          </a:p>
        </p:txBody>
      </p:sp>
      <p:sp>
        <p:nvSpPr>
          <p:cNvPr id="5" name="Footer Placeholder 4"/>
          <p:cNvSpPr>
            <a:spLocks noGrp="1"/>
          </p:cNvSpPr>
          <p:nvPr>
            <p:ph type="ftr" sz="quarter" idx="11"/>
          </p:nvPr>
        </p:nvSpPr>
        <p:spPr/>
        <p:txBody>
          <a:bodyPr/>
          <a:lstStyle/>
          <a:p>
            <a:pPr>
              <a:defRPr/>
            </a:pPr>
            <a:r>
              <a:rPr lang="en-US" smtClean="0"/>
              <a:t>POST- HARVEST PHYSIOLOGY</a:t>
            </a:r>
            <a:endParaRPr lang="en-US"/>
          </a:p>
        </p:txBody>
      </p:sp>
      <p:sp>
        <p:nvSpPr>
          <p:cNvPr id="86020" name="Slide Number Placeholder 5"/>
          <p:cNvSpPr>
            <a:spLocks noGrp="1"/>
          </p:cNvSpPr>
          <p:nvPr>
            <p:ph type="sldNum" sz="quarter" idx="12"/>
          </p:nvPr>
        </p:nvSpPr>
        <p:spPr bwMode="auto">
          <a:noFill/>
          <a:ln>
            <a:miter lim="800000"/>
            <a:headEnd/>
            <a:tailEnd/>
          </a:ln>
        </p:spPr>
        <p:txBody>
          <a:bodyPr/>
          <a:lstStyle/>
          <a:p>
            <a:fld id="{7B549686-75D6-49EE-939B-00B5D53A2757}" type="slidenum">
              <a:rPr lang="en-US" altLang="en-US">
                <a:cs typeface="Arial" charset="0"/>
              </a:rPr>
              <a:pPr/>
              <a:t>285</a:t>
            </a:fld>
            <a:endParaRPr lang="en-US" altLang="en-US">
              <a:cs typeface="Arial" charset="0"/>
            </a:endParaRPr>
          </a:p>
        </p:txBody>
      </p:sp>
      <p:pic>
        <p:nvPicPr>
          <p:cNvPr id="86021" name="Picture 2" descr="D:\HORTICULTURE\02 POST HARVEST MANAGEMENT\POST-HARVEST MANAGEMENT\POSTHARVEST (JPG)\difstore.jpg"/>
          <p:cNvPicPr>
            <a:picLocks noChangeAspect="1" noChangeArrowheads="1"/>
          </p:cNvPicPr>
          <p:nvPr/>
        </p:nvPicPr>
        <p:blipFill>
          <a:blip r:embed="rId2"/>
          <a:srcRect/>
          <a:stretch>
            <a:fillRect/>
          </a:stretch>
        </p:blipFill>
        <p:spPr bwMode="auto">
          <a:xfrm>
            <a:off x="0" y="1066800"/>
            <a:ext cx="4724400" cy="4421188"/>
          </a:xfrm>
          <a:prstGeom prst="rect">
            <a:avLst/>
          </a:prstGeom>
          <a:noFill/>
          <a:ln w="9525">
            <a:noFill/>
            <a:miter lim="800000"/>
            <a:headEnd/>
            <a:tailEnd/>
          </a:ln>
        </p:spPr>
      </p:pic>
      <p:pic>
        <p:nvPicPr>
          <p:cNvPr id="86022" name="Picture 3" descr="D:\HORTICULTURE\MINI PROJECTS\POTATO EVALUATION TRIAL\DLS\DSC_0579.JPG"/>
          <p:cNvPicPr>
            <a:picLocks noChangeAspect="1" noChangeArrowheads="1"/>
          </p:cNvPicPr>
          <p:nvPr/>
        </p:nvPicPr>
        <p:blipFill>
          <a:blip r:embed="rId3"/>
          <a:srcRect/>
          <a:stretch>
            <a:fillRect/>
          </a:stretch>
        </p:blipFill>
        <p:spPr bwMode="auto">
          <a:xfrm>
            <a:off x="4657725" y="9525"/>
            <a:ext cx="4486275" cy="684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9"/>
          <p:cNvPicPr>
            <a:picLocks noChangeAspect="1" noChangeArrowheads="1"/>
          </p:cNvPicPr>
          <p:nvPr/>
        </p:nvPicPr>
        <p:blipFill>
          <a:blip r:embed="rId2" cstate="print"/>
          <a:srcRect/>
          <a:stretch>
            <a:fillRect/>
          </a:stretch>
        </p:blipFill>
        <p:spPr>
          <a:xfrm>
            <a:off x="0" y="0"/>
            <a:ext cx="4648200" cy="6858000"/>
          </a:xfrm>
          <a:prstGeom prst="rect">
            <a:avLst/>
          </a:prstGeom>
          <a:noFill/>
        </p:spPr>
      </p:pic>
      <p:pic>
        <p:nvPicPr>
          <p:cNvPr id="7" name="Picture 4" descr="p7"/>
          <p:cNvPicPr>
            <a:picLocks noChangeAspect="1" noChangeArrowheads="1"/>
          </p:cNvPicPr>
          <p:nvPr/>
        </p:nvPicPr>
        <p:blipFill>
          <a:blip r:embed="rId3" cstate="print"/>
          <a:srcRect/>
          <a:stretch>
            <a:fillRect/>
          </a:stretch>
        </p:blipFill>
        <p:spPr>
          <a:xfrm>
            <a:off x="4648200" y="0"/>
            <a:ext cx="4495800" cy="6858000"/>
          </a:xfrm>
          <a:prstGeom prst="rect">
            <a:avLst/>
          </a:prstGeom>
          <a:noFill/>
        </p:spPr>
      </p:pic>
      <p:sp>
        <p:nvSpPr>
          <p:cNvPr id="8" name="Title 1"/>
          <p:cNvSpPr txBox="1">
            <a:spLocks/>
          </p:cNvSpPr>
          <p:nvPr/>
        </p:nvSpPr>
        <p:spPr>
          <a:xfrm>
            <a:off x="762000" y="2895600"/>
            <a:ext cx="8001000" cy="990599"/>
          </a:xfrm>
          <a:prstGeom prst="rect">
            <a:avLst/>
          </a:prstGeom>
          <a:solidFill>
            <a:srgbClr val="FFFF00"/>
          </a:solidFill>
          <a:scene3d>
            <a:camera prst="perspectiveAbove"/>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p>
            <a:pPr marL="465138" marR="0" lvl="0" indent="-465138" algn="ctr" defTabSz="914400" rtl="0" eaLnBrk="1" fontAlgn="auto" latinLnBrk="0" hangingPunct="1">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Bookman Old Style" pitchFamily="18" charset="0"/>
                <a:ea typeface="+mj-ea"/>
                <a:cs typeface="+mj-cs"/>
              </a:rPr>
              <a:t>Chapter 7. Postharvest disease of      horticultural produces</a:t>
            </a:r>
            <a:endParaRPr kumimoji="0" lang="en-US" sz="3200" b="0" i="0" u="none" strike="noStrike" kern="1200" cap="none" spc="0" normalizeH="0" baseline="0" noProof="0" dirty="0" smtClean="0">
              <a:ln>
                <a:noFill/>
              </a:ln>
              <a:solidFill>
                <a:srgbClr val="FF0000"/>
              </a:solidFill>
              <a:effectLst/>
              <a:uLnTx/>
              <a:uFillTx/>
              <a:latin typeface="Bookman Old Style" pitchFamily="18" charset="0"/>
              <a:ea typeface="+mj-ea"/>
              <a:cs typeface="+mj-cs"/>
            </a:endParaRP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1371600"/>
          </a:xfrm>
        </p:spPr>
        <p:txBody>
          <a:bodyPr>
            <a:normAutofit/>
          </a:bodyPr>
          <a:lstStyle/>
          <a:p>
            <a:pPr algn="l"/>
            <a:r>
              <a:rPr lang="en-US" sz="3500" b="1" dirty="0" smtClean="0">
                <a:solidFill>
                  <a:srgbClr val="FF0000"/>
                </a:solidFill>
                <a:latin typeface="Bookman Old Style" pitchFamily="18" charset="0"/>
              </a:rPr>
              <a:t>Chapter learning </a:t>
            </a:r>
            <a:br>
              <a:rPr lang="en-US" sz="3500" b="1" dirty="0" smtClean="0">
                <a:solidFill>
                  <a:srgbClr val="FF0000"/>
                </a:solidFill>
                <a:latin typeface="Bookman Old Style" pitchFamily="18" charset="0"/>
              </a:rPr>
            </a:br>
            <a:r>
              <a:rPr lang="en-US" sz="3500" b="1" dirty="0" smtClean="0">
                <a:solidFill>
                  <a:srgbClr val="FF0000"/>
                </a:solidFill>
                <a:latin typeface="Bookman Old Style" pitchFamily="18" charset="0"/>
              </a:rPr>
              <a:t>objectives </a:t>
            </a:r>
            <a:endParaRPr lang="en-US" sz="3500" b="1" dirty="0">
              <a:solidFill>
                <a:srgbClr val="FF0000"/>
              </a:solidFill>
              <a:latin typeface="Bookman Old Style" pitchFamily="18" charset="0"/>
            </a:endParaRPr>
          </a:p>
        </p:txBody>
      </p:sp>
      <p:sp>
        <p:nvSpPr>
          <p:cNvPr id="3" name="Content Placeholder 2"/>
          <p:cNvSpPr>
            <a:spLocks noGrp="1"/>
          </p:cNvSpPr>
          <p:nvPr>
            <p:ph idx="1"/>
          </p:nvPr>
        </p:nvSpPr>
        <p:spPr>
          <a:xfrm>
            <a:off x="457200" y="1828800"/>
            <a:ext cx="8229600" cy="4648200"/>
          </a:xfrm>
        </p:spPr>
        <p:txBody>
          <a:bodyPr>
            <a:normAutofit/>
          </a:bodyPr>
          <a:lstStyle/>
          <a:p>
            <a:pPr marL="0" indent="0" algn="just">
              <a:buNone/>
            </a:pPr>
            <a:r>
              <a:rPr lang="en-US" dirty="0" smtClean="0">
                <a:latin typeface="Book Antiqua" pitchFamily="18" charset="0"/>
              </a:rPr>
              <a:t>Dear learner, at the end of this chapter you should be able to:</a:t>
            </a:r>
          </a:p>
          <a:p>
            <a:pPr algn="just">
              <a:buBlip>
                <a:blip r:embed="rId2"/>
              </a:buBlip>
            </a:pPr>
            <a:r>
              <a:rPr lang="en-US" sz="3000" dirty="0" smtClean="0">
                <a:latin typeface="Book Antiqua" pitchFamily="18" charset="0"/>
              </a:rPr>
              <a:t>Recognize how post-harvest disease occur </a:t>
            </a:r>
          </a:p>
          <a:p>
            <a:pPr algn="just">
              <a:buBlip>
                <a:blip r:embed="rId2"/>
              </a:buBlip>
            </a:pPr>
            <a:r>
              <a:rPr lang="en-US" sz="3000" dirty="0" smtClean="0">
                <a:latin typeface="Book Antiqua" pitchFamily="18" charset="0"/>
              </a:rPr>
              <a:t>List major factors influencing post-harvest disease of hort. Crops</a:t>
            </a:r>
          </a:p>
          <a:p>
            <a:pPr algn="just">
              <a:buBlip>
                <a:blip r:embed="rId2"/>
              </a:buBlip>
            </a:pPr>
            <a:r>
              <a:rPr lang="en-US" sz="3000" dirty="0" smtClean="0">
                <a:latin typeface="Book Antiqua" pitchFamily="18" charset="0"/>
              </a:rPr>
              <a:t>List major post-harvest disease of fruit &amp; veggies </a:t>
            </a:r>
          </a:p>
          <a:p>
            <a:pPr algn="just">
              <a:buBlip>
                <a:blip r:embed="rId2"/>
              </a:buBlip>
            </a:pPr>
            <a:r>
              <a:rPr lang="en-US" sz="3000" dirty="0" smtClean="0">
                <a:latin typeface="Book Antiqua" pitchFamily="18" charset="0"/>
              </a:rPr>
              <a:t>Discuss management of post-harvest disease </a:t>
            </a:r>
            <a:endParaRPr lang="en-US" sz="3000" dirty="0">
              <a:latin typeface="Book Antiqua" pitchFamily="18" charset="0"/>
            </a:endParaRPr>
          </a:p>
        </p:txBody>
      </p:sp>
      <p:pic>
        <p:nvPicPr>
          <p:cNvPr id="1026" name="Picture 2" descr="C:\Users\Asus\Pictures\objective.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28654" y="0"/>
            <a:ext cx="1953296" cy="19812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43000"/>
            <a:ext cx="8610600" cy="5334000"/>
          </a:xfrm>
        </p:spPr>
        <p:txBody>
          <a:bodyPr>
            <a:normAutofit/>
          </a:bodyPr>
          <a:lstStyle/>
          <a:p>
            <a:pPr algn="just">
              <a:buNone/>
            </a:pPr>
            <a:r>
              <a:rPr lang="en-US" sz="2800" b="1" dirty="0" smtClean="0">
                <a:solidFill>
                  <a:srgbClr val="200AC6"/>
                </a:solidFill>
                <a:latin typeface="Bookman Old Style" pitchFamily="18" charset="0"/>
              </a:rPr>
              <a:t> Development </a:t>
            </a:r>
            <a:r>
              <a:rPr lang="en-US" sz="2800" b="1" dirty="0">
                <a:solidFill>
                  <a:srgbClr val="200AC6"/>
                </a:solidFill>
                <a:latin typeface="Bookman Old Style" pitchFamily="18" charset="0"/>
              </a:rPr>
              <a:t>of Postharvest Diseases</a:t>
            </a:r>
            <a:endParaRPr lang="en-US" sz="2000" b="1" dirty="0">
              <a:solidFill>
                <a:srgbClr val="200AC6"/>
              </a:solidFill>
              <a:latin typeface="Bookman Old Style" pitchFamily="18" charset="0"/>
            </a:endParaRPr>
          </a:p>
          <a:p>
            <a:pPr lvl="2" algn="just"/>
            <a:r>
              <a:rPr lang="en-US" dirty="0">
                <a:solidFill>
                  <a:srgbClr val="200AC6"/>
                </a:solidFill>
                <a:latin typeface="Bookman Old Style" pitchFamily="18" charset="0"/>
              </a:rPr>
              <a:t>Pathogens</a:t>
            </a:r>
            <a:endParaRPr lang="en-US" sz="2000" dirty="0">
              <a:solidFill>
                <a:srgbClr val="200AC6"/>
              </a:solidFill>
              <a:latin typeface="Bookman Old Style" pitchFamily="18" charset="0"/>
            </a:endParaRPr>
          </a:p>
          <a:p>
            <a:pPr lvl="2" algn="just"/>
            <a:r>
              <a:rPr lang="en-US" dirty="0">
                <a:solidFill>
                  <a:srgbClr val="200AC6"/>
                </a:solidFill>
                <a:latin typeface="Bookman Old Style" pitchFamily="18" charset="0"/>
              </a:rPr>
              <a:t>Infection Process</a:t>
            </a:r>
            <a:endParaRPr lang="en-US" sz="2000" dirty="0">
              <a:solidFill>
                <a:srgbClr val="200AC6"/>
              </a:solidFill>
              <a:latin typeface="Bookman Old Style" pitchFamily="18" charset="0"/>
            </a:endParaRPr>
          </a:p>
          <a:p>
            <a:pPr lvl="2" algn="just"/>
            <a:r>
              <a:rPr lang="en-US" dirty="0" smtClean="0">
                <a:solidFill>
                  <a:srgbClr val="200AC6"/>
                </a:solidFill>
                <a:latin typeface="Bookman Old Style" pitchFamily="18" charset="0"/>
              </a:rPr>
              <a:t>Sources </a:t>
            </a:r>
            <a:r>
              <a:rPr lang="en-US" dirty="0">
                <a:solidFill>
                  <a:srgbClr val="200AC6"/>
                </a:solidFill>
                <a:latin typeface="Bookman Old Style" pitchFamily="18" charset="0"/>
              </a:rPr>
              <a:t>of Postharvest Diseases </a:t>
            </a:r>
            <a:endParaRPr lang="en-US" sz="2000" dirty="0" smtClean="0">
              <a:solidFill>
                <a:srgbClr val="200AC6"/>
              </a:solidFill>
              <a:latin typeface="Bookman Old Style" pitchFamily="18" charset="0"/>
            </a:endParaRPr>
          </a:p>
          <a:p>
            <a:pPr algn="just">
              <a:buNone/>
              <a:tabLst>
                <a:tab pos="569913" algn="l"/>
                <a:tab pos="688975" algn="l"/>
              </a:tabLst>
            </a:pPr>
            <a:r>
              <a:rPr lang="en-US" sz="2800" b="1" dirty="0" smtClean="0">
                <a:solidFill>
                  <a:srgbClr val="200AC6"/>
                </a:solidFill>
                <a:latin typeface="Bookman Old Style" pitchFamily="18" charset="0"/>
              </a:rPr>
              <a:t> Factors influencing postharvest disease of horticultural crops</a:t>
            </a:r>
          </a:p>
          <a:p>
            <a:pPr lvl="2" algn="just"/>
            <a:r>
              <a:rPr lang="en-US" dirty="0" smtClean="0">
                <a:solidFill>
                  <a:srgbClr val="200AC6"/>
                </a:solidFill>
                <a:latin typeface="Bookman Old Style" pitchFamily="18" charset="0"/>
              </a:rPr>
              <a:t>Pre-&amp; post harvest factors</a:t>
            </a:r>
            <a:endParaRPr lang="en-US" sz="2000" dirty="0" smtClean="0">
              <a:solidFill>
                <a:srgbClr val="200AC6"/>
              </a:solidFill>
              <a:latin typeface="Bookman Old Style" pitchFamily="18" charset="0"/>
            </a:endParaRPr>
          </a:p>
          <a:p>
            <a:pPr algn="just">
              <a:buNone/>
            </a:pPr>
            <a:r>
              <a:rPr lang="en-US" sz="2800" b="1" dirty="0" smtClean="0">
                <a:solidFill>
                  <a:srgbClr val="200AC6"/>
                </a:solidFill>
                <a:latin typeface="Bookman Old Style" pitchFamily="18" charset="0"/>
              </a:rPr>
              <a:t> Management </a:t>
            </a:r>
            <a:r>
              <a:rPr lang="en-US" sz="2800" b="1" dirty="0">
                <a:solidFill>
                  <a:srgbClr val="200AC6"/>
                </a:solidFill>
                <a:latin typeface="Bookman Old Style" pitchFamily="18" charset="0"/>
              </a:rPr>
              <a:t>of Postharvest </a:t>
            </a:r>
            <a:r>
              <a:rPr lang="en-US" sz="2800" b="1" dirty="0" smtClean="0">
                <a:solidFill>
                  <a:srgbClr val="200AC6"/>
                </a:solidFill>
                <a:latin typeface="Bookman Old Style" pitchFamily="18" charset="0"/>
              </a:rPr>
              <a:t>Diseases</a:t>
            </a:r>
            <a:endParaRPr lang="en-US" sz="2800" b="1" dirty="0">
              <a:solidFill>
                <a:srgbClr val="200AC6"/>
              </a:solidFill>
              <a:latin typeface="Bookman Old Style" pitchFamily="18" charset="0"/>
            </a:endParaRPr>
          </a:p>
          <a:p>
            <a:pPr lvl="2" algn="just"/>
            <a:r>
              <a:rPr lang="en-US" dirty="0" smtClean="0">
                <a:solidFill>
                  <a:srgbClr val="200AC6"/>
                </a:solidFill>
                <a:latin typeface="Bookman Old Style" pitchFamily="18" charset="0"/>
              </a:rPr>
              <a:t>Pre-&amp; post harvest measures</a:t>
            </a:r>
            <a:endParaRPr lang="en-US" sz="2000" dirty="0" smtClean="0">
              <a:solidFill>
                <a:srgbClr val="200AC6"/>
              </a:solidFill>
              <a:latin typeface="Bookman Old Style" pitchFamily="18" charset="0"/>
            </a:endParaRPr>
          </a:p>
        </p:txBody>
      </p:sp>
      <p:sp>
        <p:nvSpPr>
          <p:cNvPr id="4" name="Rectangle 3"/>
          <p:cNvSpPr/>
          <p:nvPr/>
        </p:nvSpPr>
        <p:spPr>
          <a:xfrm>
            <a:off x="304800" y="304800"/>
            <a:ext cx="5715000" cy="769441"/>
          </a:xfrm>
          <a:prstGeom prst="rect">
            <a:avLst/>
          </a:prstGeom>
        </p:spPr>
        <p:txBody>
          <a:bodyPr wrap="square">
            <a:spAutoFit/>
          </a:bodyPr>
          <a:lstStyle/>
          <a:p>
            <a:r>
              <a:rPr lang="en-US" sz="4400" b="1" dirty="0" smtClean="0">
                <a:solidFill>
                  <a:srgbClr val="FF0000"/>
                </a:solidFill>
                <a:latin typeface="Bookman Old Style" pitchFamily="18" charset="0"/>
              </a:rPr>
              <a:t>Chapter content</a:t>
            </a:r>
            <a:endParaRPr lang="en-US" sz="4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11"/>
          <p:cNvPicPr>
            <a:picLocks noGrp="1" noChangeAspect="1" noChangeArrowheads="1"/>
          </p:cNvPicPr>
          <p:nvPr>
            <p:ph/>
          </p:nvPr>
        </p:nvPicPr>
        <p:blipFill>
          <a:blip r:embed="rId2">
            <a:extLst>
              <a:ext uri="{28A0092B-C50C-407E-A947-70E740481C1C}">
                <a14:useLocalDpi xmlns="" xmlns:a14="http://schemas.microsoft.com/office/drawing/2010/main" val="0"/>
              </a:ext>
            </a:extLst>
          </a:blip>
          <a:srcRect/>
          <a:stretch>
            <a:fillRect/>
          </a:stretch>
        </p:blipFill>
        <p:spPr>
          <a:xfrm>
            <a:off x="2192338" y="0"/>
            <a:ext cx="4611687" cy="6858000"/>
          </a:xfrm>
          <a:noFill/>
        </p:spPr>
      </p:pic>
    </p:spTree>
    <p:extLst>
      <p:ext uri="{BB962C8B-B14F-4D97-AF65-F5344CB8AC3E}">
        <p14:creationId xmlns="" xmlns:p14="http://schemas.microsoft.com/office/powerpoint/2010/main" val="21943736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534400" cy="533399"/>
          </a:xfrm>
        </p:spPr>
        <p:txBody>
          <a:bodyPr>
            <a:normAutofit fontScale="90000"/>
          </a:bodyPr>
          <a:lstStyle/>
          <a:p>
            <a:pPr algn="l"/>
            <a:r>
              <a:rPr lang="en-US" sz="3200" dirty="0" smtClean="0">
                <a:solidFill>
                  <a:srgbClr val="FF0000"/>
                </a:solidFill>
                <a:latin typeface="Times New Roman" pitchFamily="18" charset="0"/>
                <a:cs typeface="Times New Roman" pitchFamily="18" charset="0"/>
              </a:rPr>
              <a:t>Contd…</a:t>
            </a:r>
            <a:endParaRPr lang="en-US" sz="32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762000"/>
            <a:ext cx="8686800" cy="6096000"/>
          </a:xfrm>
        </p:spPr>
        <p:txBody>
          <a:bodyPr>
            <a:normAutofit fontScale="70000" lnSpcReduction="20000"/>
          </a:bodyPr>
          <a:lstStyle/>
          <a:p>
            <a:pPr algn="l"/>
            <a:r>
              <a:rPr lang="en-US" b="1" dirty="0" smtClean="0">
                <a:solidFill>
                  <a:schemeClr val="tx1"/>
                </a:solidFill>
                <a:latin typeface="Times New Roman" pitchFamily="18" charset="0"/>
                <a:cs typeface="Times New Roman" pitchFamily="18" charset="0"/>
              </a:rPr>
              <a:t>Lipids</a:t>
            </a:r>
          </a:p>
          <a:p>
            <a:pPr algn="just">
              <a:lnSpc>
                <a:spcPct val="150000"/>
              </a:lnSpc>
              <a:buFont typeface="Wingdings 2" pitchFamily="18" charset="2"/>
              <a:buChar char=""/>
            </a:pPr>
            <a:r>
              <a:rPr lang="en-US" dirty="0" smtClean="0">
                <a:solidFill>
                  <a:schemeClr val="tx1"/>
                </a:solidFill>
                <a:latin typeface="Times New Roman" pitchFamily="18" charset="0"/>
                <a:cs typeface="Times New Roman" pitchFamily="18" charset="0"/>
              </a:rPr>
              <a:t>Are organic fats composed of fatty acids. </a:t>
            </a:r>
          </a:p>
          <a:p>
            <a:pPr algn="just">
              <a:lnSpc>
                <a:spcPct val="150000"/>
              </a:lnSpc>
              <a:buFont typeface="Wingdings 2" pitchFamily="18" charset="2"/>
              <a:buChar char=""/>
            </a:pPr>
            <a:r>
              <a:rPr lang="en-US" dirty="0" smtClean="0">
                <a:solidFill>
                  <a:schemeClr val="tx1"/>
                </a:solidFill>
                <a:latin typeface="Times New Roman" pitchFamily="18" charset="0"/>
                <a:cs typeface="Times New Roman" pitchFamily="18" charset="0"/>
              </a:rPr>
              <a:t>Fruits like avocado and olives contain high concentration of lipids (15 – 20%) and many seeds in the form of storage compounds. </a:t>
            </a:r>
          </a:p>
          <a:p>
            <a:pPr algn="just">
              <a:lnSpc>
                <a:spcPct val="150000"/>
              </a:lnSpc>
              <a:buFont typeface="Wingdings 2" pitchFamily="18" charset="2"/>
              <a:buChar char=""/>
            </a:pPr>
            <a:r>
              <a:rPr lang="en-US" dirty="0" smtClean="0">
                <a:solidFill>
                  <a:schemeClr val="tx1"/>
                </a:solidFill>
                <a:latin typeface="Times New Roman" pitchFamily="18" charset="0"/>
                <a:cs typeface="Times New Roman" pitchFamily="18" charset="0"/>
              </a:rPr>
              <a:t>Plant lipids serve as storage form of carbon, and functions as components of cellular membranes &amp; cuticular waxes.  </a:t>
            </a:r>
          </a:p>
          <a:p>
            <a:pPr algn="just">
              <a:lnSpc>
                <a:spcPct val="150000"/>
              </a:lnSpc>
              <a:buFont typeface="Wingdings 2" pitchFamily="18" charset="2"/>
              <a:buChar char=""/>
            </a:pPr>
            <a:r>
              <a:rPr lang="en-US" dirty="0" smtClean="0">
                <a:solidFill>
                  <a:schemeClr val="tx1"/>
                </a:solidFill>
                <a:latin typeface="Times New Roman" pitchFamily="18" charset="0"/>
                <a:cs typeface="Times New Roman" pitchFamily="18" charset="0"/>
              </a:rPr>
              <a:t>Among the lipids, </a:t>
            </a:r>
            <a:r>
              <a:rPr lang="en-US" b="1" dirty="0" smtClean="0">
                <a:solidFill>
                  <a:schemeClr val="tx1"/>
                </a:solidFill>
                <a:latin typeface="Times New Roman" pitchFamily="18" charset="0"/>
                <a:cs typeface="Times New Roman" pitchFamily="18" charset="0"/>
              </a:rPr>
              <a:t>waxes</a:t>
            </a:r>
            <a:r>
              <a:rPr lang="en-US"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cutin</a:t>
            </a:r>
            <a:r>
              <a:rPr lang="en-US" dirty="0" smtClean="0">
                <a:solidFill>
                  <a:schemeClr val="tx1"/>
                </a:solidFill>
                <a:latin typeface="Times New Roman" pitchFamily="18" charset="0"/>
                <a:cs typeface="Times New Roman" pitchFamily="18" charset="0"/>
              </a:rPr>
              <a:t> and </a:t>
            </a:r>
            <a:r>
              <a:rPr lang="en-US" b="1" dirty="0" smtClean="0">
                <a:solidFill>
                  <a:schemeClr val="tx1"/>
                </a:solidFill>
                <a:latin typeface="Times New Roman" pitchFamily="18" charset="0"/>
                <a:cs typeface="Times New Roman" pitchFamily="18" charset="0"/>
              </a:rPr>
              <a:t>subrin</a:t>
            </a:r>
            <a:r>
              <a:rPr lang="en-US" dirty="0" smtClean="0">
                <a:solidFill>
                  <a:schemeClr val="tx1"/>
                </a:solidFill>
                <a:latin typeface="Times New Roman" pitchFamily="18" charset="0"/>
                <a:cs typeface="Times New Roman" pitchFamily="18" charset="0"/>
              </a:rPr>
              <a:t> are the protective compounds of the outer surface of plants. </a:t>
            </a:r>
          </a:p>
          <a:p>
            <a:pPr algn="just">
              <a:lnSpc>
                <a:spcPct val="150000"/>
              </a:lnSpc>
              <a:buFont typeface="Wingdings 2" pitchFamily="18" charset="2"/>
              <a:buChar char=""/>
            </a:pPr>
            <a:r>
              <a:rPr lang="en-US" b="1" dirty="0" smtClean="0">
                <a:solidFill>
                  <a:schemeClr val="tx1"/>
                </a:solidFill>
                <a:latin typeface="Times New Roman" pitchFamily="18" charset="0"/>
                <a:cs typeface="Times New Roman" pitchFamily="18" charset="0"/>
              </a:rPr>
              <a:t>Waxes</a:t>
            </a:r>
            <a:r>
              <a:rPr lang="en-US" dirty="0" smtClean="0">
                <a:solidFill>
                  <a:schemeClr val="tx1"/>
                </a:solidFill>
                <a:latin typeface="Times New Roman" pitchFamily="18" charset="0"/>
                <a:cs typeface="Times New Roman" pitchFamily="18" charset="0"/>
              </a:rPr>
              <a:t> and </a:t>
            </a:r>
            <a:r>
              <a:rPr lang="en-US" b="1" dirty="0" smtClean="0">
                <a:solidFill>
                  <a:schemeClr val="tx1"/>
                </a:solidFill>
                <a:latin typeface="Times New Roman" pitchFamily="18" charset="0"/>
                <a:cs typeface="Times New Roman" pitchFamily="18" charset="0"/>
              </a:rPr>
              <a:t>cutin</a:t>
            </a:r>
            <a:r>
              <a:rPr lang="en-US" dirty="0" smtClean="0">
                <a:solidFill>
                  <a:schemeClr val="tx1"/>
                </a:solidFill>
                <a:latin typeface="Times New Roman" pitchFamily="18" charset="0"/>
                <a:cs typeface="Times New Roman" pitchFamily="18" charset="0"/>
              </a:rPr>
              <a:t> acts as protective coating on </a:t>
            </a:r>
            <a:r>
              <a:rPr lang="en-US" b="1" dirty="0" smtClean="0">
                <a:solidFill>
                  <a:schemeClr val="tx1"/>
                </a:solidFill>
                <a:latin typeface="Times New Roman" pitchFamily="18" charset="0"/>
                <a:cs typeface="Times New Roman" pitchFamily="18" charset="0"/>
              </a:rPr>
              <a:t>above ground </a:t>
            </a:r>
            <a:r>
              <a:rPr lang="en-US" dirty="0" smtClean="0">
                <a:solidFill>
                  <a:schemeClr val="tx1"/>
                </a:solidFill>
                <a:latin typeface="Times New Roman" pitchFamily="18" charset="0"/>
                <a:cs typeface="Times New Roman" pitchFamily="18" charset="0"/>
              </a:rPr>
              <a:t>parts where as </a:t>
            </a:r>
            <a:r>
              <a:rPr lang="en-US" b="1" dirty="0" smtClean="0">
                <a:solidFill>
                  <a:schemeClr val="tx1"/>
                </a:solidFill>
                <a:latin typeface="Times New Roman" pitchFamily="18" charset="0"/>
                <a:cs typeface="Times New Roman" pitchFamily="18" charset="0"/>
              </a:rPr>
              <a:t>subrin</a:t>
            </a:r>
            <a:r>
              <a:rPr lang="en-US" dirty="0" smtClean="0">
                <a:solidFill>
                  <a:schemeClr val="tx1"/>
                </a:solidFill>
                <a:latin typeface="Times New Roman" pitchFamily="18" charset="0"/>
                <a:cs typeface="Times New Roman" pitchFamily="18" charset="0"/>
              </a:rPr>
              <a:t>; found on </a:t>
            </a:r>
            <a:r>
              <a:rPr lang="en-US" b="1" dirty="0" smtClean="0">
                <a:solidFill>
                  <a:schemeClr val="tx1"/>
                </a:solidFill>
                <a:latin typeface="Times New Roman" pitchFamily="18" charset="0"/>
                <a:cs typeface="Times New Roman" pitchFamily="18" charset="0"/>
              </a:rPr>
              <a:t>underground</a:t>
            </a:r>
            <a:r>
              <a:rPr lang="en-US" dirty="0" smtClean="0">
                <a:solidFill>
                  <a:schemeClr val="tx1"/>
                </a:solidFill>
                <a:latin typeface="Times New Roman" pitchFamily="18" charset="0"/>
                <a:cs typeface="Times New Roman" pitchFamily="18" charset="0"/>
              </a:rPr>
              <a:t> plant part and on healed surface of wounds.</a:t>
            </a:r>
            <a:r>
              <a:rPr lang="en-US" b="1" dirty="0" smtClean="0">
                <a:solidFill>
                  <a:schemeClr val="tx1"/>
                </a:solidFill>
                <a:latin typeface="Times New Roman" pitchFamily="18" charset="0"/>
                <a:cs typeface="Times New Roman" pitchFamily="18" charset="0"/>
              </a:rPr>
              <a:t> </a:t>
            </a:r>
          </a:p>
          <a:p>
            <a:pPr algn="just">
              <a:lnSpc>
                <a:spcPct val="150000"/>
              </a:lnSpc>
              <a:buFont typeface="Wingdings 2" pitchFamily="18" charset="2"/>
              <a:buChar char=""/>
            </a:pPr>
            <a:r>
              <a:rPr lang="en-US" dirty="0" smtClean="0">
                <a:solidFill>
                  <a:schemeClr val="tx1"/>
                </a:solidFill>
                <a:latin typeface="Times New Roman" pitchFamily="18" charset="0"/>
                <a:cs typeface="Times New Roman" pitchFamily="18" charset="0"/>
              </a:rPr>
              <a:t>Waxes are extremely important during postharvest storage; limit water loss from tissue and impede the invasion of pathogens. </a:t>
            </a:r>
          </a:p>
          <a:p>
            <a:pPr algn="just">
              <a:lnSpc>
                <a:spcPct val="150000"/>
              </a:lnSpc>
              <a:buFont typeface="Wingdings 2" pitchFamily="18" charset="2"/>
              <a:buChar char=""/>
            </a:pPr>
            <a:endParaRPr lang="en-US" b="1" dirty="0" smtClean="0">
              <a:solidFill>
                <a:schemeClr val="tx1"/>
              </a:solidFill>
              <a:latin typeface="Times New Roman" pitchFamily="18" charset="0"/>
              <a:cs typeface="Times New Roman" pitchFamily="18" charset="0"/>
            </a:endParaRPr>
          </a:p>
          <a:p>
            <a:pPr algn="just">
              <a:lnSpc>
                <a:spcPct val="150000"/>
              </a:lnSpc>
              <a:buFont typeface="Wingdings 2" pitchFamily="18" charset="2"/>
              <a:buChar char=""/>
            </a:pPr>
            <a:endParaRPr lang="en-US" dirty="0" smtClean="0">
              <a:solidFill>
                <a:schemeClr val="tx1"/>
              </a:solidFill>
              <a:latin typeface="Times New Roman" pitchFamily="18" charset="0"/>
              <a:cs typeface="Times New Roman" pitchFamily="18" charset="0"/>
            </a:endParaRPr>
          </a:p>
          <a:p>
            <a:pPr algn="l"/>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p14"/>
          <p:cNvPicPr>
            <a:picLocks noGrp="1" noChangeAspect="1" noChangeArrowheads="1"/>
          </p:cNvPicPr>
          <p:nvPr>
            <p:ph/>
          </p:nvPr>
        </p:nvPicPr>
        <p:blipFill>
          <a:blip r:embed="rId2">
            <a:extLst>
              <a:ext uri="{28A0092B-C50C-407E-A947-70E740481C1C}">
                <a14:useLocalDpi xmlns="" xmlns:a14="http://schemas.microsoft.com/office/drawing/2010/main" val="0"/>
              </a:ext>
            </a:extLst>
          </a:blip>
          <a:srcRect/>
          <a:stretch>
            <a:fillRect/>
          </a:stretch>
        </p:blipFill>
        <p:spPr>
          <a:xfrm>
            <a:off x="2339975" y="0"/>
            <a:ext cx="4679950" cy="6858000"/>
          </a:xfrm>
          <a:noFill/>
        </p:spPr>
      </p:pic>
    </p:spTree>
    <p:extLst>
      <p:ext uri="{BB962C8B-B14F-4D97-AF65-F5344CB8AC3E}">
        <p14:creationId xmlns="" xmlns:p14="http://schemas.microsoft.com/office/powerpoint/2010/main" val="2002442157"/>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p9"/>
          <p:cNvPicPr>
            <a:picLocks noGrp="1" noChangeAspect="1" noChangeArrowheads="1"/>
          </p:cNvPicPr>
          <p:nvPr>
            <p:ph/>
          </p:nvPr>
        </p:nvPicPr>
        <p:blipFill>
          <a:blip r:embed="rId2">
            <a:extLst>
              <a:ext uri="{28A0092B-C50C-407E-A947-70E740481C1C}">
                <a14:useLocalDpi xmlns="" xmlns:a14="http://schemas.microsoft.com/office/drawing/2010/main" val="0"/>
              </a:ext>
            </a:extLst>
          </a:blip>
          <a:srcRect/>
          <a:stretch>
            <a:fillRect/>
          </a:stretch>
        </p:blipFill>
        <p:spPr>
          <a:xfrm>
            <a:off x="2217738" y="0"/>
            <a:ext cx="4514850" cy="6858000"/>
          </a:xfrm>
          <a:noFill/>
        </p:spPr>
      </p:pic>
    </p:spTree>
    <p:extLst>
      <p:ext uri="{BB962C8B-B14F-4D97-AF65-F5344CB8AC3E}">
        <p14:creationId xmlns="" xmlns:p14="http://schemas.microsoft.com/office/powerpoint/2010/main" val="219752858"/>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p15"/>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rcRect/>
          <a:stretch>
            <a:fillRect/>
          </a:stretch>
        </p:blipFill>
        <p:spPr>
          <a:xfrm>
            <a:off x="379413" y="0"/>
            <a:ext cx="4048125" cy="6858000"/>
          </a:xfrm>
          <a:noFill/>
        </p:spPr>
      </p:pic>
      <p:pic>
        <p:nvPicPr>
          <p:cNvPr id="15363" name="Picture 6" descr="p8"/>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a:xfrm>
            <a:off x="4716463" y="0"/>
            <a:ext cx="4094162" cy="6858000"/>
          </a:xfrm>
          <a:noFill/>
        </p:spPr>
      </p:pic>
    </p:spTree>
    <p:extLst>
      <p:ext uri="{BB962C8B-B14F-4D97-AF65-F5344CB8AC3E}">
        <p14:creationId xmlns="" xmlns:p14="http://schemas.microsoft.com/office/powerpoint/2010/main" val="689863165"/>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p6"/>
          <p:cNvPicPr>
            <a:picLocks noGrp="1" noChangeAspect="1" noChangeArrowheads="1"/>
          </p:cNvPicPr>
          <p:nvPr>
            <p:ph/>
          </p:nvPr>
        </p:nvPicPr>
        <p:blipFill>
          <a:blip r:embed="rId2">
            <a:extLst>
              <a:ext uri="{28A0092B-C50C-407E-A947-70E740481C1C}">
                <a14:useLocalDpi xmlns="" xmlns:a14="http://schemas.microsoft.com/office/drawing/2010/main" val="0"/>
              </a:ext>
            </a:extLst>
          </a:blip>
          <a:srcRect/>
          <a:stretch>
            <a:fillRect/>
          </a:stretch>
        </p:blipFill>
        <p:spPr>
          <a:xfrm>
            <a:off x="2411413" y="404813"/>
            <a:ext cx="4681537" cy="6248400"/>
          </a:xfrm>
          <a:noFill/>
        </p:spPr>
      </p:pic>
    </p:spTree>
    <p:extLst>
      <p:ext uri="{BB962C8B-B14F-4D97-AF65-F5344CB8AC3E}">
        <p14:creationId xmlns="" xmlns:p14="http://schemas.microsoft.com/office/powerpoint/2010/main" val="2351866921"/>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p7"/>
          <p:cNvPicPr>
            <a:picLocks noGrp="1" noChangeAspect="1" noChangeArrowheads="1"/>
          </p:cNvPicPr>
          <p:nvPr>
            <p:ph/>
          </p:nvPr>
        </p:nvPicPr>
        <p:blipFill>
          <a:blip r:embed="rId2">
            <a:extLst>
              <a:ext uri="{28A0092B-C50C-407E-A947-70E740481C1C}">
                <a14:useLocalDpi xmlns="" xmlns:a14="http://schemas.microsoft.com/office/drawing/2010/main" val="0"/>
              </a:ext>
            </a:extLst>
          </a:blip>
          <a:srcRect/>
          <a:stretch>
            <a:fillRect/>
          </a:stretch>
        </p:blipFill>
        <p:spPr>
          <a:xfrm>
            <a:off x="2520950" y="144463"/>
            <a:ext cx="4356100" cy="6453187"/>
          </a:xfrm>
          <a:noFill/>
        </p:spPr>
      </p:pic>
    </p:spTree>
    <p:extLst>
      <p:ext uri="{BB962C8B-B14F-4D97-AF65-F5344CB8AC3E}">
        <p14:creationId xmlns="" xmlns:p14="http://schemas.microsoft.com/office/powerpoint/2010/main" val="140349513"/>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1143000"/>
          </a:xfrm>
        </p:spPr>
        <p:txBody>
          <a:bodyPr>
            <a:normAutofit fontScale="90000"/>
          </a:bodyPr>
          <a:lstStyle/>
          <a:p>
            <a:r>
              <a:rPr lang="en-US" dirty="0" smtClean="0">
                <a:latin typeface="Bookman Old Style" pitchFamily="18" charset="0"/>
              </a:rPr>
              <a:t/>
            </a:r>
            <a:br>
              <a:rPr lang="en-US" dirty="0" smtClean="0">
                <a:latin typeface="Bookman Old Style" pitchFamily="18" charset="0"/>
              </a:rPr>
            </a:br>
            <a:r>
              <a:rPr lang="en-US" sz="5300" b="1" dirty="0" smtClean="0">
                <a:solidFill>
                  <a:srgbClr val="200AC6"/>
                </a:solidFill>
                <a:latin typeface="Bookman Old Style" pitchFamily="18" charset="0"/>
              </a:rPr>
              <a:t> </a:t>
            </a:r>
            <a:r>
              <a:rPr lang="en-US" sz="5300" b="1" dirty="0">
                <a:solidFill>
                  <a:srgbClr val="200AC6"/>
                </a:solidFill>
                <a:latin typeface="Bookman Old Style" pitchFamily="18" charset="0"/>
              </a:rPr>
              <a:t>Development of Postharvest Diseases</a:t>
            </a:r>
            <a:r>
              <a:rPr lang="en-US" sz="3600" b="1" dirty="0">
                <a:solidFill>
                  <a:srgbClr val="200AC6"/>
                </a:solidFill>
                <a:latin typeface="Bookman Old Style" pitchFamily="18" charset="0"/>
              </a:rPr>
              <a:t/>
            </a:r>
            <a:br>
              <a:rPr lang="en-US" sz="3600" b="1" dirty="0">
                <a:solidFill>
                  <a:srgbClr val="200AC6"/>
                </a:solidFill>
                <a:latin typeface="Bookman Old Style" pitchFamily="18" charset="0"/>
              </a:rPr>
            </a:br>
            <a:endParaRPr lang="en-GB" b="1" dirty="0">
              <a:solidFill>
                <a:srgbClr val="200AC6"/>
              </a:solidFill>
            </a:endParaRPr>
          </a:p>
        </p:txBody>
      </p:sp>
      <p:sp>
        <p:nvSpPr>
          <p:cNvPr id="3" name="Content Placeholder 2"/>
          <p:cNvSpPr>
            <a:spLocks noGrp="1"/>
          </p:cNvSpPr>
          <p:nvPr>
            <p:ph idx="1"/>
          </p:nvPr>
        </p:nvSpPr>
        <p:spPr>
          <a:xfrm>
            <a:off x="457200" y="2057401"/>
            <a:ext cx="8229600" cy="3352800"/>
          </a:xfrm>
          <a:solidFill>
            <a:srgbClr val="FFFF00"/>
          </a:solidFill>
        </p:spPr>
        <p:txBody>
          <a:bodyPr>
            <a:normAutofit/>
          </a:bodyPr>
          <a:lstStyle/>
          <a:p>
            <a:pPr marL="0" indent="0" algn="ctr">
              <a:buNone/>
            </a:pPr>
            <a:r>
              <a:rPr lang="en-GB" sz="4800" b="1" dirty="0" smtClean="0">
                <a:solidFill>
                  <a:srgbClr val="002060"/>
                </a:solidFill>
                <a:latin typeface="Goudy Old Style" pitchFamily="18" charset="0"/>
              </a:rPr>
              <a:t>  How does disease occur? </a:t>
            </a:r>
          </a:p>
          <a:p>
            <a:pPr marL="0" indent="0" algn="ctr">
              <a:buNone/>
            </a:pPr>
            <a:r>
              <a:rPr lang="en-GB" sz="4800" b="1" dirty="0" smtClean="0">
                <a:solidFill>
                  <a:srgbClr val="002060"/>
                </a:solidFill>
                <a:latin typeface="Goudy Old Style" pitchFamily="18" charset="0"/>
              </a:rPr>
              <a:t>Why </a:t>
            </a:r>
            <a:r>
              <a:rPr lang="en-GB" sz="4800" b="1" dirty="0">
                <a:solidFill>
                  <a:srgbClr val="002060"/>
                </a:solidFill>
                <a:latin typeface="Goudy Old Style" pitchFamily="18" charset="0"/>
              </a:rPr>
              <a:t>does disease occur? </a:t>
            </a:r>
          </a:p>
        </p:txBody>
      </p:sp>
    </p:spTree>
    <p:extLst>
      <p:ext uri="{BB962C8B-B14F-4D97-AF65-F5344CB8AC3E}">
        <p14:creationId xmlns="" xmlns:p14="http://schemas.microsoft.com/office/powerpoint/2010/main" val="31532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81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457200"/>
            <a:ext cx="9117380" cy="609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950036631"/>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15962"/>
          </a:xfrm>
        </p:spPr>
        <p:txBody>
          <a:bodyPr>
            <a:normAutofit fontScale="90000"/>
          </a:bodyPr>
          <a:lstStyle/>
          <a:p>
            <a:pPr lvl="2" algn="ctr" rtl="0">
              <a:spcBef>
                <a:spcPct val="0"/>
              </a:spcBef>
            </a:pPr>
            <a:r>
              <a:rPr lang="en-US" sz="3200" b="1" dirty="0" smtClean="0">
                <a:solidFill>
                  <a:srgbClr val="200AC6"/>
                </a:solidFill>
                <a:latin typeface="Bookman Old Style" pitchFamily="18" charset="0"/>
              </a:rPr>
              <a:t>Sources of Postharvest Diseases </a:t>
            </a:r>
            <a:r>
              <a:rPr lang="en-US" sz="2000" dirty="0" smtClean="0">
                <a:solidFill>
                  <a:srgbClr val="200AC6"/>
                </a:solidFill>
                <a:latin typeface="Bookman Old Style" pitchFamily="18" charset="0"/>
              </a:rPr>
              <a:t/>
            </a:r>
            <a:br>
              <a:rPr lang="en-US" sz="2000" dirty="0" smtClean="0">
                <a:solidFill>
                  <a:srgbClr val="200AC6"/>
                </a:solidFill>
                <a:latin typeface="Bookman Old Style" pitchFamily="18" charset="0"/>
              </a:rPr>
            </a:br>
            <a:endParaRPr lang="en-GB" dirty="0"/>
          </a:p>
        </p:txBody>
      </p:sp>
      <p:sp>
        <p:nvSpPr>
          <p:cNvPr id="3" name="Content Placeholder 2"/>
          <p:cNvSpPr>
            <a:spLocks noGrp="1"/>
          </p:cNvSpPr>
          <p:nvPr>
            <p:ph idx="1"/>
          </p:nvPr>
        </p:nvSpPr>
        <p:spPr>
          <a:xfrm>
            <a:off x="457200" y="1066800"/>
            <a:ext cx="8229600" cy="5059363"/>
          </a:xfrm>
        </p:spPr>
        <p:txBody>
          <a:bodyPr/>
          <a:lstStyle/>
          <a:p>
            <a:pPr>
              <a:buBlip>
                <a:blip r:embed="rId2"/>
              </a:buBlip>
            </a:pPr>
            <a:r>
              <a:rPr lang="en-GB" sz="3600" dirty="0" smtClean="0">
                <a:latin typeface="Bookman Old Style" panose="02050604050505020204" pitchFamily="18" charset="0"/>
              </a:rPr>
              <a:t>Air </a:t>
            </a:r>
          </a:p>
          <a:p>
            <a:pPr>
              <a:buBlip>
                <a:blip r:embed="rId2"/>
              </a:buBlip>
            </a:pPr>
            <a:r>
              <a:rPr lang="en-GB" sz="3600" dirty="0" smtClean="0">
                <a:latin typeface="Bookman Old Style" panose="02050604050505020204" pitchFamily="18" charset="0"/>
              </a:rPr>
              <a:t>Water </a:t>
            </a:r>
          </a:p>
          <a:p>
            <a:pPr>
              <a:buBlip>
                <a:blip r:embed="rId2"/>
              </a:buBlip>
            </a:pPr>
            <a:r>
              <a:rPr lang="en-GB" sz="3600" dirty="0" smtClean="0">
                <a:latin typeface="Bookman Old Style" panose="02050604050505020204" pitchFamily="18" charset="0"/>
              </a:rPr>
              <a:t>Soil </a:t>
            </a:r>
          </a:p>
          <a:p>
            <a:pPr>
              <a:buBlip>
                <a:blip r:embed="rId2"/>
              </a:buBlip>
            </a:pPr>
            <a:r>
              <a:rPr lang="en-GB" sz="3600" dirty="0" smtClean="0">
                <a:latin typeface="Bookman Old Style" panose="02050604050505020204" pitchFamily="18" charset="0"/>
              </a:rPr>
              <a:t>Poor sanitation</a:t>
            </a:r>
          </a:p>
          <a:p>
            <a:pPr>
              <a:buBlip>
                <a:blip r:embed="rId2"/>
              </a:buBlip>
            </a:pPr>
            <a:r>
              <a:rPr lang="en-GB" sz="3600" dirty="0" smtClean="0">
                <a:latin typeface="Bookman Old Style" panose="02050604050505020204" pitchFamily="18" charset="0"/>
              </a:rPr>
              <a:t>Poor handling practices  </a:t>
            </a:r>
          </a:p>
          <a:p>
            <a:endParaRPr lang="en-GB" dirty="0">
              <a:latin typeface="Bookman Old Style" panose="02050604050505020204" pitchFamily="18" charset="0"/>
            </a:endParaRPr>
          </a:p>
        </p:txBody>
      </p:sp>
    </p:spTree>
    <p:extLst>
      <p:ext uri="{BB962C8B-B14F-4D97-AF65-F5344CB8AC3E}">
        <p14:creationId xmlns="" xmlns:p14="http://schemas.microsoft.com/office/powerpoint/2010/main" val="1545971836"/>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fontScale="90000"/>
          </a:bodyPr>
          <a:lstStyle/>
          <a:p>
            <a:r>
              <a:rPr lang="en-US" sz="3600" b="1" dirty="0" smtClean="0">
                <a:solidFill>
                  <a:srgbClr val="200AC6"/>
                </a:solidFill>
                <a:latin typeface="Bookman Old Style" pitchFamily="18" charset="0"/>
              </a:rPr>
              <a:t/>
            </a:r>
            <a:br>
              <a:rPr lang="en-US" sz="3600" b="1" dirty="0" smtClean="0">
                <a:solidFill>
                  <a:srgbClr val="200AC6"/>
                </a:solidFill>
                <a:latin typeface="Bookman Old Style" pitchFamily="18" charset="0"/>
              </a:rPr>
            </a:br>
            <a:r>
              <a:rPr lang="en-US" sz="3600" b="1" dirty="0" smtClean="0">
                <a:solidFill>
                  <a:srgbClr val="200AC6"/>
                </a:solidFill>
                <a:latin typeface="Bookman Old Style" pitchFamily="18" charset="0"/>
              </a:rPr>
              <a:t/>
            </a:r>
            <a:br>
              <a:rPr lang="en-US" sz="3600" b="1" dirty="0" smtClean="0">
                <a:solidFill>
                  <a:srgbClr val="200AC6"/>
                </a:solidFill>
                <a:latin typeface="Bookman Old Style" pitchFamily="18" charset="0"/>
              </a:rPr>
            </a:br>
            <a:r>
              <a:rPr lang="en-US" sz="3600" b="1" dirty="0" smtClean="0">
                <a:solidFill>
                  <a:srgbClr val="200AC6"/>
                </a:solidFill>
                <a:latin typeface="Bookman Old Style" pitchFamily="18" charset="0"/>
              </a:rPr>
              <a:t> </a:t>
            </a:r>
            <a:r>
              <a:rPr lang="en-US" sz="3600" b="1" dirty="0">
                <a:solidFill>
                  <a:srgbClr val="200AC6"/>
                </a:solidFill>
                <a:latin typeface="Bookman Old Style" pitchFamily="18" charset="0"/>
              </a:rPr>
              <a:t>Factors influencing postharvest </a:t>
            </a:r>
            <a:r>
              <a:rPr lang="en-US" sz="3600" b="1" dirty="0" smtClean="0">
                <a:solidFill>
                  <a:srgbClr val="200AC6"/>
                </a:solidFill>
                <a:latin typeface="Bookman Old Style" pitchFamily="18" charset="0"/>
              </a:rPr>
              <a:t>disease</a:t>
            </a:r>
            <a:r>
              <a:rPr lang="en-US" dirty="0">
                <a:latin typeface="Bookman Old Style" pitchFamily="18" charset="0"/>
              </a:rPr>
              <a:t/>
            </a:r>
            <a:br>
              <a:rPr lang="en-US" dirty="0">
                <a:latin typeface="Bookman Old Style" pitchFamily="18" charset="0"/>
              </a:rPr>
            </a:br>
            <a:endParaRPr lang="en-GB" dirty="0"/>
          </a:p>
        </p:txBody>
      </p:sp>
      <p:sp>
        <p:nvSpPr>
          <p:cNvPr id="3" name="Content Placeholder 2"/>
          <p:cNvSpPr>
            <a:spLocks noGrp="1"/>
          </p:cNvSpPr>
          <p:nvPr>
            <p:ph idx="1"/>
          </p:nvPr>
        </p:nvSpPr>
        <p:spPr>
          <a:xfrm>
            <a:off x="152400" y="1066800"/>
            <a:ext cx="8686800" cy="5410200"/>
          </a:xfrm>
        </p:spPr>
        <p:txBody>
          <a:bodyPr>
            <a:normAutofit lnSpcReduction="10000"/>
          </a:bodyPr>
          <a:lstStyle/>
          <a:p>
            <a:pPr algn="just">
              <a:lnSpc>
                <a:spcPct val="120000"/>
              </a:lnSpc>
            </a:pPr>
            <a:r>
              <a:rPr lang="en-GB" sz="2800" dirty="0" smtClean="0">
                <a:latin typeface="Book Antiqua" pitchFamily="18" charset="0"/>
              </a:rPr>
              <a:t>Commodity type</a:t>
            </a:r>
            <a:endParaRPr lang="en-GB" sz="2800" dirty="0">
              <a:latin typeface="Book Antiqua" pitchFamily="18" charset="0"/>
            </a:endParaRPr>
          </a:p>
          <a:p>
            <a:pPr algn="just">
              <a:lnSpc>
                <a:spcPct val="120000"/>
              </a:lnSpc>
            </a:pPr>
            <a:r>
              <a:rPr lang="en-GB" sz="2800" dirty="0" smtClean="0">
                <a:latin typeface="Book Antiqua" pitchFamily="18" charset="0"/>
              </a:rPr>
              <a:t>Cultivar </a:t>
            </a:r>
            <a:r>
              <a:rPr lang="en-GB" sz="2800" dirty="0">
                <a:latin typeface="Book Antiqua" pitchFamily="18" charset="0"/>
              </a:rPr>
              <a:t>susceptibility to postharvest </a:t>
            </a:r>
            <a:r>
              <a:rPr lang="en-GB" sz="2800" dirty="0" smtClean="0">
                <a:latin typeface="Book Antiqua" pitchFamily="18" charset="0"/>
              </a:rPr>
              <a:t>disease</a:t>
            </a:r>
          </a:p>
          <a:p>
            <a:pPr algn="just">
              <a:lnSpc>
                <a:spcPct val="120000"/>
              </a:lnSpc>
            </a:pPr>
            <a:r>
              <a:rPr lang="en-GB" sz="2800" dirty="0" smtClean="0">
                <a:latin typeface="Book Antiqua" pitchFamily="18" charset="0"/>
              </a:rPr>
              <a:t>Pre-harvest factors</a:t>
            </a:r>
            <a:r>
              <a:rPr lang="en-GB" sz="2800" dirty="0">
                <a:latin typeface="Book Antiqua" pitchFamily="18" charset="0"/>
              </a:rPr>
              <a:t>, Harvesting and </a:t>
            </a:r>
            <a:r>
              <a:rPr lang="en-GB" sz="2800" dirty="0" smtClean="0">
                <a:latin typeface="Book Antiqua" pitchFamily="18" charset="0"/>
              </a:rPr>
              <a:t>Handling</a:t>
            </a:r>
            <a:endParaRPr lang="en-GB" sz="2800" dirty="0">
              <a:latin typeface="Book Antiqua" pitchFamily="18" charset="0"/>
            </a:endParaRPr>
          </a:p>
          <a:p>
            <a:pPr algn="just">
              <a:lnSpc>
                <a:spcPct val="120000"/>
              </a:lnSpc>
            </a:pPr>
            <a:r>
              <a:rPr lang="en-GB" sz="2800" dirty="0" smtClean="0">
                <a:latin typeface="Book Antiqua" pitchFamily="18" charset="0"/>
              </a:rPr>
              <a:t>Inoculum Level</a:t>
            </a:r>
          </a:p>
          <a:p>
            <a:pPr algn="just">
              <a:lnSpc>
                <a:spcPct val="120000"/>
              </a:lnSpc>
            </a:pPr>
            <a:r>
              <a:rPr lang="en-GB" sz="2800" dirty="0" smtClean="0">
                <a:latin typeface="Book Antiqua" pitchFamily="18" charset="0"/>
              </a:rPr>
              <a:t>PH environment (Temp, RH, Moisture &amp; air)</a:t>
            </a:r>
            <a:endParaRPr lang="en-GB" sz="2800" dirty="0">
              <a:latin typeface="Book Antiqua" pitchFamily="18" charset="0"/>
            </a:endParaRPr>
          </a:p>
          <a:p>
            <a:pPr algn="just">
              <a:lnSpc>
                <a:spcPct val="120000"/>
              </a:lnSpc>
            </a:pPr>
            <a:r>
              <a:rPr lang="en-GB" sz="2800" dirty="0" smtClean="0">
                <a:latin typeface="Book Antiqua" pitchFamily="18" charset="0"/>
              </a:rPr>
              <a:t>Conditions </a:t>
            </a:r>
            <a:r>
              <a:rPr lang="en-GB" sz="2800" dirty="0">
                <a:latin typeface="Book Antiqua" pitchFamily="18" charset="0"/>
              </a:rPr>
              <a:t>Pertaining to the Host Tissues (</a:t>
            </a:r>
            <a:r>
              <a:rPr lang="en-GB" sz="2800" dirty="0" smtClean="0">
                <a:latin typeface="Book Antiqua" pitchFamily="18" charset="0"/>
              </a:rPr>
              <a:t>Acidity Level </a:t>
            </a:r>
            <a:r>
              <a:rPr lang="en-GB" sz="2800" dirty="0">
                <a:latin typeface="Book Antiqua" pitchFamily="18" charset="0"/>
              </a:rPr>
              <a:t>(</a:t>
            </a:r>
            <a:r>
              <a:rPr lang="en-GB" sz="2800" dirty="0" smtClean="0">
                <a:latin typeface="Book Antiqua" pitchFamily="18" charset="0"/>
              </a:rPr>
              <a:t>pH), Fruit </a:t>
            </a:r>
            <a:r>
              <a:rPr lang="en-GB" sz="2800" dirty="0">
                <a:latin typeface="Book Antiqua" pitchFamily="18" charset="0"/>
              </a:rPr>
              <a:t>Ripening </a:t>
            </a:r>
            <a:r>
              <a:rPr lang="en-GB" sz="2800" dirty="0" smtClean="0">
                <a:latin typeface="Book Antiqua" pitchFamily="18" charset="0"/>
              </a:rPr>
              <a:t>Stage, Effects </a:t>
            </a:r>
            <a:r>
              <a:rPr lang="en-GB" sz="2800" dirty="0">
                <a:latin typeface="Book Antiqua" pitchFamily="18" charset="0"/>
              </a:rPr>
              <a:t>of </a:t>
            </a:r>
            <a:r>
              <a:rPr lang="en-GB" sz="2800" dirty="0" smtClean="0">
                <a:latin typeface="Book Antiqua" pitchFamily="18" charset="0"/>
              </a:rPr>
              <a:t>Ethylene)</a:t>
            </a:r>
            <a:endParaRPr lang="en-GB" sz="2800" dirty="0">
              <a:latin typeface="Book Antiqua" pitchFamily="18" charset="0"/>
            </a:endParaRPr>
          </a:p>
          <a:p>
            <a:pPr>
              <a:lnSpc>
                <a:spcPct val="120000"/>
              </a:lnSpc>
            </a:pPr>
            <a:r>
              <a:rPr lang="en-GB" sz="2800" dirty="0" smtClean="0">
                <a:latin typeface="Book Antiqua" pitchFamily="18" charset="0"/>
              </a:rPr>
              <a:t>Produce handling methods </a:t>
            </a:r>
          </a:p>
          <a:p>
            <a:pPr>
              <a:lnSpc>
                <a:spcPct val="120000"/>
              </a:lnSpc>
            </a:pPr>
            <a:r>
              <a:rPr lang="en-GB" sz="2800" dirty="0" smtClean="0">
                <a:latin typeface="Book Antiqua" pitchFamily="18" charset="0"/>
              </a:rPr>
              <a:t>Sanitation and post-harvest treatment  </a:t>
            </a:r>
            <a:endParaRPr lang="en-GB" dirty="0"/>
          </a:p>
        </p:txBody>
      </p:sp>
    </p:spTree>
    <p:extLst>
      <p:ext uri="{BB962C8B-B14F-4D97-AF65-F5344CB8AC3E}">
        <p14:creationId xmlns="" xmlns:p14="http://schemas.microsoft.com/office/powerpoint/2010/main" val="20289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92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 y="152400"/>
            <a:ext cx="8763000" cy="66218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793226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noChangeArrowheads="1"/>
          </p:cNvSpPr>
          <p:nvPr>
            <p:ph type="title"/>
          </p:nvPr>
        </p:nvSpPr>
        <p:spPr>
          <a:xfrm>
            <a:off x="457200" y="274638"/>
            <a:ext cx="6418263" cy="1143000"/>
          </a:xfrm>
        </p:spPr>
        <p:txBody>
          <a:bodyPr/>
          <a:lstStyle/>
          <a:p>
            <a:pPr algn="l"/>
            <a:r>
              <a:rPr lang="en-GB" altLang="en-US" sz="4000" b="1" dirty="0" smtClean="0">
                <a:solidFill>
                  <a:srgbClr val="0070C0"/>
                </a:solidFill>
                <a:latin typeface="Century Gothic" pitchFamily="34" charset="0"/>
              </a:rPr>
              <a:t>Self-Introduction</a:t>
            </a:r>
          </a:p>
        </p:txBody>
      </p:sp>
      <p:sp>
        <p:nvSpPr>
          <p:cNvPr id="3" name="Content Placeholder 2"/>
          <p:cNvSpPr>
            <a:spLocks noGrp="1" noChangeArrowheads="1"/>
          </p:cNvSpPr>
          <p:nvPr>
            <p:ph idx="1"/>
          </p:nvPr>
        </p:nvSpPr>
        <p:spPr>
          <a:xfrm>
            <a:off x="457200" y="1341438"/>
            <a:ext cx="6346825" cy="5111750"/>
          </a:xfrm>
        </p:spPr>
        <p:txBody>
          <a:bodyPr/>
          <a:lstStyle/>
          <a:p>
            <a:pPr>
              <a:lnSpc>
                <a:spcPct val="150000"/>
              </a:lnSpc>
              <a:buFont typeface="Arial" pitchFamily="34" charset="0"/>
              <a:buBlip>
                <a:blip r:embed="rId2"/>
              </a:buBlip>
            </a:pPr>
            <a:r>
              <a:rPr lang="en-GB" altLang="en-US" sz="3000" b="1" dirty="0" smtClean="0">
                <a:solidFill>
                  <a:srgbClr val="002060"/>
                </a:solidFill>
                <a:latin typeface="Century Gothic" pitchFamily="34" charset="0"/>
              </a:rPr>
              <a:t>Hulushum Woreta</a:t>
            </a:r>
          </a:p>
          <a:p>
            <a:pPr>
              <a:lnSpc>
                <a:spcPct val="150000"/>
              </a:lnSpc>
              <a:buFont typeface="Arial" pitchFamily="34" charset="0"/>
              <a:buBlip>
                <a:blip r:embed="rId2"/>
              </a:buBlip>
            </a:pPr>
            <a:r>
              <a:rPr lang="en-GB" altLang="en-US" sz="3000" b="1" dirty="0" smtClean="0">
                <a:solidFill>
                  <a:srgbClr val="002060"/>
                </a:solidFill>
                <a:latin typeface="Century Gothic" pitchFamily="34" charset="0"/>
              </a:rPr>
              <a:t>Educational background </a:t>
            </a:r>
          </a:p>
          <a:p>
            <a:pPr marL="857250" lvl="1" indent="-457200">
              <a:lnSpc>
                <a:spcPct val="150000"/>
              </a:lnSpc>
              <a:buFont typeface="Wingdings" pitchFamily="2" charset="2"/>
              <a:buChar char="ü"/>
            </a:pPr>
            <a:r>
              <a:rPr lang="en-GB" altLang="en-US" sz="2600" dirty="0" smtClean="0">
                <a:latin typeface="Aharoni" pitchFamily="2" charset="-79"/>
              </a:rPr>
              <a:t>Horticulturist </a:t>
            </a:r>
          </a:p>
          <a:p>
            <a:pPr marL="857250" lvl="1" indent="-457200">
              <a:lnSpc>
                <a:spcPct val="150000"/>
              </a:lnSpc>
              <a:buFont typeface="Wingdings" pitchFamily="2" charset="2"/>
              <a:buChar char="ü"/>
            </a:pPr>
            <a:r>
              <a:rPr lang="en-GB" altLang="en-US" sz="2600" dirty="0" smtClean="0">
                <a:latin typeface="Aharoni" pitchFamily="2" charset="-79"/>
              </a:rPr>
              <a:t>B.Sc </a:t>
            </a:r>
          </a:p>
          <a:p>
            <a:pPr marL="857250" lvl="1" indent="-457200">
              <a:lnSpc>
                <a:spcPct val="150000"/>
              </a:lnSpc>
              <a:buNone/>
            </a:pPr>
            <a:endParaRPr lang="en-GB" altLang="en-US" dirty="0" smtClean="0"/>
          </a:p>
          <a:p>
            <a:endParaRPr lang="en-GB" altLang="en-US" dirty="0" smtClean="0"/>
          </a:p>
        </p:txBody>
      </p:sp>
      <p:pic>
        <p:nvPicPr>
          <p:cNvPr id="8" name="Picture 7" descr="53836742_2274758042761761_663633186659500032_n.jpg"/>
          <p:cNvPicPr>
            <a:picLocks noChangeAspect="1"/>
          </p:cNvPicPr>
          <p:nvPr/>
        </p:nvPicPr>
        <p:blipFill>
          <a:blip r:embed="rId3"/>
          <a:stretch>
            <a:fillRect/>
          </a:stretch>
        </p:blipFill>
        <p:spPr>
          <a:xfrm>
            <a:off x="6324600" y="533400"/>
            <a:ext cx="2590800" cy="289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534400" cy="533400"/>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304800" y="838200"/>
            <a:ext cx="8229600" cy="5791200"/>
          </a:xfrm>
        </p:spPr>
        <p:txBody>
          <a:bodyPr>
            <a:normAutofit fontScale="92500" lnSpcReduction="20000"/>
          </a:bodyPr>
          <a:lstStyle/>
          <a:p>
            <a:pPr algn="just">
              <a:lnSpc>
                <a:spcPct val="150000"/>
              </a:lnSpc>
              <a:buNone/>
            </a:pPr>
            <a:r>
              <a:rPr lang="en-US" b="1" dirty="0" smtClean="0">
                <a:latin typeface="Times New Roman" pitchFamily="18" charset="0"/>
                <a:cs typeface="Times New Roman" pitchFamily="18" charset="0"/>
              </a:rPr>
              <a:t>Vitamins</a:t>
            </a:r>
            <a:r>
              <a:rPr lang="en-US" dirty="0" smtClean="0">
                <a:solidFill>
                  <a:schemeClr val="bg1"/>
                </a:solidFill>
              </a:rPr>
              <a:t> </a:t>
            </a:r>
          </a:p>
          <a:p>
            <a:pPr algn="just">
              <a:lnSpc>
                <a:spcPct val="150000"/>
              </a:lnSpc>
              <a:buFont typeface="Wingdings" pitchFamily="2" charset="2"/>
              <a:buChar char="§"/>
            </a:pPr>
            <a:r>
              <a:rPr lang="en-US" dirty="0" smtClean="0">
                <a:latin typeface="Times New Roman" pitchFamily="18" charset="0"/>
                <a:cs typeface="Times New Roman" pitchFamily="18" charset="0"/>
              </a:rPr>
              <a:t>Vitamins are groups of organic compounds required relatively in small amount for normal metabolism and growth. </a:t>
            </a:r>
          </a:p>
          <a:p>
            <a:pPr algn="just">
              <a:lnSpc>
                <a:spcPct val="150000"/>
              </a:lnSpc>
              <a:buFont typeface="Wingdings" pitchFamily="2" charset="2"/>
              <a:buChar char="§"/>
            </a:pPr>
            <a:r>
              <a:rPr lang="en-US" dirty="0" smtClean="0">
                <a:latin typeface="Times New Roman" pitchFamily="18" charset="0"/>
                <a:cs typeface="Times New Roman" pitchFamily="18" charset="0"/>
              </a:rPr>
              <a:t>Plant products provide major source of the vitamins required by the humans. </a:t>
            </a:r>
          </a:p>
          <a:p>
            <a:pPr algn="just">
              <a:lnSpc>
                <a:spcPct val="150000"/>
              </a:lnSpc>
              <a:buFont typeface="Wingdings" pitchFamily="2" charset="2"/>
              <a:buChar char="§"/>
            </a:pPr>
            <a:r>
              <a:rPr lang="en-US" dirty="0" smtClean="0">
                <a:latin typeface="Times New Roman" pitchFamily="18" charset="0"/>
                <a:cs typeface="Times New Roman" pitchFamily="18" charset="0"/>
              </a:rPr>
              <a:t>Exception would be </a:t>
            </a:r>
            <a:r>
              <a:rPr lang="en-US" b="1" dirty="0" smtClean="0">
                <a:latin typeface="Times New Roman" pitchFamily="18" charset="0"/>
                <a:cs typeface="Times New Roman" pitchFamily="18" charset="0"/>
              </a:rPr>
              <a:t>B</a:t>
            </a:r>
            <a:r>
              <a:rPr lang="en-US" b="1" baseline="-25000" dirty="0" smtClean="0">
                <a:latin typeface="Times New Roman" pitchFamily="18" charset="0"/>
                <a:cs typeface="Times New Roman" pitchFamily="18" charset="0"/>
              </a:rPr>
              <a:t>12</a:t>
            </a:r>
            <a:r>
              <a:rPr lang="en-US" baseline="-25000"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synthesized only by microorganisms, and </a:t>
            </a:r>
            <a:r>
              <a:rPr lang="en-US" b="1" dirty="0" smtClean="0">
                <a:latin typeface="Times New Roman" pitchFamily="18" charset="0"/>
                <a:cs typeface="Times New Roman" pitchFamily="18" charset="0"/>
              </a:rPr>
              <a:t>vitamin D</a:t>
            </a:r>
            <a:r>
              <a:rPr lang="en-US" dirty="0" smtClean="0">
                <a:latin typeface="Times New Roman" pitchFamily="18" charset="0"/>
                <a:cs typeface="Times New Roman" pitchFamily="18" charset="0"/>
              </a:rPr>
              <a:t>, obtained from ultraviolet irradiation</a:t>
            </a:r>
            <a:endParaRPr lang="en-US" b="1" dirty="0" smtClean="0">
              <a:latin typeface="Times New Roman" pitchFamily="18" charset="0"/>
              <a:cs typeface="Times New Roman" pitchFamily="18" charset="0"/>
            </a:endParaRPr>
          </a:p>
          <a:p>
            <a:pPr>
              <a:buNone/>
            </a:pP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29400" y="838200"/>
            <a:ext cx="2514600" cy="5287963"/>
          </a:xfrm>
        </p:spPr>
        <p:txBody>
          <a:bodyPr>
            <a:normAutofit fontScale="92500" lnSpcReduction="10000"/>
          </a:bodyPr>
          <a:lstStyle/>
          <a:p>
            <a:pPr marL="514350" indent="-514350">
              <a:buAutoNum type="alphaUcPeriod"/>
            </a:pPr>
            <a:r>
              <a:rPr lang="en-GB" i="1" dirty="0" smtClean="0">
                <a:latin typeface="Book Antiqua" pitchFamily="18" charset="0"/>
              </a:rPr>
              <a:t>Botrytis rot</a:t>
            </a:r>
          </a:p>
          <a:p>
            <a:pPr marL="514350" indent="-514350">
              <a:buAutoNum type="alphaUcPeriod"/>
            </a:pPr>
            <a:endParaRPr lang="en-GB" i="1" dirty="0" smtClean="0">
              <a:latin typeface="Book Antiqua" pitchFamily="18" charset="0"/>
            </a:endParaRPr>
          </a:p>
          <a:p>
            <a:pPr marL="0" indent="0">
              <a:buNone/>
            </a:pPr>
            <a:r>
              <a:rPr lang="en-GB" sz="300" i="1" dirty="0" smtClean="0">
                <a:latin typeface="Book Antiqua" pitchFamily="18" charset="0"/>
              </a:rPr>
              <a:t/>
            </a:r>
            <a:br>
              <a:rPr lang="en-GB" sz="300" i="1" dirty="0" smtClean="0">
                <a:latin typeface="Book Antiqua" pitchFamily="18" charset="0"/>
              </a:rPr>
            </a:br>
            <a:r>
              <a:rPr lang="en-GB" i="1" dirty="0" smtClean="0">
                <a:latin typeface="Book Antiqua" pitchFamily="18" charset="0"/>
              </a:rPr>
              <a:t>B. Sclerotinia</a:t>
            </a:r>
            <a:br>
              <a:rPr lang="en-GB" i="1" dirty="0" smtClean="0">
                <a:latin typeface="Book Antiqua" pitchFamily="18" charset="0"/>
              </a:rPr>
            </a:br>
            <a:r>
              <a:rPr lang="en-GB" i="1" dirty="0" smtClean="0">
                <a:latin typeface="Book Antiqua" pitchFamily="18" charset="0"/>
              </a:rPr>
              <a:t>white mold</a:t>
            </a:r>
          </a:p>
          <a:p>
            <a:pPr marL="0" indent="0">
              <a:buNone/>
            </a:pPr>
            <a:r>
              <a:rPr lang="en-GB" i="1" dirty="0" smtClean="0">
                <a:latin typeface="Book Antiqua" pitchFamily="18" charset="0"/>
              </a:rPr>
              <a:t/>
            </a:r>
            <a:br>
              <a:rPr lang="en-GB" i="1" dirty="0" smtClean="0">
                <a:latin typeface="Book Antiqua" pitchFamily="18" charset="0"/>
              </a:rPr>
            </a:br>
            <a:endParaRPr lang="en-GB" sz="600" i="1" dirty="0" smtClean="0">
              <a:latin typeface="Book Antiqua" pitchFamily="18" charset="0"/>
            </a:endParaRPr>
          </a:p>
          <a:p>
            <a:pPr marL="0" indent="0">
              <a:buNone/>
            </a:pPr>
            <a:r>
              <a:rPr lang="en-GB" i="1" dirty="0" smtClean="0">
                <a:latin typeface="Book Antiqua" pitchFamily="18" charset="0"/>
              </a:rPr>
              <a:t>C.</a:t>
            </a:r>
            <a:r>
              <a:rPr lang="en-GB" i="1" dirty="0">
                <a:latin typeface="Book Antiqua" pitchFamily="18" charset="0"/>
              </a:rPr>
              <a:t> Sclerotium rot </a:t>
            </a:r>
          </a:p>
          <a:p>
            <a:pPr marL="0" indent="0">
              <a:buNone/>
            </a:pPr>
            <a:endParaRPr lang="en-GB" i="1" dirty="0" smtClean="0">
              <a:latin typeface="Book Antiqua" pitchFamily="18" charset="0"/>
            </a:endParaRPr>
          </a:p>
          <a:p>
            <a:pPr marL="0" indent="0">
              <a:buNone/>
            </a:pPr>
            <a:r>
              <a:rPr lang="en-GB" i="1" dirty="0" smtClean="0">
                <a:latin typeface="Book Antiqua" pitchFamily="18" charset="0"/>
              </a:rPr>
              <a:t>D.Penicillium </a:t>
            </a:r>
            <a:r>
              <a:rPr lang="en-GB" i="1" dirty="0">
                <a:latin typeface="Book Antiqua" pitchFamily="18" charset="0"/>
              </a:rPr>
              <a:t>rot</a:t>
            </a:r>
            <a:r>
              <a:rPr lang="en-GB" i="1" dirty="0"/>
              <a:t/>
            </a:r>
            <a:br>
              <a:rPr lang="en-GB" i="1" dirty="0"/>
            </a:br>
            <a:endParaRPr lang="en-GB" i="1" dirty="0"/>
          </a:p>
        </p:txBody>
      </p:sp>
      <p:pic>
        <p:nvPicPr>
          <p:cNvPr id="13315"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927" y="-1"/>
            <a:ext cx="6636328" cy="67887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60705720"/>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n-US" sz="2800" dirty="0" smtClean="0"/>
              <a:t/>
            </a:r>
            <a:br>
              <a:rPr lang="en-US" sz="2800" dirty="0" smtClean="0"/>
            </a:br>
            <a:r>
              <a:rPr lang="en-US" sz="2800" b="1" dirty="0" smtClean="0">
                <a:solidFill>
                  <a:schemeClr val="bg1"/>
                </a:solidFill>
              </a:rPr>
              <a:t>Post Harvest Diseases of Tropical &amp; Sub-Tropical Fruits (Avocado, Banana, Mango and Papaya) and Their Management </a:t>
            </a:r>
            <a:br>
              <a:rPr lang="en-US" sz="2800" b="1" dirty="0" smtClean="0">
                <a:solidFill>
                  <a:schemeClr val="bg1"/>
                </a:solidFill>
              </a:rPr>
            </a:br>
            <a:endParaRPr lang="en-US" sz="2800" b="1" dirty="0">
              <a:solidFill>
                <a:schemeClr val="bg1"/>
              </a:solidFill>
            </a:endParaRPr>
          </a:p>
        </p:txBody>
      </p:sp>
      <p:sp>
        <p:nvSpPr>
          <p:cNvPr id="3" name="Content Placeholder 2"/>
          <p:cNvSpPr>
            <a:spLocks noGrp="1"/>
          </p:cNvSpPr>
          <p:nvPr>
            <p:ph idx="1"/>
          </p:nvPr>
        </p:nvSpPr>
        <p:spPr>
          <a:xfrm>
            <a:off x="0" y="1196752"/>
            <a:ext cx="9144000" cy="5661248"/>
          </a:xfrm>
          <a:blipFill>
            <a:blip r:embed="rId3" cstate="print"/>
            <a:tile tx="0" ty="0" sx="100000" sy="100000" flip="none" algn="tl"/>
          </a:blipFill>
        </p:spPr>
        <p:txBody>
          <a:bodyPr>
            <a:normAutofit/>
          </a:bodyPr>
          <a:lstStyle/>
          <a:p>
            <a:pPr>
              <a:buNone/>
            </a:pPr>
            <a:r>
              <a:rPr lang="en-US" b="1" u="sng" dirty="0" smtClean="0">
                <a:solidFill>
                  <a:schemeClr val="bg1"/>
                </a:solidFill>
              </a:rPr>
              <a:t>AVOCADO</a:t>
            </a:r>
            <a:endParaRPr lang="en-US" dirty="0" smtClean="0">
              <a:solidFill>
                <a:schemeClr val="bg1"/>
              </a:solidFill>
            </a:endParaRPr>
          </a:p>
          <a:p>
            <a:r>
              <a:rPr lang="en-US" dirty="0" smtClean="0">
                <a:solidFill>
                  <a:schemeClr val="bg1"/>
                </a:solidFill>
              </a:rPr>
              <a:t>The most important post harvest diseases of avocado fruits are: </a:t>
            </a:r>
            <a:r>
              <a:rPr lang="en-US" b="1" dirty="0" smtClean="0">
                <a:solidFill>
                  <a:schemeClr val="bg1"/>
                </a:solidFill>
              </a:rPr>
              <a:t>Anthracnose</a:t>
            </a:r>
            <a:r>
              <a:rPr lang="en-US" dirty="0" smtClean="0">
                <a:solidFill>
                  <a:schemeClr val="bg1"/>
                </a:solidFill>
              </a:rPr>
              <a:t>, </a:t>
            </a:r>
            <a:r>
              <a:rPr lang="en-US" b="1" dirty="0" smtClean="0">
                <a:solidFill>
                  <a:schemeClr val="bg1"/>
                </a:solidFill>
              </a:rPr>
              <a:t>fruit rot</a:t>
            </a:r>
            <a:r>
              <a:rPr lang="en-US" dirty="0" smtClean="0">
                <a:solidFill>
                  <a:schemeClr val="bg1"/>
                </a:solidFill>
              </a:rPr>
              <a:t>, and </a:t>
            </a:r>
            <a:r>
              <a:rPr lang="en-US" b="1" dirty="0" smtClean="0">
                <a:solidFill>
                  <a:schemeClr val="bg1"/>
                </a:solidFill>
              </a:rPr>
              <a:t>stem end rot.</a:t>
            </a:r>
          </a:p>
          <a:p>
            <a:pPr>
              <a:buNone/>
            </a:pPr>
            <a:endParaRPr lang="en-US" dirty="0">
              <a:solidFill>
                <a:schemeClr val="bg1"/>
              </a:solidFill>
            </a:endParaRPr>
          </a:p>
        </p:txBody>
      </p:sp>
      <p:pic>
        <p:nvPicPr>
          <p:cNvPr id="4" name="Picture 3"/>
          <p:cNvPicPr/>
          <p:nvPr/>
        </p:nvPicPr>
        <p:blipFill>
          <a:blip r:embed="rId4" cstate="print"/>
          <a:srcRect/>
          <a:stretch>
            <a:fillRect/>
          </a:stretch>
        </p:blipFill>
        <p:spPr bwMode="auto">
          <a:xfrm>
            <a:off x="0" y="3501008"/>
            <a:ext cx="3168352" cy="2520280"/>
          </a:xfrm>
          <a:prstGeom prst="rect">
            <a:avLst/>
          </a:prstGeom>
          <a:noFill/>
          <a:ln w="9525">
            <a:noFill/>
            <a:miter lim="800000"/>
            <a:headEnd/>
            <a:tailEnd/>
          </a:ln>
        </p:spPr>
      </p:pic>
      <p:sp>
        <p:nvSpPr>
          <p:cNvPr id="5" name="TextBox 4"/>
          <p:cNvSpPr txBox="1"/>
          <p:nvPr/>
        </p:nvSpPr>
        <p:spPr>
          <a:xfrm>
            <a:off x="3203848" y="2996952"/>
            <a:ext cx="5940152" cy="141577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sz="2400" b="1" u="sng" dirty="0" smtClean="0"/>
              <a:t>1. Bacterial Soft Rot</a:t>
            </a:r>
            <a:endParaRPr lang="en-US" sz="2400" dirty="0" smtClean="0"/>
          </a:p>
          <a:p>
            <a:r>
              <a:rPr lang="en-US" sz="2400" b="1" dirty="0" smtClean="0"/>
              <a:t>Cause</a:t>
            </a:r>
            <a:endParaRPr lang="en-US" sz="2400" dirty="0" smtClean="0"/>
          </a:p>
          <a:p>
            <a:r>
              <a:rPr lang="en-US" sz="2000" dirty="0" smtClean="0"/>
              <a:t>The bacteria </a:t>
            </a:r>
            <a:r>
              <a:rPr lang="en-US" sz="2000" i="1" dirty="0" err="1" smtClean="0"/>
              <a:t>Erwinia</a:t>
            </a:r>
            <a:r>
              <a:rPr lang="en-US" sz="2000" i="1" dirty="0" smtClean="0"/>
              <a:t> </a:t>
            </a:r>
            <a:r>
              <a:rPr lang="en-US" sz="2000" i="1" dirty="0" err="1" smtClean="0"/>
              <a:t>carotovora</a:t>
            </a:r>
            <a:r>
              <a:rPr lang="en-US" sz="2000" i="1" dirty="0" smtClean="0"/>
              <a:t> </a:t>
            </a:r>
            <a:r>
              <a:rPr lang="en-US" sz="2000" dirty="0" smtClean="0"/>
              <a:t>and </a:t>
            </a:r>
            <a:r>
              <a:rPr lang="en-US" sz="2000" i="1" dirty="0" smtClean="0"/>
              <a:t>E. </a:t>
            </a:r>
            <a:r>
              <a:rPr lang="en-US" sz="2000" i="1" dirty="0" err="1" smtClean="0"/>
              <a:t>herbicola</a:t>
            </a:r>
            <a:endParaRPr lang="en-US" sz="2000" dirty="0" smtClean="0"/>
          </a:p>
          <a:p>
            <a:endParaRPr lang="en-US" dirty="0"/>
          </a:p>
        </p:txBody>
      </p:sp>
      <p:sp>
        <p:nvSpPr>
          <p:cNvPr id="6" name="TextBox 5"/>
          <p:cNvSpPr txBox="1"/>
          <p:nvPr/>
        </p:nvSpPr>
        <p:spPr>
          <a:xfrm>
            <a:off x="3131840" y="4581128"/>
            <a:ext cx="6012160" cy="2308324"/>
          </a:xfrm>
          <a:prstGeom prst="rect">
            <a:avLst/>
          </a:prstGeom>
          <a:solidFill>
            <a:srgbClr val="0070C0"/>
          </a:solidFill>
        </p:spPr>
        <p:txBody>
          <a:bodyPr wrap="square" rtlCol="0">
            <a:spAutoFit/>
          </a:bodyPr>
          <a:lstStyle/>
          <a:p>
            <a:r>
              <a:rPr lang="en-US" sz="2400" b="1" dirty="0" smtClean="0">
                <a:solidFill>
                  <a:schemeClr val="bg1"/>
                </a:solidFill>
              </a:rPr>
              <a:t>Symptoms</a:t>
            </a:r>
          </a:p>
          <a:p>
            <a:endParaRPr lang="en-US" sz="2400" dirty="0" smtClean="0">
              <a:solidFill>
                <a:schemeClr val="bg1"/>
              </a:solidFill>
            </a:endParaRPr>
          </a:p>
          <a:p>
            <a:r>
              <a:rPr lang="en-US" sz="2400" dirty="0" smtClean="0">
                <a:solidFill>
                  <a:schemeClr val="bg1"/>
                </a:solidFill>
              </a:rPr>
              <a:t>Externally, the fruit has a darkened metallic sheen. Internally, the flesh is grey, softened and sometimes liquid, and there is a rancid smell.</a:t>
            </a:r>
            <a:endParaRPr lang="en-US" sz="2400" dirty="0">
              <a:solidFill>
                <a:schemeClr val="bg1"/>
              </a:solidFill>
            </a:endParaRPr>
          </a:p>
        </p:txBody>
      </p:sp>
      <p:sp>
        <p:nvSpPr>
          <p:cNvPr id="7" name="TextBox 6"/>
          <p:cNvSpPr txBox="1"/>
          <p:nvPr/>
        </p:nvSpPr>
        <p:spPr>
          <a:xfrm>
            <a:off x="3131840" y="3072348"/>
            <a:ext cx="6012160" cy="3785652"/>
          </a:xfrm>
          <a:prstGeom prst="rect">
            <a:avLst/>
          </a:prstGeom>
          <a:solidFill>
            <a:srgbClr val="002060"/>
          </a:solidFill>
        </p:spPr>
        <p:txBody>
          <a:bodyPr wrap="square" rtlCol="0">
            <a:spAutoFit/>
          </a:bodyPr>
          <a:lstStyle/>
          <a:p>
            <a:r>
              <a:rPr lang="en-US" sz="2400" b="1" u="sng" dirty="0" smtClean="0">
                <a:solidFill>
                  <a:schemeClr val="bg1"/>
                </a:solidFill>
              </a:rPr>
              <a:t>Management</a:t>
            </a:r>
          </a:p>
          <a:p>
            <a:endParaRPr lang="en-US" sz="2400" b="1" u="sng" dirty="0" smtClean="0">
              <a:solidFill>
                <a:schemeClr val="bg1"/>
              </a:solidFill>
            </a:endParaRPr>
          </a:p>
          <a:p>
            <a:pPr lvl="0">
              <a:buFont typeface="Wingdings" pitchFamily="2" charset="2"/>
              <a:buChar char="ü"/>
            </a:pPr>
            <a:r>
              <a:rPr lang="en-US" sz="2400" dirty="0" smtClean="0">
                <a:solidFill>
                  <a:schemeClr val="bg1"/>
                </a:solidFill>
              </a:rPr>
              <a:t>Harvest fruit carefully to prevent surface injuries.</a:t>
            </a:r>
          </a:p>
          <a:p>
            <a:pPr lvl="0">
              <a:buFont typeface="Wingdings" pitchFamily="2" charset="2"/>
              <a:buChar char="ü"/>
            </a:pPr>
            <a:r>
              <a:rPr lang="en-US" sz="2400" dirty="0" smtClean="0">
                <a:solidFill>
                  <a:schemeClr val="bg1"/>
                </a:solidFill>
              </a:rPr>
              <a:t>Avoid harvesting fruit when they are wet, or washing them in dip tanks before packing.</a:t>
            </a:r>
          </a:p>
          <a:p>
            <a:pPr lvl="0">
              <a:buFont typeface="Wingdings" pitchFamily="2" charset="2"/>
              <a:buChar char="ü"/>
            </a:pPr>
            <a:r>
              <a:rPr lang="en-US" sz="2400" dirty="0" smtClean="0">
                <a:solidFill>
                  <a:schemeClr val="bg1"/>
                </a:solidFill>
              </a:rPr>
              <a:t>Clipping the fruit and leaving the fruit stalks intact during packing will reduce the disease.</a:t>
            </a:r>
          </a:p>
          <a:p>
            <a:pPr lvl="0">
              <a:buFont typeface="Wingdings" pitchFamily="2" charset="2"/>
              <a:buChar char="ü"/>
            </a:pPr>
            <a:r>
              <a:rPr lang="en-US" sz="2400" dirty="0" smtClean="0">
                <a:solidFill>
                  <a:schemeClr val="bg1"/>
                </a:solidFill>
              </a:rPr>
              <a:t>Chlorinate the water if washing is unavoidable.</a:t>
            </a:r>
          </a:p>
        </p:txBody>
      </p:sp>
    </p:spTree>
    <p:extLst>
      <p:ext uri="{BB962C8B-B14F-4D97-AF65-F5344CB8AC3E}">
        <p14:creationId xmlns="" xmlns:p14="http://schemas.microsoft.com/office/powerpoint/2010/main" val="395581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n-US" sz="2800" dirty="0" smtClean="0"/>
              <a:t/>
            </a:r>
            <a:br>
              <a:rPr lang="en-US" sz="2800" dirty="0" smtClean="0"/>
            </a:br>
            <a:r>
              <a:rPr lang="en-US" sz="2800" b="1" dirty="0" smtClean="0">
                <a:solidFill>
                  <a:schemeClr val="bg1"/>
                </a:solidFill>
              </a:rPr>
              <a:t>Post Harvest Diseases of Tropical &amp; Sub-Tropical Fruits (Avocado, Banana, Mango and Papaya) and Their Management </a:t>
            </a:r>
            <a:br>
              <a:rPr lang="en-US" sz="2800" b="1" dirty="0" smtClean="0">
                <a:solidFill>
                  <a:schemeClr val="bg1"/>
                </a:solidFill>
              </a:rPr>
            </a:br>
            <a:endParaRPr lang="en-US" sz="2800" b="1" dirty="0">
              <a:solidFill>
                <a:schemeClr val="bg1"/>
              </a:solidFill>
            </a:endParaRPr>
          </a:p>
        </p:txBody>
      </p:sp>
      <p:sp>
        <p:nvSpPr>
          <p:cNvPr id="3" name="Content Placeholder 2"/>
          <p:cNvSpPr>
            <a:spLocks noGrp="1"/>
          </p:cNvSpPr>
          <p:nvPr>
            <p:ph idx="1"/>
          </p:nvPr>
        </p:nvSpPr>
        <p:spPr>
          <a:xfrm>
            <a:off x="0" y="1196752"/>
            <a:ext cx="9144000" cy="5661248"/>
          </a:xfrm>
          <a:blipFill>
            <a:blip r:embed="rId3" cstate="print"/>
            <a:tile tx="0" ty="0" sx="100000" sy="100000" flip="none" algn="tl"/>
          </a:blipFill>
        </p:spPr>
        <p:txBody>
          <a:bodyPr>
            <a:normAutofit/>
          </a:bodyPr>
          <a:lstStyle/>
          <a:p>
            <a:pPr>
              <a:buNone/>
            </a:pPr>
            <a:r>
              <a:rPr lang="en-US" b="1" u="sng" dirty="0" smtClean="0">
                <a:solidFill>
                  <a:schemeClr val="bg1"/>
                </a:solidFill>
              </a:rPr>
              <a:t>AVOCADO</a:t>
            </a:r>
            <a:endParaRPr lang="en-US" dirty="0" smtClean="0">
              <a:solidFill>
                <a:schemeClr val="bg1"/>
              </a:solidFill>
            </a:endParaRPr>
          </a:p>
          <a:p>
            <a:pPr>
              <a:buNone/>
            </a:pPr>
            <a:r>
              <a:rPr lang="en-US" b="1" u="sng" dirty="0" smtClean="0">
                <a:solidFill>
                  <a:schemeClr val="bg1"/>
                </a:solidFill>
              </a:rPr>
              <a:t>Avocado anthracnose </a:t>
            </a:r>
            <a:endParaRPr lang="en-US" dirty="0" smtClean="0">
              <a:solidFill>
                <a:schemeClr val="bg1"/>
              </a:solidFill>
            </a:endParaRPr>
          </a:p>
          <a:p>
            <a:r>
              <a:rPr lang="en-US" b="1" dirty="0" smtClean="0">
                <a:solidFill>
                  <a:schemeClr val="bg1"/>
                </a:solidFill>
              </a:rPr>
              <a:t>Pathogen</a:t>
            </a:r>
            <a:r>
              <a:rPr lang="en-US" dirty="0" smtClean="0">
                <a:solidFill>
                  <a:schemeClr val="bg1"/>
                </a:solidFill>
              </a:rPr>
              <a:t>: </a:t>
            </a:r>
            <a:r>
              <a:rPr lang="en-US" i="1" dirty="0" smtClean="0">
                <a:solidFill>
                  <a:schemeClr val="bg1"/>
                </a:solidFill>
              </a:rPr>
              <a:t>Colletotrichum gloeosporioides</a:t>
            </a:r>
          </a:p>
          <a:p>
            <a:endParaRPr lang="en-US" dirty="0" smtClean="0">
              <a:solidFill>
                <a:schemeClr val="bg1"/>
              </a:solidFill>
            </a:endParaRPr>
          </a:p>
          <a:p>
            <a:pPr>
              <a:buNone/>
            </a:pPr>
            <a:endParaRPr lang="en-US" dirty="0">
              <a:solidFill>
                <a:schemeClr val="bg1"/>
              </a:solidFill>
            </a:endParaRPr>
          </a:p>
        </p:txBody>
      </p:sp>
      <p:pic>
        <p:nvPicPr>
          <p:cNvPr id="8" name="Picture 7"/>
          <p:cNvPicPr/>
          <p:nvPr/>
        </p:nvPicPr>
        <p:blipFill>
          <a:blip r:embed="rId4" cstate="print"/>
          <a:srcRect/>
          <a:stretch>
            <a:fillRect/>
          </a:stretch>
        </p:blipFill>
        <p:spPr bwMode="auto">
          <a:xfrm>
            <a:off x="0" y="3068960"/>
            <a:ext cx="2555776" cy="2304256"/>
          </a:xfrm>
          <a:prstGeom prst="rect">
            <a:avLst/>
          </a:prstGeom>
          <a:noFill/>
          <a:ln w="9525">
            <a:noFill/>
            <a:miter lim="800000"/>
            <a:headEnd/>
            <a:tailEnd/>
          </a:ln>
        </p:spPr>
      </p:pic>
      <p:sp>
        <p:nvSpPr>
          <p:cNvPr id="9" name="TextBox 8"/>
          <p:cNvSpPr txBox="1"/>
          <p:nvPr/>
        </p:nvSpPr>
        <p:spPr>
          <a:xfrm>
            <a:off x="2555776" y="2924944"/>
            <a:ext cx="6588224" cy="255454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smtClean="0">
                <a:solidFill>
                  <a:schemeClr val="bg1"/>
                </a:solidFill>
              </a:rPr>
              <a:t>its damage is enhanced by </a:t>
            </a:r>
            <a:r>
              <a:rPr lang="en-US" sz="2400" b="1" dirty="0" smtClean="0">
                <a:solidFill>
                  <a:schemeClr val="bg1"/>
                </a:solidFill>
              </a:rPr>
              <a:t>wounds</a:t>
            </a:r>
            <a:r>
              <a:rPr lang="en-US" sz="2400" dirty="0" smtClean="0">
                <a:solidFill>
                  <a:schemeClr val="bg1"/>
                </a:solidFill>
              </a:rPr>
              <a:t> created by wind, insects, and other pathogens that assist penetration subsequent disease development</a:t>
            </a:r>
          </a:p>
          <a:p>
            <a:endParaRPr lang="en-US" sz="2400" b="1" u="sng" dirty="0" smtClean="0">
              <a:solidFill>
                <a:schemeClr val="bg1"/>
              </a:solidFill>
            </a:endParaRPr>
          </a:p>
          <a:p>
            <a:r>
              <a:rPr lang="en-US" sz="2400" b="1" u="sng" dirty="0" smtClean="0">
                <a:solidFill>
                  <a:schemeClr val="bg1"/>
                </a:solidFill>
              </a:rPr>
              <a:t>Symptoms: </a:t>
            </a:r>
          </a:p>
          <a:p>
            <a:r>
              <a:rPr lang="en-US" sz="2000" dirty="0" smtClean="0">
                <a:solidFill>
                  <a:schemeClr val="bg1"/>
                </a:solidFill>
              </a:rPr>
              <a:t>Fruit lesions start as circular, slightly sunken, brown to black spots</a:t>
            </a:r>
            <a:endParaRPr lang="en-US" sz="2000" dirty="0">
              <a:solidFill>
                <a:schemeClr val="bg1"/>
              </a:solidFill>
            </a:endParaRPr>
          </a:p>
        </p:txBody>
      </p:sp>
      <p:pic>
        <p:nvPicPr>
          <p:cNvPr id="10" name="Picture 9"/>
          <p:cNvPicPr/>
          <p:nvPr/>
        </p:nvPicPr>
        <p:blipFill>
          <a:blip r:embed="rId5" cstate="print"/>
          <a:srcRect/>
          <a:stretch>
            <a:fillRect/>
          </a:stretch>
        </p:blipFill>
        <p:spPr bwMode="auto">
          <a:xfrm>
            <a:off x="0" y="5085184"/>
            <a:ext cx="2555776" cy="1772816"/>
          </a:xfrm>
          <a:prstGeom prst="rect">
            <a:avLst/>
          </a:prstGeom>
          <a:noFill/>
          <a:ln w="9525">
            <a:noFill/>
            <a:miter lim="800000"/>
            <a:headEnd/>
            <a:tailEnd/>
          </a:ln>
        </p:spPr>
      </p:pic>
      <p:pic>
        <p:nvPicPr>
          <p:cNvPr id="11" name="Picture 10"/>
          <p:cNvPicPr/>
          <p:nvPr/>
        </p:nvPicPr>
        <p:blipFill>
          <a:blip r:embed="rId6" cstate="print"/>
          <a:srcRect/>
          <a:stretch>
            <a:fillRect/>
          </a:stretch>
        </p:blipFill>
        <p:spPr bwMode="auto">
          <a:xfrm>
            <a:off x="7308304" y="1124744"/>
            <a:ext cx="1835696" cy="1440160"/>
          </a:xfrm>
          <a:prstGeom prst="rect">
            <a:avLst/>
          </a:prstGeom>
          <a:noFill/>
          <a:ln w="9525">
            <a:noFill/>
            <a:miter lim="800000"/>
            <a:headEnd/>
            <a:tailEnd/>
          </a:ln>
        </p:spPr>
      </p:pic>
      <p:sp>
        <p:nvSpPr>
          <p:cNvPr id="12" name="TextBox 11"/>
          <p:cNvSpPr txBox="1"/>
          <p:nvPr/>
        </p:nvSpPr>
        <p:spPr>
          <a:xfrm>
            <a:off x="2195736" y="5445224"/>
            <a:ext cx="6948264" cy="1323439"/>
          </a:xfrm>
          <a:prstGeom prst="rect">
            <a:avLst/>
          </a:prstGeom>
          <a:solidFill>
            <a:srgbClr val="7030A0"/>
          </a:solidFill>
        </p:spPr>
        <p:txBody>
          <a:bodyPr wrap="square" rtlCol="0">
            <a:spAutoFit/>
          </a:bodyPr>
          <a:lstStyle/>
          <a:p>
            <a:r>
              <a:rPr lang="en-US" sz="2000" b="1" u="sng" dirty="0" smtClean="0">
                <a:solidFill>
                  <a:schemeClr val="bg1"/>
                </a:solidFill>
              </a:rPr>
              <a:t>Management</a:t>
            </a:r>
            <a:endParaRPr lang="en-US" sz="2000" u="sng" dirty="0" smtClean="0">
              <a:solidFill>
                <a:schemeClr val="bg1"/>
              </a:solidFill>
            </a:endParaRPr>
          </a:p>
          <a:p>
            <a:r>
              <a:rPr lang="en-US" sz="2000" dirty="0" smtClean="0">
                <a:solidFill>
                  <a:schemeClr val="bg1"/>
                </a:solidFill>
              </a:rPr>
              <a:t> </a:t>
            </a:r>
            <a:r>
              <a:rPr lang="en-US" sz="2000" i="1" dirty="0" smtClean="0">
                <a:solidFill>
                  <a:schemeClr val="bg1"/>
                </a:solidFill>
              </a:rPr>
              <a:t> </a:t>
            </a:r>
            <a:r>
              <a:rPr lang="en-US" sz="2000" dirty="0" smtClean="0">
                <a:solidFill>
                  <a:schemeClr val="bg1"/>
                </a:solidFill>
              </a:rPr>
              <a:t>Since all varieties of avocado are susceptible, good anthracnose control depends on adequate control of other diseases and avoidance of cuts and bruises to the fruit in handling.</a:t>
            </a:r>
            <a:endParaRPr lang="en-US" sz="2000" dirty="0">
              <a:solidFill>
                <a:schemeClr val="bg1"/>
              </a:solidFill>
            </a:endParaRPr>
          </a:p>
        </p:txBody>
      </p:sp>
    </p:spTree>
    <p:extLst>
      <p:ext uri="{BB962C8B-B14F-4D97-AF65-F5344CB8AC3E}">
        <p14:creationId xmlns="" xmlns:p14="http://schemas.microsoft.com/office/powerpoint/2010/main" val="248719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n-US" sz="2800" dirty="0" smtClean="0"/>
              <a:t/>
            </a:r>
            <a:br>
              <a:rPr lang="en-US" sz="2800" dirty="0" smtClean="0"/>
            </a:br>
            <a:r>
              <a:rPr lang="en-US" sz="2800" b="1" dirty="0" smtClean="0">
                <a:solidFill>
                  <a:schemeClr val="bg1"/>
                </a:solidFill>
              </a:rPr>
              <a:t>Post Harvest Diseases of Tropical &amp; Sub-Tropical Fruits (Avocado, Banana, Mango and Papaya) and Their Management </a:t>
            </a:r>
            <a:br>
              <a:rPr lang="en-US" sz="2800" b="1" dirty="0" smtClean="0">
                <a:solidFill>
                  <a:schemeClr val="bg1"/>
                </a:solidFill>
              </a:rPr>
            </a:br>
            <a:endParaRPr lang="en-US" sz="2800" b="1" dirty="0">
              <a:solidFill>
                <a:schemeClr val="bg1"/>
              </a:solidFill>
            </a:endParaRPr>
          </a:p>
        </p:txBody>
      </p:sp>
      <p:sp>
        <p:nvSpPr>
          <p:cNvPr id="3" name="Content Placeholder 2"/>
          <p:cNvSpPr>
            <a:spLocks noGrp="1"/>
          </p:cNvSpPr>
          <p:nvPr>
            <p:ph idx="1"/>
          </p:nvPr>
        </p:nvSpPr>
        <p:spPr>
          <a:xfrm>
            <a:off x="0" y="1196752"/>
            <a:ext cx="9144000" cy="5661248"/>
          </a:xfrm>
          <a:blipFill>
            <a:blip r:embed="rId3" cstate="print"/>
            <a:tile tx="0" ty="0" sx="100000" sy="100000" flip="none" algn="tl"/>
          </a:blipFill>
        </p:spPr>
        <p:txBody>
          <a:bodyPr>
            <a:normAutofit lnSpcReduction="10000"/>
          </a:bodyPr>
          <a:lstStyle/>
          <a:p>
            <a:pPr>
              <a:buNone/>
            </a:pPr>
            <a:r>
              <a:rPr lang="en-US" b="1" dirty="0" smtClean="0">
                <a:solidFill>
                  <a:schemeClr val="bg1"/>
                </a:solidFill>
              </a:rPr>
              <a:t>Management of Avocado Anthracnose </a:t>
            </a:r>
          </a:p>
          <a:p>
            <a:r>
              <a:rPr lang="en-US" dirty="0" smtClean="0">
                <a:solidFill>
                  <a:schemeClr val="bg1"/>
                </a:solidFill>
              </a:rPr>
              <a:t>Choice of planting location</a:t>
            </a:r>
          </a:p>
          <a:p>
            <a:r>
              <a:rPr lang="en-US" dirty="0" smtClean="0">
                <a:solidFill>
                  <a:schemeClr val="bg1"/>
                </a:solidFill>
              </a:rPr>
              <a:t>Cropping system (appropriate spacing 25 feet (around 8 m)) </a:t>
            </a:r>
          </a:p>
          <a:p>
            <a:r>
              <a:rPr lang="en-US" dirty="0" smtClean="0">
                <a:solidFill>
                  <a:schemeClr val="bg1"/>
                </a:solidFill>
              </a:rPr>
              <a:t>Collect and bury the rotting avocado</a:t>
            </a:r>
          </a:p>
          <a:p>
            <a:r>
              <a:rPr lang="en-US" dirty="0" smtClean="0">
                <a:solidFill>
                  <a:schemeClr val="bg1"/>
                </a:solidFill>
              </a:rPr>
              <a:t>Pruning (lower branches and the small branches which are not productive and to improve on aeration)</a:t>
            </a:r>
          </a:p>
          <a:p>
            <a:r>
              <a:rPr lang="en-US" dirty="0" smtClean="0">
                <a:solidFill>
                  <a:schemeClr val="bg1"/>
                </a:solidFill>
              </a:rPr>
              <a:t>Sanitation (Use clean, sanitized harvesting tools and fruit-carrying baskets</a:t>
            </a:r>
            <a:r>
              <a:rPr lang="en-US" dirty="0" smtClean="0"/>
              <a:t>)</a:t>
            </a:r>
          </a:p>
          <a:p>
            <a:r>
              <a:rPr lang="en-US" dirty="0" smtClean="0">
                <a:solidFill>
                  <a:schemeClr val="bg1"/>
                </a:solidFill>
              </a:rPr>
              <a:t>Chemical (</a:t>
            </a:r>
            <a:r>
              <a:rPr lang="en-US" dirty="0" err="1" smtClean="0">
                <a:solidFill>
                  <a:schemeClr val="bg1"/>
                </a:solidFill>
              </a:rPr>
              <a:t>mancozeb</a:t>
            </a:r>
            <a:r>
              <a:rPr lang="en-US" dirty="0" smtClean="0">
                <a:solidFill>
                  <a:schemeClr val="bg1"/>
                </a:solidFill>
              </a:rPr>
              <a:t>) </a:t>
            </a:r>
          </a:p>
        </p:txBody>
      </p:sp>
    </p:spTree>
    <p:extLst>
      <p:ext uri="{BB962C8B-B14F-4D97-AF65-F5344CB8AC3E}">
        <p14:creationId xmlns="" xmlns:p14="http://schemas.microsoft.com/office/powerpoint/2010/main" val="1062811552"/>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n-US" sz="2800" dirty="0" smtClean="0"/>
              <a:t/>
            </a:r>
            <a:br>
              <a:rPr lang="en-US" sz="2800" dirty="0" smtClean="0"/>
            </a:br>
            <a:r>
              <a:rPr lang="en-US" sz="2800" b="1" dirty="0" smtClean="0">
                <a:solidFill>
                  <a:schemeClr val="bg1"/>
                </a:solidFill>
              </a:rPr>
              <a:t>Post Harvest Diseases of Tropical &amp; Sub-Tropical Fruits (Avocado, Banana, Mango and Papaya) and Their Management </a:t>
            </a:r>
            <a:br>
              <a:rPr lang="en-US" sz="2800" b="1" dirty="0" smtClean="0">
                <a:solidFill>
                  <a:schemeClr val="bg1"/>
                </a:solidFill>
              </a:rPr>
            </a:br>
            <a:endParaRPr lang="en-US" sz="2800" b="1" dirty="0">
              <a:solidFill>
                <a:schemeClr val="bg1"/>
              </a:solidFill>
            </a:endParaRPr>
          </a:p>
        </p:txBody>
      </p:sp>
      <p:sp>
        <p:nvSpPr>
          <p:cNvPr id="3" name="Content Placeholder 2"/>
          <p:cNvSpPr>
            <a:spLocks noGrp="1"/>
          </p:cNvSpPr>
          <p:nvPr>
            <p:ph idx="1"/>
          </p:nvPr>
        </p:nvSpPr>
        <p:spPr>
          <a:xfrm>
            <a:off x="0" y="1196752"/>
            <a:ext cx="9144000" cy="5661248"/>
          </a:xfrm>
          <a:blipFill>
            <a:blip r:embed="rId3" cstate="print"/>
            <a:tile tx="0" ty="0" sx="100000" sy="100000" flip="none" algn="tl"/>
          </a:blipFill>
        </p:spPr>
        <p:txBody>
          <a:bodyPr>
            <a:normAutofit/>
          </a:bodyPr>
          <a:lstStyle/>
          <a:p>
            <a:pPr>
              <a:buNone/>
            </a:pPr>
            <a:r>
              <a:rPr lang="en-US" b="1" u="sng" dirty="0" smtClean="0">
                <a:solidFill>
                  <a:schemeClr val="bg1"/>
                </a:solidFill>
              </a:rPr>
              <a:t>Avocado Stem-end rot</a:t>
            </a:r>
          </a:p>
        </p:txBody>
      </p:sp>
      <p:pic>
        <p:nvPicPr>
          <p:cNvPr id="4" name="Picture 3"/>
          <p:cNvPicPr/>
          <p:nvPr/>
        </p:nvPicPr>
        <p:blipFill>
          <a:blip r:embed="rId4" cstate="print"/>
          <a:srcRect/>
          <a:stretch>
            <a:fillRect/>
          </a:stretch>
        </p:blipFill>
        <p:spPr bwMode="auto">
          <a:xfrm>
            <a:off x="0" y="3284984"/>
            <a:ext cx="3563888" cy="3573016"/>
          </a:xfrm>
          <a:prstGeom prst="rect">
            <a:avLst/>
          </a:prstGeom>
          <a:noFill/>
          <a:ln w="9525">
            <a:noFill/>
            <a:miter lim="800000"/>
            <a:headEnd/>
            <a:tailEnd/>
          </a:ln>
        </p:spPr>
      </p:pic>
      <p:sp>
        <p:nvSpPr>
          <p:cNvPr id="5" name="TextBox 4"/>
          <p:cNvSpPr txBox="1"/>
          <p:nvPr/>
        </p:nvSpPr>
        <p:spPr>
          <a:xfrm>
            <a:off x="3635896" y="1772816"/>
            <a:ext cx="5508104" cy="1938992"/>
          </a:xfrm>
          <a:prstGeom prst="rect">
            <a:avLst/>
          </a:prstGeom>
          <a:solidFill>
            <a:schemeClr val="accent6">
              <a:lumMod val="50000"/>
            </a:schemeClr>
          </a:solidFill>
        </p:spPr>
        <p:txBody>
          <a:bodyPr wrap="square" rtlCol="0">
            <a:spAutoFit/>
          </a:bodyPr>
          <a:lstStyle/>
          <a:p>
            <a:pPr>
              <a:buNone/>
            </a:pPr>
            <a:r>
              <a:rPr lang="en-US" sz="2000" b="1" u="sng" dirty="0" smtClean="0">
                <a:solidFill>
                  <a:schemeClr val="bg1"/>
                </a:solidFill>
              </a:rPr>
              <a:t>Pathogen: </a:t>
            </a:r>
          </a:p>
          <a:p>
            <a:pPr>
              <a:buNone/>
            </a:pPr>
            <a:r>
              <a:rPr lang="en-US" sz="2000" b="1" dirty="0" smtClean="0">
                <a:solidFill>
                  <a:schemeClr val="bg1"/>
                </a:solidFill>
              </a:rPr>
              <a:t>Stem end rot is mainly a postharvest disease and can be caused by several fungal species</a:t>
            </a:r>
          </a:p>
          <a:p>
            <a:pPr>
              <a:buFont typeface="Wingdings" pitchFamily="2" charset="2"/>
              <a:buChar char="ü"/>
            </a:pPr>
            <a:r>
              <a:rPr lang="en-US" sz="2000" b="1" dirty="0" smtClean="0">
                <a:solidFill>
                  <a:schemeClr val="bg1"/>
                </a:solidFill>
              </a:rPr>
              <a:t> </a:t>
            </a:r>
            <a:r>
              <a:rPr lang="en-US" sz="2000" b="1" i="1" dirty="0" err="1" smtClean="0">
                <a:solidFill>
                  <a:schemeClr val="bg1"/>
                </a:solidFill>
              </a:rPr>
              <a:t>Dothiorella</a:t>
            </a:r>
            <a:r>
              <a:rPr lang="en-US" sz="2000" b="1" i="1" dirty="0" smtClean="0">
                <a:solidFill>
                  <a:schemeClr val="bg1"/>
                </a:solidFill>
              </a:rPr>
              <a:t> </a:t>
            </a:r>
            <a:r>
              <a:rPr lang="en-US" sz="2000" b="1" i="1" dirty="0" err="1" smtClean="0">
                <a:solidFill>
                  <a:schemeClr val="bg1"/>
                </a:solidFill>
              </a:rPr>
              <a:t>dominicana</a:t>
            </a:r>
            <a:r>
              <a:rPr lang="en-US" sz="2000" b="1" i="1" dirty="0" smtClean="0">
                <a:solidFill>
                  <a:schemeClr val="bg1"/>
                </a:solidFill>
              </a:rPr>
              <a:t>, </a:t>
            </a:r>
          </a:p>
          <a:p>
            <a:pPr>
              <a:buFont typeface="Wingdings" pitchFamily="2" charset="2"/>
              <a:buChar char="ü"/>
            </a:pPr>
            <a:r>
              <a:rPr lang="en-US" sz="2000" b="1" i="1" dirty="0" err="1" smtClean="0">
                <a:solidFill>
                  <a:schemeClr val="bg1"/>
                </a:solidFill>
              </a:rPr>
              <a:t>Lasiodioplodia</a:t>
            </a:r>
            <a:r>
              <a:rPr lang="en-US" sz="2000" b="1" dirty="0" smtClean="0">
                <a:solidFill>
                  <a:schemeClr val="bg1"/>
                </a:solidFill>
              </a:rPr>
              <a:t> </a:t>
            </a:r>
            <a:r>
              <a:rPr lang="en-US" sz="2000" b="1" i="1" dirty="0" err="1" smtClean="0">
                <a:solidFill>
                  <a:schemeClr val="bg1"/>
                </a:solidFill>
              </a:rPr>
              <a:t>theobromae</a:t>
            </a:r>
            <a:r>
              <a:rPr lang="en-US" sz="2000" b="1" i="1" dirty="0" smtClean="0">
                <a:solidFill>
                  <a:schemeClr val="bg1"/>
                </a:solidFill>
              </a:rPr>
              <a:t> </a:t>
            </a:r>
            <a:r>
              <a:rPr lang="en-US" sz="2000" b="1" dirty="0" smtClean="0">
                <a:solidFill>
                  <a:schemeClr val="bg1"/>
                </a:solidFill>
              </a:rPr>
              <a:t>and</a:t>
            </a:r>
            <a:r>
              <a:rPr lang="en-US" sz="2000" b="1" i="1" dirty="0" smtClean="0">
                <a:solidFill>
                  <a:schemeClr val="bg1"/>
                </a:solidFill>
              </a:rPr>
              <a:t> </a:t>
            </a:r>
          </a:p>
          <a:p>
            <a:pPr>
              <a:buFont typeface="Wingdings" pitchFamily="2" charset="2"/>
              <a:buChar char="ü"/>
            </a:pPr>
            <a:r>
              <a:rPr lang="en-US" sz="2000" b="1" i="1" dirty="0" err="1" smtClean="0">
                <a:solidFill>
                  <a:schemeClr val="bg1"/>
                </a:solidFill>
              </a:rPr>
              <a:t>Phomopsis</a:t>
            </a:r>
            <a:r>
              <a:rPr lang="en-US" sz="2000" b="1" i="1" dirty="0" smtClean="0">
                <a:solidFill>
                  <a:schemeClr val="bg1"/>
                </a:solidFill>
              </a:rPr>
              <a:t> </a:t>
            </a:r>
            <a:r>
              <a:rPr lang="en-US" sz="2000" b="1" dirty="0" err="1" smtClean="0">
                <a:solidFill>
                  <a:schemeClr val="bg1"/>
                </a:solidFill>
              </a:rPr>
              <a:t>spp</a:t>
            </a:r>
            <a:endParaRPr lang="en-US" sz="2000" b="1" dirty="0">
              <a:solidFill>
                <a:schemeClr val="bg1"/>
              </a:solidFill>
            </a:endParaRPr>
          </a:p>
        </p:txBody>
      </p:sp>
      <p:pic>
        <p:nvPicPr>
          <p:cNvPr id="6" name="Picture 5" descr="Lasiodioplodia Stem End Rot"/>
          <p:cNvPicPr/>
          <p:nvPr/>
        </p:nvPicPr>
        <p:blipFill>
          <a:blip r:embed="rId5" cstate="print"/>
          <a:srcRect/>
          <a:stretch>
            <a:fillRect/>
          </a:stretch>
        </p:blipFill>
        <p:spPr bwMode="auto">
          <a:xfrm>
            <a:off x="251520" y="1700808"/>
            <a:ext cx="2448272" cy="1628800"/>
          </a:xfrm>
          <a:prstGeom prst="rect">
            <a:avLst/>
          </a:prstGeom>
          <a:noFill/>
          <a:ln w="9525">
            <a:noFill/>
            <a:miter lim="800000"/>
            <a:headEnd/>
            <a:tailEnd/>
          </a:ln>
        </p:spPr>
      </p:pic>
      <p:sp>
        <p:nvSpPr>
          <p:cNvPr id="7" name="TextBox 6"/>
          <p:cNvSpPr txBox="1"/>
          <p:nvPr/>
        </p:nvSpPr>
        <p:spPr>
          <a:xfrm>
            <a:off x="3563888" y="3789040"/>
            <a:ext cx="5580112" cy="1323439"/>
          </a:xfrm>
          <a:prstGeom prst="rect">
            <a:avLst/>
          </a:prstGeom>
          <a:noFill/>
        </p:spPr>
        <p:txBody>
          <a:bodyPr wrap="square" rtlCol="0">
            <a:spAutoFit/>
          </a:bodyPr>
          <a:lstStyle/>
          <a:p>
            <a:r>
              <a:rPr lang="en-US" sz="2000" b="1" u="sng" dirty="0" smtClean="0">
                <a:solidFill>
                  <a:schemeClr val="bg1"/>
                </a:solidFill>
              </a:rPr>
              <a:t>Symptom</a:t>
            </a:r>
            <a:r>
              <a:rPr lang="en-US" sz="2000" u="sng" dirty="0" smtClean="0">
                <a:solidFill>
                  <a:schemeClr val="bg1"/>
                </a:solidFill>
              </a:rPr>
              <a:t>: </a:t>
            </a:r>
          </a:p>
          <a:p>
            <a:r>
              <a:rPr lang="en-US" sz="2000" dirty="0" smtClean="0">
                <a:solidFill>
                  <a:schemeClr val="bg1"/>
                </a:solidFill>
              </a:rPr>
              <a:t>A dark rot develops from the stem end as fruit ripen after harvest. In fruit from drier areas, stem end rot may be more serious than anthracnose</a:t>
            </a:r>
            <a:endParaRPr lang="en-US" sz="2000" dirty="0">
              <a:solidFill>
                <a:schemeClr val="bg1"/>
              </a:solidFill>
            </a:endParaRPr>
          </a:p>
        </p:txBody>
      </p:sp>
      <p:sp>
        <p:nvSpPr>
          <p:cNvPr id="8" name="TextBox 7"/>
          <p:cNvSpPr txBox="1"/>
          <p:nvPr/>
        </p:nvSpPr>
        <p:spPr>
          <a:xfrm>
            <a:off x="971600" y="5157192"/>
            <a:ext cx="8172399" cy="1631216"/>
          </a:xfrm>
          <a:prstGeom prst="rect">
            <a:avLst/>
          </a:prstGeom>
          <a:noFill/>
        </p:spPr>
        <p:txBody>
          <a:bodyPr wrap="square" rtlCol="0">
            <a:spAutoFit/>
          </a:bodyPr>
          <a:lstStyle/>
          <a:p>
            <a:r>
              <a:rPr lang="en-US" sz="2000" b="1" u="sng" dirty="0" smtClean="0"/>
              <a:t>Management</a:t>
            </a:r>
          </a:p>
          <a:p>
            <a:pPr>
              <a:buFont typeface="Wingdings" pitchFamily="2" charset="2"/>
              <a:buChar char="ü"/>
            </a:pPr>
            <a:r>
              <a:rPr lang="en-US" sz="2000" b="1" dirty="0" smtClean="0"/>
              <a:t>avoiding harvesting of</a:t>
            </a:r>
            <a:r>
              <a:rPr lang="en-US" sz="2000" b="1" dirty="0" smtClean="0">
                <a:solidFill>
                  <a:schemeClr val="bg1"/>
                </a:solidFill>
              </a:rPr>
              <a:t> immature fruit and postharvest treatments with </a:t>
            </a:r>
            <a:r>
              <a:rPr lang="en-US" sz="2000" b="1" dirty="0" smtClean="0"/>
              <a:t>chemicals or hot water</a:t>
            </a:r>
          </a:p>
          <a:p>
            <a:pPr>
              <a:buFont typeface="Wingdings" pitchFamily="2" charset="2"/>
              <a:buChar char="ü"/>
            </a:pPr>
            <a:r>
              <a:rPr lang="en-US" sz="2000" b="1" dirty="0" smtClean="0"/>
              <a:t>During harvest, allow</a:t>
            </a:r>
            <a:r>
              <a:rPr lang="en-US" sz="2000" b="1" dirty="0" smtClean="0">
                <a:solidFill>
                  <a:schemeClr val="bg1"/>
                </a:solidFill>
              </a:rPr>
              <a:t> some of the plant stem to remain attached to </a:t>
            </a:r>
            <a:r>
              <a:rPr lang="en-US" sz="2000" b="1" dirty="0" smtClean="0"/>
              <a:t>harvested  fruits</a:t>
            </a:r>
            <a:endParaRPr lang="en-US" sz="2000" b="1" dirty="0"/>
          </a:p>
        </p:txBody>
      </p:sp>
    </p:spTree>
    <p:extLst>
      <p:ext uri="{BB962C8B-B14F-4D97-AF65-F5344CB8AC3E}">
        <p14:creationId xmlns="" xmlns:p14="http://schemas.microsoft.com/office/powerpoint/2010/main" val="202099170"/>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n-US" sz="2800" dirty="0" smtClean="0"/>
              <a:t/>
            </a:r>
            <a:br>
              <a:rPr lang="en-US" sz="2800" dirty="0" smtClean="0"/>
            </a:br>
            <a:r>
              <a:rPr lang="en-US" sz="2800" b="1" dirty="0" smtClean="0">
                <a:solidFill>
                  <a:schemeClr val="bg1"/>
                </a:solidFill>
              </a:rPr>
              <a:t>Post Harvest Diseases of Tropical &amp; Sub-Tropical Fruits (Avocado, Banana, Mango and Papaya) and Their Management </a:t>
            </a:r>
            <a:br>
              <a:rPr lang="en-US" sz="2800" b="1" dirty="0" smtClean="0">
                <a:solidFill>
                  <a:schemeClr val="bg1"/>
                </a:solidFill>
              </a:rPr>
            </a:br>
            <a:endParaRPr lang="en-US" sz="2800" b="1" dirty="0">
              <a:solidFill>
                <a:schemeClr val="bg1"/>
              </a:solidFill>
            </a:endParaRPr>
          </a:p>
        </p:txBody>
      </p:sp>
      <p:sp>
        <p:nvSpPr>
          <p:cNvPr id="3" name="Content Placeholder 2"/>
          <p:cNvSpPr>
            <a:spLocks noGrp="1"/>
          </p:cNvSpPr>
          <p:nvPr>
            <p:ph idx="1"/>
          </p:nvPr>
        </p:nvSpPr>
        <p:spPr>
          <a:xfrm>
            <a:off x="0" y="1196752"/>
            <a:ext cx="9144000" cy="5661248"/>
          </a:xfrm>
          <a:blipFill>
            <a:blip r:embed="rId3" cstate="print"/>
            <a:tile tx="0" ty="0" sx="100000" sy="100000" flip="none" algn="tl"/>
          </a:blipFill>
        </p:spPr>
        <p:txBody>
          <a:bodyPr>
            <a:normAutofit/>
          </a:bodyPr>
          <a:lstStyle/>
          <a:p>
            <a:pPr>
              <a:buNone/>
            </a:pPr>
            <a:r>
              <a:rPr lang="en-US" b="1" u="sng" dirty="0" smtClean="0">
                <a:solidFill>
                  <a:schemeClr val="bg1"/>
                </a:solidFill>
              </a:rPr>
              <a:t>BANANA</a:t>
            </a:r>
          </a:p>
          <a:p>
            <a:pPr>
              <a:buNone/>
            </a:pPr>
            <a:endParaRPr lang="en-US" dirty="0" smtClean="0">
              <a:solidFill>
                <a:schemeClr val="bg1"/>
              </a:solidFill>
            </a:endParaRPr>
          </a:p>
        </p:txBody>
      </p:sp>
      <p:pic>
        <p:nvPicPr>
          <p:cNvPr id="4" name="Picture 3"/>
          <p:cNvPicPr/>
          <p:nvPr/>
        </p:nvPicPr>
        <p:blipFill>
          <a:blip r:embed="rId4" cstate="print"/>
          <a:srcRect/>
          <a:stretch>
            <a:fillRect/>
          </a:stretch>
        </p:blipFill>
        <p:spPr bwMode="auto">
          <a:xfrm>
            <a:off x="0" y="1700808"/>
            <a:ext cx="3059832" cy="2088232"/>
          </a:xfrm>
          <a:prstGeom prst="rect">
            <a:avLst/>
          </a:prstGeom>
          <a:noFill/>
          <a:ln w="9525">
            <a:noFill/>
            <a:miter lim="800000"/>
            <a:headEnd/>
            <a:tailEnd/>
          </a:ln>
        </p:spPr>
      </p:pic>
      <p:sp>
        <p:nvSpPr>
          <p:cNvPr id="5" name="TextBox 4"/>
          <p:cNvSpPr txBox="1"/>
          <p:nvPr/>
        </p:nvSpPr>
        <p:spPr>
          <a:xfrm>
            <a:off x="3059832" y="1196752"/>
            <a:ext cx="6084168" cy="2554545"/>
          </a:xfrm>
          <a:prstGeom prst="rect">
            <a:avLst/>
          </a:prstGeom>
          <a:solidFill>
            <a:schemeClr val="accent6">
              <a:lumMod val="50000"/>
            </a:schemeClr>
          </a:solidFill>
        </p:spPr>
        <p:txBody>
          <a:bodyPr wrap="square" rtlCol="0">
            <a:spAutoFit/>
          </a:bodyPr>
          <a:lstStyle/>
          <a:p>
            <a:pPr>
              <a:buNone/>
            </a:pPr>
            <a:r>
              <a:rPr lang="en-US" sz="2000" b="1" u="sng" dirty="0" smtClean="0">
                <a:solidFill>
                  <a:schemeClr val="bg1"/>
                </a:solidFill>
              </a:rPr>
              <a:t>Banana Crown rot </a:t>
            </a:r>
          </a:p>
          <a:p>
            <a:pPr>
              <a:buNone/>
            </a:pPr>
            <a:endParaRPr lang="en-US" sz="2000" u="sng" dirty="0" smtClean="0">
              <a:solidFill>
                <a:schemeClr val="bg1"/>
              </a:solidFill>
            </a:endParaRPr>
          </a:p>
          <a:p>
            <a:r>
              <a:rPr lang="en-US" sz="2000" b="1" u="sng" dirty="0" smtClean="0">
                <a:solidFill>
                  <a:schemeClr val="bg1"/>
                </a:solidFill>
              </a:rPr>
              <a:t>Pathogen: </a:t>
            </a:r>
          </a:p>
          <a:p>
            <a:r>
              <a:rPr lang="en-US" sz="2000" dirty="0" smtClean="0">
                <a:solidFill>
                  <a:schemeClr val="bg1"/>
                </a:solidFill>
              </a:rPr>
              <a:t>This disease is caused by one or more of the following fungi: </a:t>
            </a:r>
          </a:p>
          <a:p>
            <a:pPr>
              <a:buFont typeface="Wingdings" pitchFamily="2" charset="2"/>
              <a:buChar char="ü"/>
            </a:pPr>
            <a:r>
              <a:rPr lang="en-US" sz="2000" i="1" dirty="0" err="1" smtClean="0">
                <a:solidFill>
                  <a:schemeClr val="bg1"/>
                </a:solidFill>
              </a:rPr>
              <a:t>Thielaviopsis</a:t>
            </a:r>
            <a:r>
              <a:rPr lang="en-US" sz="2000" i="1" dirty="0" smtClean="0">
                <a:solidFill>
                  <a:schemeClr val="bg1"/>
                </a:solidFill>
              </a:rPr>
              <a:t> </a:t>
            </a:r>
            <a:r>
              <a:rPr lang="en-US" sz="2000" i="1" dirty="0" err="1" smtClean="0">
                <a:solidFill>
                  <a:schemeClr val="bg1"/>
                </a:solidFill>
              </a:rPr>
              <a:t>paradoxa</a:t>
            </a:r>
            <a:r>
              <a:rPr lang="en-US" sz="2000" i="1" dirty="0" smtClean="0">
                <a:solidFill>
                  <a:schemeClr val="bg1"/>
                </a:solidFill>
              </a:rPr>
              <a:t>, </a:t>
            </a:r>
          </a:p>
          <a:p>
            <a:pPr>
              <a:buFont typeface="Wingdings" pitchFamily="2" charset="2"/>
              <a:buChar char="ü"/>
            </a:pPr>
            <a:r>
              <a:rPr lang="en-US" sz="2000" i="1" dirty="0" err="1" smtClean="0">
                <a:solidFill>
                  <a:schemeClr val="bg1"/>
                </a:solidFill>
              </a:rPr>
              <a:t>Lasiodiplodia</a:t>
            </a:r>
            <a:r>
              <a:rPr lang="en-US" sz="2000" i="1" dirty="0" smtClean="0">
                <a:solidFill>
                  <a:schemeClr val="bg1"/>
                </a:solidFill>
              </a:rPr>
              <a:t> </a:t>
            </a:r>
            <a:r>
              <a:rPr lang="en-US" sz="2000" i="1" dirty="0" err="1" smtClean="0">
                <a:solidFill>
                  <a:schemeClr val="bg1"/>
                </a:solidFill>
              </a:rPr>
              <a:t>theobromae</a:t>
            </a:r>
            <a:r>
              <a:rPr lang="en-US" sz="2000" i="1" dirty="0" smtClean="0">
                <a:solidFill>
                  <a:schemeClr val="bg1"/>
                </a:solidFill>
              </a:rPr>
              <a:t>, </a:t>
            </a:r>
          </a:p>
          <a:p>
            <a:pPr>
              <a:buFont typeface="Wingdings" pitchFamily="2" charset="2"/>
              <a:buChar char="ü"/>
            </a:pPr>
            <a:r>
              <a:rPr lang="en-US" sz="2000" i="1" dirty="0" smtClean="0">
                <a:solidFill>
                  <a:schemeClr val="bg1"/>
                </a:solidFill>
              </a:rPr>
              <a:t>Colletotrichum </a:t>
            </a:r>
            <a:r>
              <a:rPr lang="en-US" sz="2000" i="1" dirty="0" err="1" smtClean="0">
                <a:solidFill>
                  <a:schemeClr val="bg1"/>
                </a:solidFill>
              </a:rPr>
              <a:t>musae</a:t>
            </a:r>
            <a:r>
              <a:rPr lang="en-US" sz="2000" dirty="0" smtClean="0">
                <a:solidFill>
                  <a:schemeClr val="bg1"/>
                </a:solidFill>
              </a:rPr>
              <a:t>,)</a:t>
            </a:r>
            <a:endParaRPr lang="en-US" sz="2000" dirty="0">
              <a:solidFill>
                <a:schemeClr val="bg1"/>
              </a:solidFill>
            </a:endParaRPr>
          </a:p>
        </p:txBody>
      </p:sp>
      <p:sp>
        <p:nvSpPr>
          <p:cNvPr id="6" name="TextBox 5"/>
          <p:cNvSpPr txBox="1"/>
          <p:nvPr/>
        </p:nvSpPr>
        <p:spPr>
          <a:xfrm>
            <a:off x="0" y="3789040"/>
            <a:ext cx="9144001" cy="1600438"/>
          </a:xfrm>
          <a:prstGeom prst="rect">
            <a:avLst/>
          </a:prstGeom>
          <a:noFill/>
        </p:spPr>
        <p:txBody>
          <a:bodyPr wrap="square" rtlCol="0">
            <a:spAutoFit/>
          </a:bodyPr>
          <a:lstStyle/>
          <a:p>
            <a:r>
              <a:rPr lang="en-US" sz="2000" b="1" u="sng" dirty="0" smtClean="0">
                <a:solidFill>
                  <a:schemeClr val="bg1"/>
                </a:solidFill>
              </a:rPr>
              <a:t>Symptoms: </a:t>
            </a:r>
            <a:r>
              <a:rPr lang="en-US" sz="2000" u="sng" dirty="0" smtClean="0">
                <a:solidFill>
                  <a:schemeClr val="bg1"/>
                </a:solidFill>
              </a:rPr>
              <a:t> </a:t>
            </a:r>
          </a:p>
          <a:p>
            <a:endParaRPr lang="en-US" dirty="0" smtClean="0">
              <a:solidFill>
                <a:schemeClr val="bg1"/>
              </a:solidFill>
            </a:endParaRPr>
          </a:p>
          <a:p>
            <a:r>
              <a:rPr lang="en-US" sz="2000" b="1" dirty="0" smtClean="0">
                <a:solidFill>
                  <a:schemeClr val="bg1"/>
                </a:solidFill>
              </a:rPr>
              <a:t>a brown to black color develops on the “crown” where the hand was severed from the bunch</a:t>
            </a:r>
          </a:p>
          <a:p>
            <a:r>
              <a:rPr lang="en-US" sz="2000" b="1" dirty="0" smtClean="0">
                <a:solidFill>
                  <a:schemeClr val="bg1"/>
                </a:solidFill>
              </a:rPr>
              <a:t>Frequently, a layer of whitish mold later develops on the cut crown surface</a:t>
            </a:r>
            <a:endParaRPr lang="en-US" sz="2000" b="1" dirty="0">
              <a:solidFill>
                <a:schemeClr val="bg1"/>
              </a:solidFill>
            </a:endParaRPr>
          </a:p>
        </p:txBody>
      </p:sp>
      <p:sp>
        <p:nvSpPr>
          <p:cNvPr id="204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09600" algn="l"/>
              </a:tabLst>
            </a:pPr>
            <a:r>
              <a:rPr kumimoji="0" lang="en-US" sz="1100" b="1"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Management</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r>
              <a:rPr kumimoji="0" lang="en-US" sz="11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Dipping the bunches or hands in Thiobendazole or Benomyl and/or using fungicide impregnated cellulose pad for packing is recommended.</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09600" algn="l"/>
              </a:tabLst>
            </a:pPr>
            <a:r>
              <a:rPr kumimoji="0" lang="en-US" sz="1100" b="1"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Management</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r>
              <a:rPr kumimoji="0" lang="en-US" sz="1100" b="0" i="0" u="none" strike="noStrike" cap="none" normalizeH="0" baseline="0" smtClean="0">
                <a:ln>
                  <a:noFill/>
                </a:ln>
                <a:solidFill>
                  <a:schemeClr val="tx1"/>
                </a:solidFill>
                <a:effectLst/>
                <a:latin typeface="Calibri" pitchFamily="34" charset="0"/>
                <a:ea typeface="Times New Roman" pitchFamily="18" charset="0"/>
                <a:cs typeface="Times New Roman" pitchFamily="18" charset="0"/>
              </a:rPr>
              <a:t>Dipping the bunches or hands in Thiobendazole or Benomyl and/or using fungicide impregnated cellulose pad for packing is recommended.</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TextBox 9"/>
          <p:cNvSpPr txBox="1"/>
          <p:nvPr/>
        </p:nvSpPr>
        <p:spPr>
          <a:xfrm>
            <a:off x="0" y="5301208"/>
            <a:ext cx="9144000" cy="1938992"/>
          </a:xfrm>
          <a:prstGeom prst="rect">
            <a:avLst/>
          </a:prstGeom>
          <a:solidFill>
            <a:schemeClr val="accent6">
              <a:lumMod val="50000"/>
            </a:schemeClr>
          </a:solidFill>
        </p:spPr>
        <p:txBody>
          <a:bodyPr wrap="square" rtlCol="0">
            <a:spAutoFit/>
          </a:bodyPr>
          <a:lstStyle/>
          <a:p>
            <a:r>
              <a:rPr lang="en-US" sz="2000" b="1" u="sng" dirty="0" smtClean="0">
                <a:solidFill>
                  <a:schemeClr val="bg1"/>
                </a:solidFill>
              </a:rPr>
              <a:t>Management</a:t>
            </a:r>
          </a:p>
          <a:p>
            <a:endParaRPr lang="en-US" sz="2000" b="1" dirty="0" smtClean="0">
              <a:solidFill>
                <a:schemeClr val="bg1"/>
              </a:solidFill>
            </a:endParaRPr>
          </a:p>
          <a:p>
            <a:r>
              <a:rPr lang="en-US" sz="2000" b="1" dirty="0" smtClean="0">
                <a:solidFill>
                  <a:schemeClr val="bg1"/>
                </a:solidFill>
              </a:rPr>
              <a:t>Dipping the bunches or hands in </a:t>
            </a:r>
            <a:r>
              <a:rPr lang="en-US" sz="2000" b="1" dirty="0" err="1" smtClean="0">
                <a:solidFill>
                  <a:schemeClr val="bg1"/>
                </a:solidFill>
              </a:rPr>
              <a:t>Thiobendazole</a:t>
            </a:r>
            <a:r>
              <a:rPr lang="en-US" sz="2000" b="1" dirty="0" smtClean="0">
                <a:solidFill>
                  <a:schemeClr val="bg1"/>
                </a:solidFill>
              </a:rPr>
              <a:t> or </a:t>
            </a:r>
            <a:r>
              <a:rPr lang="en-US" sz="2000" b="1" dirty="0" err="1" smtClean="0">
                <a:solidFill>
                  <a:schemeClr val="bg1"/>
                </a:solidFill>
              </a:rPr>
              <a:t>Benomyl</a:t>
            </a:r>
            <a:r>
              <a:rPr lang="en-US" sz="2000" b="1" dirty="0" smtClean="0">
                <a:solidFill>
                  <a:schemeClr val="bg1"/>
                </a:solidFill>
              </a:rPr>
              <a:t> and/or using fungicide impregnated cellulose pad for packing is recommended</a:t>
            </a:r>
          </a:p>
          <a:p>
            <a:r>
              <a:rPr lang="en-US" sz="2000" b="1" dirty="0" smtClean="0">
                <a:solidFill>
                  <a:schemeClr val="bg1"/>
                </a:solidFill>
              </a:rPr>
              <a:t>Avoid damage on the crown when we harvest the </a:t>
            </a:r>
            <a:r>
              <a:rPr lang="en-US" sz="2000" b="1" dirty="0" err="1" smtClean="0">
                <a:solidFill>
                  <a:schemeClr val="bg1"/>
                </a:solidFill>
              </a:rPr>
              <a:t>pproduce</a:t>
            </a:r>
            <a:r>
              <a:rPr lang="en-US" sz="2000" b="1" dirty="0" smtClean="0">
                <a:solidFill>
                  <a:schemeClr val="bg1"/>
                </a:solidFill>
              </a:rPr>
              <a:t> </a:t>
            </a:r>
          </a:p>
          <a:p>
            <a:endParaRPr lang="en-US" sz="2000" b="1" dirty="0">
              <a:solidFill>
                <a:schemeClr val="bg1"/>
              </a:solidFill>
            </a:endParaRPr>
          </a:p>
        </p:txBody>
      </p:sp>
    </p:spTree>
    <p:extLst>
      <p:ext uri="{BB962C8B-B14F-4D97-AF65-F5344CB8AC3E}">
        <p14:creationId xmlns="" xmlns:p14="http://schemas.microsoft.com/office/powerpoint/2010/main" val="71710567"/>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n-US" sz="2800" dirty="0" smtClean="0"/>
              <a:t/>
            </a:r>
            <a:br>
              <a:rPr lang="en-US" sz="2800" dirty="0" smtClean="0"/>
            </a:br>
            <a:r>
              <a:rPr lang="en-US" sz="2800" b="1" dirty="0" smtClean="0">
                <a:solidFill>
                  <a:schemeClr val="bg1"/>
                </a:solidFill>
              </a:rPr>
              <a:t>Post Harvest Diseases of Tropical &amp; Sub-Tropical Fruits (Avocado, Banana, Mango and Papaya) and Their Management </a:t>
            </a:r>
            <a:br>
              <a:rPr lang="en-US" sz="2800" b="1" dirty="0" smtClean="0">
                <a:solidFill>
                  <a:schemeClr val="bg1"/>
                </a:solidFill>
              </a:rPr>
            </a:br>
            <a:endParaRPr lang="en-US" sz="2800" b="1" dirty="0">
              <a:solidFill>
                <a:schemeClr val="bg1"/>
              </a:solidFill>
            </a:endParaRPr>
          </a:p>
        </p:txBody>
      </p:sp>
      <p:sp>
        <p:nvSpPr>
          <p:cNvPr id="3" name="Content Placeholder 2"/>
          <p:cNvSpPr>
            <a:spLocks noGrp="1"/>
          </p:cNvSpPr>
          <p:nvPr>
            <p:ph idx="1"/>
          </p:nvPr>
        </p:nvSpPr>
        <p:spPr>
          <a:xfrm>
            <a:off x="0" y="1196752"/>
            <a:ext cx="9144000" cy="5661248"/>
          </a:xfrm>
          <a:blipFill>
            <a:blip r:embed="rId3" cstate="print"/>
            <a:tile tx="0" ty="0" sx="100000" sy="100000" flip="none" algn="tl"/>
          </a:blipFill>
        </p:spPr>
        <p:txBody>
          <a:bodyPr>
            <a:normAutofit/>
          </a:bodyPr>
          <a:lstStyle/>
          <a:p>
            <a:pPr>
              <a:buNone/>
            </a:pPr>
            <a:r>
              <a:rPr lang="en-US" b="1" u="sng" dirty="0" smtClean="0">
                <a:solidFill>
                  <a:schemeClr val="bg1"/>
                </a:solidFill>
              </a:rPr>
              <a:t>Mango</a:t>
            </a:r>
          </a:p>
          <a:p>
            <a:endParaRPr lang="en-US" b="1" u="sng" dirty="0" smtClean="0"/>
          </a:p>
          <a:p>
            <a:pPr>
              <a:buNone/>
            </a:pPr>
            <a:endParaRPr lang="en-US" dirty="0">
              <a:solidFill>
                <a:schemeClr val="bg1"/>
              </a:solidFill>
            </a:endParaRPr>
          </a:p>
        </p:txBody>
      </p:sp>
      <p:pic>
        <p:nvPicPr>
          <p:cNvPr id="4" name="Picture 3"/>
          <p:cNvPicPr/>
          <p:nvPr/>
        </p:nvPicPr>
        <p:blipFill>
          <a:blip r:embed="rId4" cstate="print"/>
          <a:srcRect/>
          <a:stretch>
            <a:fillRect/>
          </a:stretch>
        </p:blipFill>
        <p:spPr bwMode="auto">
          <a:xfrm>
            <a:off x="0" y="1916832"/>
            <a:ext cx="2219325" cy="1468134"/>
          </a:xfrm>
          <a:prstGeom prst="rect">
            <a:avLst/>
          </a:prstGeom>
          <a:noFill/>
          <a:ln w="9525">
            <a:noFill/>
            <a:miter lim="800000"/>
            <a:headEnd/>
            <a:tailEnd/>
          </a:ln>
        </p:spPr>
      </p:pic>
      <p:sp>
        <p:nvSpPr>
          <p:cNvPr id="5" name="TextBox 4"/>
          <p:cNvSpPr txBox="1"/>
          <p:nvPr/>
        </p:nvSpPr>
        <p:spPr>
          <a:xfrm>
            <a:off x="2123728" y="1268760"/>
            <a:ext cx="7020272" cy="1938992"/>
          </a:xfrm>
          <a:prstGeom prst="rect">
            <a:avLst/>
          </a:prstGeom>
          <a:noFill/>
        </p:spPr>
        <p:txBody>
          <a:bodyPr wrap="square" rtlCol="0">
            <a:spAutoFit/>
          </a:bodyPr>
          <a:lstStyle/>
          <a:p>
            <a:pPr>
              <a:buNone/>
            </a:pPr>
            <a:r>
              <a:rPr lang="en-US" sz="2000" b="1" u="sng" dirty="0" err="1" smtClean="0">
                <a:solidFill>
                  <a:schemeClr val="bg1"/>
                </a:solidFill>
              </a:rPr>
              <a:t>Phytophthora</a:t>
            </a:r>
            <a:r>
              <a:rPr lang="en-US" sz="2000" b="1" u="sng" dirty="0" smtClean="0">
                <a:solidFill>
                  <a:schemeClr val="bg1"/>
                </a:solidFill>
              </a:rPr>
              <a:t> Postharvest Fruit Rot</a:t>
            </a:r>
            <a:endParaRPr lang="en-US" sz="2000" dirty="0" smtClean="0">
              <a:solidFill>
                <a:schemeClr val="bg1"/>
              </a:solidFill>
            </a:endParaRPr>
          </a:p>
          <a:p>
            <a:pPr>
              <a:buNone/>
            </a:pPr>
            <a:r>
              <a:rPr lang="en-US" sz="2000" b="1" dirty="0" smtClean="0">
                <a:solidFill>
                  <a:schemeClr val="bg1"/>
                </a:solidFill>
              </a:rPr>
              <a:t>Cause agent </a:t>
            </a:r>
            <a:endParaRPr lang="en-US" sz="2000" dirty="0" smtClean="0">
              <a:solidFill>
                <a:schemeClr val="bg1"/>
              </a:solidFill>
            </a:endParaRPr>
          </a:p>
          <a:p>
            <a:r>
              <a:rPr lang="en-US" sz="2000" dirty="0" smtClean="0">
                <a:solidFill>
                  <a:schemeClr val="bg1"/>
                </a:solidFill>
              </a:rPr>
              <a:t>The </a:t>
            </a:r>
            <a:r>
              <a:rPr lang="en-US" sz="2000" dirty="0" err="1" smtClean="0">
                <a:solidFill>
                  <a:schemeClr val="bg1"/>
                </a:solidFill>
              </a:rPr>
              <a:t>oomycete</a:t>
            </a:r>
            <a:r>
              <a:rPr lang="en-US" sz="2000" dirty="0" smtClean="0">
                <a:solidFill>
                  <a:schemeClr val="bg1"/>
                </a:solidFill>
              </a:rPr>
              <a:t> </a:t>
            </a:r>
            <a:r>
              <a:rPr lang="en-US" sz="2000" i="1" dirty="0" err="1" smtClean="0">
                <a:solidFill>
                  <a:schemeClr val="bg1"/>
                </a:solidFill>
              </a:rPr>
              <a:t>Phytophthora</a:t>
            </a:r>
            <a:r>
              <a:rPr lang="en-US" sz="2000" i="1" dirty="0" smtClean="0">
                <a:solidFill>
                  <a:schemeClr val="bg1"/>
                </a:solidFill>
              </a:rPr>
              <a:t> </a:t>
            </a:r>
            <a:r>
              <a:rPr lang="en-US" sz="2000" i="1" dirty="0" err="1" smtClean="0">
                <a:solidFill>
                  <a:schemeClr val="bg1"/>
                </a:solidFill>
              </a:rPr>
              <a:t>palmivora</a:t>
            </a:r>
            <a:endParaRPr lang="en-US" sz="2000" i="1" dirty="0" smtClean="0">
              <a:solidFill>
                <a:schemeClr val="bg1"/>
              </a:solidFill>
            </a:endParaRPr>
          </a:p>
          <a:p>
            <a:endParaRPr lang="en-US" sz="2000" i="1" dirty="0" smtClean="0">
              <a:solidFill>
                <a:schemeClr val="bg1"/>
              </a:solidFill>
            </a:endParaRPr>
          </a:p>
          <a:p>
            <a:r>
              <a:rPr lang="en-US" sz="2000" b="1" i="1" u="sng" dirty="0" smtClean="0">
                <a:solidFill>
                  <a:schemeClr val="bg1"/>
                </a:solidFill>
              </a:rPr>
              <a:t>Symptoms </a:t>
            </a:r>
          </a:p>
          <a:p>
            <a:r>
              <a:rPr lang="en-US" sz="2000" dirty="0" smtClean="0">
                <a:solidFill>
                  <a:schemeClr val="bg1"/>
                </a:solidFill>
              </a:rPr>
              <a:t>Initial symptoms are confined to the blossom end of fruit</a:t>
            </a:r>
            <a:endParaRPr lang="en-US" sz="2000" dirty="0">
              <a:solidFill>
                <a:schemeClr val="bg1"/>
              </a:solidFill>
            </a:endParaRPr>
          </a:p>
        </p:txBody>
      </p:sp>
      <p:pic>
        <p:nvPicPr>
          <p:cNvPr id="6" name="Picture 5"/>
          <p:cNvPicPr/>
          <p:nvPr/>
        </p:nvPicPr>
        <p:blipFill>
          <a:blip r:embed="rId5" cstate="print"/>
          <a:srcRect/>
          <a:stretch>
            <a:fillRect/>
          </a:stretch>
        </p:blipFill>
        <p:spPr bwMode="auto">
          <a:xfrm>
            <a:off x="0" y="3501008"/>
            <a:ext cx="2339752" cy="1728192"/>
          </a:xfrm>
          <a:prstGeom prst="rect">
            <a:avLst/>
          </a:prstGeom>
          <a:noFill/>
          <a:ln w="9525">
            <a:noFill/>
            <a:miter lim="800000"/>
            <a:headEnd/>
            <a:tailEnd/>
          </a:ln>
        </p:spPr>
      </p:pic>
      <p:sp>
        <p:nvSpPr>
          <p:cNvPr id="7" name="TextBox 6"/>
          <p:cNvSpPr txBox="1"/>
          <p:nvPr/>
        </p:nvSpPr>
        <p:spPr>
          <a:xfrm>
            <a:off x="2339752" y="3501008"/>
            <a:ext cx="6804248" cy="2677656"/>
          </a:xfrm>
          <a:prstGeom prst="rect">
            <a:avLst/>
          </a:prstGeom>
          <a:noFill/>
        </p:spPr>
        <p:txBody>
          <a:bodyPr wrap="square" rtlCol="0">
            <a:spAutoFit/>
          </a:bodyPr>
          <a:lstStyle/>
          <a:p>
            <a:r>
              <a:rPr lang="en-US" sz="2400" b="1" u="sng" dirty="0" smtClean="0">
                <a:solidFill>
                  <a:schemeClr val="bg1"/>
                </a:solidFill>
              </a:rPr>
              <a:t>Management</a:t>
            </a:r>
          </a:p>
          <a:p>
            <a:endParaRPr lang="en-US" sz="2400" dirty="0" smtClean="0">
              <a:solidFill>
                <a:schemeClr val="bg1"/>
              </a:solidFill>
            </a:endParaRPr>
          </a:p>
          <a:p>
            <a:pPr lvl="0"/>
            <a:r>
              <a:rPr lang="en-US" sz="2400" dirty="0" smtClean="0">
                <a:solidFill>
                  <a:schemeClr val="bg1"/>
                </a:solidFill>
              </a:rPr>
              <a:t>Copper fungicide sprays used for anthracnose control will help to control the disease in the field (covering the lower branches is essential)</a:t>
            </a:r>
          </a:p>
          <a:p>
            <a:pPr lvl="0"/>
            <a:endParaRPr lang="en-US" sz="2400" dirty="0" smtClean="0">
              <a:solidFill>
                <a:schemeClr val="bg1"/>
              </a:solidFill>
            </a:endParaRPr>
          </a:p>
          <a:p>
            <a:r>
              <a:rPr lang="en-US" sz="2400" dirty="0" smtClean="0">
                <a:solidFill>
                  <a:schemeClr val="bg1"/>
                </a:solidFill>
              </a:rPr>
              <a:t>Remove all infected fruit from the orchard</a:t>
            </a:r>
            <a:endParaRPr lang="en-US" sz="2400" dirty="0">
              <a:solidFill>
                <a:schemeClr val="bg1"/>
              </a:solidFill>
            </a:endParaRPr>
          </a:p>
        </p:txBody>
      </p:sp>
    </p:spTree>
    <p:extLst>
      <p:ext uri="{BB962C8B-B14F-4D97-AF65-F5344CB8AC3E}">
        <p14:creationId xmlns="" xmlns:p14="http://schemas.microsoft.com/office/powerpoint/2010/main" val="2329409752"/>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n-US" sz="2800" dirty="0" smtClean="0"/>
              <a:t/>
            </a:r>
            <a:br>
              <a:rPr lang="en-US" sz="2800" dirty="0" smtClean="0"/>
            </a:br>
            <a:r>
              <a:rPr lang="en-US" sz="2800" b="1" dirty="0" smtClean="0">
                <a:solidFill>
                  <a:schemeClr val="bg1"/>
                </a:solidFill>
              </a:rPr>
              <a:t>Post Harvest Diseases of Tropical &amp; Sub-Tropical Fruits (Avocado, Banana, Mango and Papaya) and Their Management </a:t>
            </a:r>
            <a:br>
              <a:rPr lang="en-US" sz="2800" b="1" dirty="0" smtClean="0">
                <a:solidFill>
                  <a:schemeClr val="bg1"/>
                </a:solidFill>
              </a:rPr>
            </a:br>
            <a:endParaRPr lang="en-US" sz="2800" b="1" dirty="0">
              <a:solidFill>
                <a:schemeClr val="bg1"/>
              </a:solidFill>
            </a:endParaRPr>
          </a:p>
        </p:txBody>
      </p:sp>
      <p:sp>
        <p:nvSpPr>
          <p:cNvPr id="3" name="Content Placeholder 2"/>
          <p:cNvSpPr>
            <a:spLocks noGrp="1"/>
          </p:cNvSpPr>
          <p:nvPr>
            <p:ph idx="1"/>
          </p:nvPr>
        </p:nvSpPr>
        <p:spPr>
          <a:xfrm>
            <a:off x="0" y="1196752"/>
            <a:ext cx="9144000" cy="5661248"/>
          </a:xfrm>
          <a:blipFill>
            <a:blip r:embed="rId3" cstate="print"/>
            <a:tile tx="0" ty="0" sx="100000" sy="100000" flip="none" algn="tl"/>
          </a:blipFill>
        </p:spPr>
        <p:txBody>
          <a:bodyPr>
            <a:normAutofit/>
          </a:bodyPr>
          <a:lstStyle/>
          <a:p>
            <a:pPr>
              <a:buNone/>
            </a:pPr>
            <a:r>
              <a:rPr lang="en-US" sz="2800" b="1" u="sng" dirty="0" smtClean="0">
                <a:solidFill>
                  <a:schemeClr val="bg1"/>
                </a:solidFill>
              </a:rPr>
              <a:t>MANGO</a:t>
            </a:r>
            <a:endParaRPr lang="en-US" sz="2800" dirty="0" smtClean="0">
              <a:solidFill>
                <a:schemeClr val="bg1"/>
              </a:solidFill>
            </a:endParaRPr>
          </a:p>
        </p:txBody>
      </p:sp>
      <p:pic>
        <p:nvPicPr>
          <p:cNvPr id="5" name="Picture 4"/>
          <p:cNvPicPr/>
          <p:nvPr/>
        </p:nvPicPr>
        <p:blipFill>
          <a:blip r:embed="rId4" cstate="print"/>
          <a:srcRect/>
          <a:stretch>
            <a:fillRect/>
          </a:stretch>
        </p:blipFill>
        <p:spPr bwMode="auto">
          <a:xfrm>
            <a:off x="0" y="1772816"/>
            <a:ext cx="2411760" cy="2304256"/>
          </a:xfrm>
          <a:prstGeom prst="rect">
            <a:avLst/>
          </a:prstGeom>
          <a:noFill/>
          <a:ln w="9525">
            <a:noFill/>
            <a:miter lim="800000"/>
            <a:headEnd/>
            <a:tailEnd/>
          </a:ln>
        </p:spPr>
      </p:pic>
      <p:sp>
        <p:nvSpPr>
          <p:cNvPr id="6" name="TextBox 5"/>
          <p:cNvSpPr txBox="1"/>
          <p:nvPr/>
        </p:nvSpPr>
        <p:spPr>
          <a:xfrm>
            <a:off x="2411760" y="1484784"/>
            <a:ext cx="6732240" cy="1938992"/>
          </a:xfrm>
          <a:prstGeom prst="rect">
            <a:avLst/>
          </a:prstGeom>
          <a:noFill/>
        </p:spPr>
        <p:txBody>
          <a:bodyPr wrap="square" rtlCol="0">
            <a:spAutoFit/>
          </a:bodyPr>
          <a:lstStyle/>
          <a:p>
            <a:pPr>
              <a:buNone/>
            </a:pPr>
            <a:r>
              <a:rPr lang="en-US" sz="2000" b="1" u="sng" dirty="0" smtClean="0">
                <a:solidFill>
                  <a:schemeClr val="bg1"/>
                </a:solidFill>
              </a:rPr>
              <a:t>Mango Anthracnose</a:t>
            </a:r>
            <a:endParaRPr lang="en-US" sz="2000" dirty="0" smtClean="0">
              <a:solidFill>
                <a:schemeClr val="bg1"/>
              </a:solidFill>
            </a:endParaRPr>
          </a:p>
          <a:p>
            <a:pPr>
              <a:buNone/>
            </a:pPr>
            <a:r>
              <a:rPr lang="en-US" sz="2000" b="1" dirty="0" smtClean="0">
                <a:solidFill>
                  <a:schemeClr val="bg1"/>
                </a:solidFill>
              </a:rPr>
              <a:t>Pathogen: </a:t>
            </a:r>
            <a:r>
              <a:rPr lang="en-US" sz="2000" i="1" dirty="0" smtClean="0">
                <a:solidFill>
                  <a:schemeClr val="bg1"/>
                </a:solidFill>
              </a:rPr>
              <a:t>Colletotrichum gloeosporioides</a:t>
            </a:r>
          </a:p>
          <a:p>
            <a:pPr>
              <a:buNone/>
            </a:pPr>
            <a:endParaRPr lang="en-US" sz="2000" b="1" dirty="0" smtClean="0">
              <a:solidFill>
                <a:schemeClr val="bg1"/>
              </a:solidFill>
            </a:endParaRPr>
          </a:p>
          <a:p>
            <a:pPr>
              <a:buNone/>
            </a:pPr>
            <a:r>
              <a:rPr lang="en-US" sz="2000" b="1" dirty="0" smtClean="0">
                <a:solidFill>
                  <a:schemeClr val="bg1"/>
                </a:solidFill>
              </a:rPr>
              <a:t>Symptoms </a:t>
            </a:r>
          </a:p>
          <a:p>
            <a:pPr>
              <a:buFont typeface="Wingdings" pitchFamily="2" charset="2"/>
              <a:buChar char="ü"/>
            </a:pPr>
            <a:r>
              <a:rPr lang="en-US" sz="2000" dirty="0" smtClean="0">
                <a:solidFill>
                  <a:schemeClr val="bg1"/>
                </a:solidFill>
              </a:rPr>
              <a:t>dark brown to black decay spots before or after picking. </a:t>
            </a:r>
          </a:p>
          <a:p>
            <a:pPr>
              <a:buFont typeface="Wingdings" pitchFamily="2" charset="2"/>
              <a:buChar char="ü"/>
            </a:pPr>
            <a:r>
              <a:rPr lang="en-US" sz="2000" dirty="0" smtClean="0">
                <a:solidFill>
                  <a:schemeClr val="bg1"/>
                </a:solidFill>
              </a:rPr>
              <a:t>Fruits may drop from trees prematurely</a:t>
            </a:r>
            <a:endParaRPr lang="en-US" sz="2000" dirty="0">
              <a:solidFill>
                <a:schemeClr val="bg1"/>
              </a:solidFill>
            </a:endParaRPr>
          </a:p>
        </p:txBody>
      </p:sp>
      <p:sp>
        <p:nvSpPr>
          <p:cNvPr id="7" name="TextBox 6"/>
          <p:cNvSpPr txBox="1"/>
          <p:nvPr/>
        </p:nvSpPr>
        <p:spPr>
          <a:xfrm>
            <a:off x="2339752" y="3429000"/>
            <a:ext cx="7020272" cy="3416320"/>
          </a:xfrm>
          <a:prstGeom prst="rect">
            <a:avLst/>
          </a:prstGeom>
          <a:noFill/>
        </p:spPr>
        <p:txBody>
          <a:bodyPr wrap="square" rtlCol="0">
            <a:spAutoFit/>
          </a:bodyPr>
          <a:lstStyle/>
          <a:p>
            <a:r>
              <a:rPr lang="en-US" b="1" dirty="0" smtClean="0">
                <a:solidFill>
                  <a:schemeClr val="bg1"/>
                </a:solidFill>
              </a:rPr>
              <a:t>Management:</a:t>
            </a:r>
          </a:p>
          <a:p>
            <a:endParaRPr lang="en-US" dirty="0" smtClean="0">
              <a:solidFill>
                <a:schemeClr val="bg1"/>
              </a:solidFill>
            </a:endParaRPr>
          </a:p>
          <a:p>
            <a:r>
              <a:rPr lang="en-US" b="1" dirty="0" smtClean="0">
                <a:solidFill>
                  <a:schemeClr val="bg1"/>
                </a:solidFill>
              </a:rPr>
              <a:t>Integrated disease management practices</a:t>
            </a:r>
            <a:endParaRPr lang="en-US" dirty="0" smtClean="0">
              <a:solidFill>
                <a:schemeClr val="bg1"/>
              </a:solidFill>
            </a:endParaRPr>
          </a:p>
          <a:p>
            <a:r>
              <a:rPr lang="en-US" b="1" dirty="0" smtClean="0">
                <a:solidFill>
                  <a:schemeClr val="bg1"/>
                </a:solidFill>
              </a:rPr>
              <a:t>Management of mango anthracnose consists of five approaches:</a:t>
            </a:r>
          </a:p>
          <a:p>
            <a:pPr lvl="0">
              <a:buFont typeface="Wingdings" pitchFamily="2" charset="2"/>
              <a:buChar char="ü"/>
            </a:pPr>
            <a:r>
              <a:rPr lang="en-US" dirty="0" smtClean="0">
                <a:solidFill>
                  <a:schemeClr val="bg1"/>
                </a:solidFill>
              </a:rPr>
              <a:t>site selection</a:t>
            </a:r>
          </a:p>
          <a:p>
            <a:pPr lvl="0">
              <a:buFont typeface="Wingdings" pitchFamily="2" charset="2"/>
              <a:buChar char="ü"/>
            </a:pPr>
            <a:r>
              <a:rPr lang="en-US" dirty="0" smtClean="0">
                <a:solidFill>
                  <a:schemeClr val="bg1"/>
                </a:solidFill>
              </a:rPr>
              <a:t>cultivar selection</a:t>
            </a:r>
          </a:p>
          <a:p>
            <a:pPr lvl="0">
              <a:buFont typeface="Wingdings" pitchFamily="2" charset="2"/>
              <a:buChar char="ü"/>
            </a:pPr>
            <a:r>
              <a:rPr lang="en-US" dirty="0" smtClean="0">
                <a:solidFill>
                  <a:schemeClr val="bg1"/>
                </a:solidFill>
              </a:rPr>
              <a:t>cultural practices in the field (sanitation, plant spacing, intercropping, </a:t>
            </a:r>
          </a:p>
          <a:p>
            <a:pPr lvl="0">
              <a:buFont typeface="Wingdings" pitchFamily="2" charset="2"/>
              <a:buChar char="ü"/>
            </a:pPr>
            <a:r>
              <a:rPr lang="en-US" dirty="0" smtClean="0">
                <a:solidFill>
                  <a:schemeClr val="bg1"/>
                </a:solidFill>
              </a:rPr>
              <a:t>fungicide sprays in the field</a:t>
            </a:r>
          </a:p>
          <a:p>
            <a:pPr>
              <a:buFont typeface="Wingdings" pitchFamily="2" charset="2"/>
              <a:buChar char="ü"/>
            </a:pPr>
            <a:r>
              <a:rPr lang="en-US" dirty="0" smtClean="0">
                <a:solidFill>
                  <a:schemeClr val="bg1"/>
                </a:solidFill>
              </a:rPr>
              <a:t>postharvest treatments (physical, chemical)</a:t>
            </a:r>
          </a:p>
          <a:p>
            <a:pPr lvl="1">
              <a:buFont typeface="Wingdings" pitchFamily="2" charset="2"/>
              <a:buChar char="ü"/>
            </a:pPr>
            <a:r>
              <a:rPr lang="en-US" b="1" u="sng" dirty="0" smtClean="0">
                <a:solidFill>
                  <a:schemeClr val="bg1"/>
                </a:solidFill>
              </a:rPr>
              <a:t>Refrigerate (</a:t>
            </a:r>
            <a:r>
              <a:rPr lang="en-US" dirty="0" smtClean="0">
                <a:solidFill>
                  <a:schemeClr val="bg1"/>
                </a:solidFill>
              </a:rPr>
              <a:t>10°C), </a:t>
            </a:r>
            <a:endParaRPr lang="en-US" b="1" dirty="0" smtClean="0">
              <a:solidFill>
                <a:schemeClr val="bg1"/>
              </a:solidFill>
            </a:endParaRPr>
          </a:p>
          <a:p>
            <a:pPr lvl="1">
              <a:buFont typeface="Wingdings" pitchFamily="2" charset="2"/>
              <a:buChar char="ü"/>
            </a:pPr>
            <a:r>
              <a:rPr lang="en-US" b="1" u="sng" dirty="0" smtClean="0">
                <a:solidFill>
                  <a:schemeClr val="bg1"/>
                </a:solidFill>
              </a:rPr>
              <a:t>Hot water dip (</a:t>
            </a:r>
            <a:r>
              <a:rPr lang="en-US" dirty="0" smtClean="0">
                <a:solidFill>
                  <a:schemeClr val="bg1"/>
                </a:solidFill>
              </a:rPr>
              <a:t>dip fruits for 15 minutes at about 49-55°C, depending on variety)</a:t>
            </a:r>
          </a:p>
        </p:txBody>
      </p:sp>
    </p:spTree>
    <p:extLst>
      <p:ext uri="{BB962C8B-B14F-4D97-AF65-F5344CB8AC3E}">
        <p14:creationId xmlns="" xmlns:p14="http://schemas.microsoft.com/office/powerpoint/2010/main" val="4080716980"/>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n-US" sz="2800" dirty="0" smtClean="0"/>
              <a:t/>
            </a:r>
            <a:br>
              <a:rPr lang="en-US" sz="2800" dirty="0" smtClean="0"/>
            </a:br>
            <a:r>
              <a:rPr lang="en-US" sz="2800" b="1" dirty="0" smtClean="0">
                <a:solidFill>
                  <a:schemeClr val="bg1"/>
                </a:solidFill>
              </a:rPr>
              <a:t>Post Harvest Diseases of Tropical &amp; Sub-Tropical Fruits (Avocado, Banana, Mango and Papaya) and Their Management </a:t>
            </a:r>
            <a:br>
              <a:rPr lang="en-US" sz="2800" b="1" dirty="0" smtClean="0">
                <a:solidFill>
                  <a:schemeClr val="bg1"/>
                </a:solidFill>
              </a:rPr>
            </a:br>
            <a:endParaRPr lang="en-US" sz="2800" b="1" dirty="0">
              <a:solidFill>
                <a:schemeClr val="bg1"/>
              </a:solidFill>
            </a:endParaRPr>
          </a:p>
        </p:txBody>
      </p:sp>
      <p:sp>
        <p:nvSpPr>
          <p:cNvPr id="3" name="Content Placeholder 2"/>
          <p:cNvSpPr>
            <a:spLocks noGrp="1"/>
          </p:cNvSpPr>
          <p:nvPr>
            <p:ph idx="1"/>
          </p:nvPr>
        </p:nvSpPr>
        <p:spPr>
          <a:xfrm>
            <a:off x="0" y="1196752"/>
            <a:ext cx="9144000" cy="5661248"/>
          </a:xfrm>
          <a:blipFill>
            <a:blip r:embed="rId3" cstate="print"/>
            <a:tile tx="0" ty="0" sx="100000" sy="100000" flip="none" algn="tl"/>
          </a:blipFill>
        </p:spPr>
        <p:txBody>
          <a:bodyPr>
            <a:normAutofit/>
          </a:bodyPr>
          <a:lstStyle/>
          <a:p>
            <a:pPr>
              <a:buNone/>
            </a:pPr>
            <a:r>
              <a:rPr lang="en-US" b="1" u="sng" dirty="0" smtClean="0">
                <a:solidFill>
                  <a:schemeClr val="bg1"/>
                </a:solidFill>
              </a:rPr>
              <a:t>Mango</a:t>
            </a:r>
          </a:p>
        </p:txBody>
      </p:sp>
      <p:pic>
        <p:nvPicPr>
          <p:cNvPr id="4" name="Picture 3"/>
          <p:cNvPicPr/>
          <p:nvPr/>
        </p:nvPicPr>
        <p:blipFill>
          <a:blip r:embed="rId4" cstate="print"/>
          <a:srcRect/>
          <a:stretch>
            <a:fillRect/>
          </a:stretch>
        </p:blipFill>
        <p:spPr bwMode="auto">
          <a:xfrm>
            <a:off x="0" y="1844824"/>
            <a:ext cx="3138218" cy="2027208"/>
          </a:xfrm>
          <a:prstGeom prst="rect">
            <a:avLst/>
          </a:prstGeom>
          <a:noFill/>
          <a:ln w="9525">
            <a:noFill/>
            <a:miter lim="800000"/>
            <a:headEnd/>
            <a:tailEnd/>
          </a:ln>
        </p:spPr>
      </p:pic>
      <p:sp>
        <p:nvSpPr>
          <p:cNvPr id="5" name="TextBox 4"/>
          <p:cNvSpPr txBox="1"/>
          <p:nvPr/>
        </p:nvSpPr>
        <p:spPr>
          <a:xfrm>
            <a:off x="2987824" y="1844824"/>
            <a:ext cx="6156177" cy="2677656"/>
          </a:xfrm>
          <a:prstGeom prst="rect">
            <a:avLst/>
          </a:prstGeom>
          <a:noFill/>
        </p:spPr>
        <p:txBody>
          <a:bodyPr wrap="square" rtlCol="0">
            <a:spAutoFit/>
          </a:bodyPr>
          <a:lstStyle/>
          <a:p>
            <a:pPr>
              <a:buNone/>
            </a:pPr>
            <a:r>
              <a:rPr lang="en-US" sz="2400" b="1" u="sng" dirty="0" err="1" smtClean="0">
                <a:solidFill>
                  <a:schemeClr val="bg1"/>
                </a:solidFill>
              </a:rPr>
              <a:t>Aspergillus</a:t>
            </a:r>
            <a:r>
              <a:rPr lang="en-US" sz="2400" b="1" u="sng" dirty="0" smtClean="0">
                <a:solidFill>
                  <a:schemeClr val="bg1"/>
                </a:solidFill>
              </a:rPr>
              <a:t> Fruit Rot</a:t>
            </a:r>
            <a:endParaRPr lang="en-US" sz="2400" dirty="0" smtClean="0">
              <a:solidFill>
                <a:schemeClr val="bg1"/>
              </a:solidFill>
            </a:endParaRPr>
          </a:p>
          <a:p>
            <a:r>
              <a:rPr lang="en-US" sz="2400" b="1" dirty="0" smtClean="0">
                <a:solidFill>
                  <a:schemeClr val="bg1"/>
                </a:solidFill>
              </a:rPr>
              <a:t>Cause </a:t>
            </a:r>
            <a:r>
              <a:rPr lang="en-US" sz="2400" dirty="0" smtClean="0">
                <a:solidFill>
                  <a:schemeClr val="bg1"/>
                </a:solidFill>
              </a:rPr>
              <a:t>The fungi </a:t>
            </a:r>
            <a:r>
              <a:rPr lang="en-US" sz="2400" i="1" dirty="0" err="1" smtClean="0">
                <a:solidFill>
                  <a:schemeClr val="bg1"/>
                </a:solidFill>
              </a:rPr>
              <a:t>Aspergillus</a:t>
            </a:r>
            <a:r>
              <a:rPr lang="en-US" sz="2400" i="1" dirty="0" smtClean="0">
                <a:solidFill>
                  <a:schemeClr val="bg1"/>
                </a:solidFill>
              </a:rPr>
              <a:t> </a:t>
            </a:r>
            <a:r>
              <a:rPr lang="en-US" sz="2400" dirty="0" err="1" smtClean="0">
                <a:solidFill>
                  <a:schemeClr val="bg1"/>
                </a:solidFill>
              </a:rPr>
              <a:t>spp</a:t>
            </a:r>
            <a:endParaRPr lang="en-US" sz="2400" dirty="0" smtClean="0">
              <a:solidFill>
                <a:schemeClr val="bg1"/>
              </a:solidFill>
            </a:endParaRPr>
          </a:p>
          <a:p>
            <a:r>
              <a:rPr lang="en-US" sz="2400" b="1" u="sng" dirty="0" smtClean="0">
                <a:solidFill>
                  <a:schemeClr val="bg1"/>
                </a:solidFill>
              </a:rPr>
              <a:t>Symptoms </a:t>
            </a:r>
          </a:p>
          <a:p>
            <a:r>
              <a:rPr lang="en-US" sz="2400" dirty="0" smtClean="0">
                <a:solidFill>
                  <a:schemeClr val="bg1"/>
                </a:solidFill>
              </a:rPr>
              <a:t>Large, tan, watery lesions are covered by a large mass of black, sooty fungal growth</a:t>
            </a:r>
          </a:p>
          <a:p>
            <a:r>
              <a:rPr lang="en-US" sz="2400" dirty="0" smtClean="0">
                <a:solidFill>
                  <a:schemeClr val="bg1"/>
                </a:solidFill>
              </a:rPr>
              <a:t>Infection occurs through natural openings in the peel, wounds, or areas of the skin where injury</a:t>
            </a:r>
            <a:endParaRPr lang="en-US" sz="2400" dirty="0">
              <a:solidFill>
                <a:schemeClr val="bg1"/>
              </a:solidFill>
            </a:endParaRPr>
          </a:p>
        </p:txBody>
      </p:sp>
      <p:sp>
        <p:nvSpPr>
          <p:cNvPr id="6" name="TextBox 5"/>
          <p:cNvSpPr txBox="1"/>
          <p:nvPr/>
        </p:nvSpPr>
        <p:spPr>
          <a:xfrm>
            <a:off x="1" y="4149080"/>
            <a:ext cx="9684568" cy="3170099"/>
          </a:xfrm>
          <a:prstGeom prst="rect">
            <a:avLst/>
          </a:prstGeom>
          <a:noFill/>
        </p:spPr>
        <p:txBody>
          <a:bodyPr wrap="square" rtlCol="0">
            <a:spAutoFit/>
          </a:bodyPr>
          <a:lstStyle/>
          <a:p>
            <a:endParaRPr lang="en-US" sz="2000" b="1" u="sng" dirty="0" smtClean="0">
              <a:solidFill>
                <a:schemeClr val="bg1"/>
              </a:solidFill>
            </a:endParaRPr>
          </a:p>
          <a:p>
            <a:r>
              <a:rPr lang="en-US" sz="2000" b="1" u="sng" dirty="0" smtClean="0">
                <a:solidFill>
                  <a:schemeClr val="bg1"/>
                </a:solidFill>
              </a:rPr>
              <a:t>Management</a:t>
            </a:r>
          </a:p>
          <a:p>
            <a:endParaRPr lang="en-US" sz="2000" b="1" u="sng" dirty="0" smtClean="0">
              <a:solidFill>
                <a:schemeClr val="bg1"/>
              </a:solidFill>
            </a:endParaRPr>
          </a:p>
          <a:p>
            <a:pPr lvl="0">
              <a:buFont typeface="Wingdings" pitchFamily="2" charset="2"/>
              <a:buChar char="ü"/>
            </a:pPr>
            <a:r>
              <a:rPr lang="en-US" sz="2000" b="1" dirty="0" smtClean="0">
                <a:solidFill>
                  <a:schemeClr val="bg1"/>
                </a:solidFill>
              </a:rPr>
              <a:t>Do not harvest immature fruit.</a:t>
            </a:r>
          </a:p>
          <a:p>
            <a:pPr lvl="0">
              <a:buFont typeface="Wingdings" pitchFamily="2" charset="2"/>
              <a:buChar char="ü"/>
            </a:pPr>
            <a:r>
              <a:rPr lang="en-US" sz="2000" b="1" dirty="0" smtClean="0">
                <a:solidFill>
                  <a:schemeClr val="bg1"/>
                </a:solidFill>
              </a:rPr>
              <a:t>Remove reject fruit from the packing shed; clean and sanitize the packing shed and equipment regularly.</a:t>
            </a:r>
          </a:p>
          <a:p>
            <a:pPr lvl="0">
              <a:buFont typeface="Wingdings" pitchFamily="2" charset="2"/>
              <a:buChar char="ü"/>
            </a:pPr>
            <a:r>
              <a:rPr lang="en-US" sz="2000" b="1" dirty="0" smtClean="0">
                <a:solidFill>
                  <a:schemeClr val="bg1"/>
                </a:solidFill>
              </a:rPr>
              <a:t>Handle fruit carefully to avoid damaging the skin.</a:t>
            </a:r>
          </a:p>
          <a:p>
            <a:pPr lvl="0">
              <a:buFont typeface="Wingdings" pitchFamily="2" charset="2"/>
              <a:buChar char="ü"/>
            </a:pPr>
            <a:r>
              <a:rPr lang="en-US" sz="2000" b="1" dirty="0" smtClean="0">
                <a:solidFill>
                  <a:schemeClr val="bg1"/>
                </a:solidFill>
              </a:rPr>
              <a:t>Avoid contact with the ground while bleeding sap from fruit.</a:t>
            </a:r>
          </a:p>
          <a:p>
            <a:endParaRPr lang="en-US" sz="2000" b="1" dirty="0" smtClean="0">
              <a:solidFill>
                <a:schemeClr val="bg1"/>
              </a:solidFill>
            </a:endParaRPr>
          </a:p>
          <a:p>
            <a:endParaRPr lang="en-US" sz="2000" b="1" dirty="0">
              <a:solidFill>
                <a:schemeClr val="bg1"/>
              </a:solidFill>
            </a:endParaRPr>
          </a:p>
        </p:txBody>
      </p:sp>
    </p:spTree>
    <p:extLst>
      <p:ext uri="{BB962C8B-B14F-4D97-AF65-F5344CB8AC3E}">
        <p14:creationId xmlns="" xmlns:p14="http://schemas.microsoft.com/office/powerpoint/2010/main" val="548853777"/>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n-US" sz="2800" dirty="0" smtClean="0"/>
              <a:t/>
            </a:r>
            <a:br>
              <a:rPr lang="en-US" sz="2800" dirty="0" smtClean="0"/>
            </a:br>
            <a:r>
              <a:rPr lang="en-US" sz="2800" b="1" dirty="0" smtClean="0">
                <a:solidFill>
                  <a:schemeClr val="bg1"/>
                </a:solidFill>
              </a:rPr>
              <a:t>Post Harvest Diseases of Tropical &amp; Sub-Tropical Fruits (Avocado, Banana, Mango and Papaya) and Their Management </a:t>
            </a:r>
            <a:br>
              <a:rPr lang="en-US" sz="2800" b="1" dirty="0" smtClean="0">
                <a:solidFill>
                  <a:schemeClr val="bg1"/>
                </a:solidFill>
              </a:rPr>
            </a:br>
            <a:endParaRPr lang="en-US" sz="2800" b="1" dirty="0">
              <a:solidFill>
                <a:schemeClr val="bg1"/>
              </a:solidFill>
            </a:endParaRPr>
          </a:p>
        </p:txBody>
      </p:sp>
      <p:sp>
        <p:nvSpPr>
          <p:cNvPr id="3" name="Content Placeholder 2"/>
          <p:cNvSpPr>
            <a:spLocks noGrp="1"/>
          </p:cNvSpPr>
          <p:nvPr>
            <p:ph idx="1"/>
          </p:nvPr>
        </p:nvSpPr>
        <p:spPr>
          <a:xfrm>
            <a:off x="0" y="1196752"/>
            <a:ext cx="9144000" cy="5661248"/>
          </a:xfrm>
          <a:blipFill>
            <a:blip r:embed="rId3" cstate="print"/>
            <a:tile tx="0" ty="0" sx="100000" sy="100000" flip="none" algn="tl"/>
          </a:blipFill>
        </p:spPr>
        <p:txBody>
          <a:bodyPr>
            <a:normAutofit/>
          </a:bodyPr>
          <a:lstStyle/>
          <a:p>
            <a:pPr>
              <a:buNone/>
            </a:pPr>
            <a:r>
              <a:rPr lang="en-US" b="1" u="sng" dirty="0" smtClean="0">
                <a:solidFill>
                  <a:schemeClr val="bg1"/>
                </a:solidFill>
              </a:rPr>
              <a:t>Mango</a:t>
            </a:r>
          </a:p>
          <a:p>
            <a:endParaRPr lang="en-US" b="1" u="sng" dirty="0" smtClean="0"/>
          </a:p>
          <a:p>
            <a:pPr>
              <a:buNone/>
            </a:pPr>
            <a:endParaRPr lang="en-US" dirty="0">
              <a:solidFill>
                <a:schemeClr val="bg1"/>
              </a:solidFill>
            </a:endParaRPr>
          </a:p>
        </p:txBody>
      </p:sp>
      <p:pic>
        <p:nvPicPr>
          <p:cNvPr id="4" name="Picture 3"/>
          <p:cNvPicPr/>
          <p:nvPr/>
        </p:nvPicPr>
        <p:blipFill>
          <a:blip r:embed="rId4" cstate="print"/>
          <a:srcRect/>
          <a:stretch>
            <a:fillRect/>
          </a:stretch>
        </p:blipFill>
        <p:spPr bwMode="auto">
          <a:xfrm>
            <a:off x="0" y="1916832"/>
            <a:ext cx="2219325" cy="1468134"/>
          </a:xfrm>
          <a:prstGeom prst="rect">
            <a:avLst/>
          </a:prstGeom>
          <a:noFill/>
          <a:ln w="9525">
            <a:noFill/>
            <a:miter lim="800000"/>
            <a:headEnd/>
            <a:tailEnd/>
          </a:ln>
        </p:spPr>
      </p:pic>
      <p:sp>
        <p:nvSpPr>
          <p:cNvPr id="5" name="TextBox 4"/>
          <p:cNvSpPr txBox="1"/>
          <p:nvPr/>
        </p:nvSpPr>
        <p:spPr>
          <a:xfrm>
            <a:off x="2123728" y="1268760"/>
            <a:ext cx="7020272" cy="1938992"/>
          </a:xfrm>
          <a:prstGeom prst="rect">
            <a:avLst/>
          </a:prstGeom>
          <a:noFill/>
        </p:spPr>
        <p:txBody>
          <a:bodyPr wrap="square" rtlCol="0">
            <a:spAutoFit/>
          </a:bodyPr>
          <a:lstStyle/>
          <a:p>
            <a:pPr>
              <a:buNone/>
            </a:pPr>
            <a:r>
              <a:rPr lang="en-US" sz="2000" b="1" u="sng" dirty="0" err="1" smtClean="0">
                <a:solidFill>
                  <a:schemeClr val="bg1"/>
                </a:solidFill>
              </a:rPr>
              <a:t>Phytophthora</a:t>
            </a:r>
            <a:r>
              <a:rPr lang="en-US" sz="2000" b="1" u="sng" dirty="0" smtClean="0">
                <a:solidFill>
                  <a:schemeClr val="bg1"/>
                </a:solidFill>
              </a:rPr>
              <a:t> Postharvest Fruit Rot</a:t>
            </a:r>
            <a:endParaRPr lang="en-US" sz="2000" dirty="0" smtClean="0">
              <a:solidFill>
                <a:schemeClr val="bg1"/>
              </a:solidFill>
            </a:endParaRPr>
          </a:p>
          <a:p>
            <a:pPr>
              <a:buNone/>
            </a:pPr>
            <a:r>
              <a:rPr lang="en-US" sz="2000" b="1" dirty="0" smtClean="0">
                <a:solidFill>
                  <a:schemeClr val="bg1"/>
                </a:solidFill>
              </a:rPr>
              <a:t>Cause agent </a:t>
            </a:r>
            <a:endParaRPr lang="en-US" sz="2000" dirty="0" smtClean="0">
              <a:solidFill>
                <a:schemeClr val="bg1"/>
              </a:solidFill>
            </a:endParaRPr>
          </a:p>
          <a:p>
            <a:r>
              <a:rPr lang="en-US" sz="2000" dirty="0" smtClean="0">
                <a:solidFill>
                  <a:schemeClr val="bg1"/>
                </a:solidFill>
              </a:rPr>
              <a:t>The </a:t>
            </a:r>
            <a:r>
              <a:rPr lang="en-US" sz="2000" dirty="0" err="1" smtClean="0">
                <a:solidFill>
                  <a:schemeClr val="bg1"/>
                </a:solidFill>
              </a:rPr>
              <a:t>oomycete</a:t>
            </a:r>
            <a:r>
              <a:rPr lang="en-US" sz="2000" dirty="0" smtClean="0">
                <a:solidFill>
                  <a:schemeClr val="bg1"/>
                </a:solidFill>
              </a:rPr>
              <a:t> </a:t>
            </a:r>
            <a:r>
              <a:rPr lang="en-US" sz="2000" i="1" dirty="0" err="1" smtClean="0">
                <a:solidFill>
                  <a:schemeClr val="bg1"/>
                </a:solidFill>
              </a:rPr>
              <a:t>Phytophthora</a:t>
            </a:r>
            <a:r>
              <a:rPr lang="en-US" sz="2000" i="1" dirty="0" smtClean="0">
                <a:solidFill>
                  <a:schemeClr val="bg1"/>
                </a:solidFill>
              </a:rPr>
              <a:t> </a:t>
            </a:r>
            <a:r>
              <a:rPr lang="en-US" sz="2000" i="1" dirty="0" err="1" smtClean="0">
                <a:solidFill>
                  <a:schemeClr val="bg1"/>
                </a:solidFill>
              </a:rPr>
              <a:t>palmivora</a:t>
            </a:r>
            <a:endParaRPr lang="en-US" sz="2000" i="1" dirty="0" smtClean="0">
              <a:solidFill>
                <a:schemeClr val="bg1"/>
              </a:solidFill>
            </a:endParaRPr>
          </a:p>
          <a:p>
            <a:endParaRPr lang="en-US" sz="2000" i="1" dirty="0" smtClean="0">
              <a:solidFill>
                <a:schemeClr val="bg1"/>
              </a:solidFill>
            </a:endParaRPr>
          </a:p>
          <a:p>
            <a:r>
              <a:rPr lang="en-US" sz="2000" b="1" i="1" u="sng" dirty="0" smtClean="0">
                <a:solidFill>
                  <a:schemeClr val="bg1"/>
                </a:solidFill>
              </a:rPr>
              <a:t>Symptoms </a:t>
            </a:r>
          </a:p>
          <a:p>
            <a:r>
              <a:rPr lang="en-US" sz="2000" dirty="0" smtClean="0">
                <a:solidFill>
                  <a:schemeClr val="bg1"/>
                </a:solidFill>
              </a:rPr>
              <a:t>Initial symptoms are confined to the blossom end of fruit</a:t>
            </a:r>
            <a:endParaRPr lang="en-US" sz="2000" dirty="0">
              <a:solidFill>
                <a:schemeClr val="bg1"/>
              </a:solidFill>
            </a:endParaRPr>
          </a:p>
        </p:txBody>
      </p:sp>
      <p:pic>
        <p:nvPicPr>
          <p:cNvPr id="6" name="Picture 5"/>
          <p:cNvPicPr/>
          <p:nvPr/>
        </p:nvPicPr>
        <p:blipFill>
          <a:blip r:embed="rId5" cstate="print"/>
          <a:srcRect/>
          <a:stretch>
            <a:fillRect/>
          </a:stretch>
        </p:blipFill>
        <p:spPr bwMode="auto">
          <a:xfrm>
            <a:off x="0" y="3501008"/>
            <a:ext cx="2339752" cy="1728192"/>
          </a:xfrm>
          <a:prstGeom prst="rect">
            <a:avLst/>
          </a:prstGeom>
          <a:noFill/>
          <a:ln w="9525">
            <a:noFill/>
            <a:miter lim="800000"/>
            <a:headEnd/>
            <a:tailEnd/>
          </a:ln>
        </p:spPr>
      </p:pic>
      <p:sp>
        <p:nvSpPr>
          <p:cNvPr id="7" name="TextBox 6"/>
          <p:cNvSpPr txBox="1"/>
          <p:nvPr/>
        </p:nvSpPr>
        <p:spPr>
          <a:xfrm>
            <a:off x="2339752" y="3501008"/>
            <a:ext cx="6804248" cy="2677656"/>
          </a:xfrm>
          <a:prstGeom prst="rect">
            <a:avLst/>
          </a:prstGeom>
          <a:noFill/>
        </p:spPr>
        <p:txBody>
          <a:bodyPr wrap="square" rtlCol="0">
            <a:spAutoFit/>
          </a:bodyPr>
          <a:lstStyle/>
          <a:p>
            <a:r>
              <a:rPr lang="en-US" sz="2400" b="1" u="sng" dirty="0" smtClean="0">
                <a:solidFill>
                  <a:schemeClr val="bg1"/>
                </a:solidFill>
              </a:rPr>
              <a:t>Management</a:t>
            </a:r>
          </a:p>
          <a:p>
            <a:endParaRPr lang="en-US" sz="2400" dirty="0" smtClean="0">
              <a:solidFill>
                <a:schemeClr val="bg1"/>
              </a:solidFill>
            </a:endParaRPr>
          </a:p>
          <a:p>
            <a:pPr lvl="0"/>
            <a:r>
              <a:rPr lang="en-US" sz="2400" dirty="0" smtClean="0">
                <a:solidFill>
                  <a:schemeClr val="bg1"/>
                </a:solidFill>
              </a:rPr>
              <a:t>Copper fungicide sprays used for anthracnose control will help to control the disease in the field (covering the lower branches is essential)</a:t>
            </a:r>
          </a:p>
          <a:p>
            <a:pPr lvl="0"/>
            <a:endParaRPr lang="en-US" sz="2400" dirty="0" smtClean="0">
              <a:solidFill>
                <a:schemeClr val="bg1"/>
              </a:solidFill>
            </a:endParaRPr>
          </a:p>
          <a:p>
            <a:r>
              <a:rPr lang="en-US" sz="2400" dirty="0" smtClean="0">
                <a:solidFill>
                  <a:schemeClr val="bg1"/>
                </a:solidFill>
              </a:rPr>
              <a:t>Remove all infected fruit from the orchard</a:t>
            </a:r>
            <a:endParaRPr lang="en-US" sz="2400" dirty="0">
              <a:solidFill>
                <a:schemeClr val="bg1"/>
              </a:solidFill>
            </a:endParaRPr>
          </a:p>
        </p:txBody>
      </p:sp>
    </p:spTree>
    <p:extLst>
      <p:ext uri="{BB962C8B-B14F-4D97-AF65-F5344CB8AC3E}">
        <p14:creationId xmlns="" xmlns:p14="http://schemas.microsoft.com/office/powerpoint/2010/main" val="2329409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685800"/>
          </a:xfrm>
        </p:spPr>
        <p:style>
          <a:lnRef idx="1">
            <a:schemeClr val="accent3"/>
          </a:lnRef>
          <a:fillRef idx="2">
            <a:schemeClr val="accent3"/>
          </a:fillRef>
          <a:effectRef idx="1">
            <a:schemeClr val="accent3"/>
          </a:effectRef>
          <a:fontRef idx="minor">
            <a:schemeClr val="dk1"/>
          </a:fontRef>
        </p:style>
        <p:txBody>
          <a:bodyPr/>
          <a:lstStyle/>
          <a:p>
            <a:r>
              <a:rPr lang="en-US" sz="2400" dirty="0" smtClean="0">
                <a:solidFill>
                  <a:schemeClr val="tx1"/>
                </a:solidFill>
              </a:rPr>
              <a:t>Table 1.1. Important vitamins derived from fresh produces</a:t>
            </a:r>
            <a:endParaRPr lang="en-US" sz="2400" dirty="0">
              <a:solidFill>
                <a:schemeClr val="tx1"/>
              </a:solidFill>
            </a:endParaRPr>
          </a:p>
        </p:txBody>
      </p:sp>
      <p:graphicFrame>
        <p:nvGraphicFramePr>
          <p:cNvPr id="4" name="Content Placeholder 3"/>
          <p:cNvGraphicFramePr>
            <a:graphicFrameLocks noGrp="1"/>
          </p:cNvGraphicFramePr>
          <p:nvPr>
            <p:ph idx="1"/>
          </p:nvPr>
        </p:nvGraphicFramePr>
        <p:xfrm>
          <a:off x="0" y="685798"/>
          <a:ext cx="8991600" cy="6195938"/>
        </p:xfrm>
        <a:graphic>
          <a:graphicData uri="http://schemas.openxmlformats.org/drawingml/2006/table">
            <a:tbl>
              <a:tblPr firstRow="1" bandRow="1">
                <a:tableStyleId>{5C22544A-7EE6-4342-B048-85BDC9FD1C3A}</a:tableStyleId>
              </a:tblPr>
              <a:tblGrid>
                <a:gridCol w="1198880">
                  <a:extLst>
                    <a:ext uri="{9D8B030D-6E8A-4147-A177-3AD203B41FA5}">
                      <a16:colId xmlns="" xmlns:a16="http://schemas.microsoft.com/office/drawing/2014/main" val="20000"/>
                    </a:ext>
                  </a:extLst>
                </a:gridCol>
                <a:gridCol w="2230120">
                  <a:extLst>
                    <a:ext uri="{9D8B030D-6E8A-4147-A177-3AD203B41FA5}">
                      <a16:colId xmlns="" xmlns:a16="http://schemas.microsoft.com/office/drawing/2014/main" val="20001"/>
                    </a:ext>
                  </a:extLst>
                </a:gridCol>
                <a:gridCol w="5562600">
                  <a:extLst>
                    <a:ext uri="{9D8B030D-6E8A-4147-A177-3AD203B41FA5}">
                      <a16:colId xmlns="" xmlns:a16="http://schemas.microsoft.com/office/drawing/2014/main" val="20002"/>
                    </a:ext>
                  </a:extLst>
                </a:gridCol>
              </a:tblGrid>
              <a:tr h="518807">
                <a:tc>
                  <a:txBody>
                    <a:bodyPr/>
                    <a:lstStyle/>
                    <a:p>
                      <a:pPr marL="0" marR="0" algn="ctr">
                        <a:lnSpc>
                          <a:spcPct val="115000"/>
                        </a:lnSpc>
                        <a:spcBef>
                          <a:spcPts val="0"/>
                        </a:spcBef>
                        <a:spcAft>
                          <a:spcPts val="0"/>
                        </a:spcAft>
                      </a:pPr>
                      <a:r>
                        <a:rPr lang="en-US" sz="2200" b="1" dirty="0">
                          <a:latin typeface="Book Antiqua"/>
                          <a:ea typeface="Calibri"/>
                          <a:cs typeface="Times New Roman"/>
                        </a:rPr>
                        <a:t>Vitamin</a:t>
                      </a:r>
                      <a:endParaRPr lang="en-US" sz="2200" dirty="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b="1">
                          <a:latin typeface="Book Antiqua"/>
                          <a:ea typeface="Calibri"/>
                          <a:cs typeface="Times New Roman"/>
                        </a:rPr>
                        <a:t>Name</a:t>
                      </a:r>
                      <a:endParaRPr lang="en-US" sz="220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200" b="1" dirty="0">
                          <a:latin typeface="Book Antiqua"/>
                          <a:ea typeface="Calibri"/>
                          <a:cs typeface="Times New Roman"/>
                        </a:rPr>
                        <a:t>Source</a:t>
                      </a:r>
                      <a:endParaRPr lang="en-US" sz="2200" dirty="0">
                        <a:latin typeface="Calibri"/>
                        <a:ea typeface="Calibri"/>
                        <a:cs typeface="Times New Roman"/>
                      </a:endParaRPr>
                    </a:p>
                  </a:txBody>
                  <a:tcPr marL="68580" marR="68580" marT="0" marB="0"/>
                </a:tc>
                <a:extLst>
                  <a:ext uri="{0D108BD9-81ED-4DB2-BD59-A6C34878D82A}">
                    <a16:rowId xmlns="" xmlns:a16="http://schemas.microsoft.com/office/drawing/2014/main" val="10000"/>
                  </a:ext>
                </a:extLst>
              </a:tr>
              <a:tr h="831502">
                <a:tc>
                  <a:txBody>
                    <a:bodyPr/>
                    <a:lstStyle/>
                    <a:p>
                      <a:pPr marL="0" marR="0" algn="ctr">
                        <a:lnSpc>
                          <a:spcPct val="115000"/>
                        </a:lnSpc>
                        <a:spcBef>
                          <a:spcPts val="0"/>
                        </a:spcBef>
                        <a:spcAft>
                          <a:spcPts val="0"/>
                        </a:spcAft>
                      </a:pPr>
                      <a:r>
                        <a:rPr lang="en-US" sz="2200" dirty="0">
                          <a:latin typeface="Book Antiqua"/>
                          <a:ea typeface="Calibri"/>
                          <a:cs typeface="Times New Roman"/>
                        </a:rPr>
                        <a:t>A </a:t>
                      </a:r>
                      <a:endParaRPr lang="en-US" sz="2200" dirty="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dirty="0">
                          <a:latin typeface="Book Antiqua"/>
                          <a:ea typeface="Calibri"/>
                          <a:cs typeface="Times New Roman"/>
                        </a:rPr>
                        <a:t>Retinol</a:t>
                      </a:r>
                      <a:endParaRPr lang="en-US" sz="2200" dirty="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dirty="0">
                          <a:latin typeface="Book Antiqua"/>
                          <a:ea typeface="Calibri"/>
                          <a:cs typeface="Times New Roman"/>
                        </a:rPr>
                        <a:t>From carotene in dark green leaves, </a:t>
                      </a:r>
                      <a:r>
                        <a:rPr lang="en-US" sz="2200" dirty="0" smtClean="0">
                          <a:latin typeface="Book Antiqua"/>
                          <a:ea typeface="Calibri"/>
                          <a:cs typeface="Times New Roman"/>
                        </a:rPr>
                        <a:t>tomato, carrot, papaya, sweet potato</a:t>
                      </a:r>
                      <a:endParaRPr lang="en-US" sz="2200" dirty="0">
                        <a:latin typeface="Calibri"/>
                        <a:ea typeface="Calibri"/>
                        <a:cs typeface="Times New Roman"/>
                      </a:endParaRPr>
                    </a:p>
                  </a:txBody>
                  <a:tcPr marL="68580" marR="68580" marT="0" marB="0"/>
                </a:tc>
                <a:extLst>
                  <a:ext uri="{0D108BD9-81ED-4DB2-BD59-A6C34878D82A}">
                    <a16:rowId xmlns="" xmlns:a16="http://schemas.microsoft.com/office/drawing/2014/main" val="10001"/>
                  </a:ext>
                </a:extLst>
              </a:tr>
              <a:tr h="958115">
                <a:tc>
                  <a:txBody>
                    <a:bodyPr/>
                    <a:lstStyle/>
                    <a:p>
                      <a:pPr marL="0" marR="0" algn="ctr">
                        <a:lnSpc>
                          <a:spcPct val="115000"/>
                        </a:lnSpc>
                        <a:spcBef>
                          <a:spcPts val="0"/>
                        </a:spcBef>
                        <a:spcAft>
                          <a:spcPts val="0"/>
                        </a:spcAft>
                      </a:pPr>
                      <a:r>
                        <a:rPr lang="en-US" sz="2200" dirty="0">
                          <a:latin typeface="Book Antiqua"/>
                          <a:ea typeface="Calibri"/>
                          <a:cs typeface="Times New Roman"/>
                        </a:rPr>
                        <a:t>B</a:t>
                      </a:r>
                      <a:r>
                        <a:rPr lang="en-US" sz="2200" baseline="-25000" dirty="0">
                          <a:latin typeface="Book Antiqua"/>
                          <a:ea typeface="Calibri"/>
                          <a:cs typeface="Times New Roman"/>
                        </a:rPr>
                        <a:t>1 </a:t>
                      </a:r>
                      <a:endParaRPr lang="en-US" sz="2200" dirty="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a:latin typeface="Book Antiqua"/>
                          <a:ea typeface="Calibri"/>
                          <a:cs typeface="Times New Roman"/>
                        </a:rPr>
                        <a:t>Thiamine</a:t>
                      </a:r>
                      <a:endParaRPr lang="en-US" sz="220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dirty="0">
                          <a:latin typeface="Book Antiqua"/>
                          <a:ea typeface="Calibri"/>
                          <a:cs typeface="Times New Roman"/>
                        </a:rPr>
                        <a:t>Pulses, green vegetables, fruit </a:t>
                      </a:r>
                      <a:r>
                        <a:rPr lang="en-US" sz="2200" dirty="0" smtClean="0">
                          <a:latin typeface="Book Antiqua"/>
                          <a:ea typeface="Calibri"/>
                          <a:cs typeface="Times New Roman"/>
                        </a:rPr>
                        <a:t>cereal grains</a:t>
                      </a:r>
                      <a:endParaRPr lang="en-US" sz="2200" dirty="0">
                        <a:latin typeface="Calibri"/>
                        <a:ea typeface="Calibri"/>
                        <a:cs typeface="Times New Roman"/>
                      </a:endParaRPr>
                    </a:p>
                  </a:txBody>
                  <a:tcPr marL="68580" marR="68580" marT="0" marB="0"/>
                </a:tc>
                <a:extLst>
                  <a:ext uri="{0D108BD9-81ED-4DB2-BD59-A6C34878D82A}">
                    <a16:rowId xmlns="" xmlns:a16="http://schemas.microsoft.com/office/drawing/2014/main" val="10002"/>
                  </a:ext>
                </a:extLst>
              </a:tr>
              <a:tr h="518807">
                <a:tc>
                  <a:txBody>
                    <a:bodyPr/>
                    <a:lstStyle/>
                    <a:p>
                      <a:pPr marL="0" marR="0" algn="ctr">
                        <a:lnSpc>
                          <a:spcPct val="115000"/>
                        </a:lnSpc>
                        <a:spcBef>
                          <a:spcPts val="0"/>
                        </a:spcBef>
                        <a:spcAft>
                          <a:spcPts val="0"/>
                        </a:spcAft>
                      </a:pPr>
                      <a:r>
                        <a:rPr lang="en-US" sz="2200" dirty="0">
                          <a:latin typeface="Book Antiqua"/>
                          <a:ea typeface="Calibri"/>
                          <a:cs typeface="Times New Roman"/>
                        </a:rPr>
                        <a:t>B</a:t>
                      </a:r>
                      <a:r>
                        <a:rPr lang="en-US" sz="2200" baseline="-25000" dirty="0">
                          <a:latin typeface="Book Antiqua"/>
                          <a:ea typeface="Calibri"/>
                          <a:cs typeface="Times New Roman"/>
                        </a:rPr>
                        <a:t>2 </a:t>
                      </a:r>
                      <a:endParaRPr lang="en-US" sz="2200" dirty="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a:latin typeface="Book Antiqua"/>
                          <a:ea typeface="Calibri"/>
                          <a:cs typeface="Times New Roman"/>
                        </a:rPr>
                        <a:t>Riboflavin</a:t>
                      </a:r>
                      <a:endParaRPr lang="en-US" sz="220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dirty="0">
                          <a:latin typeface="Book Antiqua"/>
                          <a:ea typeface="Calibri"/>
                          <a:cs typeface="Times New Roman"/>
                        </a:rPr>
                        <a:t>Green leafy vegetables and pulses</a:t>
                      </a:r>
                      <a:endParaRPr lang="en-US" sz="2200" dirty="0">
                        <a:latin typeface="Calibri"/>
                        <a:ea typeface="Calibri"/>
                        <a:cs typeface="Times New Roman"/>
                      </a:endParaRPr>
                    </a:p>
                  </a:txBody>
                  <a:tcPr marL="68580" marR="68580" marT="0" marB="0"/>
                </a:tc>
                <a:extLst>
                  <a:ext uri="{0D108BD9-81ED-4DB2-BD59-A6C34878D82A}">
                    <a16:rowId xmlns="" xmlns:a16="http://schemas.microsoft.com/office/drawing/2014/main" val="10003"/>
                  </a:ext>
                </a:extLst>
              </a:tr>
              <a:tr h="518807">
                <a:tc>
                  <a:txBody>
                    <a:bodyPr/>
                    <a:lstStyle/>
                    <a:p>
                      <a:pPr marL="0" marR="0" algn="ctr">
                        <a:lnSpc>
                          <a:spcPct val="115000"/>
                        </a:lnSpc>
                        <a:spcBef>
                          <a:spcPts val="0"/>
                        </a:spcBef>
                        <a:spcAft>
                          <a:spcPts val="0"/>
                        </a:spcAft>
                      </a:pPr>
                      <a:r>
                        <a:rPr lang="en-US" sz="2200" dirty="0">
                          <a:latin typeface="Book Antiqua"/>
                          <a:ea typeface="Calibri"/>
                          <a:cs typeface="Times New Roman"/>
                        </a:rPr>
                        <a:t>B</a:t>
                      </a:r>
                      <a:r>
                        <a:rPr lang="en-US" sz="2200" baseline="-25000" dirty="0">
                          <a:latin typeface="Book Antiqua"/>
                          <a:ea typeface="Calibri"/>
                          <a:cs typeface="Times New Roman"/>
                        </a:rPr>
                        <a:t>6</a:t>
                      </a:r>
                      <a:r>
                        <a:rPr lang="en-US" sz="2200" dirty="0">
                          <a:latin typeface="Book Antiqua"/>
                          <a:ea typeface="Calibri"/>
                          <a:cs typeface="Times New Roman"/>
                        </a:rPr>
                        <a:t> </a:t>
                      </a:r>
                      <a:endParaRPr lang="en-US" sz="2200" dirty="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dirty="0" smtClean="0">
                          <a:latin typeface="Book Antiqua"/>
                          <a:ea typeface="Calibri"/>
                          <a:cs typeface="Times New Roman"/>
                        </a:rPr>
                        <a:t>Pyridoxine</a:t>
                      </a:r>
                      <a:endParaRPr lang="en-US" sz="2200" dirty="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dirty="0">
                          <a:latin typeface="Book Antiqua"/>
                          <a:ea typeface="Calibri"/>
                          <a:cs typeface="Times New Roman"/>
                        </a:rPr>
                        <a:t>Bananas, peanuts</a:t>
                      </a:r>
                      <a:endParaRPr lang="en-US" sz="2200" dirty="0">
                        <a:latin typeface="Calibri"/>
                        <a:ea typeface="Calibri"/>
                        <a:cs typeface="Times New Roman"/>
                      </a:endParaRPr>
                    </a:p>
                  </a:txBody>
                  <a:tcPr marL="68580" marR="68580" marT="0" marB="0"/>
                </a:tc>
                <a:extLst>
                  <a:ext uri="{0D108BD9-81ED-4DB2-BD59-A6C34878D82A}">
                    <a16:rowId xmlns="" xmlns:a16="http://schemas.microsoft.com/office/drawing/2014/main" val="10004"/>
                  </a:ext>
                </a:extLst>
              </a:tr>
              <a:tr h="518807">
                <a:tc>
                  <a:txBody>
                    <a:bodyPr/>
                    <a:lstStyle/>
                    <a:p>
                      <a:pPr marL="0" marR="0" algn="ctr">
                        <a:lnSpc>
                          <a:spcPct val="115000"/>
                        </a:lnSpc>
                        <a:spcBef>
                          <a:spcPts val="0"/>
                        </a:spcBef>
                        <a:spcAft>
                          <a:spcPts val="0"/>
                        </a:spcAft>
                      </a:pPr>
                      <a:r>
                        <a:rPr lang="en-US" sz="2200" dirty="0">
                          <a:latin typeface="Book Antiqua"/>
                          <a:ea typeface="Calibri"/>
                          <a:cs typeface="Times New Roman"/>
                        </a:rPr>
                        <a:t>PP </a:t>
                      </a:r>
                      <a:endParaRPr lang="en-US" sz="2200" dirty="0">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2200">
                          <a:latin typeface="Book Antiqua"/>
                          <a:ea typeface="Calibri"/>
                          <a:cs typeface="Times New Roman"/>
                        </a:rPr>
                        <a:t>Niacin (nicotinic acid)</a:t>
                      </a:r>
                      <a:endParaRPr lang="en-US" sz="220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dirty="0">
                          <a:latin typeface="Book Antiqua"/>
                          <a:ea typeface="Calibri"/>
                          <a:cs typeface="Times New Roman"/>
                        </a:rPr>
                        <a:t>Pulses, peanuts</a:t>
                      </a:r>
                      <a:endParaRPr lang="en-US" sz="2200" dirty="0">
                        <a:latin typeface="Calibri"/>
                        <a:ea typeface="Calibri"/>
                        <a:cs typeface="Times New Roman"/>
                      </a:endParaRPr>
                    </a:p>
                  </a:txBody>
                  <a:tcPr marL="68580" marR="68580" marT="0" marB="0"/>
                </a:tc>
                <a:extLst>
                  <a:ext uri="{0D108BD9-81ED-4DB2-BD59-A6C34878D82A}">
                    <a16:rowId xmlns="" xmlns:a16="http://schemas.microsoft.com/office/drawing/2014/main" val="10005"/>
                  </a:ext>
                </a:extLst>
              </a:tr>
              <a:tr h="831502">
                <a:tc>
                  <a:txBody>
                    <a:bodyPr/>
                    <a:lstStyle/>
                    <a:p>
                      <a:pPr marL="0" marR="0" algn="ctr">
                        <a:lnSpc>
                          <a:spcPct val="115000"/>
                        </a:lnSpc>
                        <a:spcBef>
                          <a:spcPts val="0"/>
                        </a:spcBef>
                        <a:spcAft>
                          <a:spcPts val="0"/>
                        </a:spcAft>
                      </a:pPr>
                      <a:r>
                        <a:rPr lang="en-US" sz="2200" dirty="0">
                          <a:latin typeface="Book Antiqua"/>
                          <a:ea typeface="Calibri"/>
                          <a:cs typeface="Times New Roman"/>
                        </a:rPr>
                        <a:t>-</a:t>
                      </a:r>
                      <a:endParaRPr lang="en-US" sz="2200" dirty="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dirty="0">
                          <a:latin typeface="Book Antiqua"/>
                          <a:ea typeface="Calibri"/>
                          <a:cs typeface="Times New Roman"/>
                        </a:rPr>
                        <a:t>Folic acid</a:t>
                      </a:r>
                      <a:endParaRPr lang="en-US" sz="2200" dirty="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dirty="0">
                          <a:latin typeface="Book Antiqua"/>
                          <a:ea typeface="Calibri"/>
                          <a:cs typeface="Times New Roman"/>
                        </a:rPr>
                        <a:t>Dark green leaves, broccoli, spinach, beets, cabbage, lettuce, avocados</a:t>
                      </a:r>
                      <a:endParaRPr lang="en-US" sz="2200" dirty="0">
                        <a:latin typeface="Calibri"/>
                        <a:ea typeface="Calibri"/>
                        <a:cs typeface="Times New Roman"/>
                      </a:endParaRPr>
                    </a:p>
                  </a:txBody>
                  <a:tcPr marL="68580" marR="68580" marT="0" marB="0"/>
                </a:tc>
                <a:extLst>
                  <a:ext uri="{0D108BD9-81ED-4DB2-BD59-A6C34878D82A}">
                    <a16:rowId xmlns="" xmlns:a16="http://schemas.microsoft.com/office/drawing/2014/main" val="10006"/>
                  </a:ext>
                </a:extLst>
              </a:tr>
              <a:tr h="1247254">
                <a:tc>
                  <a:txBody>
                    <a:bodyPr/>
                    <a:lstStyle/>
                    <a:p>
                      <a:pPr marL="0" marR="0" algn="ctr">
                        <a:lnSpc>
                          <a:spcPct val="115000"/>
                        </a:lnSpc>
                        <a:spcBef>
                          <a:spcPts val="0"/>
                        </a:spcBef>
                        <a:spcAft>
                          <a:spcPts val="0"/>
                        </a:spcAft>
                      </a:pPr>
                      <a:r>
                        <a:rPr lang="en-US" sz="2200" dirty="0">
                          <a:latin typeface="Book Antiqua"/>
                          <a:ea typeface="Calibri"/>
                          <a:cs typeface="Times New Roman"/>
                        </a:rPr>
                        <a:t>C </a:t>
                      </a:r>
                      <a:endParaRPr lang="en-US" sz="2200" dirty="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a:latin typeface="Book Antiqua"/>
                          <a:ea typeface="Calibri"/>
                          <a:cs typeface="Times New Roman"/>
                        </a:rPr>
                        <a:t>Ascorbic acid</a:t>
                      </a:r>
                      <a:endParaRPr lang="en-US" sz="2200">
                        <a:latin typeface="Calibri"/>
                        <a:ea typeface="Calibri"/>
                        <a:cs typeface="Times New Roman"/>
                      </a:endParaRPr>
                    </a:p>
                  </a:txBody>
                  <a:tcPr marL="68580" marR="68580" marT="0" marB="0"/>
                </a:tc>
                <a:tc>
                  <a:txBody>
                    <a:bodyPr/>
                    <a:lstStyle/>
                    <a:p>
                      <a:pPr marL="0" marR="0" algn="just">
                        <a:lnSpc>
                          <a:spcPct val="115000"/>
                        </a:lnSpc>
                        <a:spcBef>
                          <a:spcPts val="0"/>
                        </a:spcBef>
                        <a:spcAft>
                          <a:spcPts val="0"/>
                        </a:spcAft>
                      </a:pPr>
                      <a:r>
                        <a:rPr lang="en-US" sz="2200" dirty="0">
                          <a:latin typeface="Book Antiqua"/>
                          <a:ea typeface="Calibri"/>
                          <a:cs typeface="Times New Roman"/>
                        </a:rPr>
                        <a:t>Dark green leaves, spinach, cauliflower, sweet pepper, citrus, guava, mango, papaya</a:t>
                      </a:r>
                      <a:endParaRPr lang="en-US" sz="2200" dirty="0">
                        <a:latin typeface="Calibri"/>
                        <a:ea typeface="Calibri"/>
                        <a:cs typeface="Times New Roman"/>
                      </a:endParaRPr>
                    </a:p>
                  </a:txBody>
                  <a:tcPr marL="68580" marR="68580" marT="0" marB="0"/>
                </a:tc>
                <a:extLst>
                  <a:ext uri="{0D108BD9-81ED-4DB2-BD59-A6C34878D82A}">
                    <a16:rowId xmlns="" xmlns:a16="http://schemas.microsoft.com/office/drawing/2014/main" val="10007"/>
                  </a:ext>
                </a:extLst>
              </a:tr>
            </a:tbl>
          </a:graphicData>
        </a:graphic>
      </p:graphicFrame>
    </p:spTree>
  </p:cSld>
  <p:clrMapOvr>
    <a:masterClrMapping/>
  </p:clrMapOv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n-US" sz="2800" dirty="0" smtClean="0"/>
              <a:t/>
            </a:r>
            <a:br>
              <a:rPr lang="en-US" sz="2800" dirty="0" smtClean="0"/>
            </a:br>
            <a:r>
              <a:rPr lang="en-US" sz="2800" b="1" dirty="0" smtClean="0">
                <a:solidFill>
                  <a:schemeClr val="bg1"/>
                </a:solidFill>
              </a:rPr>
              <a:t>Post Harvest Diseases of Tropical &amp; Sub-Tropical Fruits (Avocado, Banana, Mango and Papaya) and Their Management </a:t>
            </a:r>
            <a:br>
              <a:rPr lang="en-US" sz="2800" b="1" dirty="0" smtClean="0">
                <a:solidFill>
                  <a:schemeClr val="bg1"/>
                </a:solidFill>
              </a:rPr>
            </a:br>
            <a:endParaRPr lang="en-US" sz="2800" b="1" dirty="0">
              <a:solidFill>
                <a:schemeClr val="bg1"/>
              </a:solidFill>
            </a:endParaRPr>
          </a:p>
        </p:txBody>
      </p:sp>
      <p:sp>
        <p:nvSpPr>
          <p:cNvPr id="3" name="Content Placeholder 2"/>
          <p:cNvSpPr>
            <a:spLocks noGrp="1"/>
          </p:cNvSpPr>
          <p:nvPr>
            <p:ph idx="1"/>
          </p:nvPr>
        </p:nvSpPr>
        <p:spPr>
          <a:xfrm>
            <a:off x="0" y="1196752"/>
            <a:ext cx="9144000" cy="5661248"/>
          </a:xfrm>
          <a:blipFill>
            <a:blip r:embed="rId3" cstate="print"/>
            <a:tile tx="0" ty="0" sx="100000" sy="100000" flip="none" algn="tl"/>
          </a:blipFill>
        </p:spPr>
        <p:txBody>
          <a:bodyPr>
            <a:normAutofit/>
          </a:bodyPr>
          <a:lstStyle/>
          <a:p>
            <a:pPr>
              <a:buNone/>
            </a:pPr>
            <a:r>
              <a:rPr lang="en-US" b="1" u="sng" dirty="0" smtClean="0">
                <a:solidFill>
                  <a:schemeClr val="bg1"/>
                </a:solidFill>
              </a:rPr>
              <a:t>PAPAYA</a:t>
            </a:r>
            <a:endParaRPr lang="en-US" dirty="0" smtClean="0">
              <a:solidFill>
                <a:schemeClr val="bg1"/>
              </a:solidFill>
            </a:endParaRPr>
          </a:p>
          <a:p>
            <a:r>
              <a:rPr lang="en-US" sz="2800" dirty="0" smtClean="0">
                <a:solidFill>
                  <a:schemeClr val="bg1"/>
                </a:solidFill>
              </a:rPr>
              <a:t>The major post harvest diseases of papaya are anthracnose (</a:t>
            </a:r>
            <a:r>
              <a:rPr lang="en-US" sz="2800" i="1" dirty="0" smtClean="0">
                <a:solidFill>
                  <a:schemeClr val="bg1"/>
                </a:solidFill>
              </a:rPr>
              <a:t>Colletotrichum </a:t>
            </a:r>
            <a:r>
              <a:rPr lang="en-US" sz="2800" i="1" dirty="0" err="1" smtClean="0">
                <a:solidFill>
                  <a:schemeClr val="bg1"/>
                </a:solidFill>
              </a:rPr>
              <a:t>gloesporioides</a:t>
            </a:r>
            <a:r>
              <a:rPr lang="en-US" sz="2800" i="1" dirty="0" smtClean="0">
                <a:solidFill>
                  <a:schemeClr val="bg1"/>
                </a:solidFill>
              </a:rPr>
              <a:t>)</a:t>
            </a:r>
            <a:r>
              <a:rPr lang="en-US" sz="2800" dirty="0" smtClean="0">
                <a:solidFill>
                  <a:schemeClr val="bg1"/>
                </a:solidFill>
              </a:rPr>
              <a:t>, and Black stem-end rot (</a:t>
            </a:r>
            <a:r>
              <a:rPr lang="en-US" sz="2800" i="1" dirty="0" smtClean="0">
                <a:solidFill>
                  <a:schemeClr val="bg1"/>
                </a:solidFill>
              </a:rPr>
              <a:t>Phoma </a:t>
            </a:r>
            <a:r>
              <a:rPr lang="en-US" sz="2800" i="1" dirty="0" err="1" smtClean="0">
                <a:solidFill>
                  <a:schemeClr val="bg1"/>
                </a:solidFill>
              </a:rPr>
              <a:t>caricae-papayae</a:t>
            </a:r>
            <a:r>
              <a:rPr lang="en-US" sz="2800" dirty="0" smtClean="0">
                <a:solidFill>
                  <a:schemeClr val="bg1"/>
                </a:solidFill>
              </a:rPr>
              <a:t>)</a:t>
            </a:r>
          </a:p>
        </p:txBody>
      </p:sp>
      <p:pic>
        <p:nvPicPr>
          <p:cNvPr id="4" name="Picture 3" descr="Anthracnose"/>
          <p:cNvPicPr/>
          <p:nvPr/>
        </p:nvPicPr>
        <p:blipFill>
          <a:blip r:embed="rId4" cstate="print"/>
          <a:srcRect/>
          <a:stretch>
            <a:fillRect/>
          </a:stretch>
        </p:blipFill>
        <p:spPr bwMode="auto">
          <a:xfrm>
            <a:off x="0" y="3212976"/>
            <a:ext cx="2339752" cy="1609352"/>
          </a:xfrm>
          <a:prstGeom prst="rect">
            <a:avLst/>
          </a:prstGeom>
          <a:noFill/>
          <a:ln w="9525">
            <a:noFill/>
            <a:miter lim="800000"/>
            <a:headEnd/>
            <a:tailEnd/>
          </a:ln>
        </p:spPr>
      </p:pic>
      <p:sp>
        <p:nvSpPr>
          <p:cNvPr id="5" name="TextBox 4"/>
          <p:cNvSpPr txBox="1"/>
          <p:nvPr/>
        </p:nvSpPr>
        <p:spPr>
          <a:xfrm>
            <a:off x="2339752" y="3140968"/>
            <a:ext cx="6804248" cy="3785652"/>
          </a:xfrm>
          <a:prstGeom prst="rect">
            <a:avLst/>
          </a:prstGeom>
          <a:noFill/>
        </p:spPr>
        <p:txBody>
          <a:bodyPr wrap="square" rtlCol="0">
            <a:spAutoFit/>
          </a:bodyPr>
          <a:lstStyle/>
          <a:p>
            <a:pPr marL="457200" indent="-457200">
              <a:buAutoNum type="arabicPeriod"/>
            </a:pPr>
            <a:r>
              <a:rPr lang="en-US" sz="2000" b="1" u="sng" dirty="0" smtClean="0">
                <a:solidFill>
                  <a:schemeClr val="bg1"/>
                </a:solidFill>
              </a:rPr>
              <a:t>Papaya Anthracnose</a:t>
            </a:r>
            <a:endParaRPr lang="en-US" sz="2000" dirty="0" smtClean="0">
              <a:solidFill>
                <a:schemeClr val="bg1"/>
              </a:solidFill>
            </a:endParaRPr>
          </a:p>
          <a:p>
            <a:pPr marL="457200" indent="-457200">
              <a:buAutoNum type="arabicPeriod"/>
            </a:pPr>
            <a:r>
              <a:rPr lang="en-US" sz="2000" b="1" dirty="0" smtClean="0">
                <a:solidFill>
                  <a:schemeClr val="bg1"/>
                </a:solidFill>
              </a:rPr>
              <a:t>Pathogen</a:t>
            </a:r>
            <a:r>
              <a:rPr lang="en-US" sz="2000" dirty="0" smtClean="0">
                <a:solidFill>
                  <a:schemeClr val="bg1"/>
                </a:solidFill>
              </a:rPr>
              <a:t>:</a:t>
            </a:r>
            <a:r>
              <a:rPr lang="en-US" sz="2000" i="1" dirty="0" smtClean="0">
                <a:solidFill>
                  <a:schemeClr val="bg1"/>
                </a:solidFill>
              </a:rPr>
              <a:t> Colletotrichum </a:t>
            </a:r>
            <a:r>
              <a:rPr lang="en-US" sz="2000" i="1" dirty="0" err="1" smtClean="0">
                <a:solidFill>
                  <a:schemeClr val="bg1"/>
                </a:solidFill>
              </a:rPr>
              <a:t>gloesporioides</a:t>
            </a:r>
            <a:endParaRPr lang="en-US" sz="2000" i="1" dirty="0" smtClean="0">
              <a:solidFill>
                <a:schemeClr val="bg1"/>
              </a:solidFill>
            </a:endParaRPr>
          </a:p>
          <a:p>
            <a:r>
              <a:rPr lang="en-US" sz="2000" b="1" i="1" u="sng" dirty="0" smtClean="0">
                <a:solidFill>
                  <a:schemeClr val="bg1"/>
                </a:solidFill>
              </a:rPr>
              <a:t>Symptoms</a:t>
            </a:r>
            <a:r>
              <a:rPr lang="en-US" sz="2000" i="1" dirty="0" smtClean="0">
                <a:solidFill>
                  <a:schemeClr val="bg1"/>
                </a:solidFill>
              </a:rPr>
              <a:t> </a:t>
            </a:r>
          </a:p>
          <a:p>
            <a:r>
              <a:rPr lang="en-US" sz="2000" dirty="0" smtClean="0">
                <a:solidFill>
                  <a:schemeClr val="bg1"/>
                </a:solidFill>
              </a:rPr>
              <a:t>The flesh  beneath the spots becomes soft and watery, which spreads to the entire fruit.</a:t>
            </a:r>
          </a:p>
          <a:p>
            <a:endParaRPr lang="en-US" sz="2000" dirty="0" smtClean="0">
              <a:solidFill>
                <a:schemeClr val="bg1"/>
              </a:solidFill>
            </a:endParaRPr>
          </a:p>
          <a:p>
            <a:r>
              <a:rPr lang="en-US" sz="2000" b="1" u="sng" dirty="0" smtClean="0">
                <a:solidFill>
                  <a:schemeClr val="bg1"/>
                </a:solidFill>
              </a:rPr>
              <a:t>Management</a:t>
            </a:r>
            <a:r>
              <a:rPr lang="en-US" sz="2000" dirty="0" smtClean="0">
                <a:solidFill>
                  <a:schemeClr val="bg1"/>
                </a:solidFill>
              </a:rPr>
              <a:t> </a:t>
            </a:r>
          </a:p>
          <a:p>
            <a:r>
              <a:rPr lang="en-US" sz="2000" dirty="0" smtClean="0">
                <a:solidFill>
                  <a:schemeClr val="bg1"/>
                </a:solidFill>
              </a:rPr>
              <a:t>removing the fruit as soon as it matures, removing all dead leaves and fruit from the vicinity of the plants, and removing infected fruits from the trees. Under conditions of severe disease pressure that would be found in more rainy, humid climates, fungicides may be used.</a:t>
            </a:r>
            <a:endParaRPr lang="en-US" sz="2000" dirty="0">
              <a:solidFill>
                <a:schemeClr val="bg1"/>
              </a:solidFill>
            </a:endParaRPr>
          </a:p>
        </p:txBody>
      </p:sp>
    </p:spTree>
    <p:extLst>
      <p:ext uri="{BB962C8B-B14F-4D97-AF65-F5344CB8AC3E}">
        <p14:creationId xmlns="" xmlns:p14="http://schemas.microsoft.com/office/powerpoint/2010/main" val="2338710635"/>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a:blipFill>
            <a:blip r:embed="rId2" cstate="print"/>
            <a:tile tx="0" ty="0" sx="100000" sy="100000" flip="none" algn="tl"/>
          </a:blipFill>
        </p:spPr>
        <p:txBody>
          <a:bodyPr>
            <a:noAutofit/>
          </a:bodyPr>
          <a:lstStyle/>
          <a:p>
            <a:r>
              <a:rPr lang="en-US" sz="2800" dirty="0" smtClean="0"/>
              <a:t/>
            </a:r>
            <a:br>
              <a:rPr lang="en-US" sz="2800" dirty="0" smtClean="0"/>
            </a:br>
            <a:r>
              <a:rPr lang="en-US" sz="2800" b="1" dirty="0" smtClean="0">
                <a:solidFill>
                  <a:schemeClr val="bg1"/>
                </a:solidFill>
              </a:rPr>
              <a:t>Post Harvest Diseases of Tropical &amp; Sub-Tropical Fruits (Avocado, Banana, Mango and Papaya) and Their Management </a:t>
            </a:r>
            <a:br>
              <a:rPr lang="en-US" sz="2800" b="1" dirty="0" smtClean="0">
                <a:solidFill>
                  <a:schemeClr val="bg1"/>
                </a:solidFill>
              </a:rPr>
            </a:br>
            <a:endParaRPr lang="en-US" sz="2800" b="1" dirty="0">
              <a:solidFill>
                <a:schemeClr val="bg1"/>
              </a:solidFill>
            </a:endParaRPr>
          </a:p>
        </p:txBody>
      </p:sp>
      <p:sp>
        <p:nvSpPr>
          <p:cNvPr id="3" name="Content Placeholder 2"/>
          <p:cNvSpPr>
            <a:spLocks noGrp="1"/>
          </p:cNvSpPr>
          <p:nvPr>
            <p:ph idx="1"/>
          </p:nvPr>
        </p:nvSpPr>
        <p:spPr>
          <a:xfrm>
            <a:off x="0" y="1196752"/>
            <a:ext cx="9144000" cy="5661248"/>
          </a:xfrm>
          <a:blipFill>
            <a:blip r:embed="rId3" cstate="print"/>
            <a:tile tx="0" ty="0" sx="100000" sy="100000" flip="none" algn="tl"/>
          </a:blipFill>
        </p:spPr>
        <p:txBody>
          <a:bodyPr>
            <a:normAutofit/>
          </a:bodyPr>
          <a:lstStyle/>
          <a:p>
            <a:pPr>
              <a:buNone/>
            </a:pPr>
            <a:r>
              <a:rPr lang="en-US" dirty="0" smtClean="0"/>
              <a:t> </a:t>
            </a:r>
          </a:p>
          <a:p>
            <a:pPr>
              <a:buNone/>
            </a:pPr>
            <a:r>
              <a:rPr lang="en-US" dirty="0" smtClean="0"/>
              <a:t> </a:t>
            </a:r>
          </a:p>
          <a:p>
            <a:pPr>
              <a:buNone/>
            </a:pPr>
            <a:endParaRPr lang="en-US" dirty="0">
              <a:solidFill>
                <a:schemeClr val="bg1"/>
              </a:solidFill>
            </a:endParaRPr>
          </a:p>
        </p:txBody>
      </p:sp>
      <p:pic>
        <p:nvPicPr>
          <p:cNvPr id="4" name="Picture 3" descr="Black Stem End Rot"/>
          <p:cNvPicPr/>
          <p:nvPr/>
        </p:nvPicPr>
        <p:blipFill>
          <a:blip r:embed="rId4" cstate="print"/>
          <a:srcRect/>
          <a:stretch>
            <a:fillRect/>
          </a:stretch>
        </p:blipFill>
        <p:spPr bwMode="auto">
          <a:xfrm>
            <a:off x="0" y="1196752"/>
            <a:ext cx="3007551" cy="2700068"/>
          </a:xfrm>
          <a:prstGeom prst="rect">
            <a:avLst/>
          </a:prstGeom>
          <a:noFill/>
          <a:ln w="9525">
            <a:noFill/>
            <a:miter lim="800000"/>
            <a:headEnd/>
            <a:tailEnd/>
          </a:ln>
        </p:spPr>
      </p:pic>
      <p:sp>
        <p:nvSpPr>
          <p:cNvPr id="5" name="TextBox 4"/>
          <p:cNvSpPr txBox="1"/>
          <p:nvPr/>
        </p:nvSpPr>
        <p:spPr>
          <a:xfrm>
            <a:off x="2987824" y="1268760"/>
            <a:ext cx="6156176" cy="2677656"/>
          </a:xfrm>
          <a:prstGeom prst="rect">
            <a:avLst/>
          </a:prstGeom>
          <a:noFill/>
        </p:spPr>
        <p:txBody>
          <a:bodyPr wrap="square" rtlCol="0">
            <a:spAutoFit/>
          </a:bodyPr>
          <a:lstStyle/>
          <a:p>
            <a:pPr>
              <a:buNone/>
            </a:pPr>
            <a:r>
              <a:rPr lang="en-US" b="1" u="sng" dirty="0" smtClean="0">
                <a:solidFill>
                  <a:schemeClr val="bg1"/>
                </a:solidFill>
              </a:rPr>
              <a:t>Black stem-end rot of papaya</a:t>
            </a:r>
            <a:endParaRPr lang="en-US" b="1" dirty="0" smtClean="0"/>
          </a:p>
          <a:p>
            <a:pPr>
              <a:buNone/>
            </a:pPr>
            <a:endParaRPr lang="en-US" b="1" dirty="0" smtClean="0">
              <a:solidFill>
                <a:schemeClr val="bg1"/>
              </a:solidFill>
            </a:endParaRPr>
          </a:p>
          <a:p>
            <a:pPr>
              <a:buNone/>
            </a:pPr>
            <a:r>
              <a:rPr lang="en-US" b="1" dirty="0" smtClean="0">
                <a:solidFill>
                  <a:schemeClr val="bg1"/>
                </a:solidFill>
              </a:rPr>
              <a:t>Pathogen:  </a:t>
            </a:r>
            <a:r>
              <a:rPr lang="en-US" b="1" i="1" dirty="0" smtClean="0">
                <a:solidFill>
                  <a:schemeClr val="bg1"/>
                </a:solidFill>
              </a:rPr>
              <a:t>Phoma </a:t>
            </a:r>
            <a:r>
              <a:rPr lang="en-US" b="1" i="1" dirty="0" err="1" smtClean="0">
                <a:solidFill>
                  <a:schemeClr val="bg1"/>
                </a:solidFill>
              </a:rPr>
              <a:t>caricae-papayae</a:t>
            </a:r>
            <a:endParaRPr lang="en-US" b="1" i="1" dirty="0" smtClean="0">
              <a:solidFill>
                <a:schemeClr val="bg1"/>
              </a:solidFill>
            </a:endParaRPr>
          </a:p>
          <a:p>
            <a:pPr>
              <a:buNone/>
            </a:pPr>
            <a:endParaRPr lang="en-US" b="1" i="1" dirty="0" smtClean="0">
              <a:solidFill>
                <a:schemeClr val="bg1"/>
              </a:solidFill>
            </a:endParaRPr>
          </a:p>
          <a:p>
            <a:pPr>
              <a:buNone/>
            </a:pPr>
            <a:r>
              <a:rPr lang="en-US" b="1" u="sng" dirty="0" smtClean="0">
                <a:solidFill>
                  <a:schemeClr val="bg1"/>
                </a:solidFill>
              </a:rPr>
              <a:t>Symptoms: </a:t>
            </a:r>
          </a:p>
          <a:p>
            <a:pPr>
              <a:buNone/>
            </a:pPr>
            <a:endParaRPr lang="en-US" b="1" u="sng" dirty="0" smtClean="0">
              <a:solidFill>
                <a:schemeClr val="bg1"/>
              </a:solidFill>
            </a:endParaRPr>
          </a:p>
          <a:p>
            <a:pPr>
              <a:buFont typeface="Wingdings" pitchFamily="2" charset="2"/>
              <a:buChar char="ü"/>
            </a:pPr>
            <a:r>
              <a:rPr lang="en-US" sz="2000" b="1" dirty="0" smtClean="0">
                <a:solidFill>
                  <a:schemeClr val="bg1"/>
                </a:solidFill>
              </a:rPr>
              <a:t>This pathogen attacks fruit pedicel. </a:t>
            </a:r>
          </a:p>
          <a:p>
            <a:pPr>
              <a:buFont typeface="Wingdings" pitchFamily="2" charset="2"/>
              <a:buChar char="ü"/>
            </a:pPr>
            <a:r>
              <a:rPr lang="en-US" sz="2000" b="1" dirty="0" smtClean="0">
                <a:solidFill>
                  <a:schemeClr val="bg1"/>
                </a:solidFill>
              </a:rPr>
              <a:t>After harvest, the disease lesion on fruits appears in the stem area which becomes dark-brown to black</a:t>
            </a:r>
            <a:endParaRPr lang="en-US" sz="2000" b="1" dirty="0">
              <a:solidFill>
                <a:schemeClr val="bg1"/>
              </a:solidFill>
            </a:endParaRPr>
          </a:p>
        </p:txBody>
      </p:sp>
      <p:sp>
        <p:nvSpPr>
          <p:cNvPr id="6" name="TextBox 5"/>
          <p:cNvSpPr txBox="1"/>
          <p:nvPr/>
        </p:nvSpPr>
        <p:spPr>
          <a:xfrm>
            <a:off x="0" y="3933056"/>
            <a:ext cx="9144000" cy="2677656"/>
          </a:xfrm>
          <a:prstGeom prst="rect">
            <a:avLst/>
          </a:prstGeom>
          <a:noFill/>
        </p:spPr>
        <p:txBody>
          <a:bodyPr wrap="square" rtlCol="0">
            <a:spAutoFit/>
          </a:bodyPr>
          <a:lstStyle/>
          <a:p>
            <a:r>
              <a:rPr lang="en-US" sz="2400" b="1" u="sng" dirty="0" smtClean="0">
                <a:solidFill>
                  <a:schemeClr val="bg1"/>
                </a:solidFill>
              </a:rPr>
              <a:t>Management </a:t>
            </a:r>
          </a:p>
          <a:p>
            <a:endParaRPr lang="en-US" sz="2400" dirty="0" smtClean="0">
              <a:solidFill>
                <a:schemeClr val="bg1"/>
              </a:solidFill>
            </a:endParaRPr>
          </a:p>
          <a:p>
            <a:pPr>
              <a:buFont typeface="Wingdings" pitchFamily="2" charset="2"/>
              <a:buChar char="ü"/>
            </a:pPr>
            <a:r>
              <a:rPr lang="en-US" sz="2400" dirty="0" smtClean="0">
                <a:solidFill>
                  <a:schemeClr val="bg1"/>
                </a:solidFill>
              </a:rPr>
              <a:t>hot water postharvest dip (48</a:t>
            </a:r>
            <a:r>
              <a:rPr lang="en-US" sz="2400" baseline="30000" dirty="0" smtClean="0">
                <a:solidFill>
                  <a:schemeClr val="bg1"/>
                </a:solidFill>
              </a:rPr>
              <a:t>o</a:t>
            </a:r>
            <a:r>
              <a:rPr lang="en-US" sz="2400" dirty="0" smtClean="0">
                <a:solidFill>
                  <a:schemeClr val="bg1"/>
                </a:solidFill>
              </a:rPr>
              <a:t>C for 20 min) is effective in controlling this disease</a:t>
            </a:r>
          </a:p>
          <a:p>
            <a:endParaRPr lang="en-US" sz="2400" dirty="0" smtClean="0">
              <a:solidFill>
                <a:schemeClr val="bg1"/>
              </a:solidFill>
            </a:endParaRPr>
          </a:p>
          <a:p>
            <a:pPr>
              <a:buFont typeface="Wingdings" pitchFamily="2" charset="2"/>
              <a:buChar char="ü"/>
            </a:pPr>
            <a:r>
              <a:rPr lang="en-US" sz="2400" dirty="0" smtClean="0">
                <a:solidFill>
                  <a:schemeClr val="bg1"/>
                </a:solidFill>
              </a:rPr>
              <a:t>field sprays with protective fungicides should reduce field inoculum levels and reduce disease incidence</a:t>
            </a:r>
            <a:endParaRPr lang="en-US" sz="2400" dirty="0">
              <a:solidFill>
                <a:schemeClr val="bg1"/>
              </a:solidFill>
            </a:endParaRPr>
          </a:p>
        </p:txBody>
      </p:sp>
    </p:spTree>
    <p:extLst>
      <p:ext uri="{BB962C8B-B14F-4D97-AF65-F5344CB8AC3E}">
        <p14:creationId xmlns="" xmlns:p14="http://schemas.microsoft.com/office/powerpoint/2010/main" val="3553300726"/>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fontScale="90000"/>
          </a:bodyPr>
          <a:lstStyle/>
          <a:p>
            <a:r>
              <a:rPr lang="en-US" b="1" dirty="0" smtClean="0">
                <a:solidFill>
                  <a:srgbClr val="200AC6"/>
                </a:solidFill>
                <a:latin typeface="Bookman Old Style" pitchFamily="18" charset="0"/>
              </a:rPr>
              <a:t/>
            </a:r>
            <a:br>
              <a:rPr lang="en-US" b="1" dirty="0" smtClean="0">
                <a:solidFill>
                  <a:srgbClr val="200AC6"/>
                </a:solidFill>
                <a:latin typeface="Bookman Old Style" pitchFamily="18" charset="0"/>
              </a:rPr>
            </a:br>
            <a:r>
              <a:rPr lang="en-US" b="1" dirty="0" smtClean="0">
                <a:solidFill>
                  <a:srgbClr val="200AC6"/>
                </a:solidFill>
                <a:latin typeface="Bookman Old Style" pitchFamily="18" charset="0"/>
              </a:rPr>
              <a:t> </a:t>
            </a:r>
            <a:r>
              <a:rPr lang="en-US" b="1" dirty="0">
                <a:solidFill>
                  <a:srgbClr val="200AC6"/>
                </a:solidFill>
                <a:latin typeface="Bookman Old Style" pitchFamily="18" charset="0"/>
              </a:rPr>
              <a:t>Management of Postharvest Diseases</a:t>
            </a:r>
            <a:r>
              <a:rPr lang="en-US" dirty="0">
                <a:latin typeface="Bookman Old Style" pitchFamily="18" charset="0"/>
              </a:rPr>
              <a:t/>
            </a:r>
            <a:br>
              <a:rPr lang="en-US" dirty="0">
                <a:latin typeface="Bookman Old Style" pitchFamily="18" charset="0"/>
              </a:rPr>
            </a:br>
            <a:endParaRPr lang="en-GB" dirty="0"/>
          </a:p>
        </p:txBody>
      </p:sp>
      <p:sp>
        <p:nvSpPr>
          <p:cNvPr id="3" name="Content Placeholder 2"/>
          <p:cNvSpPr>
            <a:spLocks noGrp="1"/>
          </p:cNvSpPr>
          <p:nvPr>
            <p:ph idx="1"/>
          </p:nvPr>
        </p:nvSpPr>
        <p:spPr>
          <a:xfrm>
            <a:off x="381000" y="2590800"/>
            <a:ext cx="8229600" cy="1905001"/>
          </a:xfrm>
          <a:solidFill>
            <a:srgbClr val="FFC000"/>
          </a:solidFill>
        </p:spPr>
        <p:txBody>
          <a:bodyPr/>
          <a:lstStyle/>
          <a:p>
            <a:pPr marL="0" indent="0">
              <a:buNone/>
            </a:pPr>
            <a:r>
              <a:rPr lang="en-GB" sz="4400" b="1" dirty="0" smtClean="0">
                <a:solidFill>
                  <a:srgbClr val="200AC6"/>
                </a:solidFill>
                <a:latin typeface="Goudy Old Style" pitchFamily="18" charset="0"/>
              </a:rPr>
              <a:t> How can a post-harvest disease prevented or controlled?</a:t>
            </a:r>
          </a:p>
          <a:p>
            <a:endParaRPr lang="en-GB" dirty="0"/>
          </a:p>
        </p:txBody>
      </p:sp>
    </p:spTree>
    <p:extLst>
      <p:ext uri="{BB962C8B-B14F-4D97-AF65-F5344CB8AC3E}">
        <p14:creationId xmlns="" xmlns:p14="http://schemas.microsoft.com/office/powerpoint/2010/main" val="1003052742"/>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GB" b="1" dirty="0" smtClean="0">
                <a:solidFill>
                  <a:srgbClr val="FF0000"/>
                </a:solidFill>
                <a:latin typeface="Book Antiqua" pitchFamily="18" charset="0"/>
              </a:rPr>
              <a:t>Pre-harvest measures </a:t>
            </a:r>
            <a:endParaRPr lang="en-GB" b="1" dirty="0">
              <a:solidFill>
                <a:srgbClr val="FF0000"/>
              </a:solidFill>
              <a:latin typeface="Book Antiqua" pitchFamily="18" charset="0"/>
            </a:endParaRPr>
          </a:p>
        </p:txBody>
      </p:sp>
      <p:sp>
        <p:nvSpPr>
          <p:cNvPr id="3" name="Content Placeholder 2"/>
          <p:cNvSpPr>
            <a:spLocks noGrp="1"/>
          </p:cNvSpPr>
          <p:nvPr>
            <p:ph idx="1"/>
          </p:nvPr>
        </p:nvSpPr>
        <p:spPr>
          <a:xfrm>
            <a:off x="304800" y="762000"/>
            <a:ext cx="8382000" cy="5791200"/>
          </a:xfrm>
        </p:spPr>
        <p:txBody>
          <a:bodyPr>
            <a:normAutofit fontScale="92500" lnSpcReduction="10000"/>
          </a:bodyPr>
          <a:lstStyle/>
          <a:p>
            <a:pPr algn="just">
              <a:lnSpc>
                <a:spcPct val="150000"/>
              </a:lnSpc>
            </a:pPr>
            <a:r>
              <a:rPr lang="en-GB" sz="2800" dirty="0" smtClean="0">
                <a:latin typeface="Book Antiqua" pitchFamily="18" charset="0"/>
              </a:rPr>
              <a:t>Production factors </a:t>
            </a:r>
          </a:p>
          <a:p>
            <a:pPr algn="just">
              <a:lnSpc>
                <a:spcPct val="150000"/>
              </a:lnSpc>
            </a:pPr>
            <a:r>
              <a:rPr lang="en-GB" sz="2800" dirty="0" smtClean="0">
                <a:latin typeface="Book Antiqua" pitchFamily="18" charset="0"/>
              </a:rPr>
              <a:t>Avoidance </a:t>
            </a:r>
            <a:r>
              <a:rPr lang="en-GB" sz="2800" dirty="0">
                <a:latin typeface="Book Antiqua" pitchFamily="18" charset="0"/>
              </a:rPr>
              <a:t>of the pathogen (Cultural </a:t>
            </a:r>
            <a:r>
              <a:rPr lang="en-GB" sz="2800" dirty="0" smtClean="0">
                <a:latin typeface="Book Antiqua" pitchFamily="18" charset="0"/>
              </a:rPr>
              <a:t>practices)</a:t>
            </a:r>
            <a:endParaRPr lang="en-GB" sz="2800" dirty="0">
              <a:latin typeface="Book Antiqua" pitchFamily="18" charset="0"/>
            </a:endParaRPr>
          </a:p>
          <a:p>
            <a:pPr algn="just">
              <a:lnSpc>
                <a:spcPct val="150000"/>
              </a:lnSpc>
            </a:pPr>
            <a:r>
              <a:rPr lang="en-GB" sz="2800" dirty="0" smtClean="0">
                <a:latin typeface="Book Antiqua" pitchFamily="18" charset="0"/>
              </a:rPr>
              <a:t>Host </a:t>
            </a:r>
            <a:r>
              <a:rPr lang="en-GB" sz="2800" dirty="0">
                <a:latin typeface="Book Antiqua" pitchFamily="18" charset="0"/>
              </a:rPr>
              <a:t>resistance (Resistant </a:t>
            </a:r>
            <a:r>
              <a:rPr lang="en-GB" sz="2800" dirty="0" smtClean="0">
                <a:latin typeface="Book Antiqua" pitchFamily="18" charset="0"/>
              </a:rPr>
              <a:t>varieties)</a:t>
            </a:r>
            <a:endParaRPr lang="en-GB" sz="2800" dirty="0">
              <a:latin typeface="Book Antiqua" pitchFamily="18" charset="0"/>
            </a:endParaRPr>
          </a:p>
          <a:p>
            <a:pPr algn="just">
              <a:lnSpc>
                <a:spcPct val="150000"/>
              </a:lnSpc>
            </a:pPr>
            <a:r>
              <a:rPr lang="en-GB" sz="2800" dirty="0" smtClean="0">
                <a:latin typeface="Book Antiqua" pitchFamily="18" charset="0"/>
              </a:rPr>
              <a:t>Exclusion </a:t>
            </a:r>
            <a:r>
              <a:rPr lang="en-GB" sz="2800" dirty="0">
                <a:latin typeface="Book Antiqua" pitchFamily="18" charset="0"/>
              </a:rPr>
              <a:t>(</a:t>
            </a:r>
            <a:r>
              <a:rPr lang="en-GB" sz="2800" dirty="0" smtClean="0">
                <a:latin typeface="Book Antiqua" pitchFamily="18" charset="0"/>
              </a:rPr>
              <a:t>Quarantines)*</a:t>
            </a:r>
            <a:endParaRPr lang="en-GB" sz="2800" dirty="0">
              <a:latin typeface="Book Antiqua" pitchFamily="18" charset="0"/>
            </a:endParaRPr>
          </a:p>
          <a:p>
            <a:pPr algn="just">
              <a:lnSpc>
                <a:spcPct val="150000"/>
              </a:lnSpc>
            </a:pPr>
            <a:r>
              <a:rPr lang="en-GB" sz="2800" dirty="0" smtClean="0">
                <a:latin typeface="Book Antiqua" pitchFamily="18" charset="0"/>
              </a:rPr>
              <a:t>Eradication </a:t>
            </a:r>
            <a:r>
              <a:rPr lang="en-GB" sz="2800" dirty="0">
                <a:latin typeface="Book Antiqua" pitchFamily="18" charset="0"/>
              </a:rPr>
              <a:t>(Eliminating or </a:t>
            </a:r>
            <a:r>
              <a:rPr lang="en-GB" sz="2800" dirty="0" smtClean="0">
                <a:latin typeface="Book Antiqua" pitchFamily="18" charset="0"/>
              </a:rPr>
              <a:t>reducing inoculum-</a:t>
            </a:r>
            <a:r>
              <a:rPr lang="en-GB" sz="2800" i="1" dirty="0" smtClean="0">
                <a:latin typeface="Book Antiqua" pitchFamily="18" charset="0"/>
              </a:rPr>
              <a:t>Sanitation</a:t>
            </a:r>
            <a:r>
              <a:rPr lang="en-GB" sz="2800" dirty="0" smtClean="0">
                <a:latin typeface="Book Antiqua" pitchFamily="18" charset="0"/>
              </a:rPr>
              <a:t>)*</a:t>
            </a:r>
            <a:endParaRPr lang="en-GB" sz="2800" dirty="0">
              <a:latin typeface="Book Antiqua" pitchFamily="18" charset="0"/>
            </a:endParaRPr>
          </a:p>
          <a:p>
            <a:pPr algn="just">
              <a:lnSpc>
                <a:spcPct val="150000"/>
              </a:lnSpc>
            </a:pPr>
            <a:r>
              <a:rPr lang="en-GB" sz="2800" dirty="0" smtClean="0">
                <a:latin typeface="Book Antiqua" pitchFamily="18" charset="0"/>
              </a:rPr>
              <a:t>Protection/Prevention </a:t>
            </a:r>
            <a:r>
              <a:rPr lang="en-GB" sz="2800" dirty="0">
                <a:latin typeface="Book Antiqua" pitchFamily="18" charset="0"/>
              </a:rPr>
              <a:t>(Chemical or biological</a:t>
            </a:r>
            <a:br>
              <a:rPr lang="en-GB" sz="2800" dirty="0">
                <a:latin typeface="Book Antiqua" pitchFamily="18" charset="0"/>
              </a:rPr>
            </a:br>
            <a:r>
              <a:rPr lang="en-GB" sz="2800" dirty="0">
                <a:latin typeface="Book Antiqua" pitchFamily="18" charset="0"/>
              </a:rPr>
              <a:t>or physical treatments – </a:t>
            </a:r>
            <a:r>
              <a:rPr lang="en-GB" sz="2800" i="1" dirty="0">
                <a:latin typeface="Book Antiqua" pitchFamily="18" charset="0"/>
              </a:rPr>
              <a:t>Cold temperature</a:t>
            </a:r>
            <a:r>
              <a:rPr lang="en-GB" sz="2800" dirty="0" smtClean="0">
                <a:latin typeface="Book Antiqua" pitchFamily="18" charset="0"/>
              </a:rPr>
              <a:t>)*</a:t>
            </a:r>
            <a:endParaRPr lang="en-GB" sz="2800" dirty="0">
              <a:latin typeface="Book Antiqua" pitchFamily="18" charset="0"/>
            </a:endParaRPr>
          </a:p>
          <a:p>
            <a:pPr algn="just">
              <a:lnSpc>
                <a:spcPct val="150000"/>
              </a:lnSpc>
            </a:pPr>
            <a:r>
              <a:rPr lang="en-GB" sz="2800" dirty="0" smtClean="0">
                <a:latin typeface="Book Antiqua" pitchFamily="18" charset="0"/>
              </a:rPr>
              <a:t>Therapy </a:t>
            </a:r>
            <a:r>
              <a:rPr lang="en-GB" sz="2800" dirty="0">
                <a:latin typeface="Book Antiqua" pitchFamily="18" charset="0"/>
              </a:rPr>
              <a:t>(Physical or chemical treatments</a:t>
            </a:r>
            <a:r>
              <a:rPr lang="en-GB" sz="2800" dirty="0" smtClean="0">
                <a:latin typeface="Book Antiqua" pitchFamily="18" charset="0"/>
              </a:rPr>
              <a:t>)</a:t>
            </a:r>
            <a:endParaRPr lang="en-GB" sz="2800" dirty="0"/>
          </a:p>
        </p:txBody>
      </p:sp>
    </p:spTree>
    <p:extLst>
      <p:ext uri="{BB962C8B-B14F-4D97-AF65-F5344CB8AC3E}">
        <p14:creationId xmlns="" xmlns:p14="http://schemas.microsoft.com/office/powerpoint/2010/main" val="322824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pPr algn="l"/>
            <a:r>
              <a:rPr lang="en-GB" b="1" dirty="0" smtClean="0">
                <a:solidFill>
                  <a:srgbClr val="FF0000"/>
                </a:solidFill>
                <a:latin typeface="Book Antiqua" pitchFamily="18" charset="0"/>
              </a:rPr>
              <a:t>Post-harvest </a:t>
            </a:r>
            <a:endParaRPr lang="en-GB" b="1" dirty="0">
              <a:solidFill>
                <a:srgbClr val="FF0000"/>
              </a:solidFill>
              <a:latin typeface="Book Antiqua" pitchFamily="18" charset="0"/>
            </a:endParaRPr>
          </a:p>
        </p:txBody>
      </p:sp>
      <p:sp>
        <p:nvSpPr>
          <p:cNvPr id="3" name="Content Placeholder 2"/>
          <p:cNvSpPr>
            <a:spLocks noGrp="1"/>
          </p:cNvSpPr>
          <p:nvPr>
            <p:ph idx="1"/>
          </p:nvPr>
        </p:nvSpPr>
        <p:spPr>
          <a:xfrm>
            <a:off x="304800" y="838200"/>
            <a:ext cx="8534400" cy="5791200"/>
          </a:xfrm>
        </p:spPr>
        <p:txBody>
          <a:bodyPr>
            <a:normAutofit/>
          </a:bodyPr>
          <a:lstStyle/>
          <a:p>
            <a:pPr>
              <a:buBlip>
                <a:blip r:embed="rId2"/>
              </a:buBlip>
            </a:pPr>
            <a:r>
              <a:rPr lang="en-GB" sz="3000" dirty="0" smtClean="0">
                <a:latin typeface="Book Antiqua" pitchFamily="18" charset="0"/>
              </a:rPr>
              <a:t>Prevention from injury </a:t>
            </a:r>
            <a:r>
              <a:rPr lang="en-GB" sz="2400" dirty="0" smtClean="0">
                <a:latin typeface="Book Antiqua" pitchFamily="18" charset="0"/>
              </a:rPr>
              <a:t>(sorting, grading, packing)  </a:t>
            </a:r>
          </a:p>
          <a:p>
            <a:pPr>
              <a:buBlip>
                <a:blip r:embed="rId2"/>
              </a:buBlip>
            </a:pPr>
            <a:r>
              <a:rPr lang="en-GB" sz="3000" dirty="0" smtClean="0">
                <a:latin typeface="Book Antiqua" pitchFamily="18" charset="0"/>
              </a:rPr>
              <a:t>Cleaning of the product /hygiene practice/</a:t>
            </a:r>
          </a:p>
          <a:p>
            <a:pPr>
              <a:buBlip>
                <a:blip r:embed="rId2"/>
              </a:buBlip>
            </a:pPr>
            <a:r>
              <a:rPr lang="en-GB" sz="3000" dirty="0" smtClean="0">
                <a:latin typeface="Book Antiqua" pitchFamily="18" charset="0"/>
              </a:rPr>
              <a:t>Hot water treatment </a:t>
            </a:r>
          </a:p>
          <a:p>
            <a:pPr>
              <a:buBlip>
                <a:blip r:embed="rId2"/>
              </a:buBlip>
            </a:pPr>
            <a:r>
              <a:rPr lang="en-GB" sz="3000" dirty="0" smtClean="0">
                <a:latin typeface="Book Antiqua" pitchFamily="18" charset="0"/>
              </a:rPr>
              <a:t>Drying</a:t>
            </a:r>
          </a:p>
          <a:p>
            <a:pPr>
              <a:buBlip>
                <a:blip r:embed="rId2"/>
              </a:buBlip>
            </a:pPr>
            <a:r>
              <a:rPr lang="en-GB" sz="3000" dirty="0" smtClean="0">
                <a:latin typeface="Book Antiqua" pitchFamily="18" charset="0"/>
              </a:rPr>
              <a:t>Biological control </a:t>
            </a:r>
          </a:p>
          <a:p>
            <a:pPr>
              <a:buBlip>
                <a:blip r:embed="rId2"/>
              </a:buBlip>
            </a:pPr>
            <a:r>
              <a:rPr lang="en-GB" sz="3000" dirty="0" smtClean="0">
                <a:latin typeface="Book Antiqua" pitchFamily="18" charset="0"/>
              </a:rPr>
              <a:t>Hot air /steam/ </a:t>
            </a:r>
          </a:p>
          <a:p>
            <a:pPr>
              <a:buBlip>
                <a:blip r:embed="rId2"/>
              </a:buBlip>
            </a:pPr>
            <a:r>
              <a:rPr lang="en-GB" sz="3000" dirty="0" smtClean="0">
                <a:latin typeface="Book Antiqua" pitchFamily="18" charset="0"/>
              </a:rPr>
              <a:t>Waxing or coating </a:t>
            </a:r>
          </a:p>
          <a:p>
            <a:pPr>
              <a:buBlip>
                <a:blip r:embed="rId2"/>
              </a:buBlip>
            </a:pPr>
            <a:r>
              <a:rPr lang="en-GB" sz="3000" dirty="0" smtClean="0">
                <a:latin typeface="Book Antiqua" pitchFamily="18" charset="0"/>
              </a:rPr>
              <a:t>Irradiance </a:t>
            </a:r>
          </a:p>
          <a:p>
            <a:pPr>
              <a:buBlip>
                <a:blip r:embed="rId2"/>
              </a:buBlip>
            </a:pPr>
            <a:r>
              <a:rPr lang="en-GB" sz="3000" dirty="0" smtClean="0">
                <a:latin typeface="Book Antiqua" pitchFamily="18" charset="0"/>
              </a:rPr>
              <a:t>Chemical treatments and natural products </a:t>
            </a:r>
          </a:p>
          <a:p>
            <a:pPr>
              <a:buBlip>
                <a:blip r:embed="rId2"/>
              </a:buBlip>
            </a:pPr>
            <a:r>
              <a:rPr lang="en-GB" sz="3000" dirty="0" smtClean="0">
                <a:latin typeface="Book Antiqua" pitchFamily="18" charset="0"/>
              </a:rPr>
              <a:t>Manipulating PH environment </a:t>
            </a:r>
            <a:endParaRPr lang="en-GB" sz="3000" dirty="0">
              <a:latin typeface="Book Antiqua" pitchFamily="18" charset="0"/>
            </a:endParaRPr>
          </a:p>
        </p:txBody>
      </p:sp>
    </p:spTree>
    <p:extLst>
      <p:ext uri="{BB962C8B-B14F-4D97-AF65-F5344CB8AC3E}">
        <p14:creationId xmlns="" xmlns:p14="http://schemas.microsoft.com/office/powerpoint/2010/main" val="68075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43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0108"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69159883"/>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4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3855" y="-1"/>
            <a:ext cx="9130145" cy="68674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64055612"/>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2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23606"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9735934"/>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12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668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9364644"/>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536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 y="0"/>
            <a:ext cx="9150029"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038153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610600" cy="6095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838200"/>
            <a:ext cx="8763000" cy="5867400"/>
          </a:xfrm>
        </p:spPr>
        <p:txBody>
          <a:bodyPr>
            <a:normAutofit fontScale="85000" lnSpcReduction="20000"/>
          </a:bodyPr>
          <a:lstStyle/>
          <a:p>
            <a:pPr algn="just">
              <a:lnSpc>
                <a:spcPct val="150000"/>
              </a:lnSpc>
              <a:buFont typeface="Wingdings" pitchFamily="2" charset="2"/>
              <a:buChar char="§"/>
            </a:pPr>
            <a:r>
              <a:rPr lang="en-US" dirty="0" smtClean="0">
                <a:solidFill>
                  <a:schemeClr val="tx1"/>
                </a:solidFill>
                <a:latin typeface="Times New Roman" pitchFamily="18" charset="0"/>
                <a:cs typeface="Times New Roman" pitchFamily="18" charset="0"/>
              </a:rPr>
              <a:t>All vegetables and fruits contain important minerals, such as potassium, calcium, magnesium, phosphorus, iron, and zinc. </a:t>
            </a:r>
          </a:p>
          <a:p>
            <a:pPr algn="just">
              <a:lnSpc>
                <a:spcPct val="150000"/>
              </a:lnSpc>
              <a:buFont typeface="Wingdings" pitchFamily="2" charset="2"/>
              <a:buChar char="§"/>
            </a:pPr>
            <a:r>
              <a:rPr lang="en-US" dirty="0" smtClean="0">
                <a:solidFill>
                  <a:schemeClr val="tx1"/>
                </a:solidFill>
                <a:latin typeface="Times New Roman" pitchFamily="18" charset="0"/>
                <a:cs typeface="Times New Roman" pitchFamily="18" charset="0"/>
              </a:rPr>
              <a:t>Minerals are basic components in metabolic pathways that produce valuable phytochemicals for normal human health. </a:t>
            </a:r>
          </a:p>
          <a:p>
            <a:pPr algn="just">
              <a:lnSpc>
                <a:spcPct val="150000"/>
              </a:lnSpc>
              <a:buFont typeface="Wingdings" pitchFamily="2" charset="2"/>
              <a:buChar char="§"/>
            </a:pPr>
            <a:r>
              <a:rPr lang="en-US" dirty="0" smtClean="0">
                <a:solidFill>
                  <a:schemeClr val="tx1"/>
                </a:solidFill>
                <a:latin typeface="Times New Roman" pitchFamily="18" charset="0"/>
                <a:cs typeface="Times New Roman" pitchFamily="18" charset="0"/>
              </a:rPr>
              <a:t>The contents of minerals in vegetables is variable; green vegetables have higher amounts of calcium and iron than root vegetables. </a:t>
            </a:r>
          </a:p>
          <a:p>
            <a:pPr algn="just">
              <a:lnSpc>
                <a:spcPct val="150000"/>
              </a:lnSpc>
              <a:buFont typeface="Wingdings" pitchFamily="2" charset="2"/>
              <a:buChar char="§"/>
            </a:pPr>
            <a:r>
              <a:rPr lang="en-US" dirty="0" smtClean="0">
                <a:solidFill>
                  <a:schemeClr val="tx1"/>
                </a:solidFill>
                <a:latin typeface="Times New Roman" pitchFamily="18" charset="0"/>
                <a:cs typeface="Times New Roman" pitchFamily="18" charset="0"/>
              </a:rPr>
              <a:t>Calcium is not only associated with preventing </a:t>
            </a:r>
            <a:r>
              <a:rPr lang="en-US" b="1" dirty="0" smtClean="0">
                <a:solidFill>
                  <a:schemeClr val="tx1"/>
                </a:solidFill>
                <a:latin typeface="Times New Roman" pitchFamily="18" charset="0"/>
                <a:cs typeface="Times New Roman" pitchFamily="18" charset="0"/>
              </a:rPr>
              <a:t>osteoporosis</a:t>
            </a:r>
            <a:r>
              <a:rPr lang="en-US" dirty="0" smtClean="0">
                <a:solidFill>
                  <a:schemeClr val="tx1"/>
                </a:solidFill>
                <a:latin typeface="Times New Roman" pitchFamily="18" charset="0"/>
                <a:cs typeface="Times New Roman" pitchFamily="18" charset="0"/>
              </a:rPr>
              <a:t>, but also appears to have protective effects in some types of cancer, most recently colon cancer.</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709"/>
            <a:ext cx="8229600" cy="886691"/>
          </a:xfrm>
        </p:spPr>
        <p:txBody>
          <a:bodyPr/>
          <a:lstStyle/>
          <a:p>
            <a:pPr algn="l"/>
            <a:r>
              <a:rPr lang="en-GB" b="1" dirty="0" smtClean="0">
                <a:solidFill>
                  <a:srgbClr val="200AC6"/>
                </a:solidFill>
                <a:latin typeface="Book Antiqua" pitchFamily="18" charset="0"/>
              </a:rPr>
              <a:t>Physiological disorders </a:t>
            </a:r>
            <a:endParaRPr lang="en-GB" b="1" dirty="0">
              <a:solidFill>
                <a:srgbClr val="200AC6"/>
              </a:solidFill>
              <a:latin typeface="Book Antiqua" pitchFamily="18" charset="0"/>
            </a:endParaRPr>
          </a:p>
        </p:txBody>
      </p:sp>
      <p:pic>
        <p:nvPicPr>
          <p:cNvPr id="4" name="Picture 10" descr="cat"/>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506936" y="0"/>
            <a:ext cx="2637064" cy="40386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7" descr="Tomato Radial Cracking">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06936" y="3886200"/>
            <a:ext cx="2637064"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186363" y="4724400"/>
            <a:ext cx="3320571" cy="218209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7" descr="physio              storage scald grany smith"/>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3210477" y="2438400"/>
            <a:ext cx="3324168" cy="22860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a:xfrm>
            <a:off x="3210477" y="838200"/>
            <a:ext cx="3296457" cy="1828800"/>
          </a:xfrm>
          <a:prstGeom prst="rect">
            <a:avLst/>
          </a:prstGeom>
          <a:ln/>
        </p:spPr>
      </p:pic>
      <p:pic>
        <p:nvPicPr>
          <p:cNvPr id="9" name="Picture 4" descr="Cabbage Photo Collage1"/>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a:xfrm rot="16200000">
            <a:off x="-1319645" y="2157845"/>
            <a:ext cx="6068290" cy="3429000"/>
          </a:xfrm>
          <a:prstGeom prst="rect">
            <a:avLst/>
          </a:prstGeom>
          <a:ln/>
        </p:spPr>
      </p:pic>
    </p:spTree>
    <p:extLst>
      <p:ext uri="{BB962C8B-B14F-4D97-AF65-F5344CB8AC3E}">
        <p14:creationId xmlns="" xmlns:p14="http://schemas.microsoft.com/office/powerpoint/2010/main" val="2368229434"/>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a:xfrm>
            <a:off x="-6927" y="27709"/>
            <a:ext cx="4670405" cy="3609975"/>
          </a:xfrm>
          <a:prstGeom prst="rect">
            <a:avLst/>
          </a:prstGeom>
          <a:ln/>
        </p:spPr>
      </p:pic>
      <p:pic>
        <p:nvPicPr>
          <p:cNvPr id="5" name="Picture 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a:xfrm>
            <a:off x="-13854" y="3637684"/>
            <a:ext cx="3366654" cy="3248025"/>
          </a:xfrm>
          <a:prstGeom prst="rect">
            <a:avLst/>
          </a:prstGeom>
          <a:ln/>
        </p:spPr>
      </p:pic>
      <p:pic>
        <p:nvPicPr>
          <p:cNvPr id="6" name="Picture 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387436" y="3685309"/>
            <a:ext cx="2757054"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609564" y="0"/>
            <a:ext cx="4541363" cy="36376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hyio dis im1"/>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867400" y="3619500"/>
            <a:ext cx="3276600" cy="3238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74552302"/>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bg1"/>
          </a:solidFill>
        </p:spPr>
        <p:txBody>
          <a:bodyPr>
            <a:noAutofit/>
          </a:bodyPr>
          <a:lstStyle/>
          <a:p>
            <a:r>
              <a:rPr lang="en-US" sz="5400" b="1" dirty="0" smtClean="0">
                <a:solidFill>
                  <a:schemeClr val="bg1"/>
                </a:solidFill>
              </a:rPr>
              <a:t/>
            </a:r>
            <a:br>
              <a:rPr lang="en-US" sz="5400" b="1" dirty="0" smtClean="0">
                <a:solidFill>
                  <a:schemeClr val="bg1"/>
                </a:solidFill>
              </a:rPr>
            </a:br>
            <a:r>
              <a:rPr lang="en-US" sz="5400" b="1" dirty="0" smtClean="0">
                <a:solidFill>
                  <a:srgbClr val="200AC6"/>
                </a:solidFill>
                <a:latin typeface="Book Antiqua" pitchFamily="18" charset="0"/>
              </a:rPr>
              <a:t>Summary</a:t>
            </a:r>
            <a:r>
              <a:rPr lang="en-US" sz="5400" b="1" dirty="0" smtClean="0">
                <a:solidFill>
                  <a:srgbClr val="200AC6"/>
                </a:solidFill>
              </a:rPr>
              <a:t> </a:t>
            </a:r>
            <a:br>
              <a:rPr lang="en-US" sz="5400" b="1" dirty="0" smtClean="0">
                <a:solidFill>
                  <a:srgbClr val="200AC6"/>
                </a:solidFill>
              </a:rPr>
            </a:br>
            <a:endParaRPr lang="en-US" sz="5400" b="1" dirty="0">
              <a:solidFill>
                <a:srgbClr val="200AC6"/>
              </a:solidFill>
            </a:endParaRPr>
          </a:p>
        </p:txBody>
      </p:sp>
      <p:sp>
        <p:nvSpPr>
          <p:cNvPr id="3" name="Content Placeholder 2"/>
          <p:cNvSpPr>
            <a:spLocks noGrp="1"/>
          </p:cNvSpPr>
          <p:nvPr>
            <p:ph idx="1"/>
          </p:nvPr>
        </p:nvSpPr>
        <p:spPr>
          <a:xfrm>
            <a:off x="0" y="990600"/>
            <a:ext cx="8915400" cy="5867400"/>
          </a:xfrm>
          <a:solidFill>
            <a:schemeClr val="bg1"/>
          </a:solidFill>
        </p:spPr>
        <p:txBody>
          <a:bodyPr>
            <a:normAutofit lnSpcReduction="10000"/>
          </a:bodyPr>
          <a:lstStyle/>
          <a:p>
            <a:pPr algn="just"/>
            <a:r>
              <a:rPr lang="en-US" dirty="0" smtClean="0">
                <a:latin typeface="Book Antiqua" pitchFamily="18" charset="0"/>
              </a:rPr>
              <a:t>Reduction of post-harvest losses can increase food availability to the growing world population, decrease the area needed for production, and conserve natural resources.</a:t>
            </a:r>
          </a:p>
          <a:p>
            <a:pPr>
              <a:buNone/>
            </a:pPr>
            <a:r>
              <a:rPr lang="en-US" b="1" dirty="0" smtClean="0">
                <a:latin typeface="Book Antiqua" pitchFamily="18" charset="0"/>
              </a:rPr>
              <a:t>Strategies for loss prevention include</a:t>
            </a:r>
            <a:r>
              <a:rPr lang="en-US" dirty="0" smtClean="0">
                <a:latin typeface="Book Antiqua" pitchFamily="18" charset="0"/>
              </a:rPr>
              <a:t>:</a:t>
            </a:r>
          </a:p>
          <a:p>
            <a:pPr lvl="1" algn="just"/>
            <a:r>
              <a:rPr lang="en-US" dirty="0" smtClean="0">
                <a:latin typeface="Book Antiqua" pitchFamily="18" charset="0"/>
              </a:rPr>
              <a:t>Use of </a:t>
            </a:r>
            <a:r>
              <a:rPr lang="en-US" b="1" dirty="0" smtClean="0">
                <a:solidFill>
                  <a:srgbClr val="200AC6"/>
                </a:solidFill>
                <a:latin typeface="Book Antiqua" pitchFamily="18" charset="0"/>
              </a:rPr>
              <a:t>genotypes</a:t>
            </a:r>
            <a:r>
              <a:rPr lang="en-US" dirty="0" smtClean="0">
                <a:latin typeface="Book Antiqua" pitchFamily="18" charset="0"/>
              </a:rPr>
              <a:t> that have longer post-harvest-life;</a:t>
            </a:r>
          </a:p>
          <a:p>
            <a:pPr lvl="1" algn="just"/>
            <a:r>
              <a:rPr lang="en-US" dirty="0" smtClean="0">
                <a:latin typeface="Book Antiqua" pitchFamily="18" charset="0"/>
              </a:rPr>
              <a:t>Use of </a:t>
            </a:r>
            <a:r>
              <a:rPr lang="en-US" b="1" dirty="0" smtClean="0">
                <a:solidFill>
                  <a:srgbClr val="200AC6"/>
                </a:solidFill>
                <a:latin typeface="Book Antiqua" pitchFamily="18" charset="0"/>
              </a:rPr>
              <a:t>integrated crop management </a:t>
            </a:r>
            <a:r>
              <a:rPr lang="en-US" dirty="0" smtClean="0">
                <a:latin typeface="Book Antiqua" pitchFamily="18" charset="0"/>
              </a:rPr>
              <a:t>systems and </a:t>
            </a:r>
            <a:r>
              <a:rPr lang="en-US" b="1" dirty="0" smtClean="0">
                <a:solidFill>
                  <a:srgbClr val="200AC6"/>
                </a:solidFill>
                <a:latin typeface="Book Antiqua" pitchFamily="18" charset="0"/>
              </a:rPr>
              <a:t>Good Agricultural Practices </a:t>
            </a:r>
            <a:r>
              <a:rPr lang="en-US" dirty="0" smtClean="0">
                <a:latin typeface="Book Antiqua" pitchFamily="18" charset="0"/>
              </a:rPr>
              <a:t>that result in good keeping quality of the commodity; and</a:t>
            </a:r>
          </a:p>
          <a:p>
            <a:pPr lvl="1" algn="just"/>
            <a:r>
              <a:rPr lang="en-US" b="1" dirty="0" smtClean="0">
                <a:solidFill>
                  <a:srgbClr val="200AC6"/>
                </a:solidFill>
                <a:latin typeface="Book Antiqua" pitchFamily="18" charset="0"/>
              </a:rPr>
              <a:t>Use of proper post-harvest handling practices </a:t>
            </a:r>
            <a:r>
              <a:rPr lang="en-US" dirty="0" smtClean="0">
                <a:latin typeface="Book Antiqua" pitchFamily="18" charset="0"/>
              </a:rPr>
              <a:t>in order to maintain the quality and safety of fresh produce</a:t>
            </a:r>
          </a:p>
          <a:p>
            <a:pPr>
              <a:buNone/>
            </a:pPr>
            <a:endParaRPr lang="en-US" dirty="0"/>
          </a:p>
        </p:txBody>
      </p:sp>
    </p:spTree>
    <p:extLst>
      <p:ext uri="{BB962C8B-B14F-4D97-AF65-F5344CB8AC3E}">
        <p14:creationId xmlns="" xmlns:p14="http://schemas.microsoft.com/office/powerpoint/2010/main" val="2507816794"/>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8839200" cy="6248400"/>
          </a:xfrm>
        </p:spPr>
        <p:txBody>
          <a:bodyPr>
            <a:normAutofit/>
          </a:bodyPr>
          <a:lstStyle/>
          <a:p>
            <a:pPr marL="0" indent="0" algn="ctr">
              <a:buNone/>
            </a:pPr>
            <a:r>
              <a:rPr lang="en-US" b="1" u="sng" dirty="0">
                <a:solidFill>
                  <a:srgbClr val="00B0F0"/>
                </a:solidFill>
                <a:latin typeface="Arial Unicode MS" panose="020B0604020202020204" pitchFamily="34" charset="-128"/>
                <a:ea typeface="Arial Unicode MS" panose="020B0604020202020204" pitchFamily="34" charset="-128"/>
                <a:cs typeface="Arial Unicode MS" panose="020B0604020202020204" pitchFamily="34" charset="-128"/>
              </a:rPr>
              <a:t>COURSE </a:t>
            </a:r>
            <a:r>
              <a:rPr lang="en-US" b="1" u="sng" dirty="0" smtClean="0">
                <a:solidFill>
                  <a:srgbClr val="00B0F0"/>
                </a:solidFill>
                <a:latin typeface="Arial Unicode MS" panose="020B0604020202020204" pitchFamily="34" charset="-128"/>
                <a:ea typeface="Arial Unicode MS" panose="020B0604020202020204" pitchFamily="34" charset="-128"/>
                <a:cs typeface="Arial Unicode MS" panose="020B0604020202020204" pitchFamily="34" charset="-128"/>
              </a:rPr>
              <a:t>OBJECTIVES</a:t>
            </a:r>
            <a:endParaRPr lang="en-GB" b="1" u="sng" dirty="0">
              <a:solidFill>
                <a:srgbClr val="00B0F0"/>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lvl="0" algn="just">
              <a:lnSpc>
                <a:spcPct val="15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Explain the structure of horticultural crops and importance of postharvest physiology and technology</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lgn="just">
              <a:lnSpc>
                <a:spcPct val="15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Differentiate agricultural food types, sources (animal and plant), the six food groups, nutrient composition, variety in food selection and diet </a:t>
            </a:r>
            <a:r>
              <a:rPr lang="en-US" dirty="0" smtClean="0">
                <a:latin typeface="Arial Unicode MS" panose="020B0604020202020204" pitchFamily="34" charset="-128"/>
                <a:ea typeface="Arial Unicode MS" panose="020B0604020202020204" pitchFamily="34" charset="-128"/>
                <a:cs typeface="Arial Unicode MS" panose="020B0604020202020204" pitchFamily="34" charset="-128"/>
              </a:rPr>
              <a:t>requirements</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 xmlns:p14="http://schemas.microsoft.com/office/powerpoint/2010/main" val="349969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00800"/>
          </a:xfrm>
        </p:spPr>
        <p:txBody>
          <a:bodyPr>
            <a:normAutofit fontScale="77500" lnSpcReduction="20000"/>
          </a:bodyPr>
          <a:lstStyle/>
          <a:p>
            <a:pPr lvl="0">
              <a:lnSpc>
                <a:spcPct val="21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Identify the major causes and extent of postharvest loss </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lnSpc>
                <a:spcPct val="21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Discuss growth and development, respiration, transpiration and role of ethylene in harvested products </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lnSpc>
                <a:spcPct val="21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Analyze principles &amp; techniques of harvesting, temperature and RH management and packaging house operations</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lnSpc>
                <a:spcPct val="210000"/>
              </a:lnSpc>
            </a:pPr>
            <a:r>
              <a:rPr lang="en-US" dirty="0">
                <a:latin typeface="Arial Unicode MS" panose="020B0604020202020204" pitchFamily="34" charset="-128"/>
                <a:ea typeface="Arial Unicode MS" panose="020B0604020202020204" pitchFamily="34" charset="-128"/>
                <a:cs typeface="Arial Unicode MS" panose="020B0604020202020204" pitchFamily="34" charset="-128"/>
              </a:rPr>
              <a:t>Identify compatibility of fruits &amp; vegetables for storage, pre-storage treatments and methods of storage  </a:t>
            </a:r>
            <a:endParaRPr lang="en-GB"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 xmlns:p14="http://schemas.microsoft.com/office/powerpoint/2010/main" val="10217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915400" cy="6477000"/>
          </a:xfrm>
        </p:spPr>
        <p:txBody>
          <a:bodyPr>
            <a:normAutofit fontScale="92500" lnSpcReduction="10000"/>
          </a:bodyPr>
          <a:lstStyle/>
          <a:p>
            <a:pPr lvl="0">
              <a:lnSpc>
                <a:spcPct val="150000"/>
              </a:lnSpc>
            </a:pPr>
            <a:r>
              <a:rPr lang="en-US" dirty="0"/>
              <a:t>Recognize disease development,  factors influencing postharvest disease and postharvest disease management</a:t>
            </a:r>
            <a:endParaRPr lang="en-GB" dirty="0"/>
          </a:p>
          <a:p>
            <a:pPr lvl="0">
              <a:lnSpc>
                <a:spcPct val="150000"/>
              </a:lnSpc>
            </a:pPr>
            <a:r>
              <a:rPr lang="en-US" dirty="0"/>
              <a:t>Identification of disease, physiological disorders and post-harvest laboratory </a:t>
            </a:r>
            <a:r>
              <a:rPr lang="en-US" dirty="0" smtClean="0"/>
              <a:t>equipment's </a:t>
            </a:r>
            <a:r>
              <a:rPr lang="en-US" dirty="0"/>
              <a:t>&amp; chemical</a:t>
            </a:r>
            <a:endParaRPr lang="en-GB" dirty="0"/>
          </a:p>
          <a:p>
            <a:pPr lvl="0">
              <a:lnSpc>
                <a:spcPct val="150000"/>
              </a:lnSpc>
            </a:pPr>
            <a:r>
              <a:rPr lang="en-US" dirty="0"/>
              <a:t>Classify agricultural food items into major food groups based on their nutrient compositions</a:t>
            </a:r>
            <a:endParaRPr lang="en-GB" dirty="0"/>
          </a:p>
          <a:p>
            <a:pPr lvl="0">
              <a:lnSpc>
                <a:spcPct val="150000"/>
              </a:lnSpc>
            </a:pPr>
            <a:r>
              <a:rPr lang="en-US" dirty="0"/>
              <a:t>Assess the major postharvest loss of fruit and vegetables at local market </a:t>
            </a:r>
            <a:endParaRPr lang="en-GB" dirty="0"/>
          </a:p>
        </p:txBody>
      </p:sp>
    </p:spTree>
    <p:extLst>
      <p:ext uri="{BB962C8B-B14F-4D97-AF65-F5344CB8AC3E}">
        <p14:creationId xmlns="" xmlns:p14="http://schemas.microsoft.com/office/powerpoint/2010/main" val="373475106"/>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458200" cy="6248400"/>
          </a:xfrm>
        </p:spPr>
        <p:txBody>
          <a:bodyPr>
            <a:normAutofit fontScale="85000" lnSpcReduction="10000"/>
          </a:bodyPr>
          <a:lstStyle/>
          <a:p>
            <a:pPr lvl="0" algn="just">
              <a:lnSpc>
                <a:spcPct val="160000"/>
              </a:lnSpc>
            </a:pP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Communicate nutrition information related to production, post-harvest handling problems and curative activities </a:t>
            </a:r>
            <a:endParaRPr lang="en-GB"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lgn="just">
              <a:lnSpc>
                <a:spcPct val="160000"/>
              </a:lnSpc>
            </a:pP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Practice quality assessment (TSS, TA, firmness, color) of horticultural products </a:t>
            </a:r>
            <a:endParaRPr lang="en-GB"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lgn="just">
              <a:lnSpc>
                <a:spcPct val="160000"/>
              </a:lnSpc>
            </a:pP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Demonstrate immediate post-harvest handling techniques to preserve nutritional values of crops </a:t>
            </a:r>
            <a:endParaRPr lang="en-GB"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lvl="0" algn="just">
              <a:lnSpc>
                <a:spcPct val="160000"/>
              </a:lnSpc>
            </a:pPr>
            <a:r>
              <a:rPr lang="en-US" b="1" dirty="0">
                <a:latin typeface="Arial Unicode MS" panose="020B0604020202020204" pitchFamily="34" charset="-128"/>
                <a:ea typeface="Arial Unicode MS" panose="020B0604020202020204" pitchFamily="34" charset="-128"/>
                <a:cs typeface="Arial Unicode MS" panose="020B0604020202020204" pitchFamily="34" charset="-128"/>
              </a:rPr>
              <a:t>Maintain levels of competence and standards of good </a:t>
            </a:r>
            <a:r>
              <a:rPr lang="en-US" b="1" dirty="0" smtClean="0">
                <a:latin typeface="Arial Unicode MS" panose="020B0604020202020204" pitchFamily="34" charset="-128"/>
                <a:ea typeface="Arial Unicode MS" panose="020B0604020202020204" pitchFamily="34" charset="-128"/>
                <a:cs typeface="Arial Unicode MS" panose="020B0604020202020204" pitchFamily="34" charset="-128"/>
              </a:rPr>
              <a:t>character</a:t>
            </a:r>
            <a:endParaRPr lang="en-GB" b="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 xmlns:p14="http://schemas.microsoft.com/office/powerpoint/2010/main" val="61742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3">
                                            <p:txEl>
                                              <p:pRg st="1" end="1"/>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3">
                                            <p:txEl>
                                              <p:pRg st="2" end="2"/>
                                            </p:txEl>
                                          </p:spTgt>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86800" cy="3809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304800" y="762000"/>
            <a:ext cx="8610600" cy="5943600"/>
          </a:xfrm>
        </p:spPr>
        <p:txBody>
          <a:bodyPr>
            <a:normAutofit fontScale="40000" lnSpcReduction="20000"/>
          </a:bodyPr>
          <a:lstStyle/>
          <a:p>
            <a:pPr algn="l"/>
            <a:r>
              <a:rPr lang="en-US" sz="7000" b="1" dirty="0" smtClean="0">
                <a:solidFill>
                  <a:schemeClr val="tx1"/>
                </a:solidFill>
                <a:latin typeface="Times New Roman" pitchFamily="18" charset="0"/>
                <a:cs typeface="Times New Roman" pitchFamily="18" charset="0"/>
              </a:rPr>
              <a:t>Organic acids</a:t>
            </a:r>
          </a:p>
          <a:p>
            <a:pPr algn="just">
              <a:lnSpc>
                <a:spcPct val="150000"/>
              </a:lnSpc>
              <a:buFont typeface="Wingdings" pitchFamily="2" charset="2"/>
              <a:buChar char="§"/>
            </a:pPr>
            <a:r>
              <a:rPr lang="en-US" sz="5800" dirty="0" smtClean="0">
                <a:solidFill>
                  <a:schemeClr val="tx1"/>
                </a:solidFill>
                <a:latin typeface="Times New Roman" pitchFamily="18" charset="0"/>
                <a:cs typeface="Times New Roman" pitchFamily="18" charset="0"/>
              </a:rPr>
              <a:t>Organic acids are major components of fruits and some vegetables. </a:t>
            </a:r>
          </a:p>
          <a:p>
            <a:pPr algn="just">
              <a:lnSpc>
                <a:spcPct val="150000"/>
              </a:lnSpc>
              <a:buFont typeface="Wingdings" pitchFamily="2" charset="2"/>
              <a:buChar char="§"/>
            </a:pPr>
            <a:r>
              <a:rPr lang="en-US" sz="5800" dirty="0" smtClean="0">
                <a:solidFill>
                  <a:schemeClr val="tx1"/>
                </a:solidFill>
                <a:latin typeface="Times New Roman" pitchFamily="18" charset="0"/>
                <a:cs typeface="Times New Roman" pitchFamily="18" charset="0"/>
              </a:rPr>
              <a:t>The acidity of fruits arises from the </a:t>
            </a:r>
            <a:r>
              <a:rPr lang="en-US" sz="5800" b="1" dirty="0" smtClean="0">
                <a:solidFill>
                  <a:schemeClr val="tx1"/>
                </a:solidFill>
                <a:latin typeface="Times New Roman" pitchFamily="18" charset="0"/>
                <a:cs typeface="Times New Roman" pitchFamily="18" charset="0"/>
              </a:rPr>
              <a:t>organic acids </a:t>
            </a:r>
            <a:r>
              <a:rPr lang="en-US" sz="5800" dirty="0" smtClean="0">
                <a:solidFill>
                  <a:schemeClr val="tx1"/>
                </a:solidFill>
                <a:latin typeface="Times New Roman" pitchFamily="18" charset="0"/>
                <a:cs typeface="Times New Roman" pitchFamily="18" charset="0"/>
              </a:rPr>
              <a:t>that are stored in the </a:t>
            </a:r>
            <a:r>
              <a:rPr lang="en-US" sz="5800" b="1" dirty="0" smtClean="0">
                <a:solidFill>
                  <a:schemeClr val="tx1"/>
                </a:solidFill>
                <a:latin typeface="Times New Roman" pitchFamily="18" charset="0"/>
                <a:cs typeface="Times New Roman" pitchFamily="18" charset="0"/>
              </a:rPr>
              <a:t>vacuole</a:t>
            </a:r>
            <a:r>
              <a:rPr lang="en-US" sz="5800" dirty="0" smtClean="0">
                <a:solidFill>
                  <a:schemeClr val="tx1"/>
                </a:solidFill>
                <a:latin typeface="Times New Roman" pitchFamily="18" charset="0"/>
                <a:cs typeface="Times New Roman" pitchFamily="18" charset="0"/>
              </a:rPr>
              <a:t>, and their composition can vary depending on the type of fruit. </a:t>
            </a:r>
          </a:p>
          <a:p>
            <a:pPr algn="just">
              <a:lnSpc>
                <a:spcPct val="150000"/>
              </a:lnSpc>
              <a:buFont typeface="Wingdings" pitchFamily="2" charset="2"/>
              <a:buChar char="§"/>
            </a:pPr>
            <a:r>
              <a:rPr lang="en-US" sz="5800" dirty="0" smtClean="0">
                <a:solidFill>
                  <a:schemeClr val="tx1"/>
                </a:solidFill>
                <a:latin typeface="Times New Roman" pitchFamily="18" charset="0"/>
                <a:cs typeface="Times New Roman" pitchFamily="18" charset="0"/>
              </a:rPr>
              <a:t>In general, </a:t>
            </a:r>
            <a:r>
              <a:rPr lang="en-US" sz="5800" b="1" dirty="0" smtClean="0">
                <a:solidFill>
                  <a:schemeClr val="tx1"/>
                </a:solidFill>
                <a:latin typeface="Times New Roman" pitchFamily="18" charset="0"/>
                <a:cs typeface="Times New Roman" pitchFamily="18" charset="0"/>
              </a:rPr>
              <a:t>young  fruits contain more acids </a:t>
            </a:r>
            <a:r>
              <a:rPr lang="en-US" sz="5800" dirty="0" smtClean="0">
                <a:solidFill>
                  <a:schemeClr val="tx1"/>
                </a:solidFill>
                <a:latin typeface="Times New Roman" pitchFamily="18" charset="0"/>
                <a:cs typeface="Times New Roman" pitchFamily="18" charset="0"/>
              </a:rPr>
              <a:t>that may decline during maturation and ripening due to their conversion to sugars (</a:t>
            </a:r>
            <a:r>
              <a:rPr lang="en-US" sz="5800" dirty="0" err="1" smtClean="0">
                <a:solidFill>
                  <a:schemeClr val="tx1"/>
                </a:solidFill>
                <a:latin typeface="Times New Roman" pitchFamily="18" charset="0"/>
                <a:cs typeface="Times New Roman" pitchFamily="18" charset="0"/>
              </a:rPr>
              <a:t>gluconeogenesis</a:t>
            </a:r>
            <a:r>
              <a:rPr lang="en-US" sz="5800" dirty="0" smtClean="0">
                <a:solidFill>
                  <a:schemeClr val="tx1"/>
                </a:solidFill>
                <a:latin typeface="Times New Roman" pitchFamily="18" charset="0"/>
                <a:cs typeface="Times New Roman" pitchFamily="18" charset="0"/>
              </a:rPr>
              <a:t>).</a:t>
            </a:r>
          </a:p>
          <a:p>
            <a:pPr algn="just">
              <a:lnSpc>
                <a:spcPct val="150000"/>
              </a:lnSpc>
              <a:buFont typeface="Wingdings" pitchFamily="2" charset="2"/>
              <a:buChar char="§"/>
            </a:pPr>
            <a:r>
              <a:rPr lang="en-US" sz="5800" dirty="0" smtClean="0">
                <a:solidFill>
                  <a:schemeClr val="tx1"/>
                </a:solidFill>
                <a:latin typeface="Times New Roman" pitchFamily="18" charset="0"/>
                <a:cs typeface="Times New Roman" pitchFamily="18" charset="0"/>
              </a:rPr>
              <a:t>Organic acids are present in a significant concentration in a number of harvested plants, and the level of organic acids present often represents important quality parameters in many fruits</a:t>
            </a:r>
            <a:endParaRPr lang="en-US" sz="5800"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601"/>
            <a:ext cx="8305800" cy="4571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762000"/>
            <a:ext cx="8686800" cy="5867400"/>
          </a:xfrm>
        </p:spPr>
        <p:txBody>
          <a:bodyPr>
            <a:normAutofit fontScale="70000" lnSpcReduction="20000"/>
          </a:bodyPr>
          <a:lstStyle/>
          <a:p>
            <a:pPr algn="just">
              <a:lnSpc>
                <a:spcPct val="150000"/>
              </a:lnSpc>
            </a:pPr>
            <a:r>
              <a:rPr lang="en-US" dirty="0" smtClean="0">
                <a:solidFill>
                  <a:schemeClr val="tx1"/>
                </a:solidFill>
                <a:latin typeface="Times New Roman" pitchFamily="18" charset="0"/>
                <a:cs typeface="Times New Roman" pitchFamily="18" charset="0"/>
              </a:rPr>
              <a:t> </a:t>
            </a:r>
            <a:r>
              <a:rPr lang="en-US"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Volatile compounds</a:t>
            </a:r>
            <a:r>
              <a:rPr lang="en-US" dirty="0" smtClean="0">
                <a:solidFill>
                  <a:schemeClr val="tx1"/>
                </a:solidFill>
                <a:latin typeface="Times New Roman" pitchFamily="18" charset="0"/>
                <a:cs typeface="Times New Roman" pitchFamily="18" charset="0"/>
              </a:rPr>
              <a:t>          </a:t>
            </a:r>
          </a:p>
          <a:p>
            <a:pPr algn="just">
              <a:lnSpc>
                <a:spcPct val="150000"/>
              </a:lnSpc>
              <a:buFont typeface="Wingdings" pitchFamily="2" charset="2"/>
              <a:buChar char="ü"/>
            </a:pPr>
            <a:r>
              <a:rPr lang="en-US" dirty="0" smtClean="0">
                <a:solidFill>
                  <a:schemeClr val="tx1"/>
                </a:solidFill>
                <a:latin typeface="Times New Roman" pitchFamily="18" charset="0"/>
                <a:cs typeface="Times New Roman" pitchFamily="18" charset="0"/>
              </a:rPr>
              <a:t>are gaseous at ambient temperature. </a:t>
            </a:r>
          </a:p>
          <a:p>
            <a:pPr algn="just">
              <a:lnSpc>
                <a:spcPct val="150000"/>
              </a:lnSpc>
              <a:buBlip>
                <a:blip r:embed="rId2"/>
              </a:buBlip>
            </a:pPr>
            <a:r>
              <a:rPr lang="en-US" dirty="0" smtClean="0">
                <a:solidFill>
                  <a:schemeClr val="tx1"/>
                </a:solidFill>
                <a:latin typeface="Times New Roman" pitchFamily="18" charset="0"/>
                <a:cs typeface="Times New Roman" pitchFamily="18" charset="0"/>
              </a:rPr>
              <a:t>They are sources of aroma of foods, ornamental and floral species.</a:t>
            </a:r>
          </a:p>
          <a:p>
            <a:pPr algn="just">
              <a:lnSpc>
                <a:spcPct val="150000"/>
              </a:lnSpc>
              <a:buBlip>
                <a:blip r:embed="rId2"/>
              </a:buBlip>
            </a:pPr>
            <a:r>
              <a:rPr lang="en-US" dirty="0" smtClean="0">
                <a:solidFill>
                  <a:schemeClr val="tx1"/>
                </a:solidFill>
                <a:latin typeface="Times New Roman" pitchFamily="18" charset="0"/>
                <a:cs typeface="Times New Roman" pitchFamily="18" charset="0"/>
              </a:rPr>
              <a:t>Include esters, lactones, alcohols, acids, </a:t>
            </a:r>
            <a:r>
              <a:rPr lang="en-US" dirty="0" err="1" smtClean="0">
                <a:solidFill>
                  <a:schemeClr val="tx1"/>
                </a:solidFill>
                <a:latin typeface="Times New Roman" pitchFamily="18" charset="0"/>
                <a:cs typeface="Times New Roman" pitchFamily="18" charset="0"/>
              </a:rPr>
              <a:t>aldehydes</a:t>
            </a:r>
            <a:r>
              <a:rPr lang="en-US" dirty="0" smtClean="0">
                <a:solidFill>
                  <a:schemeClr val="tx1"/>
                </a:solidFill>
                <a:latin typeface="Times New Roman" pitchFamily="18" charset="0"/>
                <a:cs typeface="Times New Roman" pitchFamily="18" charset="0"/>
              </a:rPr>
              <a:t>, </a:t>
            </a:r>
            <a:r>
              <a:rPr lang="en-US" dirty="0" err="1" smtClean="0">
                <a:solidFill>
                  <a:schemeClr val="tx1"/>
                </a:solidFill>
                <a:latin typeface="Times New Roman" pitchFamily="18" charset="0"/>
                <a:cs typeface="Times New Roman" pitchFamily="18" charset="0"/>
              </a:rPr>
              <a:t>ketones</a:t>
            </a:r>
            <a:r>
              <a:rPr lang="en-US" dirty="0" smtClean="0">
                <a:solidFill>
                  <a:schemeClr val="tx1"/>
                </a:solidFill>
                <a:latin typeface="Times New Roman" pitchFamily="18" charset="0"/>
                <a:cs typeface="Times New Roman" pitchFamily="18" charset="0"/>
              </a:rPr>
              <a:t>, acetyls, hydrocarbons, and some phenols, ethers.</a:t>
            </a:r>
          </a:p>
          <a:p>
            <a:pPr algn="just">
              <a:lnSpc>
                <a:spcPct val="150000"/>
              </a:lnSpc>
              <a:buBlip>
                <a:blip r:embed="rId2"/>
              </a:buBlip>
            </a:pPr>
            <a:r>
              <a:rPr lang="en-US" dirty="0" smtClean="0">
                <a:solidFill>
                  <a:schemeClr val="tx1"/>
                </a:solidFill>
                <a:latin typeface="Times New Roman" pitchFamily="18" charset="0"/>
                <a:cs typeface="Times New Roman" pitchFamily="18" charset="0"/>
              </a:rPr>
              <a:t>Volatile compounds synthesized in three different ways. </a:t>
            </a:r>
          </a:p>
          <a:p>
            <a:pPr algn="just">
              <a:lnSpc>
                <a:spcPct val="150000"/>
              </a:lnSpc>
            </a:pPr>
            <a:r>
              <a:rPr lang="en-US" dirty="0" smtClean="0">
                <a:solidFill>
                  <a:schemeClr val="tx1"/>
                </a:solidFill>
                <a:latin typeface="Times New Roman" pitchFamily="18" charset="0"/>
                <a:cs typeface="Times New Roman" pitchFamily="18" charset="0"/>
              </a:rPr>
              <a:t>1. </a:t>
            </a:r>
            <a:r>
              <a:rPr lang="en-US" b="1" dirty="0" smtClean="0">
                <a:solidFill>
                  <a:schemeClr val="tx1"/>
                </a:solidFill>
                <a:latin typeface="Times New Roman" pitchFamily="18" charset="0"/>
                <a:cs typeface="Times New Roman" pitchFamily="18" charset="0"/>
              </a:rPr>
              <a:t>Naturally</a:t>
            </a:r>
            <a:r>
              <a:rPr lang="en-US" dirty="0" smtClean="0">
                <a:solidFill>
                  <a:schemeClr val="tx1"/>
                </a:solidFill>
                <a:latin typeface="Times New Roman" pitchFamily="18" charset="0"/>
                <a:cs typeface="Times New Roman" pitchFamily="18" charset="0"/>
              </a:rPr>
              <a:t> by enzymes found within tissue, creates </a:t>
            </a:r>
            <a:r>
              <a:rPr lang="en-US" dirty="0" err="1" smtClean="0">
                <a:solidFill>
                  <a:schemeClr val="tx1"/>
                </a:solidFill>
                <a:latin typeface="Times New Roman" pitchFamily="18" charset="0"/>
                <a:cs typeface="Times New Roman" pitchFamily="18" charset="0"/>
              </a:rPr>
              <a:t>odour</a:t>
            </a:r>
            <a:r>
              <a:rPr lang="en-US" dirty="0" smtClean="0">
                <a:solidFill>
                  <a:schemeClr val="tx1"/>
                </a:solidFill>
                <a:latin typeface="Times New Roman" pitchFamily="18" charset="0"/>
                <a:cs typeface="Times New Roman" pitchFamily="18" charset="0"/>
              </a:rPr>
              <a:t> of fresh fruits, vegetables and flowers.</a:t>
            </a:r>
          </a:p>
          <a:p>
            <a:pPr algn="just">
              <a:lnSpc>
                <a:spcPct val="150000"/>
              </a:lnSpc>
            </a:pPr>
            <a:r>
              <a:rPr lang="en-US" dirty="0" smtClean="0">
                <a:solidFill>
                  <a:schemeClr val="tx1"/>
                </a:solidFill>
                <a:latin typeface="Times New Roman" pitchFamily="18" charset="0"/>
                <a:cs typeface="Times New Roman" pitchFamily="18" charset="0"/>
              </a:rPr>
              <a:t>2. </a:t>
            </a:r>
            <a:r>
              <a:rPr lang="en-US" dirty="0" err="1" smtClean="0">
                <a:solidFill>
                  <a:schemeClr val="tx1"/>
                </a:solidFill>
                <a:latin typeface="Times New Roman" pitchFamily="18" charset="0"/>
                <a:cs typeface="Times New Roman" pitchFamily="18" charset="0"/>
              </a:rPr>
              <a:t>Enzymatically</a:t>
            </a:r>
            <a:r>
              <a:rPr lang="en-US" dirty="0" smtClean="0">
                <a:solidFill>
                  <a:schemeClr val="tx1"/>
                </a:solidFill>
                <a:latin typeface="Times New Roman" pitchFamily="18" charset="0"/>
                <a:cs typeface="Times New Roman" pitchFamily="18" charset="0"/>
              </a:rPr>
              <a:t> </a:t>
            </a:r>
            <a:r>
              <a:rPr lang="en-US" b="1" dirty="0" smtClean="0">
                <a:solidFill>
                  <a:schemeClr val="tx1"/>
                </a:solidFill>
                <a:latin typeface="Times New Roman" pitchFamily="18" charset="0"/>
                <a:cs typeface="Times New Roman" pitchFamily="18" charset="0"/>
              </a:rPr>
              <a:t>during damage </a:t>
            </a:r>
            <a:r>
              <a:rPr lang="en-US" dirty="0" smtClean="0">
                <a:solidFill>
                  <a:schemeClr val="tx1"/>
                </a:solidFill>
                <a:latin typeface="Times New Roman" pitchFamily="18" charset="0"/>
                <a:cs typeface="Times New Roman" pitchFamily="18" charset="0"/>
              </a:rPr>
              <a:t>to the tissue of the product. </a:t>
            </a:r>
          </a:p>
          <a:p>
            <a:pPr algn="just">
              <a:lnSpc>
                <a:spcPct val="150000"/>
              </a:lnSpc>
            </a:pPr>
            <a:r>
              <a:rPr lang="en-US" dirty="0" smtClean="0">
                <a:solidFill>
                  <a:schemeClr val="tx1"/>
                </a:solidFill>
                <a:latin typeface="Times New Roman" pitchFamily="18" charset="0"/>
                <a:cs typeface="Times New Roman" pitchFamily="18" charset="0"/>
              </a:rPr>
              <a:t>3. Direct </a:t>
            </a:r>
            <a:r>
              <a:rPr lang="en-US" b="1" dirty="0" smtClean="0">
                <a:solidFill>
                  <a:schemeClr val="tx1"/>
                </a:solidFill>
                <a:latin typeface="Times New Roman" pitchFamily="18" charset="0"/>
                <a:cs typeface="Times New Roman" pitchFamily="18" charset="0"/>
              </a:rPr>
              <a:t>chemical reactions </a:t>
            </a:r>
            <a:r>
              <a:rPr lang="en-US" dirty="0" smtClean="0">
                <a:solidFill>
                  <a:schemeClr val="tx1"/>
                </a:solidFill>
                <a:latin typeface="Times New Roman" pitchFamily="18" charset="0"/>
                <a:cs typeface="Times New Roman" pitchFamily="18" charset="0"/>
              </a:rPr>
              <a:t>(heating, cooking, during processing).</a:t>
            </a:r>
          </a:p>
          <a:p>
            <a:pPr algn="just">
              <a:lnSpc>
                <a:spcPct val="150000"/>
              </a:lnSpc>
              <a:buBlip>
                <a:blip r:embed="rId2"/>
              </a:buBlip>
            </a:pPr>
            <a:r>
              <a:rPr lang="en-US" dirty="0" smtClean="0">
                <a:solidFill>
                  <a:schemeClr val="tx1"/>
                </a:solidFill>
                <a:latin typeface="Times New Roman" pitchFamily="18" charset="0"/>
                <a:cs typeface="Times New Roman" pitchFamily="18" charset="0"/>
              </a:rPr>
              <a:t>Synthesis and degradation of volatiles will continue after harvest, but it is not desirable and lead to quality deterioration. </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trips(down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strips(down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strips(down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
            <a:ext cx="7772400" cy="6095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762000"/>
            <a:ext cx="8610600" cy="5867400"/>
          </a:xfrm>
        </p:spPr>
        <p:txBody>
          <a:bodyPr>
            <a:normAutofit/>
          </a:bodyPr>
          <a:lstStyle/>
          <a:p>
            <a:pPr algn="just">
              <a:lnSpc>
                <a:spcPct val="150000"/>
              </a:lnSpc>
              <a:buFont typeface="Wingdings" pitchFamily="2" charset="2"/>
              <a:buChar char="§"/>
            </a:pPr>
            <a:r>
              <a:rPr lang="en-US" b="1" dirty="0" smtClean="0">
                <a:solidFill>
                  <a:schemeClr val="tx1"/>
                </a:solidFill>
                <a:latin typeface="Times New Roman" pitchFamily="18" charset="0"/>
                <a:cs typeface="Times New Roman" pitchFamily="18" charset="0"/>
              </a:rPr>
              <a:t>Plant pigments</a:t>
            </a:r>
          </a:p>
          <a:p>
            <a:pPr algn="l">
              <a:lnSpc>
                <a:spcPct val="150000"/>
              </a:lnSpc>
              <a:buFont typeface="Wingdings" pitchFamily="2" charset="2"/>
              <a:buChar char="§"/>
            </a:pPr>
            <a:r>
              <a:rPr lang="en-US" dirty="0" smtClean="0">
                <a:solidFill>
                  <a:schemeClr val="tx1"/>
                </a:solidFill>
                <a:latin typeface="Times New Roman" pitchFamily="18" charset="0"/>
                <a:cs typeface="Times New Roman" pitchFamily="18" charset="0"/>
              </a:rPr>
              <a:t>Plant </a:t>
            </a:r>
            <a:r>
              <a:rPr lang="en-US" dirty="0" err="1" smtClean="0">
                <a:solidFill>
                  <a:schemeClr val="tx1"/>
                </a:solidFill>
                <a:latin typeface="Times New Roman" pitchFamily="18" charset="0"/>
                <a:cs typeface="Times New Roman" pitchFamily="18" charset="0"/>
              </a:rPr>
              <a:t>colours</a:t>
            </a:r>
            <a:r>
              <a:rPr lang="en-US" dirty="0" smtClean="0">
                <a:solidFill>
                  <a:schemeClr val="tx1"/>
                </a:solidFill>
                <a:latin typeface="Times New Roman" pitchFamily="18" charset="0"/>
                <a:cs typeface="Times New Roman" pitchFamily="18" charset="0"/>
              </a:rPr>
              <a:t> are due to the presence of pigments within the plants and their interaction with sun light. </a:t>
            </a:r>
          </a:p>
          <a:p>
            <a:pPr algn="l">
              <a:lnSpc>
                <a:spcPct val="150000"/>
              </a:lnSpc>
              <a:buFont typeface="Wingdings" pitchFamily="2" charset="2"/>
              <a:buChar char="§"/>
            </a:pPr>
            <a:r>
              <a:rPr lang="en-US" dirty="0" smtClean="0">
                <a:solidFill>
                  <a:schemeClr val="tx1"/>
                </a:solidFill>
                <a:latin typeface="Times New Roman" pitchFamily="18" charset="0"/>
                <a:cs typeface="Times New Roman" pitchFamily="18" charset="0"/>
              </a:rPr>
              <a:t>Plant pigments includes  </a:t>
            </a:r>
            <a:r>
              <a:rPr lang="en-US" b="1" dirty="0" smtClean="0">
                <a:solidFill>
                  <a:schemeClr val="tx1"/>
                </a:solidFill>
                <a:latin typeface="Times New Roman" pitchFamily="18" charset="0"/>
                <a:cs typeface="Times New Roman" pitchFamily="18" charset="0"/>
              </a:rPr>
              <a:t>chlorophyll</a:t>
            </a:r>
            <a:r>
              <a:rPr lang="en-US"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Carotenoids</a:t>
            </a:r>
            <a:r>
              <a:rPr lang="en-US" dirty="0" smtClean="0">
                <a:solidFill>
                  <a:schemeClr val="tx1"/>
                </a:solidFill>
                <a:latin typeface="Times New Roman" pitchFamily="18" charset="0"/>
                <a:cs typeface="Times New Roman" pitchFamily="18" charset="0"/>
              </a:rPr>
              <a:t>, </a:t>
            </a:r>
            <a:r>
              <a:rPr lang="en-US" b="1" dirty="0" err="1" smtClean="0">
                <a:solidFill>
                  <a:schemeClr val="tx1"/>
                </a:solidFill>
                <a:latin typeface="Times New Roman" pitchFamily="18" charset="0"/>
                <a:cs typeface="Times New Roman" pitchFamily="18" charset="0"/>
              </a:rPr>
              <a:t>Flavonoids</a:t>
            </a:r>
            <a:r>
              <a:rPr lang="en-US" b="1" dirty="0" smtClean="0">
                <a:solidFill>
                  <a:schemeClr val="tx1"/>
                </a:solidFill>
                <a:latin typeface="Times New Roman" pitchFamily="18" charset="0"/>
                <a:cs typeface="Times New Roman" pitchFamily="18" charset="0"/>
              </a:rPr>
              <a:t> </a:t>
            </a:r>
            <a:r>
              <a:rPr lang="en-US" i="1" dirty="0" err="1" smtClean="0">
                <a:solidFill>
                  <a:schemeClr val="tx1"/>
                </a:solidFill>
                <a:latin typeface="Times New Roman" pitchFamily="18" charset="0"/>
                <a:cs typeface="Times New Roman" pitchFamily="18" charset="0"/>
              </a:rPr>
              <a:t>e.t.c</a:t>
            </a:r>
            <a:r>
              <a:rPr lang="en-US" i="1" dirty="0" smtClean="0">
                <a:solidFill>
                  <a:schemeClr val="tx1"/>
                </a:solidFill>
                <a:latin typeface="Times New Roman" pitchFamily="18" charset="0"/>
                <a:cs typeface="Times New Roman" pitchFamily="18" charset="0"/>
              </a:rPr>
              <a:t>.</a:t>
            </a:r>
            <a:endParaRPr lang="en-US" dirty="0" smtClean="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zqmML8k2lqc/Ty_e12FmLEI/AAAAAAAAAyM/_bfWrjcvLL4/s640/Raw+Food+Pyrami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noChangeArrowheads="1"/>
          </p:cNvSpPr>
          <p:nvPr>
            <p:ph type="title"/>
          </p:nvPr>
        </p:nvSpPr>
        <p:spPr>
          <a:xfrm>
            <a:off x="228600" y="152400"/>
            <a:ext cx="8382000" cy="639763"/>
          </a:xfrm>
        </p:spPr>
        <p:txBody>
          <a:bodyPr>
            <a:normAutofit fontScale="90000"/>
          </a:bodyPr>
          <a:lstStyle/>
          <a:p>
            <a:pPr algn="l" eaLnBrk="1" hangingPunct="1"/>
            <a:r>
              <a:rPr lang="en-US" altLang="zh-CN" smtClean="0">
                <a:latin typeface="Book Antiqua" pitchFamily="18" charset="0"/>
              </a:rPr>
              <a:t/>
            </a:r>
            <a:br>
              <a:rPr lang="en-US" altLang="zh-CN" smtClean="0">
                <a:latin typeface="Book Antiqua" pitchFamily="18" charset="0"/>
              </a:rPr>
            </a:br>
            <a:r>
              <a:rPr lang="en-US" altLang="zh-CN" sz="3400" b="1" smtClean="0">
                <a:solidFill>
                  <a:srgbClr val="0000FF"/>
                </a:solidFill>
                <a:latin typeface="Book Antiqua" pitchFamily="18" charset="0"/>
              </a:rPr>
              <a:t>1.4. Importance of Post-harvest Handling </a:t>
            </a:r>
            <a:r>
              <a:rPr lang="en-US" altLang="zh-CN" sz="3400" smtClean="0">
                <a:solidFill>
                  <a:srgbClr val="0000FF"/>
                </a:solidFill>
                <a:latin typeface="Book Antiqua" pitchFamily="18" charset="0"/>
              </a:rPr>
              <a:t/>
            </a:r>
            <a:br>
              <a:rPr lang="en-US" altLang="zh-CN" sz="3400" smtClean="0">
                <a:solidFill>
                  <a:srgbClr val="0000FF"/>
                </a:solidFill>
                <a:latin typeface="Book Antiqua" pitchFamily="18" charset="0"/>
              </a:rPr>
            </a:br>
            <a:endParaRPr lang="en-US" altLang="en-US" sz="3400" smtClean="0">
              <a:solidFill>
                <a:srgbClr val="0000FF"/>
              </a:solidFill>
              <a:ea typeface="SimSun" pitchFamily="2" charset="-122"/>
            </a:endParaRPr>
          </a:p>
        </p:txBody>
      </p:sp>
      <p:sp>
        <p:nvSpPr>
          <p:cNvPr id="59394" name="Content Placeholder 2"/>
          <p:cNvSpPr>
            <a:spLocks noGrp="1" noChangeArrowheads="1"/>
          </p:cNvSpPr>
          <p:nvPr>
            <p:ph idx="1"/>
          </p:nvPr>
        </p:nvSpPr>
        <p:spPr>
          <a:xfrm>
            <a:off x="3048000" y="914400"/>
            <a:ext cx="5715000" cy="5486400"/>
          </a:xfrm>
        </p:spPr>
        <p:txBody>
          <a:bodyPr/>
          <a:lstStyle/>
          <a:p>
            <a:pPr algn="just" eaLnBrk="1" hangingPunct="1">
              <a:buFont typeface="Arial" pitchFamily="34" charset="0"/>
              <a:buNone/>
            </a:pPr>
            <a:endParaRPr lang="en-US" altLang="en-US" b="1" dirty="0" smtClean="0"/>
          </a:p>
          <a:p>
            <a:pPr algn="just" eaLnBrk="1" hangingPunct="1">
              <a:buFont typeface="Arial" pitchFamily="34" charset="0"/>
              <a:buNone/>
            </a:pPr>
            <a:endParaRPr lang="en-US" altLang="en-US" b="1" dirty="0" smtClean="0"/>
          </a:p>
          <a:p>
            <a:pPr algn="just" eaLnBrk="1" hangingPunct="1">
              <a:buFont typeface="Arial" pitchFamily="34" charset="0"/>
              <a:buNone/>
            </a:pPr>
            <a:r>
              <a:rPr lang="en-US" altLang="en-US" b="1" dirty="0" smtClean="0">
                <a:latin typeface="Book Antiqua" pitchFamily="18" charset="0"/>
              </a:rPr>
              <a:t>   Activity 1.1. Why the study of postharvest physiology &amp; technology of horticultural crops is so important?</a:t>
            </a:r>
            <a:endParaRPr lang="en-US" altLang="en-US" dirty="0" smtClean="0">
              <a:latin typeface="Book Antiqua" pitchFamily="18" charset="0"/>
            </a:endParaRPr>
          </a:p>
        </p:txBody>
      </p:sp>
      <p:sp>
        <p:nvSpPr>
          <p:cNvPr id="59395" name="Slide Number Placeholder 3"/>
          <p:cNvSpPr>
            <a:spLocks noGrp="1" noChangeArrowheads="1"/>
          </p:cNvSpPr>
          <p:nvPr>
            <p:ph type="sldNum" sz="quarter" idx="12"/>
          </p:nvPr>
        </p:nvSpPr>
        <p:spPr bwMode="auto">
          <a:noFill/>
          <a:ln>
            <a:miter lim="800000"/>
            <a:headEnd/>
            <a:tailEnd/>
          </a:ln>
        </p:spPr>
        <p:txBody>
          <a:bodyPr/>
          <a:lstStyle/>
          <a:p>
            <a:fld id="{DCD8F7DF-2823-4285-AAF2-8459331C394D}" type="slidenum">
              <a:rPr lang="en-US" altLang="zh-CN"/>
              <a:pPr/>
              <a:t>37</a:t>
            </a:fld>
            <a:endParaRPr lang="en-US" altLang="zh-CN"/>
          </a:p>
        </p:txBody>
      </p:sp>
      <p:pic>
        <p:nvPicPr>
          <p:cNvPr id="59396" name="Picture 3"/>
          <p:cNvPicPr>
            <a:picLocks noChangeAspect="1" noChangeArrowheads="1"/>
          </p:cNvPicPr>
          <p:nvPr/>
        </p:nvPicPr>
        <p:blipFill>
          <a:blip r:embed="rId2"/>
          <a:srcRect/>
          <a:stretch>
            <a:fillRect/>
          </a:stretch>
        </p:blipFill>
        <p:spPr bwMode="auto">
          <a:xfrm>
            <a:off x="0" y="1295400"/>
            <a:ext cx="3157538"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noChangeArrowheads="1"/>
          </p:cNvSpPr>
          <p:nvPr>
            <p:ph idx="1"/>
          </p:nvPr>
        </p:nvSpPr>
        <p:spPr>
          <a:xfrm>
            <a:off x="304800" y="304800"/>
            <a:ext cx="8382000" cy="6172200"/>
          </a:xfrm>
        </p:spPr>
        <p:txBody>
          <a:bodyPr/>
          <a:lstStyle/>
          <a:p>
            <a:pPr eaLnBrk="1" hangingPunct="1">
              <a:lnSpc>
                <a:spcPct val="150000"/>
              </a:lnSpc>
              <a:buFont typeface="Arial" pitchFamily="34" charset="0"/>
              <a:buBlip>
                <a:blip r:embed="rId2"/>
              </a:buBlip>
            </a:pPr>
            <a:r>
              <a:rPr lang="en-US" altLang="en-US" sz="3000" smtClean="0">
                <a:latin typeface="Book Antiqua" pitchFamily="18" charset="0"/>
              </a:rPr>
              <a:t>High value crop (nutritional importance) </a:t>
            </a:r>
          </a:p>
          <a:p>
            <a:pPr eaLnBrk="1" hangingPunct="1">
              <a:lnSpc>
                <a:spcPct val="150000"/>
              </a:lnSpc>
              <a:buFont typeface="Arial" pitchFamily="34" charset="0"/>
              <a:buBlip>
                <a:blip r:embed="rId2"/>
              </a:buBlip>
            </a:pPr>
            <a:r>
              <a:rPr lang="en-US" altLang="en-US" sz="3000" smtClean="0">
                <a:latin typeface="Book Antiqua" pitchFamily="18" charset="0"/>
              </a:rPr>
              <a:t>Economic advantage </a:t>
            </a:r>
          </a:p>
          <a:p>
            <a:pPr eaLnBrk="1" hangingPunct="1">
              <a:lnSpc>
                <a:spcPct val="150000"/>
              </a:lnSpc>
              <a:buFont typeface="Arial" pitchFamily="34" charset="0"/>
              <a:buBlip>
                <a:blip r:embed="rId2"/>
              </a:buBlip>
            </a:pPr>
            <a:r>
              <a:rPr lang="en-US" altLang="en-US" sz="3000" smtClean="0">
                <a:latin typeface="Book Antiqua" pitchFamily="18" charset="0"/>
              </a:rPr>
              <a:t>Perishables &amp; short shelf-life </a:t>
            </a:r>
          </a:p>
          <a:p>
            <a:pPr eaLnBrk="1" hangingPunct="1">
              <a:lnSpc>
                <a:spcPct val="150000"/>
              </a:lnSpc>
              <a:buFont typeface="Arial" pitchFamily="34" charset="0"/>
              <a:buBlip>
                <a:blip r:embed="rId2"/>
              </a:buBlip>
            </a:pPr>
            <a:r>
              <a:rPr lang="en-US" altLang="en-US" sz="3000" smtClean="0">
                <a:latin typeface="Book Antiqua" pitchFamily="18" charset="0"/>
              </a:rPr>
              <a:t>Living after harvest </a:t>
            </a:r>
          </a:p>
          <a:p>
            <a:pPr eaLnBrk="1" hangingPunct="1">
              <a:lnSpc>
                <a:spcPct val="150000"/>
              </a:lnSpc>
              <a:buFont typeface="Arial" pitchFamily="34" charset="0"/>
              <a:buBlip>
                <a:blip r:embed="rId2"/>
              </a:buBlip>
            </a:pPr>
            <a:r>
              <a:rPr lang="en-US" altLang="en-US" sz="3000" smtClean="0">
                <a:latin typeface="Book Antiqua" pitchFamily="18" charset="0"/>
              </a:rPr>
              <a:t>Quantity and quality of food supply will be maintained. </a:t>
            </a:r>
          </a:p>
          <a:p>
            <a:pPr eaLnBrk="1" hangingPunct="1">
              <a:lnSpc>
                <a:spcPct val="150000"/>
              </a:lnSpc>
              <a:buFont typeface="Arial" pitchFamily="34" charset="0"/>
              <a:buBlip>
                <a:blip r:embed="rId2"/>
              </a:buBlip>
            </a:pPr>
            <a:r>
              <a:rPr lang="en-US" altLang="en-US" sz="3000" smtClean="0">
                <a:latin typeface="Book Antiqua" pitchFamily="18" charset="0"/>
              </a:rPr>
              <a:t>Reduce postharvest loss </a:t>
            </a:r>
          </a:p>
          <a:p>
            <a:pPr eaLnBrk="1" hangingPunct="1">
              <a:lnSpc>
                <a:spcPct val="150000"/>
              </a:lnSpc>
              <a:buFont typeface="Arial" pitchFamily="34" charset="0"/>
              <a:buBlip>
                <a:blip r:embed="rId2"/>
              </a:buBlip>
            </a:pPr>
            <a:r>
              <a:rPr lang="en-US" altLang="en-US" sz="3000" smtClean="0">
                <a:latin typeface="Book Antiqua" pitchFamily="18" charset="0"/>
              </a:rPr>
              <a:t>Medicinal value (vitamins, minerals, fiber)</a:t>
            </a:r>
          </a:p>
          <a:p>
            <a:pPr eaLnBrk="1" hangingPunct="1"/>
            <a:endParaRPr lang="en-US" altLang="en-US" smtClean="0">
              <a:latin typeface="Book Antiqua" pitchFamily="18" charset="0"/>
            </a:endParaRPr>
          </a:p>
          <a:p>
            <a:pPr eaLnBrk="1" hangingPunct="1"/>
            <a:endParaRPr lang="en-US" altLang="en-US" smtClean="0">
              <a:latin typeface="Book Antiqua" pitchFamily="18" charset="0"/>
            </a:endParaRPr>
          </a:p>
        </p:txBody>
      </p:sp>
      <p:sp>
        <p:nvSpPr>
          <p:cNvPr id="60418" name="Slide Number Placeholder 3"/>
          <p:cNvSpPr>
            <a:spLocks noGrp="1" noChangeArrowheads="1"/>
          </p:cNvSpPr>
          <p:nvPr>
            <p:ph type="sldNum" sz="quarter" idx="12"/>
          </p:nvPr>
        </p:nvSpPr>
        <p:spPr bwMode="auto">
          <a:noFill/>
          <a:ln>
            <a:miter lim="800000"/>
            <a:headEnd/>
            <a:tailEnd/>
          </a:ln>
        </p:spPr>
        <p:txBody>
          <a:bodyPr/>
          <a:lstStyle/>
          <a:p>
            <a:fld id="{E69B9223-A2F9-4641-86A1-98A3734E9FBB}" type="slidenum">
              <a:rPr lang="en-US" altLang="zh-CN"/>
              <a:pPr/>
              <a:t>38</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2770">
                                            <p:txEl>
                                              <p:pRg st="0" end="0"/>
                                            </p:txEl>
                                          </p:spTgt>
                                        </p:tgtEl>
                                        <p:attrNameLst>
                                          <p:attrName>style.color</p:attrName>
                                        </p:attrNameLst>
                                      </p:cBhvr>
                                      <p:to>
                                        <a:srgbClr val="0000FF"/>
                                      </p:to>
                                    </p:animClr>
                                    <p:animClr clrSpc="rgb" dir="cw">
                                      <p:cBhvr>
                                        <p:cTn id="7" dur="500" fill="hold"/>
                                        <p:tgtEl>
                                          <p:spTgt spid="32770">
                                            <p:txEl>
                                              <p:pRg st="0" end="0"/>
                                            </p:txEl>
                                          </p:spTgt>
                                        </p:tgtEl>
                                        <p:attrNameLst>
                                          <p:attrName>fillcolor</p:attrName>
                                        </p:attrNameLst>
                                      </p:cBhvr>
                                      <p:to>
                                        <a:srgbClr val="0000FF"/>
                                      </p:to>
                                    </p:animClr>
                                    <p:set>
                                      <p:cBhvr>
                                        <p:cTn id="8" dur="500" fill="hold"/>
                                        <p:tgtEl>
                                          <p:spTgt spid="32770">
                                            <p:txEl>
                                              <p:pRg st="0" end="0"/>
                                            </p:txEl>
                                          </p:spTgt>
                                        </p:tgtEl>
                                        <p:attrNameLst>
                                          <p:attrName>fill.type</p:attrName>
                                        </p:attrNameLst>
                                      </p:cBhvr>
                                      <p:to>
                                        <p:strVal val="solid"/>
                                      </p:to>
                                    </p:set>
                                    <p:set>
                                      <p:cBhvr>
                                        <p:cTn id="9" dur="500" fill="hold"/>
                                        <p:tgtEl>
                                          <p:spTgt spid="32770">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2770">
                                            <p:txEl>
                                              <p:pRg st="1" end="1"/>
                                            </p:txEl>
                                          </p:spTgt>
                                        </p:tgtEl>
                                        <p:attrNameLst>
                                          <p:attrName>style.color</p:attrName>
                                        </p:attrNameLst>
                                      </p:cBhvr>
                                      <p:to>
                                        <a:srgbClr val="0000FF"/>
                                      </p:to>
                                    </p:animClr>
                                    <p:animClr clrSpc="rgb" dir="cw">
                                      <p:cBhvr>
                                        <p:cTn id="14" dur="500" fill="hold"/>
                                        <p:tgtEl>
                                          <p:spTgt spid="32770">
                                            <p:txEl>
                                              <p:pRg st="1" end="1"/>
                                            </p:txEl>
                                          </p:spTgt>
                                        </p:tgtEl>
                                        <p:attrNameLst>
                                          <p:attrName>fillcolor</p:attrName>
                                        </p:attrNameLst>
                                      </p:cBhvr>
                                      <p:to>
                                        <a:srgbClr val="0000FF"/>
                                      </p:to>
                                    </p:animClr>
                                    <p:set>
                                      <p:cBhvr>
                                        <p:cTn id="15" dur="500" fill="hold"/>
                                        <p:tgtEl>
                                          <p:spTgt spid="32770">
                                            <p:txEl>
                                              <p:pRg st="1" end="1"/>
                                            </p:txEl>
                                          </p:spTgt>
                                        </p:tgtEl>
                                        <p:attrNameLst>
                                          <p:attrName>fill.type</p:attrName>
                                        </p:attrNameLst>
                                      </p:cBhvr>
                                      <p:to>
                                        <p:strVal val="solid"/>
                                      </p:to>
                                    </p:set>
                                    <p:set>
                                      <p:cBhvr>
                                        <p:cTn id="16" dur="500" fill="hold"/>
                                        <p:tgtEl>
                                          <p:spTgt spid="32770">
                                            <p:txEl>
                                              <p:pRg st="1" end="1"/>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32770">
                                            <p:txEl>
                                              <p:pRg st="2" end="2"/>
                                            </p:txEl>
                                          </p:spTgt>
                                        </p:tgtEl>
                                        <p:attrNameLst>
                                          <p:attrName>style.color</p:attrName>
                                        </p:attrNameLst>
                                      </p:cBhvr>
                                      <p:to>
                                        <a:srgbClr val="0000FF"/>
                                      </p:to>
                                    </p:animClr>
                                    <p:animClr clrSpc="rgb" dir="cw">
                                      <p:cBhvr>
                                        <p:cTn id="21" dur="500" fill="hold"/>
                                        <p:tgtEl>
                                          <p:spTgt spid="32770">
                                            <p:txEl>
                                              <p:pRg st="2" end="2"/>
                                            </p:txEl>
                                          </p:spTgt>
                                        </p:tgtEl>
                                        <p:attrNameLst>
                                          <p:attrName>fillcolor</p:attrName>
                                        </p:attrNameLst>
                                      </p:cBhvr>
                                      <p:to>
                                        <a:srgbClr val="0000FF"/>
                                      </p:to>
                                    </p:animClr>
                                    <p:set>
                                      <p:cBhvr>
                                        <p:cTn id="22" dur="500" fill="hold"/>
                                        <p:tgtEl>
                                          <p:spTgt spid="32770">
                                            <p:txEl>
                                              <p:pRg st="2" end="2"/>
                                            </p:txEl>
                                          </p:spTgt>
                                        </p:tgtEl>
                                        <p:attrNameLst>
                                          <p:attrName>fill.type</p:attrName>
                                        </p:attrNameLst>
                                      </p:cBhvr>
                                      <p:to>
                                        <p:strVal val="solid"/>
                                      </p:to>
                                    </p:set>
                                    <p:set>
                                      <p:cBhvr>
                                        <p:cTn id="23" dur="500" fill="hold"/>
                                        <p:tgtEl>
                                          <p:spTgt spid="32770">
                                            <p:txEl>
                                              <p:pRg st="2" end="2"/>
                                            </p:txEl>
                                          </p:spTgt>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nodeType="clickEffect">
                                  <p:stCondLst>
                                    <p:cond delay="0"/>
                                  </p:stCondLst>
                                  <p:childTnLst>
                                    <p:animClr clrSpc="rgb" dir="cw">
                                      <p:cBhvr override="childStyle">
                                        <p:cTn id="27" dur="500" fill="hold"/>
                                        <p:tgtEl>
                                          <p:spTgt spid="32770">
                                            <p:txEl>
                                              <p:pRg st="3" end="3"/>
                                            </p:txEl>
                                          </p:spTgt>
                                        </p:tgtEl>
                                        <p:attrNameLst>
                                          <p:attrName>style.color</p:attrName>
                                        </p:attrNameLst>
                                      </p:cBhvr>
                                      <p:to>
                                        <a:srgbClr val="0000FF"/>
                                      </p:to>
                                    </p:animClr>
                                    <p:animClr clrSpc="rgb" dir="cw">
                                      <p:cBhvr>
                                        <p:cTn id="28" dur="500" fill="hold"/>
                                        <p:tgtEl>
                                          <p:spTgt spid="32770">
                                            <p:txEl>
                                              <p:pRg st="3" end="3"/>
                                            </p:txEl>
                                          </p:spTgt>
                                        </p:tgtEl>
                                        <p:attrNameLst>
                                          <p:attrName>fillcolor</p:attrName>
                                        </p:attrNameLst>
                                      </p:cBhvr>
                                      <p:to>
                                        <a:srgbClr val="0000FF"/>
                                      </p:to>
                                    </p:animClr>
                                    <p:set>
                                      <p:cBhvr>
                                        <p:cTn id="29" dur="500" fill="hold"/>
                                        <p:tgtEl>
                                          <p:spTgt spid="32770">
                                            <p:txEl>
                                              <p:pRg st="3" end="3"/>
                                            </p:txEl>
                                          </p:spTgt>
                                        </p:tgtEl>
                                        <p:attrNameLst>
                                          <p:attrName>fill.type</p:attrName>
                                        </p:attrNameLst>
                                      </p:cBhvr>
                                      <p:to>
                                        <p:strVal val="solid"/>
                                      </p:to>
                                    </p:set>
                                    <p:set>
                                      <p:cBhvr>
                                        <p:cTn id="30" dur="500" fill="hold"/>
                                        <p:tgtEl>
                                          <p:spTgt spid="32770">
                                            <p:txEl>
                                              <p:pRg st="3" end="3"/>
                                            </p:txEl>
                                          </p:spTgt>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nodeType="clickEffect">
                                  <p:stCondLst>
                                    <p:cond delay="0"/>
                                  </p:stCondLst>
                                  <p:childTnLst>
                                    <p:animClr clrSpc="rgb" dir="cw">
                                      <p:cBhvr override="childStyle">
                                        <p:cTn id="34" dur="500" fill="hold"/>
                                        <p:tgtEl>
                                          <p:spTgt spid="32770">
                                            <p:txEl>
                                              <p:pRg st="4" end="4"/>
                                            </p:txEl>
                                          </p:spTgt>
                                        </p:tgtEl>
                                        <p:attrNameLst>
                                          <p:attrName>style.color</p:attrName>
                                        </p:attrNameLst>
                                      </p:cBhvr>
                                      <p:to>
                                        <a:srgbClr val="0000FF"/>
                                      </p:to>
                                    </p:animClr>
                                    <p:animClr clrSpc="rgb" dir="cw">
                                      <p:cBhvr>
                                        <p:cTn id="35" dur="500" fill="hold"/>
                                        <p:tgtEl>
                                          <p:spTgt spid="32770">
                                            <p:txEl>
                                              <p:pRg st="4" end="4"/>
                                            </p:txEl>
                                          </p:spTgt>
                                        </p:tgtEl>
                                        <p:attrNameLst>
                                          <p:attrName>fillcolor</p:attrName>
                                        </p:attrNameLst>
                                      </p:cBhvr>
                                      <p:to>
                                        <a:srgbClr val="0000FF"/>
                                      </p:to>
                                    </p:animClr>
                                    <p:set>
                                      <p:cBhvr>
                                        <p:cTn id="36" dur="500" fill="hold"/>
                                        <p:tgtEl>
                                          <p:spTgt spid="32770">
                                            <p:txEl>
                                              <p:pRg st="4" end="4"/>
                                            </p:txEl>
                                          </p:spTgt>
                                        </p:tgtEl>
                                        <p:attrNameLst>
                                          <p:attrName>fill.type</p:attrName>
                                        </p:attrNameLst>
                                      </p:cBhvr>
                                      <p:to>
                                        <p:strVal val="solid"/>
                                      </p:to>
                                    </p:set>
                                    <p:set>
                                      <p:cBhvr>
                                        <p:cTn id="37" dur="500" fill="hold"/>
                                        <p:tgtEl>
                                          <p:spTgt spid="32770">
                                            <p:txEl>
                                              <p:pRg st="4" end="4"/>
                                            </p:txEl>
                                          </p:spTgt>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nodeType="clickEffect">
                                  <p:stCondLst>
                                    <p:cond delay="0"/>
                                  </p:stCondLst>
                                  <p:childTnLst>
                                    <p:animClr clrSpc="rgb" dir="cw">
                                      <p:cBhvr override="childStyle">
                                        <p:cTn id="41" dur="500" fill="hold"/>
                                        <p:tgtEl>
                                          <p:spTgt spid="32770">
                                            <p:txEl>
                                              <p:pRg st="5" end="5"/>
                                            </p:txEl>
                                          </p:spTgt>
                                        </p:tgtEl>
                                        <p:attrNameLst>
                                          <p:attrName>style.color</p:attrName>
                                        </p:attrNameLst>
                                      </p:cBhvr>
                                      <p:to>
                                        <a:srgbClr val="0000FF"/>
                                      </p:to>
                                    </p:animClr>
                                    <p:animClr clrSpc="rgb" dir="cw">
                                      <p:cBhvr>
                                        <p:cTn id="42" dur="500" fill="hold"/>
                                        <p:tgtEl>
                                          <p:spTgt spid="32770">
                                            <p:txEl>
                                              <p:pRg st="5" end="5"/>
                                            </p:txEl>
                                          </p:spTgt>
                                        </p:tgtEl>
                                        <p:attrNameLst>
                                          <p:attrName>fillcolor</p:attrName>
                                        </p:attrNameLst>
                                      </p:cBhvr>
                                      <p:to>
                                        <a:srgbClr val="0000FF"/>
                                      </p:to>
                                    </p:animClr>
                                    <p:set>
                                      <p:cBhvr>
                                        <p:cTn id="43" dur="500" fill="hold"/>
                                        <p:tgtEl>
                                          <p:spTgt spid="32770">
                                            <p:txEl>
                                              <p:pRg st="5" end="5"/>
                                            </p:txEl>
                                          </p:spTgt>
                                        </p:tgtEl>
                                        <p:attrNameLst>
                                          <p:attrName>fill.type</p:attrName>
                                        </p:attrNameLst>
                                      </p:cBhvr>
                                      <p:to>
                                        <p:strVal val="solid"/>
                                      </p:to>
                                    </p:set>
                                    <p:set>
                                      <p:cBhvr>
                                        <p:cTn id="44" dur="500" fill="hold"/>
                                        <p:tgtEl>
                                          <p:spTgt spid="32770">
                                            <p:txEl>
                                              <p:pRg st="5" end="5"/>
                                            </p:txEl>
                                          </p:spTgt>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nodeType="clickEffect">
                                  <p:stCondLst>
                                    <p:cond delay="0"/>
                                  </p:stCondLst>
                                  <p:childTnLst>
                                    <p:animClr clrSpc="rgb" dir="cw">
                                      <p:cBhvr override="childStyle">
                                        <p:cTn id="48" dur="500" fill="hold"/>
                                        <p:tgtEl>
                                          <p:spTgt spid="32770">
                                            <p:txEl>
                                              <p:pRg st="6" end="6"/>
                                            </p:txEl>
                                          </p:spTgt>
                                        </p:tgtEl>
                                        <p:attrNameLst>
                                          <p:attrName>style.color</p:attrName>
                                        </p:attrNameLst>
                                      </p:cBhvr>
                                      <p:to>
                                        <a:srgbClr val="0000FF"/>
                                      </p:to>
                                    </p:animClr>
                                    <p:animClr clrSpc="rgb" dir="cw">
                                      <p:cBhvr>
                                        <p:cTn id="49" dur="500" fill="hold"/>
                                        <p:tgtEl>
                                          <p:spTgt spid="32770">
                                            <p:txEl>
                                              <p:pRg st="6" end="6"/>
                                            </p:txEl>
                                          </p:spTgt>
                                        </p:tgtEl>
                                        <p:attrNameLst>
                                          <p:attrName>fillcolor</p:attrName>
                                        </p:attrNameLst>
                                      </p:cBhvr>
                                      <p:to>
                                        <a:srgbClr val="0000FF"/>
                                      </p:to>
                                    </p:animClr>
                                    <p:set>
                                      <p:cBhvr>
                                        <p:cTn id="50" dur="500" fill="hold"/>
                                        <p:tgtEl>
                                          <p:spTgt spid="32770">
                                            <p:txEl>
                                              <p:pRg st="6" end="6"/>
                                            </p:txEl>
                                          </p:spTgt>
                                        </p:tgtEl>
                                        <p:attrNameLst>
                                          <p:attrName>fill.type</p:attrName>
                                        </p:attrNameLst>
                                      </p:cBhvr>
                                      <p:to>
                                        <p:strVal val="solid"/>
                                      </p:to>
                                    </p:set>
                                    <p:set>
                                      <p:cBhvr>
                                        <p:cTn id="51" dur="500" fill="hold"/>
                                        <p:tgtEl>
                                          <p:spTgt spid="32770">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686800" cy="609599"/>
          </a:xfrm>
        </p:spPr>
        <p:txBody>
          <a:bodyPr>
            <a:normAutofit/>
          </a:bodyPr>
          <a:lstStyle/>
          <a:p>
            <a:pPr algn="l"/>
            <a:r>
              <a:rPr lang="en-US" sz="3200" b="1" dirty="0" smtClean="0">
                <a:solidFill>
                  <a:srgbClr val="FF0000"/>
                </a:solidFill>
                <a:latin typeface="Times New Roman" pitchFamily="18" charset="0"/>
                <a:cs typeface="Times New Roman" pitchFamily="18" charset="0"/>
              </a:rPr>
              <a:t>The needs of postharvest management</a:t>
            </a:r>
            <a:endParaRPr lang="en-US" sz="32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838200"/>
            <a:ext cx="8686800" cy="5791200"/>
          </a:xfrm>
        </p:spPr>
        <p:txBody>
          <a:bodyPr/>
          <a:lstStyle/>
          <a:p>
            <a:pPr algn="l">
              <a:buFont typeface="Wingdings" pitchFamily="2" charset="2"/>
              <a:buChar char="Ø"/>
            </a:pPr>
            <a:r>
              <a:rPr lang="en-AU" dirty="0" smtClean="0">
                <a:solidFill>
                  <a:schemeClr val="tx1"/>
                </a:solidFill>
                <a:latin typeface="Times New Roman" pitchFamily="18" charset="0"/>
                <a:cs typeface="Times New Roman" pitchFamily="18" charset="0"/>
              </a:rPr>
              <a:t>For  two main reasons</a:t>
            </a:r>
          </a:p>
          <a:p>
            <a:pPr algn="l"/>
            <a:r>
              <a:rPr lang="en-AU" b="1" dirty="0" smtClean="0">
                <a:solidFill>
                  <a:schemeClr val="tx1"/>
                </a:solidFill>
                <a:latin typeface="Times New Roman" pitchFamily="18" charset="0"/>
                <a:cs typeface="Times New Roman" pitchFamily="18" charset="0"/>
              </a:rPr>
              <a:t>Biological reason</a:t>
            </a:r>
          </a:p>
          <a:p>
            <a:pPr lvl="0" algn="l">
              <a:buFont typeface="Wingdings" pitchFamily="2" charset="2"/>
              <a:buChar char="ü"/>
            </a:pPr>
            <a:r>
              <a:rPr lang="en-AU" dirty="0" smtClean="0">
                <a:solidFill>
                  <a:schemeClr val="tx1"/>
                </a:solidFill>
                <a:latin typeface="Times New Roman" pitchFamily="18" charset="0"/>
                <a:cs typeface="Times New Roman" pitchFamily="18" charset="0"/>
              </a:rPr>
              <a:t>harvested products continue to metabolize after they have been harvested. </a:t>
            </a:r>
          </a:p>
          <a:p>
            <a:pPr lvl="0" algn="l">
              <a:buFont typeface="Wingdings" pitchFamily="2" charset="2"/>
              <a:buChar char="ü"/>
            </a:pPr>
            <a:r>
              <a:rPr lang="en-AU" dirty="0" smtClean="0">
                <a:solidFill>
                  <a:schemeClr val="tx1"/>
                </a:solidFill>
                <a:latin typeface="Times New Roman" pitchFamily="18" charset="0"/>
                <a:cs typeface="Times New Roman" pitchFamily="18" charset="0"/>
              </a:rPr>
              <a:t>The biological activities between harvested and unharvested products are not the same.</a:t>
            </a:r>
          </a:p>
          <a:p>
            <a:pPr lvl="0" algn="l">
              <a:buFont typeface="Wingdings" pitchFamily="2" charset="2"/>
              <a:buChar char="ü"/>
            </a:pPr>
            <a:r>
              <a:rPr lang="en-AU" dirty="0" smtClean="0">
                <a:solidFill>
                  <a:schemeClr val="tx1"/>
                </a:solidFill>
                <a:latin typeface="Times New Roman" pitchFamily="18" charset="0"/>
                <a:cs typeface="Times New Roman" pitchFamily="18" charset="0"/>
              </a:rPr>
              <a:t>Respiration in harvested products may result in depletion of reserve materials in the harvested part and cause in reduction of utilized parts.</a:t>
            </a:r>
          </a:p>
          <a:p>
            <a:pPr lvl="0" algn="l">
              <a:buFont typeface="Wingdings" pitchFamily="2" charset="2"/>
              <a:buChar char="ü"/>
            </a:pPr>
            <a:r>
              <a:rPr lang="en-AU" dirty="0" smtClean="0">
                <a:solidFill>
                  <a:schemeClr val="tx1"/>
                </a:solidFill>
                <a:latin typeface="Times New Roman" pitchFamily="18" charset="0"/>
                <a:cs typeface="Times New Roman" pitchFamily="18" charset="0"/>
              </a:rPr>
              <a:t>Therefore proper management is mandatory.</a:t>
            </a:r>
            <a:endParaRPr lang="en-US" dirty="0" smtClean="0">
              <a:solidFill>
                <a:schemeClr val="tx1"/>
              </a:solidFill>
              <a:latin typeface="Times New Roman" pitchFamily="18" charset="0"/>
              <a:cs typeface="Times New Roman" pitchFamily="18" charset="0"/>
            </a:endParaRPr>
          </a:p>
          <a:p>
            <a:pPr algn="l">
              <a:buFont typeface="Wingdings" pitchFamily="2" charset="2"/>
              <a:buChar char="ü"/>
            </a:pPr>
            <a:endParaRPr lang="en-AU" b="1" dirty="0" smtClean="0"/>
          </a:p>
          <a:p>
            <a:pPr algn="l"/>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563" y="188913"/>
            <a:ext cx="6275387" cy="1143000"/>
          </a:xfrm>
        </p:spPr>
        <p:txBody>
          <a:bodyPr>
            <a:normAutofit fontScale="90000"/>
          </a:bodyPr>
          <a:lstStyle/>
          <a:p>
            <a:r>
              <a:rPr lang="en-GB" altLang="en-US" sz="4000" smtClean="0">
                <a:solidFill>
                  <a:srgbClr val="002060"/>
                </a:solidFill>
                <a:latin typeface="Aharoni" pitchFamily="2" charset="-79"/>
              </a:rPr>
              <a:t/>
            </a:r>
            <a:br>
              <a:rPr lang="en-GB" altLang="en-US" sz="4000" smtClean="0">
                <a:solidFill>
                  <a:srgbClr val="002060"/>
                </a:solidFill>
                <a:latin typeface="Aharoni" pitchFamily="2" charset="-79"/>
              </a:rPr>
            </a:br>
            <a:r>
              <a:rPr lang="en-GB" altLang="en-US" sz="4600" smtClean="0">
                <a:solidFill>
                  <a:srgbClr val="002060"/>
                </a:solidFill>
                <a:latin typeface="Aharoni" pitchFamily="2" charset="-79"/>
              </a:rPr>
              <a:t>Work Experience</a:t>
            </a:r>
            <a:r>
              <a:rPr lang="en-GB" altLang="en-US" sz="4600" smtClean="0">
                <a:latin typeface="Aharoni" pitchFamily="2" charset="-79"/>
              </a:rPr>
              <a:t/>
            </a:r>
            <a:br>
              <a:rPr lang="en-GB" altLang="en-US" sz="4600" smtClean="0">
                <a:latin typeface="Aharoni" pitchFamily="2" charset="-79"/>
              </a:rPr>
            </a:br>
            <a:endParaRPr lang="en-GB" altLang="en-US" sz="4000" smtClean="0"/>
          </a:p>
        </p:txBody>
      </p:sp>
      <p:pic>
        <p:nvPicPr>
          <p:cNvPr id="8" name="Picture 1" descr="DMU FINAL1"/>
          <p:cNvPicPr>
            <a:picLocks noChangeAspect="1" noChangeArrowheads="1"/>
          </p:cNvPicPr>
          <p:nvPr/>
        </p:nvPicPr>
        <p:blipFill>
          <a:blip r:embed="rId2"/>
          <a:srcRect/>
          <a:stretch>
            <a:fillRect/>
          </a:stretch>
        </p:blipFill>
        <p:spPr bwMode="auto">
          <a:xfrm>
            <a:off x="5105400" y="1066800"/>
            <a:ext cx="2062163" cy="1917700"/>
          </a:xfrm>
          <a:prstGeom prst="rect">
            <a:avLst/>
          </a:prstGeom>
          <a:noFill/>
          <a:ln w="9525">
            <a:noFill/>
            <a:miter lim="800000"/>
            <a:headEnd/>
            <a:tailEnd/>
          </a:ln>
        </p:spPr>
      </p:pic>
      <p:sp>
        <p:nvSpPr>
          <p:cNvPr id="10" name="Rectangle 9"/>
          <p:cNvSpPr/>
          <p:nvPr/>
        </p:nvSpPr>
        <p:spPr>
          <a:xfrm>
            <a:off x="533400" y="3352801"/>
            <a:ext cx="3860408" cy="830997"/>
          </a:xfrm>
          <a:prstGeom prst="rect">
            <a:avLst/>
          </a:prstGeom>
          <a:noFill/>
        </p:spPr>
        <p:txBody>
          <a:bodyPr wrap="square">
            <a:spAutoFit/>
          </a:bodyPr>
          <a:lstStyle/>
          <a:p>
            <a:pPr algn="ctr"/>
            <a:r>
              <a:rPr lang="en-US" sz="2400" b="1" noProof="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entury Gothic" panose="020B0502020202020204" pitchFamily="34" charset="0"/>
              </a:rPr>
              <a:t>Laboratory /technical assistant </a:t>
            </a:r>
            <a:endParaRPr lang="en-US" sz="2400" b="1" noProof="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entury Gothic" panose="020B0502020202020204" pitchFamily="34" charset="0"/>
            </a:endParaRPr>
          </a:p>
        </p:txBody>
      </p:sp>
      <p:pic>
        <p:nvPicPr>
          <p:cNvPr id="12" name="Picture 11" descr="download.png"/>
          <p:cNvPicPr>
            <a:picLocks noChangeAspect="1"/>
          </p:cNvPicPr>
          <p:nvPr/>
        </p:nvPicPr>
        <p:blipFill>
          <a:blip r:embed="rId3"/>
          <a:stretch>
            <a:fillRect/>
          </a:stretch>
        </p:blipFill>
        <p:spPr>
          <a:xfrm>
            <a:off x="1600200" y="1295400"/>
            <a:ext cx="2619375" cy="1771650"/>
          </a:xfrm>
          <a:prstGeom prst="rect">
            <a:avLst/>
          </a:prstGeom>
        </p:spPr>
      </p:pic>
      <p:pic>
        <p:nvPicPr>
          <p:cNvPr id="13" name="Picture 12" descr="images.jpg"/>
          <p:cNvPicPr>
            <a:picLocks noChangeAspect="1"/>
          </p:cNvPicPr>
          <p:nvPr/>
        </p:nvPicPr>
        <p:blipFill>
          <a:blip r:embed="rId4"/>
          <a:stretch>
            <a:fillRect/>
          </a:stretch>
        </p:blipFill>
        <p:spPr>
          <a:xfrm>
            <a:off x="5181600" y="3124200"/>
            <a:ext cx="3028950" cy="1971675"/>
          </a:xfrm>
          <a:prstGeom prst="rect">
            <a:avLst/>
          </a:prstGeom>
        </p:spPr>
      </p:pic>
      <p:pic>
        <p:nvPicPr>
          <p:cNvPr id="14" name="Picture 13" descr="121745001-56a98cab3df78cf772a82dff.jpg"/>
          <p:cNvPicPr>
            <a:picLocks noChangeAspect="1"/>
          </p:cNvPicPr>
          <p:nvPr/>
        </p:nvPicPr>
        <p:blipFill>
          <a:blip r:embed="rId5"/>
          <a:stretch>
            <a:fillRect/>
          </a:stretch>
        </p:blipFill>
        <p:spPr>
          <a:xfrm>
            <a:off x="1524000" y="4724400"/>
            <a:ext cx="3733800" cy="1905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401"/>
            <a:ext cx="8610600" cy="533399"/>
          </a:xfrm>
        </p:spPr>
        <p:txBody>
          <a:bodyPr>
            <a:normAutofit fontScale="90000"/>
          </a:bodyPr>
          <a:lstStyle/>
          <a:p>
            <a:pPr algn="l"/>
            <a:r>
              <a:rPr lang="en-US" dirty="0" smtClean="0">
                <a:solidFill>
                  <a:srgbClr val="FF0000"/>
                </a:solidFill>
                <a:latin typeface="Times New Roman" pitchFamily="18" charset="0"/>
                <a:cs typeface="Times New Roman" pitchFamily="18" charset="0"/>
              </a:rPr>
              <a:t>Needs of </a:t>
            </a:r>
            <a:r>
              <a:rPr lang="en-US" sz="4000" dirty="0" smtClean="0">
                <a:solidFill>
                  <a:srgbClr val="FF0000"/>
                </a:solidFill>
                <a:latin typeface="Times New Roman" pitchFamily="18" charset="0"/>
                <a:cs typeface="Times New Roman" pitchFamily="18" charset="0"/>
              </a:rPr>
              <a:t>management</a:t>
            </a:r>
            <a:r>
              <a:rPr lang="en-US" dirty="0" smtClean="0">
                <a:solidFill>
                  <a:srgbClr val="FF0000"/>
                </a:solidFill>
                <a:latin typeface="Times New Roman" pitchFamily="18" charset="0"/>
                <a:cs typeface="Times New Roman" pitchFamily="18" charset="0"/>
              </a:rPr>
              <a:t> </a:t>
            </a:r>
            <a:r>
              <a:rPr lang="en-US" dirty="0" err="1" smtClean="0">
                <a:solidFill>
                  <a:srgbClr val="FF0000"/>
                </a:solidFill>
                <a:latin typeface="Times New Roman" pitchFamily="18" charset="0"/>
                <a:cs typeface="Times New Roman" pitchFamily="18" charset="0"/>
              </a:rPr>
              <a:t>contd</a:t>
            </a:r>
            <a:r>
              <a:rPr lang="en-US" dirty="0" smtClean="0">
                <a:solidFill>
                  <a:srgbClr val="FF0000"/>
                </a:solidFill>
                <a:latin typeface="Times New Roman" pitchFamily="18" charset="0"/>
                <a:cs typeface="Times New Roman" pitchFamily="18" charset="0"/>
              </a:rPr>
              <a:t>…</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762000"/>
            <a:ext cx="8686800" cy="5867400"/>
          </a:xfrm>
        </p:spPr>
        <p:txBody>
          <a:bodyPr/>
          <a:lstStyle/>
          <a:p>
            <a:pPr algn="l"/>
            <a:r>
              <a:rPr lang="en-AU" b="1" dirty="0" smtClean="0">
                <a:solidFill>
                  <a:schemeClr val="tx1"/>
                </a:solidFill>
                <a:latin typeface="Times New Roman" pitchFamily="18" charset="0"/>
                <a:cs typeface="Times New Roman" pitchFamily="18" charset="0"/>
              </a:rPr>
              <a:t>Economic reason</a:t>
            </a:r>
          </a:p>
          <a:p>
            <a:pPr algn="l">
              <a:buFont typeface="Wingdings" pitchFamily="2" charset="2"/>
              <a:buChar char="ü"/>
            </a:pPr>
            <a:r>
              <a:rPr lang="en-AU" dirty="0" smtClean="0">
                <a:solidFill>
                  <a:schemeClr val="tx1"/>
                </a:solidFill>
                <a:latin typeface="Times New Roman" pitchFamily="18" charset="0"/>
                <a:cs typeface="Times New Roman" pitchFamily="18" charset="0"/>
              </a:rPr>
              <a:t>If farmers /producers have got the mechanism to keep the products for long period during the time of surplus, </a:t>
            </a:r>
          </a:p>
          <a:p>
            <a:pPr algn="l">
              <a:buFont typeface="Wingdings" pitchFamily="2" charset="2"/>
              <a:buChar char="ü"/>
            </a:pPr>
            <a:r>
              <a:rPr lang="en-AU" dirty="0" smtClean="0">
                <a:solidFill>
                  <a:schemeClr val="tx1"/>
                </a:solidFill>
                <a:latin typeface="Times New Roman" pitchFamily="18" charset="0"/>
                <a:cs typeface="Times New Roman" pitchFamily="18" charset="0"/>
              </a:rPr>
              <a:t>they can sell the products when there is good price. </a:t>
            </a:r>
          </a:p>
          <a:p>
            <a:pPr algn="l">
              <a:buFont typeface="Wingdings" pitchFamily="2" charset="2"/>
              <a:buChar char="ü"/>
            </a:pPr>
            <a:r>
              <a:rPr lang="en-AU" dirty="0" smtClean="0">
                <a:solidFill>
                  <a:schemeClr val="tx1"/>
                </a:solidFill>
                <a:latin typeface="Times New Roman" pitchFamily="18" charset="0"/>
                <a:cs typeface="Times New Roman" pitchFamily="18" charset="0"/>
              </a:rPr>
              <a:t>This mechanism can also helpful to avoid market fluctuation</a:t>
            </a: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304800"/>
            <a:ext cx="8382000" cy="6324600"/>
          </a:xfrm>
        </p:spPr>
        <p:txBody>
          <a:bodyPr>
            <a:normAutofit/>
          </a:bodyPr>
          <a:lstStyle/>
          <a:p>
            <a:endParaRPr lang="en-US" sz="4800" dirty="0" smtClean="0">
              <a:solidFill>
                <a:srgbClr val="FF0000"/>
              </a:solidFill>
              <a:latin typeface="Times New Roman" pitchFamily="18" charset="0"/>
              <a:cs typeface="Times New Roman" pitchFamily="18" charset="0"/>
            </a:endParaRPr>
          </a:p>
          <a:p>
            <a:r>
              <a:rPr lang="en-US" sz="4800" dirty="0" smtClean="0">
                <a:solidFill>
                  <a:srgbClr val="FF0000"/>
                </a:solidFill>
                <a:latin typeface="Times New Roman" pitchFamily="18" charset="0"/>
                <a:cs typeface="Times New Roman" pitchFamily="18" charset="0"/>
              </a:rPr>
              <a:t>Chapter two</a:t>
            </a:r>
          </a:p>
          <a:p>
            <a:r>
              <a:rPr lang="en-US" sz="4000" b="1" dirty="0" smtClean="0">
                <a:solidFill>
                  <a:srgbClr val="FF0000"/>
                </a:solidFill>
                <a:latin typeface="Times New Roman" pitchFamily="18" charset="0"/>
                <a:cs typeface="Times New Roman" pitchFamily="18" charset="0"/>
              </a:rPr>
              <a:t>Physiological aspects of produce in relation to postharvest</a:t>
            </a:r>
            <a:r>
              <a:rPr lang="en-US" sz="4800" b="1" dirty="0" smtClean="0"/>
              <a:t/>
            </a:r>
            <a:br>
              <a:rPr lang="en-US" sz="4800" b="1" dirty="0" smtClean="0"/>
            </a:br>
            <a:endParaRPr lang="en-US" sz="48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52400" y="762000"/>
            <a:ext cx="8991600" cy="5943600"/>
          </a:xfrm>
        </p:spPr>
        <p:txBody>
          <a:bodyPr/>
          <a:lstStyle/>
          <a:p>
            <a:pPr>
              <a:buFont typeface="Arial" pitchFamily="34" charset="0"/>
              <a:buNone/>
            </a:pPr>
            <a:r>
              <a:rPr lang="en-US" altLang="en-US" sz="2800" b="1" dirty="0" smtClean="0">
                <a:solidFill>
                  <a:srgbClr val="002060"/>
                </a:solidFill>
                <a:latin typeface="Book Antiqua" pitchFamily="18" charset="0"/>
              </a:rPr>
              <a:t>Chapter learning objectives</a:t>
            </a:r>
            <a:endParaRPr lang="en-US" altLang="en-US" sz="2800" dirty="0" smtClean="0">
              <a:solidFill>
                <a:srgbClr val="002060"/>
              </a:solidFill>
              <a:latin typeface="Book Antiqua" pitchFamily="18" charset="0"/>
            </a:endParaRPr>
          </a:p>
          <a:p>
            <a:pPr>
              <a:buFont typeface="Arial" pitchFamily="34" charset="0"/>
              <a:buNone/>
            </a:pPr>
            <a:r>
              <a:rPr lang="en-US" altLang="en-US" sz="2500" b="1" dirty="0" smtClean="0">
                <a:latin typeface="Book Antiqua" pitchFamily="18" charset="0"/>
              </a:rPr>
              <a:t>After studying this chapter student should </a:t>
            </a:r>
          </a:p>
          <a:p>
            <a:pPr>
              <a:buFont typeface="Arial" pitchFamily="34" charset="0"/>
              <a:buNone/>
            </a:pPr>
            <a:r>
              <a:rPr lang="en-US" altLang="en-US" sz="2500" b="1" dirty="0" smtClean="0">
                <a:latin typeface="Book Antiqua" pitchFamily="18" charset="0"/>
              </a:rPr>
              <a:t>be able to:</a:t>
            </a:r>
            <a:endParaRPr lang="en-US" altLang="en-US" sz="2500" dirty="0" smtClean="0">
              <a:latin typeface="Book Antiqua" pitchFamily="18" charset="0"/>
            </a:endParaRPr>
          </a:p>
          <a:p>
            <a:pPr>
              <a:buFont typeface="Arial" pitchFamily="34" charset="0"/>
              <a:buBlip>
                <a:blip r:embed="rId2"/>
              </a:buBlip>
            </a:pPr>
            <a:r>
              <a:rPr lang="en-US" altLang="en-US" sz="2500" dirty="0" smtClean="0">
                <a:latin typeface="Book Antiqua" pitchFamily="18" charset="0"/>
              </a:rPr>
              <a:t>Differentiate between stages of growth </a:t>
            </a:r>
          </a:p>
          <a:p>
            <a:pPr>
              <a:buFont typeface="Arial" pitchFamily="34" charset="0"/>
              <a:buBlip>
                <a:blip r:embed="rId2"/>
              </a:buBlip>
            </a:pPr>
            <a:r>
              <a:rPr lang="en-US" altLang="en-US" sz="2500" dirty="0" smtClean="0">
                <a:latin typeface="Book Antiqua" pitchFamily="18" charset="0"/>
              </a:rPr>
              <a:t>Comprehend different physiological processes of harvested materials</a:t>
            </a:r>
          </a:p>
          <a:p>
            <a:pPr>
              <a:buFont typeface="Arial" pitchFamily="34" charset="0"/>
              <a:buBlip>
                <a:blip r:embed="rId2"/>
              </a:buBlip>
            </a:pPr>
            <a:r>
              <a:rPr lang="en-US" altLang="en-US" sz="2500" dirty="0" smtClean="0">
                <a:latin typeface="Book Antiqua" pitchFamily="18" charset="0"/>
              </a:rPr>
              <a:t>Explains the relationships between respiration, shelf life and quality</a:t>
            </a:r>
          </a:p>
          <a:p>
            <a:pPr>
              <a:buFont typeface="Arial" pitchFamily="34" charset="0"/>
              <a:buBlip>
                <a:blip r:embed="rId2"/>
              </a:buBlip>
            </a:pPr>
            <a:r>
              <a:rPr lang="en-US" altLang="en-US" sz="2500" dirty="0" smtClean="0">
                <a:latin typeface="Book Antiqua" pitchFamily="18" charset="0"/>
              </a:rPr>
              <a:t>Identify the role of transpiration and quality of horticultural crops </a:t>
            </a:r>
          </a:p>
          <a:p>
            <a:pPr>
              <a:buFont typeface="Arial" pitchFamily="34" charset="0"/>
              <a:buBlip>
                <a:blip r:embed="rId2"/>
              </a:buBlip>
            </a:pPr>
            <a:r>
              <a:rPr lang="en-US" altLang="en-US" sz="2500" dirty="0" smtClean="0">
                <a:latin typeface="Book Antiqua" pitchFamily="18" charset="0"/>
              </a:rPr>
              <a:t>List factors affecting respiration and transpiration </a:t>
            </a:r>
          </a:p>
          <a:p>
            <a:pPr>
              <a:buFont typeface="Arial" pitchFamily="34" charset="0"/>
              <a:buBlip>
                <a:blip r:embed="rId2"/>
              </a:buBlip>
            </a:pPr>
            <a:r>
              <a:rPr lang="en-US" altLang="en-US" sz="2500" dirty="0" smtClean="0">
                <a:latin typeface="Book Antiqua" pitchFamily="18" charset="0"/>
              </a:rPr>
              <a:t>Recognize the role of </a:t>
            </a:r>
            <a:r>
              <a:rPr lang="en-US" altLang="en-US" sz="2500" dirty="0" err="1" smtClean="0">
                <a:latin typeface="Book Antiqua" pitchFamily="18" charset="0"/>
              </a:rPr>
              <a:t>phyto</a:t>
            </a:r>
            <a:r>
              <a:rPr lang="en-US" altLang="en-US" sz="2500" dirty="0" smtClean="0">
                <a:latin typeface="Book Antiqua" pitchFamily="18" charset="0"/>
              </a:rPr>
              <a:t>-hormones to post harvest</a:t>
            </a:r>
          </a:p>
          <a:p>
            <a:pPr>
              <a:buFont typeface="Arial" pitchFamily="34" charset="0"/>
              <a:buBlip>
                <a:blip r:embed="rId2"/>
              </a:buBlip>
            </a:pPr>
            <a:r>
              <a:rPr lang="en-US" altLang="en-US" sz="2500" dirty="0" smtClean="0">
                <a:latin typeface="Book Antiqua" pitchFamily="18" charset="0"/>
              </a:rPr>
              <a:t>Explain fruit ripening and its process</a:t>
            </a:r>
          </a:p>
          <a:p>
            <a:pPr eaLnBrk="1" hangingPunct="1"/>
            <a:endParaRPr lang="en-US" altLang="en-US" sz="2800" dirty="0" smtClean="0">
              <a:latin typeface="Book Antiqua" pitchFamily="18" charset="0"/>
            </a:endParaRPr>
          </a:p>
        </p:txBody>
      </p:sp>
      <p:pic>
        <p:nvPicPr>
          <p:cNvPr id="32771" name="Picture 3" descr="D:\HORTICULTURE\03 ORNAMENTAL HORT\PP symbols\objective.jpg"/>
          <p:cNvPicPr>
            <a:picLocks noChangeAspect="1" noChangeArrowheads="1"/>
          </p:cNvPicPr>
          <p:nvPr/>
        </p:nvPicPr>
        <p:blipFill>
          <a:blip r:embed="rId3"/>
          <a:srcRect/>
          <a:stretch>
            <a:fillRect/>
          </a:stretch>
        </p:blipFill>
        <p:spPr bwMode="auto">
          <a:xfrm>
            <a:off x="6705600" y="0"/>
            <a:ext cx="2438400" cy="2438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170">
                                            <p:txEl>
                                              <p:pRg st="3" end="3"/>
                                            </p:txEl>
                                          </p:spTgt>
                                        </p:tgtEl>
                                        <p:attrNameLst>
                                          <p:attrName>style.visibility</p:attrName>
                                        </p:attrNameLst>
                                      </p:cBhvr>
                                      <p:to>
                                        <p:strVal val="visible"/>
                                      </p:to>
                                    </p:set>
                                    <p:anim calcmode="lin" valueType="num">
                                      <p:cBhvr additive="base">
                                        <p:cTn id="7" dur="500" fill="hold"/>
                                        <p:tgtEl>
                                          <p:spTgt spid="7170">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170">
                                            <p:txEl>
                                              <p:pRg st="4" end="4"/>
                                            </p:txEl>
                                          </p:spTgt>
                                        </p:tgtEl>
                                        <p:attrNameLst>
                                          <p:attrName>style.visibility</p:attrName>
                                        </p:attrNameLst>
                                      </p:cBhvr>
                                      <p:to>
                                        <p:strVal val="visible"/>
                                      </p:to>
                                    </p:set>
                                    <p:anim calcmode="lin" valueType="num">
                                      <p:cBhvr additive="base">
                                        <p:cTn id="13" dur="500" fill="hold"/>
                                        <p:tgtEl>
                                          <p:spTgt spid="7170">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7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170">
                                            <p:txEl>
                                              <p:pRg st="5" end="5"/>
                                            </p:txEl>
                                          </p:spTgt>
                                        </p:tgtEl>
                                        <p:attrNameLst>
                                          <p:attrName>style.visibility</p:attrName>
                                        </p:attrNameLst>
                                      </p:cBhvr>
                                      <p:to>
                                        <p:strVal val="visible"/>
                                      </p:to>
                                    </p:set>
                                    <p:anim calcmode="lin" valueType="num">
                                      <p:cBhvr additive="base">
                                        <p:cTn id="19" dur="500" fill="hold"/>
                                        <p:tgtEl>
                                          <p:spTgt spid="7170">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7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170">
                                            <p:txEl>
                                              <p:pRg st="6" end="6"/>
                                            </p:txEl>
                                          </p:spTgt>
                                        </p:tgtEl>
                                        <p:attrNameLst>
                                          <p:attrName>style.visibility</p:attrName>
                                        </p:attrNameLst>
                                      </p:cBhvr>
                                      <p:to>
                                        <p:strVal val="visible"/>
                                      </p:to>
                                    </p:set>
                                    <p:anim calcmode="lin" valueType="num">
                                      <p:cBhvr additive="base">
                                        <p:cTn id="25" dur="500" fill="hold"/>
                                        <p:tgtEl>
                                          <p:spTgt spid="7170">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7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170">
                                            <p:txEl>
                                              <p:pRg st="7" end="7"/>
                                            </p:txEl>
                                          </p:spTgt>
                                        </p:tgtEl>
                                        <p:attrNameLst>
                                          <p:attrName>style.visibility</p:attrName>
                                        </p:attrNameLst>
                                      </p:cBhvr>
                                      <p:to>
                                        <p:strVal val="visible"/>
                                      </p:to>
                                    </p:set>
                                    <p:anim calcmode="lin" valueType="num">
                                      <p:cBhvr additive="base">
                                        <p:cTn id="31" dur="500" fill="hold"/>
                                        <p:tgtEl>
                                          <p:spTgt spid="7170">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7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7170">
                                            <p:txEl>
                                              <p:pRg st="8" end="8"/>
                                            </p:txEl>
                                          </p:spTgt>
                                        </p:tgtEl>
                                        <p:attrNameLst>
                                          <p:attrName>style.visibility</p:attrName>
                                        </p:attrNameLst>
                                      </p:cBhvr>
                                      <p:to>
                                        <p:strVal val="visible"/>
                                      </p:to>
                                    </p:set>
                                    <p:anim calcmode="lin" valueType="num">
                                      <p:cBhvr additive="base">
                                        <p:cTn id="37" dur="500" fill="hold"/>
                                        <p:tgtEl>
                                          <p:spTgt spid="7170">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7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7170">
                                            <p:txEl>
                                              <p:pRg st="9" end="9"/>
                                            </p:txEl>
                                          </p:spTgt>
                                        </p:tgtEl>
                                        <p:attrNameLst>
                                          <p:attrName>style.visibility</p:attrName>
                                        </p:attrNameLst>
                                      </p:cBhvr>
                                      <p:to>
                                        <p:strVal val="visible"/>
                                      </p:to>
                                    </p:set>
                                    <p:anim calcmode="lin" valueType="num">
                                      <p:cBhvr additive="base">
                                        <p:cTn id="43" dur="500" fill="hold"/>
                                        <p:tgtEl>
                                          <p:spTgt spid="7170">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170">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0" y="304800"/>
            <a:ext cx="8763000" cy="6324600"/>
          </a:xfrm>
        </p:spPr>
        <p:txBody>
          <a:bodyPr/>
          <a:lstStyle/>
          <a:p>
            <a:pPr>
              <a:buFont typeface="Arial" pitchFamily="34" charset="0"/>
              <a:buNone/>
            </a:pPr>
            <a:r>
              <a:rPr lang="en-US" altLang="en-US" b="1" dirty="0" smtClean="0">
                <a:solidFill>
                  <a:srgbClr val="0033CC"/>
                </a:solidFill>
                <a:latin typeface="Book Antiqua" pitchFamily="18" charset="0"/>
              </a:rPr>
              <a:t>Content </a:t>
            </a:r>
            <a:endParaRPr lang="en-US" altLang="en-US" sz="2800" dirty="0" smtClean="0">
              <a:solidFill>
                <a:srgbClr val="0033CC"/>
              </a:solidFill>
              <a:latin typeface="Book Antiqua" pitchFamily="18" charset="0"/>
            </a:endParaRPr>
          </a:p>
          <a:p>
            <a:pPr lvl="1">
              <a:buFont typeface="Arial" pitchFamily="34" charset="0"/>
              <a:buNone/>
            </a:pPr>
            <a:r>
              <a:rPr lang="en-US" altLang="en-US" b="1" dirty="0" smtClean="0">
                <a:latin typeface="Book Antiqua" pitchFamily="18" charset="0"/>
              </a:rPr>
              <a:t>2.1. Growth &amp; development  </a:t>
            </a:r>
            <a:endParaRPr lang="en-US" altLang="en-US" dirty="0" smtClean="0">
              <a:latin typeface="Book Antiqua" pitchFamily="18" charset="0"/>
            </a:endParaRPr>
          </a:p>
          <a:p>
            <a:pPr lvl="1">
              <a:buFont typeface="Arial" pitchFamily="34" charset="0"/>
              <a:buNone/>
            </a:pPr>
            <a:r>
              <a:rPr lang="en-US" altLang="en-US" b="1" dirty="0" smtClean="0">
                <a:latin typeface="Book Antiqua" pitchFamily="18" charset="0"/>
              </a:rPr>
              <a:t>2.2. Respiration</a:t>
            </a:r>
            <a:endParaRPr lang="en-US" altLang="en-US" dirty="0" smtClean="0">
              <a:latin typeface="Book Antiqua" pitchFamily="18" charset="0"/>
            </a:endParaRPr>
          </a:p>
          <a:p>
            <a:pPr lvl="2">
              <a:buFont typeface="Arial" pitchFamily="34" charset="0"/>
              <a:buBlip>
                <a:blip r:embed="rId2"/>
              </a:buBlip>
            </a:pPr>
            <a:r>
              <a:rPr lang="en-US" altLang="en-US" dirty="0" smtClean="0">
                <a:latin typeface="Book Antiqua" pitchFamily="18" charset="0"/>
              </a:rPr>
              <a:t>Significance of respiration in postharvest biology</a:t>
            </a:r>
          </a:p>
          <a:p>
            <a:pPr lvl="2">
              <a:buFont typeface="Arial" pitchFamily="34" charset="0"/>
              <a:buBlip>
                <a:blip r:embed="rId2"/>
              </a:buBlip>
            </a:pPr>
            <a:r>
              <a:rPr lang="en-US" altLang="en-US" dirty="0" smtClean="0">
                <a:latin typeface="Book Antiqua" pitchFamily="18" charset="0"/>
              </a:rPr>
              <a:t>Factors affecting respiration rate </a:t>
            </a:r>
          </a:p>
          <a:p>
            <a:pPr lvl="2">
              <a:buFont typeface="Arial" pitchFamily="34" charset="0"/>
              <a:buBlip>
                <a:blip r:embed="rId2"/>
              </a:buBlip>
            </a:pPr>
            <a:r>
              <a:rPr lang="en-US" altLang="en-US" dirty="0" smtClean="0">
                <a:latin typeface="Book Antiqua" pitchFamily="18" charset="0"/>
              </a:rPr>
              <a:t>Control measure to minimize respiratory losses  </a:t>
            </a:r>
          </a:p>
          <a:p>
            <a:pPr lvl="1">
              <a:buFont typeface="Arial" pitchFamily="34" charset="0"/>
              <a:buNone/>
            </a:pPr>
            <a:r>
              <a:rPr lang="en-US" altLang="en-US" b="1" dirty="0" smtClean="0">
                <a:latin typeface="Book Antiqua" pitchFamily="18" charset="0"/>
              </a:rPr>
              <a:t>2.3.Transpiration </a:t>
            </a:r>
            <a:endParaRPr lang="en-US" altLang="en-US" dirty="0" smtClean="0">
              <a:latin typeface="Book Antiqua" pitchFamily="18" charset="0"/>
            </a:endParaRPr>
          </a:p>
          <a:p>
            <a:pPr lvl="2">
              <a:buFont typeface="Arial" pitchFamily="34" charset="0"/>
              <a:buBlip>
                <a:blip r:embed="rId3"/>
              </a:buBlip>
            </a:pPr>
            <a:r>
              <a:rPr lang="en-US" altLang="en-US" dirty="0" smtClean="0">
                <a:latin typeface="Book Antiqua" pitchFamily="18" charset="0"/>
              </a:rPr>
              <a:t>Water and postharvest life</a:t>
            </a:r>
          </a:p>
          <a:p>
            <a:pPr lvl="2">
              <a:buFont typeface="Arial" pitchFamily="34" charset="0"/>
              <a:buBlip>
                <a:blip r:embed="rId3"/>
              </a:buBlip>
            </a:pPr>
            <a:r>
              <a:rPr lang="en-US" altLang="en-US" dirty="0" smtClean="0">
                <a:latin typeface="Book Antiqua" pitchFamily="18" charset="0"/>
              </a:rPr>
              <a:t>Factors that affect transpiration </a:t>
            </a:r>
          </a:p>
          <a:p>
            <a:pPr lvl="2">
              <a:buFont typeface="Arial" pitchFamily="34" charset="0"/>
              <a:buBlip>
                <a:blip r:embed="rId3"/>
              </a:buBlip>
            </a:pPr>
            <a:r>
              <a:rPr lang="en-US" altLang="en-US" dirty="0" smtClean="0">
                <a:latin typeface="Book Antiqua" pitchFamily="18" charset="0"/>
              </a:rPr>
              <a:t>Methods of controlling transpirational losses </a:t>
            </a:r>
          </a:p>
          <a:p>
            <a:pPr lvl="1">
              <a:buFont typeface="Arial" pitchFamily="34" charset="0"/>
              <a:buNone/>
            </a:pPr>
            <a:r>
              <a:rPr lang="en-US" altLang="en-US" b="1" dirty="0" smtClean="0">
                <a:latin typeface="Book Antiqua" pitchFamily="18" charset="0"/>
              </a:rPr>
              <a:t>2.4. Role of phyto-hormones to PHP</a:t>
            </a:r>
          </a:p>
          <a:p>
            <a:pPr lvl="1">
              <a:buFont typeface="Arial" pitchFamily="34" charset="0"/>
              <a:buNone/>
            </a:pPr>
            <a:r>
              <a:rPr lang="en-US" altLang="en-US" b="1" dirty="0" smtClean="0">
                <a:latin typeface="Book Antiqua" pitchFamily="18" charset="0"/>
              </a:rPr>
              <a:t>2.5. Fruit ripening </a:t>
            </a:r>
            <a:endParaRPr lang="en-US" altLang="en-US" dirty="0" smtClean="0">
              <a:latin typeface="Book Antiqua" pitchFamily="18" charset="0"/>
            </a:endParaRPr>
          </a:p>
        </p:txBody>
      </p:sp>
      <p:pic>
        <p:nvPicPr>
          <p:cNvPr id="33795" name="Picture 3" descr="D:\HORTICULTURE\03 ORNAMENTAL HORT\PP symbols\market_target_graph_400_wht_13978.png"/>
          <p:cNvPicPr>
            <a:picLocks noChangeAspect="1" noChangeArrowheads="1"/>
          </p:cNvPicPr>
          <p:nvPr/>
        </p:nvPicPr>
        <p:blipFill>
          <a:blip r:embed="rId4"/>
          <a:srcRect/>
          <a:stretch>
            <a:fillRect/>
          </a:stretch>
        </p:blipFill>
        <p:spPr bwMode="auto">
          <a:xfrm>
            <a:off x="5410200" y="0"/>
            <a:ext cx="3733800"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28600" y="304800"/>
            <a:ext cx="86868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152400" y="228600"/>
            <a:ext cx="8763000" cy="5562600"/>
          </a:xfrm>
        </p:spPr>
        <p:txBody>
          <a:bodyPr/>
          <a:lstStyle/>
          <a:p>
            <a:pPr algn="just">
              <a:buFont typeface="Arial" pitchFamily="34" charset="0"/>
              <a:buNone/>
            </a:pPr>
            <a:r>
              <a:rPr lang="en-US" altLang="en-US" sz="3000" b="1" smtClean="0">
                <a:solidFill>
                  <a:srgbClr val="0033CC"/>
                </a:solidFill>
                <a:latin typeface="Book Antiqua" pitchFamily="18" charset="0"/>
              </a:rPr>
              <a:t>3.1. Growth &amp; Development </a:t>
            </a:r>
          </a:p>
          <a:p>
            <a:pPr algn="just">
              <a:buFont typeface="Arial" pitchFamily="34" charset="0"/>
              <a:buBlip>
                <a:blip r:embed="rId2"/>
              </a:buBlip>
            </a:pPr>
            <a:r>
              <a:rPr lang="en-US" altLang="en-US" sz="3000" b="1" smtClean="0">
                <a:solidFill>
                  <a:srgbClr val="0033CC"/>
                </a:solidFill>
                <a:latin typeface="Book Antiqua" pitchFamily="18" charset="0"/>
              </a:rPr>
              <a:t>Growth</a:t>
            </a:r>
            <a:r>
              <a:rPr lang="en-US" altLang="en-US" sz="3000" b="1" smtClean="0">
                <a:latin typeface="Book Antiqua" pitchFamily="18" charset="0"/>
              </a:rPr>
              <a:t>: -</a:t>
            </a:r>
            <a:r>
              <a:rPr lang="en-US" altLang="en-US" sz="3000" smtClean="0">
                <a:latin typeface="Book Antiqua" pitchFamily="18" charset="0"/>
              </a:rPr>
              <a:t> the time of active cell division and enlargement which leads to increase in size or volume.</a:t>
            </a:r>
          </a:p>
          <a:p>
            <a:pPr algn="just">
              <a:buFont typeface="Arial" pitchFamily="34" charset="0"/>
              <a:buNone/>
            </a:pPr>
            <a:endParaRPr lang="en-US" altLang="en-US" sz="3000" smtClean="0">
              <a:latin typeface="Book Antiqua" pitchFamily="18" charset="0"/>
            </a:endParaRPr>
          </a:p>
          <a:p>
            <a:pPr algn="just">
              <a:buFont typeface="Arial" pitchFamily="34" charset="0"/>
              <a:buNone/>
            </a:pPr>
            <a:endParaRPr lang="en-US" altLang="en-US" sz="3000" smtClean="0">
              <a:latin typeface="Book Antiqua" pitchFamily="18" charset="0"/>
            </a:endParaRPr>
          </a:p>
          <a:p>
            <a:pPr algn="just">
              <a:buFont typeface="Arial" pitchFamily="34" charset="0"/>
              <a:buNone/>
            </a:pPr>
            <a:endParaRPr lang="en-US" altLang="en-US" sz="3000" smtClean="0">
              <a:latin typeface="Book Antiqua" pitchFamily="18" charset="0"/>
            </a:endParaRPr>
          </a:p>
          <a:p>
            <a:pPr algn="just">
              <a:buFont typeface="Arial" pitchFamily="34" charset="0"/>
              <a:buBlip>
                <a:blip r:embed="rId2"/>
              </a:buBlip>
            </a:pPr>
            <a:r>
              <a:rPr lang="en-US" altLang="en-US" sz="3000" b="1" smtClean="0">
                <a:solidFill>
                  <a:srgbClr val="0033CC"/>
                </a:solidFill>
                <a:latin typeface="Book Antiqua" pitchFamily="18" charset="0"/>
              </a:rPr>
              <a:t>Maturity</a:t>
            </a:r>
            <a:r>
              <a:rPr lang="en-US" altLang="en-US" sz="3000" b="1" smtClean="0">
                <a:latin typeface="Book Antiqua" pitchFamily="18" charset="0"/>
              </a:rPr>
              <a:t>: - </a:t>
            </a:r>
            <a:r>
              <a:rPr lang="en-US" altLang="en-US" sz="3000" smtClean="0">
                <a:latin typeface="Book Antiqua" pitchFamily="18" charset="0"/>
              </a:rPr>
              <a:t>the time period when the plant has completed its active growth (vegetative stages, stages of flowering and seed production) stages.</a:t>
            </a:r>
          </a:p>
          <a:p>
            <a:endParaRPr lang="en-US" altLang="en-US" sz="3000" smtClean="0"/>
          </a:p>
        </p:txBody>
      </p:sp>
      <p:pic>
        <p:nvPicPr>
          <p:cNvPr id="35843" name="Picture 2"/>
          <p:cNvPicPr>
            <a:picLocks noChangeAspect="1" noChangeArrowheads="1"/>
          </p:cNvPicPr>
          <p:nvPr/>
        </p:nvPicPr>
        <p:blipFill>
          <a:blip r:embed="rId3"/>
          <a:srcRect/>
          <a:stretch>
            <a:fillRect/>
          </a:stretch>
        </p:blipFill>
        <p:spPr bwMode="auto">
          <a:xfrm>
            <a:off x="5943600" y="1752600"/>
            <a:ext cx="3200400" cy="2193925"/>
          </a:xfrm>
          <a:prstGeom prst="rect">
            <a:avLst/>
          </a:prstGeom>
          <a:noFill/>
          <a:ln w="9525">
            <a:noFill/>
            <a:miter lim="800000"/>
            <a:headEnd/>
            <a:tailEnd/>
          </a:ln>
        </p:spPr>
      </p:pic>
      <p:pic>
        <p:nvPicPr>
          <p:cNvPr id="35844" name="Picture 3"/>
          <p:cNvPicPr>
            <a:picLocks noChangeAspect="1" noChangeArrowheads="1"/>
          </p:cNvPicPr>
          <p:nvPr/>
        </p:nvPicPr>
        <p:blipFill>
          <a:blip r:embed="rId4"/>
          <a:srcRect/>
          <a:stretch>
            <a:fillRect/>
          </a:stretch>
        </p:blipFill>
        <p:spPr bwMode="auto">
          <a:xfrm>
            <a:off x="5867400" y="5257800"/>
            <a:ext cx="3276600" cy="1600200"/>
          </a:xfrm>
          <a:prstGeom prst="rect">
            <a:avLst/>
          </a:prstGeom>
          <a:noFill/>
          <a:ln w="9525">
            <a:noFill/>
            <a:miter lim="800000"/>
            <a:headEnd/>
            <a:tailEnd/>
          </a:ln>
        </p:spPr>
      </p:pic>
      <p:pic>
        <p:nvPicPr>
          <p:cNvPr id="35845" name="Picture 4"/>
          <p:cNvPicPr>
            <a:picLocks noChangeAspect="1" noChangeArrowheads="1"/>
          </p:cNvPicPr>
          <p:nvPr/>
        </p:nvPicPr>
        <p:blipFill>
          <a:blip r:embed="rId5"/>
          <a:srcRect/>
          <a:stretch>
            <a:fillRect/>
          </a:stretch>
        </p:blipFill>
        <p:spPr bwMode="auto">
          <a:xfrm>
            <a:off x="0" y="5334000"/>
            <a:ext cx="21336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381000" y="1524000"/>
            <a:ext cx="8229600" cy="4525963"/>
          </a:xfrm>
        </p:spPr>
        <p:txBody>
          <a:bodyPr/>
          <a:lstStyle/>
          <a:p>
            <a:pPr algn="just">
              <a:buFont typeface="Arial" pitchFamily="34" charset="0"/>
              <a:buBlip>
                <a:blip r:embed="rId2"/>
              </a:buBlip>
            </a:pPr>
            <a:r>
              <a:rPr lang="en-US" altLang="en-US" sz="3000" b="1" dirty="0" smtClean="0">
                <a:solidFill>
                  <a:srgbClr val="0033CC"/>
                </a:solidFill>
                <a:latin typeface="Book Antiqua" pitchFamily="18" charset="0"/>
              </a:rPr>
              <a:t>Ripening</a:t>
            </a:r>
            <a:r>
              <a:rPr lang="en-US" altLang="en-US" sz="3000" b="1" dirty="0" smtClean="0">
                <a:latin typeface="Book Antiqua" pitchFamily="18" charset="0"/>
              </a:rPr>
              <a:t>: - </a:t>
            </a:r>
            <a:r>
              <a:rPr lang="en-US" altLang="en-US" sz="3000" dirty="0" smtClean="0">
                <a:latin typeface="Book Antiqua" pitchFamily="18" charset="0"/>
              </a:rPr>
              <a:t>the developmental stage of fruits and vegetables which is characterized by a series of diverse physical and chemical changes and follows maturation.</a:t>
            </a:r>
          </a:p>
          <a:p>
            <a:pPr algn="just">
              <a:buFont typeface="Arial" pitchFamily="34" charset="0"/>
              <a:buBlip>
                <a:blip r:embed="rId2"/>
              </a:buBlip>
            </a:pPr>
            <a:r>
              <a:rPr lang="en-US" altLang="en-US" sz="3000" b="1" dirty="0" smtClean="0">
                <a:solidFill>
                  <a:srgbClr val="0033CC"/>
                </a:solidFill>
                <a:latin typeface="Book Antiqua" pitchFamily="18" charset="0"/>
              </a:rPr>
              <a:t>Senescence</a:t>
            </a:r>
            <a:r>
              <a:rPr lang="en-US" altLang="en-US" sz="3000" b="1" dirty="0" smtClean="0">
                <a:latin typeface="Book Antiqua" pitchFamily="18" charset="0"/>
              </a:rPr>
              <a:t>: - </a:t>
            </a:r>
            <a:r>
              <a:rPr lang="en-US" altLang="en-US" sz="3000" dirty="0" smtClean="0">
                <a:latin typeface="Book Antiqua" pitchFamily="18" charset="0"/>
              </a:rPr>
              <a:t>refers to the time when a series of deteriorative changes occur leading to the natural death of the plant</a:t>
            </a:r>
          </a:p>
          <a:p>
            <a:endParaRPr lang="en-US" altLang="en-US" sz="3000" dirty="0" smtClean="0"/>
          </a:p>
        </p:txBody>
      </p:sp>
      <p:pic>
        <p:nvPicPr>
          <p:cNvPr id="36867" name="Picture 5"/>
          <p:cNvPicPr>
            <a:picLocks noChangeAspect="1" noChangeArrowheads="1"/>
          </p:cNvPicPr>
          <p:nvPr/>
        </p:nvPicPr>
        <p:blipFill>
          <a:blip r:embed="rId3"/>
          <a:srcRect/>
          <a:stretch>
            <a:fillRect/>
          </a:stretch>
        </p:blipFill>
        <p:spPr bwMode="auto">
          <a:xfrm>
            <a:off x="0" y="0"/>
            <a:ext cx="2209800" cy="1600200"/>
          </a:xfrm>
          <a:prstGeom prst="rect">
            <a:avLst/>
          </a:prstGeom>
          <a:noFill/>
          <a:ln w="9525">
            <a:noFill/>
            <a:miter lim="800000"/>
            <a:headEnd/>
            <a:tailEnd/>
          </a:ln>
        </p:spPr>
      </p:pic>
      <p:pic>
        <p:nvPicPr>
          <p:cNvPr id="36868" name="Picture 6"/>
          <p:cNvPicPr>
            <a:picLocks noChangeAspect="1" noChangeArrowheads="1"/>
          </p:cNvPicPr>
          <p:nvPr/>
        </p:nvPicPr>
        <p:blipFill>
          <a:blip r:embed="rId4"/>
          <a:srcRect/>
          <a:stretch>
            <a:fillRect/>
          </a:stretch>
        </p:blipFill>
        <p:spPr bwMode="auto">
          <a:xfrm>
            <a:off x="7239000" y="4495800"/>
            <a:ext cx="1905000" cy="2362200"/>
          </a:xfrm>
          <a:prstGeom prst="rect">
            <a:avLst/>
          </a:prstGeom>
          <a:noFill/>
          <a:ln w="9525">
            <a:noFill/>
            <a:miter lim="800000"/>
            <a:headEnd/>
            <a:tailEnd/>
          </a:ln>
        </p:spPr>
      </p:pic>
      <p:pic>
        <p:nvPicPr>
          <p:cNvPr id="36869" name="Picture 7"/>
          <p:cNvPicPr>
            <a:picLocks noChangeAspect="1" noChangeArrowheads="1"/>
          </p:cNvPicPr>
          <p:nvPr/>
        </p:nvPicPr>
        <p:blipFill>
          <a:blip r:embed="rId5"/>
          <a:srcRect/>
          <a:stretch>
            <a:fillRect/>
          </a:stretch>
        </p:blipFill>
        <p:spPr bwMode="auto">
          <a:xfrm>
            <a:off x="2209800" y="0"/>
            <a:ext cx="1371600" cy="1600200"/>
          </a:xfrm>
          <a:prstGeom prst="rect">
            <a:avLst/>
          </a:prstGeom>
          <a:noFill/>
          <a:ln w="9525">
            <a:noFill/>
            <a:miter lim="800000"/>
            <a:headEnd/>
            <a:tailEnd/>
          </a:ln>
        </p:spPr>
      </p:pic>
      <p:pic>
        <p:nvPicPr>
          <p:cNvPr id="36870" name="Picture 8"/>
          <p:cNvPicPr>
            <a:picLocks noChangeAspect="1" noChangeArrowheads="1"/>
          </p:cNvPicPr>
          <p:nvPr/>
        </p:nvPicPr>
        <p:blipFill>
          <a:blip r:embed="rId6"/>
          <a:srcRect/>
          <a:stretch>
            <a:fillRect/>
          </a:stretch>
        </p:blipFill>
        <p:spPr bwMode="auto">
          <a:xfrm>
            <a:off x="5257800" y="4486275"/>
            <a:ext cx="1981200" cy="2371725"/>
          </a:xfrm>
          <a:prstGeom prst="rect">
            <a:avLst/>
          </a:prstGeom>
          <a:noFill/>
          <a:ln w="9525">
            <a:noFill/>
            <a:miter lim="800000"/>
            <a:headEnd/>
            <a:tailEnd/>
          </a:ln>
        </p:spPr>
      </p:pic>
      <p:pic>
        <p:nvPicPr>
          <p:cNvPr id="36871" name="Picture 9"/>
          <p:cNvPicPr>
            <a:picLocks noChangeAspect="1" noChangeArrowheads="1"/>
          </p:cNvPicPr>
          <p:nvPr/>
        </p:nvPicPr>
        <p:blipFill>
          <a:blip r:embed="rId7"/>
          <a:srcRect/>
          <a:stretch>
            <a:fillRect/>
          </a:stretch>
        </p:blipFill>
        <p:spPr bwMode="auto">
          <a:xfrm>
            <a:off x="3429000" y="4867275"/>
            <a:ext cx="1809750" cy="1990725"/>
          </a:xfrm>
          <a:prstGeom prst="rect">
            <a:avLst/>
          </a:prstGeom>
          <a:noFill/>
          <a:ln w="9525">
            <a:noFill/>
            <a:miter lim="800000"/>
            <a:headEnd/>
            <a:tailEnd/>
          </a:ln>
        </p:spPr>
      </p:pic>
      <p:pic>
        <p:nvPicPr>
          <p:cNvPr id="36872" name="Picture 10"/>
          <p:cNvPicPr>
            <a:picLocks noChangeAspect="1" noChangeArrowheads="1"/>
          </p:cNvPicPr>
          <p:nvPr/>
        </p:nvPicPr>
        <p:blipFill>
          <a:blip r:embed="rId8"/>
          <a:srcRect/>
          <a:stretch>
            <a:fillRect/>
          </a:stretch>
        </p:blipFill>
        <p:spPr bwMode="auto">
          <a:xfrm>
            <a:off x="4038600" y="0"/>
            <a:ext cx="1304925" cy="1600200"/>
          </a:xfrm>
          <a:prstGeom prst="rect">
            <a:avLst/>
          </a:prstGeom>
          <a:noFill/>
          <a:ln w="9525">
            <a:noFill/>
            <a:miter lim="800000"/>
            <a:headEnd/>
            <a:tailEnd/>
          </a:ln>
        </p:spPr>
      </p:pic>
      <p:pic>
        <p:nvPicPr>
          <p:cNvPr id="36873" name="Picture 11"/>
          <p:cNvPicPr>
            <a:picLocks noChangeAspect="1" noChangeArrowheads="1"/>
          </p:cNvPicPr>
          <p:nvPr/>
        </p:nvPicPr>
        <p:blipFill>
          <a:blip r:embed="rId9"/>
          <a:srcRect/>
          <a:stretch>
            <a:fillRect/>
          </a:stretch>
        </p:blipFill>
        <p:spPr bwMode="auto">
          <a:xfrm>
            <a:off x="5410200" y="0"/>
            <a:ext cx="3733800" cy="1600200"/>
          </a:xfrm>
          <a:prstGeom prst="rect">
            <a:avLst/>
          </a:prstGeom>
          <a:noFill/>
          <a:ln w="9525">
            <a:noFill/>
            <a:miter lim="800000"/>
            <a:headEnd/>
            <a:tailEnd/>
          </a:ln>
        </p:spPr>
      </p:pic>
      <p:pic>
        <p:nvPicPr>
          <p:cNvPr id="36874" name="Picture 12"/>
          <p:cNvPicPr>
            <a:picLocks noChangeAspect="1" noChangeArrowheads="1"/>
          </p:cNvPicPr>
          <p:nvPr/>
        </p:nvPicPr>
        <p:blipFill>
          <a:blip r:embed="rId10"/>
          <a:srcRect/>
          <a:stretch>
            <a:fillRect/>
          </a:stretch>
        </p:blipFill>
        <p:spPr bwMode="auto">
          <a:xfrm>
            <a:off x="0" y="4845050"/>
            <a:ext cx="3276600" cy="2012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 calcmode="lin" valueType="num">
                                      <p:cBhvr additive="base">
                                        <p:cTn id="7" dur="500" fill="hold"/>
                                        <p:tgtEl>
                                          <p:spTgt spid="122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290">
                                            <p:txEl>
                                              <p:pRg st="1" end="1"/>
                                            </p:txEl>
                                          </p:spTgt>
                                        </p:tgtEl>
                                        <p:attrNameLst>
                                          <p:attrName>style.visibility</p:attrName>
                                        </p:attrNameLst>
                                      </p:cBhvr>
                                      <p:to>
                                        <p:strVal val="visible"/>
                                      </p:to>
                                    </p:set>
                                    <p:anim calcmode="lin" valueType="num">
                                      <p:cBhvr additive="base">
                                        <p:cTn id="13" dur="500" fill="hold"/>
                                        <p:tgtEl>
                                          <p:spTgt spid="1229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533400"/>
          </a:xfrm>
        </p:spPr>
        <p:txBody>
          <a:bodyPr>
            <a:normAutofit fontScale="90000"/>
          </a:bodyPr>
          <a:lstStyle/>
          <a:p>
            <a:pPr algn="l"/>
            <a:r>
              <a:rPr lang="en-US" sz="4000" b="1" kern="0" dirty="0" smtClean="0">
                <a:solidFill>
                  <a:srgbClr val="FF0000"/>
                </a:solidFill>
                <a:latin typeface="Times New Roman" pitchFamily="18" charset="0"/>
                <a:cs typeface="Times New Roman" pitchFamily="18" charset="0"/>
              </a:rPr>
              <a:t>Growth and development</a:t>
            </a:r>
            <a:endParaRPr lang="en-US" sz="40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762000"/>
            <a:ext cx="8915400" cy="6096000"/>
          </a:xfrm>
        </p:spPr>
        <p:txBody>
          <a:bodyPr>
            <a:noAutofit/>
          </a:bodyPr>
          <a:lstStyle/>
          <a:p>
            <a:pPr marL="290513" lvl="1" indent="-290513" algn="just">
              <a:buBlip>
                <a:blip r:embed="rId2"/>
              </a:buBlip>
            </a:pPr>
            <a:r>
              <a:rPr lang="en-US" sz="2400" b="1" i="1" dirty="0" smtClean="0">
                <a:latin typeface="Times New Roman" pitchFamily="18" charset="0"/>
                <a:ea typeface="Calibri" pitchFamily="34" charset="0"/>
                <a:cs typeface="Times New Roman" pitchFamily="18" charset="0"/>
              </a:rPr>
              <a:t>Growth:</a:t>
            </a:r>
            <a:r>
              <a:rPr lang="en-US" sz="2400" i="1" dirty="0" smtClean="0">
                <a:latin typeface="Times New Roman" pitchFamily="18" charset="0"/>
                <a:ea typeface="Calibri" pitchFamily="34" charset="0"/>
                <a:cs typeface="Times New Roman" pitchFamily="18" charset="0"/>
              </a:rPr>
              <a:t> </a:t>
            </a:r>
            <a:r>
              <a:rPr lang="en-US" sz="2400" dirty="0" smtClean="0">
                <a:latin typeface="Times New Roman" pitchFamily="18" charset="0"/>
                <a:ea typeface="Calibri" pitchFamily="34" charset="0"/>
                <a:cs typeface="Times New Roman" pitchFamily="18" charset="0"/>
              </a:rPr>
              <a:t>an</a:t>
            </a:r>
            <a:r>
              <a:rPr lang="en-US" sz="2400" i="1" dirty="0" smtClean="0">
                <a:latin typeface="Times New Roman" pitchFamily="18" charset="0"/>
                <a:ea typeface="Calibri" pitchFamily="34" charset="0"/>
                <a:cs typeface="Times New Roman" pitchFamily="18" charset="0"/>
              </a:rPr>
              <a:t> </a:t>
            </a:r>
            <a:r>
              <a:rPr lang="en-US" sz="2400" dirty="0" smtClean="0">
                <a:latin typeface="Times New Roman" pitchFamily="18" charset="0"/>
                <a:ea typeface="Calibri" pitchFamily="34" charset="0"/>
                <a:cs typeface="Times New Roman" pitchFamily="18" charset="0"/>
              </a:rPr>
              <a:t>irreversible increase in number and size of a cell, organ or organism</a:t>
            </a:r>
            <a:r>
              <a:rPr lang="en-US" sz="2400" i="1" dirty="0" smtClean="0">
                <a:latin typeface="Times New Roman" pitchFamily="18" charset="0"/>
                <a:ea typeface="Calibri" pitchFamily="34" charset="0"/>
                <a:cs typeface="Times New Roman" pitchFamily="18" charset="0"/>
              </a:rPr>
              <a:t> &amp; </a:t>
            </a:r>
            <a:r>
              <a:rPr lang="en-US" sz="2400" dirty="0" smtClean="0">
                <a:latin typeface="Times New Roman" pitchFamily="18" charset="0"/>
                <a:ea typeface="Calibri" pitchFamily="34" charset="0"/>
                <a:cs typeface="Times New Roman" pitchFamily="18" charset="0"/>
              </a:rPr>
              <a:t>it is </a:t>
            </a:r>
            <a:r>
              <a:rPr lang="en-US" sz="2400" b="1" i="1" dirty="0" smtClean="0">
                <a:latin typeface="Times New Roman" pitchFamily="18" charset="0"/>
                <a:ea typeface="Calibri" pitchFamily="34" charset="0"/>
                <a:cs typeface="Times New Roman" pitchFamily="18" charset="0"/>
              </a:rPr>
              <a:t>not uniform </a:t>
            </a:r>
            <a:r>
              <a:rPr lang="en-US" sz="2400" dirty="0" smtClean="0">
                <a:latin typeface="Times New Roman" pitchFamily="18" charset="0"/>
                <a:ea typeface="Calibri" pitchFamily="34" charset="0"/>
                <a:cs typeface="Times New Roman" pitchFamily="18" charset="0"/>
              </a:rPr>
              <a:t>in living organisms throughout the life span. </a:t>
            </a:r>
          </a:p>
          <a:p>
            <a:pPr marL="280988" indent="-280988" algn="just" fontAlgn="base">
              <a:spcBef>
                <a:spcPct val="0"/>
              </a:spcBef>
              <a:spcAft>
                <a:spcPct val="0"/>
              </a:spcAft>
              <a:buFont typeface="Wingdings" pitchFamily="2" charset="2"/>
              <a:buChar char="q"/>
            </a:pPr>
            <a:endParaRPr lang="en-US" sz="2400" dirty="0" smtClean="0">
              <a:latin typeface="Times New Roman" pitchFamily="18" charset="0"/>
              <a:ea typeface="Calibri" pitchFamily="34" charset="0"/>
              <a:cs typeface="Times New Roman" pitchFamily="18" charset="0"/>
            </a:endParaRPr>
          </a:p>
          <a:p>
            <a:pPr marL="280988" indent="-280988" algn="just" fontAlgn="base">
              <a:spcBef>
                <a:spcPct val="0"/>
              </a:spcBef>
              <a:spcAft>
                <a:spcPct val="0"/>
              </a:spcAft>
              <a:buFont typeface="Wingdings" pitchFamily="2" charset="2"/>
              <a:buChar char="q"/>
            </a:pPr>
            <a:r>
              <a:rPr lang="en-US" sz="2400" dirty="0" smtClean="0">
                <a:latin typeface="Times New Roman" pitchFamily="18" charset="0"/>
                <a:ea typeface="Calibri" pitchFamily="34" charset="0"/>
                <a:cs typeface="Times New Roman" pitchFamily="18" charset="0"/>
              </a:rPr>
              <a:t>it may be fast at some stage, slows down and </a:t>
            </a:r>
            <a:r>
              <a:rPr lang="en-US" sz="2400" b="1" i="1" dirty="0" smtClean="0">
                <a:latin typeface="Times New Roman" pitchFamily="18" charset="0"/>
                <a:ea typeface="Calibri" pitchFamily="34" charset="0"/>
                <a:cs typeface="Times New Roman" pitchFamily="18" charset="0"/>
              </a:rPr>
              <a:t>stops </a:t>
            </a:r>
            <a:r>
              <a:rPr lang="en-US" sz="2400" dirty="0" smtClean="0">
                <a:latin typeface="Times New Roman" pitchFamily="18" charset="0"/>
                <a:ea typeface="Calibri" pitchFamily="34" charset="0"/>
                <a:cs typeface="Times New Roman" pitchFamily="18" charset="0"/>
              </a:rPr>
              <a:t>at a particular time</a:t>
            </a:r>
            <a:r>
              <a:rPr lang="en-US" sz="2400" b="1" i="1" dirty="0" smtClean="0">
                <a:latin typeface="Times New Roman" pitchFamily="18" charset="0"/>
                <a:ea typeface="Calibri" pitchFamily="34" charset="0"/>
                <a:cs typeface="Times New Roman" pitchFamily="18" charset="0"/>
              </a:rPr>
              <a:t>; later in life death </a:t>
            </a:r>
            <a:r>
              <a:rPr lang="en-US" sz="2400" dirty="0" smtClean="0">
                <a:latin typeface="Times New Roman" pitchFamily="18" charset="0"/>
                <a:ea typeface="Calibri" pitchFamily="34" charset="0"/>
                <a:cs typeface="Times New Roman" pitchFamily="18" charset="0"/>
              </a:rPr>
              <a:t>occurs. </a:t>
            </a:r>
          </a:p>
          <a:p>
            <a:pPr marL="280988" lvl="0" indent="-280988" algn="just" fontAlgn="base">
              <a:spcBef>
                <a:spcPct val="0"/>
              </a:spcBef>
              <a:spcAft>
                <a:spcPct val="0"/>
              </a:spcAft>
              <a:buFont typeface="Wingdings" pitchFamily="2" charset="2"/>
              <a:buChar char="q"/>
            </a:pPr>
            <a:endParaRPr lang="en-US" sz="2400" dirty="0" smtClean="0">
              <a:latin typeface="Times New Roman" pitchFamily="18" charset="0"/>
              <a:ea typeface="Calibri" pitchFamily="34" charset="0"/>
              <a:cs typeface="Times New Roman" pitchFamily="18" charset="0"/>
            </a:endParaRPr>
          </a:p>
          <a:p>
            <a:pPr marL="280988" lvl="0" indent="-280988" algn="just" fontAlgn="base">
              <a:spcBef>
                <a:spcPct val="0"/>
              </a:spcBef>
              <a:spcAft>
                <a:spcPct val="0"/>
              </a:spcAft>
              <a:buFont typeface="Wingdings" pitchFamily="2" charset="2"/>
              <a:buChar char="q"/>
            </a:pPr>
            <a:r>
              <a:rPr lang="en-US" sz="2400" dirty="0" smtClean="0">
                <a:latin typeface="Times New Roman" pitchFamily="18" charset="0"/>
                <a:ea typeface="Calibri" pitchFamily="34" charset="0"/>
                <a:cs typeface="Times New Roman" pitchFamily="18" charset="0"/>
              </a:rPr>
              <a:t>Growth in plants is </a:t>
            </a:r>
            <a:r>
              <a:rPr lang="en-US" sz="2400" b="1" dirty="0" smtClean="0">
                <a:latin typeface="Times New Roman" pitchFamily="18" charset="0"/>
                <a:ea typeface="Calibri" pitchFamily="34" charset="0"/>
                <a:cs typeface="Times New Roman" pitchFamily="18" charset="0"/>
              </a:rPr>
              <a:t>indeterminate </a:t>
            </a:r>
            <a:r>
              <a:rPr lang="en-US" sz="2400" dirty="0" smtClean="0">
                <a:latin typeface="Times New Roman" pitchFamily="18" charset="0"/>
                <a:ea typeface="Calibri" pitchFamily="34" charset="0"/>
                <a:cs typeface="Times New Roman" pitchFamily="18" charset="0"/>
              </a:rPr>
              <a:t>and localized (</a:t>
            </a:r>
            <a:r>
              <a:rPr lang="en-US" sz="2400" dirty="0" err="1" smtClean="0">
                <a:latin typeface="Times New Roman" pitchFamily="18" charset="0"/>
                <a:ea typeface="Calibri" pitchFamily="34" charset="0"/>
                <a:cs typeface="Times New Roman" pitchFamily="18" charset="0"/>
              </a:rPr>
              <a:t>meristem</a:t>
            </a:r>
            <a:r>
              <a:rPr lang="en-US" sz="2400" dirty="0" smtClean="0">
                <a:latin typeface="Times New Roman" pitchFamily="18" charset="0"/>
                <a:ea typeface="Calibri" pitchFamily="34" charset="0"/>
                <a:cs typeface="Times New Roman" pitchFamily="18" charset="0"/>
              </a:rPr>
              <a:t> cells present at specific site): plants keep growing as long as they live. </a:t>
            </a:r>
          </a:p>
          <a:p>
            <a:pPr marL="280988" lvl="0" indent="-280988" algn="just" fontAlgn="base">
              <a:spcBef>
                <a:spcPct val="0"/>
              </a:spcBef>
              <a:spcAft>
                <a:spcPct val="0"/>
              </a:spcAft>
              <a:buFont typeface="Wingdings" pitchFamily="2" charset="2"/>
              <a:buChar char="q"/>
            </a:pPr>
            <a:endParaRPr lang="en-US" sz="2400" dirty="0" smtClean="0">
              <a:latin typeface="Times New Roman" pitchFamily="18" charset="0"/>
              <a:ea typeface="Calibri" pitchFamily="34" charset="0"/>
              <a:cs typeface="Times New Roman" pitchFamily="18" charset="0"/>
            </a:endParaRPr>
          </a:p>
          <a:p>
            <a:pPr marL="280988" lvl="0" indent="-280988" algn="just" fontAlgn="base">
              <a:spcBef>
                <a:spcPct val="0"/>
              </a:spcBef>
              <a:spcAft>
                <a:spcPct val="0"/>
              </a:spcAft>
              <a:buFont typeface="Wingdings" pitchFamily="2" charset="2"/>
              <a:buChar char="q"/>
            </a:pPr>
            <a:r>
              <a:rPr lang="en-US" sz="2400" dirty="0" smtClean="0">
                <a:latin typeface="Times New Roman" pitchFamily="18" charset="0"/>
                <a:ea typeface="Calibri" pitchFamily="34" charset="0"/>
                <a:cs typeface="Times New Roman" pitchFamily="18" charset="0"/>
              </a:rPr>
              <a:t>Development is associated with </a:t>
            </a:r>
            <a:r>
              <a:rPr lang="en-US" sz="2400" b="1" dirty="0" smtClean="0">
                <a:latin typeface="Times New Roman" pitchFamily="18" charset="0"/>
                <a:ea typeface="Calibri" pitchFamily="34" charset="0"/>
                <a:cs typeface="Times New Roman" pitchFamily="18" charset="0"/>
              </a:rPr>
              <a:t>morphogenesis </a:t>
            </a:r>
            <a:r>
              <a:rPr lang="en-US" sz="2400" dirty="0" smtClean="0">
                <a:latin typeface="Times New Roman" pitchFamily="18" charset="0"/>
                <a:ea typeface="Calibri" pitchFamily="34" charset="0"/>
                <a:cs typeface="Times New Roman" pitchFamily="18" charset="0"/>
              </a:rPr>
              <a:t>and </a:t>
            </a:r>
            <a:r>
              <a:rPr lang="en-US" sz="2400" b="1" dirty="0" smtClean="0">
                <a:latin typeface="Times New Roman" pitchFamily="18" charset="0"/>
                <a:ea typeface="Calibri" pitchFamily="34" charset="0"/>
                <a:cs typeface="Times New Roman" pitchFamily="18" charset="0"/>
              </a:rPr>
              <a:t>differentiation</a:t>
            </a:r>
            <a:r>
              <a:rPr lang="en-US" sz="2400" dirty="0" smtClean="0">
                <a:latin typeface="Times New Roman" pitchFamily="18" charset="0"/>
                <a:ea typeface="Calibri" pitchFamily="34" charset="0"/>
                <a:cs typeface="Times New Roman" pitchFamily="18" charset="0"/>
              </a:rPr>
              <a:t>.</a:t>
            </a:r>
          </a:p>
          <a:p>
            <a:pPr marL="738188" lvl="1" indent="-280988" algn="just">
              <a:buFont typeface="Wingdings" pitchFamily="2" charset="2"/>
              <a:buChar char="ü"/>
            </a:pPr>
            <a:r>
              <a:rPr lang="en-US" sz="2400" b="1" dirty="0" smtClean="0">
                <a:latin typeface="Times New Roman" pitchFamily="18" charset="0"/>
                <a:ea typeface="Calibri" pitchFamily="34" charset="0"/>
                <a:cs typeface="Times New Roman" pitchFamily="18" charset="0"/>
              </a:rPr>
              <a:t>Morphogenesis </a:t>
            </a:r>
            <a:r>
              <a:rPr lang="en-US" sz="2400" dirty="0" smtClean="0">
                <a:latin typeface="Times New Roman" pitchFamily="18" charset="0"/>
                <a:ea typeface="Calibri" pitchFamily="34" charset="0"/>
                <a:cs typeface="Times New Roman" pitchFamily="18" charset="0"/>
              </a:rPr>
              <a:t>- </a:t>
            </a:r>
            <a:r>
              <a:rPr lang="en-US" sz="2400" i="1" dirty="0" smtClean="0">
                <a:latin typeface="Times New Roman" pitchFamily="18" charset="0"/>
                <a:ea typeface="Calibri" pitchFamily="34" charset="0"/>
                <a:cs typeface="Times New Roman" pitchFamily="18" charset="0"/>
              </a:rPr>
              <a:t>development of </a:t>
            </a:r>
            <a:r>
              <a:rPr lang="en-US" sz="2400" b="1" i="1" dirty="0" smtClean="0">
                <a:latin typeface="Times New Roman" pitchFamily="18" charset="0"/>
                <a:ea typeface="Calibri" pitchFamily="34" charset="0"/>
                <a:cs typeface="Times New Roman" pitchFamily="18" charset="0"/>
              </a:rPr>
              <a:t>shape and structure </a:t>
            </a:r>
            <a:r>
              <a:rPr lang="en-US" sz="2400" dirty="0" smtClean="0">
                <a:latin typeface="Times New Roman" pitchFamily="18" charset="0"/>
                <a:ea typeface="Calibri" pitchFamily="34" charset="0"/>
                <a:cs typeface="Times New Roman" pitchFamily="18" charset="0"/>
              </a:rPr>
              <a:t>of an organism; and </a:t>
            </a:r>
          </a:p>
          <a:p>
            <a:pPr marL="738188" lvl="1" indent="-280988" algn="just">
              <a:buFont typeface="Wingdings" pitchFamily="2" charset="2"/>
              <a:buChar char="ü"/>
            </a:pPr>
            <a:r>
              <a:rPr lang="en-US" sz="2400" b="1" dirty="0" smtClean="0">
                <a:latin typeface="Times New Roman" pitchFamily="18" charset="0"/>
                <a:ea typeface="Calibri" pitchFamily="34" charset="0"/>
                <a:cs typeface="Times New Roman" pitchFamily="18" charset="0"/>
              </a:rPr>
              <a:t>Differentiation </a:t>
            </a:r>
            <a:r>
              <a:rPr lang="en-US" sz="2400" dirty="0" smtClean="0">
                <a:latin typeface="Times New Roman" pitchFamily="18" charset="0"/>
                <a:ea typeface="Calibri" pitchFamily="34" charset="0"/>
                <a:cs typeface="Times New Roman" pitchFamily="18" charset="0"/>
              </a:rPr>
              <a:t>- </a:t>
            </a:r>
            <a:r>
              <a:rPr lang="en-US" sz="2400" b="1" dirty="0" smtClean="0">
                <a:latin typeface="Times New Roman" pitchFamily="18" charset="0"/>
                <a:ea typeface="Calibri" pitchFamily="34" charset="0"/>
                <a:cs typeface="Times New Roman" pitchFamily="18" charset="0"/>
              </a:rPr>
              <a:t>change in cells, tissues or organs </a:t>
            </a:r>
            <a:r>
              <a:rPr lang="en-US" sz="2400" dirty="0" smtClean="0">
                <a:latin typeface="Times New Roman" pitchFamily="18" charset="0"/>
                <a:ea typeface="Calibri" pitchFamily="34" charset="0"/>
                <a:cs typeface="Times New Roman" pitchFamily="18" charset="0"/>
              </a:rPr>
              <a:t>to carry out different functions.</a:t>
            </a:r>
            <a:r>
              <a:rPr lang="en-US" sz="2400" b="1" dirty="0" smtClean="0">
                <a:latin typeface="Times New Roman" pitchFamily="18" charset="0"/>
                <a:cs typeface="Times New Roman" pitchFamily="18" charset="0"/>
              </a:rPr>
              <a:t> </a:t>
            </a:r>
          </a:p>
          <a:p>
            <a:pPr algn="just"/>
            <a:endParaRPr lang="en-US" sz="2400" b="1" i="1" dirty="0" smtClean="0">
              <a:latin typeface="Times New Roman" pitchFamily="18" charset="0"/>
              <a:cs typeface="Times New Roman" pitchFamily="18" charset="0"/>
            </a:endParaRPr>
          </a:p>
          <a:p>
            <a:pPr marL="236538" indent="-236538" algn="just">
              <a:lnSpc>
                <a:spcPct val="115000"/>
              </a:lnSpc>
              <a:buFont typeface="Wingdings" pitchFamily="2" charset="2"/>
              <a:buChar char="v"/>
            </a:pPr>
            <a:r>
              <a:rPr lang="en-US" sz="2400" dirty="0" smtClean="0">
                <a:latin typeface="Times New Roman" pitchFamily="18" charset="0"/>
                <a:cs typeface="Times New Roman" pitchFamily="18" charset="0"/>
              </a:rPr>
              <a:t>Hence, </a:t>
            </a:r>
            <a:r>
              <a:rPr lang="en-US" sz="2400" b="1" dirty="0" smtClean="0">
                <a:latin typeface="Times New Roman" pitchFamily="18" charset="0"/>
                <a:cs typeface="Times New Roman" pitchFamily="18" charset="0"/>
              </a:rPr>
              <a:t>development </a:t>
            </a:r>
            <a:r>
              <a:rPr lang="en-US" sz="2400" dirty="0" smtClean="0">
                <a:latin typeface="Times New Roman" pitchFamily="18" charset="0"/>
                <a:cs typeface="Times New Roman" pitchFamily="18" charset="0"/>
              </a:rPr>
              <a:t>is a series of changes such as </a:t>
            </a:r>
            <a:r>
              <a:rPr lang="en-US" sz="2400" b="1" dirty="0" smtClean="0">
                <a:latin typeface="Times New Roman" pitchFamily="18" charset="0"/>
                <a:cs typeface="Times New Roman" pitchFamily="18" charset="0"/>
              </a:rPr>
              <a:t>growth, differentiation </a:t>
            </a:r>
            <a:r>
              <a:rPr lang="en-US" sz="2400" dirty="0" smtClean="0">
                <a:latin typeface="Times New Roman" pitchFamily="18" charset="0"/>
                <a:cs typeface="Times New Roman" pitchFamily="18" charset="0"/>
              </a:rPr>
              <a:t>and</a:t>
            </a:r>
            <a:r>
              <a:rPr lang="en-US" sz="2400" b="1" dirty="0" smtClean="0">
                <a:latin typeface="Times New Roman" pitchFamily="18" charset="0"/>
                <a:cs typeface="Times New Roman" pitchFamily="18" charset="0"/>
              </a:rPr>
              <a:t> maturation</a:t>
            </a:r>
            <a:r>
              <a:rPr lang="en-US" sz="2400" dirty="0" smtClean="0">
                <a:latin typeface="Times New Roman" pitchFamily="18" charset="0"/>
                <a:cs typeface="Times New Roman" pitchFamily="18" charset="0"/>
              </a:rPr>
              <a:t>, which an organism undergoes throughout its life.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trips(down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strips(downLeft)">
                                      <p:cBhvr>
                                        <p:cTn id="22" dur="500"/>
                                        <p:tgtEl>
                                          <p:spTgt spid="3">
                                            <p:txEl>
                                              <p:pRg st="6" end="6"/>
                                            </p:txEl>
                                          </p:spTgt>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strips(downLeft)">
                                      <p:cBhvr>
                                        <p:cTn id="25" dur="500"/>
                                        <p:tgtEl>
                                          <p:spTgt spid="3">
                                            <p:txEl>
                                              <p:pRg st="7" end="7"/>
                                            </p:txEl>
                                          </p:spTgt>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strips(downLeft)">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strips(downLeft)">
                                      <p:cBhvr>
                                        <p:cTn id="3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228601"/>
            <a:ext cx="8534400" cy="990599"/>
          </a:xfrm>
        </p:spPr>
        <p:txBody>
          <a:bodyPr>
            <a:noAutofit/>
          </a:bodyPr>
          <a:lstStyle/>
          <a:p>
            <a:pPr lvl="1" algn="l" rtl="0">
              <a:spcBef>
                <a:spcPct val="0"/>
              </a:spcBef>
            </a:pPr>
            <a:r>
              <a:rPr lang="en-US" sz="3600" b="1" dirty="0" smtClean="0">
                <a:solidFill>
                  <a:srgbClr val="FF0000"/>
                </a:solidFill>
                <a:latin typeface="Times New Roman" pitchFamily="18" charset="0"/>
                <a:ea typeface="Calibri"/>
                <a:cs typeface="Times New Roman" pitchFamily="18" charset="0"/>
              </a:rPr>
              <a:t>Phases of growth:</a:t>
            </a:r>
            <a:r>
              <a:rPr lang="en-US" sz="3600" b="1" i="1" dirty="0" smtClean="0">
                <a:solidFill>
                  <a:srgbClr val="FF0000"/>
                </a:solidFill>
                <a:latin typeface="Times New Roman" pitchFamily="18" charset="0"/>
                <a:ea typeface="Calibri"/>
                <a:cs typeface="Times New Roman" pitchFamily="18" charset="0"/>
              </a:rPr>
              <a:t/>
            </a:r>
            <a:br>
              <a:rPr lang="en-US" sz="3600" b="1" i="1" dirty="0" smtClean="0">
                <a:solidFill>
                  <a:srgbClr val="FF0000"/>
                </a:solidFill>
                <a:latin typeface="Times New Roman" pitchFamily="18" charset="0"/>
                <a:ea typeface="Calibri"/>
                <a:cs typeface="Times New Roman" pitchFamily="18" charset="0"/>
              </a:rPr>
            </a:br>
            <a:endParaRPr lang="en-US" sz="3600" dirty="0">
              <a:solidFill>
                <a:srgbClr val="FF0000"/>
              </a:solidFill>
            </a:endParaRPr>
          </a:p>
        </p:txBody>
      </p:sp>
      <p:sp>
        <p:nvSpPr>
          <p:cNvPr id="3" name="Subtitle 2"/>
          <p:cNvSpPr>
            <a:spLocks noGrp="1"/>
          </p:cNvSpPr>
          <p:nvPr>
            <p:ph type="subTitle" idx="1"/>
          </p:nvPr>
        </p:nvSpPr>
        <p:spPr>
          <a:xfrm>
            <a:off x="228600" y="1066800"/>
            <a:ext cx="8534400" cy="5486400"/>
          </a:xfrm>
        </p:spPr>
        <p:txBody>
          <a:bodyPr/>
          <a:lstStyle/>
          <a:p>
            <a:pPr marL="339725" indent="-339725" algn="just" eaLnBrk="0" fontAlgn="base" hangingPunct="0">
              <a:lnSpc>
                <a:spcPct val="150000"/>
              </a:lnSpc>
              <a:spcBef>
                <a:spcPct val="0"/>
              </a:spcBef>
              <a:spcAft>
                <a:spcPct val="0"/>
              </a:spcAft>
              <a:buFont typeface="+mj-lt"/>
              <a:buAutoNum type="romanLcPeriod"/>
            </a:pPr>
            <a:r>
              <a:rPr lang="en-US" b="1" dirty="0" smtClean="0">
                <a:solidFill>
                  <a:schemeClr val="tx1"/>
                </a:solidFill>
                <a:latin typeface="Times New Roman" pitchFamily="18" charset="0"/>
                <a:ea typeface="Calibri" pitchFamily="34" charset="0"/>
                <a:cs typeface="Times New Roman" pitchFamily="18" charset="0"/>
              </a:rPr>
              <a:t>Lag Phase </a:t>
            </a:r>
            <a:r>
              <a:rPr lang="en-US" dirty="0" smtClean="0">
                <a:solidFill>
                  <a:schemeClr val="tx1"/>
                </a:solidFill>
                <a:latin typeface="Times New Roman" pitchFamily="18" charset="0"/>
                <a:ea typeface="Calibri" pitchFamily="34" charset="0"/>
                <a:cs typeface="Times New Roman" pitchFamily="18" charset="0"/>
              </a:rPr>
              <a:t>– This is the initial phase of growth when the rate of growth is very slow.</a:t>
            </a:r>
            <a:endParaRPr lang="en-US" dirty="0" smtClean="0">
              <a:solidFill>
                <a:schemeClr val="tx1"/>
              </a:solidFill>
              <a:latin typeface="Times New Roman" pitchFamily="18" charset="0"/>
              <a:cs typeface="Times New Roman" pitchFamily="18" charset="0"/>
            </a:endParaRPr>
          </a:p>
          <a:p>
            <a:pPr marL="339725" indent="-339725" algn="just" eaLnBrk="0" fontAlgn="base" hangingPunct="0">
              <a:lnSpc>
                <a:spcPct val="150000"/>
              </a:lnSpc>
              <a:spcBef>
                <a:spcPct val="0"/>
              </a:spcBef>
              <a:spcAft>
                <a:spcPct val="0"/>
              </a:spcAft>
              <a:buFont typeface="+mj-lt"/>
              <a:buAutoNum type="romanLcPeriod"/>
            </a:pPr>
            <a:r>
              <a:rPr lang="en-US" b="1" dirty="0" smtClean="0">
                <a:solidFill>
                  <a:schemeClr val="tx1"/>
                </a:solidFill>
                <a:latin typeface="Times New Roman" pitchFamily="18" charset="0"/>
                <a:ea typeface="Calibri" pitchFamily="34" charset="0"/>
                <a:cs typeface="Times New Roman" pitchFamily="18" charset="0"/>
              </a:rPr>
              <a:t>Log (logarismic) Phase </a:t>
            </a:r>
            <a:r>
              <a:rPr lang="en-US" dirty="0" smtClean="0">
                <a:solidFill>
                  <a:schemeClr val="tx1"/>
                </a:solidFill>
                <a:latin typeface="Times New Roman" pitchFamily="18" charset="0"/>
                <a:ea typeface="Calibri" pitchFamily="34" charset="0"/>
                <a:cs typeface="Times New Roman" pitchFamily="18" charset="0"/>
              </a:rPr>
              <a:t>– It shows rapid growth and is maximum for the entire life span.</a:t>
            </a:r>
            <a:endParaRPr lang="en-US" dirty="0" smtClean="0">
              <a:solidFill>
                <a:schemeClr val="tx1"/>
              </a:solidFill>
              <a:latin typeface="Times New Roman" pitchFamily="18" charset="0"/>
              <a:cs typeface="Times New Roman" pitchFamily="18" charset="0"/>
            </a:endParaRPr>
          </a:p>
          <a:p>
            <a:pPr marL="339725" indent="-339725" algn="just" eaLnBrk="0" fontAlgn="base" hangingPunct="0">
              <a:lnSpc>
                <a:spcPct val="150000"/>
              </a:lnSpc>
              <a:spcBef>
                <a:spcPct val="0"/>
              </a:spcBef>
              <a:spcAft>
                <a:spcPct val="0"/>
              </a:spcAft>
              <a:buFont typeface="+mj-lt"/>
              <a:buAutoNum type="romanLcPeriod"/>
            </a:pPr>
            <a:r>
              <a:rPr lang="en-US" b="1" dirty="0" smtClean="0">
                <a:solidFill>
                  <a:schemeClr val="tx1"/>
                </a:solidFill>
                <a:latin typeface="Times New Roman" pitchFamily="18" charset="0"/>
                <a:ea typeface="Calibri" pitchFamily="34" charset="0"/>
                <a:cs typeface="Times New Roman" pitchFamily="18" charset="0"/>
              </a:rPr>
              <a:t> Stationary Phase </a:t>
            </a:r>
            <a:r>
              <a:rPr lang="en-US" dirty="0" smtClean="0">
                <a:solidFill>
                  <a:schemeClr val="tx1"/>
                </a:solidFill>
                <a:latin typeface="Times New Roman" pitchFamily="18" charset="0"/>
                <a:ea typeface="Calibri" pitchFamily="34" charset="0"/>
                <a:cs typeface="Times New Roman" pitchFamily="18" charset="0"/>
              </a:rPr>
              <a:t>– Here the rate of growth starts decreasing and finally it stops.</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401"/>
            <a:ext cx="8610600" cy="609599"/>
          </a:xfrm>
        </p:spPr>
        <p:txBody>
          <a:bodyPr>
            <a:normAutofit fontScale="90000"/>
          </a:bodyPr>
          <a:lstStyle/>
          <a:p>
            <a:pPr lvl="0" algn="l" fontAlgn="base">
              <a:spcAft>
                <a:spcPct val="0"/>
              </a:spcAft>
            </a:pPr>
            <a:r>
              <a:rPr lang="en-US" sz="4000" b="1" dirty="0" smtClean="0">
                <a:solidFill>
                  <a:srgbClr val="FF0000"/>
                </a:solidFill>
                <a:latin typeface="Times New Roman" pitchFamily="18" charset="0"/>
                <a:ea typeface="Calibri" pitchFamily="34" charset="0"/>
                <a:cs typeface="Times New Roman" pitchFamily="18" charset="0"/>
              </a:rPr>
              <a:t>Growth Curve </a:t>
            </a:r>
            <a:endParaRPr lang="en-US" sz="4000" b="1" dirty="0" smtClean="0">
              <a:solidFill>
                <a:srgbClr val="FF0000"/>
              </a:solidFill>
              <a:latin typeface="Arial" pitchFamily="34" charset="0"/>
            </a:endParaRPr>
          </a:p>
        </p:txBody>
      </p:sp>
      <p:sp>
        <p:nvSpPr>
          <p:cNvPr id="3" name="Subtitle 2"/>
          <p:cNvSpPr>
            <a:spLocks noGrp="1"/>
          </p:cNvSpPr>
          <p:nvPr>
            <p:ph type="subTitle" idx="1"/>
          </p:nvPr>
        </p:nvSpPr>
        <p:spPr>
          <a:xfrm>
            <a:off x="457200" y="762000"/>
            <a:ext cx="8382000" cy="5867400"/>
          </a:xfrm>
        </p:spPr>
        <p:txBody>
          <a:bodyPr/>
          <a:lstStyle/>
          <a:p>
            <a:endParaRPr lang="en-US" dirty="0"/>
          </a:p>
        </p:txBody>
      </p:sp>
      <p:pic>
        <p:nvPicPr>
          <p:cNvPr id="4" name="Picture 4"/>
          <p:cNvPicPr>
            <a:picLocks noChangeAspect="1" noChangeArrowheads="1"/>
          </p:cNvPicPr>
          <p:nvPr/>
        </p:nvPicPr>
        <p:blipFill>
          <a:blip r:embed="rId2" cstate="print"/>
          <a:srcRect/>
          <a:stretch>
            <a:fillRect/>
          </a:stretch>
        </p:blipFill>
        <p:spPr bwMode="auto">
          <a:xfrm>
            <a:off x="457200" y="762000"/>
            <a:ext cx="8382000" cy="5867400"/>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p:cNvSpPr>
            <a:spLocks noChangeArrowheads="1"/>
          </p:cNvSpPr>
          <p:nvPr/>
        </p:nvSpPr>
        <p:spPr bwMode="auto">
          <a:xfrm>
            <a:off x="152400" y="671513"/>
            <a:ext cx="8839200" cy="5386387"/>
          </a:xfrm>
          <a:prstGeom prst="rect">
            <a:avLst/>
          </a:prstGeom>
          <a:noFill/>
          <a:ln w="28575">
            <a:solidFill>
              <a:srgbClr val="0000CC"/>
            </a:solidFill>
            <a:miter lim="800000"/>
            <a:headEnd/>
            <a:tailEnd/>
          </a:ln>
        </p:spPr>
        <p:txBody>
          <a:bodyPr anchor="ctr">
            <a:spAutoFit/>
          </a:bodyPr>
          <a:lstStyle/>
          <a:p>
            <a:pPr lvl="1" eaLnBrk="0" hangingPunct="0">
              <a:tabLst>
                <a:tab pos="457200" algn="l"/>
                <a:tab pos="571500" algn="l"/>
              </a:tabLst>
            </a:pPr>
            <a:r>
              <a:rPr lang="en-US" altLang="en-US" sz="4400" b="1" dirty="0">
                <a:solidFill>
                  <a:srgbClr val="7030A0"/>
                </a:solidFill>
                <a:latin typeface="Book Antiqua" pitchFamily="18" charset="0"/>
                <a:ea typeface="WenQuanYi Micro Hei"/>
                <a:cs typeface="WenQuanYi Micro Hei"/>
              </a:rPr>
              <a:t>Class Ground Rule </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Punctuality (5min)</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Active participation (class +outside class work) </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Respecting others idea </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Regular class +practical session attendance (&gt;90%)</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Mobile silent mode </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Side talks (only allowed during discussion)</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Having notebook &amp; pen </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Energizer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9697"/>
                                        </p:tgtEl>
                                        <p:attrNameLst>
                                          <p:attrName>style.visibility</p:attrName>
                                        </p:attrNameLst>
                                      </p:cBhvr>
                                      <p:to>
                                        <p:strVal val="visible"/>
                                      </p:to>
                                    </p:set>
                                    <p:animEffect transition="in" filter="strips(downLeft)">
                                      <p:cBhvr>
                                        <p:cTn id="7" dur="500"/>
                                        <p:tgtEl>
                                          <p:spTgt spid="29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8077200" cy="609600"/>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533400"/>
            <a:ext cx="8763000" cy="6324600"/>
          </a:xfrm>
        </p:spPr>
        <p:txBody>
          <a:bodyPr>
            <a:normAutofit fontScale="25000" lnSpcReduction="20000"/>
          </a:bodyPr>
          <a:lstStyle/>
          <a:p>
            <a:pPr algn="just">
              <a:lnSpc>
                <a:spcPct val="150000"/>
              </a:lnSpc>
            </a:pPr>
            <a:r>
              <a:rPr lang="en-US" sz="10000" b="1" dirty="0" smtClean="0">
                <a:solidFill>
                  <a:schemeClr val="tx1"/>
                </a:solidFill>
                <a:latin typeface="Times New Roman" pitchFamily="18" charset="0"/>
                <a:cs typeface="Times New Roman" pitchFamily="18" charset="0"/>
              </a:rPr>
              <a:t>Growth</a:t>
            </a:r>
            <a:r>
              <a:rPr lang="en-US" sz="10000" dirty="0" smtClean="0">
                <a:solidFill>
                  <a:schemeClr val="tx1"/>
                </a:solidFill>
                <a:latin typeface="Times New Roman" pitchFamily="18" charset="0"/>
                <a:cs typeface="Times New Roman" pitchFamily="18" charset="0"/>
              </a:rPr>
              <a:t> - involves cell division and subsequent cell enlargement, which accounts for the final size of the produce.</a:t>
            </a:r>
          </a:p>
          <a:p>
            <a:pPr algn="just">
              <a:lnSpc>
                <a:spcPct val="150000"/>
              </a:lnSpc>
            </a:pPr>
            <a:r>
              <a:rPr lang="en-US" sz="10000" b="1" dirty="0" smtClean="0">
                <a:solidFill>
                  <a:schemeClr val="tx1"/>
                </a:solidFill>
                <a:latin typeface="Times New Roman" pitchFamily="18" charset="0"/>
                <a:cs typeface="Times New Roman" pitchFamily="18" charset="0"/>
              </a:rPr>
              <a:t>Maturation</a:t>
            </a:r>
            <a:r>
              <a:rPr lang="en-US" sz="10000" dirty="0" smtClean="0">
                <a:solidFill>
                  <a:schemeClr val="tx1"/>
                </a:solidFill>
                <a:latin typeface="Times New Roman" pitchFamily="18" charset="0"/>
                <a:cs typeface="Times New Roman" pitchFamily="18" charset="0"/>
              </a:rPr>
              <a:t> - usually commences before growth ceases and includes different activities in different commodities. </a:t>
            </a:r>
          </a:p>
          <a:p>
            <a:pPr algn="just">
              <a:lnSpc>
                <a:spcPct val="150000"/>
              </a:lnSpc>
              <a:buClr>
                <a:srgbClr val="7030A0"/>
              </a:buClr>
              <a:buFont typeface="Wingdings" pitchFamily="2" charset="2"/>
              <a:buChar char=""/>
            </a:pPr>
            <a:r>
              <a:rPr lang="en-US" sz="10000" dirty="0" smtClean="0">
                <a:solidFill>
                  <a:schemeClr val="tx1"/>
                </a:solidFill>
                <a:latin typeface="Times New Roman" pitchFamily="18" charset="0"/>
                <a:cs typeface="Times New Roman" pitchFamily="18" charset="0"/>
              </a:rPr>
              <a:t>Growth and maturation are often collectively referred to as the development phase.</a:t>
            </a:r>
          </a:p>
          <a:p>
            <a:pPr algn="just">
              <a:lnSpc>
                <a:spcPct val="150000"/>
              </a:lnSpc>
            </a:pPr>
            <a:r>
              <a:rPr lang="en-US" sz="10000" b="1" dirty="0" smtClean="0">
                <a:solidFill>
                  <a:schemeClr val="tx1"/>
                </a:solidFill>
                <a:latin typeface="Times New Roman" pitchFamily="18" charset="0"/>
                <a:cs typeface="Times New Roman" pitchFamily="18" charset="0"/>
              </a:rPr>
              <a:t>Senescence</a:t>
            </a:r>
            <a:r>
              <a:rPr lang="en-US" sz="10000" dirty="0" smtClean="0">
                <a:solidFill>
                  <a:schemeClr val="tx1"/>
                </a:solidFill>
                <a:latin typeface="Times New Roman" pitchFamily="18" charset="0"/>
                <a:cs typeface="Times New Roman" pitchFamily="18" charset="0"/>
              </a:rPr>
              <a:t> - is defined as the period when synthetic (anabolic) biochemical process gives way to degradative (catabolic) process, leading to ageing and finally death of the tissue.</a:t>
            </a:r>
          </a:p>
          <a:p>
            <a:pPr algn="just">
              <a:lnSpc>
                <a:spcPct val="150000"/>
              </a:lnSpc>
            </a:pPr>
            <a:r>
              <a:rPr lang="en-US" sz="10000" b="1" dirty="0" smtClean="0">
                <a:solidFill>
                  <a:schemeClr val="tx1"/>
                </a:solidFill>
                <a:latin typeface="Times New Roman" pitchFamily="18" charset="0"/>
                <a:cs typeface="Times New Roman" pitchFamily="18" charset="0"/>
              </a:rPr>
              <a:t>Ripening</a:t>
            </a:r>
            <a:r>
              <a:rPr lang="en-US" sz="10000" dirty="0" smtClean="0">
                <a:solidFill>
                  <a:schemeClr val="tx1"/>
                </a:solidFill>
                <a:latin typeface="Times New Roman" pitchFamily="18" charset="0"/>
                <a:cs typeface="Times New Roman" pitchFamily="18" charset="0"/>
              </a:rPr>
              <a:t> - is a phase of qualitative change which occurs in fruits particularly, after completion of maturation, acceptable taste and flavour. </a:t>
            </a:r>
          </a:p>
          <a:p>
            <a:pPr algn="just">
              <a:lnSpc>
                <a:spcPct val="150000"/>
              </a:lnSpc>
              <a:buClr>
                <a:srgbClr val="7030A0"/>
              </a:buClr>
              <a:buFont typeface="Wingdings" pitchFamily="2" charset="2"/>
              <a:buChar char=""/>
            </a:pPr>
            <a:r>
              <a:rPr lang="en-US" sz="10000" dirty="0" smtClean="0"/>
              <a:t>Ripening occur during the later stages of maturation and is the first stage of senescence.</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38200"/>
          </a:xfrm>
        </p:spPr>
        <p:txBody>
          <a:bodyPr>
            <a:normAutofit fontScale="90000"/>
          </a:bodyPr>
          <a:lstStyle/>
          <a:p>
            <a:r>
              <a:rPr lang="en-US" dirty="0" smtClean="0"/>
              <a:t/>
            </a:r>
            <a:br>
              <a:rPr lang="en-US" dirty="0" smtClean="0"/>
            </a:br>
            <a:r>
              <a:rPr lang="en-US" b="1" dirty="0" smtClean="0">
                <a:solidFill>
                  <a:srgbClr val="FF0000"/>
                </a:solidFill>
                <a:latin typeface="Times New Roman" pitchFamily="18" charset="0"/>
                <a:cs typeface="Times New Roman" pitchFamily="18" charset="0"/>
              </a:rPr>
              <a:t>Maturity Determination</a:t>
            </a:r>
            <a:r>
              <a:rPr lang="en-US" dirty="0" smtClean="0">
                <a:solidFill>
                  <a:schemeClr val="bg1"/>
                </a:solidFill>
              </a:rPr>
              <a:t/>
            </a:r>
            <a:br>
              <a:rPr lang="en-US" dirty="0" smtClean="0">
                <a:solidFill>
                  <a:schemeClr val="bg1"/>
                </a:solidFill>
              </a:rPr>
            </a:br>
            <a:endParaRPr lang="en-US" dirty="0"/>
          </a:p>
        </p:txBody>
      </p:sp>
      <p:sp>
        <p:nvSpPr>
          <p:cNvPr id="3" name="Content Placeholder 2"/>
          <p:cNvSpPr>
            <a:spLocks noGrp="1"/>
          </p:cNvSpPr>
          <p:nvPr>
            <p:ph idx="1"/>
          </p:nvPr>
        </p:nvSpPr>
        <p:spPr>
          <a:xfrm>
            <a:off x="152400" y="1066800"/>
            <a:ext cx="8763000" cy="5638800"/>
          </a:xfrm>
        </p:spPr>
        <p:txBody>
          <a:bodyPr>
            <a:normAutofit fontScale="85000" lnSpcReduction="10000"/>
          </a:bodyPr>
          <a:lstStyle/>
          <a:p>
            <a:pPr algn="just">
              <a:buNone/>
            </a:pPr>
            <a:endParaRPr lang="en-US" sz="3000" dirty="0" smtClean="0">
              <a:latin typeface="Times New Roman" pitchFamily="18" charset="0"/>
              <a:cs typeface="Times New Roman" pitchFamily="18" charset="0"/>
            </a:endParaRPr>
          </a:p>
          <a:p>
            <a:pPr algn="just">
              <a:buClr>
                <a:srgbClr val="000099"/>
              </a:buClr>
              <a:buFont typeface="Wingdings 3" pitchFamily="18" charset="2"/>
              <a:buChar char="e"/>
            </a:pPr>
            <a:r>
              <a:rPr lang="en-US" sz="3000" dirty="0" smtClean="0">
                <a:latin typeface="Times New Roman" pitchFamily="18" charset="0"/>
                <a:cs typeface="Times New Roman" pitchFamily="18" charset="0"/>
              </a:rPr>
              <a:t>Determination of maturity can be grouped into physical, chemical, physiological, computational, electronic etc.</a:t>
            </a:r>
            <a:r>
              <a:rPr lang="en-US" sz="3000" i="1" dirty="0" smtClean="0">
                <a:latin typeface="Times New Roman" pitchFamily="18" charset="0"/>
                <a:cs typeface="Times New Roman" pitchFamily="18" charset="0"/>
              </a:rPr>
              <a:t> </a:t>
            </a:r>
            <a:r>
              <a:rPr lang="en-US" sz="3000" dirty="0" smtClean="0">
                <a:latin typeface="Times New Roman" pitchFamily="18" charset="0"/>
                <a:cs typeface="Times New Roman" pitchFamily="18" charset="0"/>
              </a:rPr>
              <a:t>based on the principles used for measuring various parameters. </a:t>
            </a:r>
          </a:p>
          <a:p>
            <a:pPr algn="just"/>
            <a:endParaRPr lang="en-US" sz="3000" dirty="0" smtClean="0">
              <a:latin typeface="Times New Roman" pitchFamily="18" charset="0"/>
              <a:cs typeface="Times New Roman" pitchFamily="18" charset="0"/>
            </a:endParaRPr>
          </a:p>
          <a:p>
            <a:pPr marL="514350" indent="-514350" algn="just">
              <a:buAutoNum type="romanLcPeriod"/>
            </a:pPr>
            <a:r>
              <a:rPr lang="en-US" sz="3000" b="1" i="1" dirty="0" smtClean="0">
                <a:latin typeface="Times New Roman" pitchFamily="18" charset="0"/>
                <a:cs typeface="Times New Roman" pitchFamily="18" charset="0"/>
              </a:rPr>
              <a:t>Physical methods</a:t>
            </a:r>
            <a:r>
              <a:rPr lang="en-US" sz="3000" i="1" dirty="0" smtClean="0">
                <a:latin typeface="Times New Roman" pitchFamily="18" charset="0"/>
                <a:cs typeface="Times New Roman" pitchFamily="18" charset="0"/>
              </a:rPr>
              <a:t> </a:t>
            </a:r>
            <a:r>
              <a:rPr lang="en-US" sz="3000" b="1" dirty="0" smtClean="0">
                <a:latin typeface="Times New Roman" pitchFamily="18" charset="0"/>
                <a:cs typeface="Times New Roman" pitchFamily="18" charset="0"/>
              </a:rPr>
              <a:t>– </a:t>
            </a:r>
            <a:r>
              <a:rPr lang="en-US" sz="3000" dirty="0" smtClean="0">
                <a:latin typeface="Times New Roman" pitchFamily="18" charset="0"/>
                <a:cs typeface="Times New Roman" pitchFamily="18" charset="0"/>
              </a:rPr>
              <a:t>based on skin color, fruit shape, size, firmness, specific gravity, aroma </a:t>
            </a:r>
          </a:p>
          <a:p>
            <a:pPr marL="514350" indent="-514350" algn="just">
              <a:buAutoNum type="romanLcPeriod"/>
            </a:pPr>
            <a:endParaRPr lang="en-US" sz="3000" dirty="0" smtClean="0">
              <a:latin typeface="Times New Roman" pitchFamily="18" charset="0"/>
              <a:cs typeface="Times New Roman" pitchFamily="18" charset="0"/>
            </a:endParaRPr>
          </a:p>
          <a:p>
            <a:pPr marL="566738" lvl="2" indent="-276225" algn="just">
              <a:buClr>
                <a:srgbClr val="FF0000"/>
              </a:buClr>
              <a:buFont typeface="Wingdings 3" pitchFamily="18" charset="2"/>
              <a:buChar char="e"/>
            </a:pPr>
            <a:r>
              <a:rPr lang="en-US" sz="3000" b="1" i="1" dirty="0" smtClean="0">
                <a:latin typeface="Times New Roman" pitchFamily="18" charset="0"/>
                <a:cs typeface="Times New Roman" pitchFamily="18" charset="0"/>
              </a:rPr>
              <a:t>Skin color:</a:t>
            </a:r>
            <a:r>
              <a:rPr lang="en-US" sz="3000" i="1" dirty="0" smtClean="0">
                <a:latin typeface="Times New Roman" pitchFamily="18" charset="0"/>
                <a:cs typeface="Times New Roman" pitchFamily="18" charset="0"/>
              </a:rPr>
              <a:t> </a:t>
            </a:r>
            <a:r>
              <a:rPr lang="en-US" sz="3000" dirty="0" smtClean="0">
                <a:latin typeface="Times New Roman" pitchFamily="18" charset="0"/>
                <a:cs typeface="Times New Roman" pitchFamily="18" charset="0"/>
              </a:rPr>
              <a:t>During maturity or ripening, fruits usually change their color from deep green to yellow, orange or red (Papaya, banana, mango..) etc.</a:t>
            </a:r>
          </a:p>
          <a:p>
            <a:pPr marL="566738" lvl="2" indent="-276225" algn="just">
              <a:buClr>
                <a:srgbClr val="FF0000"/>
              </a:buClr>
              <a:buFont typeface="Wingdings 3" pitchFamily="18" charset="2"/>
              <a:buChar char="e"/>
            </a:pPr>
            <a:endParaRPr lang="en-US" sz="3000" dirty="0" smtClean="0">
              <a:latin typeface="Times New Roman" pitchFamily="18" charset="0"/>
              <a:cs typeface="Times New Roman" pitchFamily="18" charset="0"/>
            </a:endParaRPr>
          </a:p>
          <a:p>
            <a:pPr marL="566738" lvl="2" indent="-276225" algn="just">
              <a:buClr>
                <a:srgbClr val="FF0000"/>
              </a:buClr>
              <a:buFont typeface="Wingdings 3" pitchFamily="18" charset="2"/>
              <a:buChar char="e"/>
            </a:pPr>
            <a:r>
              <a:rPr lang="en-US" sz="3000" b="1" i="1" dirty="0" smtClean="0">
                <a:latin typeface="Times New Roman" pitchFamily="18" charset="0"/>
                <a:cs typeface="Times New Roman" pitchFamily="18" charset="0"/>
              </a:rPr>
              <a:t>Shape:</a:t>
            </a:r>
            <a:r>
              <a:rPr lang="en-US" sz="3000" dirty="0" smtClean="0">
                <a:latin typeface="Times New Roman" pitchFamily="18" charset="0"/>
                <a:cs typeface="Times New Roman" pitchFamily="18" charset="0"/>
              </a:rPr>
              <a:t> shape of fruits can change during maturation. E.g.: Banana becomes less angular.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strips(downLeft)">
                                      <p:cBhvr>
                                        <p:cTn id="12" dur="500"/>
                                        <p:tgtEl>
                                          <p:spTgt spid="3">
                                            <p:txEl>
                                              <p:pRg st="3" end="3"/>
                                            </p:tx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strips(downLeft)">
                                      <p:cBhvr>
                                        <p:cTn id="15" dur="500"/>
                                        <p:tgtEl>
                                          <p:spTgt spid="3">
                                            <p:txEl>
                                              <p:pRg st="5" end="5"/>
                                            </p:txEl>
                                          </p:spTgt>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strips(downLeft)">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04801"/>
            <a:ext cx="8610600" cy="761999"/>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304800" y="990600"/>
            <a:ext cx="8610600" cy="5638800"/>
          </a:xfrm>
        </p:spPr>
        <p:txBody>
          <a:bodyPr>
            <a:normAutofit fontScale="92500" lnSpcReduction="10000"/>
          </a:bodyPr>
          <a:lstStyle/>
          <a:p>
            <a:pPr marL="347663" lvl="2" indent="-347663" algn="just">
              <a:lnSpc>
                <a:spcPct val="150000"/>
              </a:lnSpc>
              <a:buClr>
                <a:srgbClr val="FF0000"/>
              </a:buClr>
              <a:buFont typeface="Wingdings 3" pitchFamily="18" charset="2"/>
              <a:buChar char="e"/>
            </a:pPr>
            <a:r>
              <a:rPr lang="en-US" sz="2200" b="1" i="1" dirty="0" smtClean="0">
                <a:solidFill>
                  <a:schemeClr val="tx1"/>
                </a:solidFill>
                <a:latin typeface="Times New Roman" pitchFamily="18" charset="0"/>
                <a:cs typeface="Times New Roman" pitchFamily="18" charset="0"/>
              </a:rPr>
              <a:t>Size:</a:t>
            </a:r>
            <a:r>
              <a:rPr lang="en-US" sz="2200" dirty="0" smtClean="0">
                <a:solidFill>
                  <a:schemeClr val="tx1"/>
                </a:solidFill>
                <a:latin typeface="Times New Roman" pitchFamily="18" charset="0"/>
                <a:cs typeface="Times New Roman" pitchFamily="18" charset="0"/>
              </a:rPr>
              <a:t> the fruit reaches its full size.</a:t>
            </a:r>
          </a:p>
          <a:p>
            <a:pPr marL="347663" lvl="2" indent="-347663" algn="just">
              <a:lnSpc>
                <a:spcPct val="150000"/>
              </a:lnSpc>
              <a:buClr>
                <a:srgbClr val="FF0000"/>
              </a:buClr>
              <a:buFont typeface="Wingdings 3" pitchFamily="18" charset="2"/>
              <a:buChar char="e"/>
            </a:pPr>
            <a:r>
              <a:rPr lang="en-US" sz="2200" b="1" i="1" dirty="0" smtClean="0">
                <a:solidFill>
                  <a:schemeClr val="tx1"/>
                </a:solidFill>
                <a:latin typeface="Times New Roman" pitchFamily="18" charset="0"/>
                <a:cs typeface="Times New Roman" pitchFamily="18" charset="0"/>
              </a:rPr>
              <a:t>Firmness:</a:t>
            </a:r>
            <a:r>
              <a:rPr lang="en-US" sz="2200" b="1" dirty="0" smtClean="0">
                <a:solidFill>
                  <a:schemeClr val="tx1"/>
                </a:solidFill>
                <a:latin typeface="Times New Roman" pitchFamily="18" charset="0"/>
                <a:cs typeface="Times New Roman" pitchFamily="18" charset="0"/>
              </a:rPr>
              <a:t> </a:t>
            </a:r>
            <a:r>
              <a:rPr lang="en-US" sz="2200" dirty="0" smtClean="0">
                <a:solidFill>
                  <a:schemeClr val="tx1"/>
                </a:solidFill>
                <a:latin typeface="Times New Roman" pitchFamily="18" charset="0"/>
                <a:cs typeface="Times New Roman" pitchFamily="18" charset="0"/>
              </a:rPr>
              <a:t>As fruits mature and ripen the tissues soften. The softening can be estimated by pressing with fingers or using a penetrometer. </a:t>
            </a:r>
          </a:p>
          <a:p>
            <a:pPr>
              <a:lnSpc>
                <a:spcPct val="150000"/>
              </a:lnSpc>
              <a:buClr>
                <a:srgbClr val="FF0000"/>
              </a:buClr>
              <a:buFont typeface="Wingdings 3" pitchFamily="18" charset="2"/>
              <a:buChar char="e"/>
            </a:pPr>
            <a:r>
              <a:rPr lang="en-US" sz="2200" b="1" i="1" dirty="0" smtClean="0">
                <a:solidFill>
                  <a:schemeClr val="tx1"/>
                </a:solidFill>
                <a:latin typeface="Times New Roman" pitchFamily="18" charset="0"/>
                <a:cs typeface="Times New Roman" pitchFamily="18" charset="0"/>
              </a:rPr>
              <a:t>Specific gravity: </a:t>
            </a:r>
            <a:r>
              <a:rPr lang="en-US" sz="2200" dirty="0" smtClean="0">
                <a:solidFill>
                  <a:schemeClr val="tx1"/>
                </a:solidFill>
                <a:latin typeface="Times New Roman" pitchFamily="18" charset="0"/>
                <a:cs typeface="Times New Roman" pitchFamily="18" charset="0"/>
              </a:rPr>
              <a:t>determined using the “weight in air and the weight in water method” as described by Fong and Redshaw (1973).</a:t>
            </a:r>
          </a:p>
          <a:p>
            <a:r>
              <a:rPr lang="en-US" sz="2200" b="1" dirty="0" smtClean="0">
                <a:solidFill>
                  <a:schemeClr val="tx1"/>
                </a:solidFill>
                <a:latin typeface="Times New Roman" pitchFamily="18" charset="0"/>
                <a:cs typeface="Times New Roman" pitchFamily="18" charset="0"/>
              </a:rPr>
              <a:t>                       Sg =  </a:t>
            </a:r>
            <a:r>
              <a:rPr lang="en-US" sz="2200" b="1" u="sng" dirty="0" smtClean="0">
                <a:solidFill>
                  <a:schemeClr val="tx1"/>
                </a:solidFill>
                <a:latin typeface="Times New Roman" pitchFamily="18" charset="0"/>
                <a:cs typeface="Times New Roman" pitchFamily="18" charset="0"/>
              </a:rPr>
              <a:t>  </a:t>
            </a:r>
            <a:r>
              <a:rPr lang="en-US" sz="2200" i="1" u="sng" dirty="0" smtClean="0">
                <a:solidFill>
                  <a:schemeClr val="tx1"/>
                </a:solidFill>
                <a:latin typeface="Times New Roman" pitchFamily="18" charset="0"/>
                <a:cs typeface="Times New Roman" pitchFamily="18" charset="0"/>
              </a:rPr>
              <a:t>WA    </a:t>
            </a:r>
            <a:endParaRPr lang="en-US" sz="2200" dirty="0" smtClean="0">
              <a:solidFill>
                <a:schemeClr val="tx1"/>
              </a:solidFill>
              <a:latin typeface="Times New Roman" pitchFamily="18" charset="0"/>
              <a:cs typeface="Times New Roman" pitchFamily="18" charset="0"/>
            </a:endParaRPr>
          </a:p>
          <a:p>
            <a:pPr marL="1204913" indent="-58738"/>
            <a:r>
              <a:rPr lang="en-US" sz="2200" i="1" dirty="0" smtClean="0">
                <a:solidFill>
                  <a:schemeClr val="tx1"/>
                </a:solidFill>
                <a:latin typeface="Times New Roman" pitchFamily="18" charset="0"/>
                <a:cs typeface="Times New Roman" pitchFamily="18" charset="0"/>
              </a:rPr>
              <a:t>             WA</a:t>
            </a:r>
            <a:r>
              <a:rPr lang="en-US" sz="2200" dirty="0" smtClean="0">
                <a:solidFill>
                  <a:schemeClr val="tx1"/>
                </a:solidFill>
                <a:latin typeface="Times New Roman" pitchFamily="18" charset="0"/>
                <a:cs typeface="Times New Roman" pitchFamily="18" charset="0"/>
              </a:rPr>
              <a:t>-</a:t>
            </a:r>
            <a:r>
              <a:rPr lang="en-US" sz="2200" i="1" dirty="0" smtClean="0">
                <a:solidFill>
                  <a:schemeClr val="tx1"/>
                </a:solidFill>
                <a:latin typeface="Times New Roman" pitchFamily="18" charset="0"/>
                <a:cs typeface="Times New Roman" pitchFamily="18" charset="0"/>
              </a:rPr>
              <a:t> WW</a:t>
            </a:r>
            <a:endParaRPr lang="en-US" sz="2200" dirty="0" smtClean="0">
              <a:solidFill>
                <a:schemeClr val="tx1"/>
              </a:solidFill>
              <a:latin typeface="Times New Roman" pitchFamily="18" charset="0"/>
              <a:cs typeface="Times New Roman" pitchFamily="18" charset="0"/>
            </a:endParaRPr>
          </a:p>
          <a:p>
            <a:pPr marL="1204913" indent="-58738"/>
            <a:r>
              <a:rPr lang="en-US" sz="2200" dirty="0" smtClean="0">
                <a:solidFill>
                  <a:schemeClr val="tx1"/>
                </a:solidFill>
                <a:latin typeface="Times New Roman" pitchFamily="18" charset="0"/>
                <a:cs typeface="Times New Roman" pitchFamily="18" charset="0"/>
              </a:rPr>
              <a:t> Where; Sg = Specific gravity </a:t>
            </a:r>
          </a:p>
          <a:p>
            <a:pPr marL="1204913" indent="-58738"/>
            <a:r>
              <a:rPr lang="en-US" sz="2200" dirty="0" smtClean="0">
                <a:solidFill>
                  <a:schemeClr val="tx1"/>
                </a:solidFill>
                <a:latin typeface="Times New Roman" pitchFamily="18" charset="0"/>
                <a:cs typeface="Times New Roman" pitchFamily="18" charset="0"/>
              </a:rPr>
              <a:t>            WA = Weight in Air,</a:t>
            </a:r>
          </a:p>
          <a:p>
            <a:pPr marL="1204913" indent="-58738"/>
            <a:r>
              <a:rPr lang="en-US" sz="2200" dirty="0" smtClean="0">
                <a:solidFill>
                  <a:schemeClr val="tx1"/>
                </a:solidFill>
                <a:latin typeface="Times New Roman" pitchFamily="18" charset="0"/>
                <a:cs typeface="Times New Roman" pitchFamily="18" charset="0"/>
              </a:rPr>
              <a:t>            WW = Weight in Water</a:t>
            </a:r>
          </a:p>
          <a:p>
            <a:pPr marL="566738" lvl="2" indent="-276225" algn="just">
              <a:lnSpc>
                <a:spcPct val="150000"/>
              </a:lnSpc>
              <a:buClr>
                <a:srgbClr val="FF0000"/>
              </a:buClr>
              <a:buFont typeface="Wingdings 3" pitchFamily="18" charset="2"/>
              <a:buChar char="e"/>
            </a:pPr>
            <a:r>
              <a:rPr lang="en-US" sz="2200" dirty="0" smtClean="0">
                <a:solidFill>
                  <a:schemeClr val="tx1"/>
                </a:solidFill>
                <a:latin typeface="Times New Roman" pitchFamily="18" charset="0"/>
                <a:cs typeface="Times New Roman" pitchFamily="18" charset="0"/>
              </a:rPr>
              <a:t>As fruits mature their specific gravity increases. </a:t>
            </a:r>
          </a:p>
          <a:p>
            <a:pPr marL="566738" lvl="2" indent="-276225" algn="just">
              <a:lnSpc>
                <a:spcPct val="150000"/>
              </a:lnSpc>
              <a:buClr>
                <a:srgbClr val="FF0000"/>
              </a:buClr>
              <a:buFont typeface="Wingdings 3" pitchFamily="18" charset="2"/>
              <a:buChar char="e"/>
            </a:pPr>
            <a:r>
              <a:rPr lang="en-US" sz="2200" dirty="0" smtClean="0">
                <a:solidFill>
                  <a:schemeClr val="tx1"/>
                </a:solidFill>
                <a:latin typeface="Times New Roman" pitchFamily="18" charset="0"/>
                <a:cs typeface="Times New Roman" pitchFamily="18" charset="0"/>
              </a:rPr>
              <a:t>This method is rarely practiced.</a:t>
            </a:r>
          </a:p>
          <a:p>
            <a:pPr marL="566738" lvl="2" indent="-276225" algn="just">
              <a:lnSpc>
                <a:spcPct val="150000"/>
              </a:lnSpc>
              <a:buClr>
                <a:srgbClr val="FF0000"/>
              </a:buClr>
              <a:buFont typeface="Wingdings 3" pitchFamily="18" charset="2"/>
              <a:buChar char="e"/>
            </a:pPr>
            <a:r>
              <a:rPr lang="en-US" sz="2200" b="1" i="1" dirty="0" smtClean="0">
                <a:solidFill>
                  <a:schemeClr val="tx1"/>
                </a:solidFill>
                <a:latin typeface="Times New Roman" pitchFamily="18" charset="0"/>
                <a:cs typeface="Times New Roman" pitchFamily="18" charset="0"/>
              </a:rPr>
              <a:t>Aroma:</a:t>
            </a:r>
            <a:r>
              <a:rPr lang="en-US" sz="2200" b="1" dirty="0" smtClean="0">
                <a:solidFill>
                  <a:schemeClr val="tx1"/>
                </a:solidFill>
                <a:latin typeface="Times New Roman" pitchFamily="18" charset="0"/>
                <a:cs typeface="Times New Roman" pitchFamily="18" charset="0"/>
              </a:rPr>
              <a:t> </a:t>
            </a:r>
            <a:r>
              <a:rPr lang="en-US" sz="2200" dirty="0" smtClean="0">
                <a:solidFill>
                  <a:schemeClr val="tx1"/>
                </a:solidFill>
                <a:latin typeface="Times New Roman" pitchFamily="18" charset="0"/>
                <a:cs typeface="Times New Roman" pitchFamily="18" charset="0"/>
              </a:rPr>
              <a:t>Most fruits synthesis volatile chemicals as they ripen. </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trips(down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strips(downLeft)">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strips(downLeft)">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strips(downLeft)">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strips(downLeft)">
                                      <p:cBhvr>
                                        <p:cTn id="40" dur="500"/>
                                        <p:tgtEl>
                                          <p:spTgt spid="3">
                                            <p:txEl>
                                              <p:pRg st="7" end="7"/>
                                            </p:txEl>
                                          </p:spTgt>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strips(downLeft)">
                                      <p:cBhvr>
                                        <p:cTn id="43" dur="500"/>
                                        <p:tgtEl>
                                          <p:spTgt spid="3">
                                            <p:txEl>
                                              <p:pRg st="8" end="8"/>
                                            </p:txEl>
                                          </p:spTgt>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strips(downLeft)">
                                      <p:cBhvr>
                                        <p:cTn id="46" dur="500"/>
                                        <p:tgtEl>
                                          <p:spTgt spid="3">
                                            <p:txEl>
                                              <p:pRg st="9" end="9"/>
                                            </p:txEl>
                                          </p:spTgt>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strips(downLeft)">
                                      <p:cBhvr>
                                        <p:cTn id="4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411162"/>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8686800" cy="5791200"/>
          </a:xfrm>
        </p:spPr>
        <p:txBody>
          <a:bodyPr>
            <a:normAutofit fontScale="55000" lnSpcReduction="20000"/>
          </a:bodyPr>
          <a:lstStyle/>
          <a:p>
            <a:pPr algn="just">
              <a:buNone/>
            </a:pPr>
            <a:endParaRPr lang="en-US" sz="3800" b="1" i="1" dirty="0" smtClean="0"/>
          </a:p>
          <a:p>
            <a:pPr algn="just">
              <a:buNone/>
            </a:pPr>
            <a:r>
              <a:rPr lang="en-US" sz="3800" b="1" i="1" dirty="0" smtClean="0"/>
              <a:t>ii. Chemical methods</a:t>
            </a:r>
            <a:r>
              <a:rPr lang="en-US" sz="3800" i="1" dirty="0" smtClean="0"/>
              <a:t> </a:t>
            </a:r>
            <a:r>
              <a:rPr lang="en-US" sz="3800" b="1" dirty="0" smtClean="0"/>
              <a:t>– </a:t>
            </a:r>
            <a:r>
              <a:rPr lang="en-US" sz="3800" dirty="0" smtClean="0"/>
              <a:t>based on the sugar, acid and starch content of fruits</a:t>
            </a:r>
          </a:p>
          <a:p>
            <a:pPr algn="just">
              <a:buNone/>
            </a:pPr>
            <a:endParaRPr lang="en-US" sz="3800" dirty="0" smtClean="0"/>
          </a:p>
          <a:p>
            <a:pPr marL="457200" indent="-457200" algn="just">
              <a:buAutoNum type="arabicPeriod"/>
            </a:pPr>
            <a:r>
              <a:rPr lang="en-US" sz="3800" b="1" i="1" dirty="0" smtClean="0"/>
              <a:t>Sugar</a:t>
            </a:r>
            <a:r>
              <a:rPr lang="en-US" sz="3800" i="1" dirty="0" smtClean="0"/>
              <a:t>:</a:t>
            </a:r>
            <a:r>
              <a:rPr lang="en-US" sz="3800" b="1" dirty="0" smtClean="0"/>
              <a:t> </a:t>
            </a:r>
            <a:r>
              <a:rPr lang="en-US" sz="3800" dirty="0" smtClean="0"/>
              <a:t>As the fruit ripens, starch is broken down to sugars. Amount of sugars indicate the stage of maturity or ripeness. </a:t>
            </a:r>
          </a:p>
          <a:p>
            <a:pPr marL="457200" indent="-457200" algn="just">
              <a:buAutoNum type="arabicPeriod"/>
            </a:pPr>
            <a:endParaRPr lang="en-US" sz="3800" dirty="0" smtClean="0"/>
          </a:p>
          <a:p>
            <a:pPr marL="457200" indent="-457200" algn="just">
              <a:buClr>
                <a:srgbClr val="FF0000"/>
              </a:buClr>
              <a:buFont typeface="Wingdings" pitchFamily="2" charset="2"/>
              <a:buChar char=""/>
            </a:pPr>
            <a:r>
              <a:rPr lang="en-US" sz="3800" dirty="0" smtClean="0"/>
              <a:t>Sugar constitutes the major portion of soluble solids of the fruit juice. Measurement of total soluble solid (TSS) is done using </a:t>
            </a:r>
            <a:r>
              <a:rPr lang="en-US" sz="3800" dirty="0" err="1" smtClean="0"/>
              <a:t>refractometer</a:t>
            </a:r>
            <a:r>
              <a:rPr lang="en-US" sz="3800" dirty="0" smtClean="0"/>
              <a:t>.</a:t>
            </a:r>
          </a:p>
          <a:p>
            <a:pPr marL="457200" indent="-457200" algn="just">
              <a:buClr>
                <a:srgbClr val="FF0000"/>
              </a:buClr>
              <a:buFont typeface="Wingdings" pitchFamily="2" charset="2"/>
              <a:buChar char=""/>
            </a:pPr>
            <a:endParaRPr lang="en-US" sz="3800" dirty="0" smtClean="0"/>
          </a:p>
          <a:p>
            <a:pPr algn="just">
              <a:buNone/>
            </a:pPr>
            <a:r>
              <a:rPr lang="en-US" sz="3800" b="1" dirty="0" smtClean="0"/>
              <a:t>2. Starch: </a:t>
            </a:r>
            <a:r>
              <a:rPr lang="en-US" sz="3800" dirty="0" smtClean="0"/>
              <a:t>Starch content in developing fruit of pear and apple provides harvest maturity.</a:t>
            </a:r>
          </a:p>
          <a:p>
            <a:pPr algn="just">
              <a:buNone/>
            </a:pPr>
            <a:endParaRPr lang="en-US" sz="3800" dirty="0" smtClean="0"/>
          </a:p>
          <a:p>
            <a:pPr algn="just">
              <a:buNone/>
            </a:pPr>
            <a:r>
              <a:rPr lang="en-US" sz="3800" b="1" dirty="0" smtClean="0"/>
              <a:t>3. Acidity: </a:t>
            </a:r>
            <a:r>
              <a:rPr lang="en-US" sz="3800" dirty="0" smtClean="0"/>
              <a:t>The acidity of much type of fruit changes during maturity and ripening. </a:t>
            </a:r>
          </a:p>
          <a:p>
            <a:pPr algn="just">
              <a:buClr>
                <a:srgbClr val="FF0000"/>
              </a:buClr>
              <a:buFont typeface="Wingdings" pitchFamily="2" charset="2"/>
              <a:buChar char="Æ"/>
            </a:pPr>
            <a:endParaRPr lang="en-US" sz="3800" dirty="0" smtClean="0"/>
          </a:p>
          <a:p>
            <a:pPr algn="just">
              <a:buClr>
                <a:srgbClr val="FF0000"/>
              </a:buClr>
              <a:buFont typeface="Wingdings" pitchFamily="2" charset="2"/>
              <a:buChar char="Æ"/>
            </a:pPr>
            <a:r>
              <a:rPr lang="en-US" sz="3800" dirty="0" smtClean="0"/>
              <a:t>In citrus, mango, pineapple and many other fruits acidity progressively decrease as the fruit matures on the tree.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strips(down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strips(downLeft)">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strips(downLeft)">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strips(downLeft)">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strips(downLeft)">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strips(downLeft)">
                                      <p:cBhvr>
                                        <p:cTn id="3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1"/>
            <a:ext cx="8686800" cy="533399"/>
          </a:xfrm>
        </p:spPr>
        <p:txBody>
          <a:bodyPr>
            <a:normAutofit fontScale="90000"/>
          </a:bodyPr>
          <a:lstStyle/>
          <a:p>
            <a:pPr algn="l"/>
            <a:r>
              <a:rPr lang="en-US" dirty="0" smtClean="0">
                <a:solidFill>
                  <a:srgbClr val="FF0000"/>
                </a:solidFill>
                <a:latin typeface="Times"/>
              </a:rPr>
              <a:t>Contd…</a:t>
            </a:r>
            <a:endParaRPr lang="en-US" dirty="0">
              <a:solidFill>
                <a:srgbClr val="FF0000"/>
              </a:solidFill>
              <a:latin typeface="Times"/>
            </a:endParaRPr>
          </a:p>
        </p:txBody>
      </p:sp>
      <p:sp>
        <p:nvSpPr>
          <p:cNvPr id="3" name="Subtitle 2"/>
          <p:cNvSpPr>
            <a:spLocks noGrp="1"/>
          </p:cNvSpPr>
          <p:nvPr>
            <p:ph type="subTitle" idx="1"/>
          </p:nvPr>
        </p:nvSpPr>
        <p:spPr>
          <a:xfrm>
            <a:off x="152400" y="762000"/>
            <a:ext cx="8839200" cy="5867400"/>
          </a:xfrm>
        </p:spPr>
        <p:txBody>
          <a:bodyPr>
            <a:normAutofit fontScale="70000" lnSpcReduction="20000"/>
          </a:bodyPr>
          <a:lstStyle/>
          <a:p>
            <a:pPr algn="just"/>
            <a:r>
              <a:rPr lang="en-US" b="1" i="1" dirty="0" smtClean="0">
                <a:solidFill>
                  <a:schemeClr val="tx1"/>
                </a:solidFill>
                <a:latin typeface="Times New Roman" pitchFamily="18" charset="0"/>
                <a:cs typeface="Times New Roman" pitchFamily="18" charset="0"/>
              </a:rPr>
              <a:t>iii. Physiological methods </a:t>
            </a:r>
            <a:r>
              <a:rPr lang="en-US" b="1" dirty="0" smtClean="0">
                <a:solidFill>
                  <a:schemeClr val="tx1"/>
                </a:solidFill>
                <a:latin typeface="Times New Roman" pitchFamily="18" charset="0"/>
                <a:cs typeface="Times New Roman" pitchFamily="18" charset="0"/>
              </a:rPr>
              <a:t>– </a:t>
            </a:r>
            <a:r>
              <a:rPr lang="en-US" dirty="0" smtClean="0">
                <a:solidFill>
                  <a:schemeClr val="tx1"/>
                </a:solidFill>
                <a:latin typeface="Times New Roman" pitchFamily="18" charset="0"/>
                <a:cs typeface="Times New Roman" pitchFamily="18" charset="0"/>
              </a:rPr>
              <a:t>based on respiratory behavior of the fruits</a:t>
            </a:r>
          </a:p>
          <a:p>
            <a:pPr algn="just"/>
            <a:endParaRPr lang="en-US" dirty="0" smtClean="0">
              <a:solidFill>
                <a:schemeClr val="tx1"/>
              </a:solidFill>
              <a:latin typeface="Times New Roman" pitchFamily="18" charset="0"/>
              <a:cs typeface="Times New Roman" pitchFamily="18" charset="0"/>
            </a:endParaRPr>
          </a:p>
          <a:p>
            <a:pPr algn="just">
              <a:buClr>
                <a:srgbClr val="FF0000"/>
              </a:buClr>
              <a:buFont typeface="Wingdings" pitchFamily="2" charset="2"/>
              <a:buChar char="Æ"/>
            </a:pPr>
            <a:r>
              <a:rPr lang="en-US" b="1" i="1" dirty="0" smtClean="0">
                <a:solidFill>
                  <a:schemeClr val="tx1"/>
                </a:solidFill>
                <a:latin typeface="Times New Roman" pitchFamily="18" charset="0"/>
                <a:cs typeface="Times New Roman" pitchFamily="18" charset="0"/>
              </a:rPr>
              <a:t>Climacteric fruits</a:t>
            </a:r>
            <a:r>
              <a:rPr lang="en-US" dirty="0" smtClean="0">
                <a:solidFill>
                  <a:schemeClr val="tx1"/>
                </a:solidFill>
                <a:latin typeface="Times New Roman" pitchFamily="18" charset="0"/>
                <a:cs typeface="Times New Roman" pitchFamily="18" charset="0"/>
              </a:rPr>
              <a:t>: in which there is a distinct rise in respiration during ripening, can be sampled and kept at high temperature and respiration rate is measured. </a:t>
            </a:r>
          </a:p>
          <a:p>
            <a:pPr algn="just"/>
            <a:endParaRPr lang="en-US" dirty="0" smtClean="0">
              <a:solidFill>
                <a:schemeClr val="tx1"/>
              </a:solidFill>
              <a:latin typeface="Times New Roman" pitchFamily="18" charset="0"/>
              <a:cs typeface="Times New Roman" pitchFamily="18" charset="0"/>
            </a:endParaRPr>
          </a:p>
          <a:p>
            <a:pPr marL="623888" indent="-333375" algn="just">
              <a:buFont typeface="Wingdings" pitchFamily="2" charset="2"/>
              <a:buChar char="ü"/>
            </a:pPr>
            <a:r>
              <a:rPr lang="en-US" dirty="0" smtClean="0">
                <a:solidFill>
                  <a:schemeClr val="tx1"/>
                </a:solidFill>
                <a:latin typeface="Times New Roman" pitchFamily="18" charset="0"/>
                <a:cs typeface="Times New Roman" pitchFamily="18" charset="0"/>
              </a:rPr>
              <a:t>Climacteric fruits are harvested at full maturity stage and ripen after harvest. </a:t>
            </a:r>
          </a:p>
          <a:p>
            <a:pPr marL="623888" indent="-333375" algn="just">
              <a:buFont typeface="Wingdings" pitchFamily="2" charset="2"/>
              <a:buChar char="ü"/>
            </a:pPr>
            <a:endParaRPr lang="en-US" dirty="0" smtClean="0">
              <a:solidFill>
                <a:schemeClr val="tx1"/>
              </a:solidFill>
              <a:latin typeface="Times New Roman" pitchFamily="18" charset="0"/>
              <a:cs typeface="Times New Roman" pitchFamily="18" charset="0"/>
            </a:endParaRPr>
          </a:p>
          <a:p>
            <a:pPr marL="623888" indent="-333375" algn="just">
              <a:buFont typeface="Wingdings" pitchFamily="2" charset="2"/>
              <a:buChar char="ü"/>
            </a:pPr>
            <a:r>
              <a:rPr lang="en-US" dirty="0" smtClean="0">
                <a:solidFill>
                  <a:schemeClr val="tx1"/>
                </a:solidFill>
                <a:latin typeface="Times New Roman" pitchFamily="18" charset="0"/>
                <a:cs typeface="Times New Roman" pitchFamily="18" charset="0"/>
              </a:rPr>
              <a:t>Maximum respiration starts immediately after harvest. E.g. apple, avocado, banana, mango, papaya, peach etc.</a:t>
            </a:r>
          </a:p>
          <a:p>
            <a:pPr algn="just"/>
            <a:endParaRPr lang="en-US" dirty="0" smtClean="0">
              <a:solidFill>
                <a:schemeClr val="tx1"/>
              </a:solidFill>
              <a:latin typeface="Times New Roman" pitchFamily="18" charset="0"/>
              <a:cs typeface="Times New Roman" pitchFamily="18" charset="0"/>
            </a:endParaRPr>
          </a:p>
          <a:p>
            <a:pPr algn="just">
              <a:buClr>
                <a:srgbClr val="FF0000"/>
              </a:buClr>
              <a:buFont typeface="Wingdings" pitchFamily="2" charset="2"/>
              <a:buChar char="Æ"/>
            </a:pPr>
            <a:r>
              <a:rPr lang="en-US" b="1" i="1" dirty="0" smtClean="0">
                <a:solidFill>
                  <a:schemeClr val="tx1"/>
                </a:solidFill>
                <a:latin typeface="Times New Roman" pitchFamily="18" charset="0"/>
                <a:cs typeface="Times New Roman" pitchFamily="18" charset="0"/>
              </a:rPr>
              <a:t>Non-climacteric fruits</a:t>
            </a:r>
            <a:r>
              <a:rPr lang="en-US" i="1" dirty="0" smtClean="0">
                <a:solidFill>
                  <a:schemeClr val="tx1"/>
                </a:solidFill>
                <a:latin typeface="Times New Roman" pitchFamily="18" charset="0"/>
                <a:cs typeface="Times New Roman" pitchFamily="18" charset="0"/>
              </a:rPr>
              <a:t>:</a:t>
            </a:r>
            <a:r>
              <a:rPr lang="en-US" dirty="0" smtClean="0">
                <a:solidFill>
                  <a:schemeClr val="tx1"/>
                </a:solidFill>
                <a:latin typeface="Times New Roman" pitchFamily="18" charset="0"/>
                <a:cs typeface="Times New Roman" pitchFamily="18" charset="0"/>
              </a:rPr>
              <a:t> Harvested at full ripening (90-95%) complete color development. </a:t>
            </a:r>
          </a:p>
          <a:p>
            <a:pPr algn="just">
              <a:buClr>
                <a:srgbClr val="FF0000"/>
              </a:buClr>
              <a:buFont typeface="Wingdings" pitchFamily="2" charset="2"/>
              <a:buChar char="Æ"/>
            </a:pPr>
            <a:endParaRPr lang="en-US" dirty="0" smtClean="0">
              <a:solidFill>
                <a:schemeClr val="tx1"/>
              </a:solidFill>
              <a:latin typeface="Times New Roman" pitchFamily="18" charset="0"/>
              <a:cs typeface="Times New Roman" pitchFamily="18" charset="0"/>
            </a:endParaRPr>
          </a:p>
          <a:p>
            <a:pPr marL="623888" indent="-333375" algn="just">
              <a:buClr>
                <a:srgbClr val="FF0000"/>
              </a:buClr>
              <a:buFont typeface="Wingdings" pitchFamily="2" charset="2"/>
              <a:buChar char="ü"/>
            </a:pPr>
            <a:r>
              <a:rPr lang="en-US" dirty="0" smtClean="0">
                <a:solidFill>
                  <a:schemeClr val="tx1"/>
                </a:solidFill>
                <a:latin typeface="Times New Roman" pitchFamily="18" charset="0"/>
                <a:cs typeface="Times New Roman" pitchFamily="18" charset="0"/>
              </a:rPr>
              <a:t>Rate of respiration is less than climacteric fruits. E.g. grapes, citrus fruit, pineapple etc</a:t>
            </a:r>
            <a:r>
              <a:rPr lang="en-US" i="1" dirty="0" smtClean="0">
                <a:solidFill>
                  <a:schemeClr val="tx1"/>
                </a:solidFill>
                <a:latin typeface="Times New Roman" pitchFamily="18" charset="0"/>
                <a:cs typeface="Times New Roman" pitchFamily="18" charset="0"/>
              </a:rPr>
              <a:t>.</a:t>
            </a:r>
            <a:endParaRPr lang="en-US" dirty="0" smtClean="0">
              <a:solidFill>
                <a:schemeClr val="tx1"/>
              </a:solidFill>
              <a:latin typeface="Times New Roman" pitchFamily="18" charset="0"/>
              <a:cs typeface="Times New Roman" pitchFamily="18" charset="0"/>
            </a:endParaRP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trips(down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strips(down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strips(downLeft)">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strips(downLeft)">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229600" cy="609599"/>
          </a:xfrm>
        </p:spPr>
        <p:txBody>
          <a:bodyPr>
            <a:normAutofit fontScale="90000"/>
          </a:bodyPr>
          <a:lstStyle/>
          <a:p>
            <a:pPr algn="l"/>
            <a:r>
              <a:rPr lang="en-US" dirty="0" smtClean="0">
                <a:solidFill>
                  <a:srgbClr val="FF0000"/>
                </a:solidFill>
                <a:latin typeface="Times New Roman" pitchFamily="18" charset="0"/>
                <a:cs typeface="Times New Roman" pitchFamily="18" charset="0"/>
              </a:rPr>
              <a:t>Respiration</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152400" y="685800"/>
            <a:ext cx="8763000" cy="6019800"/>
          </a:xfrm>
        </p:spPr>
        <p:txBody>
          <a:bodyPr>
            <a:normAutofit fontScale="77500" lnSpcReduction="20000"/>
          </a:bodyPr>
          <a:lstStyle/>
          <a:p>
            <a:pPr algn="just">
              <a:buClr>
                <a:srgbClr val="00B050"/>
              </a:buClr>
              <a:buFont typeface="Wingdings 2" pitchFamily="18" charset="2"/>
              <a:buChar char="¡"/>
            </a:pPr>
            <a:r>
              <a:rPr lang="en-US" dirty="0" smtClean="0">
                <a:solidFill>
                  <a:schemeClr val="tx1"/>
                </a:solidFill>
                <a:latin typeface="Times New Roman" pitchFamily="18" charset="0"/>
                <a:cs typeface="Times New Roman" pitchFamily="18" charset="0"/>
              </a:rPr>
              <a:t>Respiration is the process by which stored organic materials (carbohydrates, proteins, fats) are broken down into simple end products with a release of energy. </a:t>
            </a:r>
          </a:p>
          <a:p>
            <a:pPr algn="just">
              <a:buClr>
                <a:srgbClr val="00B050"/>
              </a:buClr>
              <a:buFont typeface="Wingdings 2" pitchFamily="18" charset="2"/>
              <a:buChar char="¡"/>
            </a:pPr>
            <a:endParaRPr lang="en-US" sz="1200" dirty="0" smtClean="0">
              <a:solidFill>
                <a:schemeClr val="tx1"/>
              </a:solidFill>
              <a:latin typeface="Times New Roman" pitchFamily="18" charset="0"/>
              <a:cs typeface="Times New Roman" pitchFamily="18" charset="0"/>
            </a:endParaRPr>
          </a:p>
          <a:p>
            <a:pPr algn="just">
              <a:buClr>
                <a:srgbClr val="00B050"/>
              </a:buClr>
              <a:buFont typeface="Wingdings 2" pitchFamily="18" charset="2"/>
              <a:buChar char="¡"/>
            </a:pPr>
            <a:r>
              <a:rPr lang="en-US" dirty="0" smtClean="0">
                <a:solidFill>
                  <a:schemeClr val="tx1"/>
                </a:solidFill>
                <a:latin typeface="Times New Roman" pitchFamily="18" charset="0"/>
                <a:cs typeface="Times New Roman" pitchFamily="18" charset="0"/>
              </a:rPr>
              <a:t>Horticultural produces respire by taking up O</a:t>
            </a:r>
            <a:r>
              <a:rPr lang="en-US" baseline="-25000" dirty="0" smtClean="0">
                <a:solidFill>
                  <a:schemeClr val="tx1"/>
                </a:solidFill>
                <a:latin typeface="Times New Roman" pitchFamily="18" charset="0"/>
                <a:cs typeface="Times New Roman" pitchFamily="18" charset="0"/>
              </a:rPr>
              <a:t>2</a:t>
            </a:r>
            <a:r>
              <a:rPr lang="en-US" dirty="0" smtClean="0">
                <a:solidFill>
                  <a:schemeClr val="tx1"/>
                </a:solidFill>
                <a:latin typeface="Times New Roman" pitchFamily="18" charset="0"/>
                <a:cs typeface="Times New Roman" pitchFamily="18" charset="0"/>
              </a:rPr>
              <a:t>, giving off CO</a:t>
            </a:r>
            <a:r>
              <a:rPr lang="en-US" baseline="-25000" dirty="0" smtClean="0">
                <a:solidFill>
                  <a:schemeClr val="tx1"/>
                </a:solidFill>
                <a:latin typeface="Times New Roman" pitchFamily="18" charset="0"/>
                <a:cs typeface="Times New Roman" pitchFamily="18" charset="0"/>
              </a:rPr>
              <a:t>2 </a:t>
            </a:r>
            <a:r>
              <a:rPr lang="en-US" dirty="0" smtClean="0">
                <a:solidFill>
                  <a:schemeClr val="tx1"/>
                </a:solidFill>
                <a:latin typeface="Times New Roman" pitchFamily="18" charset="0"/>
                <a:cs typeface="Times New Roman" pitchFamily="18" charset="0"/>
              </a:rPr>
              <a:t>and heat. </a:t>
            </a:r>
          </a:p>
          <a:p>
            <a:pPr algn="just">
              <a:buClr>
                <a:srgbClr val="00B050"/>
              </a:buClr>
              <a:buFont typeface="Wingdings 2" pitchFamily="18" charset="2"/>
              <a:buChar char="¡"/>
            </a:pPr>
            <a:endParaRPr lang="en-US" sz="700" dirty="0" smtClean="0">
              <a:solidFill>
                <a:schemeClr val="tx1"/>
              </a:solidFill>
              <a:latin typeface="Times New Roman" pitchFamily="18" charset="0"/>
              <a:cs typeface="Times New Roman" pitchFamily="18" charset="0"/>
            </a:endParaRPr>
          </a:p>
          <a:p>
            <a:pPr>
              <a:buClr>
                <a:srgbClr val="00B050"/>
              </a:buClr>
            </a:pPr>
            <a:r>
              <a:rPr lang="en-US" b="1" dirty="0" smtClean="0">
                <a:solidFill>
                  <a:schemeClr val="tx1"/>
                </a:solidFill>
                <a:latin typeface="Times New Roman" pitchFamily="18" charset="0"/>
                <a:cs typeface="Times New Roman" pitchFamily="18" charset="0"/>
              </a:rPr>
              <a:t>C</a:t>
            </a:r>
            <a:r>
              <a:rPr lang="en-US" b="1" baseline="-25000" dirty="0" smtClean="0">
                <a:solidFill>
                  <a:schemeClr val="tx1"/>
                </a:solidFill>
                <a:latin typeface="Times New Roman" pitchFamily="18" charset="0"/>
                <a:cs typeface="Times New Roman" pitchFamily="18" charset="0"/>
              </a:rPr>
              <a:t>6</a:t>
            </a:r>
            <a:r>
              <a:rPr lang="en-US" b="1" dirty="0" smtClean="0">
                <a:solidFill>
                  <a:schemeClr val="tx1"/>
                </a:solidFill>
                <a:latin typeface="Times New Roman" pitchFamily="18" charset="0"/>
                <a:cs typeface="Times New Roman" pitchFamily="18" charset="0"/>
              </a:rPr>
              <a:t>H</a:t>
            </a:r>
            <a:r>
              <a:rPr lang="en-US" b="1" baseline="-25000" dirty="0" smtClean="0">
                <a:solidFill>
                  <a:schemeClr val="tx1"/>
                </a:solidFill>
                <a:latin typeface="Times New Roman" pitchFamily="18" charset="0"/>
                <a:cs typeface="Times New Roman" pitchFamily="18" charset="0"/>
              </a:rPr>
              <a:t>12</a:t>
            </a:r>
            <a:r>
              <a:rPr lang="en-US" b="1" dirty="0" smtClean="0">
                <a:solidFill>
                  <a:schemeClr val="tx1"/>
                </a:solidFill>
                <a:latin typeface="Times New Roman" pitchFamily="18" charset="0"/>
                <a:cs typeface="Times New Roman" pitchFamily="18" charset="0"/>
              </a:rPr>
              <a:t>O</a:t>
            </a:r>
            <a:r>
              <a:rPr lang="en-US" b="1" baseline="-25000" dirty="0" smtClean="0">
                <a:solidFill>
                  <a:schemeClr val="tx1"/>
                </a:solidFill>
                <a:latin typeface="Times New Roman" pitchFamily="18" charset="0"/>
                <a:cs typeface="Times New Roman" pitchFamily="18" charset="0"/>
              </a:rPr>
              <a:t>6</a:t>
            </a:r>
            <a:r>
              <a:rPr lang="en-US" b="1" dirty="0" smtClean="0">
                <a:solidFill>
                  <a:schemeClr val="tx1"/>
                </a:solidFill>
                <a:latin typeface="Times New Roman" pitchFamily="18" charset="0"/>
                <a:cs typeface="Times New Roman" pitchFamily="18" charset="0"/>
              </a:rPr>
              <a:t>+ O</a:t>
            </a:r>
            <a:r>
              <a:rPr lang="en-US" b="1" baseline="-25000" dirty="0" smtClean="0">
                <a:solidFill>
                  <a:schemeClr val="tx1"/>
                </a:solidFill>
                <a:latin typeface="Times New Roman" pitchFamily="18" charset="0"/>
                <a:cs typeface="Times New Roman" pitchFamily="18" charset="0"/>
              </a:rPr>
              <a:t>2</a:t>
            </a:r>
            <a:r>
              <a:rPr lang="en-US" b="1" dirty="0" smtClean="0">
                <a:solidFill>
                  <a:schemeClr val="tx1"/>
                </a:solidFill>
                <a:latin typeface="Times New Roman" pitchFamily="18" charset="0"/>
                <a:cs typeface="Times New Roman" pitchFamily="18" charset="0"/>
              </a:rPr>
              <a:t> = CO</a:t>
            </a:r>
            <a:r>
              <a:rPr lang="en-US" b="1" baseline="-25000" dirty="0" smtClean="0">
                <a:solidFill>
                  <a:schemeClr val="tx1"/>
                </a:solidFill>
                <a:latin typeface="Times New Roman" pitchFamily="18" charset="0"/>
                <a:cs typeface="Times New Roman" pitchFamily="18" charset="0"/>
              </a:rPr>
              <a:t>2</a:t>
            </a:r>
            <a:r>
              <a:rPr lang="en-US" b="1" dirty="0" smtClean="0">
                <a:solidFill>
                  <a:schemeClr val="tx1"/>
                </a:solidFill>
                <a:latin typeface="Times New Roman" pitchFamily="18" charset="0"/>
                <a:cs typeface="Times New Roman" pitchFamily="18" charset="0"/>
              </a:rPr>
              <a:t> + H</a:t>
            </a:r>
            <a:r>
              <a:rPr lang="en-US" b="1" baseline="-25000" dirty="0" smtClean="0">
                <a:solidFill>
                  <a:schemeClr val="tx1"/>
                </a:solidFill>
                <a:latin typeface="Times New Roman" pitchFamily="18" charset="0"/>
                <a:cs typeface="Times New Roman" pitchFamily="18" charset="0"/>
              </a:rPr>
              <a:t>2</a:t>
            </a:r>
            <a:r>
              <a:rPr lang="en-US" b="1" dirty="0" smtClean="0">
                <a:solidFill>
                  <a:schemeClr val="tx1"/>
                </a:solidFill>
                <a:latin typeface="Times New Roman" pitchFamily="18" charset="0"/>
                <a:cs typeface="Times New Roman" pitchFamily="18" charset="0"/>
              </a:rPr>
              <a:t>O + 682kc energy (heat)</a:t>
            </a:r>
          </a:p>
          <a:p>
            <a:pPr>
              <a:buClr>
                <a:srgbClr val="00B050"/>
              </a:buClr>
            </a:pPr>
            <a:endParaRPr lang="en-US" sz="1400" b="1" dirty="0" smtClean="0">
              <a:solidFill>
                <a:schemeClr val="tx1"/>
              </a:solidFill>
              <a:latin typeface="Times New Roman" pitchFamily="18" charset="0"/>
              <a:cs typeface="Times New Roman" pitchFamily="18" charset="0"/>
            </a:endParaRPr>
          </a:p>
          <a:p>
            <a:pPr algn="just">
              <a:buClr>
                <a:srgbClr val="00B050"/>
              </a:buClr>
              <a:buFont typeface="Wingdings 2" pitchFamily="18" charset="2"/>
              <a:buChar char="¡"/>
            </a:pPr>
            <a:r>
              <a:rPr lang="en-US" dirty="0" smtClean="0">
                <a:solidFill>
                  <a:schemeClr val="tx1"/>
                </a:solidFill>
                <a:latin typeface="Times New Roman" pitchFamily="18" charset="0"/>
                <a:cs typeface="Times New Roman" pitchFamily="18" charset="0"/>
              </a:rPr>
              <a:t>Therefore, losses of stored food reserves (glucose) and moisture hasten senescence and thereby reduce food value, loss of flavor (esp. sweetness). </a:t>
            </a:r>
          </a:p>
          <a:p>
            <a:pPr algn="just">
              <a:buClr>
                <a:srgbClr val="00B050"/>
              </a:buClr>
            </a:pPr>
            <a:endParaRPr lang="en-US" sz="1400" dirty="0" smtClean="0">
              <a:solidFill>
                <a:schemeClr val="tx1"/>
              </a:solidFill>
              <a:latin typeface="Times New Roman" pitchFamily="18" charset="0"/>
              <a:cs typeface="Times New Roman" pitchFamily="18" charset="0"/>
            </a:endParaRPr>
          </a:p>
          <a:p>
            <a:pPr algn="just">
              <a:buClr>
                <a:srgbClr val="00B050"/>
              </a:buClr>
              <a:buFont typeface="Wingdings 2" pitchFamily="18" charset="2"/>
              <a:buChar char="¡"/>
            </a:pPr>
            <a:r>
              <a:rPr lang="en-US" dirty="0" smtClean="0">
                <a:solidFill>
                  <a:schemeClr val="tx1"/>
                </a:solidFill>
                <a:latin typeface="Times New Roman" pitchFamily="18" charset="0"/>
                <a:cs typeface="Times New Roman" pitchFamily="18" charset="0"/>
              </a:rPr>
              <a:t>Before harvest, losses due to respiration and transpiration  are replaced by flow of sap, which contain H</a:t>
            </a:r>
            <a:r>
              <a:rPr lang="en-US" baseline="-25000" dirty="0" smtClean="0">
                <a:solidFill>
                  <a:schemeClr val="tx1"/>
                </a:solidFill>
                <a:latin typeface="Times New Roman" pitchFamily="18" charset="0"/>
                <a:cs typeface="Times New Roman" pitchFamily="18" charset="0"/>
              </a:rPr>
              <a:t>2</a:t>
            </a:r>
            <a:r>
              <a:rPr lang="en-US" dirty="0" smtClean="0">
                <a:solidFill>
                  <a:schemeClr val="tx1"/>
                </a:solidFill>
                <a:latin typeface="Times New Roman" pitchFamily="18" charset="0"/>
                <a:cs typeface="Times New Roman" pitchFamily="18" charset="0"/>
              </a:rPr>
              <a:t>O, </a:t>
            </a:r>
            <a:r>
              <a:rPr lang="en-US" dirty="0" err="1" smtClean="0">
                <a:solidFill>
                  <a:schemeClr val="tx1"/>
                </a:solidFill>
                <a:latin typeface="Times New Roman" pitchFamily="18" charset="0"/>
                <a:cs typeface="Times New Roman" pitchFamily="18" charset="0"/>
              </a:rPr>
              <a:t>photosynthates</a:t>
            </a:r>
            <a:r>
              <a:rPr lang="en-US" dirty="0" smtClean="0">
                <a:solidFill>
                  <a:schemeClr val="tx1"/>
                </a:solidFill>
                <a:latin typeface="Times New Roman" pitchFamily="18" charset="0"/>
                <a:cs typeface="Times New Roman" pitchFamily="18" charset="0"/>
              </a:rPr>
              <a:t> &amp; minerals. </a:t>
            </a:r>
          </a:p>
          <a:p>
            <a:pPr algn="just">
              <a:buClr>
                <a:srgbClr val="00B050"/>
              </a:buClr>
              <a:buFont typeface="Wingdings 2" pitchFamily="18" charset="2"/>
              <a:buChar char="¡"/>
            </a:pPr>
            <a:endParaRPr lang="en-US" dirty="0" smtClean="0">
              <a:solidFill>
                <a:schemeClr val="tx1"/>
              </a:solidFill>
              <a:latin typeface="Times New Roman" pitchFamily="18" charset="0"/>
              <a:cs typeface="Times New Roman" pitchFamily="18" charset="0"/>
            </a:endParaRPr>
          </a:p>
          <a:p>
            <a:pPr algn="just">
              <a:buClr>
                <a:srgbClr val="00B050"/>
              </a:buClr>
              <a:buFont typeface="Wingdings 2" pitchFamily="18" charset="2"/>
              <a:buChar char="¡"/>
            </a:pPr>
            <a:r>
              <a:rPr lang="en-US" dirty="0" smtClean="0">
                <a:solidFill>
                  <a:schemeClr val="tx1"/>
                </a:solidFill>
                <a:latin typeface="Times New Roman" pitchFamily="18" charset="0"/>
                <a:cs typeface="Times New Roman" pitchFamily="18" charset="0"/>
              </a:rPr>
              <a:t>These functions continue after harvest, but the produce is removed from mother plant, thus entirely depend on own food reserves &amp; moisture. </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trips(down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strips(down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strips(downLeft)">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strips(downLeft)">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1"/>
            <a:ext cx="8686800" cy="457200"/>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685800"/>
            <a:ext cx="8763000" cy="6019800"/>
          </a:xfrm>
        </p:spPr>
        <p:txBody>
          <a:bodyPr>
            <a:normAutofit fontScale="70000" lnSpcReduction="20000"/>
          </a:bodyPr>
          <a:lstStyle/>
          <a:p>
            <a:pPr marL="290513" indent="-290513" algn="just">
              <a:spcBef>
                <a:spcPct val="50000"/>
              </a:spcBef>
              <a:buFont typeface="Wingdings" pitchFamily="2" charset="2"/>
              <a:buChar char="v"/>
            </a:pPr>
            <a:r>
              <a:rPr lang="en-US" dirty="0" smtClean="0">
                <a:solidFill>
                  <a:schemeClr val="tx1"/>
                </a:solidFill>
                <a:latin typeface="Times New Roman" pitchFamily="18" charset="0"/>
                <a:cs typeface="Times New Roman" pitchFamily="18" charset="0"/>
              </a:rPr>
              <a:t>In general, the rate of deterioration of harvested commodities is proportional to their respiration rate.</a:t>
            </a:r>
          </a:p>
          <a:p>
            <a:pPr marL="290513" indent="-290513" algn="just">
              <a:spcBef>
                <a:spcPct val="50000"/>
              </a:spcBef>
              <a:buFont typeface="Wingdings" pitchFamily="2" charset="2"/>
              <a:buChar char="v"/>
            </a:pPr>
            <a:endParaRPr lang="en-US" dirty="0" smtClean="0">
              <a:solidFill>
                <a:schemeClr val="tx1"/>
              </a:solidFill>
              <a:latin typeface="Times New Roman" pitchFamily="18" charset="0"/>
              <a:cs typeface="Times New Roman" pitchFamily="18" charset="0"/>
            </a:endParaRPr>
          </a:p>
          <a:p>
            <a:pPr marL="290513" indent="-290513" algn="just">
              <a:buFont typeface="Wingdings" pitchFamily="2" charset="2"/>
              <a:buChar char="v"/>
            </a:pPr>
            <a:r>
              <a:rPr lang="en-US" dirty="0" smtClean="0">
                <a:solidFill>
                  <a:schemeClr val="tx1"/>
                </a:solidFill>
                <a:latin typeface="Times New Roman" pitchFamily="18" charset="0"/>
                <a:cs typeface="Times New Roman" pitchFamily="18" charset="0"/>
              </a:rPr>
              <a:t>Commodities with high respiration rates will have short potential storage lives.</a:t>
            </a:r>
          </a:p>
          <a:p>
            <a:pPr marL="290513" indent="-290513" algn="just">
              <a:buFont typeface="Wingdings" pitchFamily="2" charset="2"/>
              <a:buChar char="v"/>
            </a:pPr>
            <a:endParaRPr lang="en-US" dirty="0" smtClean="0">
              <a:solidFill>
                <a:schemeClr val="tx1"/>
              </a:solidFill>
              <a:latin typeface="Times New Roman" pitchFamily="18" charset="0"/>
              <a:cs typeface="Times New Roman" pitchFamily="18" charset="0"/>
            </a:endParaRPr>
          </a:p>
          <a:p>
            <a:pPr marL="290513" indent="-290513" algn="just">
              <a:buFont typeface="Wingdings" pitchFamily="2" charset="2"/>
              <a:buChar char="v"/>
            </a:pPr>
            <a:r>
              <a:rPr lang="en-US" dirty="0" smtClean="0">
                <a:solidFill>
                  <a:schemeClr val="tx1"/>
                </a:solidFill>
                <a:latin typeface="Times New Roman" pitchFamily="18" charset="0"/>
                <a:cs typeface="Times New Roman" pitchFamily="18" charset="0"/>
              </a:rPr>
              <a:t>Commodities with low respiration rates will have long potential storage lives.</a:t>
            </a:r>
          </a:p>
          <a:p>
            <a:pPr marL="290513" indent="-290513" algn="just">
              <a:spcBef>
                <a:spcPct val="50000"/>
              </a:spcBef>
              <a:buFont typeface="Wingdings" pitchFamily="2" charset="2"/>
              <a:buChar char="v"/>
            </a:pPr>
            <a:r>
              <a:rPr lang="en-US" dirty="0" smtClean="0">
                <a:solidFill>
                  <a:schemeClr val="tx1"/>
                </a:solidFill>
                <a:latin typeface="Times New Roman" pitchFamily="18" charset="0"/>
                <a:cs typeface="Times New Roman" pitchFamily="18" charset="0"/>
              </a:rPr>
              <a:t>According to their respiration behavior during maturation and ripening, fruits are classified to either </a:t>
            </a:r>
            <a:r>
              <a:rPr lang="en-US" u="sng" dirty="0" smtClean="0">
                <a:solidFill>
                  <a:schemeClr val="tx1"/>
                </a:solidFill>
                <a:latin typeface="Times New Roman" pitchFamily="18" charset="0"/>
                <a:cs typeface="Times New Roman" pitchFamily="18" charset="0"/>
              </a:rPr>
              <a:t>climacteric</a:t>
            </a:r>
            <a:r>
              <a:rPr lang="en-US" dirty="0" smtClean="0">
                <a:solidFill>
                  <a:schemeClr val="tx1"/>
                </a:solidFill>
                <a:latin typeface="Times New Roman" pitchFamily="18" charset="0"/>
                <a:cs typeface="Times New Roman" pitchFamily="18" charset="0"/>
              </a:rPr>
              <a:t> or </a:t>
            </a:r>
            <a:r>
              <a:rPr lang="en-US" u="sng" dirty="0" smtClean="0">
                <a:solidFill>
                  <a:schemeClr val="tx1"/>
                </a:solidFill>
                <a:latin typeface="Times New Roman" pitchFamily="18" charset="0"/>
                <a:cs typeface="Times New Roman" pitchFamily="18" charset="0"/>
              </a:rPr>
              <a:t>non-climacteric</a:t>
            </a:r>
            <a:r>
              <a:rPr lang="en-US" dirty="0" smtClean="0">
                <a:solidFill>
                  <a:schemeClr val="tx1"/>
                </a:solidFill>
                <a:latin typeface="Times New Roman" pitchFamily="18" charset="0"/>
                <a:cs typeface="Times New Roman" pitchFamily="18" charset="0"/>
              </a:rPr>
              <a:t>.</a:t>
            </a:r>
          </a:p>
          <a:p>
            <a:pPr marL="290513" indent="-290513" algn="just">
              <a:spcBef>
                <a:spcPct val="50000"/>
              </a:spcBef>
              <a:buFont typeface="Wingdings" pitchFamily="2" charset="2"/>
              <a:buChar char="v"/>
            </a:pPr>
            <a:endParaRPr lang="en-US" dirty="0" smtClean="0">
              <a:solidFill>
                <a:schemeClr val="tx1"/>
              </a:solidFill>
              <a:latin typeface="Times New Roman" pitchFamily="18" charset="0"/>
              <a:cs typeface="Times New Roman" pitchFamily="18" charset="0"/>
            </a:endParaRPr>
          </a:p>
          <a:p>
            <a:pPr marL="290513" indent="-290513" algn="just">
              <a:buFont typeface="Wingdings" pitchFamily="2" charset="2"/>
              <a:buChar char="v"/>
            </a:pPr>
            <a:r>
              <a:rPr lang="en-US" dirty="0" smtClean="0">
                <a:solidFill>
                  <a:schemeClr val="tx1"/>
                </a:solidFill>
                <a:latin typeface="Times New Roman" pitchFamily="18" charset="0"/>
                <a:cs typeface="Times New Roman" pitchFamily="18" charset="0"/>
              </a:rPr>
              <a:t>Climacteric fruits – show a large increase in respiration and ethylene production during ripening.</a:t>
            </a:r>
          </a:p>
          <a:p>
            <a:pPr marL="290513" indent="-290513" algn="just">
              <a:buFont typeface="Wingdings" pitchFamily="2" charset="2"/>
              <a:buChar char="v"/>
            </a:pPr>
            <a:endParaRPr lang="en-US" dirty="0" smtClean="0">
              <a:solidFill>
                <a:schemeClr val="tx1"/>
              </a:solidFill>
              <a:latin typeface="Times New Roman" pitchFamily="18" charset="0"/>
              <a:cs typeface="Times New Roman" pitchFamily="18" charset="0"/>
            </a:endParaRPr>
          </a:p>
          <a:p>
            <a:pPr marL="290513" indent="-290513" algn="just">
              <a:buFont typeface="Wingdings" pitchFamily="2" charset="2"/>
              <a:buChar char="v"/>
            </a:pPr>
            <a:r>
              <a:rPr lang="en-US" dirty="0" smtClean="0">
                <a:solidFill>
                  <a:schemeClr val="tx1"/>
                </a:solidFill>
                <a:latin typeface="Times New Roman" pitchFamily="18" charset="0"/>
                <a:cs typeface="Times New Roman" pitchFamily="18" charset="0"/>
              </a:rPr>
              <a:t>Non-climacteric fruits – show no change in their generally low respiration and ethylene production rates during ripening.</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trips(down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strips(downLeft)">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strips(downLeft)">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28599"/>
            <a:ext cx="8763000" cy="533401"/>
          </a:xfrm>
        </p:spPr>
        <p:txBody>
          <a:bodyPr>
            <a:normAutofit fontScale="90000"/>
          </a:bodyPr>
          <a:lstStyle/>
          <a:p>
            <a:pPr algn="l"/>
            <a:r>
              <a:rPr lang="en-US" dirty="0" smtClean="0">
                <a:solidFill>
                  <a:srgbClr val="FF0000"/>
                </a:solidFill>
                <a:latin typeface="Times New Roman" pitchFamily="18" charset="0"/>
                <a:cs typeface="Times New Roman" pitchFamily="18" charset="0"/>
              </a:rPr>
              <a:t>Contd…</a:t>
            </a:r>
            <a:endParaRPr lang="en-US"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228600" y="762000"/>
            <a:ext cx="8763000" cy="5943600"/>
          </a:xfrm>
        </p:spPr>
        <p:txBody>
          <a:bodyPr>
            <a:normAutofit fontScale="85000" lnSpcReduction="10000"/>
          </a:bodyPr>
          <a:lstStyle/>
          <a:p>
            <a:pPr algn="just">
              <a:spcBef>
                <a:spcPct val="50000"/>
              </a:spcBef>
            </a:pPr>
            <a:r>
              <a:rPr lang="en-US" dirty="0" smtClean="0">
                <a:solidFill>
                  <a:schemeClr val="tx1"/>
                </a:solidFill>
                <a:latin typeface="Times New Roman" pitchFamily="18" charset="0"/>
                <a:cs typeface="Times New Roman" pitchFamily="18" charset="0"/>
              </a:rPr>
              <a:t>At last, respiration rates (and deterioration) varies among different types of commodities:</a:t>
            </a:r>
          </a:p>
          <a:p>
            <a:pPr algn="just">
              <a:spcBef>
                <a:spcPct val="50000"/>
              </a:spcBef>
            </a:pPr>
            <a:endParaRPr lang="en-US" dirty="0" smtClean="0">
              <a:solidFill>
                <a:schemeClr val="tx1"/>
              </a:solidFill>
              <a:latin typeface="Times New Roman" pitchFamily="18" charset="0"/>
              <a:cs typeface="Times New Roman" pitchFamily="18" charset="0"/>
            </a:endParaRPr>
          </a:p>
          <a:p>
            <a:pPr marL="290513" indent="-290513" algn="just">
              <a:buFont typeface="Wingdings" pitchFamily="2" charset="2"/>
              <a:buChar char="ü"/>
            </a:pPr>
            <a:r>
              <a:rPr lang="en-US" dirty="0" smtClean="0">
                <a:solidFill>
                  <a:schemeClr val="tx1"/>
                </a:solidFill>
                <a:latin typeface="Times New Roman" pitchFamily="18" charset="0"/>
                <a:cs typeface="Times New Roman" pitchFamily="18" charset="0"/>
              </a:rPr>
              <a:t>Storage organs (nuts, tubers) – have low respiration rates.</a:t>
            </a:r>
          </a:p>
          <a:p>
            <a:pPr marL="290513" indent="-290513" algn="just">
              <a:buFont typeface="Wingdings" pitchFamily="2" charset="2"/>
              <a:buChar char="ü"/>
            </a:pPr>
            <a:endParaRPr lang="en-US" dirty="0" smtClean="0">
              <a:solidFill>
                <a:schemeClr val="tx1"/>
              </a:solidFill>
              <a:latin typeface="Times New Roman" pitchFamily="18" charset="0"/>
              <a:cs typeface="Times New Roman" pitchFamily="18" charset="0"/>
            </a:endParaRPr>
          </a:p>
          <a:p>
            <a:pPr marL="290513" indent="-290513" algn="just">
              <a:buFont typeface="Wingdings" pitchFamily="2" charset="2"/>
              <a:buChar char="ü"/>
            </a:pPr>
            <a:r>
              <a:rPr lang="en-US" dirty="0" smtClean="0">
                <a:solidFill>
                  <a:schemeClr val="tx1"/>
                </a:solidFill>
                <a:latin typeface="Times New Roman" pitchFamily="18" charset="0"/>
                <a:cs typeface="Times New Roman" pitchFamily="18" charset="0"/>
              </a:rPr>
              <a:t>Meristem tissues (asparagus, broccoli) – have very high respiration rates.</a:t>
            </a:r>
          </a:p>
          <a:p>
            <a:pPr marL="290513" indent="-290513" algn="just">
              <a:buFont typeface="Wingdings" pitchFamily="2" charset="2"/>
              <a:buChar char="ü"/>
            </a:pPr>
            <a:endParaRPr lang="en-US" dirty="0" smtClean="0">
              <a:solidFill>
                <a:schemeClr val="tx1"/>
              </a:solidFill>
              <a:latin typeface="Times New Roman" pitchFamily="18" charset="0"/>
              <a:cs typeface="Times New Roman" pitchFamily="18" charset="0"/>
            </a:endParaRPr>
          </a:p>
          <a:p>
            <a:pPr marL="290513" indent="-290513" algn="just">
              <a:buFont typeface="Wingdings" pitchFamily="2" charset="2"/>
              <a:buChar char="ü"/>
            </a:pPr>
            <a:r>
              <a:rPr lang="en-US" dirty="0" smtClean="0">
                <a:solidFill>
                  <a:schemeClr val="tx1"/>
                </a:solidFill>
                <a:latin typeface="Times New Roman" pitchFamily="18" charset="0"/>
                <a:cs typeface="Times New Roman" pitchFamily="18" charset="0"/>
              </a:rPr>
              <a:t>Commodities harvested during active growth (spinach, green onions, bean sprouts) – have high respiration rates.</a:t>
            </a:r>
          </a:p>
          <a:p>
            <a:pPr marL="290513" indent="-290513" algn="just">
              <a:buFont typeface="Wingdings" pitchFamily="2" charset="2"/>
              <a:buChar char="ü"/>
            </a:pPr>
            <a:endParaRPr lang="en-US" dirty="0" smtClean="0">
              <a:solidFill>
                <a:schemeClr val="tx1"/>
              </a:solidFill>
              <a:latin typeface="Times New Roman" pitchFamily="18" charset="0"/>
              <a:cs typeface="Times New Roman" pitchFamily="18" charset="0"/>
            </a:endParaRPr>
          </a:p>
          <a:p>
            <a:pPr marL="290513" indent="-290513" algn="just">
              <a:buFont typeface="Wingdings" pitchFamily="2" charset="2"/>
              <a:buChar char="ü"/>
            </a:pPr>
            <a:r>
              <a:rPr lang="en-US" dirty="0" smtClean="0">
                <a:solidFill>
                  <a:schemeClr val="tx1"/>
                </a:solidFill>
                <a:latin typeface="Times New Roman" pitchFamily="18" charset="0"/>
                <a:cs typeface="Times New Roman" pitchFamily="18" charset="0"/>
              </a:rPr>
              <a:t>Mature fruit (citrus, grape) – have low respiration rates.</a:t>
            </a:r>
          </a:p>
          <a:p>
            <a:pPr algn="l"/>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trips(down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strips(down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strips(downLeft)">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strips(downLeft)">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52400" y="685800"/>
            <a:ext cx="8991600" cy="1143000"/>
          </a:xfrm>
        </p:spPr>
        <p:txBody>
          <a:bodyPr>
            <a:normAutofit fontScale="90000"/>
          </a:bodyPr>
          <a:lstStyle/>
          <a:p>
            <a:r>
              <a:rPr lang="en-US" altLang="en-US" b="1" dirty="0" smtClean="0"/>
              <a:t/>
            </a:r>
            <a:br>
              <a:rPr lang="en-US" altLang="en-US" b="1" dirty="0" smtClean="0"/>
            </a:br>
            <a:r>
              <a:rPr lang="en-US" altLang="en-US" b="1" dirty="0" smtClean="0"/>
              <a:t/>
            </a:r>
            <a:br>
              <a:rPr lang="en-US" altLang="en-US" b="1" dirty="0" smtClean="0"/>
            </a:br>
            <a:r>
              <a:rPr lang="en-US" altLang="en-US" sz="3200" b="1" dirty="0" smtClean="0">
                <a:latin typeface="Book Antiqua" pitchFamily="18" charset="0"/>
              </a:rPr>
              <a:t> Significance of respiration in postharvest biology</a:t>
            </a:r>
            <a:r>
              <a:rPr lang="en-US" altLang="en-US" dirty="0" smtClean="0"/>
              <a:t/>
            </a:r>
            <a:br>
              <a:rPr lang="en-US" altLang="en-US" dirty="0" smtClean="0"/>
            </a:br>
            <a:r>
              <a:rPr lang="en-US" altLang="en-US" dirty="0" smtClean="0"/>
              <a:t/>
            </a:r>
            <a:br>
              <a:rPr lang="en-US" altLang="en-US" dirty="0" smtClean="0"/>
            </a:br>
            <a:r>
              <a:rPr lang="en-US" altLang="en-US" sz="3200" b="1" dirty="0" smtClean="0">
                <a:latin typeface="Book Antiqua" pitchFamily="18" charset="0"/>
              </a:rPr>
              <a:t>A. Shelf life and respiration rate</a:t>
            </a:r>
            <a:r>
              <a:rPr lang="en-US" altLang="en-US" dirty="0" smtClean="0"/>
              <a:t/>
            </a:r>
            <a:br>
              <a:rPr lang="en-US" altLang="en-US" dirty="0" smtClean="0"/>
            </a:br>
            <a:endParaRPr lang="en-US" altLang="en-US" dirty="0" smtClean="0"/>
          </a:p>
        </p:txBody>
      </p:sp>
      <p:sp>
        <p:nvSpPr>
          <p:cNvPr id="60419" name="Rectangle 1"/>
          <p:cNvSpPr>
            <a:spLocks noChangeArrowheads="1"/>
          </p:cNvSpPr>
          <p:nvPr/>
        </p:nvSpPr>
        <p:spPr bwMode="auto">
          <a:xfrm>
            <a:off x="0" y="3048000"/>
            <a:ext cx="9144000" cy="107791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just"/>
            <a:r>
              <a:rPr lang="en-US" altLang="en-US" sz="3200" b="1" dirty="0" smtClean="0">
                <a:solidFill>
                  <a:schemeClr val="bg1"/>
                </a:solidFill>
                <a:latin typeface="Garamond" pitchFamily="18" charset="0"/>
              </a:rPr>
              <a:t> </a:t>
            </a:r>
            <a:r>
              <a:rPr lang="en-US" altLang="en-US" sz="3200" b="1" dirty="0">
                <a:solidFill>
                  <a:schemeClr val="bg1"/>
                </a:solidFill>
                <a:latin typeface="Garamond" pitchFamily="18" charset="0"/>
              </a:rPr>
              <a:t>Correlation between respiration, </a:t>
            </a:r>
          </a:p>
          <a:p>
            <a:pPr algn="ctr"/>
            <a:r>
              <a:rPr lang="en-US" altLang="en-US" sz="3200" b="1" dirty="0">
                <a:solidFill>
                  <a:schemeClr val="bg1"/>
                </a:solidFill>
                <a:latin typeface="Garamond" pitchFamily="18" charset="0"/>
              </a:rPr>
              <a:t>postharvest life and quality</a:t>
            </a:r>
            <a:endParaRPr lang="en-US" altLang="en-US" sz="3200"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152400" y="228600"/>
            <a:ext cx="8686800" cy="6477000"/>
          </a:xfrm>
        </p:spPr>
        <p:txBody>
          <a:bodyPr/>
          <a:lstStyle/>
          <a:p>
            <a:pPr algn="just"/>
            <a:endParaRPr lang="en-US" altLang="en-US" sz="2800" smtClean="0">
              <a:latin typeface="Book Antiqua" pitchFamily="18" charset="0"/>
            </a:endParaRPr>
          </a:p>
          <a:p>
            <a:pPr algn="just"/>
            <a:endParaRPr lang="en-US" altLang="en-US" sz="2800" smtClean="0">
              <a:latin typeface="Book Antiqua" pitchFamily="18" charset="0"/>
            </a:endParaRPr>
          </a:p>
          <a:p>
            <a:pPr algn="just"/>
            <a:r>
              <a:rPr lang="en-US" altLang="en-US" sz="2800" smtClean="0">
                <a:latin typeface="Book Antiqua" pitchFamily="18" charset="0"/>
              </a:rPr>
              <a:t>In general, there is an </a:t>
            </a:r>
            <a:r>
              <a:rPr lang="en-US" altLang="en-US" sz="2800" b="1" smtClean="0">
                <a:latin typeface="Book Antiqua" pitchFamily="18" charset="0"/>
              </a:rPr>
              <a:t>inverse relationship</a:t>
            </a:r>
            <a:r>
              <a:rPr lang="en-US" altLang="en-US" sz="2800" smtClean="0">
                <a:latin typeface="Book Antiqua" pitchFamily="18" charset="0"/>
              </a:rPr>
              <a:t> between respiration rates and the postharvest life of fresh horticultural crops. </a:t>
            </a:r>
          </a:p>
          <a:p>
            <a:pPr algn="just">
              <a:buFont typeface="Arial" pitchFamily="34" charset="0"/>
              <a:buNone/>
            </a:pPr>
            <a:endParaRPr lang="en-US" altLang="en-US" sz="1600" smtClean="0">
              <a:latin typeface="Book Antiqua" pitchFamily="18" charset="0"/>
            </a:endParaRPr>
          </a:p>
          <a:p>
            <a:pPr algn="just"/>
            <a:r>
              <a:rPr lang="en-US" altLang="en-US" sz="2800" smtClean="0">
                <a:latin typeface="Book Antiqua" pitchFamily="18" charset="0"/>
              </a:rPr>
              <a:t>The higher the respiration rate, the more perishable (shorter postharvest life) the commodity. </a:t>
            </a:r>
          </a:p>
          <a:p>
            <a:pPr algn="just">
              <a:buFont typeface="Arial" pitchFamily="34" charset="0"/>
              <a:buNone/>
            </a:pPr>
            <a:endParaRPr lang="en-US" altLang="en-US" sz="1800" smtClean="0">
              <a:latin typeface="Book Antiqu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42">
                                            <p:txEl>
                                              <p:pRg st="2" end="2"/>
                                            </p:txEl>
                                          </p:spTgt>
                                        </p:tgtEl>
                                        <p:attrNameLst>
                                          <p:attrName>style.visibility</p:attrName>
                                        </p:attrNameLst>
                                      </p:cBhvr>
                                      <p:to>
                                        <p:strVal val="visible"/>
                                      </p:to>
                                    </p:set>
                                    <p:animEffect transition="in" filter="fade">
                                      <p:cBhvr>
                                        <p:cTn id="7" dur="1000"/>
                                        <p:tgtEl>
                                          <p:spTgt spid="61442">
                                            <p:txEl>
                                              <p:pRg st="2" end="2"/>
                                            </p:txEl>
                                          </p:spTgt>
                                        </p:tgtEl>
                                      </p:cBhvr>
                                    </p:animEffect>
                                    <p:anim calcmode="lin" valueType="num">
                                      <p:cBhvr>
                                        <p:cTn id="8" dur="1000" fill="hold"/>
                                        <p:tgtEl>
                                          <p:spTgt spid="6144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144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42">
                                            <p:txEl>
                                              <p:pRg st="4" end="4"/>
                                            </p:txEl>
                                          </p:spTgt>
                                        </p:tgtEl>
                                        <p:attrNameLst>
                                          <p:attrName>style.visibility</p:attrName>
                                        </p:attrNameLst>
                                      </p:cBhvr>
                                      <p:to>
                                        <p:strVal val="visible"/>
                                      </p:to>
                                    </p:set>
                                    <p:animEffect transition="in" filter="fade">
                                      <p:cBhvr>
                                        <p:cTn id="14" dur="1000"/>
                                        <p:tgtEl>
                                          <p:spTgt spid="61442">
                                            <p:txEl>
                                              <p:pRg st="4" end="4"/>
                                            </p:txEl>
                                          </p:spTgt>
                                        </p:tgtEl>
                                      </p:cBhvr>
                                    </p:animEffect>
                                    <p:anim calcmode="lin" valueType="num">
                                      <p:cBhvr>
                                        <p:cTn id="15" dur="1000" fill="hold"/>
                                        <p:tgtEl>
                                          <p:spTgt spid="6144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6144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p:nvPr/>
        </p:nvSpPr>
        <p:spPr>
          <a:xfrm>
            <a:off x="111125" y="15875"/>
            <a:ext cx="8839200" cy="6902450"/>
          </a:xfrm>
          <a:prstGeom prst="rect">
            <a:avLst/>
          </a:prstGeom>
          <a:solidFill>
            <a:schemeClr val="bg1"/>
          </a:solidFill>
          <a:ln w="28575" cap="flat" cmpd="sng">
            <a:solidFill>
              <a:schemeClr val="bg1"/>
            </a:solidFill>
            <a:prstDash val="solid"/>
            <a:miter/>
            <a:headEnd type="none" w="med" len="med"/>
            <a:tailEnd type="none" w="med" len="med"/>
          </a:ln>
        </p:spPr>
        <p:txBody>
          <a:bodyPr anchor="ctr">
            <a:spAutoFit/>
          </a:bodyPr>
          <a:lstStyle/>
          <a:p>
            <a:pPr lvl="1" eaLnBrk="0" hangingPunct="0">
              <a:tabLst>
                <a:tab pos="457200" algn="l"/>
                <a:tab pos="571500" algn="l"/>
              </a:tabLst>
            </a:pPr>
            <a:r>
              <a:rPr lang="en-US" altLang="en-US" sz="4400" b="1" dirty="0">
                <a:solidFill>
                  <a:srgbClr val="7030A0"/>
                </a:solidFill>
                <a:latin typeface="Book Antiqua" pitchFamily="18" charset="0"/>
                <a:ea typeface="WenQuanYi Micro Hei"/>
                <a:cs typeface="WenQuanYi Micro Hei"/>
              </a:rPr>
              <a:t>Punishment </a:t>
            </a:r>
          </a:p>
          <a:p>
            <a:pPr lvl="1" eaLnBrk="0" hangingPunct="0">
              <a:tabLst>
                <a:tab pos="457200" algn="l"/>
                <a:tab pos="571500" algn="l"/>
              </a:tabLst>
            </a:pPr>
            <a:endParaRPr lang="en-US" altLang="en-US" sz="2400" b="1" dirty="0">
              <a:solidFill>
                <a:srgbClr val="7030A0"/>
              </a:solidFill>
              <a:latin typeface="Book Antiqua" pitchFamily="18" charset="0"/>
              <a:ea typeface="WenQuanYi Micro Hei"/>
              <a:cs typeface="WenQuanYi Micro Hei"/>
            </a:endParaRP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Dancing </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Signing </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Telling jokes </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Cleaning blackboard </a:t>
            </a:r>
          </a:p>
          <a:p>
            <a:pPr marL="857250" indent="-857250" eaLnBrk="0" hangingPunct="0">
              <a:lnSpc>
                <a:spcPct val="150000"/>
              </a:lnSpc>
              <a:buSzPct val="80000"/>
              <a:buFont typeface="Arial" pitchFamily="34" charset="0"/>
              <a:buAutoNum type="romanLcPeriod"/>
              <a:tabLst>
                <a:tab pos="457200" algn="l"/>
                <a:tab pos="571500" algn="l"/>
              </a:tabLst>
            </a:pPr>
            <a:r>
              <a:rPr lang="en-US" altLang="en-US" sz="2500" dirty="0">
                <a:latin typeface="Book Antiqua" pitchFamily="18" charset="0"/>
              </a:rPr>
              <a:t>Mark  (serious case)</a:t>
            </a:r>
          </a:p>
          <a:p>
            <a:pPr marL="857250" indent="-857250" eaLnBrk="0" hangingPunct="0">
              <a:lnSpc>
                <a:spcPct val="150000"/>
              </a:lnSpc>
              <a:buSzPct val="80000"/>
              <a:buFont typeface="Arial" pitchFamily="34" charset="0"/>
              <a:buAutoNum type="romanLcPeriod"/>
              <a:tabLst>
                <a:tab pos="457200" algn="l"/>
                <a:tab pos="571500" algn="l"/>
              </a:tabLst>
            </a:pPr>
            <a:endParaRPr lang="en-US" altLang="en-US" sz="2500" dirty="0">
              <a:latin typeface="Book Antiqua" pitchFamily="18" charset="0"/>
            </a:endParaRPr>
          </a:p>
          <a:p>
            <a:pPr marL="857250" indent="-857250" eaLnBrk="0" hangingPunct="0">
              <a:lnSpc>
                <a:spcPct val="150000"/>
              </a:lnSpc>
              <a:buSzPct val="80000"/>
              <a:tabLst>
                <a:tab pos="457200" algn="l"/>
                <a:tab pos="571500" algn="l"/>
              </a:tabLst>
            </a:pPr>
            <a:r>
              <a:rPr lang="en-GB" altLang="en-US" sz="2500" b="1" dirty="0">
                <a:latin typeface="Book Antiqua" pitchFamily="18" charset="0"/>
              </a:rPr>
              <a:t>My contact</a:t>
            </a:r>
          </a:p>
          <a:p>
            <a:pPr marL="857250" indent="-857250" eaLnBrk="0" hangingPunct="0">
              <a:lnSpc>
                <a:spcPct val="150000"/>
              </a:lnSpc>
              <a:buSzPct val="80000"/>
              <a:tabLst>
                <a:tab pos="457200" algn="l"/>
                <a:tab pos="571500" algn="l"/>
              </a:tabLst>
            </a:pPr>
            <a:r>
              <a:rPr lang="en-GB" altLang="en-US" sz="2500" dirty="0">
                <a:latin typeface="Book Antiqua" pitchFamily="18" charset="0"/>
              </a:rPr>
              <a:t>e-mail:- </a:t>
            </a:r>
            <a:r>
              <a:rPr lang="en-GB" altLang="en-US" sz="2500" b="1" dirty="0" smtClean="0">
                <a:solidFill>
                  <a:srgbClr val="0000FF"/>
                </a:solidFill>
                <a:latin typeface="Book Antiqua" pitchFamily="18" charset="0"/>
              </a:rPr>
              <a:t>hulushumworeta@gmail.com</a:t>
            </a:r>
            <a:r>
              <a:rPr lang="en-GB" altLang="en-US" sz="2500" dirty="0" smtClean="0">
                <a:latin typeface="Book Antiqua" pitchFamily="18" charset="0"/>
              </a:rPr>
              <a:t> </a:t>
            </a:r>
            <a:endParaRPr lang="en-GB" altLang="en-US" sz="2500" dirty="0">
              <a:latin typeface="Book Antiqua" pitchFamily="18" charset="0"/>
            </a:endParaRPr>
          </a:p>
          <a:p>
            <a:pPr marL="857250" indent="-857250" eaLnBrk="0" hangingPunct="0">
              <a:lnSpc>
                <a:spcPct val="150000"/>
              </a:lnSpc>
              <a:buSzPct val="80000"/>
              <a:tabLst>
                <a:tab pos="457200" algn="l"/>
                <a:tab pos="571500" algn="l"/>
              </a:tabLst>
            </a:pPr>
            <a:r>
              <a:rPr lang="en-GB" altLang="en-US" sz="2500" dirty="0">
                <a:latin typeface="Book Antiqua" pitchFamily="18" charset="0"/>
              </a:rPr>
              <a:t>My office: </a:t>
            </a:r>
            <a:r>
              <a:rPr lang="en-GB" altLang="en-US" sz="2500" dirty="0" smtClean="0">
                <a:latin typeface="Book Antiqua" pitchFamily="18" charset="0"/>
              </a:rPr>
              <a:t>B-3, Office No. 22</a:t>
            </a:r>
            <a:endParaRPr lang="en-US" altLang="en-US" sz="2500" dirty="0">
              <a:latin typeface="Book Antiqua" pitchFamily="18" charset="0"/>
            </a:endParaRPr>
          </a:p>
          <a:p>
            <a:pPr marL="857250" indent="-857250" eaLnBrk="0" hangingPunct="0">
              <a:buSzPct val="80000"/>
              <a:buFont typeface="Arial" pitchFamily="34" charset="0"/>
              <a:buAutoNum type="romanLcPeriod"/>
              <a:tabLst>
                <a:tab pos="457200" algn="l"/>
                <a:tab pos="571500" algn="l"/>
              </a:tabLst>
            </a:pPr>
            <a:endParaRPr lang="en-US" altLang="en-US" sz="3700" dirty="0">
              <a:latin typeface="Book Antiqua"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85855" y="1066800"/>
            <a:ext cx="4350326" cy="3886201"/>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strips(downLeft)">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ChangeArrowheads="1"/>
          </p:cNvSpPr>
          <p:nvPr/>
        </p:nvSpPr>
        <p:spPr bwMode="auto">
          <a:xfrm>
            <a:off x="0" y="1201738"/>
            <a:ext cx="9144000" cy="233838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en-US" altLang="en-US" sz="3200" b="1" dirty="0" smtClean="0">
                <a:solidFill>
                  <a:schemeClr val="bg1"/>
                </a:solidFill>
                <a:latin typeface="Book Antiqua" pitchFamily="18" charset="0"/>
              </a:rPr>
              <a:t>Factors </a:t>
            </a:r>
            <a:r>
              <a:rPr lang="en-US" altLang="en-US" sz="3200" b="1" dirty="0">
                <a:solidFill>
                  <a:schemeClr val="bg1"/>
                </a:solidFill>
                <a:latin typeface="Book Antiqua" pitchFamily="18" charset="0"/>
              </a:rPr>
              <a:t>affecting respiration rate</a:t>
            </a:r>
            <a:endParaRPr lang="en-US" altLang="en-US" sz="3200" dirty="0">
              <a:solidFill>
                <a:schemeClr val="bg1"/>
              </a:solidFill>
              <a:latin typeface="Book Antiqua" pitchFamily="18" charset="0"/>
            </a:endParaRPr>
          </a:p>
          <a:p>
            <a:pPr algn="ctr"/>
            <a:endParaRPr lang="en-US" altLang="en-US" sz="3200" b="1" dirty="0">
              <a:solidFill>
                <a:schemeClr val="bg1"/>
              </a:solidFill>
              <a:latin typeface="Book Antiqua" pitchFamily="18" charset="0"/>
            </a:endParaRPr>
          </a:p>
          <a:p>
            <a:pPr algn="ctr"/>
            <a:r>
              <a:rPr lang="en-US" altLang="en-US" sz="3200" b="1" dirty="0" smtClean="0">
                <a:solidFill>
                  <a:schemeClr val="bg1"/>
                </a:solidFill>
                <a:latin typeface="Book Antiqua" pitchFamily="18" charset="0"/>
              </a:rPr>
              <a:t>Which </a:t>
            </a:r>
            <a:r>
              <a:rPr lang="en-US" altLang="en-US" sz="3200" b="1" dirty="0">
                <a:solidFill>
                  <a:schemeClr val="bg1"/>
                </a:solidFill>
                <a:latin typeface="Book Antiqua" pitchFamily="18" charset="0"/>
              </a:rPr>
              <a:t>factors do you think can </a:t>
            </a:r>
          </a:p>
          <a:p>
            <a:pPr algn="ctr"/>
            <a:r>
              <a:rPr lang="en-US" altLang="en-US" sz="3200" b="1" dirty="0">
                <a:solidFill>
                  <a:schemeClr val="bg1"/>
                </a:solidFill>
                <a:latin typeface="Book Antiqua" pitchFamily="18" charset="0"/>
              </a:rPr>
              <a:t>affect respiration rate?</a:t>
            </a:r>
            <a:endParaRPr lang="en-US" altLang="en-US" sz="3200" dirty="0">
              <a:solidFill>
                <a:schemeClr val="bg1"/>
              </a:solidFill>
              <a:latin typeface="Book Antiqua" pitchFamily="18" charset="0"/>
            </a:endParaRPr>
          </a:p>
          <a:p>
            <a:endParaRPr lang="en-US"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14400"/>
            <a:ext cx="7848600" cy="5638800"/>
          </a:xfrm>
        </p:spPr>
        <p:txBody>
          <a:bodyPr rtlCol="0">
            <a:normAutofit lnSpcReduction="10000"/>
          </a:bodyPr>
          <a:lstStyle/>
          <a:p>
            <a:pPr eaLnBrk="1" fontAlgn="auto" hangingPunct="1">
              <a:spcAft>
                <a:spcPts val="0"/>
              </a:spcAft>
              <a:buFont typeface="Arial" pitchFamily="34" charset="0"/>
              <a:buBlip>
                <a:blip r:embed="rId3"/>
              </a:buBlip>
              <a:defRPr/>
            </a:pPr>
            <a:r>
              <a:rPr lang="en-US" b="1" dirty="0">
                <a:latin typeface="Book Antiqua" pitchFamily="18" charset="0"/>
              </a:rPr>
              <a:t>Commodity</a:t>
            </a:r>
          </a:p>
          <a:p>
            <a:pPr eaLnBrk="1" fontAlgn="auto" hangingPunct="1">
              <a:spcAft>
                <a:spcPts val="0"/>
              </a:spcAft>
              <a:buFont typeface="Arial" pitchFamily="34" charset="0"/>
              <a:buBlip>
                <a:blip r:embed="rId3"/>
              </a:buBlip>
              <a:defRPr/>
            </a:pPr>
            <a:r>
              <a:rPr lang="en-US" b="1" dirty="0" smtClean="0">
                <a:latin typeface="Book Antiqua" pitchFamily="18" charset="0"/>
              </a:rPr>
              <a:t>Temperature</a:t>
            </a:r>
          </a:p>
          <a:p>
            <a:pPr eaLnBrk="1" fontAlgn="auto" hangingPunct="1">
              <a:spcAft>
                <a:spcPts val="0"/>
              </a:spcAft>
              <a:buFont typeface="Arial" pitchFamily="34" charset="0"/>
              <a:buBlip>
                <a:blip r:embed="rId3"/>
              </a:buBlip>
              <a:defRPr/>
            </a:pPr>
            <a:r>
              <a:rPr lang="en-US" b="1" dirty="0" smtClean="0">
                <a:latin typeface="Book Antiqua" pitchFamily="18" charset="0"/>
              </a:rPr>
              <a:t>Variety</a:t>
            </a:r>
          </a:p>
          <a:p>
            <a:pPr eaLnBrk="1" fontAlgn="auto" hangingPunct="1">
              <a:spcAft>
                <a:spcPts val="0"/>
              </a:spcAft>
              <a:buFont typeface="Arial" pitchFamily="34" charset="0"/>
              <a:buBlip>
                <a:blip r:embed="rId3"/>
              </a:buBlip>
              <a:defRPr/>
            </a:pPr>
            <a:r>
              <a:rPr lang="en-US" b="1" dirty="0" smtClean="0">
                <a:latin typeface="Book Antiqua" pitchFamily="18" charset="0"/>
              </a:rPr>
              <a:t>Maturity</a:t>
            </a:r>
          </a:p>
          <a:p>
            <a:pPr eaLnBrk="1" fontAlgn="auto" hangingPunct="1">
              <a:spcAft>
                <a:spcPts val="0"/>
              </a:spcAft>
              <a:buFont typeface="Arial" pitchFamily="34" charset="0"/>
              <a:buBlip>
                <a:blip r:embed="rId3"/>
              </a:buBlip>
              <a:defRPr/>
            </a:pPr>
            <a:r>
              <a:rPr lang="en-US" b="1" dirty="0" smtClean="0">
                <a:latin typeface="Book Antiqua" pitchFamily="18" charset="0"/>
              </a:rPr>
              <a:t>Climacteric behavior</a:t>
            </a:r>
          </a:p>
          <a:p>
            <a:pPr eaLnBrk="1" fontAlgn="auto" hangingPunct="1">
              <a:spcAft>
                <a:spcPts val="0"/>
              </a:spcAft>
              <a:buFont typeface="Arial" pitchFamily="34" charset="0"/>
              <a:buBlip>
                <a:blip r:embed="rId3"/>
              </a:buBlip>
              <a:defRPr/>
            </a:pPr>
            <a:r>
              <a:rPr lang="en-US" b="1" dirty="0" smtClean="0">
                <a:latin typeface="Book Antiqua" pitchFamily="18" charset="0"/>
              </a:rPr>
              <a:t>Availability of oxygen</a:t>
            </a:r>
          </a:p>
          <a:p>
            <a:pPr eaLnBrk="1" fontAlgn="auto" hangingPunct="1">
              <a:spcAft>
                <a:spcPts val="0"/>
              </a:spcAft>
              <a:buFont typeface="Arial" pitchFamily="34" charset="0"/>
              <a:buBlip>
                <a:blip r:embed="rId3"/>
              </a:buBlip>
              <a:defRPr/>
            </a:pPr>
            <a:r>
              <a:rPr lang="en-US" b="1" dirty="0" smtClean="0">
                <a:latin typeface="Book Antiqua" pitchFamily="18" charset="0"/>
              </a:rPr>
              <a:t>Presence of carbon dioxide</a:t>
            </a:r>
          </a:p>
          <a:p>
            <a:pPr eaLnBrk="1" fontAlgn="auto" hangingPunct="1">
              <a:spcAft>
                <a:spcPts val="0"/>
              </a:spcAft>
              <a:buFont typeface="Arial" pitchFamily="34" charset="0"/>
              <a:buBlip>
                <a:blip r:embed="rId3"/>
              </a:buBlip>
              <a:defRPr/>
            </a:pPr>
            <a:r>
              <a:rPr lang="en-US" b="1" dirty="0" smtClean="0">
                <a:latin typeface="Book Antiqua" pitchFamily="18" charset="0"/>
              </a:rPr>
              <a:t>Ethylene</a:t>
            </a:r>
          </a:p>
          <a:p>
            <a:pPr eaLnBrk="1" fontAlgn="auto" hangingPunct="1">
              <a:spcAft>
                <a:spcPts val="0"/>
              </a:spcAft>
              <a:buFont typeface="Arial" pitchFamily="34" charset="0"/>
              <a:buBlip>
                <a:blip r:embed="rId3"/>
              </a:buBlip>
              <a:defRPr/>
            </a:pPr>
            <a:r>
              <a:rPr lang="en-US" b="1" dirty="0" smtClean="0">
                <a:latin typeface="Book Antiqua" pitchFamily="18" charset="0"/>
              </a:rPr>
              <a:t>Other growth regulators</a:t>
            </a:r>
          </a:p>
          <a:p>
            <a:pPr eaLnBrk="1" fontAlgn="auto" hangingPunct="1">
              <a:spcAft>
                <a:spcPts val="0"/>
              </a:spcAft>
              <a:buFont typeface="Arial" pitchFamily="34" charset="0"/>
              <a:buBlip>
                <a:blip r:embed="rId3"/>
              </a:buBlip>
              <a:defRPr/>
            </a:pPr>
            <a:r>
              <a:rPr lang="en-US" b="1" dirty="0" smtClean="0">
                <a:latin typeface="Book Antiqua" pitchFamily="18" charset="0"/>
              </a:rPr>
              <a:t>Other stresses (Stress, injuries, etc)</a:t>
            </a:r>
          </a:p>
          <a:p>
            <a:pPr eaLnBrk="1" fontAlgn="auto" hangingPunct="1">
              <a:spcAft>
                <a:spcPts val="0"/>
              </a:spcAft>
              <a:defRPr/>
            </a:pPr>
            <a:endParaRPr lang="en-US" dirty="0">
              <a:latin typeface="Book Antiqua" pitchFamily="18" charset="0"/>
            </a:endParaRPr>
          </a:p>
        </p:txBody>
      </p:sp>
      <p:sp>
        <p:nvSpPr>
          <p:cNvPr id="64515" name="Rectangle 3"/>
          <p:cNvSpPr>
            <a:spLocks noChangeArrowheads="1"/>
          </p:cNvSpPr>
          <p:nvPr/>
        </p:nvSpPr>
        <p:spPr bwMode="auto">
          <a:xfrm>
            <a:off x="609600" y="152400"/>
            <a:ext cx="8312150" cy="646113"/>
          </a:xfrm>
          <a:prstGeom prst="rect">
            <a:avLst/>
          </a:prstGeom>
          <a:noFill/>
          <a:ln w="9525">
            <a:noFill/>
            <a:miter lim="800000"/>
            <a:headEnd/>
            <a:tailEnd/>
          </a:ln>
        </p:spPr>
        <p:txBody>
          <a:bodyPr>
            <a:spAutoFit/>
          </a:bodyPr>
          <a:lstStyle/>
          <a:p>
            <a:pPr eaLnBrk="1" hangingPunct="1"/>
            <a:r>
              <a:rPr lang="en-US" altLang="en-US" sz="3600" b="1">
                <a:solidFill>
                  <a:srgbClr val="FF0000"/>
                </a:solidFill>
                <a:latin typeface="Book Antiqua" pitchFamily="18" charset="0"/>
              </a:rPr>
              <a:t>Several factors influence respiration: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323850" y="304800"/>
            <a:ext cx="8351838" cy="6553200"/>
            <a:chOff x="204" y="572"/>
            <a:chExt cx="5398" cy="3517"/>
          </a:xfrm>
        </p:grpSpPr>
        <p:sp>
          <p:nvSpPr>
            <p:cNvPr id="66564" name="AutoShape 3"/>
            <p:cNvSpPr>
              <a:spLocks noChangeAspect="1" noChangeArrowheads="1" noTextEdit="1"/>
            </p:cNvSpPr>
            <p:nvPr/>
          </p:nvSpPr>
          <p:spPr bwMode="auto">
            <a:xfrm>
              <a:off x="204" y="572"/>
              <a:ext cx="5398" cy="3517"/>
            </a:xfrm>
            <a:prstGeom prst="rect">
              <a:avLst/>
            </a:prstGeom>
            <a:noFill/>
            <a:ln w="9525">
              <a:noFill/>
              <a:miter lim="800000"/>
              <a:headEnd/>
              <a:tailEnd/>
            </a:ln>
          </p:spPr>
          <p:txBody>
            <a:bodyPr/>
            <a:lstStyle/>
            <a:p>
              <a:endParaRPr lang="en-US"/>
            </a:p>
          </p:txBody>
        </p:sp>
        <p:sp>
          <p:nvSpPr>
            <p:cNvPr id="66565" name="Rectangle 4"/>
            <p:cNvSpPr>
              <a:spLocks noChangeArrowheads="1"/>
            </p:cNvSpPr>
            <p:nvPr/>
          </p:nvSpPr>
          <p:spPr bwMode="auto">
            <a:xfrm>
              <a:off x="449" y="826"/>
              <a:ext cx="4952" cy="3036"/>
            </a:xfrm>
            <a:prstGeom prst="rect">
              <a:avLst/>
            </a:prstGeom>
            <a:noFill/>
            <a:ln w="0">
              <a:noFill/>
              <a:miter lim="800000"/>
              <a:headEnd/>
              <a:tailEnd/>
            </a:ln>
          </p:spPr>
          <p:txBody>
            <a:bodyPr/>
            <a:lstStyle/>
            <a:p>
              <a:pPr eaLnBrk="1" hangingPunct="1"/>
              <a:endParaRPr lang="en-US" altLang="en-US">
                <a:latin typeface="Calibri" pitchFamily="34" charset="0"/>
              </a:endParaRPr>
            </a:p>
          </p:txBody>
        </p:sp>
      </p:grpSp>
      <p:sp>
        <p:nvSpPr>
          <p:cNvPr id="50186" name="Text Box 10"/>
          <p:cNvSpPr txBox="1">
            <a:spLocks noChangeArrowheads="1"/>
          </p:cNvSpPr>
          <p:nvPr/>
        </p:nvSpPr>
        <p:spPr bwMode="auto">
          <a:xfrm>
            <a:off x="457200" y="457200"/>
            <a:ext cx="8382000" cy="5386388"/>
          </a:xfrm>
          <a:prstGeom prst="rect">
            <a:avLst/>
          </a:prstGeom>
          <a:solidFill>
            <a:schemeClr val="bg1">
              <a:alpha val="45000"/>
            </a:schemeClr>
          </a:solidFill>
          <a:ln w="9525">
            <a:noFill/>
            <a:miter lim="800000"/>
            <a:headEnd/>
            <a:tailEnd/>
          </a:ln>
          <a:effectLst/>
        </p:spPr>
        <p:txBody>
          <a:bodyPr>
            <a:spAutoFit/>
          </a:bodyPr>
          <a:lstStyle/>
          <a:p>
            <a:pPr eaLnBrk="1" fontAlgn="auto" hangingPunct="1">
              <a:spcBef>
                <a:spcPts val="0"/>
              </a:spcBef>
              <a:spcAft>
                <a:spcPts val="0"/>
              </a:spcAft>
              <a:buClr>
                <a:srgbClr val="990000"/>
              </a:buClr>
              <a:buSzPct val="125000"/>
              <a:buFont typeface="Wingdings" pitchFamily="2" charset="2"/>
              <a:buNone/>
              <a:defRPr/>
            </a:pPr>
            <a:r>
              <a:rPr lang="en-US" sz="3600" b="1" u="sng" dirty="0" smtClean="0">
                <a:solidFill>
                  <a:srgbClr val="990000"/>
                </a:solidFill>
                <a:effectLst>
                  <a:outerShdw blurRad="38100" dist="38100" dir="2700000" algn="tl">
                    <a:srgbClr val="C0C0C0"/>
                  </a:outerShdw>
                </a:effectLst>
                <a:latin typeface="Book Antiqua" pitchFamily="18" charset="0"/>
                <a:cs typeface="Arial" charset="0"/>
              </a:rPr>
              <a:t>Internal:</a:t>
            </a:r>
            <a:endParaRPr lang="en-US" sz="3600" b="1" u="sng" dirty="0">
              <a:solidFill>
                <a:srgbClr val="990000"/>
              </a:solidFill>
              <a:effectLst>
                <a:outerShdw blurRad="38100" dist="38100" dir="2700000" algn="tl">
                  <a:srgbClr val="C0C0C0"/>
                </a:outerShdw>
              </a:effectLst>
              <a:latin typeface="Book Antiqua" pitchFamily="18" charset="0"/>
              <a:cs typeface="Arial" charset="0"/>
            </a:endParaRPr>
          </a:p>
          <a:p>
            <a:pPr eaLnBrk="1" fontAlgn="auto" hangingPunct="1">
              <a:spcBef>
                <a:spcPts val="0"/>
              </a:spcBef>
              <a:spcAft>
                <a:spcPts val="0"/>
              </a:spcAft>
              <a:buClr>
                <a:srgbClr val="990000"/>
              </a:buClr>
              <a:buSzPct val="125000"/>
              <a:buFont typeface="Wingdings" pitchFamily="2" charset="2"/>
              <a:buChar char="§"/>
              <a:defRPr/>
            </a:pPr>
            <a:endParaRPr lang="en-US" sz="2800" b="1" u="sng" dirty="0">
              <a:solidFill>
                <a:srgbClr val="990000"/>
              </a:solidFill>
              <a:effectLst>
                <a:outerShdw blurRad="38100" dist="38100" dir="2700000" algn="tl">
                  <a:srgbClr val="C0C0C0"/>
                </a:outerShdw>
              </a:effectLst>
              <a:latin typeface="Book Antiqua" pitchFamily="18" charset="0"/>
              <a:cs typeface="Arial" charset="0"/>
            </a:endParaRPr>
          </a:p>
          <a:p>
            <a:pPr eaLnBrk="1" fontAlgn="auto" hangingPunct="1">
              <a:spcBef>
                <a:spcPts val="0"/>
              </a:spcBef>
              <a:spcAft>
                <a:spcPts val="0"/>
              </a:spcAft>
              <a:buClr>
                <a:srgbClr val="990000"/>
              </a:buClr>
              <a:buSzPct val="125000"/>
              <a:buFont typeface="Wingdings" pitchFamily="2" charset="2"/>
              <a:buChar char="§"/>
              <a:defRPr/>
            </a:pPr>
            <a:r>
              <a:rPr lang="en-US" sz="2800" dirty="0">
                <a:latin typeface="Book Antiqua" pitchFamily="18" charset="0"/>
                <a:cs typeface="Arial" charset="0"/>
              </a:rPr>
              <a:t> </a:t>
            </a:r>
            <a:r>
              <a:rPr lang="en-US" sz="2800" b="1" dirty="0">
                <a:solidFill>
                  <a:srgbClr val="0070C0"/>
                </a:solidFill>
                <a:latin typeface="Book Antiqua" pitchFamily="18" charset="0"/>
                <a:cs typeface="Arial" charset="0"/>
              </a:rPr>
              <a:t>Type of tissue or organ</a:t>
            </a:r>
            <a:r>
              <a:rPr lang="en-US" sz="2800" dirty="0">
                <a:latin typeface="Book Antiqua" pitchFamily="18" charset="0"/>
                <a:cs typeface="Arial" charset="0"/>
              </a:rPr>
              <a:t>: </a:t>
            </a:r>
          </a:p>
          <a:p>
            <a:pPr eaLnBrk="1" fontAlgn="auto" hangingPunct="1">
              <a:spcBef>
                <a:spcPts val="0"/>
              </a:spcBef>
              <a:spcAft>
                <a:spcPts val="0"/>
              </a:spcAft>
              <a:buClr>
                <a:srgbClr val="990000"/>
              </a:buClr>
              <a:buSzPct val="125000"/>
              <a:defRPr/>
            </a:pPr>
            <a:r>
              <a:rPr lang="en-US" sz="2800" dirty="0">
                <a:latin typeface="Book Antiqua" pitchFamily="18" charset="0"/>
                <a:cs typeface="Arial" charset="0"/>
              </a:rPr>
              <a:t>	Leaves &gt; fruits&gt; roots.</a:t>
            </a:r>
          </a:p>
          <a:p>
            <a:pPr eaLnBrk="1" fontAlgn="auto" hangingPunct="1">
              <a:spcBef>
                <a:spcPts val="0"/>
              </a:spcBef>
              <a:spcAft>
                <a:spcPts val="0"/>
              </a:spcAft>
              <a:buClr>
                <a:srgbClr val="990000"/>
              </a:buClr>
              <a:buSzPct val="125000"/>
              <a:buFont typeface="Wingdings" pitchFamily="2" charset="2"/>
              <a:buChar char="§"/>
              <a:defRPr/>
            </a:pPr>
            <a:endParaRPr lang="en-US" sz="1400" dirty="0">
              <a:latin typeface="Book Antiqua" pitchFamily="18" charset="0"/>
              <a:cs typeface="Arial" charset="0"/>
            </a:endParaRPr>
          </a:p>
          <a:p>
            <a:pPr eaLnBrk="1" fontAlgn="auto" hangingPunct="1">
              <a:spcBef>
                <a:spcPts val="0"/>
              </a:spcBef>
              <a:spcAft>
                <a:spcPts val="0"/>
              </a:spcAft>
              <a:buClr>
                <a:srgbClr val="990000"/>
              </a:buClr>
              <a:buSzPct val="125000"/>
              <a:buFont typeface="Wingdings" pitchFamily="2" charset="2"/>
              <a:buChar char="§"/>
              <a:defRPr/>
            </a:pPr>
            <a:r>
              <a:rPr lang="en-US" sz="2800" dirty="0">
                <a:latin typeface="Book Antiqua" pitchFamily="18" charset="0"/>
                <a:cs typeface="Arial" charset="0"/>
              </a:rPr>
              <a:t> </a:t>
            </a:r>
            <a:r>
              <a:rPr lang="en-US" sz="2800" b="1" dirty="0">
                <a:solidFill>
                  <a:srgbClr val="0070C0"/>
                </a:solidFill>
                <a:latin typeface="Book Antiqua" pitchFamily="18" charset="0"/>
                <a:cs typeface="Arial" charset="0"/>
              </a:rPr>
              <a:t>Product size: </a:t>
            </a:r>
          </a:p>
          <a:p>
            <a:pPr eaLnBrk="1" fontAlgn="auto" hangingPunct="1">
              <a:spcBef>
                <a:spcPts val="0"/>
              </a:spcBef>
              <a:spcAft>
                <a:spcPts val="0"/>
              </a:spcAft>
              <a:buClr>
                <a:srgbClr val="990000"/>
              </a:buClr>
              <a:buSzPct val="125000"/>
              <a:defRPr/>
            </a:pPr>
            <a:r>
              <a:rPr lang="en-US" sz="2800" dirty="0">
                <a:latin typeface="Book Antiqua" pitchFamily="18" charset="0"/>
                <a:cs typeface="Arial" charset="0"/>
              </a:rPr>
              <a:t>	bigger size  &gt; respiration rate.</a:t>
            </a:r>
          </a:p>
          <a:p>
            <a:pPr eaLnBrk="1" fontAlgn="auto" hangingPunct="1">
              <a:spcBef>
                <a:spcPts val="0"/>
              </a:spcBef>
              <a:spcAft>
                <a:spcPts val="0"/>
              </a:spcAft>
              <a:buClr>
                <a:srgbClr val="990000"/>
              </a:buClr>
              <a:buSzPct val="125000"/>
              <a:defRPr/>
            </a:pPr>
            <a:endParaRPr lang="en-US" sz="2800" dirty="0">
              <a:latin typeface="Book Antiqua" pitchFamily="18" charset="0"/>
              <a:cs typeface="Arial" charset="0"/>
            </a:endParaRPr>
          </a:p>
          <a:p>
            <a:pPr eaLnBrk="1" fontAlgn="auto" hangingPunct="1">
              <a:spcBef>
                <a:spcPts val="0"/>
              </a:spcBef>
              <a:spcAft>
                <a:spcPts val="0"/>
              </a:spcAft>
              <a:buClr>
                <a:srgbClr val="990000"/>
              </a:buClr>
              <a:buSzPct val="125000"/>
              <a:buFont typeface="Wingdings" pitchFamily="2" charset="2"/>
              <a:buChar char="§"/>
              <a:defRPr/>
            </a:pPr>
            <a:r>
              <a:rPr lang="en-US" sz="2800" dirty="0">
                <a:latin typeface="Book Antiqua" pitchFamily="18" charset="0"/>
                <a:cs typeface="Arial" charset="0"/>
              </a:rPr>
              <a:t> </a:t>
            </a:r>
            <a:r>
              <a:rPr lang="en-US" sz="2800" b="1" dirty="0">
                <a:solidFill>
                  <a:srgbClr val="0070C0"/>
                </a:solidFill>
                <a:latin typeface="Book Antiqua" pitchFamily="18" charset="0"/>
                <a:cs typeface="Arial" charset="0"/>
              </a:rPr>
              <a:t>Stages of development: </a:t>
            </a:r>
          </a:p>
          <a:p>
            <a:pPr eaLnBrk="1" fontAlgn="auto" hangingPunct="1">
              <a:spcBef>
                <a:spcPts val="0"/>
              </a:spcBef>
              <a:spcAft>
                <a:spcPts val="0"/>
              </a:spcAft>
              <a:buClr>
                <a:srgbClr val="990000"/>
              </a:buClr>
              <a:buSzPct val="125000"/>
              <a:defRPr/>
            </a:pPr>
            <a:r>
              <a:rPr lang="en-US" sz="2800" dirty="0">
                <a:latin typeface="Book Antiqua" pitchFamily="18" charset="0"/>
                <a:cs typeface="Arial" charset="0"/>
              </a:rPr>
              <a:t>	young leaves &gt;respiration. </a:t>
            </a:r>
          </a:p>
          <a:p>
            <a:pPr eaLnBrk="1" fontAlgn="auto" hangingPunct="1">
              <a:spcBef>
                <a:spcPts val="0"/>
              </a:spcBef>
              <a:spcAft>
                <a:spcPts val="0"/>
              </a:spcAft>
              <a:buClr>
                <a:srgbClr val="990000"/>
              </a:buClr>
              <a:buSzPct val="125000"/>
              <a:buFont typeface="Wingdings" pitchFamily="2" charset="2"/>
              <a:buChar char="§"/>
              <a:defRPr/>
            </a:pPr>
            <a:endParaRPr lang="en-US" sz="1400" dirty="0">
              <a:latin typeface="Book Antiqua" pitchFamily="18" charset="0"/>
              <a:cs typeface="Arial" charset="0"/>
            </a:endParaRPr>
          </a:p>
          <a:p>
            <a:pPr eaLnBrk="1" fontAlgn="auto" hangingPunct="1">
              <a:spcBef>
                <a:spcPts val="0"/>
              </a:spcBef>
              <a:spcAft>
                <a:spcPts val="0"/>
              </a:spcAft>
              <a:buClr>
                <a:srgbClr val="990000"/>
              </a:buClr>
              <a:buSzPct val="125000"/>
              <a:buFont typeface="Wingdings" pitchFamily="2" charset="2"/>
              <a:buChar char="§"/>
              <a:defRPr/>
            </a:pPr>
            <a:r>
              <a:rPr lang="en-US" sz="2800" dirty="0">
                <a:latin typeface="Book Antiqua" pitchFamily="18" charset="0"/>
                <a:cs typeface="Arial" charset="0"/>
              </a:rPr>
              <a:t>In fruits will depend on their classification as climacteric or non-climacteric</a:t>
            </a:r>
            <a:r>
              <a:rPr lang="es-ES_tradnl" sz="2800" dirty="0">
                <a:latin typeface="Book Antiqua" pitchFamily="18" charset="0"/>
                <a:cs typeface="Arial" charset="0"/>
              </a:rPr>
              <a:t>.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50825" y="228600"/>
            <a:ext cx="8569325" cy="6629400"/>
            <a:chOff x="204" y="572"/>
            <a:chExt cx="5398" cy="3517"/>
          </a:xfrm>
        </p:grpSpPr>
        <p:sp>
          <p:nvSpPr>
            <p:cNvPr id="68612" name="AutoShape 3"/>
            <p:cNvSpPr>
              <a:spLocks noChangeAspect="1" noChangeArrowheads="1" noTextEdit="1"/>
            </p:cNvSpPr>
            <p:nvPr/>
          </p:nvSpPr>
          <p:spPr bwMode="auto">
            <a:xfrm>
              <a:off x="204" y="572"/>
              <a:ext cx="5398" cy="3517"/>
            </a:xfrm>
            <a:prstGeom prst="rect">
              <a:avLst/>
            </a:prstGeom>
            <a:noFill/>
            <a:ln w="9525">
              <a:noFill/>
              <a:miter lim="800000"/>
              <a:headEnd/>
              <a:tailEnd/>
            </a:ln>
          </p:spPr>
          <p:txBody>
            <a:bodyPr/>
            <a:lstStyle/>
            <a:p>
              <a:endParaRPr lang="en-US"/>
            </a:p>
          </p:txBody>
        </p:sp>
        <p:sp>
          <p:nvSpPr>
            <p:cNvPr id="68613" name="Rectangle 4"/>
            <p:cNvSpPr>
              <a:spLocks noChangeArrowheads="1"/>
            </p:cNvSpPr>
            <p:nvPr/>
          </p:nvSpPr>
          <p:spPr bwMode="auto">
            <a:xfrm>
              <a:off x="449" y="826"/>
              <a:ext cx="4952" cy="3036"/>
            </a:xfrm>
            <a:prstGeom prst="rect">
              <a:avLst/>
            </a:prstGeom>
            <a:noFill/>
            <a:ln w="0">
              <a:noFill/>
              <a:miter lim="800000"/>
              <a:headEnd/>
              <a:tailEnd/>
            </a:ln>
          </p:spPr>
          <p:txBody>
            <a:bodyPr/>
            <a:lstStyle/>
            <a:p>
              <a:pPr eaLnBrk="1" hangingPunct="1"/>
              <a:endParaRPr lang="en-US" altLang="en-US">
                <a:latin typeface="Calibri" pitchFamily="34" charset="0"/>
              </a:endParaRPr>
            </a:p>
          </p:txBody>
        </p:sp>
      </p:grpSp>
      <p:sp>
        <p:nvSpPr>
          <p:cNvPr id="52234" name="Text Box 10"/>
          <p:cNvSpPr txBox="1">
            <a:spLocks noChangeArrowheads="1"/>
          </p:cNvSpPr>
          <p:nvPr/>
        </p:nvSpPr>
        <p:spPr bwMode="auto">
          <a:xfrm>
            <a:off x="457200" y="533400"/>
            <a:ext cx="7786688" cy="5554663"/>
          </a:xfrm>
          <a:prstGeom prst="rect">
            <a:avLst/>
          </a:prstGeom>
          <a:solidFill>
            <a:schemeClr val="bg1">
              <a:alpha val="52000"/>
            </a:schemeClr>
          </a:solidFill>
          <a:ln w="9525">
            <a:noFill/>
            <a:miter lim="800000"/>
            <a:headEnd/>
            <a:tailEnd/>
          </a:ln>
          <a:effectLst/>
        </p:spPr>
        <p:txBody>
          <a:bodyPr>
            <a:spAutoFit/>
          </a:bodyPr>
          <a:lstStyle/>
          <a:p>
            <a:pPr eaLnBrk="1" hangingPunct="1">
              <a:buFont typeface="Wingdings" pitchFamily="2" charset="2"/>
              <a:buNone/>
              <a:defRPr/>
            </a:pPr>
            <a:r>
              <a:rPr lang="en-US" sz="3600" b="1" u="sng" dirty="0">
                <a:solidFill>
                  <a:srgbClr val="990000"/>
                </a:solidFill>
                <a:effectLst>
                  <a:outerShdw blurRad="38100" dist="38100" dir="2700000" algn="tl">
                    <a:srgbClr val="C0C0C0"/>
                  </a:outerShdw>
                </a:effectLst>
                <a:latin typeface="Calibri" pitchFamily="34" charset="0"/>
                <a:cs typeface="Arial" charset="0"/>
              </a:rPr>
              <a:t>External:</a:t>
            </a:r>
          </a:p>
          <a:p>
            <a:pPr eaLnBrk="1" hangingPunct="1">
              <a:buFont typeface="Wingdings" pitchFamily="2" charset="2"/>
              <a:buNone/>
              <a:defRPr/>
            </a:pPr>
            <a:endParaRPr lang="en-US" sz="2400" b="1" u="sng" dirty="0">
              <a:solidFill>
                <a:srgbClr val="990000"/>
              </a:solidFill>
              <a:effectLst>
                <a:outerShdw blurRad="38100" dist="38100" dir="2700000" algn="tl">
                  <a:srgbClr val="C0C0C0"/>
                </a:outerShdw>
              </a:effectLst>
              <a:latin typeface="Tahoma" pitchFamily="34" charset="0"/>
              <a:cs typeface="Arial" charset="0"/>
            </a:endParaRPr>
          </a:p>
          <a:p>
            <a:pPr eaLnBrk="1" hangingPunct="1">
              <a:buFont typeface="Wingdings" pitchFamily="2" charset="2"/>
              <a:buChar char="§"/>
              <a:defRPr/>
            </a:pPr>
            <a:r>
              <a:rPr lang="en-US" sz="2800" dirty="0">
                <a:latin typeface="Tahoma" pitchFamily="34" charset="0"/>
                <a:cs typeface="Arial" charset="0"/>
              </a:rPr>
              <a:t> </a:t>
            </a:r>
            <a:r>
              <a:rPr lang="en-US" sz="2800" b="1" dirty="0">
                <a:solidFill>
                  <a:srgbClr val="0070C0"/>
                </a:solidFill>
                <a:latin typeface="Tahoma" pitchFamily="34" charset="0"/>
                <a:cs typeface="Arial" charset="0"/>
              </a:rPr>
              <a:t>Mechanical damage </a:t>
            </a:r>
            <a:r>
              <a:rPr lang="en-US" sz="2800" dirty="0">
                <a:latin typeface="Tahoma" pitchFamily="34" charset="0"/>
                <a:cs typeface="Arial" charset="0"/>
              </a:rPr>
              <a:t>and product’s 	sanitary  condition. </a:t>
            </a:r>
          </a:p>
          <a:p>
            <a:pPr eaLnBrk="1" hangingPunct="1">
              <a:defRPr/>
            </a:pPr>
            <a:endParaRPr lang="en-US" sz="900" dirty="0">
              <a:latin typeface="Tahoma" pitchFamily="34" charset="0"/>
              <a:cs typeface="Arial" charset="0"/>
            </a:endParaRPr>
          </a:p>
          <a:p>
            <a:pPr eaLnBrk="1" hangingPunct="1">
              <a:buFont typeface="Wingdings" pitchFamily="2" charset="2"/>
              <a:buChar char="§"/>
              <a:defRPr/>
            </a:pPr>
            <a:r>
              <a:rPr lang="en-US" sz="2800" dirty="0">
                <a:latin typeface="Tahoma" pitchFamily="34" charset="0"/>
                <a:cs typeface="Arial" charset="0"/>
              </a:rPr>
              <a:t> </a:t>
            </a:r>
            <a:r>
              <a:rPr lang="en-US" sz="2800" b="1" dirty="0">
                <a:solidFill>
                  <a:srgbClr val="0070C0"/>
                </a:solidFill>
                <a:latin typeface="Tahoma" pitchFamily="34" charset="0"/>
                <a:cs typeface="Arial" charset="0"/>
              </a:rPr>
              <a:t>Temperature</a:t>
            </a:r>
          </a:p>
          <a:p>
            <a:pPr eaLnBrk="1" hangingPunct="1">
              <a:buFont typeface="Wingdings" pitchFamily="2" charset="2"/>
              <a:buChar char="§"/>
              <a:defRPr/>
            </a:pPr>
            <a:endParaRPr lang="en-US" sz="1600" dirty="0">
              <a:latin typeface="Tahoma" pitchFamily="34" charset="0"/>
              <a:cs typeface="Arial" charset="0"/>
            </a:endParaRPr>
          </a:p>
          <a:p>
            <a:pPr eaLnBrk="1" hangingPunct="1">
              <a:buFont typeface="Wingdings" pitchFamily="2" charset="2"/>
              <a:buChar char="§"/>
              <a:defRPr/>
            </a:pPr>
            <a:r>
              <a:rPr lang="en-US" sz="2800" dirty="0">
                <a:latin typeface="Tahoma" pitchFamily="34" charset="0"/>
                <a:cs typeface="Arial" charset="0"/>
              </a:rPr>
              <a:t> </a:t>
            </a:r>
            <a:r>
              <a:rPr lang="en-US" sz="2800" b="1" dirty="0">
                <a:solidFill>
                  <a:srgbClr val="0070C0"/>
                </a:solidFill>
                <a:latin typeface="Tahoma" pitchFamily="34" charset="0"/>
                <a:cs typeface="Arial" charset="0"/>
              </a:rPr>
              <a:t>Atmosphere composition </a:t>
            </a:r>
          </a:p>
          <a:p>
            <a:pPr lvl="1" eaLnBrk="1" hangingPunct="1">
              <a:buFont typeface="Wingdings" pitchFamily="2" charset="2"/>
              <a:buChar char="§"/>
              <a:defRPr/>
            </a:pPr>
            <a:r>
              <a:rPr lang="en-US" sz="2800" dirty="0">
                <a:latin typeface="Tahoma" pitchFamily="34" charset="0"/>
                <a:cs typeface="Arial" charset="0"/>
              </a:rPr>
              <a:t> Oxygen </a:t>
            </a:r>
          </a:p>
          <a:p>
            <a:pPr lvl="1" eaLnBrk="1" hangingPunct="1">
              <a:buFont typeface="Wingdings" pitchFamily="2" charset="2"/>
              <a:buChar char="§"/>
              <a:defRPr/>
            </a:pPr>
            <a:r>
              <a:rPr lang="en-US" sz="2800" dirty="0">
                <a:latin typeface="Tahoma" pitchFamily="34" charset="0"/>
                <a:cs typeface="Arial" charset="0"/>
              </a:rPr>
              <a:t> CO2</a:t>
            </a:r>
          </a:p>
          <a:p>
            <a:pPr lvl="1" eaLnBrk="1" hangingPunct="1">
              <a:buFont typeface="Wingdings" pitchFamily="2" charset="2"/>
              <a:buChar char="§"/>
              <a:defRPr/>
            </a:pPr>
            <a:r>
              <a:rPr lang="en-US" sz="2800" dirty="0">
                <a:latin typeface="Tahoma" pitchFamily="34" charset="0"/>
                <a:cs typeface="Arial" charset="0"/>
              </a:rPr>
              <a:t> Ethylene </a:t>
            </a:r>
          </a:p>
          <a:p>
            <a:pPr eaLnBrk="1" hangingPunct="1">
              <a:buFont typeface="Wingdings" pitchFamily="2" charset="2"/>
              <a:buChar char="§"/>
              <a:defRPr/>
            </a:pPr>
            <a:endParaRPr lang="en-US" dirty="0">
              <a:latin typeface="Tahoma" pitchFamily="34" charset="0"/>
              <a:cs typeface="Arial" charset="0"/>
            </a:endParaRPr>
          </a:p>
          <a:p>
            <a:pPr eaLnBrk="1" hangingPunct="1">
              <a:buFont typeface="Wingdings" pitchFamily="2" charset="2"/>
              <a:buChar char="§"/>
              <a:defRPr/>
            </a:pPr>
            <a:r>
              <a:rPr lang="en-US" sz="2800" dirty="0">
                <a:latin typeface="Tahoma" pitchFamily="34" charset="0"/>
                <a:cs typeface="Arial" charset="0"/>
              </a:rPr>
              <a:t> </a:t>
            </a:r>
            <a:r>
              <a:rPr lang="en-US" sz="2800" b="1" dirty="0">
                <a:solidFill>
                  <a:srgbClr val="0070C0"/>
                </a:solidFill>
                <a:latin typeface="Tahoma" pitchFamily="34" charset="0"/>
                <a:cs typeface="Arial" charset="0"/>
              </a:rPr>
              <a:t>Physical barriers </a:t>
            </a:r>
          </a:p>
          <a:p>
            <a:pPr lvl="1" eaLnBrk="1" hangingPunct="1">
              <a:buFont typeface="Wingdings" pitchFamily="2" charset="2"/>
              <a:buChar char="§"/>
              <a:defRPr/>
            </a:pPr>
            <a:r>
              <a:rPr lang="en-US" sz="2800" dirty="0">
                <a:latin typeface="Tahoma" pitchFamily="34" charset="0"/>
                <a:cs typeface="Arial" charset="0"/>
              </a:rPr>
              <a:t>waxes, plastic films, etc.</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274638"/>
            <a:ext cx="8229600" cy="868362"/>
          </a:xfrm>
        </p:spPr>
        <p:txBody>
          <a:bodyPr/>
          <a:lstStyle/>
          <a:p>
            <a:pPr algn="l" eaLnBrk="1" hangingPunct="1"/>
            <a:r>
              <a:rPr lang="en-US" altLang="en-US" b="1" smtClean="0">
                <a:solidFill>
                  <a:srgbClr val="FF0000"/>
                </a:solidFill>
              </a:rPr>
              <a:t>Temperature</a:t>
            </a:r>
          </a:p>
        </p:txBody>
      </p:sp>
      <p:sp>
        <p:nvSpPr>
          <p:cNvPr id="3" name="Content Placeholder 2"/>
          <p:cNvSpPr>
            <a:spLocks noGrp="1"/>
          </p:cNvSpPr>
          <p:nvPr>
            <p:ph idx="1"/>
          </p:nvPr>
        </p:nvSpPr>
        <p:spPr>
          <a:xfrm>
            <a:off x="457200" y="1295400"/>
            <a:ext cx="8229600" cy="4830763"/>
          </a:xfrm>
        </p:spPr>
        <p:txBody>
          <a:bodyPr rtlCol="0">
            <a:normAutofit fontScale="92500" lnSpcReduction="10000"/>
          </a:bodyPr>
          <a:lstStyle/>
          <a:p>
            <a:pPr algn="just" eaLnBrk="1" fontAlgn="auto" hangingPunct="1">
              <a:spcAft>
                <a:spcPts val="0"/>
              </a:spcAft>
              <a:defRPr/>
            </a:pPr>
            <a:r>
              <a:rPr lang="en-US" b="1" dirty="0" smtClean="0"/>
              <a:t>It is the most important factor</a:t>
            </a:r>
          </a:p>
          <a:p>
            <a:pPr algn="just" eaLnBrk="1" fontAlgn="auto" hangingPunct="1">
              <a:spcAft>
                <a:spcPts val="0"/>
              </a:spcAft>
              <a:defRPr/>
            </a:pPr>
            <a:endParaRPr lang="en-US" b="1" dirty="0" smtClean="0"/>
          </a:p>
          <a:p>
            <a:pPr algn="just" eaLnBrk="1" fontAlgn="auto" hangingPunct="1">
              <a:spcAft>
                <a:spcPts val="0"/>
              </a:spcAft>
              <a:defRPr/>
            </a:pPr>
            <a:r>
              <a:rPr lang="en-US" b="1" dirty="0" smtClean="0"/>
              <a:t>Respiration involves many enzymes whose activity is influenced by temperature. </a:t>
            </a:r>
          </a:p>
          <a:p>
            <a:pPr algn="just" eaLnBrk="1" fontAlgn="auto" hangingPunct="1">
              <a:spcAft>
                <a:spcPts val="0"/>
              </a:spcAft>
              <a:defRPr/>
            </a:pPr>
            <a:endParaRPr lang="en-US" b="1" dirty="0" smtClean="0"/>
          </a:p>
          <a:p>
            <a:pPr algn="just" eaLnBrk="1" fontAlgn="auto" hangingPunct="1">
              <a:spcAft>
                <a:spcPts val="0"/>
              </a:spcAft>
              <a:defRPr/>
            </a:pPr>
            <a:r>
              <a:rPr lang="en-US" b="1" dirty="0" smtClean="0"/>
              <a:t>Limiting one enzyme affects the rest</a:t>
            </a:r>
          </a:p>
          <a:p>
            <a:pPr algn="just" eaLnBrk="1" fontAlgn="auto" hangingPunct="1">
              <a:spcAft>
                <a:spcPts val="0"/>
              </a:spcAft>
              <a:defRPr/>
            </a:pPr>
            <a:endParaRPr lang="en-US" b="1" dirty="0" smtClean="0"/>
          </a:p>
          <a:p>
            <a:pPr algn="just" eaLnBrk="1" fontAlgn="auto" hangingPunct="1">
              <a:spcAft>
                <a:spcPts val="0"/>
              </a:spcAft>
              <a:defRPr/>
            </a:pPr>
            <a:r>
              <a:rPr lang="en-US" b="1" dirty="0" smtClean="0"/>
              <a:t>Generally, for every 10</a:t>
            </a:r>
            <a:r>
              <a:rPr lang="en-US" sz="3600" b="1" baseline="30000" dirty="0" smtClean="0"/>
              <a:t>0</a:t>
            </a:r>
            <a:r>
              <a:rPr lang="en-US" b="1" dirty="0" smtClean="0"/>
              <a:t>C increase in temperature, the respiration rate increases by twofold.</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274638"/>
            <a:ext cx="8229600" cy="792162"/>
          </a:xfrm>
        </p:spPr>
        <p:txBody>
          <a:bodyPr/>
          <a:lstStyle/>
          <a:p>
            <a:pPr algn="l" eaLnBrk="1" hangingPunct="1"/>
            <a:r>
              <a:rPr lang="en-US" altLang="en-US" b="1" smtClean="0">
                <a:solidFill>
                  <a:srgbClr val="FF0000"/>
                </a:solidFill>
              </a:rPr>
              <a:t>Commodity</a:t>
            </a:r>
          </a:p>
        </p:txBody>
      </p:sp>
      <p:sp>
        <p:nvSpPr>
          <p:cNvPr id="3" name="Content Placeholder 2"/>
          <p:cNvSpPr>
            <a:spLocks noGrp="1"/>
          </p:cNvSpPr>
          <p:nvPr>
            <p:ph idx="1"/>
          </p:nvPr>
        </p:nvSpPr>
        <p:spPr>
          <a:xfrm>
            <a:off x="457200" y="1066800"/>
            <a:ext cx="8229600" cy="5410200"/>
          </a:xfrm>
        </p:spPr>
        <p:txBody>
          <a:bodyPr/>
          <a:lstStyle/>
          <a:p>
            <a:pPr algn="just" eaLnBrk="1" hangingPunct="1">
              <a:buFont typeface="Arial" charset="0"/>
              <a:buChar char="•"/>
              <a:defRPr/>
            </a:pPr>
            <a:r>
              <a:rPr lang="en-US" altLang="en-US" sz="2800" b="1" dirty="0" smtClean="0"/>
              <a:t>Respiration rate differs for different commodities</a:t>
            </a:r>
          </a:p>
          <a:p>
            <a:pPr algn="just" eaLnBrk="1" hangingPunct="1">
              <a:buFont typeface="Arial" charset="0"/>
              <a:buChar char="•"/>
              <a:defRPr/>
            </a:pPr>
            <a:endParaRPr lang="en-US" altLang="en-US" sz="500" b="1" dirty="0" smtClean="0"/>
          </a:p>
          <a:p>
            <a:pPr algn="just" eaLnBrk="1" hangingPunct="1">
              <a:buFont typeface="Arial" charset="0"/>
              <a:buChar char="•"/>
              <a:defRPr/>
            </a:pPr>
            <a:r>
              <a:rPr lang="en-US" altLang="en-US" sz="2800" b="1" dirty="0" smtClean="0"/>
              <a:t>In general, </a:t>
            </a:r>
            <a:r>
              <a:rPr lang="en-US" altLang="en-US" sz="2800" b="1" dirty="0" smtClean="0">
                <a:solidFill>
                  <a:srgbClr val="FF0000"/>
                </a:solidFill>
              </a:rPr>
              <a:t>leafy &amp; tender vegetables </a:t>
            </a:r>
            <a:r>
              <a:rPr lang="en-US" altLang="en-US" sz="2800" b="1" dirty="0" smtClean="0"/>
              <a:t>(spinach, peas, corn, broccoli) have very high rates of respiration</a:t>
            </a:r>
          </a:p>
          <a:p>
            <a:pPr algn="just" eaLnBrk="1" hangingPunct="1">
              <a:buFont typeface="Arial" charset="0"/>
              <a:buChar char="•"/>
              <a:defRPr/>
            </a:pPr>
            <a:endParaRPr lang="en-US" altLang="en-US" sz="700" b="1" dirty="0" smtClean="0"/>
          </a:p>
          <a:p>
            <a:pPr marL="0" indent="0" algn="just" eaLnBrk="1" hangingPunct="1">
              <a:buFont typeface="Arial" charset="0"/>
              <a:buNone/>
              <a:defRPr/>
            </a:pPr>
            <a:endParaRPr lang="en-US" altLang="en-US" sz="2800" b="1" dirty="0" smtClean="0">
              <a:solidFill>
                <a:srgbClr val="FF0000"/>
              </a:solidFill>
            </a:endParaRPr>
          </a:p>
          <a:p>
            <a:pPr algn="just" eaLnBrk="1" hangingPunct="1">
              <a:buFont typeface="Arial" charset="0"/>
              <a:buChar char="•"/>
              <a:defRPr/>
            </a:pPr>
            <a:r>
              <a:rPr lang="en-US" altLang="en-US" sz="2800" b="1" dirty="0" smtClean="0">
                <a:solidFill>
                  <a:srgbClr val="FF0000"/>
                </a:solidFill>
              </a:rPr>
              <a:t>Sturdy vegetables </a:t>
            </a:r>
            <a:r>
              <a:rPr lang="en-US" altLang="en-US" sz="2800" b="1" dirty="0" smtClean="0"/>
              <a:t>like potato &amp; onion have lower rate of respiration</a:t>
            </a:r>
          </a:p>
          <a:p>
            <a:pPr algn="just" eaLnBrk="1" hangingPunct="1">
              <a:buFont typeface="Arial" charset="0"/>
              <a:buChar char="•"/>
              <a:defRPr/>
            </a:pPr>
            <a:endParaRPr lang="en-US" altLang="en-US" sz="2800" b="1" dirty="0" smtClean="0"/>
          </a:p>
          <a:p>
            <a:pPr algn="just" eaLnBrk="1" hangingPunct="1">
              <a:buFont typeface="Arial" charset="0"/>
              <a:buChar char="•"/>
              <a:defRPr/>
            </a:pPr>
            <a:endParaRPr lang="en-US" altLang="en-US" sz="500" b="1" dirty="0" smtClean="0"/>
          </a:p>
          <a:p>
            <a:pPr algn="just" eaLnBrk="1" hangingPunct="1">
              <a:buFont typeface="Arial" charset="0"/>
              <a:buChar char="•"/>
              <a:defRPr/>
            </a:pPr>
            <a:r>
              <a:rPr lang="en-US" altLang="en-US" sz="2800" b="1" dirty="0" smtClean="0">
                <a:solidFill>
                  <a:srgbClr val="FF0000"/>
                </a:solidFill>
              </a:rPr>
              <a:t>Fruits with well developed skin </a:t>
            </a:r>
            <a:r>
              <a:rPr lang="en-US" altLang="en-US" sz="2800" b="1" dirty="0" smtClean="0"/>
              <a:t>(Apple, orange, melons, etc.) have lower rate than those with soft skinned (strawberry &amp; raspberry)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pPr algn="just" eaLnBrk="1" hangingPunct="1">
              <a:lnSpc>
                <a:spcPct val="90000"/>
              </a:lnSpc>
            </a:pPr>
            <a:r>
              <a:rPr lang="en-US" altLang="en-US" b="1" smtClean="0"/>
              <a:t>The respiratory rate is generally high in the </a:t>
            </a:r>
            <a:r>
              <a:rPr lang="en-US" altLang="en-US" b="1" smtClean="0">
                <a:solidFill>
                  <a:srgbClr val="FF0000"/>
                </a:solidFill>
              </a:rPr>
              <a:t>developing stage </a:t>
            </a:r>
            <a:r>
              <a:rPr lang="en-US" altLang="en-US" b="1" smtClean="0"/>
              <a:t>which generally decrease as the tissues matures</a:t>
            </a:r>
          </a:p>
          <a:p>
            <a:pPr algn="just" eaLnBrk="1" hangingPunct="1">
              <a:lnSpc>
                <a:spcPct val="90000"/>
              </a:lnSpc>
            </a:pPr>
            <a:endParaRPr lang="en-US" altLang="en-US" sz="1800" b="1" smtClean="0"/>
          </a:p>
          <a:p>
            <a:pPr algn="just" eaLnBrk="1" hangingPunct="1">
              <a:lnSpc>
                <a:spcPct val="90000"/>
              </a:lnSpc>
            </a:pPr>
            <a:r>
              <a:rPr lang="en-US" altLang="en-US" b="1" smtClean="0"/>
              <a:t>There are two types of fruits</a:t>
            </a:r>
          </a:p>
          <a:p>
            <a:pPr lvl="1" algn="just" eaLnBrk="1" hangingPunct="1">
              <a:lnSpc>
                <a:spcPct val="90000"/>
              </a:lnSpc>
            </a:pPr>
            <a:r>
              <a:rPr lang="en-US" altLang="en-US" b="1" smtClean="0">
                <a:solidFill>
                  <a:srgbClr val="FF0000"/>
                </a:solidFill>
              </a:rPr>
              <a:t>Climacteric fruits: </a:t>
            </a:r>
            <a:r>
              <a:rPr lang="en-US" altLang="en-US" b="1" smtClean="0"/>
              <a:t>Manifest appearance of CO</a:t>
            </a:r>
            <a:r>
              <a:rPr lang="en-US" altLang="en-US" b="1" baseline="-25000" smtClean="0"/>
              <a:t>2</a:t>
            </a:r>
            <a:r>
              <a:rPr lang="en-US" altLang="en-US" b="1" smtClean="0"/>
              <a:t> or ethylene peak coinciding with ripening or senesce (on or off the tree)</a:t>
            </a:r>
          </a:p>
          <a:p>
            <a:pPr lvl="1" algn="just" eaLnBrk="1" hangingPunct="1">
              <a:lnSpc>
                <a:spcPct val="90000"/>
              </a:lnSpc>
            </a:pPr>
            <a:endParaRPr lang="en-US" altLang="en-US" b="1" smtClean="0"/>
          </a:p>
          <a:p>
            <a:pPr lvl="1" algn="just" eaLnBrk="1" hangingPunct="1">
              <a:lnSpc>
                <a:spcPct val="90000"/>
              </a:lnSpc>
            </a:pPr>
            <a:r>
              <a:rPr lang="en-US" altLang="en-US" b="1" smtClean="0">
                <a:solidFill>
                  <a:srgbClr val="FF0000"/>
                </a:solidFill>
              </a:rPr>
              <a:t>Non-Climacteric fruits: </a:t>
            </a:r>
            <a:r>
              <a:rPr lang="en-US" altLang="en-US" b="1" smtClean="0"/>
              <a:t>are fruits that don’t show respiratory or ethylene peak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p:cNvPicPr>
            <a:picLocks noChangeAspect="1" noChangeArrowheads="1"/>
          </p:cNvPicPr>
          <p:nvPr/>
        </p:nvPicPr>
        <p:blipFill>
          <a:blip r:embed="rId3"/>
          <a:srcRect/>
          <a:stretch>
            <a:fillRect/>
          </a:stretch>
        </p:blipFill>
        <p:spPr bwMode="auto">
          <a:xfrm>
            <a:off x="990600" y="0"/>
            <a:ext cx="6705600" cy="5391150"/>
          </a:xfrm>
          <a:prstGeom prst="rect">
            <a:avLst/>
          </a:prstGeom>
          <a:noFill/>
          <a:ln w="9525">
            <a:noFill/>
            <a:miter lim="800000"/>
            <a:headEnd/>
            <a:tailEnd/>
          </a:ln>
        </p:spPr>
      </p:pic>
      <p:pic>
        <p:nvPicPr>
          <p:cNvPr id="80899" name="Picture 4"/>
          <p:cNvPicPr>
            <a:picLocks noChangeAspect="1" noChangeArrowheads="1"/>
          </p:cNvPicPr>
          <p:nvPr/>
        </p:nvPicPr>
        <p:blipFill>
          <a:blip r:embed="rId4"/>
          <a:srcRect/>
          <a:stretch>
            <a:fillRect/>
          </a:stretch>
        </p:blipFill>
        <p:spPr bwMode="auto">
          <a:xfrm>
            <a:off x="1219200" y="5638800"/>
            <a:ext cx="7213600" cy="38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rtlCol="0">
            <a:normAutofit fontScale="90000"/>
          </a:bodyPr>
          <a:lstStyle/>
          <a:p>
            <a:pPr algn="l" eaLnBrk="1" fontAlgn="auto" hangingPunct="1">
              <a:spcAft>
                <a:spcPts val="0"/>
              </a:spcAft>
              <a:defRPr/>
            </a:pPr>
            <a:r>
              <a:rPr lang="en-US" b="1" dirty="0" smtClean="0">
                <a:solidFill>
                  <a:srgbClr val="FF0000"/>
                </a:solidFill>
              </a:rPr>
              <a:t>Availability of oxygen</a:t>
            </a:r>
            <a:endParaRPr lang="en-US" b="1" dirty="0">
              <a:solidFill>
                <a:srgbClr val="FF0000"/>
              </a:solidFill>
            </a:endParaRPr>
          </a:p>
        </p:txBody>
      </p:sp>
      <p:sp>
        <p:nvSpPr>
          <p:cNvPr id="3" name="Content Placeholder 2"/>
          <p:cNvSpPr>
            <a:spLocks noGrp="1"/>
          </p:cNvSpPr>
          <p:nvPr>
            <p:ph idx="1"/>
          </p:nvPr>
        </p:nvSpPr>
        <p:spPr>
          <a:xfrm>
            <a:off x="457200" y="1295400"/>
            <a:ext cx="8229600" cy="4830763"/>
          </a:xfrm>
        </p:spPr>
        <p:txBody>
          <a:bodyPr rtlCol="0">
            <a:normAutofit fontScale="85000" lnSpcReduction="20000"/>
          </a:bodyPr>
          <a:lstStyle/>
          <a:p>
            <a:pPr algn="just" eaLnBrk="1" fontAlgn="auto" hangingPunct="1">
              <a:spcAft>
                <a:spcPts val="0"/>
              </a:spcAft>
              <a:defRPr/>
            </a:pPr>
            <a:r>
              <a:rPr lang="en-US" b="1" dirty="0" smtClean="0"/>
              <a:t>Respiration can take place with or without O</a:t>
            </a:r>
            <a:r>
              <a:rPr lang="en-US" b="1" baseline="-25000" dirty="0" smtClean="0"/>
              <a:t>2</a:t>
            </a:r>
          </a:p>
          <a:p>
            <a:pPr algn="just" eaLnBrk="1" fontAlgn="auto" hangingPunct="1">
              <a:spcAft>
                <a:spcPts val="0"/>
              </a:spcAft>
              <a:defRPr/>
            </a:pPr>
            <a:endParaRPr lang="en-US" b="1" baseline="-25000" dirty="0" smtClean="0"/>
          </a:p>
          <a:p>
            <a:pPr algn="just" eaLnBrk="1" fontAlgn="auto" hangingPunct="1">
              <a:spcAft>
                <a:spcPts val="0"/>
              </a:spcAft>
              <a:defRPr/>
            </a:pPr>
            <a:r>
              <a:rPr lang="en-US" b="1" dirty="0" smtClean="0"/>
              <a:t>But anaerobic respiration is undesirable because of off-flavor production </a:t>
            </a:r>
          </a:p>
          <a:p>
            <a:pPr algn="just" eaLnBrk="1" fontAlgn="auto" hangingPunct="1">
              <a:spcAft>
                <a:spcPts val="0"/>
              </a:spcAft>
              <a:defRPr/>
            </a:pPr>
            <a:endParaRPr lang="en-US" b="1" dirty="0" smtClean="0"/>
          </a:p>
          <a:p>
            <a:pPr algn="just" eaLnBrk="1" fontAlgn="auto" hangingPunct="1">
              <a:spcAft>
                <a:spcPts val="0"/>
              </a:spcAft>
              <a:defRPr/>
            </a:pPr>
            <a:r>
              <a:rPr lang="en-US" b="1" dirty="0" smtClean="0"/>
              <a:t>Oxygen levels higher than air (21%) don’t necessarily increase respiration rate while levels below 20% decrease the respiration rate</a:t>
            </a:r>
          </a:p>
          <a:p>
            <a:pPr algn="just" eaLnBrk="1" fontAlgn="auto" hangingPunct="1">
              <a:spcAft>
                <a:spcPts val="0"/>
              </a:spcAft>
              <a:defRPr/>
            </a:pPr>
            <a:endParaRPr lang="en-US" b="1" dirty="0" smtClean="0"/>
          </a:p>
          <a:p>
            <a:pPr algn="just" eaLnBrk="1" fontAlgn="auto" hangingPunct="1">
              <a:spcAft>
                <a:spcPts val="0"/>
              </a:spcAft>
              <a:defRPr/>
            </a:pPr>
            <a:r>
              <a:rPr lang="en-US" b="1" dirty="0" smtClean="0"/>
              <a:t>The minimum oxygen level necessary to maintain aerobic respiration in a storage chamber is called </a:t>
            </a:r>
            <a:r>
              <a:rPr lang="en-US" sz="4200" b="1" dirty="0" smtClean="0">
                <a:solidFill>
                  <a:srgbClr val="FF0000"/>
                </a:solidFill>
              </a:rPr>
              <a:t>Extinction point (EP).</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pPr algn="just" eaLnBrk="1" hangingPunct="1"/>
            <a:r>
              <a:rPr lang="en-US" altLang="en-US" b="1" smtClean="0"/>
              <a:t>Storage chambers should have proper ventilation to maintain O</a:t>
            </a:r>
            <a:r>
              <a:rPr lang="en-US" altLang="en-US" b="1" baseline="-25000" smtClean="0"/>
              <a:t>2 </a:t>
            </a:r>
            <a:r>
              <a:rPr lang="en-US" altLang="en-US" b="1" smtClean="0"/>
              <a:t>level above the EP.</a:t>
            </a:r>
          </a:p>
          <a:p>
            <a:pPr algn="just" eaLnBrk="1" hangingPunct="1"/>
            <a:endParaRPr lang="en-US" altLang="en-US" b="1" smtClean="0"/>
          </a:p>
          <a:p>
            <a:pPr algn="just" eaLnBrk="1" hangingPunct="1"/>
            <a:r>
              <a:rPr lang="en-US" altLang="en-US" b="1" smtClean="0"/>
              <a:t>Waxing alters the skin porosity and rate of diffusion of CO</a:t>
            </a:r>
            <a:r>
              <a:rPr lang="en-US" altLang="en-US" b="1" baseline="-25000" smtClean="0"/>
              <a:t>2</a:t>
            </a:r>
            <a:r>
              <a:rPr lang="en-US" altLang="en-US" b="1" smtClean="0"/>
              <a:t> and O</a:t>
            </a:r>
            <a:r>
              <a:rPr lang="en-US" altLang="en-US" b="1" baseline="-25000" smtClean="0"/>
              <a:t>2.</a:t>
            </a:r>
            <a:r>
              <a:rPr lang="en-US" altLang="en-US" b="1" smtClean="0"/>
              <a:t> </a:t>
            </a:r>
          </a:p>
          <a:p>
            <a:pPr algn="just" eaLnBrk="1" hangingPunct="1"/>
            <a:endParaRPr lang="en-US" altLang="en-US" b="1" smtClean="0"/>
          </a:p>
          <a:p>
            <a:pPr algn="just" eaLnBrk="1" hangingPunct="1"/>
            <a:r>
              <a:rPr lang="en-US" altLang="en-US" b="1" smtClean="0"/>
              <a:t>The respiratory quotient (RQ) balance is maintained until O</a:t>
            </a:r>
            <a:r>
              <a:rPr lang="en-US" altLang="en-US" b="1" baseline="-25000" smtClean="0"/>
              <a:t>2</a:t>
            </a:r>
            <a:r>
              <a:rPr lang="en-US" altLang="en-US" b="1" smtClean="0"/>
              <a:t> reaching the EP level, but once below the EP, it results in a significant increase in the RQ.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3"/>
          <p:cNvSpPr>
            <a:spLocks noGrp="1" noChangeArrowheads="1"/>
          </p:cNvSpPr>
          <p:nvPr>
            <p:ph type="sldNum" sz="quarter" idx="12"/>
          </p:nvPr>
        </p:nvSpPr>
        <p:spPr bwMode="auto">
          <a:noFill/>
          <a:ln>
            <a:miter lim="800000"/>
            <a:headEnd/>
            <a:tailEnd/>
          </a:ln>
        </p:spPr>
        <p:txBody>
          <a:bodyPr/>
          <a:lstStyle/>
          <a:p>
            <a:fld id="{F2F2522D-3313-4FD5-9CDB-74549D47B363}" type="slidenum">
              <a:rPr lang="en-US" altLang="zh-CN"/>
              <a:pPr/>
              <a:t>7</a:t>
            </a:fld>
            <a:endParaRPr lang="en-US" altLang="zh-CN"/>
          </a:p>
        </p:txBody>
      </p:sp>
      <p:sp>
        <p:nvSpPr>
          <p:cNvPr id="25603" name="Content Placeholder 14"/>
          <p:cNvSpPr>
            <a:spLocks noGrp="1" noChangeArrowheads="1"/>
          </p:cNvSpPr>
          <p:nvPr>
            <p:ph idx="1"/>
          </p:nvPr>
        </p:nvSpPr>
        <p:spPr>
          <a:xfrm>
            <a:off x="0" y="0"/>
            <a:ext cx="9144000" cy="6858000"/>
          </a:xfrm>
          <a:ln w="28575">
            <a:solidFill>
              <a:srgbClr val="00B050"/>
            </a:solidFill>
          </a:ln>
        </p:spPr>
        <p:txBody>
          <a:bodyPr/>
          <a:lstStyle/>
          <a:p>
            <a:pPr eaLnBrk="1" hangingPunct="1">
              <a:buFont typeface="Arial" pitchFamily="34" charset="0"/>
              <a:buNone/>
            </a:pPr>
            <a:r>
              <a:rPr lang="en-US" altLang="en-US" sz="4100" b="1" dirty="0" smtClean="0">
                <a:solidFill>
                  <a:srgbClr val="0070C0"/>
                </a:solidFill>
                <a:latin typeface="Book Antiqua" pitchFamily="18" charset="0"/>
              </a:rPr>
              <a:t>               </a:t>
            </a:r>
          </a:p>
          <a:p>
            <a:pPr eaLnBrk="1" hangingPunct="1">
              <a:buFont typeface="Arial" pitchFamily="34" charset="0"/>
              <a:buNone/>
            </a:pPr>
            <a:endParaRPr lang="en-US" altLang="en-US" sz="4100" b="1" dirty="0" smtClean="0">
              <a:solidFill>
                <a:srgbClr val="0070C0"/>
              </a:solidFill>
              <a:latin typeface="Book Antiqua" pitchFamily="18" charset="0"/>
            </a:endParaRPr>
          </a:p>
          <a:p>
            <a:pPr eaLnBrk="1" hangingPunct="1">
              <a:lnSpc>
                <a:spcPct val="110000"/>
              </a:lnSpc>
              <a:buFont typeface="Arial" pitchFamily="34" charset="0"/>
              <a:buNone/>
            </a:pPr>
            <a:r>
              <a:rPr lang="en-US" altLang="en-US" sz="4100" b="1" dirty="0" smtClean="0">
                <a:solidFill>
                  <a:srgbClr val="0070C0"/>
                </a:solidFill>
                <a:latin typeface="Book Antiqua" pitchFamily="18" charset="0"/>
              </a:rPr>
              <a:t>                  </a:t>
            </a:r>
            <a:r>
              <a:rPr lang="en-US" altLang="en-US" sz="3400" b="1" dirty="0" smtClean="0">
                <a:solidFill>
                  <a:srgbClr val="0070C0"/>
                </a:solidFill>
                <a:latin typeface="Book Antiqua" pitchFamily="18" charset="0"/>
              </a:rPr>
              <a:t>Chapter learning objectives </a:t>
            </a:r>
          </a:p>
          <a:p>
            <a:pPr eaLnBrk="1" hangingPunct="1">
              <a:lnSpc>
                <a:spcPct val="120000"/>
              </a:lnSpc>
              <a:buFont typeface="Arial" pitchFamily="34" charset="0"/>
              <a:buNone/>
            </a:pPr>
            <a:r>
              <a:rPr lang="en-US" altLang="en-US" sz="3600" dirty="0" smtClean="0">
                <a:latin typeface="Book Antiqua" pitchFamily="18" charset="0"/>
              </a:rPr>
              <a:t> </a:t>
            </a:r>
            <a:r>
              <a:rPr lang="en-US" altLang="en-US" sz="2800" dirty="0" smtClean="0">
                <a:latin typeface="Book Antiqua" pitchFamily="18" charset="0"/>
              </a:rPr>
              <a:t>After studying this chapter, student should  be able to: </a:t>
            </a:r>
          </a:p>
          <a:p>
            <a:pPr algn="just" eaLnBrk="1" hangingPunct="1">
              <a:lnSpc>
                <a:spcPct val="120000"/>
              </a:lnSpc>
              <a:buSzPct val="170000"/>
              <a:buFont typeface="Arial" pitchFamily="34" charset="0"/>
              <a:buBlip>
                <a:blip r:embed="rId2"/>
              </a:buBlip>
            </a:pPr>
            <a:r>
              <a:rPr lang="en-US" altLang="en-US" sz="2800" dirty="0" smtClean="0">
                <a:latin typeface="Book Antiqua" pitchFamily="18" charset="0"/>
              </a:rPr>
              <a:t>Define postharvest physiology and technology </a:t>
            </a:r>
          </a:p>
          <a:p>
            <a:pPr algn="just" eaLnBrk="1" hangingPunct="1">
              <a:lnSpc>
                <a:spcPct val="120000"/>
              </a:lnSpc>
              <a:buSzPct val="170000"/>
              <a:buFont typeface="Arial" pitchFamily="34" charset="0"/>
              <a:buBlip>
                <a:blip r:embed="rId2"/>
              </a:buBlip>
            </a:pPr>
            <a:r>
              <a:rPr lang="en-US" altLang="en-US" sz="2800" dirty="0" smtClean="0">
                <a:latin typeface="Book Antiqua" pitchFamily="18" charset="0"/>
              </a:rPr>
              <a:t>Recognize basic concepts of postharvest physiology </a:t>
            </a:r>
          </a:p>
          <a:p>
            <a:pPr algn="just" eaLnBrk="1" hangingPunct="1">
              <a:lnSpc>
                <a:spcPct val="120000"/>
              </a:lnSpc>
              <a:buSzPct val="170000"/>
              <a:buFont typeface="Arial" pitchFamily="34" charset="0"/>
              <a:buBlip>
                <a:blip r:embed="rId2"/>
              </a:buBlip>
            </a:pPr>
            <a:r>
              <a:rPr lang="en-US" altLang="en-US" sz="2800" dirty="0" smtClean="0">
                <a:latin typeface="Book Antiqua" pitchFamily="18" charset="0"/>
              </a:rPr>
              <a:t>Differentiate the relationship between horticultural crops &amp; postharvest physiology</a:t>
            </a:r>
          </a:p>
          <a:p>
            <a:pPr algn="just" eaLnBrk="1" hangingPunct="1">
              <a:lnSpc>
                <a:spcPct val="120000"/>
              </a:lnSpc>
              <a:buSzPct val="170000"/>
              <a:buFont typeface="Arial" pitchFamily="34" charset="0"/>
              <a:buBlip>
                <a:blip r:embed="rId2"/>
              </a:buBlip>
            </a:pPr>
            <a:r>
              <a:rPr lang="en-US" altLang="en-US" sz="2800" dirty="0" smtClean="0">
                <a:latin typeface="Book Antiqua" pitchFamily="18" charset="0"/>
              </a:rPr>
              <a:t>Explain the significance of post harvest technology</a:t>
            </a:r>
          </a:p>
          <a:p>
            <a:pPr algn="just" eaLnBrk="1" hangingPunct="1">
              <a:lnSpc>
                <a:spcPct val="120000"/>
              </a:lnSpc>
              <a:buSzPct val="170000"/>
              <a:buFont typeface="Arial" pitchFamily="34" charset="0"/>
              <a:buBlip>
                <a:blip r:embed="rId2"/>
              </a:buBlip>
            </a:pPr>
            <a:r>
              <a:rPr lang="en-US" altLang="en-US" sz="2800" dirty="0" smtClean="0">
                <a:latin typeface="Book Antiqua" pitchFamily="18" charset="0"/>
              </a:rPr>
              <a:t>Discuss structure of hort. Crops in r/n to postharvest</a:t>
            </a:r>
          </a:p>
          <a:p>
            <a:pPr algn="just" eaLnBrk="1" hangingPunct="1">
              <a:lnSpc>
                <a:spcPct val="120000"/>
              </a:lnSpc>
              <a:buSzPct val="170000"/>
              <a:buFont typeface="Arial" pitchFamily="34" charset="0"/>
              <a:buBlip>
                <a:blip r:embed="rId2"/>
              </a:buBlip>
            </a:pPr>
            <a:endParaRPr lang="en-US" altLang="en-US" dirty="0" smtClean="0">
              <a:latin typeface="Book Antiqua" pitchFamily="18" charset="0"/>
            </a:endParaRPr>
          </a:p>
        </p:txBody>
      </p:sp>
      <p:pic>
        <p:nvPicPr>
          <p:cNvPr id="41987" name="Picture 2" descr="D:\PP symbols\objectives.jpg"/>
          <p:cNvPicPr>
            <a:picLocks noChangeAspect="1" noChangeArrowheads="1"/>
          </p:cNvPicPr>
          <p:nvPr/>
        </p:nvPicPr>
        <p:blipFill>
          <a:blip r:embed="rId3"/>
          <a:srcRect/>
          <a:stretch>
            <a:fillRect/>
          </a:stretch>
        </p:blipFill>
        <p:spPr bwMode="auto">
          <a:xfrm>
            <a:off x="0" y="0"/>
            <a:ext cx="2133600" cy="2286000"/>
          </a:xfrm>
          <a:prstGeom prst="rect">
            <a:avLst/>
          </a:prstGeom>
          <a:noFill/>
          <a:ln w="9525">
            <a:noFill/>
            <a:miter lim="800000"/>
            <a:headEnd/>
            <a:tailEnd/>
          </a:ln>
        </p:spPr>
      </p:pic>
      <p:sp>
        <p:nvSpPr>
          <p:cNvPr id="41988" name="Subtitle 2"/>
          <p:cNvSpPr txBox="1">
            <a:spLocks noChangeArrowheads="1"/>
          </p:cNvSpPr>
          <p:nvPr/>
        </p:nvSpPr>
        <p:spPr bwMode="auto">
          <a:xfrm>
            <a:off x="3836988" y="0"/>
            <a:ext cx="5307012" cy="1752600"/>
          </a:xfrm>
          <a:prstGeom prst="rect">
            <a:avLst/>
          </a:prstGeom>
          <a:noFill/>
          <a:ln w="9525">
            <a:noFill/>
            <a:miter lim="800000"/>
            <a:headEnd/>
            <a:tailEnd/>
          </a:ln>
        </p:spPr>
        <p:txBody>
          <a:bodyPr/>
          <a:lstStyle/>
          <a:p>
            <a:pPr marL="342900" indent="-342900">
              <a:spcBef>
                <a:spcPct val="20000"/>
              </a:spcBef>
            </a:pPr>
            <a:r>
              <a:rPr lang="en-US" altLang="en-US" b="1" i="1" dirty="0">
                <a:latin typeface="Book Antiqua" pitchFamily="18" charset="0"/>
              </a:rPr>
              <a:t>                </a:t>
            </a:r>
            <a:r>
              <a:rPr lang="en-US" altLang="en-US" sz="2200" b="1" i="1" dirty="0">
                <a:latin typeface="Book Antiqua" pitchFamily="18" charset="0"/>
              </a:rPr>
              <a:t>Session date = </a:t>
            </a:r>
          </a:p>
          <a:p>
            <a:pPr marL="342900" indent="-342900">
              <a:spcBef>
                <a:spcPct val="20000"/>
              </a:spcBef>
            </a:pPr>
            <a:r>
              <a:rPr lang="en-US" altLang="en-US" sz="2200" b="1" i="1" dirty="0">
                <a:latin typeface="Book Antiqua" pitchFamily="18" charset="0"/>
              </a:rPr>
              <a:t>             Session time </a:t>
            </a:r>
            <a:r>
              <a:rPr lang="en-US" altLang="en-US" sz="2200" b="1" i="1" dirty="0" smtClean="0">
                <a:latin typeface="Book Antiqua" pitchFamily="18" charset="0"/>
              </a:rPr>
              <a:t>=</a:t>
            </a:r>
            <a:endParaRPr lang="en-US" altLang="en-US" sz="2200" b="1" i="1" dirty="0">
              <a:latin typeface="Book Antiqua" pitchFamily="18" charset="0"/>
            </a:endParaRPr>
          </a:p>
          <a:p>
            <a:pPr marL="342900" indent="-342900">
              <a:spcBef>
                <a:spcPct val="20000"/>
              </a:spcBef>
            </a:pPr>
            <a:r>
              <a:rPr lang="en-US" altLang="en-US" sz="2200" b="1" i="1" dirty="0">
                <a:latin typeface="Book Antiqua" pitchFamily="18" charset="0"/>
              </a:rPr>
              <a:t>             Session Venue: </a:t>
            </a:r>
            <a:r>
              <a:rPr lang="en-US" altLang="en-US" sz="2200" b="1" i="1" smtClean="0">
                <a:latin typeface="Book Antiqua" pitchFamily="18" charset="0"/>
              </a:rPr>
              <a:t>plsc. </a:t>
            </a:r>
            <a:r>
              <a:rPr lang="en-US" altLang="en-US" sz="2200" b="1" i="1" dirty="0">
                <a:latin typeface="Book Antiqua" pitchFamily="18" charset="0"/>
              </a:rPr>
              <a:t>Class room</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603">
                                            <p:txEl>
                                              <p:pRg st="4" end="4"/>
                                            </p:txEl>
                                          </p:spTgt>
                                        </p:tgtEl>
                                        <p:attrNameLst>
                                          <p:attrName>style.visibility</p:attrName>
                                        </p:attrNameLst>
                                      </p:cBhvr>
                                      <p:to>
                                        <p:strVal val="visible"/>
                                      </p:to>
                                    </p:set>
                                    <p:anim calcmode="lin" valueType="num">
                                      <p:cBhvr additive="base">
                                        <p:cTn id="7"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603">
                                            <p:txEl>
                                              <p:pRg st="5" end="5"/>
                                            </p:txEl>
                                          </p:spTgt>
                                        </p:tgtEl>
                                        <p:attrNameLst>
                                          <p:attrName>style.visibility</p:attrName>
                                        </p:attrNameLst>
                                      </p:cBhvr>
                                      <p:to>
                                        <p:strVal val="visible"/>
                                      </p:to>
                                    </p:set>
                                    <p:anim calcmode="lin" valueType="num">
                                      <p:cBhvr additive="base">
                                        <p:cTn id="13"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603">
                                            <p:txEl>
                                              <p:pRg st="6" end="6"/>
                                            </p:txEl>
                                          </p:spTgt>
                                        </p:tgtEl>
                                        <p:attrNameLst>
                                          <p:attrName>style.visibility</p:attrName>
                                        </p:attrNameLst>
                                      </p:cBhvr>
                                      <p:to>
                                        <p:strVal val="visible"/>
                                      </p:to>
                                    </p:set>
                                    <p:anim calcmode="lin" valueType="num">
                                      <p:cBhvr additive="base">
                                        <p:cTn id="19"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603">
                                            <p:txEl>
                                              <p:pRg st="7" end="7"/>
                                            </p:txEl>
                                          </p:spTgt>
                                        </p:tgtEl>
                                        <p:attrNameLst>
                                          <p:attrName>style.visibility</p:attrName>
                                        </p:attrNameLst>
                                      </p:cBhvr>
                                      <p:to>
                                        <p:strVal val="visible"/>
                                      </p:to>
                                    </p:set>
                                    <p:anim calcmode="lin" valueType="num">
                                      <p:cBhvr additive="base">
                                        <p:cTn id="25"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603">
                                            <p:txEl>
                                              <p:pRg st="8" end="8"/>
                                            </p:txEl>
                                          </p:spTgt>
                                        </p:tgtEl>
                                        <p:attrNameLst>
                                          <p:attrName>style.visibility</p:attrName>
                                        </p:attrNameLst>
                                      </p:cBhvr>
                                      <p:to>
                                        <p:strVal val="visible"/>
                                      </p:to>
                                    </p:set>
                                    <p:anim calcmode="lin" valueType="num">
                                      <p:cBhvr additive="base">
                                        <p:cTn id="31" dur="500" fill="hold"/>
                                        <p:tgtEl>
                                          <p:spTgt spid="2560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274638"/>
            <a:ext cx="8229600" cy="944562"/>
          </a:xfrm>
        </p:spPr>
        <p:txBody>
          <a:bodyPr/>
          <a:lstStyle/>
          <a:p>
            <a:pPr algn="l" eaLnBrk="1" hangingPunct="1"/>
            <a:r>
              <a:rPr lang="en-US" altLang="en-US" b="1" smtClean="0">
                <a:solidFill>
                  <a:srgbClr val="FF0000"/>
                </a:solidFill>
              </a:rPr>
              <a:t>Presence of CO</a:t>
            </a:r>
            <a:r>
              <a:rPr lang="en-US" altLang="en-US" b="1" baseline="-25000" smtClean="0">
                <a:solidFill>
                  <a:srgbClr val="FF0000"/>
                </a:solidFill>
              </a:rPr>
              <a:t>2</a:t>
            </a:r>
            <a:endParaRPr lang="en-US" altLang="en-US" b="1" smtClean="0">
              <a:solidFill>
                <a:srgbClr val="FF0000"/>
              </a:solidFill>
            </a:endParaRPr>
          </a:p>
        </p:txBody>
      </p:sp>
      <p:sp>
        <p:nvSpPr>
          <p:cNvPr id="3" name="Content Placeholder 2"/>
          <p:cNvSpPr>
            <a:spLocks noGrp="1"/>
          </p:cNvSpPr>
          <p:nvPr>
            <p:ph idx="1"/>
          </p:nvPr>
        </p:nvSpPr>
        <p:spPr>
          <a:xfrm>
            <a:off x="457200" y="1295400"/>
            <a:ext cx="8229600" cy="4830763"/>
          </a:xfrm>
        </p:spPr>
        <p:txBody>
          <a:bodyPr rtlCol="0">
            <a:normAutofit fontScale="92500" lnSpcReduction="20000"/>
          </a:bodyPr>
          <a:lstStyle/>
          <a:p>
            <a:pPr algn="just" eaLnBrk="1" fontAlgn="auto" hangingPunct="1">
              <a:spcAft>
                <a:spcPts val="0"/>
              </a:spcAft>
              <a:defRPr/>
            </a:pPr>
            <a:r>
              <a:rPr lang="en-US" b="1" dirty="0" smtClean="0"/>
              <a:t>CO</a:t>
            </a:r>
            <a:r>
              <a:rPr lang="en-US" b="1" baseline="-25000" dirty="0" smtClean="0"/>
              <a:t>2</a:t>
            </a:r>
            <a:r>
              <a:rPr lang="en-US" b="1" dirty="0" smtClean="0"/>
              <a:t> is a product of respiration</a:t>
            </a:r>
          </a:p>
          <a:p>
            <a:pPr algn="just" eaLnBrk="1" fontAlgn="auto" hangingPunct="1">
              <a:spcAft>
                <a:spcPts val="0"/>
              </a:spcAft>
              <a:defRPr/>
            </a:pPr>
            <a:endParaRPr lang="en-US" b="1" dirty="0" smtClean="0"/>
          </a:p>
          <a:p>
            <a:pPr algn="just" eaLnBrk="1" fontAlgn="auto" hangingPunct="1">
              <a:spcAft>
                <a:spcPts val="0"/>
              </a:spcAft>
              <a:defRPr/>
            </a:pPr>
            <a:r>
              <a:rPr lang="en-US" b="1" dirty="0" smtClean="0"/>
              <a:t>Presence of excess CO</a:t>
            </a:r>
            <a:r>
              <a:rPr lang="en-US" b="1" baseline="-25000" dirty="0" smtClean="0"/>
              <a:t>2</a:t>
            </a:r>
            <a:r>
              <a:rPr lang="en-US" b="1" dirty="0" smtClean="0"/>
              <a:t> favors suppression of respiration</a:t>
            </a:r>
          </a:p>
          <a:p>
            <a:pPr algn="just" eaLnBrk="1" fontAlgn="auto" hangingPunct="1">
              <a:spcAft>
                <a:spcPts val="0"/>
              </a:spcAft>
              <a:defRPr/>
            </a:pPr>
            <a:endParaRPr lang="en-US" b="1" dirty="0" smtClean="0"/>
          </a:p>
          <a:p>
            <a:pPr algn="just" eaLnBrk="1" fontAlgn="auto" hangingPunct="1">
              <a:spcAft>
                <a:spcPts val="0"/>
              </a:spcAft>
              <a:defRPr/>
            </a:pPr>
            <a:r>
              <a:rPr lang="en-US" b="1" dirty="0" smtClean="0"/>
              <a:t>Generally, CO</a:t>
            </a:r>
            <a:r>
              <a:rPr lang="en-US" b="1" baseline="-25000" dirty="0" smtClean="0"/>
              <a:t>2</a:t>
            </a:r>
            <a:r>
              <a:rPr lang="en-US" b="1" dirty="0" smtClean="0"/>
              <a:t> concentration up to 5% has beneficial effects in reducing respiration </a:t>
            </a:r>
          </a:p>
          <a:p>
            <a:pPr algn="just" eaLnBrk="1" fontAlgn="auto" hangingPunct="1">
              <a:spcAft>
                <a:spcPts val="0"/>
              </a:spcAft>
              <a:defRPr/>
            </a:pPr>
            <a:endParaRPr lang="en-US" b="1" dirty="0" smtClean="0"/>
          </a:p>
          <a:p>
            <a:pPr algn="just" eaLnBrk="1" fontAlgn="auto" hangingPunct="1">
              <a:spcAft>
                <a:spcPts val="0"/>
              </a:spcAft>
              <a:defRPr/>
            </a:pPr>
            <a:r>
              <a:rPr lang="en-US" b="1" dirty="0" smtClean="0"/>
              <a:t>while at higher concentrations it also has fungicidal effect. However, the product must be tolerant to high CO</a:t>
            </a:r>
            <a:r>
              <a:rPr lang="en-US" b="1" baseline="-25000" dirty="0" smtClean="0"/>
              <a:t>2</a:t>
            </a:r>
            <a:r>
              <a:rPr lang="en-US" b="1" dirty="0" smtClean="0"/>
              <a:t> level. E.g. Strawberry.</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srcRect/>
          <a:stretch>
            <a:fillRect/>
          </a:stretch>
        </p:blipFill>
        <p:spPr bwMode="auto">
          <a:xfrm>
            <a:off x="368300" y="762000"/>
            <a:ext cx="828675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57200" y="274638"/>
            <a:ext cx="8229600" cy="792162"/>
          </a:xfrm>
        </p:spPr>
        <p:txBody>
          <a:bodyPr/>
          <a:lstStyle/>
          <a:p>
            <a:pPr eaLnBrk="1" hangingPunct="1"/>
            <a:r>
              <a:rPr lang="en-US" altLang="en-US" b="1" smtClean="0">
                <a:solidFill>
                  <a:srgbClr val="FF0000"/>
                </a:solidFill>
              </a:rPr>
              <a:t>Ethylene</a:t>
            </a:r>
          </a:p>
        </p:txBody>
      </p:sp>
      <p:sp>
        <p:nvSpPr>
          <p:cNvPr id="3" name="Content Placeholder 2"/>
          <p:cNvSpPr>
            <a:spLocks noGrp="1"/>
          </p:cNvSpPr>
          <p:nvPr>
            <p:ph idx="1"/>
          </p:nvPr>
        </p:nvSpPr>
        <p:spPr/>
        <p:txBody>
          <a:bodyPr rtlCol="0">
            <a:normAutofit fontScale="92500" lnSpcReduction="20000"/>
          </a:bodyPr>
          <a:lstStyle/>
          <a:p>
            <a:pPr algn="just" eaLnBrk="1" fontAlgn="auto" hangingPunct="1">
              <a:spcAft>
                <a:spcPts val="0"/>
              </a:spcAft>
              <a:defRPr/>
            </a:pPr>
            <a:r>
              <a:rPr lang="en-US" b="1" dirty="0" smtClean="0"/>
              <a:t>It is a very physiologically active compound even in trace amounts</a:t>
            </a:r>
          </a:p>
          <a:p>
            <a:pPr algn="just" eaLnBrk="1" fontAlgn="auto" hangingPunct="1">
              <a:spcAft>
                <a:spcPts val="0"/>
              </a:spcAft>
              <a:defRPr/>
            </a:pPr>
            <a:endParaRPr lang="en-US" b="1" dirty="0" smtClean="0"/>
          </a:p>
          <a:p>
            <a:pPr algn="just" eaLnBrk="1" fontAlgn="auto" hangingPunct="1">
              <a:spcAft>
                <a:spcPts val="0"/>
              </a:spcAft>
              <a:defRPr/>
            </a:pPr>
            <a:r>
              <a:rPr lang="en-US" b="1" dirty="0" smtClean="0"/>
              <a:t>It has profound influence on respiration rate &amp; ripening of fruits</a:t>
            </a:r>
          </a:p>
          <a:p>
            <a:pPr algn="just" eaLnBrk="1" fontAlgn="auto" hangingPunct="1">
              <a:spcAft>
                <a:spcPts val="0"/>
              </a:spcAft>
              <a:defRPr/>
            </a:pPr>
            <a:endParaRPr lang="en-US" b="1" dirty="0" smtClean="0"/>
          </a:p>
          <a:p>
            <a:pPr algn="just" eaLnBrk="1" fontAlgn="auto" hangingPunct="1">
              <a:spcAft>
                <a:spcPts val="0"/>
              </a:spcAft>
              <a:defRPr/>
            </a:pPr>
            <a:r>
              <a:rPr lang="en-US" b="1" dirty="0" smtClean="0"/>
              <a:t>Commercially used as ripening agent</a:t>
            </a:r>
          </a:p>
          <a:p>
            <a:pPr algn="just" eaLnBrk="1" fontAlgn="auto" hangingPunct="1">
              <a:spcAft>
                <a:spcPts val="0"/>
              </a:spcAft>
              <a:defRPr/>
            </a:pPr>
            <a:endParaRPr lang="en-US" b="1" dirty="0" smtClean="0"/>
          </a:p>
          <a:p>
            <a:pPr algn="just" eaLnBrk="1" fontAlgn="auto" hangingPunct="1">
              <a:spcAft>
                <a:spcPts val="0"/>
              </a:spcAft>
              <a:defRPr/>
            </a:pPr>
            <a:r>
              <a:rPr lang="en-US" b="1" dirty="0" smtClean="0"/>
              <a:t>It is produced in trace amounts as a result of respiration</a:t>
            </a:r>
          </a:p>
          <a:p>
            <a:pPr algn="just" eaLnBrk="1" fontAlgn="auto" hangingPunct="1">
              <a:spcAft>
                <a:spcPts val="0"/>
              </a:spcAft>
              <a:defRPr/>
            </a:pPr>
            <a:endParaRPr lang="en-US"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rtlCol="0">
            <a:normAutofit fontScale="90000"/>
          </a:bodyPr>
          <a:lstStyle/>
          <a:p>
            <a:pPr algn="l" eaLnBrk="1" fontAlgn="auto" hangingPunct="1">
              <a:spcAft>
                <a:spcPts val="0"/>
              </a:spcAft>
              <a:defRPr/>
            </a:pPr>
            <a:r>
              <a:rPr lang="en-US" b="1" dirty="0" smtClean="0">
                <a:solidFill>
                  <a:srgbClr val="FF0000"/>
                </a:solidFill>
              </a:rPr>
              <a:t>Growth regulators</a:t>
            </a:r>
            <a:endParaRPr lang="en-US" b="1" dirty="0">
              <a:solidFill>
                <a:srgbClr val="FF0000"/>
              </a:solidFill>
            </a:endParaRPr>
          </a:p>
        </p:txBody>
      </p:sp>
      <p:sp>
        <p:nvSpPr>
          <p:cNvPr id="105475" name="Content Placeholder 2"/>
          <p:cNvSpPr>
            <a:spLocks noGrp="1"/>
          </p:cNvSpPr>
          <p:nvPr>
            <p:ph idx="1"/>
          </p:nvPr>
        </p:nvSpPr>
        <p:spPr>
          <a:xfrm>
            <a:off x="457200" y="1295400"/>
            <a:ext cx="8229600" cy="4830763"/>
          </a:xfrm>
        </p:spPr>
        <p:txBody>
          <a:bodyPr/>
          <a:lstStyle/>
          <a:p>
            <a:pPr algn="just" eaLnBrk="1" hangingPunct="1"/>
            <a:r>
              <a:rPr lang="en-US" altLang="en-US" smtClean="0"/>
              <a:t>Several PGR used pre and post-harvest application have influence on product quality and respiration rates</a:t>
            </a:r>
          </a:p>
          <a:p>
            <a:pPr lvl="1" algn="just" eaLnBrk="1" hangingPunct="1"/>
            <a:r>
              <a:rPr lang="en-US" altLang="en-US" b="1" smtClean="0"/>
              <a:t>Accelerated ripening (Alar)</a:t>
            </a:r>
          </a:p>
          <a:p>
            <a:pPr lvl="1" algn="just" eaLnBrk="1" hangingPunct="1"/>
            <a:r>
              <a:rPr lang="en-US" altLang="en-US" b="1" smtClean="0"/>
              <a:t>Higher yield &amp; greater diseases resistance –GA</a:t>
            </a:r>
          </a:p>
          <a:p>
            <a:pPr lvl="1" algn="just" eaLnBrk="1" hangingPunct="1"/>
            <a:r>
              <a:rPr lang="en-US" altLang="en-US" b="1" smtClean="0"/>
              <a:t>Improved color-Alar</a:t>
            </a:r>
          </a:p>
          <a:p>
            <a:pPr lvl="1" algn="just" eaLnBrk="1" hangingPunct="1"/>
            <a:r>
              <a:rPr lang="en-US" altLang="en-US" b="1" smtClean="0"/>
              <a:t>Prevention of abscission-NAA</a:t>
            </a:r>
          </a:p>
          <a:p>
            <a:pPr lvl="1" algn="just" eaLnBrk="1" hangingPunct="1"/>
            <a:r>
              <a:rPr lang="en-US" altLang="en-US" b="1" smtClean="0"/>
              <a:t>Sprout inhibitor </a:t>
            </a:r>
            <a:r>
              <a:rPr lang="en-US" altLang="en-US" b="1" smtClean="0">
                <a:solidFill>
                  <a:srgbClr val="FF0000"/>
                </a:solidFill>
              </a:rPr>
              <a:t>(MH)</a:t>
            </a:r>
          </a:p>
          <a:p>
            <a:pPr lvl="1" algn="just" eaLnBrk="1" hangingPunct="1"/>
            <a:r>
              <a:rPr lang="en-US" altLang="en-US" b="1" smtClean="0"/>
              <a:t>Fruit thinning (Ethephon)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rtlCol="0">
            <a:normAutofit fontScale="90000"/>
          </a:bodyPr>
          <a:lstStyle/>
          <a:p>
            <a:pPr algn="l" eaLnBrk="1" fontAlgn="auto" hangingPunct="1">
              <a:spcAft>
                <a:spcPts val="0"/>
              </a:spcAft>
              <a:defRPr/>
            </a:pPr>
            <a:r>
              <a:rPr lang="en-US" b="1" dirty="0" smtClean="0">
                <a:solidFill>
                  <a:srgbClr val="FF0000"/>
                </a:solidFill>
              </a:rPr>
              <a:t>Other stresses</a:t>
            </a:r>
            <a:endParaRPr lang="en-US" b="1" dirty="0">
              <a:solidFill>
                <a:srgbClr val="FF0000"/>
              </a:solidFill>
            </a:endParaRPr>
          </a:p>
        </p:txBody>
      </p:sp>
      <p:sp>
        <p:nvSpPr>
          <p:cNvPr id="3" name="Content Placeholder 2"/>
          <p:cNvSpPr>
            <a:spLocks noGrp="1"/>
          </p:cNvSpPr>
          <p:nvPr>
            <p:ph idx="1"/>
          </p:nvPr>
        </p:nvSpPr>
        <p:spPr>
          <a:xfrm>
            <a:off x="457200" y="1295400"/>
            <a:ext cx="8229600" cy="4830763"/>
          </a:xfrm>
        </p:spPr>
        <p:txBody>
          <a:bodyPr rtlCol="0">
            <a:normAutofit lnSpcReduction="10000"/>
          </a:bodyPr>
          <a:lstStyle/>
          <a:p>
            <a:pPr algn="just" eaLnBrk="1" fontAlgn="auto" hangingPunct="1">
              <a:spcAft>
                <a:spcPts val="0"/>
              </a:spcAft>
              <a:defRPr/>
            </a:pPr>
            <a:r>
              <a:rPr lang="en-US" dirty="0" smtClean="0"/>
              <a:t>Injury (Chilling injury, freezing injury, physical and mechanical damage) –results in hastening respiration rates.</a:t>
            </a:r>
          </a:p>
          <a:p>
            <a:pPr lvl="1" algn="ctr" eaLnBrk="1" fontAlgn="auto" hangingPunct="1">
              <a:spcAft>
                <a:spcPts val="0"/>
              </a:spcAft>
              <a:defRPr/>
            </a:pPr>
            <a:r>
              <a:rPr lang="en-US" b="1" dirty="0" smtClean="0"/>
              <a:t>Isolated enzyme &amp; substrates</a:t>
            </a:r>
          </a:p>
          <a:p>
            <a:pPr lvl="1" algn="ctr" eaLnBrk="1" fontAlgn="auto" hangingPunct="1">
              <a:spcAft>
                <a:spcPts val="0"/>
              </a:spcAft>
              <a:defRPr/>
            </a:pPr>
            <a:endParaRPr lang="en-US" b="1" dirty="0" smtClean="0"/>
          </a:p>
          <a:p>
            <a:pPr lvl="1" algn="ctr" eaLnBrk="1" fontAlgn="auto" hangingPunct="1">
              <a:spcAft>
                <a:spcPts val="0"/>
              </a:spcAft>
              <a:defRPr/>
            </a:pPr>
            <a:r>
              <a:rPr lang="en-US" b="1" dirty="0" smtClean="0"/>
              <a:t>Contact is created </a:t>
            </a:r>
          </a:p>
          <a:p>
            <a:pPr lvl="1" algn="ctr" eaLnBrk="1" fontAlgn="auto" hangingPunct="1">
              <a:spcAft>
                <a:spcPts val="0"/>
              </a:spcAft>
              <a:defRPr/>
            </a:pPr>
            <a:endParaRPr lang="en-US" b="1" dirty="0" smtClean="0"/>
          </a:p>
          <a:p>
            <a:pPr lvl="1" algn="ctr" eaLnBrk="1" fontAlgn="auto" hangingPunct="1">
              <a:spcAft>
                <a:spcPts val="0"/>
              </a:spcAft>
              <a:defRPr/>
            </a:pPr>
            <a:r>
              <a:rPr lang="en-US" b="1" dirty="0" smtClean="0"/>
              <a:t>Trigger various biochemical reactions</a:t>
            </a:r>
          </a:p>
          <a:p>
            <a:pPr lvl="2" algn="ctr" eaLnBrk="1" fontAlgn="auto" hangingPunct="1">
              <a:spcAft>
                <a:spcPts val="0"/>
              </a:spcAft>
              <a:defRPr/>
            </a:pPr>
            <a:r>
              <a:rPr lang="en-US" b="1" dirty="0" smtClean="0">
                <a:solidFill>
                  <a:srgbClr val="C00000"/>
                </a:solidFill>
              </a:rPr>
              <a:t>Browning</a:t>
            </a:r>
          </a:p>
          <a:p>
            <a:pPr lvl="2" algn="ctr" eaLnBrk="1" fontAlgn="auto" hangingPunct="1">
              <a:spcAft>
                <a:spcPts val="0"/>
              </a:spcAft>
              <a:defRPr/>
            </a:pPr>
            <a:r>
              <a:rPr lang="en-US" b="1" dirty="0" smtClean="0">
                <a:solidFill>
                  <a:srgbClr val="C00000"/>
                </a:solidFill>
              </a:rPr>
              <a:t>Softening of tissue</a:t>
            </a:r>
            <a:endParaRPr lang="en-US" b="1" dirty="0">
              <a:solidFill>
                <a:srgbClr val="C00000"/>
              </a:solidFill>
            </a:endParaRPr>
          </a:p>
        </p:txBody>
      </p:sp>
      <p:sp>
        <p:nvSpPr>
          <p:cNvPr id="6" name="Down Arrow 5"/>
          <p:cNvSpPr/>
          <p:nvPr/>
        </p:nvSpPr>
        <p:spPr>
          <a:xfrm>
            <a:off x="4648200" y="32004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Down Arrow 7"/>
          <p:cNvSpPr/>
          <p:nvPr/>
        </p:nvSpPr>
        <p:spPr>
          <a:xfrm>
            <a:off x="4648200" y="41910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3"/>
          <p:cNvSpPr txBox="1">
            <a:spLocks noChangeArrowheads="1"/>
          </p:cNvSpPr>
          <p:nvPr/>
        </p:nvSpPr>
        <p:spPr bwMode="auto">
          <a:xfrm>
            <a:off x="334963" y="1714500"/>
            <a:ext cx="8697912" cy="2324100"/>
          </a:xfrm>
          <a:prstGeom prst="rect">
            <a:avLst/>
          </a:prstGeom>
          <a:noFill/>
          <a:ln w="9525">
            <a:noFill/>
            <a:miter lim="800000"/>
            <a:headEnd/>
            <a:tailEnd/>
          </a:ln>
        </p:spPr>
        <p:txBody>
          <a:bodyPr>
            <a:spAutoFit/>
          </a:bodyPr>
          <a:lstStyle/>
          <a:p>
            <a:pPr>
              <a:buFontTx/>
              <a:buChar char="•"/>
            </a:pPr>
            <a:r>
              <a:rPr lang="en-US" altLang="en-US" sz="2900">
                <a:solidFill>
                  <a:srgbClr val="006600"/>
                </a:solidFill>
                <a:latin typeface="Tahoma" pitchFamily="34" charset="0"/>
              </a:rPr>
              <a:t> Temperature -  affects the degree of response/</a:t>
            </a:r>
          </a:p>
          <a:p>
            <a:r>
              <a:rPr lang="en-US" altLang="en-US" sz="2900">
                <a:solidFill>
                  <a:srgbClr val="006600"/>
                </a:solidFill>
                <a:latin typeface="Tahoma" pitchFamily="34" charset="0"/>
              </a:rPr>
              <a:t>			severity of mechanical damage.</a:t>
            </a:r>
          </a:p>
          <a:p>
            <a:endParaRPr lang="en-US" altLang="en-US" sz="2900">
              <a:solidFill>
                <a:srgbClr val="006600"/>
              </a:solidFill>
              <a:latin typeface="Tahoma" pitchFamily="34" charset="0"/>
            </a:endParaRPr>
          </a:p>
          <a:p>
            <a:pPr>
              <a:buFontTx/>
              <a:buChar char="•"/>
            </a:pPr>
            <a:r>
              <a:rPr lang="en-US" altLang="en-US" sz="2900">
                <a:solidFill>
                  <a:srgbClr val="006600"/>
                </a:solidFill>
                <a:latin typeface="Tahoma" pitchFamily="34" charset="0"/>
              </a:rPr>
              <a:t> Compromise natural barriers -increasing water </a:t>
            </a:r>
          </a:p>
          <a:p>
            <a:r>
              <a:rPr lang="en-US" altLang="en-US" sz="2900">
                <a:solidFill>
                  <a:srgbClr val="006600"/>
                </a:solidFill>
                <a:latin typeface="Tahoma" pitchFamily="34" charset="0"/>
              </a:rPr>
              <a:t>			loses and pathogenic infections.</a:t>
            </a:r>
            <a:r>
              <a:rPr lang="es-ES_tradnl" altLang="en-US" sz="2900">
                <a:solidFill>
                  <a:srgbClr val="006600"/>
                </a:solidFill>
                <a:latin typeface="Tahoma" pitchFamily="34" charset="0"/>
              </a:rPr>
              <a:t> </a:t>
            </a:r>
            <a:endParaRPr lang="es-ES_tradnl" altLang="en-US" sz="2400">
              <a:solidFill>
                <a:srgbClr val="006600"/>
              </a:solidFill>
              <a:latin typeface="Tahoma" pitchFamily="34" charset="0"/>
            </a:endParaRPr>
          </a:p>
        </p:txBody>
      </p:sp>
      <p:sp>
        <p:nvSpPr>
          <p:cNvPr id="109571" name="Line 4"/>
          <p:cNvSpPr>
            <a:spLocks noChangeShapeType="1"/>
          </p:cNvSpPr>
          <p:nvPr/>
        </p:nvSpPr>
        <p:spPr bwMode="auto">
          <a:xfrm>
            <a:off x="1219200" y="4343400"/>
            <a:ext cx="0" cy="1828800"/>
          </a:xfrm>
          <a:prstGeom prst="line">
            <a:avLst/>
          </a:prstGeom>
          <a:noFill/>
          <a:ln w="28575">
            <a:solidFill>
              <a:srgbClr val="FFFFFF"/>
            </a:solidFill>
            <a:round/>
            <a:headEnd type="triangle" w="med" len="med"/>
            <a:tailEnd/>
          </a:ln>
        </p:spPr>
        <p:txBody>
          <a:bodyPr wrap="none" anchor="ctr"/>
          <a:lstStyle/>
          <a:p>
            <a:endParaRPr lang="en-US"/>
          </a:p>
        </p:txBody>
      </p:sp>
      <p:sp>
        <p:nvSpPr>
          <p:cNvPr id="109572" name="Line 5"/>
          <p:cNvSpPr>
            <a:spLocks noChangeShapeType="1"/>
          </p:cNvSpPr>
          <p:nvPr/>
        </p:nvSpPr>
        <p:spPr bwMode="auto">
          <a:xfrm>
            <a:off x="1143000" y="6096000"/>
            <a:ext cx="6477000" cy="0"/>
          </a:xfrm>
          <a:prstGeom prst="line">
            <a:avLst/>
          </a:prstGeom>
          <a:noFill/>
          <a:ln w="38100">
            <a:solidFill>
              <a:schemeClr val="tx1"/>
            </a:solidFill>
            <a:round/>
            <a:headEnd/>
            <a:tailEnd type="triangle" w="med" len="med"/>
          </a:ln>
        </p:spPr>
        <p:txBody>
          <a:bodyPr wrap="none" anchor="ctr"/>
          <a:lstStyle/>
          <a:p>
            <a:endParaRPr lang="en-US"/>
          </a:p>
        </p:txBody>
      </p:sp>
      <p:sp>
        <p:nvSpPr>
          <p:cNvPr id="109573" name="Freeform 6"/>
          <p:cNvSpPr>
            <a:spLocks/>
          </p:cNvSpPr>
          <p:nvPr/>
        </p:nvSpPr>
        <p:spPr bwMode="auto">
          <a:xfrm>
            <a:off x="1219200" y="4851400"/>
            <a:ext cx="5029200" cy="939800"/>
          </a:xfrm>
          <a:custGeom>
            <a:avLst/>
            <a:gdLst>
              <a:gd name="T0" fmla="*/ 0 w 3168"/>
              <a:gd name="T1" fmla="*/ 2147483646 h 592"/>
              <a:gd name="T2" fmla="*/ 2147483646 w 3168"/>
              <a:gd name="T3" fmla="*/ 2147483646 h 592"/>
              <a:gd name="T4" fmla="*/ 2147483646 w 3168"/>
              <a:gd name="T5" fmla="*/ 2147483646 h 592"/>
              <a:gd name="T6" fmla="*/ 2147483646 w 3168"/>
              <a:gd name="T7" fmla="*/ 2147483646 h 592"/>
              <a:gd name="T8" fmla="*/ 2147483646 w 3168"/>
              <a:gd name="T9" fmla="*/ 2147483646 h 592"/>
              <a:gd name="T10" fmla="*/ 2147483646 w 3168"/>
              <a:gd name="T11" fmla="*/ 2147483646 h 592"/>
              <a:gd name="T12" fmla="*/ 2147483646 w 3168"/>
              <a:gd name="T13" fmla="*/ 2147483646 h 592"/>
              <a:gd name="T14" fmla="*/ 2147483646 w 3168"/>
              <a:gd name="T15" fmla="*/ 2147483646 h 592"/>
              <a:gd name="T16" fmla="*/ 2147483646 w 3168"/>
              <a:gd name="T17" fmla="*/ 2147483646 h 592"/>
              <a:gd name="T18" fmla="*/ 2147483646 w 3168"/>
              <a:gd name="T19" fmla="*/ 2147483646 h 5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68"/>
              <a:gd name="T31" fmla="*/ 0 h 592"/>
              <a:gd name="T32" fmla="*/ 3168 w 3168"/>
              <a:gd name="T33" fmla="*/ 592 h 59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68" h="592">
                <a:moveTo>
                  <a:pt x="0" y="544"/>
                </a:moveTo>
                <a:cubicBezTo>
                  <a:pt x="388" y="568"/>
                  <a:pt x="776" y="592"/>
                  <a:pt x="1008" y="544"/>
                </a:cubicBezTo>
                <a:cubicBezTo>
                  <a:pt x="1240" y="496"/>
                  <a:pt x="1296" y="344"/>
                  <a:pt x="1392" y="256"/>
                </a:cubicBezTo>
                <a:cubicBezTo>
                  <a:pt x="1488" y="168"/>
                  <a:pt x="1504" y="32"/>
                  <a:pt x="1584" y="16"/>
                </a:cubicBezTo>
                <a:cubicBezTo>
                  <a:pt x="1664" y="0"/>
                  <a:pt x="1792" y="104"/>
                  <a:pt x="1872" y="160"/>
                </a:cubicBezTo>
                <a:cubicBezTo>
                  <a:pt x="1952" y="216"/>
                  <a:pt x="2008" y="304"/>
                  <a:pt x="2064" y="352"/>
                </a:cubicBezTo>
                <a:cubicBezTo>
                  <a:pt x="2120" y="400"/>
                  <a:pt x="2136" y="424"/>
                  <a:pt x="2208" y="448"/>
                </a:cubicBezTo>
                <a:cubicBezTo>
                  <a:pt x="2280" y="472"/>
                  <a:pt x="2392" y="488"/>
                  <a:pt x="2496" y="496"/>
                </a:cubicBezTo>
                <a:cubicBezTo>
                  <a:pt x="2600" y="504"/>
                  <a:pt x="2720" y="496"/>
                  <a:pt x="2832" y="496"/>
                </a:cubicBezTo>
                <a:cubicBezTo>
                  <a:pt x="2944" y="496"/>
                  <a:pt x="3112" y="496"/>
                  <a:pt x="3168" y="496"/>
                </a:cubicBezTo>
              </a:path>
            </a:pathLst>
          </a:custGeom>
          <a:noFill/>
          <a:ln w="28575">
            <a:solidFill>
              <a:srgbClr val="FF3300"/>
            </a:solidFill>
            <a:round/>
            <a:headEnd/>
            <a:tailEnd/>
          </a:ln>
        </p:spPr>
        <p:txBody>
          <a:bodyPr wrap="none" anchor="ctr"/>
          <a:lstStyle/>
          <a:p>
            <a:endParaRPr lang="en-US"/>
          </a:p>
        </p:txBody>
      </p:sp>
      <p:sp>
        <p:nvSpPr>
          <p:cNvPr id="109574" name="AutoShape 7"/>
          <p:cNvSpPr>
            <a:spLocks noChangeArrowheads="1"/>
          </p:cNvSpPr>
          <p:nvPr/>
        </p:nvSpPr>
        <p:spPr bwMode="auto">
          <a:xfrm rot="10739157">
            <a:off x="2362200" y="5029200"/>
            <a:ext cx="457200" cy="609600"/>
          </a:xfrm>
          <a:prstGeom prst="upArrow">
            <a:avLst>
              <a:gd name="adj1" fmla="val 50000"/>
              <a:gd name="adj2" fmla="val 33333"/>
            </a:avLst>
          </a:prstGeom>
          <a:solidFill>
            <a:schemeClr val="accent2"/>
          </a:solidFill>
          <a:ln w="9525">
            <a:solidFill>
              <a:schemeClr val="accent2"/>
            </a:solidFill>
            <a:miter lim="800000"/>
            <a:headEnd/>
            <a:tailEnd/>
          </a:ln>
        </p:spPr>
        <p:txBody>
          <a:bodyPr wrap="none" anchor="ctr"/>
          <a:lstStyle/>
          <a:p>
            <a:pPr eaLnBrk="1" hangingPunct="1"/>
            <a:endParaRPr lang="en-US" altLang="en-US">
              <a:latin typeface="Calibri" pitchFamily="34" charset="0"/>
            </a:endParaRPr>
          </a:p>
        </p:txBody>
      </p:sp>
      <p:sp>
        <p:nvSpPr>
          <p:cNvPr id="109575" name="Text Box 8"/>
          <p:cNvSpPr txBox="1">
            <a:spLocks noChangeArrowheads="1"/>
          </p:cNvSpPr>
          <p:nvPr/>
        </p:nvSpPr>
        <p:spPr bwMode="auto">
          <a:xfrm>
            <a:off x="2057400" y="4495800"/>
            <a:ext cx="1116013" cy="457200"/>
          </a:xfrm>
          <a:prstGeom prst="rect">
            <a:avLst/>
          </a:prstGeom>
          <a:noFill/>
          <a:ln w="9525">
            <a:noFill/>
            <a:miter lim="800000"/>
            <a:headEnd/>
            <a:tailEnd/>
          </a:ln>
        </p:spPr>
        <p:txBody>
          <a:bodyPr wrap="none">
            <a:spAutoFit/>
          </a:bodyPr>
          <a:lstStyle/>
          <a:p>
            <a:r>
              <a:rPr lang="en-US" altLang="en-US" sz="2400" b="1">
                <a:solidFill>
                  <a:schemeClr val="accent2"/>
                </a:solidFill>
                <a:latin typeface="Times New Roman" pitchFamily="18" charset="0"/>
              </a:rPr>
              <a:t>Impact</a:t>
            </a:r>
          </a:p>
        </p:txBody>
      </p:sp>
      <p:sp>
        <p:nvSpPr>
          <p:cNvPr id="109576" name="Text Box 9"/>
          <p:cNvSpPr txBox="1">
            <a:spLocks noChangeArrowheads="1"/>
          </p:cNvSpPr>
          <p:nvPr/>
        </p:nvSpPr>
        <p:spPr bwMode="auto">
          <a:xfrm>
            <a:off x="6308725" y="5375275"/>
            <a:ext cx="1708150" cy="457200"/>
          </a:xfrm>
          <a:prstGeom prst="rect">
            <a:avLst/>
          </a:prstGeom>
          <a:noFill/>
          <a:ln w="9525">
            <a:noFill/>
            <a:miter lim="800000"/>
            <a:headEnd/>
            <a:tailEnd/>
          </a:ln>
        </p:spPr>
        <p:txBody>
          <a:bodyPr wrap="none">
            <a:spAutoFit/>
          </a:bodyPr>
          <a:lstStyle/>
          <a:p>
            <a:r>
              <a:rPr lang="en-US" altLang="en-US" sz="2400" b="1">
                <a:solidFill>
                  <a:srgbClr val="FF3300"/>
                </a:solidFill>
                <a:latin typeface="Times New Roman" pitchFamily="18" charset="0"/>
              </a:rPr>
              <a:t>Respiration</a:t>
            </a:r>
            <a:endParaRPr lang="en-US" altLang="en-US" sz="2400" b="1">
              <a:latin typeface="Times New Roman" pitchFamily="18" charset="0"/>
            </a:endParaRPr>
          </a:p>
        </p:txBody>
      </p:sp>
      <p:sp>
        <p:nvSpPr>
          <p:cNvPr id="109577" name="Text Box 10"/>
          <p:cNvSpPr txBox="1">
            <a:spLocks noChangeArrowheads="1"/>
          </p:cNvSpPr>
          <p:nvPr/>
        </p:nvSpPr>
        <p:spPr bwMode="auto">
          <a:xfrm>
            <a:off x="6384925" y="6137275"/>
            <a:ext cx="825500" cy="457200"/>
          </a:xfrm>
          <a:prstGeom prst="rect">
            <a:avLst/>
          </a:prstGeom>
          <a:noFill/>
          <a:ln w="9525">
            <a:noFill/>
            <a:miter lim="800000"/>
            <a:headEnd/>
            <a:tailEnd/>
          </a:ln>
        </p:spPr>
        <p:txBody>
          <a:bodyPr wrap="none">
            <a:spAutoFit/>
          </a:bodyPr>
          <a:lstStyle/>
          <a:p>
            <a:r>
              <a:rPr lang="es-ES_tradnl" altLang="en-US" sz="2400">
                <a:latin typeface="Times New Roman" pitchFamily="18" charset="0"/>
              </a:rPr>
              <a:t>Time</a:t>
            </a:r>
          </a:p>
        </p:txBody>
      </p:sp>
      <p:sp>
        <p:nvSpPr>
          <p:cNvPr id="109578" name="Freeform 11"/>
          <p:cNvSpPr>
            <a:spLocks/>
          </p:cNvSpPr>
          <p:nvPr/>
        </p:nvSpPr>
        <p:spPr bwMode="auto">
          <a:xfrm>
            <a:off x="1295400" y="4851400"/>
            <a:ext cx="4114800" cy="1130300"/>
          </a:xfrm>
          <a:custGeom>
            <a:avLst/>
            <a:gdLst>
              <a:gd name="T0" fmla="*/ 0 w 2592"/>
              <a:gd name="T1" fmla="*/ 2147483646 h 712"/>
              <a:gd name="T2" fmla="*/ 2147483646 w 2592"/>
              <a:gd name="T3" fmla="*/ 2147483646 h 712"/>
              <a:gd name="T4" fmla="*/ 2147483646 w 2592"/>
              <a:gd name="T5" fmla="*/ 2147483646 h 712"/>
              <a:gd name="T6" fmla="*/ 2147483646 w 2592"/>
              <a:gd name="T7" fmla="*/ 2147483646 h 712"/>
              <a:gd name="T8" fmla="*/ 2147483646 w 2592"/>
              <a:gd name="T9" fmla="*/ 2147483646 h 712"/>
              <a:gd name="T10" fmla="*/ 2147483646 w 2592"/>
              <a:gd name="T11" fmla="*/ 2147483646 h 712"/>
              <a:gd name="T12" fmla="*/ 2147483646 w 2592"/>
              <a:gd name="T13" fmla="*/ 2147483646 h 712"/>
              <a:gd name="T14" fmla="*/ 2147483646 w 2592"/>
              <a:gd name="T15" fmla="*/ 2147483646 h 712"/>
              <a:gd name="T16" fmla="*/ 0 60000 65536"/>
              <a:gd name="T17" fmla="*/ 0 60000 65536"/>
              <a:gd name="T18" fmla="*/ 0 60000 65536"/>
              <a:gd name="T19" fmla="*/ 0 60000 65536"/>
              <a:gd name="T20" fmla="*/ 0 60000 65536"/>
              <a:gd name="T21" fmla="*/ 0 60000 65536"/>
              <a:gd name="T22" fmla="*/ 0 60000 65536"/>
              <a:gd name="T23" fmla="*/ 0 60000 65536"/>
              <a:gd name="T24" fmla="*/ 0 w 2592"/>
              <a:gd name="T25" fmla="*/ 0 h 712"/>
              <a:gd name="T26" fmla="*/ 2592 w 2592"/>
              <a:gd name="T27" fmla="*/ 712 h 7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92" h="712">
                <a:moveTo>
                  <a:pt x="0" y="640"/>
                </a:moveTo>
                <a:cubicBezTo>
                  <a:pt x="360" y="676"/>
                  <a:pt x="720" y="712"/>
                  <a:pt x="912" y="640"/>
                </a:cubicBezTo>
                <a:cubicBezTo>
                  <a:pt x="1104" y="568"/>
                  <a:pt x="1096" y="312"/>
                  <a:pt x="1152" y="208"/>
                </a:cubicBezTo>
                <a:cubicBezTo>
                  <a:pt x="1208" y="104"/>
                  <a:pt x="1192" y="32"/>
                  <a:pt x="1248" y="16"/>
                </a:cubicBezTo>
                <a:cubicBezTo>
                  <a:pt x="1304" y="0"/>
                  <a:pt x="1416" y="40"/>
                  <a:pt x="1488" y="112"/>
                </a:cubicBezTo>
                <a:cubicBezTo>
                  <a:pt x="1560" y="184"/>
                  <a:pt x="1592" y="360"/>
                  <a:pt x="1680" y="448"/>
                </a:cubicBezTo>
                <a:cubicBezTo>
                  <a:pt x="1768" y="536"/>
                  <a:pt x="1864" y="600"/>
                  <a:pt x="2016" y="640"/>
                </a:cubicBezTo>
                <a:cubicBezTo>
                  <a:pt x="2168" y="680"/>
                  <a:pt x="2380" y="684"/>
                  <a:pt x="2592" y="688"/>
                </a:cubicBezTo>
              </a:path>
            </a:pathLst>
          </a:custGeom>
          <a:noFill/>
          <a:ln w="28575">
            <a:solidFill>
              <a:srgbClr val="006600"/>
            </a:solidFill>
            <a:round/>
            <a:headEnd/>
            <a:tailEnd/>
          </a:ln>
        </p:spPr>
        <p:txBody>
          <a:bodyPr wrap="none" anchor="ctr"/>
          <a:lstStyle/>
          <a:p>
            <a:endParaRPr lang="en-US"/>
          </a:p>
        </p:txBody>
      </p:sp>
      <p:sp>
        <p:nvSpPr>
          <p:cNvPr id="109579" name="Text Box 12"/>
          <p:cNvSpPr txBox="1">
            <a:spLocks noChangeArrowheads="1"/>
          </p:cNvSpPr>
          <p:nvPr/>
        </p:nvSpPr>
        <p:spPr bwMode="auto">
          <a:xfrm>
            <a:off x="5470525" y="5603875"/>
            <a:ext cx="1335088" cy="457200"/>
          </a:xfrm>
          <a:prstGeom prst="rect">
            <a:avLst/>
          </a:prstGeom>
          <a:noFill/>
          <a:ln w="9525">
            <a:noFill/>
            <a:miter lim="800000"/>
            <a:headEnd/>
            <a:tailEnd/>
          </a:ln>
        </p:spPr>
        <p:txBody>
          <a:bodyPr wrap="none">
            <a:spAutoFit/>
          </a:bodyPr>
          <a:lstStyle/>
          <a:p>
            <a:r>
              <a:rPr lang="en-US" altLang="en-US" sz="2400" b="1">
                <a:solidFill>
                  <a:srgbClr val="006600"/>
                </a:solidFill>
                <a:latin typeface="Times New Roman" pitchFamily="18" charset="0"/>
              </a:rPr>
              <a:t>Ethylene</a:t>
            </a:r>
          </a:p>
        </p:txBody>
      </p:sp>
      <p:sp>
        <p:nvSpPr>
          <p:cNvPr id="109580" name="WordArt 13"/>
          <p:cNvSpPr>
            <a:spLocks noChangeArrowheads="1" noChangeShapeType="1" noTextEdit="1"/>
          </p:cNvSpPr>
          <p:nvPr/>
        </p:nvSpPr>
        <p:spPr bwMode="auto">
          <a:xfrm>
            <a:off x="2195513" y="333375"/>
            <a:ext cx="4752975" cy="83978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CC3300"/>
                </a:solidFill>
                <a:latin typeface="Tahoma"/>
                <a:ea typeface="Tahoma"/>
                <a:cs typeface="Tahoma"/>
              </a:rPr>
              <a:t>Mechanical damage during </a:t>
            </a:r>
          </a:p>
          <a:p>
            <a:pPr algn="ctr"/>
            <a:r>
              <a:rPr lang="en-US" sz="3600" b="1" kern="10">
                <a:ln w="9525">
                  <a:solidFill>
                    <a:srgbClr val="000000"/>
                  </a:solidFill>
                  <a:round/>
                  <a:headEnd/>
                  <a:tailEnd/>
                </a:ln>
                <a:solidFill>
                  <a:srgbClr val="CC3300"/>
                </a:solidFill>
                <a:latin typeface="Tahoma"/>
                <a:ea typeface="Tahoma"/>
                <a:cs typeface="Tahoma"/>
              </a:rPr>
              <a:t>the postharvest chain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ChangeArrowheads="1"/>
          </p:cNvSpPr>
          <p:nvPr/>
        </p:nvSpPr>
        <p:spPr bwMode="auto">
          <a:xfrm>
            <a:off x="0" y="990600"/>
            <a:ext cx="9144000" cy="397033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lvl="2">
              <a:tabLst>
                <a:tab pos="342900" algn="l"/>
                <a:tab pos="457200" algn="l"/>
              </a:tabLst>
            </a:pPr>
            <a:r>
              <a:rPr lang="en-US" altLang="zh-CN" sz="3600" b="1" dirty="0" smtClean="0">
                <a:solidFill>
                  <a:schemeClr val="bg1"/>
                </a:solidFill>
                <a:latin typeface="Book Antiqua" pitchFamily="18" charset="0"/>
              </a:rPr>
              <a:t> </a:t>
            </a:r>
            <a:r>
              <a:rPr lang="en-US" altLang="zh-CN" sz="3600" b="1" dirty="0">
                <a:solidFill>
                  <a:schemeClr val="bg1"/>
                </a:solidFill>
                <a:latin typeface="Book Antiqua" pitchFamily="18" charset="0"/>
              </a:rPr>
              <a:t>Control measures to minimize </a:t>
            </a:r>
          </a:p>
          <a:p>
            <a:pPr lvl="2">
              <a:tabLst>
                <a:tab pos="342900" algn="l"/>
                <a:tab pos="457200" algn="l"/>
              </a:tabLst>
            </a:pPr>
            <a:r>
              <a:rPr lang="en-US" altLang="zh-CN" sz="3600" b="1" dirty="0">
                <a:solidFill>
                  <a:schemeClr val="bg1"/>
                </a:solidFill>
                <a:latin typeface="Book Antiqua" pitchFamily="18" charset="0"/>
              </a:rPr>
              <a:t>respiratory losses </a:t>
            </a:r>
            <a:r>
              <a:rPr lang="en-US" altLang="zh-CN" sz="2800" b="1" dirty="0">
                <a:solidFill>
                  <a:srgbClr val="FF0000"/>
                </a:solidFill>
                <a:latin typeface="Book Antiqua" pitchFamily="18" charset="0"/>
              </a:rPr>
              <a:t>(Think-pair-share/10min)</a:t>
            </a:r>
          </a:p>
          <a:p>
            <a:pPr lvl="2">
              <a:tabLst>
                <a:tab pos="342900" algn="l"/>
                <a:tab pos="457200" algn="l"/>
              </a:tabLst>
            </a:pPr>
            <a:endParaRPr lang="en-US" altLang="zh-CN" sz="3600" dirty="0">
              <a:solidFill>
                <a:schemeClr val="bg1"/>
              </a:solidFill>
              <a:latin typeface="Book Antiqua" pitchFamily="18" charset="0"/>
            </a:endParaRPr>
          </a:p>
          <a:p>
            <a:pPr algn="ctr">
              <a:tabLst>
                <a:tab pos="342900" algn="l"/>
                <a:tab pos="457200" algn="l"/>
              </a:tabLst>
            </a:pPr>
            <a:r>
              <a:rPr lang="en-US" altLang="zh-CN" sz="3600" b="1" smtClean="0">
                <a:solidFill>
                  <a:schemeClr val="bg1"/>
                </a:solidFill>
                <a:latin typeface="Book Antiqua" pitchFamily="18" charset="0"/>
              </a:rPr>
              <a:t> </a:t>
            </a:r>
            <a:r>
              <a:rPr lang="en-US" altLang="zh-CN" sz="3600" b="1" dirty="0">
                <a:solidFill>
                  <a:schemeClr val="bg1"/>
                </a:solidFill>
                <a:latin typeface="Book Antiqua" pitchFamily="18" charset="0"/>
              </a:rPr>
              <a:t>How do you think we can </a:t>
            </a:r>
          </a:p>
          <a:p>
            <a:pPr algn="ctr">
              <a:tabLst>
                <a:tab pos="342900" algn="l"/>
                <a:tab pos="457200" algn="l"/>
              </a:tabLst>
            </a:pPr>
            <a:r>
              <a:rPr lang="en-US" altLang="zh-CN" sz="3600" b="1" dirty="0">
                <a:solidFill>
                  <a:schemeClr val="bg1"/>
                </a:solidFill>
                <a:latin typeface="Book Antiqua" pitchFamily="18" charset="0"/>
              </a:rPr>
              <a:t>minimize respiratory losses to prolong </a:t>
            </a:r>
          </a:p>
          <a:p>
            <a:pPr algn="ctr">
              <a:tabLst>
                <a:tab pos="342900" algn="l"/>
                <a:tab pos="457200" algn="l"/>
              </a:tabLst>
            </a:pPr>
            <a:r>
              <a:rPr lang="en-US" altLang="zh-CN" sz="3600" b="1" dirty="0">
                <a:solidFill>
                  <a:schemeClr val="bg1"/>
                </a:solidFill>
                <a:latin typeface="Book Antiqua" pitchFamily="18" charset="0"/>
              </a:rPr>
              <a:t>shelf life and maintain quality of </a:t>
            </a:r>
          </a:p>
          <a:p>
            <a:pPr algn="ctr">
              <a:tabLst>
                <a:tab pos="342900" algn="l"/>
                <a:tab pos="457200" algn="l"/>
              </a:tabLst>
            </a:pPr>
            <a:r>
              <a:rPr lang="en-US" altLang="zh-CN" sz="3600" b="1" dirty="0">
                <a:solidFill>
                  <a:schemeClr val="bg1"/>
                </a:solidFill>
                <a:latin typeface="Book Antiqua" pitchFamily="18" charset="0"/>
              </a:rPr>
              <a:t>produces?</a:t>
            </a:r>
            <a:endParaRPr lang="en-US" altLang="zh-CN" sz="3600" dirty="0">
              <a:solidFill>
                <a:schemeClr val="bg1"/>
              </a:solidFill>
              <a:latin typeface="Book Antiqua"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274638"/>
            <a:ext cx="8229600" cy="868362"/>
          </a:xfrm>
        </p:spPr>
        <p:txBody>
          <a:bodyPr>
            <a:normAutofit fontScale="90000"/>
          </a:bodyPr>
          <a:lstStyle/>
          <a:p>
            <a:pPr eaLnBrk="1" hangingPunct="1"/>
            <a:r>
              <a:rPr lang="en-US" altLang="en-US" sz="6000" b="1" smtClean="0">
                <a:solidFill>
                  <a:srgbClr val="002060"/>
                </a:solidFill>
              </a:rPr>
              <a:t>Control measures</a:t>
            </a:r>
          </a:p>
        </p:txBody>
      </p:sp>
      <p:sp>
        <p:nvSpPr>
          <p:cNvPr id="3" name="Content Placeholder 2"/>
          <p:cNvSpPr>
            <a:spLocks noGrp="1"/>
          </p:cNvSpPr>
          <p:nvPr>
            <p:ph idx="1"/>
          </p:nvPr>
        </p:nvSpPr>
        <p:spPr>
          <a:xfrm>
            <a:off x="457200" y="1295400"/>
            <a:ext cx="8229600" cy="4830763"/>
          </a:xfrm>
        </p:spPr>
        <p:txBody>
          <a:bodyPr rtlCol="0">
            <a:normAutofit fontScale="92500" lnSpcReduction="20000"/>
          </a:bodyPr>
          <a:lstStyle/>
          <a:p>
            <a:pPr algn="just" eaLnBrk="1" fontAlgn="auto" hangingPunct="1">
              <a:spcAft>
                <a:spcPts val="0"/>
              </a:spcAft>
              <a:buFont typeface="Arial" panose="020B0604020202020204" pitchFamily="34" charset="0"/>
              <a:buNone/>
              <a:defRPr/>
            </a:pPr>
            <a:r>
              <a:rPr lang="en-US" sz="4800" b="1" dirty="0" smtClean="0">
                <a:solidFill>
                  <a:srgbClr val="FF0000"/>
                </a:solidFill>
              </a:rPr>
              <a:t>Temperature</a:t>
            </a:r>
          </a:p>
          <a:p>
            <a:pPr marL="514350" indent="-514350" algn="just" eaLnBrk="1" fontAlgn="auto" hangingPunct="1">
              <a:spcAft>
                <a:spcPts val="0"/>
              </a:spcAft>
              <a:buFont typeface="+mj-lt"/>
              <a:buAutoNum type="arabicPeriod"/>
              <a:defRPr/>
            </a:pPr>
            <a:r>
              <a:rPr lang="en-US" dirty="0" smtClean="0"/>
              <a:t>Harvest at cool times</a:t>
            </a:r>
          </a:p>
          <a:p>
            <a:pPr marL="514350" indent="-514350" algn="just" eaLnBrk="1" fontAlgn="auto" hangingPunct="1">
              <a:spcAft>
                <a:spcPts val="0"/>
              </a:spcAft>
              <a:buFont typeface="+mj-lt"/>
              <a:buAutoNum type="arabicPeriod"/>
              <a:defRPr/>
            </a:pPr>
            <a:endParaRPr lang="en-US" dirty="0" smtClean="0"/>
          </a:p>
          <a:p>
            <a:pPr marL="514350" indent="-514350" algn="just" eaLnBrk="1" fontAlgn="auto" hangingPunct="1">
              <a:spcAft>
                <a:spcPts val="0"/>
              </a:spcAft>
              <a:buFont typeface="+mj-lt"/>
              <a:buAutoNum type="arabicPeriod"/>
              <a:defRPr/>
            </a:pPr>
            <a:r>
              <a:rPr lang="en-US" dirty="0" smtClean="0"/>
              <a:t>Cool down &amp; transfer produce to cold store as fast as possible</a:t>
            </a:r>
          </a:p>
          <a:p>
            <a:pPr marL="514350" indent="-514350" algn="just" eaLnBrk="1" fontAlgn="auto" hangingPunct="1">
              <a:spcAft>
                <a:spcPts val="0"/>
              </a:spcAft>
              <a:buFont typeface="+mj-lt"/>
              <a:buAutoNum type="arabicPeriod"/>
              <a:defRPr/>
            </a:pPr>
            <a:endParaRPr lang="en-US" dirty="0" smtClean="0"/>
          </a:p>
          <a:p>
            <a:pPr marL="514350" indent="-514350" algn="just" eaLnBrk="1" fontAlgn="auto" hangingPunct="1">
              <a:spcAft>
                <a:spcPts val="0"/>
              </a:spcAft>
              <a:buFont typeface="+mj-lt"/>
              <a:buAutoNum type="arabicPeriod"/>
              <a:defRPr/>
            </a:pPr>
            <a:r>
              <a:rPr lang="en-US" dirty="0" smtClean="0"/>
              <a:t>Maintain lowest permissible temperature </a:t>
            </a:r>
          </a:p>
          <a:p>
            <a:pPr marL="514350" indent="-514350" algn="just" eaLnBrk="1" fontAlgn="auto" hangingPunct="1">
              <a:spcAft>
                <a:spcPts val="0"/>
              </a:spcAft>
              <a:buFont typeface="+mj-lt"/>
              <a:buAutoNum type="arabicPeriod"/>
              <a:defRPr/>
            </a:pPr>
            <a:endParaRPr lang="en-US" dirty="0" smtClean="0"/>
          </a:p>
          <a:p>
            <a:pPr marL="514350" indent="-514350" algn="just" eaLnBrk="1" fontAlgn="auto" hangingPunct="1">
              <a:spcAft>
                <a:spcPts val="0"/>
              </a:spcAft>
              <a:buFont typeface="+mj-lt"/>
              <a:buAutoNum type="arabicPeriod"/>
              <a:defRPr/>
            </a:pPr>
            <a:r>
              <a:rPr lang="en-US" dirty="0" smtClean="0"/>
              <a:t>Maintain the cold storage properly (good air circulation &amp; refrigeration)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274638"/>
            <a:ext cx="8229600" cy="868362"/>
          </a:xfrm>
        </p:spPr>
        <p:txBody>
          <a:bodyPr>
            <a:normAutofit fontScale="90000"/>
          </a:bodyPr>
          <a:lstStyle/>
          <a:p>
            <a:pPr eaLnBrk="1" hangingPunct="1"/>
            <a:r>
              <a:rPr lang="en-US" altLang="en-US" sz="6000" b="1" smtClean="0">
                <a:solidFill>
                  <a:srgbClr val="002060"/>
                </a:solidFill>
              </a:rPr>
              <a:t>Control measures</a:t>
            </a:r>
          </a:p>
        </p:txBody>
      </p:sp>
      <p:sp>
        <p:nvSpPr>
          <p:cNvPr id="3" name="Content Placeholder 2"/>
          <p:cNvSpPr>
            <a:spLocks noGrp="1"/>
          </p:cNvSpPr>
          <p:nvPr>
            <p:ph idx="1"/>
          </p:nvPr>
        </p:nvSpPr>
        <p:spPr>
          <a:xfrm>
            <a:off x="457200" y="1295400"/>
            <a:ext cx="8229600" cy="4830763"/>
          </a:xfrm>
        </p:spPr>
        <p:txBody>
          <a:bodyPr rtlCol="0">
            <a:normAutofit fontScale="92500" lnSpcReduction="20000"/>
          </a:bodyPr>
          <a:lstStyle/>
          <a:p>
            <a:pPr algn="just" eaLnBrk="1" fontAlgn="auto" hangingPunct="1">
              <a:spcAft>
                <a:spcPts val="0"/>
              </a:spcAft>
              <a:buFont typeface="Arial" panose="020B0604020202020204" pitchFamily="34" charset="0"/>
              <a:buNone/>
              <a:defRPr/>
            </a:pPr>
            <a:r>
              <a:rPr lang="en-US" sz="4800" b="1" dirty="0" smtClean="0">
                <a:solidFill>
                  <a:srgbClr val="FF0000"/>
                </a:solidFill>
              </a:rPr>
              <a:t>Temperature</a:t>
            </a:r>
          </a:p>
          <a:p>
            <a:pPr marL="514350" indent="-514350" algn="just" eaLnBrk="1" fontAlgn="auto" hangingPunct="1">
              <a:spcAft>
                <a:spcPts val="0"/>
              </a:spcAft>
              <a:buFont typeface="+mj-lt"/>
              <a:buAutoNum type="arabicPeriod"/>
              <a:defRPr/>
            </a:pPr>
            <a:r>
              <a:rPr lang="en-US" dirty="0" smtClean="0"/>
              <a:t>Harvest at cool times</a:t>
            </a:r>
          </a:p>
          <a:p>
            <a:pPr marL="514350" indent="-514350" algn="just" eaLnBrk="1" fontAlgn="auto" hangingPunct="1">
              <a:spcAft>
                <a:spcPts val="0"/>
              </a:spcAft>
              <a:buFont typeface="+mj-lt"/>
              <a:buAutoNum type="arabicPeriod"/>
              <a:defRPr/>
            </a:pPr>
            <a:endParaRPr lang="en-US" dirty="0" smtClean="0"/>
          </a:p>
          <a:p>
            <a:pPr marL="514350" indent="-514350" algn="just" eaLnBrk="1" fontAlgn="auto" hangingPunct="1">
              <a:spcAft>
                <a:spcPts val="0"/>
              </a:spcAft>
              <a:buFont typeface="+mj-lt"/>
              <a:buAutoNum type="arabicPeriod"/>
              <a:defRPr/>
            </a:pPr>
            <a:r>
              <a:rPr lang="en-US" dirty="0" smtClean="0"/>
              <a:t>Cool down &amp; transfer produce to cold store as fast as possible</a:t>
            </a:r>
          </a:p>
          <a:p>
            <a:pPr marL="514350" indent="-514350" algn="just" eaLnBrk="1" fontAlgn="auto" hangingPunct="1">
              <a:spcAft>
                <a:spcPts val="0"/>
              </a:spcAft>
              <a:buFont typeface="+mj-lt"/>
              <a:buAutoNum type="arabicPeriod"/>
              <a:defRPr/>
            </a:pPr>
            <a:endParaRPr lang="en-US" dirty="0" smtClean="0"/>
          </a:p>
          <a:p>
            <a:pPr marL="514350" indent="-514350" algn="just" eaLnBrk="1" fontAlgn="auto" hangingPunct="1">
              <a:spcAft>
                <a:spcPts val="0"/>
              </a:spcAft>
              <a:buFont typeface="+mj-lt"/>
              <a:buAutoNum type="arabicPeriod"/>
              <a:defRPr/>
            </a:pPr>
            <a:r>
              <a:rPr lang="en-US" dirty="0" smtClean="0"/>
              <a:t>Maintain lowest permissible temperature </a:t>
            </a:r>
          </a:p>
          <a:p>
            <a:pPr marL="514350" indent="-514350" algn="just" eaLnBrk="1" fontAlgn="auto" hangingPunct="1">
              <a:spcAft>
                <a:spcPts val="0"/>
              </a:spcAft>
              <a:buFont typeface="+mj-lt"/>
              <a:buAutoNum type="arabicPeriod"/>
              <a:defRPr/>
            </a:pPr>
            <a:endParaRPr lang="en-US" dirty="0" smtClean="0"/>
          </a:p>
          <a:p>
            <a:pPr marL="514350" indent="-514350" algn="just" eaLnBrk="1" fontAlgn="auto" hangingPunct="1">
              <a:spcAft>
                <a:spcPts val="0"/>
              </a:spcAft>
              <a:buFont typeface="+mj-lt"/>
              <a:buAutoNum type="arabicPeriod"/>
              <a:defRPr/>
            </a:pPr>
            <a:r>
              <a:rPr lang="en-US" dirty="0" smtClean="0"/>
              <a:t>Maintain the cold storage properly (good air circulation &amp; refrigeration)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p:txBody>
          <a:bodyPr/>
          <a:lstStyle/>
          <a:p>
            <a:pPr>
              <a:defRPr/>
            </a:pPr>
            <a:r>
              <a:rPr lang="en-US"/>
              <a:t>Presentation  3.2</a:t>
            </a:r>
          </a:p>
        </p:txBody>
      </p:sp>
      <p:sp>
        <p:nvSpPr>
          <p:cNvPr id="58370" name="Rectangle 2"/>
          <p:cNvSpPr>
            <a:spLocks noGrp="1" noChangeArrowheads="1"/>
          </p:cNvSpPr>
          <p:nvPr>
            <p:ph type="body" idx="1"/>
          </p:nvPr>
        </p:nvSpPr>
        <p:spPr>
          <a:xfrm>
            <a:off x="468313" y="1412875"/>
            <a:ext cx="8229600" cy="4525963"/>
          </a:xfrm>
          <a:solidFill>
            <a:schemeClr val="bg1">
              <a:alpha val="44000"/>
            </a:schemeClr>
          </a:solidFill>
        </p:spPr>
        <p:txBody>
          <a:bodyPr rtlCol="0">
            <a:normAutofit lnSpcReduction="10000"/>
          </a:bodyPr>
          <a:lstStyle/>
          <a:p>
            <a:pPr algn="just" eaLnBrk="1" fontAlgn="auto" hangingPunct="1">
              <a:spcAft>
                <a:spcPts val="0"/>
              </a:spcAft>
              <a:buFont typeface="Arial" panose="020B0604020202020204" pitchFamily="34" charset="0"/>
              <a:buChar char="•"/>
              <a:defRPr/>
            </a:pPr>
            <a:r>
              <a:rPr lang="en-US" dirty="0" smtClean="0"/>
              <a:t>Product protection from sun heat (full sunlight) after harvesting.</a:t>
            </a:r>
          </a:p>
          <a:p>
            <a:pPr algn="just" eaLnBrk="1" fontAlgn="auto" hangingPunct="1">
              <a:spcAft>
                <a:spcPts val="0"/>
              </a:spcAft>
              <a:buFont typeface="Arial" panose="020B0604020202020204" pitchFamily="34" charset="0"/>
              <a:buChar char="•"/>
              <a:defRPr/>
            </a:pPr>
            <a:endParaRPr lang="en-US" dirty="0" smtClean="0"/>
          </a:p>
          <a:p>
            <a:pPr algn="just" eaLnBrk="1" fontAlgn="auto" hangingPunct="1">
              <a:spcAft>
                <a:spcPts val="0"/>
              </a:spcAft>
              <a:buFont typeface="Arial" panose="020B0604020202020204" pitchFamily="34" charset="0"/>
              <a:buChar char="•"/>
              <a:defRPr/>
            </a:pPr>
            <a:r>
              <a:rPr lang="en-US" dirty="0" smtClean="0"/>
              <a:t>Pre-cooling treatments to remove field heat. </a:t>
            </a:r>
          </a:p>
          <a:p>
            <a:pPr algn="just" eaLnBrk="1" fontAlgn="auto" hangingPunct="1">
              <a:spcAft>
                <a:spcPts val="0"/>
              </a:spcAft>
              <a:buFont typeface="Arial" panose="020B0604020202020204" pitchFamily="34" charset="0"/>
              <a:buChar char="•"/>
              <a:defRPr/>
            </a:pPr>
            <a:endParaRPr lang="en-US" dirty="0" smtClean="0"/>
          </a:p>
          <a:p>
            <a:pPr algn="just" eaLnBrk="1" fontAlgn="auto" hangingPunct="1">
              <a:spcAft>
                <a:spcPts val="0"/>
              </a:spcAft>
              <a:buFont typeface="Arial" panose="020B0604020202020204" pitchFamily="34" charset="0"/>
              <a:buChar char="•"/>
              <a:defRPr/>
            </a:pPr>
            <a:r>
              <a:rPr lang="en-US" dirty="0" smtClean="0"/>
              <a:t>Refrigeration.</a:t>
            </a:r>
          </a:p>
          <a:p>
            <a:pPr algn="just" eaLnBrk="1" fontAlgn="auto" hangingPunct="1">
              <a:spcAft>
                <a:spcPts val="0"/>
              </a:spcAft>
              <a:buFont typeface="Arial" panose="020B0604020202020204" pitchFamily="34" charset="0"/>
              <a:buChar char="•"/>
              <a:defRPr/>
            </a:pPr>
            <a:endParaRPr lang="en-US" dirty="0" smtClean="0"/>
          </a:p>
          <a:p>
            <a:pPr algn="just" eaLnBrk="1" fontAlgn="auto" hangingPunct="1">
              <a:spcAft>
                <a:spcPts val="0"/>
              </a:spcAft>
              <a:buFont typeface="Arial" panose="020B0604020202020204" pitchFamily="34" charset="0"/>
              <a:buChar char="•"/>
              <a:defRPr/>
            </a:pPr>
            <a:r>
              <a:rPr lang="en-US" dirty="0" smtClean="0"/>
              <a:t>Maintaining the cold chain.</a:t>
            </a:r>
          </a:p>
          <a:p>
            <a:pPr algn="just" eaLnBrk="1" fontAlgn="auto" hangingPunct="1">
              <a:spcAft>
                <a:spcPts val="0"/>
              </a:spcAft>
              <a:buFontTx/>
              <a:buNone/>
              <a:defRPr/>
            </a:pPr>
            <a:endParaRPr lang="en-US" dirty="0" smtClean="0"/>
          </a:p>
          <a:p>
            <a:pPr algn="just" eaLnBrk="1" fontAlgn="auto" hangingPunct="1">
              <a:spcAft>
                <a:spcPts val="0"/>
              </a:spcAft>
              <a:buFont typeface="Arial" panose="020B0604020202020204" pitchFamily="34" charset="0"/>
              <a:buChar char="•"/>
              <a:defRPr/>
            </a:pPr>
            <a:endParaRPr lang="en-US" dirty="0" smtClean="0"/>
          </a:p>
          <a:p>
            <a:pPr algn="just" eaLnBrk="1" fontAlgn="auto" hangingPunct="1">
              <a:spcAft>
                <a:spcPts val="0"/>
              </a:spcAft>
              <a:buFontTx/>
              <a:buNone/>
              <a:defRPr/>
            </a:pPr>
            <a:endParaRPr lang="es-ES_tradnl"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a:spLocks noGrp="1" noChangeArrowheads="1"/>
          </p:cNvSpPr>
          <p:nvPr>
            <p:ph idx="1"/>
          </p:nvPr>
        </p:nvSpPr>
        <p:spPr>
          <a:xfrm>
            <a:off x="381000" y="1371600"/>
            <a:ext cx="8458200" cy="4191000"/>
          </a:xfrm>
          <a:ln w="28575">
            <a:solidFill>
              <a:srgbClr val="00B050"/>
            </a:solidFill>
          </a:ln>
        </p:spPr>
        <p:txBody>
          <a:bodyPr/>
          <a:lstStyle/>
          <a:p>
            <a:pPr eaLnBrk="1" hangingPunct="1">
              <a:lnSpc>
                <a:spcPct val="90000"/>
              </a:lnSpc>
              <a:buFont typeface="Arial" pitchFamily="34" charset="0"/>
              <a:buNone/>
            </a:pPr>
            <a:r>
              <a:rPr lang="en-US" sz="3700" b="1" dirty="0" smtClean="0">
                <a:solidFill>
                  <a:srgbClr val="0070C0"/>
                </a:solidFill>
                <a:latin typeface="Book Antiqua" pitchFamily="18" charset="0"/>
              </a:rPr>
              <a:t> Chapter content </a:t>
            </a:r>
          </a:p>
          <a:p>
            <a:pPr algn="just">
              <a:lnSpc>
                <a:spcPct val="140000"/>
              </a:lnSpc>
              <a:buFont typeface="Arial" pitchFamily="34" charset="0"/>
              <a:buNone/>
            </a:pPr>
            <a:r>
              <a:rPr lang="en-US" altLang="zh-CN" sz="2800" dirty="0" smtClean="0">
                <a:latin typeface="Book Antiqua" pitchFamily="18" charset="0"/>
              </a:rPr>
              <a:t>1.1. Basic concept of postharvest</a:t>
            </a:r>
          </a:p>
          <a:p>
            <a:pPr algn="just">
              <a:lnSpc>
                <a:spcPct val="140000"/>
              </a:lnSpc>
              <a:buFont typeface="Arial" pitchFamily="34" charset="0"/>
              <a:buNone/>
            </a:pPr>
            <a:r>
              <a:rPr lang="en-US" altLang="zh-CN" sz="2800" dirty="0" smtClean="0">
                <a:latin typeface="Book Antiqua" pitchFamily="18" charset="0"/>
              </a:rPr>
              <a:t>1.2. Definitions of PH physiology &amp; technology</a:t>
            </a:r>
          </a:p>
          <a:p>
            <a:pPr algn="just">
              <a:lnSpc>
                <a:spcPct val="140000"/>
              </a:lnSpc>
              <a:buFont typeface="Arial" pitchFamily="34" charset="0"/>
              <a:buNone/>
            </a:pPr>
            <a:r>
              <a:rPr lang="en-US" altLang="zh-CN" sz="2800" dirty="0" smtClean="0">
                <a:latin typeface="Book Antiqua" pitchFamily="18" charset="0"/>
              </a:rPr>
              <a:t>1.3. Nature of Hort. Crops </a:t>
            </a:r>
          </a:p>
          <a:p>
            <a:pPr algn="just">
              <a:lnSpc>
                <a:spcPct val="140000"/>
              </a:lnSpc>
              <a:buFont typeface="Arial" pitchFamily="34" charset="0"/>
              <a:buNone/>
            </a:pPr>
            <a:r>
              <a:rPr lang="en-US" altLang="zh-CN" sz="2800" dirty="0" smtClean="0">
                <a:latin typeface="Book Antiqua" pitchFamily="18" charset="0"/>
              </a:rPr>
              <a:t>1.4. Importance of PH Handling </a:t>
            </a:r>
          </a:p>
          <a:p>
            <a:pPr algn="just">
              <a:lnSpc>
                <a:spcPct val="140000"/>
              </a:lnSpc>
              <a:buFont typeface="Arial" pitchFamily="34" charset="0"/>
              <a:buNone/>
            </a:pPr>
            <a:r>
              <a:rPr lang="en-US" altLang="zh-CN" sz="2800" dirty="0" smtClean="0">
                <a:latin typeface="Book Antiqua" pitchFamily="18" charset="0"/>
              </a:rPr>
              <a:t>1.5. Structure of hort. Crops</a:t>
            </a:r>
          </a:p>
          <a:p>
            <a:pPr algn="just">
              <a:lnSpc>
                <a:spcPct val="140000"/>
              </a:lnSpc>
              <a:buFont typeface="Arial" pitchFamily="34" charset="0"/>
              <a:buNone/>
            </a:pPr>
            <a:endParaRPr lang="en-US" altLang="zh-CN" sz="3000" dirty="0" smtClean="0">
              <a:latin typeface="Book Antiqua" pitchFamily="18" charset="0"/>
            </a:endParaRPr>
          </a:p>
        </p:txBody>
      </p:sp>
      <p:sp>
        <p:nvSpPr>
          <p:cNvPr id="43010" name="Slide Number Placeholder 3"/>
          <p:cNvSpPr>
            <a:spLocks noGrp="1" noChangeArrowheads="1"/>
          </p:cNvSpPr>
          <p:nvPr>
            <p:ph type="sldNum" sz="quarter" idx="12"/>
          </p:nvPr>
        </p:nvSpPr>
        <p:spPr bwMode="auto">
          <a:noFill/>
          <a:ln>
            <a:miter lim="800000"/>
            <a:headEnd/>
            <a:tailEnd/>
          </a:ln>
        </p:spPr>
        <p:txBody>
          <a:bodyPr/>
          <a:lstStyle/>
          <a:p>
            <a:fld id="{6F58D6AC-4642-4167-8BF3-442823619169}" type="slidenum">
              <a:rPr lang="en-US" altLang="zh-CN"/>
              <a:pPr/>
              <a:t>8</a:t>
            </a:fld>
            <a:endParaRPr lang="en-US" altLang="zh-CN"/>
          </a:p>
        </p:txBody>
      </p:sp>
      <p:pic>
        <p:nvPicPr>
          <p:cNvPr id="43011" name="Picture 2" descr="D:\PP symbols\market_target_graph_400_wht_13978.png"/>
          <p:cNvPicPr>
            <a:picLocks noChangeAspect="1" noChangeArrowheads="1"/>
          </p:cNvPicPr>
          <p:nvPr/>
        </p:nvPicPr>
        <p:blipFill>
          <a:blip r:embed="rId2"/>
          <a:srcRect/>
          <a:stretch>
            <a:fillRect/>
          </a:stretch>
        </p:blipFill>
        <p:spPr bwMode="auto">
          <a:xfrm>
            <a:off x="5334000" y="0"/>
            <a:ext cx="3810000" cy="22860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3009">
                                            <p:bg/>
                                          </p:spTgt>
                                        </p:tgtEl>
                                        <p:attrNameLst>
                                          <p:attrName>style.visibility</p:attrName>
                                        </p:attrNameLst>
                                      </p:cBhvr>
                                      <p:to>
                                        <p:strVal val="visible"/>
                                      </p:to>
                                    </p:set>
                                    <p:animEffect transition="in" filter="strips(downLeft)">
                                      <p:cBhvr>
                                        <p:cTn id="7" dur="500"/>
                                        <p:tgtEl>
                                          <p:spTgt spid="43009">
                                            <p:bg/>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3009">
                                            <p:txEl>
                                              <p:pRg st="0" end="0"/>
                                            </p:txEl>
                                          </p:spTgt>
                                        </p:tgtEl>
                                        <p:attrNameLst>
                                          <p:attrName>style.visibility</p:attrName>
                                        </p:attrNameLst>
                                      </p:cBhvr>
                                      <p:to>
                                        <p:strVal val="visible"/>
                                      </p:to>
                                    </p:set>
                                    <p:animEffect transition="in" filter="strips(downLeft)">
                                      <p:cBhvr>
                                        <p:cTn id="12" dur="500"/>
                                        <p:tgtEl>
                                          <p:spTgt spid="4300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3009">
                                            <p:txEl>
                                              <p:pRg st="1" end="1"/>
                                            </p:txEl>
                                          </p:spTgt>
                                        </p:tgtEl>
                                        <p:attrNameLst>
                                          <p:attrName>style.visibility</p:attrName>
                                        </p:attrNameLst>
                                      </p:cBhvr>
                                      <p:to>
                                        <p:strVal val="visible"/>
                                      </p:to>
                                    </p:set>
                                    <p:animEffect transition="in" filter="strips(downLeft)">
                                      <p:cBhvr>
                                        <p:cTn id="17" dur="500"/>
                                        <p:tgtEl>
                                          <p:spTgt spid="4300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43009">
                                            <p:txEl>
                                              <p:pRg st="2" end="2"/>
                                            </p:txEl>
                                          </p:spTgt>
                                        </p:tgtEl>
                                        <p:attrNameLst>
                                          <p:attrName>style.visibility</p:attrName>
                                        </p:attrNameLst>
                                      </p:cBhvr>
                                      <p:to>
                                        <p:strVal val="visible"/>
                                      </p:to>
                                    </p:set>
                                    <p:animEffect transition="in" filter="strips(downLeft)">
                                      <p:cBhvr>
                                        <p:cTn id="22" dur="500"/>
                                        <p:tgtEl>
                                          <p:spTgt spid="4300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43009">
                                            <p:txEl>
                                              <p:pRg st="3" end="3"/>
                                            </p:txEl>
                                          </p:spTgt>
                                        </p:tgtEl>
                                        <p:attrNameLst>
                                          <p:attrName>style.visibility</p:attrName>
                                        </p:attrNameLst>
                                      </p:cBhvr>
                                      <p:to>
                                        <p:strVal val="visible"/>
                                      </p:to>
                                    </p:set>
                                    <p:animEffect transition="in" filter="strips(downLeft)">
                                      <p:cBhvr>
                                        <p:cTn id="27" dur="500"/>
                                        <p:tgtEl>
                                          <p:spTgt spid="4300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43009">
                                            <p:txEl>
                                              <p:pRg st="4" end="4"/>
                                            </p:txEl>
                                          </p:spTgt>
                                        </p:tgtEl>
                                        <p:attrNameLst>
                                          <p:attrName>style.visibility</p:attrName>
                                        </p:attrNameLst>
                                      </p:cBhvr>
                                      <p:to>
                                        <p:strVal val="visible"/>
                                      </p:to>
                                    </p:set>
                                    <p:animEffect transition="in" filter="strips(downLeft)">
                                      <p:cBhvr>
                                        <p:cTn id="32" dur="500"/>
                                        <p:tgtEl>
                                          <p:spTgt spid="4300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43009">
                                            <p:txEl>
                                              <p:pRg st="5" end="5"/>
                                            </p:txEl>
                                          </p:spTgt>
                                        </p:tgtEl>
                                        <p:attrNameLst>
                                          <p:attrName>style.visibility</p:attrName>
                                        </p:attrNameLst>
                                      </p:cBhvr>
                                      <p:to>
                                        <p:strVal val="visible"/>
                                      </p:to>
                                    </p:set>
                                    <p:animEffect transition="in" filter="strips(downLeft)">
                                      <p:cBhvr>
                                        <p:cTn id="37" dur="500"/>
                                        <p:tgtEl>
                                          <p:spTgt spid="430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p:txBody>
          <a:bodyPr/>
          <a:lstStyle/>
          <a:p>
            <a:pPr>
              <a:defRPr/>
            </a:pPr>
            <a:r>
              <a:rPr lang="en-US"/>
              <a:t>Presentation  3.2</a:t>
            </a:r>
          </a:p>
        </p:txBody>
      </p:sp>
      <p:sp>
        <p:nvSpPr>
          <p:cNvPr id="119811" name="Rectangle 2"/>
          <p:cNvSpPr>
            <a:spLocks noGrp="1" noChangeArrowheads="1"/>
          </p:cNvSpPr>
          <p:nvPr>
            <p:ph type="body" idx="1"/>
          </p:nvPr>
        </p:nvSpPr>
        <p:spPr>
          <a:xfrm>
            <a:off x="250825" y="914400"/>
            <a:ext cx="8512175" cy="4897438"/>
          </a:xfrm>
          <a:solidFill>
            <a:srgbClr val="CCFFCC">
              <a:alpha val="23921"/>
            </a:srgbClr>
          </a:solidFill>
        </p:spPr>
        <p:txBody>
          <a:bodyPr/>
          <a:lstStyle/>
          <a:p>
            <a:pPr eaLnBrk="1" hangingPunct="1"/>
            <a:r>
              <a:rPr lang="en-US" altLang="en-US" smtClean="0">
                <a:latin typeface="Tahoma" pitchFamily="34" charset="0"/>
              </a:rPr>
              <a:t>A key factor affecting product deterioration rate. </a:t>
            </a:r>
          </a:p>
          <a:p>
            <a:pPr eaLnBrk="1" hangingPunct="1"/>
            <a:endParaRPr lang="en-US" altLang="en-US" smtClean="0">
              <a:latin typeface="Tahoma" pitchFamily="34" charset="0"/>
            </a:endParaRPr>
          </a:p>
          <a:p>
            <a:pPr eaLnBrk="1" hangingPunct="1"/>
            <a:r>
              <a:rPr lang="en-US" altLang="en-US" smtClean="0">
                <a:latin typeface="Tahoma" pitchFamily="34" charset="0"/>
              </a:rPr>
              <a:t>is the most effective tool for extending the shelf life of fresh horticultural commodities.</a:t>
            </a:r>
          </a:p>
          <a:p>
            <a:pPr eaLnBrk="1" hangingPunct="1">
              <a:buFontTx/>
              <a:buNone/>
            </a:pPr>
            <a:endParaRPr lang="en-US" altLang="en-US" smtClean="0">
              <a:latin typeface="Tahoma" pitchFamily="34" charset="0"/>
            </a:endParaRPr>
          </a:p>
          <a:p>
            <a:pPr eaLnBrk="1" hangingPunct="1"/>
            <a:r>
              <a:rPr lang="en-US" altLang="en-US" smtClean="0">
                <a:latin typeface="Tahoma" pitchFamily="34" charset="0"/>
              </a:rPr>
              <a:t>Has a significant effect on spores germination and pathogenic growth. </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4"/>
          <p:cNvSpPr>
            <a:spLocks noGrp="1"/>
          </p:cNvSpPr>
          <p:nvPr>
            <p:ph type="dt" sz="quarter" idx="10"/>
          </p:nvPr>
        </p:nvSpPr>
        <p:spPr/>
        <p:txBody>
          <a:bodyPr/>
          <a:lstStyle/>
          <a:p>
            <a:pPr>
              <a:defRPr/>
            </a:pPr>
            <a:r>
              <a:rPr lang="en-US"/>
              <a:t>Presentation  3.2</a:t>
            </a:r>
          </a:p>
        </p:txBody>
      </p:sp>
      <p:sp>
        <p:nvSpPr>
          <p:cNvPr id="123907" name="Rectangle 2"/>
          <p:cNvSpPr>
            <a:spLocks noGrp="1" noChangeArrowheads="1"/>
          </p:cNvSpPr>
          <p:nvPr>
            <p:ph type="body" sz="half" idx="1"/>
          </p:nvPr>
        </p:nvSpPr>
        <p:spPr>
          <a:xfrm>
            <a:off x="2411413" y="1125538"/>
            <a:ext cx="6553200" cy="4525962"/>
          </a:xfrm>
          <a:solidFill>
            <a:schemeClr val="bg1">
              <a:alpha val="34901"/>
            </a:schemeClr>
          </a:solidFill>
        </p:spPr>
        <p:txBody>
          <a:bodyPr/>
          <a:lstStyle/>
          <a:p>
            <a:pPr eaLnBrk="1" hangingPunct="1">
              <a:buFontTx/>
              <a:buNone/>
            </a:pPr>
            <a:r>
              <a:rPr lang="en-US" altLang="en-US" sz="2800" smtClean="0">
                <a:latin typeface="Tahoma" pitchFamily="34" charset="0"/>
              </a:rPr>
              <a:t>Temperatures above or below the</a:t>
            </a:r>
          </a:p>
          <a:p>
            <a:pPr eaLnBrk="1" hangingPunct="1">
              <a:buFontTx/>
              <a:buNone/>
            </a:pPr>
            <a:r>
              <a:rPr lang="en-US" altLang="en-US" sz="2800" smtClean="0">
                <a:latin typeface="Tahoma" pitchFamily="34" charset="0"/>
              </a:rPr>
              <a:t>optimal range, can cause product</a:t>
            </a:r>
          </a:p>
          <a:p>
            <a:pPr eaLnBrk="1" hangingPunct="1">
              <a:buFontTx/>
              <a:buNone/>
            </a:pPr>
            <a:r>
              <a:rPr lang="en-US" altLang="en-US" sz="2800" smtClean="0">
                <a:latin typeface="Tahoma" pitchFamily="34" charset="0"/>
              </a:rPr>
              <a:t>deterioration due to: </a:t>
            </a:r>
          </a:p>
          <a:p>
            <a:pPr eaLnBrk="1" hangingPunct="1">
              <a:buFontTx/>
              <a:buNone/>
            </a:pPr>
            <a:endParaRPr lang="en-US" altLang="en-US" sz="2800" smtClean="0">
              <a:latin typeface="Tahoma" pitchFamily="34" charset="0"/>
            </a:endParaRPr>
          </a:p>
          <a:p>
            <a:pPr eaLnBrk="1" hangingPunct="1"/>
            <a:r>
              <a:rPr lang="en-US" altLang="en-US" sz="2800" smtClean="0">
                <a:latin typeface="Tahoma" pitchFamily="34" charset="0"/>
              </a:rPr>
              <a:t>Freezing.</a:t>
            </a:r>
          </a:p>
          <a:p>
            <a:pPr eaLnBrk="1" hangingPunct="1"/>
            <a:r>
              <a:rPr lang="en-US" altLang="en-US" sz="2800" smtClean="0">
                <a:latin typeface="Tahoma" pitchFamily="34" charset="0"/>
              </a:rPr>
              <a:t>Chilling injury.</a:t>
            </a:r>
          </a:p>
          <a:p>
            <a:pPr eaLnBrk="1" hangingPunct="1"/>
            <a:r>
              <a:rPr lang="en-US" altLang="en-US" sz="2800" smtClean="0">
                <a:latin typeface="Tahoma" pitchFamily="34" charset="0"/>
              </a:rPr>
              <a:t>Heat injury.</a:t>
            </a:r>
          </a:p>
          <a:p>
            <a:pPr eaLnBrk="1" hangingPunct="1">
              <a:buFontTx/>
              <a:buNone/>
            </a:pPr>
            <a:endParaRPr lang="en-US" altLang="en-US" sz="2800" smtClean="0">
              <a:latin typeface="Tahoma" pitchFamily="34" charset="0"/>
            </a:endParaRPr>
          </a:p>
          <a:p>
            <a:pPr eaLnBrk="1" hangingPunct="1">
              <a:buFontTx/>
              <a:buNone/>
            </a:pPr>
            <a:endParaRPr lang="en-US" altLang="en-US" sz="2800" smtClean="0">
              <a:latin typeface="Tahoma" pitchFamily="34" charset="0"/>
            </a:endParaRPr>
          </a:p>
          <a:p>
            <a:pPr eaLnBrk="1" hangingPunct="1">
              <a:buFontTx/>
              <a:buNone/>
            </a:pPr>
            <a:endParaRPr lang="en-US" altLang="en-US" sz="2800" smtClean="0"/>
          </a:p>
        </p:txBody>
      </p:sp>
      <p:grpSp>
        <p:nvGrpSpPr>
          <p:cNvPr id="2" name="Group 3"/>
          <p:cNvGrpSpPr>
            <a:grpSpLocks/>
          </p:cNvGrpSpPr>
          <p:nvPr/>
        </p:nvGrpSpPr>
        <p:grpSpPr bwMode="auto">
          <a:xfrm rot="5400000">
            <a:off x="323850" y="2419351"/>
            <a:ext cx="2663825" cy="1657350"/>
            <a:chOff x="3864" y="1911"/>
            <a:chExt cx="672" cy="1044"/>
          </a:xfrm>
        </p:grpSpPr>
        <p:sp>
          <p:nvSpPr>
            <p:cNvPr id="123910" name="AutoShape 4"/>
            <p:cNvSpPr>
              <a:spLocks noChangeAspect="1" noChangeArrowheads="1" noTextEdit="1"/>
            </p:cNvSpPr>
            <p:nvPr/>
          </p:nvSpPr>
          <p:spPr bwMode="auto">
            <a:xfrm>
              <a:off x="3864" y="1911"/>
              <a:ext cx="672" cy="1044"/>
            </a:xfrm>
            <a:prstGeom prst="rect">
              <a:avLst/>
            </a:prstGeom>
            <a:noFill/>
            <a:ln w="9525">
              <a:noFill/>
              <a:miter lim="800000"/>
              <a:headEnd/>
              <a:tailEnd/>
            </a:ln>
          </p:spPr>
          <p:txBody>
            <a:bodyPr/>
            <a:lstStyle/>
            <a:p>
              <a:endParaRPr lang="en-US"/>
            </a:p>
          </p:txBody>
        </p:sp>
        <p:sp>
          <p:nvSpPr>
            <p:cNvPr id="123911" name="Freeform 5"/>
            <p:cNvSpPr>
              <a:spLocks/>
            </p:cNvSpPr>
            <p:nvPr/>
          </p:nvSpPr>
          <p:spPr bwMode="auto">
            <a:xfrm>
              <a:off x="4200" y="2256"/>
              <a:ext cx="317" cy="634"/>
            </a:xfrm>
            <a:custGeom>
              <a:avLst/>
              <a:gdLst>
                <a:gd name="T0" fmla="*/ 0 w 317"/>
                <a:gd name="T1" fmla="*/ 177 h 634"/>
                <a:gd name="T2" fmla="*/ 158 w 317"/>
                <a:gd name="T3" fmla="*/ 177 h 634"/>
                <a:gd name="T4" fmla="*/ 158 w 317"/>
                <a:gd name="T5" fmla="*/ 0 h 634"/>
                <a:gd name="T6" fmla="*/ 317 w 317"/>
                <a:gd name="T7" fmla="*/ 317 h 634"/>
                <a:gd name="T8" fmla="*/ 158 w 317"/>
                <a:gd name="T9" fmla="*/ 634 h 634"/>
                <a:gd name="T10" fmla="*/ 158 w 317"/>
                <a:gd name="T11" fmla="*/ 457 h 634"/>
                <a:gd name="T12" fmla="*/ 0 w 317"/>
                <a:gd name="T13" fmla="*/ 457 h 634"/>
                <a:gd name="T14" fmla="*/ 0 w 317"/>
                <a:gd name="T15" fmla="*/ 177 h 634"/>
                <a:gd name="T16" fmla="*/ 0 60000 65536"/>
                <a:gd name="T17" fmla="*/ 0 60000 65536"/>
                <a:gd name="T18" fmla="*/ 0 60000 65536"/>
                <a:gd name="T19" fmla="*/ 0 60000 65536"/>
                <a:gd name="T20" fmla="*/ 0 60000 65536"/>
                <a:gd name="T21" fmla="*/ 0 60000 65536"/>
                <a:gd name="T22" fmla="*/ 0 60000 65536"/>
                <a:gd name="T23" fmla="*/ 0 60000 65536"/>
                <a:gd name="T24" fmla="*/ 0 w 317"/>
                <a:gd name="T25" fmla="*/ 0 h 634"/>
                <a:gd name="T26" fmla="*/ 317 w 317"/>
                <a:gd name="T27" fmla="*/ 634 h 6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7" h="634">
                  <a:moveTo>
                    <a:pt x="0" y="177"/>
                  </a:moveTo>
                  <a:lnTo>
                    <a:pt x="158" y="177"/>
                  </a:lnTo>
                  <a:lnTo>
                    <a:pt x="158" y="0"/>
                  </a:lnTo>
                  <a:lnTo>
                    <a:pt x="317" y="317"/>
                  </a:lnTo>
                  <a:lnTo>
                    <a:pt x="158" y="634"/>
                  </a:lnTo>
                  <a:lnTo>
                    <a:pt x="158" y="457"/>
                  </a:lnTo>
                  <a:lnTo>
                    <a:pt x="0" y="457"/>
                  </a:lnTo>
                  <a:lnTo>
                    <a:pt x="0" y="177"/>
                  </a:lnTo>
                  <a:close/>
                </a:path>
              </a:pathLst>
            </a:custGeom>
            <a:solidFill>
              <a:srgbClr val="FFFF00"/>
            </a:solidFill>
            <a:ln w="9525">
              <a:noFill/>
              <a:round/>
              <a:headEnd/>
              <a:tailEnd/>
            </a:ln>
          </p:spPr>
          <p:txBody>
            <a:bodyPr/>
            <a:lstStyle/>
            <a:p>
              <a:endParaRPr lang="en-US"/>
            </a:p>
          </p:txBody>
        </p:sp>
        <p:sp>
          <p:nvSpPr>
            <p:cNvPr id="123912" name="Freeform 6"/>
            <p:cNvSpPr>
              <a:spLocks/>
            </p:cNvSpPr>
            <p:nvPr/>
          </p:nvSpPr>
          <p:spPr bwMode="auto">
            <a:xfrm>
              <a:off x="4200" y="2405"/>
              <a:ext cx="174" cy="56"/>
            </a:xfrm>
            <a:custGeom>
              <a:avLst/>
              <a:gdLst>
                <a:gd name="T0" fmla="*/ 147 w 174"/>
                <a:gd name="T1" fmla="*/ 28 h 56"/>
                <a:gd name="T2" fmla="*/ 158 w 174"/>
                <a:gd name="T3" fmla="*/ 0 h 56"/>
                <a:gd name="T4" fmla="*/ 0 w 174"/>
                <a:gd name="T5" fmla="*/ 0 h 56"/>
                <a:gd name="T6" fmla="*/ 0 w 174"/>
                <a:gd name="T7" fmla="*/ 56 h 56"/>
                <a:gd name="T8" fmla="*/ 158 w 174"/>
                <a:gd name="T9" fmla="*/ 56 h 56"/>
                <a:gd name="T10" fmla="*/ 174 w 174"/>
                <a:gd name="T11" fmla="*/ 28 h 56"/>
                <a:gd name="T12" fmla="*/ 158 w 174"/>
                <a:gd name="T13" fmla="*/ 56 h 56"/>
                <a:gd name="T14" fmla="*/ 174 w 174"/>
                <a:gd name="T15" fmla="*/ 56 h 56"/>
                <a:gd name="T16" fmla="*/ 174 w 174"/>
                <a:gd name="T17" fmla="*/ 28 h 56"/>
                <a:gd name="T18" fmla="*/ 147 w 174"/>
                <a:gd name="T19" fmla="*/ 28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56"/>
                <a:gd name="T32" fmla="*/ 174 w 174"/>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56">
                  <a:moveTo>
                    <a:pt x="147" y="28"/>
                  </a:moveTo>
                  <a:lnTo>
                    <a:pt x="158" y="0"/>
                  </a:lnTo>
                  <a:lnTo>
                    <a:pt x="0" y="0"/>
                  </a:lnTo>
                  <a:lnTo>
                    <a:pt x="0" y="56"/>
                  </a:lnTo>
                  <a:lnTo>
                    <a:pt x="158" y="56"/>
                  </a:lnTo>
                  <a:lnTo>
                    <a:pt x="174" y="28"/>
                  </a:lnTo>
                  <a:lnTo>
                    <a:pt x="158" y="56"/>
                  </a:lnTo>
                  <a:lnTo>
                    <a:pt x="174" y="56"/>
                  </a:lnTo>
                  <a:lnTo>
                    <a:pt x="174" y="28"/>
                  </a:lnTo>
                  <a:lnTo>
                    <a:pt x="147" y="28"/>
                  </a:lnTo>
                  <a:close/>
                </a:path>
              </a:pathLst>
            </a:custGeom>
            <a:solidFill>
              <a:srgbClr val="000000"/>
            </a:solidFill>
            <a:ln w="9525">
              <a:noFill/>
              <a:round/>
              <a:headEnd/>
              <a:tailEnd/>
            </a:ln>
          </p:spPr>
          <p:txBody>
            <a:bodyPr/>
            <a:lstStyle/>
            <a:p>
              <a:endParaRPr lang="en-US"/>
            </a:p>
          </p:txBody>
        </p:sp>
        <p:sp>
          <p:nvSpPr>
            <p:cNvPr id="123913" name="Freeform 7"/>
            <p:cNvSpPr>
              <a:spLocks/>
            </p:cNvSpPr>
            <p:nvPr/>
          </p:nvSpPr>
          <p:spPr bwMode="auto">
            <a:xfrm>
              <a:off x="4347" y="2191"/>
              <a:ext cx="27" cy="242"/>
            </a:xfrm>
            <a:custGeom>
              <a:avLst/>
              <a:gdLst>
                <a:gd name="T0" fmla="*/ 19 w 27"/>
                <a:gd name="T1" fmla="*/ 46 h 242"/>
                <a:gd name="T2" fmla="*/ 0 w 27"/>
                <a:gd name="T3" fmla="*/ 65 h 242"/>
                <a:gd name="T4" fmla="*/ 0 w 27"/>
                <a:gd name="T5" fmla="*/ 242 h 242"/>
                <a:gd name="T6" fmla="*/ 27 w 27"/>
                <a:gd name="T7" fmla="*/ 242 h 242"/>
                <a:gd name="T8" fmla="*/ 27 w 27"/>
                <a:gd name="T9" fmla="*/ 65 h 242"/>
                <a:gd name="T10" fmla="*/ 4 w 27"/>
                <a:gd name="T11" fmla="*/ 93 h 242"/>
                <a:gd name="T12" fmla="*/ 19 w 27"/>
                <a:gd name="T13" fmla="*/ 46 h 242"/>
                <a:gd name="T14" fmla="*/ 0 w 27"/>
                <a:gd name="T15" fmla="*/ 0 h 242"/>
                <a:gd name="T16" fmla="*/ 0 w 27"/>
                <a:gd name="T17" fmla="*/ 65 h 242"/>
                <a:gd name="T18" fmla="*/ 19 w 27"/>
                <a:gd name="T19" fmla="*/ 46 h 2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242"/>
                <a:gd name="T32" fmla="*/ 27 w 27"/>
                <a:gd name="T33" fmla="*/ 242 h 2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242">
                  <a:moveTo>
                    <a:pt x="19" y="46"/>
                  </a:moveTo>
                  <a:lnTo>
                    <a:pt x="0" y="65"/>
                  </a:lnTo>
                  <a:lnTo>
                    <a:pt x="0" y="242"/>
                  </a:lnTo>
                  <a:lnTo>
                    <a:pt x="27" y="242"/>
                  </a:lnTo>
                  <a:lnTo>
                    <a:pt x="27" y="65"/>
                  </a:lnTo>
                  <a:lnTo>
                    <a:pt x="4" y="93"/>
                  </a:lnTo>
                  <a:lnTo>
                    <a:pt x="19" y="46"/>
                  </a:lnTo>
                  <a:lnTo>
                    <a:pt x="0" y="0"/>
                  </a:lnTo>
                  <a:lnTo>
                    <a:pt x="0" y="65"/>
                  </a:lnTo>
                  <a:lnTo>
                    <a:pt x="19" y="46"/>
                  </a:lnTo>
                  <a:close/>
                </a:path>
              </a:pathLst>
            </a:custGeom>
            <a:solidFill>
              <a:srgbClr val="000000"/>
            </a:solidFill>
            <a:ln w="9525">
              <a:noFill/>
              <a:round/>
              <a:headEnd/>
              <a:tailEnd/>
            </a:ln>
          </p:spPr>
          <p:txBody>
            <a:bodyPr/>
            <a:lstStyle/>
            <a:p>
              <a:endParaRPr lang="en-US"/>
            </a:p>
          </p:txBody>
        </p:sp>
        <p:sp>
          <p:nvSpPr>
            <p:cNvPr id="123914" name="Freeform 8"/>
            <p:cNvSpPr>
              <a:spLocks/>
            </p:cNvSpPr>
            <p:nvPr/>
          </p:nvSpPr>
          <p:spPr bwMode="auto">
            <a:xfrm>
              <a:off x="4351" y="2237"/>
              <a:ext cx="185" cy="364"/>
            </a:xfrm>
            <a:custGeom>
              <a:avLst/>
              <a:gdLst>
                <a:gd name="T0" fmla="*/ 173 w 185"/>
                <a:gd name="T1" fmla="*/ 364 h 364"/>
                <a:gd name="T2" fmla="*/ 173 w 185"/>
                <a:gd name="T3" fmla="*/ 317 h 364"/>
                <a:gd name="T4" fmla="*/ 15 w 185"/>
                <a:gd name="T5" fmla="*/ 0 h 364"/>
                <a:gd name="T6" fmla="*/ 0 w 185"/>
                <a:gd name="T7" fmla="*/ 47 h 364"/>
                <a:gd name="T8" fmla="*/ 158 w 185"/>
                <a:gd name="T9" fmla="*/ 364 h 364"/>
                <a:gd name="T10" fmla="*/ 158 w 185"/>
                <a:gd name="T11" fmla="*/ 317 h 364"/>
                <a:gd name="T12" fmla="*/ 173 w 185"/>
                <a:gd name="T13" fmla="*/ 364 h 364"/>
                <a:gd name="T14" fmla="*/ 185 w 185"/>
                <a:gd name="T15" fmla="*/ 336 h 364"/>
                <a:gd name="T16" fmla="*/ 173 w 185"/>
                <a:gd name="T17" fmla="*/ 317 h 364"/>
                <a:gd name="T18" fmla="*/ 173 w 185"/>
                <a:gd name="T19" fmla="*/ 364 h 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5"/>
                <a:gd name="T31" fmla="*/ 0 h 364"/>
                <a:gd name="T32" fmla="*/ 185 w 185"/>
                <a:gd name="T33" fmla="*/ 364 h 3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5" h="364">
                  <a:moveTo>
                    <a:pt x="173" y="364"/>
                  </a:moveTo>
                  <a:lnTo>
                    <a:pt x="173" y="317"/>
                  </a:lnTo>
                  <a:lnTo>
                    <a:pt x="15" y="0"/>
                  </a:lnTo>
                  <a:lnTo>
                    <a:pt x="0" y="47"/>
                  </a:lnTo>
                  <a:lnTo>
                    <a:pt x="158" y="364"/>
                  </a:lnTo>
                  <a:lnTo>
                    <a:pt x="158" y="317"/>
                  </a:lnTo>
                  <a:lnTo>
                    <a:pt x="173" y="364"/>
                  </a:lnTo>
                  <a:lnTo>
                    <a:pt x="185" y="336"/>
                  </a:lnTo>
                  <a:lnTo>
                    <a:pt x="173" y="317"/>
                  </a:lnTo>
                  <a:lnTo>
                    <a:pt x="173" y="364"/>
                  </a:lnTo>
                  <a:close/>
                </a:path>
              </a:pathLst>
            </a:custGeom>
            <a:solidFill>
              <a:srgbClr val="000000"/>
            </a:solidFill>
            <a:ln w="9525">
              <a:noFill/>
              <a:round/>
              <a:headEnd/>
              <a:tailEnd/>
            </a:ln>
          </p:spPr>
          <p:txBody>
            <a:bodyPr/>
            <a:lstStyle/>
            <a:p>
              <a:endParaRPr lang="en-US"/>
            </a:p>
          </p:txBody>
        </p:sp>
        <p:sp>
          <p:nvSpPr>
            <p:cNvPr id="123915" name="Freeform 9"/>
            <p:cNvSpPr>
              <a:spLocks/>
            </p:cNvSpPr>
            <p:nvPr/>
          </p:nvSpPr>
          <p:spPr bwMode="auto">
            <a:xfrm>
              <a:off x="4347" y="2554"/>
              <a:ext cx="177" cy="401"/>
            </a:xfrm>
            <a:custGeom>
              <a:avLst/>
              <a:gdLst>
                <a:gd name="T0" fmla="*/ 0 w 177"/>
                <a:gd name="T1" fmla="*/ 336 h 401"/>
                <a:gd name="T2" fmla="*/ 19 w 177"/>
                <a:gd name="T3" fmla="*/ 354 h 401"/>
                <a:gd name="T4" fmla="*/ 177 w 177"/>
                <a:gd name="T5" fmla="*/ 47 h 401"/>
                <a:gd name="T6" fmla="*/ 162 w 177"/>
                <a:gd name="T7" fmla="*/ 0 h 401"/>
                <a:gd name="T8" fmla="*/ 4 w 177"/>
                <a:gd name="T9" fmla="*/ 308 h 401"/>
                <a:gd name="T10" fmla="*/ 27 w 177"/>
                <a:gd name="T11" fmla="*/ 336 h 401"/>
                <a:gd name="T12" fmla="*/ 0 w 177"/>
                <a:gd name="T13" fmla="*/ 336 h 401"/>
                <a:gd name="T14" fmla="*/ 0 w 177"/>
                <a:gd name="T15" fmla="*/ 401 h 401"/>
                <a:gd name="T16" fmla="*/ 19 w 177"/>
                <a:gd name="T17" fmla="*/ 354 h 401"/>
                <a:gd name="T18" fmla="*/ 0 w 177"/>
                <a:gd name="T19" fmla="*/ 336 h 4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401"/>
                <a:gd name="T32" fmla="*/ 177 w 177"/>
                <a:gd name="T33" fmla="*/ 401 h 4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401">
                  <a:moveTo>
                    <a:pt x="0" y="336"/>
                  </a:moveTo>
                  <a:lnTo>
                    <a:pt x="19" y="354"/>
                  </a:lnTo>
                  <a:lnTo>
                    <a:pt x="177" y="47"/>
                  </a:lnTo>
                  <a:lnTo>
                    <a:pt x="162" y="0"/>
                  </a:lnTo>
                  <a:lnTo>
                    <a:pt x="4" y="308"/>
                  </a:lnTo>
                  <a:lnTo>
                    <a:pt x="27" y="336"/>
                  </a:lnTo>
                  <a:lnTo>
                    <a:pt x="0" y="336"/>
                  </a:lnTo>
                  <a:lnTo>
                    <a:pt x="0" y="401"/>
                  </a:lnTo>
                  <a:lnTo>
                    <a:pt x="19" y="354"/>
                  </a:lnTo>
                  <a:lnTo>
                    <a:pt x="0" y="336"/>
                  </a:lnTo>
                  <a:close/>
                </a:path>
              </a:pathLst>
            </a:custGeom>
            <a:solidFill>
              <a:srgbClr val="000000"/>
            </a:solidFill>
            <a:ln w="9525">
              <a:noFill/>
              <a:round/>
              <a:headEnd/>
              <a:tailEnd/>
            </a:ln>
          </p:spPr>
          <p:txBody>
            <a:bodyPr/>
            <a:lstStyle/>
            <a:p>
              <a:endParaRPr lang="en-US"/>
            </a:p>
          </p:txBody>
        </p:sp>
        <p:sp>
          <p:nvSpPr>
            <p:cNvPr id="123916" name="Freeform 10"/>
            <p:cNvSpPr>
              <a:spLocks/>
            </p:cNvSpPr>
            <p:nvPr/>
          </p:nvSpPr>
          <p:spPr bwMode="auto">
            <a:xfrm>
              <a:off x="4347" y="2685"/>
              <a:ext cx="27" cy="205"/>
            </a:xfrm>
            <a:custGeom>
              <a:avLst/>
              <a:gdLst>
                <a:gd name="T0" fmla="*/ 11 w 27"/>
                <a:gd name="T1" fmla="*/ 65 h 205"/>
                <a:gd name="T2" fmla="*/ 0 w 27"/>
                <a:gd name="T3" fmla="*/ 28 h 205"/>
                <a:gd name="T4" fmla="*/ 0 w 27"/>
                <a:gd name="T5" fmla="*/ 205 h 205"/>
                <a:gd name="T6" fmla="*/ 27 w 27"/>
                <a:gd name="T7" fmla="*/ 205 h 205"/>
                <a:gd name="T8" fmla="*/ 27 w 27"/>
                <a:gd name="T9" fmla="*/ 28 h 205"/>
                <a:gd name="T10" fmla="*/ 11 w 27"/>
                <a:gd name="T11" fmla="*/ 0 h 205"/>
                <a:gd name="T12" fmla="*/ 27 w 27"/>
                <a:gd name="T13" fmla="*/ 28 h 205"/>
                <a:gd name="T14" fmla="*/ 27 w 27"/>
                <a:gd name="T15" fmla="*/ 0 h 205"/>
                <a:gd name="T16" fmla="*/ 11 w 27"/>
                <a:gd name="T17" fmla="*/ 0 h 205"/>
                <a:gd name="T18" fmla="*/ 11 w 27"/>
                <a:gd name="T19" fmla="*/ 65 h 2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205"/>
                <a:gd name="T32" fmla="*/ 27 w 27"/>
                <a:gd name="T33" fmla="*/ 205 h 2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205">
                  <a:moveTo>
                    <a:pt x="11" y="65"/>
                  </a:moveTo>
                  <a:lnTo>
                    <a:pt x="0" y="28"/>
                  </a:lnTo>
                  <a:lnTo>
                    <a:pt x="0" y="205"/>
                  </a:lnTo>
                  <a:lnTo>
                    <a:pt x="27" y="205"/>
                  </a:lnTo>
                  <a:lnTo>
                    <a:pt x="27" y="28"/>
                  </a:lnTo>
                  <a:lnTo>
                    <a:pt x="11" y="0"/>
                  </a:lnTo>
                  <a:lnTo>
                    <a:pt x="27" y="28"/>
                  </a:lnTo>
                  <a:lnTo>
                    <a:pt x="27" y="0"/>
                  </a:lnTo>
                  <a:lnTo>
                    <a:pt x="11" y="0"/>
                  </a:lnTo>
                  <a:lnTo>
                    <a:pt x="11" y="65"/>
                  </a:lnTo>
                  <a:close/>
                </a:path>
              </a:pathLst>
            </a:custGeom>
            <a:solidFill>
              <a:srgbClr val="000000"/>
            </a:solidFill>
            <a:ln w="9525">
              <a:noFill/>
              <a:round/>
              <a:headEnd/>
              <a:tailEnd/>
            </a:ln>
          </p:spPr>
          <p:txBody>
            <a:bodyPr/>
            <a:lstStyle/>
            <a:p>
              <a:endParaRPr lang="en-US"/>
            </a:p>
          </p:txBody>
        </p:sp>
        <p:sp>
          <p:nvSpPr>
            <p:cNvPr id="123917" name="Freeform 11"/>
            <p:cNvSpPr>
              <a:spLocks/>
            </p:cNvSpPr>
            <p:nvPr/>
          </p:nvSpPr>
          <p:spPr bwMode="auto">
            <a:xfrm>
              <a:off x="4188" y="2685"/>
              <a:ext cx="170" cy="65"/>
            </a:xfrm>
            <a:custGeom>
              <a:avLst/>
              <a:gdLst>
                <a:gd name="T0" fmla="*/ 0 w 170"/>
                <a:gd name="T1" fmla="*/ 28 h 65"/>
                <a:gd name="T2" fmla="*/ 12 w 170"/>
                <a:gd name="T3" fmla="*/ 65 h 65"/>
                <a:gd name="T4" fmla="*/ 170 w 170"/>
                <a:gd name="T5" fmla="*/ 65 h 65"/>
                <a:gd name="T6" fmla="*/ 170 w 170"/>
                <a:gd name="T7" fmla="*/ 0 h 65"/>
                <a:gd name="T8" fmla="*/ 12 w 170"/>
                <a:gd name="T9" fmla="*/ 0 h 65"/>
                <a:gd name="T10" fmla="*/ 24 w 170"/>
                <a:gd name="T11" fmla="*/ 28 h 65"/>
                <a:gd name="T12" fmla="*/ 0 w 170"/>
                <a:gd name="T13" fmla="*/ 28 h 65"/>
                <a:gd name="T14" fmla="*/ 0 w 170"/>
                <a:gd name="T15" fmla="*/ 65 h 65"/>
                <a:gd name="T16" fmla="*/ 12 w 170"/>
                <a:gd name="T17" fmla="*/ 65 h 65"/>
                <a:gd name="T18" fmla="*/ 0 w 170"/>
                <a:gd name="T19" fmla="*/ 28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0"/>
                <a:gd name="T31" fmla="*/ 0 h 65"/>
                <a:gd name="T32" fmla="*/ 170 w 170"/>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0" h="65">
                  <a:moveTo>
                    <a:pt x="0" y="28"/>
                  </a:moveTo>
                  <a:lnTo>
                    <a:pt x="12" y="65"/>
                  </a:lnTo>
                  <a:lnTo>
                    <a:pt x="170" y="65"/>
                  </a:lnTo>
                  <a:lnTo>
                    <a:pt x="170" y="0"/>
                  </a:lnTo>
                  <a:lnTo>
                    <a:pt x="12" y="0"/>
                  </a:lnTo>
                  <a:lnTo>
                    <a:pt x="24" y="28"/>
                  </a:lnTo>
                  <a:lnTo>
                    <a:pt x="0" y="28"/>
                  </a:lnTo>
                  <a:lnTo>
                    <a:pt x="0" y="65"/>
                  </a:lnTo>
                  <a:lnTo>
                    <a:pt x="12" y="65"/>
                  </a:lnTo>
                  <a:lnTo>
                    <a:pt x="0" y="28"/>
                  </a:lnTo>
                  <a:close/>
                </a:path>
              </a:pathLst>
            </a:custGeom>
            <a:solidFill>
              <a:srgbClr val="000000"/>
            </a:solidFill>
            <a:ln w="9525">
              <a:noFill/>
              <a:round/>
              <a:headEnd/>
              <a:tailEnd/>
            </a:ln>
          </p:spPr>
          <p:txBody>
            <a:bodyPr/>
            <a:lstStyle/>
            <a:p>
              <a:endParaRPr lang="en-US"/>
            </a:p>
          </p:txBody>
        </p:sp>
        <p:sp>
          <p:nvSpPr>
            <p:cNvPr id="123918" name="Freeform 12"/>
            <p:cNvSpPr>
              <a:spLocks/>
            </p:cNvSpPr>
            <p:nvPr/>
          </p:nvSpPr>
          <p:spPr bwMode="auto">
            <a:xfrm>
              <a:off x="4188" y="2405"/>
              <a:ext cx="24" cy="308"/>
            </a:xfrm>
            <a:custGeom>
              <a:avLst/>
              <a:gdLst>
                <a:gd name="T0" fmla="*/ 12 w 24"/>
                <a:gd name="T1" fmla="*/ 0 h 308"/>
                <a:gd name="T2" fmla="*/ 0 w 24"/>
                <a:gd name="T3" fmla="*/ 28 h 308"/>
                <a:gd name="T4" fmla="*/ 0 w 24"/>
                <a:gd name="T5" fmla="*/ 308 h 308"/>
                <a:gd name="T6" fmla="*/ 24 w 24"/>
                <a:gd name="T7" fmla="*/ 308 h 308"/>
                <a:gd name="T8" fmla="*/ 24 w 24"/>
                <a:gd name="T9" fmla="*/ 28 h 308"/>
                <a:gd name="T10" fmla="*/ 12 w 24"/>
                <a:gd name="T11" fmla="*/ 56 h 308"/>
                <a:gd name="T12" fmla="*/ 12 w 24"/>
                <a:gd name="T13" fmla="*/ 0 h 308"/>
                <a:gd name="T14" fmla="*/ 0 w 24"/>
                <a:gd name="T15" fmla="*/ 0 h 308"/>
                <a:gd name="T16" fmla="*/ 0 w 24"/>
                <a:gd name="T17" fmla="*/ 28 h 308"/>
                <a:gd name="T18" fmla="*/ 12 w 24"/>
                <a:gd name="T19" fmla="*/ 0 h 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308"/>
                <a:gd name="T32" fmla="*/ 24 w 24"/>
                <a:gd name="T33" fmla="*/ 308 h 3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308">
                  <a:moveTo>
                    <a:pt x="12" y="0"/>
                  </a:moveTo>
                  <a:lnTo>
                    <a:pt x="0" y="28"/>
                  </a:lnTo>
                  <a:lnTo>
                    <a:pt x="0" y="308"/>
                  </a:lnTo>
                  <a:lnTo>
                    <a:pt x="24" y="308"/>
                  </a:lnTo>
                  <a:lnTo>
                    <a:pt x="24" y="28"/>
                  </a:lnTo>
                  <a:lnTo>
                    <a:pt x="12" y="56"/>
                  </a:lnTo>
                  <a:lnTo>
                    <a:pt x="12" y="0"/>
                  </a:lnTo>
                  <a:lnTo>
                    <a:pt x="0" y="0"/>
                  </a:lnTo>
                  <a:lnTo>
                    <a:pt x="0" y="28"/>
                  </a:lnTo>
                  <a:lnTo>
                    <a:pt x="12" y="0"/>
                  </a:lnTo>
                  <a:close/>
                </a:path>
              </a:pathLst>
            </a:custGeom>
            <a:solidFill>
              <a:srgbClr val="000000"/>
            </a:solidFill>
            <a:ln w="9525">
              <a:noFill/>
              <a:round/>
              <a:headEnd/>
              <a:tailEnd/>
            </a:ln>
          </p:spPr>
          <p:txBody>
            <a:bodyPr/>
            <a:lstStyle/>
            <a:p>
              <a:endParaRPr lang="en-US"/>
            </a:p>
          </p:txBody>
        </p:sp>
        <p:sp>
          <p:nvSpPr>
            <p:cNvPr id="123919" name="Freeform 13"/>
            <p:cNvSpPr>
              <a:spLocks/>
            </p:cNvSpPr>
            <p:nvPr/>
          </p:nvSpPr>
          <p:spPr bwMode="auto">
            <a:xfrm>
              <a:off x="3883" y="1976"/>
              <a:ext cx="317" cy="634"/>
            </a:xfrm>
            <a:custGeom>
              <a:avLst/>
              <a:gdLst>
                <a:gd name="T0" fmla="*/ 317 w 317"/>
                <a:gd name="T1" fmla="*/ 457 h 634"/>
                <a:gd name="T2" fmla="*/ 155 w 317"/>
                <a:gd name="T3" fmla="*/ 457 h 634"/>
                <a:gd name="T4" fmla="*/ 155 w 317"/>
                <a:gd name="T5" fmla="*/ 634 h 634"/>
                <a:gd name="T6" fmla="*/ 0 w 317"/>
                <a:gd name="T7" fmla="*/ 317 h 634"/>
                <a:gd name="T8" fmla="*/ 155 w 317"/>
                <a:gd name="T9" fmla="*/ 0 h 634"/>
                <a:gd name="T10" fmla="*/ 155 w 317"/>
                <a:gd name="T11" fmla="*/ 177 h 634"/>
                <a:gd name="T12" fmla="*/ 317 w 317"/>
                <a:gd name="T13" fmla="*/ 177 h 634"/>
                <a:gd name="T14" fmla="*/ 317 w 317"/>
                <a:gd name="T15" fmla="*/ 457 h 634"/>
                <a:gd name="T16" fmla="*/ 0 60000 65536"/>
                <a:gd name="T17" fmla="*/ 0 60000 65536"/>
                <a:gd name="T18" fmla="*/ 0 60000 65536"/>
                <a:gd name="T19" fmla="*/ 0 60000 65536"/>
                <a:gd name="T20" fmla="*/ 0 60000 65536"/>
                <a:gd name="T21" fmla="*/ 0 60000 65536"/>
                <a:gd name="T22" fmla="*/ 0 60000 65536"/>
                <a:gd name="T23" fmla="*/ 0 60000 65536"/>
                <a:gd name="T24" fmla="*/ 0 w 317"/>
                <a:gd name="T25" fmla="*/ 0 h 634"/>
                <a:gd name="T26" fmla="*/ 317 w 317"/>
                <a:gd name="T27" fmla="*/ 634 h 6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7" h="634">
                  <a:moveTo>
                    <a:pt x="317" y="457"/>
                  </a:moveTo>
                  <a:lnTo>
                    <a:pt x="155" y="457"/>
                  </a:lnTo>
                  <a:lnTo>
                    <a:pt x="155" y="634"/>
                  </a:lnTo>
                  <a:lnTo>
                    <a:pt x="0" y="317"/>
                  </a:lnTo>
                  <a:lnTo>
                    <a:pt x="155" y="0"/>
                  </a:lnTo>
                  <a:lnTo>
                    <a:pt x="155" y="177"/>
                  </a:lnTo>
                  <a:lnTo>
                    <a:pt x="317" y="177"/>
                  </a:lnTo>
                  <a:lnTo>
                    <a:pt x="317" y="457"/>
                  </a:lnTo>
                  <a:close/>
                </a:path>
              </a:pathLst>
            </a:custGeom>
            <a:solidFill>
              <a:srgbClr val="FFFF00"/>
            </a:solidFill>
            <a:ln w="9525">
              <a:noFill/>
              <a:round/>
              <a:headEnd/>
              <a:tailEnd/>
            </a:ln>
          </p:spPr>
          <p:txBody>
            <a:bodyPr/>
            <a:lstStyle/>
            <a:p>
              <a:endParaRPr lang="en-US"/>
            </a:p>
          </p:txBody>
        </p:sp>
        <p:sp>
          <p:nvSpPr>
            <p:cNvPr id="123920" name="Freeform 14"/>
            <p:cNvSpPr>
              <a:spLocks/>
            </p:cNvSpPr>
            <p:nvPr/>
          </p:nvSpPr>
          <p:spPr bwMode="auto">
            <a:xfrm>
              <a:off x="4026" y="2405"/>
              <a:ext cx="174" cy="56"/>
            </a:xfrm>
            <a:custGeom>
              <a:avLst/>
              <a:gdLst>
                <a:gd name="T0" fmla="*/ 27 w 174"/>
                <a:gd name="T1" fmla="*/ 28 h 56"/>
                <a:gd name="T2" fmla="*/ 12 w 174"/>
                <a:gd name="T3" fmla="*/ 56 h 56"/>
                <a:gd name="T4" fmla="*/ 174 w 174"/>
                <a:gd name="T5" fmla="*/ 56 h 56"/>
                <a:gd name="T6" fmla="*/ 174 w 174"/>
                <a:gd name="T7" fmla="*/ 0 h 56"/>
                <a:gd name="T8" fmla="*/ 12 w 174"/>
                <a:gd name="T9" fmla="*/ 0 h 56"/>
                <a:gd name="T10" fmla="*/ 0 w 174"/>
                <a:gd name="T11" fmla="*/ 28 h 56"/>
                <a:gd name="T12" fmla="*/ 12 w 174"/>
                <a:gd name="T13" fmla="*/ 0 h 56"/>
                <a:gd name="T14" fmla="*/ 0 w 174"/>
                <a:gd name="T15" fmla="*/ 0 h 56"/>
                <a:gd name="T16" fmla="*/ 0 w 174"/>
                <a:gd name="T17" fmla="*/ 28 h 56"/>
                <a:gd name="T18" fmla="*/ 27 w 174"/>
                <a:gd name="T19" fmla="*/ 28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56"/>
                <a:gd name="T32" fmla="*/ 174 w 174"/>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56">
                  <a:moveTo>
                    <a:pt x="27" y="28"/>
                  </a:moveTo>
                  <a:lnTo>
                    <a:pt x="12" y="56"/>
                  </a:lnTo>
                  <a:lnTo>
                    <a:pt x="174" y="56"/>
                  </a:lnTo>
                  <a:lnTo>
                    <a:pt x="174" y="0"/>
                  </a:lnTo>
                  <a:lnTo>
                    <a:pt x="12" y="0"/>
                  </a:lnTo>
                  <a:lnTo>
                    <a:pt x="0" y="28"/>
                  </a:lnTo>
                  <a:lnTo>
                    <a:pt x="12" y="0"/>
                  </a:lnTo>
                  <a:lnTo>
                    <a:pt x="0" y="0"/>
                  </a:lnTo>
                  <a:lnTo>
                    <a:pt x="0" y="28"/>
                  </a:lnTo>
                  <a:lnTo>
                    <a:pt x="27" y="28"/>
                  </a:lnTo>
                  <a:close/>
                </a:path>
              </a:pathLst>
            </a:custGeom>
            <a:solidFill>
              <a:srgbClr val="000000"/>
            </a:solidFill>
            <a:ln w="9525">
              <a:noFill/>
              <a:round/>
              <a:headEnd/>
              <a:tailEnd/>
            </a:ln>
          </p:spPr>
          <p:txBody>
            <a:bodyPr/>
            <a:lstStyle/>
            <a:p>
              <a:endParaRPr lang="en-US"/>
            </a:p>
          </p:txBody>
        </p:sp>
        <p:sp>
          <p:nvSpPr>
            <p:cNvPr id="123921" name="Freeform 15"/>
            <p:cNvSpPr>
              <a:spLocks/>
            </p:cNvSpPr>
            <p:nvPr/>
          </p:nvSpPr>
          <p:spPr bwMode="auto">
            <a:xfrm>
              <a:off x="4026" y="2433"/>
              <a:ext cx="27" cy="242"/>
            </a:xfrm>
            <a:custGeom>
              <a:avLst/>
              <a:gdLst>
                <a:gd name="T0" fmla="*/ 4 w 27"/>
                <a:gd name="T1" fmla="*/ 196 h 242"/>
                <a:gd name="T2" fmla="*/ 27 w 27"/>
                <a:gd name="T3" fmla="*/ 177 h 242"/>
                <a:gd name="T4" fmla="*/ 27 w 27"/>
                <a:gd name="T5" fmla="*/ 0 h 242"/>
                <a:gd name="T6" fmla="*/ 0 w 27"/>
                <a:gd name="T7" fmla="*/ 0 h 242"/>
                <a:gd name="T8" fmla="*/ 0 w 27"/>
                <a:gd name="T9" fmla="*/ 177 h 242"/>
                <a:gd name="T10" fmla="*/ 23 w 27"/>
                <a:gd name="T11" fmla="*/ 149 h 242"/>
                <a:gd name="T12" fmla="*/ 4 w 27"/>
                <a:gd name="T13" fmla="*/ 196 h 242"/>
                <a:gd name="T14" fmla="*/ 27 w 27"/>
                <a:gd name="T15" fmla="*/ 242 h 242"/>
                <a:gd name="T16" fmla="*/ 27 w 27"/>
                <a:gd name="T17" fmla="*/ 177 h 242"/>
                <a:gd name="T18" fmla="*/ 4 w 27"/>
                <a:gd name="T19" fmla="*/ 196 h 2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242"/>
                <a:gd name="T32" fmla="*/ 27 w 27"/>
                <a:gd name="T33" fmla="*/ 242 h 2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242">
                  <a:moveTo>
                    <a:pt x="4" y="196"/>
                  </a:moveTo>
                  <a:lnTo>
                    <a:pt x="27" y="177"/>
                  </a:lnTo>
                  <a:lnTo>
                    <a:pt x="27" y="0"/>
                  </a:lnTo>
                  <a:lnTo>
                    <a:pt x="0" y="0"/>
                  </a:lnTo>
                  <a:lnTo>
                    <a:pt x="0" y="177"/>
                  </a:lnTo>
                  <a:lnTo>
                    <a:pt x="23" y="149"/>
                  </a:lnTo>
                  <a:lnTo>
                    <a:pt x="4" y="196"/>
                  </a:lnTo>
                  <a:lnTo>
                    <a:pt x="27" y="242"/>
                  </a:lnTo>
                  <a:lnTo>
                    <a:pt x="27" y="177"/>
                  </a:lnTo>
                  <a:lnTo>
                    <a:pt x="4" y="196"/>
                  </a:lnTo>
                  <a:close/>
                </a:path>
              </a:pathLst>
            </a:custGeom>
            <a:solidFill>
              <a:srgbClr val="000000"/>
            </a:solidFill>
            <a:ln w="9525">
              <a:noFill/>
              <a:round/>
              <a:headEnd/>
              <a:tailEnd/>
            </a:ln>
          </p:spPr>
          <p:txBody>
            <a:bodyPr/>
            <a:lstStyle/>
            <a:p>
              <a:endParaRPr lang="en-US"/>
            </a:p>
          </p:txBody>
        </p:sp>
        <p:sp>
          <p:nvSpPr>
            <p:cNvPr id="123922" name="Freeform 16"/>
            <p:cNvSpPr>
              <a:spLocks/>
            </p:cNvSpPr>
            <p:nvPr/>
          </p:nvSpPr>
          <p:spPr bwMode="auto">
            <a:xfrm>
              <a:off x="3864" y="2265"/>
              <a:ext cx="185" cy="364"/>
            </a:xfrm>
            <a:custGeom>
              <a:avLst/>
              <a:gdLst>
                <a:gd name="T0" fmla="*/ 12 w 185"/>
                <a:gd name="T1" fmla="*/ 0 h 364"/>
                <a:gd name="T2" fmla="*/ 12 w 185"/>
                <a:gd name="T3" fmla="*/ 47 h 364"/>
                <a:gd name="T4" fmla="*/ 166 w 185"/>
                <a:gd name="T5" fmla="*/ 364 h 364"/>
                <a:gd name="T6" fmla="*/ 185 w 185"/>
                <a:gd name="T7" fmla="*/ 317 h 364"/>
                <a:gd name="T8" fmla="*/ 27 w 185"/>
                <a:gd name="T9" fmla="*/ 0 h 364"/>
                <a:gd name="T10" fmla="*/ 27 w 185"/>
                <a:gd name="T11" fmla="*/ 47 h 364"/>
                <a:gd name="T12" fmla="*/ 12 w 185"/>
                <a:gd name="T13" fmla="*/ 0 h 364"/>
                <a:gd name="T14" fmla="*/ 0 w 185"/>
                <a:gd name="T15" fmla="*/ 28 h 364"/>
                <a:gd name="T16" fmla="*/ 12 w 185"/>
                <a:gd name="T17" fmla="*/ 47 h 364"/>
                <a:gd name="T18" fmla="*/ 12 w 185"/>
                <a:gd name="T19" fmla="*/ 0 h 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5"/>
                <a:gd name="T31" fmla="*/ 0 h 364"/>
                <a:gd name="T32" fmla="*/ 185 w 185"/>
                <a:gd name="T33" fmla="*/ 364 h 3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5" h="364">
                  <a:moveTo>
                    <a:pt x="12" y="0"/>
                  </a:moveTo>
                  <a:lnTo>
                    <a:pt x="12" y="47"/>
                  </a:lnTo>
                  <a:lnTo>
                    <a:pt x="166" y="364"/>
                  </a:lnTo>
                  <a:lnTo>
                    <a:pt x="185" y="317"/>
                  </a:lnTo>
                  <a:lnTo>
                    <a:pt x="27" y="0"/>
                  </a:lnTo>
                  <a:lnTo>
                    <a:pt x="27" y="47"/>
                  </a:lnTo>
                  <a:lnTo>
                    <a:pt x="12" y="0"/>
                  </a:lnTo>
                  <a:lnTo>
                    <a:pt x="0" y="28"/>
                  </a:lnTo>
                  <a:lnTo>
                    <a:pt x="12" y="47"/>
                  </a:lnTo>
                  <a:lnTo>
                    <a:pt x="12" y="0"/>
                  </a:lnTo>
                  <a:close/>
                </a:path>
              </a:pathLst>
            </a:custGeom>
            <a:solidFill>
              <a:srgbClr val="000000"/>
            </a:solidFill>
            <a:ln w="9525">
              <a:noFill/>
              <a:round/>
              <a:headEnd/>
              <a:tailEnd/>
            </a:ln>
          </p:spPr>
          <p:txBody>
            <a:bodyPr/>
            <a:lstStyle/>
            <a:p>
              <a:endParaRPr lang="en-US"/>
            </a:p>
          </p:txBody>
        </p:sp>
        <p:sp>
          <p:nvSpPr>
            <p:cNvPr id="123923" name="Freeform 17"/>
            <p:cNvSpPr>
              <a:spLocks/>
            </p:cNvSpPr>
            <p:nvPr/>
          </p:nvSpPr>
          <p:spPr bwMode="auto">
            <a:xfrm>
              <a:off x="3876" y="1911"/>
              <a:ext cx="177" cy="401"/>
            </a:xfrm>
            <a:custGeom>
              <a:avLst/>
              <a:gdLst>
                <a:gd name="T0" fmla="*/ 177 w 177"/>
                <a:gd name="T1" fmla="*/ 65 h 401"/>
                <a:gd name="T2" fmla="*/ 154 w 177"/>
                <a:gd name="T3" fmla="*/ 47 h 401"/>
                <a:gd name="T4" fmla="*/ 0 w 177"/>
                <a:gd name="T5" fmla="*/ 354 h 401"/>
                <a:gd name="T6" fmla="*/ 15 w 177"/>
                <a:gd name="T7" fmla="*/ 401 h 401"/>
                <a:gd name="T8" fmla="*/ 173 w 177"/>
                <a:gd name="T9" fmla="*/ 93 h 401"/>
                <a:gd name="T10" fmla="*/ 150 w 177"/>
                <a:gd name="T11" fmla="*/ 65 h 401"/>
                <a:gd name="T12" fmla="*/ 177 w 177"/>
                <a:gd name="T13" fmla="*/ 65 h 401"/>
                <a:gd name="T14" fmla="*/ 177 w 177"/>
                <a:gd name="T15" fmla="*/ 0 h 401"/>
                <a:gd name="T16" fmla="*/ 154 w 177"/>
                <a:gd name="T17" fmla="*/ 47 h 401"/>
                <a:gd name="T18" fmla="*/ 177 w 177"/>
                <a:gd name="T19" fmla="*/ 65 h 4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7"/>
                <a:gd name="T31" fmla="*/ 0 h 401"/>
                <a:gd name="T32" fmla="*/ 177 w 177"/>
                <a:gd name="T33" fmla="*/ 401 h 4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7" h="401">
                  <a:moveTo>
                    <a:pt x="177" y="65"/>
                  </a:moveTo>
                  <a:lnTo>
                    <a:pt x="154" y="47"/>
                  </a:lnTo>
                  <a:lnTo>
                    <a:pt x="0" y="354"/>
                  </a:lnTo>
                  <a:lnTo>
                    <a:pt x="15" y="401"/>
                  </a:lnTo>
                  <a:lnTo>
                    <a:pt x="173" y="93"/>
                  </a:lnTo>
                  <a:lnTo>
                    <a:pt x="150" y="65"/>
                  </a:lnTo>
                  <a:lnTo>
                    <a:pt x="177" y="65"/>
                  </a:lnTo>
                  <a:lnTo>
                    <a:pt x="177" y="0"/>
                  </a:lnTo>
                  <a:lnTo>
                    <a:pt x="154" y="47"/>
                  </a:lnTo>
                  <a:lnTo>
                    <a:pt x="177" y="65"/>
                  </a:lnTo>
                  <a:close/>
                </a:path>
              </a:pathLst>
            </a:custGeom>
            <a:solidFill>
              <a:srgbClr val="000000"/>
            </a:solidFill>
            <a:ln w="9525">
              <a:noFill/>
              <a:round/>
              <a:headEnd/>
              <a:tailEnd/>
            </a:ln>
          </p:spPr>
          <p:txBody>
            <a:bodyPr/>
            <a:lstStyle/>
            <a:p>
              <a:endParaRPr lang="en-US"/>
            </a:p>
          </p:txBody>
        </p:sp>
        <p:sp>
          <p:nvSpPr>
            <p:cNvPr id="123924" name="Freeform 18"/>
            <p:cNvSpPr>
              <a:spLocks/>
            </p:cNvSpPr>
            <p:nvPr/>
          </p:nvSpPr>
          <p:spPr bwMode="auto">
            <a:xfrm>
              <a:off x="4026" y="1976"/>
              <a:ext cx="27" cy="205"/>
            </a:xfrm>
            <a:custGeom>
              <a:avLst/>
              <a:gdLst>
                <a:gd name="T0" fmla="*/ 12 w 27"/>
                <a:gd name="T1" fmla="*/ 140 h 205"/>
                <a:gd name="T2" fmla="*/ 27 w 27"/>
                <a:gd name="T3" fmla="*/ 177 h 205"/>
                <a:gd name="T4" fmla="*/ 27 w 27"/>
                <a:gd name="T5" fmla="*/ 0 h 205"/>
                <a:gd name="T6" fmla="*/ 0 w 27"/>
                <a:gd name="T7" fmla="*/ 0 h 205"/>
                <a:gd name="T8" fmla="*/ 0 w 27"/>
                <a:gd name="T9" fmla="*/ 177 h 205"/>
                <a:gd name="T10" fmla="*/ 12 w 27"/>
                <a:gd name="T11" fmla="*/ 205 h 205"/>
                <a:gd name="T12" fmla="*/ 0 w 27"/>
                <a:gd name="T13" fmla="*/ 177 h 205"/>
                <a:gd name="T14" fmla="*/ 0 w 27"/>
                <a:gd name="T15" fmla="*/ 205 h 205"/>
                <a:gd name="T16" fmla="*/ 12 w 27"/>
                <a:gd name="T17" fmla="*/ 205 h 205"/>
                <a:gd name="T18" fmla="*/ 12 w 27"/>
                <a:gd name="T19" fmla="*/ 140 h 2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205"/>
                <a:gd name="T32" fmla="*/ 27 w 27"/>
                <a:gd name="T33" fmla="*/ 205 h 2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205">
                  <a:moveTo>
                    <a:pt x="12" y="140"/>
                  </a:moveTo>
                  <a:lnTo>
                    <a:pt x="27" y="177"/>
                  </a:lnTo>
                  <a:lnTo>
                    <a:pt x="27" y="0"/>
                  </a:lnTo>
                  <a:lnTo>
                    <a:pt x="0" y="0"/>
                  </a:lnTo>
                  <a:lnTo>
                    <a:pt x="0" y="177"/>
                  </a:lnTo>
                  <a:lnTo>
                    <a:pt x="12" y="205"/>
                  </a:lnTo>
                  <a:lnTo>
                    <a:pt x="0" y="177"/>
                  </a:lnTo>
                  <a:lnTo>
                    <a:pt x="0" y="205"/>
                  </a:lnTo>
                  <a:lnTo>
                    <a:pt x="12" y="205"/>
                  </a:lnTo>
                  <a:lnTo>
                    <a:pt x="12" y="140"/>
                  </a:lnTo>
                  <a:close/>
                </a:path>
              </a:pathLst>
            </a:custGeom>
            <a:solidFill>
              <a:srgbClr val="000000"/>
            </a:solidFill>
            <a:ln w="9525">
              <a:noFill/>
              <a:round/>
              <a:headEnd/>
              <a:tailEnd/>
            </a:ln>
          </p:spPr>
          <p:txBody>
            <a:bodyPr/>
            <a:lstStyle/>
            <a:p>
              <a:endParaRPr lang="en-US"/>
            </a:p>
          </p:txBody>
        </p:sp>
        <p:sp>
          <p:nvSpPr>
            <p:cNvPr id="123925" name="Freeform 19"/>
            <p:cNvSpPr>
              <a:spLocks/>
            </p:cNvSpPr>
            <p:nvPr/>
          </p:nvSpPr>
          <p:spPr bwMode="auto">
            <a:xfrm>
              <a:off x="4038" y="2116"/>
              <a:ext cx="174" cy="65"/>
            </a:xfrm>
            <a:custGeom>
              <a:avLst/>
              <a:gdLst>
                <a:gd name="T0" fmla="*/ 174 w 174"/>
                <a:gd name="T1" fmla="*/ 37 h 65"/>
                <a:gd name="T2" fmla="*/ 162 w 174"/>
                <a:gd name="T3" fmla="*/ 0 h 65"/>
                <a:gd name="T4" fmla="*/ 0 w 174"/>
                <a:gd name="T5" fmla="*/ 0 h 65"/>
                <a:gd name="T6" fmla="*/ 0 w 174"/>
                <a:gd name="T7" fmla="*/ 65 h 65"/>
                <a:gd name="T8" fmla="*/ 162 w 174"/>
                <a:gd name="T9" fmla="*/ 65 h 65"/>
                <a:gd name="T10" fmla="*/ 150 w 174"/>
                <a:gd name="T11" fmla="*/ 37 h 65"/>
                <a:gd name="T12" fmla="*/ 174 w 174"/>
                <a:gd name="T13" fmla="*/ 37 h 65"/>
                <a:gd name="T14" fmla="*/ 174 w 174"/>
                <a:gd name="T15" fmla="*/ 0 h 65"/>
                <a:gd name="T16" fmla="*/ 162 w 174"/>
                <a:gd name="T17" fmla="*/ 0 h 65"/>
                <a:gd name="T18" fmla="*/ 174 w 174"/>
                <a:gd name="T19" fmla="*/ 37 h 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4"/>
                <a:gd name="T31" fmla="*/ 0 h 65"/>
                <a:gd name="T32" fmla="*/ 174 w 174"/>
                <a:gd name="T33" fmla="*/ 65 h 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4" h="65">
                  <a:moveTo>
                    <a:pt x="174" y="37"/>
                  </a:moveTo>
                  <a:lnTo>
                    <a:pt x="162" y="0"/>
                  </a:lnTo>
                  <a:lnTo>
                    <a:pt x="0" y="0"/>
                  </a:lnTo>
                  <a:lnTo>
                    <a:pt x="0" y="65"/>
                  </a:lnTo>
                  <a:lnTo>
                    <a:pt x="162" y="65"/>
                  </a:lnTo>
                  <a:lnTo>
                    <a:pt x="150" y="37"/>
                  </a:lnTo>
                  <a:lnTo>
                    <a:pt x="174" y="37"/>
                  </a:lnTo>
                  <a:lnTo>
                    <a:pt x="174" y="0"/>
                  </a:lnTo>
                  <a:lnTo>
                    <a:pt x="162" y="0"/>
                  </a:lnTo>
                  <a:lnTo>
                    <a:pt x="174" y="37"/>
                  </a:lnTo>
                  <a:close/>
                </a:path>
              </a:pathLst>
            </a:custGeom>
            <a:solidFill>
              <a:srgbClr val="000000"/>
            </a:solidFill>
            <a:ln w="9525">
              <a:noFill/>
              <a:round/>
              <a:headEnd/>
              <a:tailEnd/>
            </a:ln>
          </p:spPr>
          <p:txBody>
            <a:bodyPr/>
            <a:lstStyle/>
            <a:p>
              <a:endParaRPr lang="en-US"/>
            </a:p>
          </p:txBody>
        </p:sp>
        <p:sp>
          <p:nvSpPr>
            <p:cNvPr id="123926" name="Freeform 20"/>
            <p:cNvSpPr>
              <a:spLocks/>
            </p:cNvSpPr>
            <p:nvPr/>
          </p:nvSpPr>
          <p:spPr bwMode="auto">
            <a:xfrm>
              <a:off x="4188" y="2153"/>
              <a:ext cx="24" cy="308"/>
            </a:xfrm>
            <a:custGeom>
              <a:avLst/>
              <a:gdLst>
                <a:gd name="T0" fmla="*/ 12 w 24"/>
                <a:gd name="T1" fmla="*/ 308 h 308"/>
                <a:gd name="T2" fmla="*/ 24 w 24"/>
                <a:gd name="T3" fmla="*/ 280 h 308"/>
                <a:gd name="T4" fmla="*/ 24 w 24"/>
                <a:gd name="T5" fmla="*/ 0 h 308"/>
                <a:gd name="T6" fmla="*/ 0 w 24"/>
                <a:gd name="T7" fmla="*/ 0 h 308"/>
                <a:gd name="T8" fmla="*/ 0 w 24"/>
                <a:gd name="T9" fmla="*/ 280 h 308"/>
                <a:gd name="T10" fmla="*/ 12 w 24"/>
                <a:gd name="T11" fmla="*/ 252 h 308"/>
                <a:gd name="T12" fmla="*/ 12 w 24"/>
                <a:gd name="T13" fmla="*/ 308 h 308"/>
                <a:gd name="T14" fmla="*/ 24 w 24"/>
                <a:gd name="T15" fmla="*/ 308 h 308"/>
                <a:gd name="T16" fmla="*/ 24 w 24"/>
                <a:gd name="T17" fmla="*/ 280 h 308"/>
                <a:gd name="T18" fmla="*/ 12 w 24"/>
                <a:gd name="T19" fmla="*/ 308 h 3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
                <a:gd name="T31" fmla="*/ 0 h 308"/>
                <a:gd name="T32" fmla="*/ 24 w 24"/>
                <a:gd name="T33" fmla="*/ 308 h 3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 h="308">
                  <a:moveTo>
                    <a:pt x="12" y="308"/>
                  </a:moveTo>
                  <a:lnTo>
                    <a:pt x="24" y="280"/>
                  </a:lnTo>
                  <a:lnTo>
                    <a:pt x="24" y="0"/>
                  </a:lnTo>
                  <a:lnTo>
                    <a:pt x="0" y="0"/>
                  </a:lnTo>
                  <a:lnTo>
                    <a:pt x="0" y="280"/>
                  </a:lnTo>
                  <a:lnTo>
                    <a:pt x="12" y="252"/>
                  </a:lnTo>
                  <a:lnTo>
                    <a:pt x="12" y="308"/>
                  </a:lnTo>
                  <a:lnTo>
                    <a:pt x="24" y="308"/>
                  </a:lnTo>
                  <a:lnTo>
                    <a:pt x="24" y="280"/>
                  </a:lnTo>
                  <a:lnTo>
                    <a:pt x="12" y="308"/>
                  </a:lnTo>
                  <a:close/>
                </a:path>
              </a:pathLst>
            </a:custGeom>
            <a:solidFill>
              <a:srgbClr val="000000"/>
            </a:solidFill>
            <a:ln w="9525">
              <a:noFill/>
              <a:round/>
              <a:headEnd/>
              <a:tailEnd/>
            </a:ln>
          </p:spPr>
          <p:txBody>
            <a:bodyPr/>
            <a:lstStyle/>
            <a:p>
              <a:endParaRPr lang="en-US"/>
            </a:p>
          </p:txBody>
        </p:sp>
      </p:grpSp>
      <p:sp>
        <p:nvSpPr>
          <p:cNvPr id="123909" name="WordArt 21"/>
          <p:cNvSpPr>
            <a:spLocks noChangeArrowheads="1" noChangeShapeType="1" noTextEdit="1"/>
          </p:cNvSpPr>
          <p:nvPr/>
        </p:nvSpPr>
        <p:spPr bwMode="auto">
          <a:xfrm>
            <a:off x="179388" y="2205038"/>
            <a:ext cx="1079500" cy="8667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rPr>
              <a:t>TºC</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p:txBody>
          <a:bodyPr/>
          <a:lstStyle/>
          <a:p>
            <a:pPr>
              <a:defRPr/>
            </a:pPr>
            <a:r>
              <a:rPr lang="en-US"/>
              <a:t>Presentation  3.2</a:t>
            </a:r>
          </a:p>
        </p:txBody>
      </p:sp>
      <p:sp>
        <p:nvSpPr>
          <p:cNvPr id="61442" name="Rectangle 2"/>
          <p:cNvSpPr>
            <a:spLocks noGrp="1" noChangeArrowheads="1"/>
          </p:cNvSpPr>
          <p:nvPr>
            <p:ph type="body" idx="1"/>
          </p:nvPr>
        </p:nvSpPr>
        <p:spPr>
          <a:xfrm>
            <a:off x="611188" y="1628775"/>
            <a:ext cx="8281987" cy="4525963"/>
          </a:xfrm>
          <a:solidFill>
            <a:schemeClr val="bg1">
              <a:alpha val="37000"/>
            </a:schemeClr>
          </a:solidFill>
        </p:spPr>
        <p:txBody>
          <a:bodyPr rtlCol="0">
            <a:normAutofit/>
          </a:bodyPr>
          <a:lstStyle/>
          <a:p>
            <a:pPr eaLnBrk="1" fontAlgn="auto" hangingPunct="1">
              <a:spcAft>
                <a:spcPts val="0"/>
              </a:spcAft>
              <a:buFontTx/>
              <a:buNone/>
              <a:defRPr/>
            </a:pPr>
            <a:endParaRPr lang="es-ES_tradnl" sz="2800" dirty="0" smtClean="0">
              <a:solidFill>
                <a:srgbClr val="990000"/>
              </a:solidFill>
              <a:effectLst>
                <a:outerShdw blurRad="38100" dist="38100" dir="2700000" algn="tl">
                  <a:srgbClr val="C0C0C0"/>
                </a:outerShdw>
              </a:effectLst>
            </a:endParaRPr>
          </a:p>
          <a:p>
            <a:pPr eaLnBrk="1" fontAlgn="auto" hangingPunct="1">
              <a:spcAft>
                <a:spcPts val="0"/>
              </a:spcAft>
              <a:buFont typeface="Arial" panose="020B0604020202020204" pitchFamily="34" charset="0"/>
              <a:buChar char="•"/>
              <a:defRPr/>
            </a:pPr>
            <a:r>
              <a:rPr lang="en-US" sz="2800" dirty="0" smtClean="0"/>
              <a:t>Freezing point of  perishable commodities is relatively high (ranging from -0.3 - 0.5 </a:t>
            </a:r>
            <a:r>
              <a:rPr lang="en-US" sz="2800" dirty="0" smtClean="0">
                <a:cs typeface="Arial" charset="0"/>
              </a:rPr>
              <a:t>º C). </a:t>
            </a:r>
          </a:p>
          <a:p>
            <a:pPr eaLnBrk="1" fontAlgn="auto" hangingPunct="1">
              <a:spcAft>
                <a:spcPts val="0"/>
              </a:spcAft>
              <a:buFontTx/>
              <a:buNone/>
              <a:defRPr/>
            </a:pPr>
            <a:endParaRPr lang="en-US" sz="2800" dirty="0" smtClean="0">
              <a:cs typeface="Arial" charset="0"/>
            </a:endParaRPr>
          </a:p>
          <a:p>
            <a:pPr eaLnBrk="1" fontAlgn="auto" hangingPunct="1">
              <a:spcAft>
                <a:spcPts val="0"/>
              </a:spcAft>
              <a:buFont typeface="Arial" panose="020B0604020202020204" pitchFamily="34" charset="0"/>
              <a:buChar char="•"/>
              <a:defRPr/>
            </a:pPr>
            <a:r>
              <a:rPr lang="en-US" sz="2800" dirty="0" smtClean="0">
                <a:cs typeface="Arial" charset="0"/>
              </a:rPr>
              <a:t>Freezing produces an immediate collapse of tissues and total loss of cellular integrity. </a:t>
            </a:r>
          </a:p>
          <a:p>
            <a:pPr eaLnBrk="1" fontAlgn="auto" hangingPunct="1">
              <a:spcAft>
                <a:spcPts val="0"/>
              </a:spcAft>
              <a:buFontTx/>
              <a:buNone/>
              <a:defRPr/>
            </a:pPr>
            <a:endParaRPr lang="en-US" sz="2800" dirty="0" smtClean="0">
              <a:cs typeface="Arial" charset="0"/>
            </a:endParaRPr>
          </a:p>
        </p:txBody>
      </p:sp>
      <p:sp>
        <p:nvSpPr>
          <p:cNvPr id="125956" name="WordArt 7"/>
          <p:cNvSpPr>
            <a:spLocks noChangeArrowheads="1" noChangeShapeType="1" noTextEdit="1"/>
          </p:cNvSpPr>
          <p:nvPr/>
        </p:nvSpPr>
        <p:spPr bwMode="auto">
          <a:xfrm>
            <a:off x="5003800" y="765175"/>
            <a:ext cx="3409950" cy="7191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CC3300"/>
                </a:solidFill>
                <a:latin typeface="Arial Black"/>
              </a:rPr>
              <a:t>Freezing: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p:txBody>
          <a:bodyPr/>
          <a:lstStyle/>
          <a:p>
            <a:pPr>
              <a:defRPr/>
            </a:pPr>
            <a:r>
              <a:rPr lang="en-US"/>
              <a:t>Presentation  3.2</a:t>
            </a:r>
          </a:p>
        </p:txBody>
      </p:sp>
      <p:sp>
        <p:nvSpPr>
          <p:cNvPr id="62466" name="Rectangle 2"/>
          <p:cNvSpPr>
            <a:spLocks noGrp="1" noChangeArrowheads="1"/>
          </p:cNvSpPr>
          <p:nvPr>
            <p:ph type="body" idx="1"/>
          </p:nvPr>
        </p:nvSpPr>
        <p:spPr>
          <a:xfrm>
            <a:off x="457200" y="914400"/>
            <a:ext cx="8229600" cy="4525963"/>
          </a:xfrm>
          <a:solidFill>
            <a:srgbClr val="FFFFFF">
              <a:alpha val="44000"/>
            </a:srgbClr>
          </a:solidFill>
        </p:spPr>
        <p:txBody>
          <a:bodyPr rtlCol="0">
            <a:normAutofit/>
          </a:bodyPr>
          <a:lstStyle/>
          <a:p>
            <a:pPr algn="just" eaLnBrk="1" fontAlgn="auto" hangingPunct="1">
              <a:lnSpc>
                <a:spcPct val="90000"/>
              </a:lnSpc>
              <a:spcAft>
                <a:spcPts val="0"/>
              </a:spcAft>
              <a:buFontTx/>
              <a:buNone/>
              <a:defRPr/>
            </a:pPr>
            <a:r>
              <a:rPr lang="en-US" b="1" u="sng" dirty="0" smtClean="0">
                <a:solidFill>
                  <a:srgbClr val="990000"/>
                </a:solidFill>
                <a:effectLst>
                  <a:outerShdw blurRad="38100" dist="38100" dir="2700000" algn="tl">
                    <a:srgbClr val="C0C0C0"/>
                  </a:outerShdw>
                </a:effectLst>
                <a:latin typeface="Book Antiqua" pitchFamily="18" charset="0"/>
              </a:rPr>
              <a:t>Chilling Injury</a:t>
            </a:r>
            <a:r>
              <a:rPr lang="en-US" b="1" dirty="0" smtClean="0">
                <a:solidFill>
                  <a:srgbClr val="990000"/>
                </a:solidFill>
                <a:effectLst>
                  <a:outerShdw blurRad="38100" dist="38100" dir="2700000" algn="tl">
                    <a:srgbClr val="C0C0C0"/>
                  </a:outerShdw>
                </a:effectLst>
                <a:latin typeface="Book Antiqua" pitchFamily="18" charset="0"/>
              </a:rPr>
              <a:t>: </a:t>
            </a:r>
          </a:p>
          <a:p>
            <a:pPr algn="just" eaLnBrk="1" fontAlgn="auto" hangingPunct="1">
              <a:lnSpc>
                <a:spcPct val="90000"/>
              </a:lnSpc>
              <a:spcAft>
                <a:spcPts val="0"/>
              </a:spcAft>
              <a:buFontTx/>
              <a:buNone/>
              <a:defRPr/>
            </a:pPr>
            <a:endParaRPr lang="en-US" sz="2000" b="1" dirty="0" smtClean="0">
              <a:solidFill>
                <a:srgbClr val="990000"/>
              </a:solidFill>
              <a:effectLst>
                <a:outerShdw blurRad="38100" dist="38100" dir="2700000" algn="tl">
                  <a:srgbClr val="C0C0C0"/>
                </a:outerShdw>
              </a:effectLst>
              <a:latin typeface="Book Antiqua" pitchFamily="18" charset="0"/>
            </a:endParaRPr>
          </a:p>
          <a:p>
            <a:pPr algn="just" eaLnBrk="1" fontAlgn="auto" hangingPunct="1">
              <a:lnSpc>
                <a:spcPct val="90000"/>
              </a:lnSpc>
              <a:spcAft>
                <a:spcPts val="0"/>
              </a:spcAft>
              <a:buFontTx/>
              <a:buNone/>
              <a:defRPr/>
            </a:pPr>
            <a:r>
              <a:rPr lang="en-US" dirty="0" smtClean="0">
                <a:latin typeface="Book Antiqua" pitchFamily="18" charset="0"/>
              </a:rPr>
              <a:t>    Some commodities (mainly tropical and sub-tropical) respond unfavorably to storage at low temperatures well above their freezing points, temperatures called </a:t>
            </a:r>
            <a:r>
              <a:rPr lang="en-US" u="sng" dirty="0" smtClean="0">
                <a:solidFill>
                  <a:srgbClr val="C00000"/>
                </a:solidFill>
                <a:latin typeface="Book Antiqua" pitchFamily="18" charset="0"/>
              </a:rPr>
              <a:t>the chilling threshold temperature</a:t>
            </a:r>
            <a:r>
              <a:rPr lang="en-US" dirty="0" smtClean="0">
                <a:solidFill>
                  <a:srgbClr val="C00000"/>
                </a:solidFill>
                <a:latin typeface="Book Antiqua" pitchFamily="18" charset="0"/>
              </a:rPr>
              <a:t> </a:t>
            </a:r>
            <a:r>
              <a:rPr lang="en-US" dirty="0" smtClean="0">
                <a:latin typeface="Book Antiqua" pitchFamily="18" charset="0"/>
              </a:rPr>
              <a:t>or </a:t>
            </a:r>
            <a:r>
              <a:rPr lang="en-US" u="sng" dirty="0" smtClean="0">
                <a:solidFill>
                  <a:schemeClr val="accent6">
                    <a:lumMod val="50000"/>
                  </a:schemeClr>
                </a:solidFill>
                <a:latin typeface="Book Antiqua" pitchFamily="18" charset="0"/>
              </a:rPr>
              <a:t>lowest safe temperature</a:t>
            </a:r>
            <a:r>
              <a:rPr lang="es-ES_tradnl" dirty="0" smtClean="0">
                <a:latin typeface="Book Antiqua" pitchFamily="18" charset="0"/>
              </a:rPr>
              <a:t>.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3"/>
          <p:cNvSpPr>
            <a:spLocks noGrp="1"/>
          </p:cNvSpPr>
          <p:nvPr>
            <p:ph type="dt" sz="quarter" idx="10"/>
          </p:nvPr>
        </p:nvSpPr>
        <p:spPr/>
        <p:txBody>
          <a:bodyPr/>
          <a:lstStyle/>
          <a:p>
            <a:pPr>
              <a:defRPr/>
            </a:pPr>
            <a:r>
              <a:rPr lang="en-US"/>
              <a:t>Presentation  3.2</a:t>
            </a:r>
          </a:p>
        </p:txBody>
      </p:sp>
      <p:sp>
        <p:nvSpPr>
          <p:cNvPr id="130051" name="Rectangle 2"/>
          <p:cNvSpPr>
            <a:spLocks noGrp="1" noChangeArrowheads="1"/>
          </p:cNvSpPr>
          <p:nvPr>
            <p:ph type="body" idx="1"/>
          </p:nvPr>
        </p:nvSpPr>
        <p:spPr>
          <a:xfrm>
            <a:off x="533400" y="762000"/>
            <a:ext cx="8229600" cy="4525963"/>
          </a:xfrm>
          <a:solidFill>
            <a:srgbClr val="FFFFFF">
              <a:alpha val="34901"/>
            </a:srgbClr>
          </a:solidFill>
        </p:spPr>
        <p:txBody>
          <a:bodyPr/>
          <a:lstStyle/>
          <a:p>
            <a:pPr algn="just" eaLnBrk="1" hangingPunct="1">
              <a:lnSpc>
                <a:spcPct val="150000"/>
              </a:lnSpc>
              <a:buFontTx/>
              <a:buNone/>
            </a:pPr>
            <a:r>
              <a:rPr lang="en-US" altLang="en-US" b="1" smtClean="0">
                <a:solidFill>
                  <a:srgbClr val="C00000"/>
                </a:solidFill>
                <a:latin typeface="Book Antiqua" pitchFamily="18" charset="0"/>
              </a:rPr>
              <a:t>Heat injury</a:t>
            </a:r>
            <a:r>
              <a:rPr lang="en-US" altLang="en-US" smtClean="0">
                <a:latin typeface="Book Antiqua" pitchFamily="18" charset="0"/>
              </a:rPr>
              <a:t>:</a:t>
            </a:r>
          </a:p>
          <a:p>
            <a:pPr algn="just" eaLnBrk="1" hangingPunct="1">
              <a:lnSpc>
                <a:spcPct val="150000"/>
              </a:lnSpc>
              <a:buFontTx/>
              <a:buNone/>
            </a:pPr>
            <a:r>
              <a:rPr lang="en-US" altLang="en-US" smtClean="0">
                <a:latin typeface="Book Antiqua" pitchFamily="18" charset="0"/>
              </a:rPr>
              <a:t>   Direct sources of heat can rapidly heat tissues to above the thermal death point of their cells, leading to localized bleaching or necrosis or general collapse.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0" y="990600"/>
            <a:ext cx="9144000" cy="944563"/>
          </a:xfrm>
        </p:spPr>
        <p:txBody>
          <a:bodyPr/>
          <a:lstStyle/>
          <a:p>
            <a:pPr eaLnBrk="1" hangingPunct="1"/>
            <a:r>
              <a:rPr lang="en-US" altLang="en-US" b="1" dirty="0" smtClean="0">
                <a:solidFill>
                  <a:srgbClr val="FF0000"/>
                </a:solidFill>
                <a:latin typeface="Book Antiqua" pitchFamily="18" charset="0"/>
              </a:rPr>
              <a:t>Transpiration</a:t>
            </a:r>
            <a:r>
              <a:rPr lang="en-US" altLang="en-US" b="1" dirty="0" smtClean="0">
                <a:latin typeface="Book Antiqua" pitchFamily="18" charset="0"/>
              </a:rPr>
              <a:t> </a:t>
            </a:r>
          </a:p>
        </p:txBody>
      </p:sp>
      <p:sp>
        <p:nvSpPr>
          <p:cNvPr id="153603" name="Rectangle 5"/>
          <p:cNvSpPr>
            <a:spLocks noChangeArrowheads="1"/>
          </p:cNvSpPr>
          <p:nvPr/>
        </p:nvSpPr>
        <p:spPr bwMode="auto">
          <a:xfrm>
            <a:off x="0" y="2590800"/>
            <a:ext cx="9144000" cy="64611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tabLst>
                <a:tab pos="342900" algn="l"/>
                <a:tab pos="400050" algn="l"/>
                <a:tab pos="457200" algn="l"/>
              </a:tabLst>
            </a:pPr>
            <a:r>
              <a:rPr lang="en-US" altLang="en-US" sz="3600" b="1" dirty="0" smtClean="0">
                <a:solidFill>
                  <a:schemeClr val="bg1"/>
                </a:solidFill>
                <a:latin typeface="Garamond" pitchFamily="18" charset="0"/>
              </a:rPr>
              <a:t>Define </a:t>
            </a:r>
            <a:r>
              <a:rPr lang="en-US" altLang="en-US" sz="3600" b="1" dirty="0">
                <a:solidFill>
                  <a:schemeClr val="bg1"/>
                </a:solidFill>
                <a:latin typeface="Garamond" pitchFamily="18" charset="0"/>
              </a:rPr>
              <a:t>transpiration. </a:t>
            </a:r>
            <a:endParaRPr lang="en-US" altLang="en-US" sz="3600" dirty="0">
              <a:solidFill>
                <a:schemeClr val="bg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ChangeArrowheads="1"/>
          </p:cNvSpPr>
          <p:nvPr>
            <p:ph type="body" idx="1"/>
          </p:nvPr>
        </p:nvSpPr>
        <p:spPr>
          <a:xfrm>
            <a:off x="381000" y="457200"/>
            <a:ext cx="8382000" cy="5715000"/>
          </a:xfrm>
        </p:spPr>
        <p:txBody>
          <a:bodyPr/>
          <a:lstStyle/>
          <a:p>
            <a:pPr eaLnBrk="1" hangingPunct="1">
              <a:lnSpc>
                <a:spcPct val="90000"/>
              </a:lnSpc>
            </a:pPr>
            <a:endParaRPr lang="en-US" altLang="en-US" smtClean="0"/>
          </a:p>
          <a:p>
            <a:pPr eaLnBrk="1" hangingPunct="1">
              <a:lnSpc>
                <a:spcPct val="90000"/>
              </a:lnSpc>
            </a:pPr>
            <a:r>
              <a:rPr lang="en-US" altLang="en-US" smtClean="0"/>
              <a:t>Transpiration: in simple terms it means loss of water from the produce due to evaporation.</a:t>
            </a:r>
          </a:p>
          <a:p>
            <a:pPr eaLnBrk="1" hangingPunct="1">
              <a:lnSpc>
                <a:spcPct val="90000"/>
              </a:lnSpc>
            </a:pPr>
            <a:endParaRPr lang="en-US" altLang="en-US" smtClean="0"/>
          </a:p>
          <a:p>
            <a:pPr eaLnBrk="1" hangingPunct="1">
              <a:lnSpc>
                <a:spcPct val="90000"/>
              </a:lnSpc>
            </a:pPr>
            <a:r>
              <a:rPr lang="en-US" altLang="en-US" smtClean="0"/>
              <a:t>Moisture loss from the produce occurs in two ways</a:t>
            </a:r>
          </a:p>
          <a:p>
            <a:pPr lvl="1" eaLnBrk="1" hangingPunct="1">
              <a:lnSpc>
                <a:spcPct val="90000"/>
              </a:lnSpc>
            </a:pPr>
            <a:r>
              <a:rPr lang="en-US" altLang="en-US" smtClean="0"/>
              <a:t>Evaporation</a:t>
            </a:r>
          </a:p>
          <a:p>
            <a:pPr lvl="1" eaLnBrk="1" hangingPunct="1">
              <a:lnSpc>
                <a:spcPct val="90000"/>
              </a:lnSpc>
            </a:pPr>
            <a:r>
              <a:rPr lang="en-US" altLang="en-US" smtClean="0"/>
              <a:t>Vapor diffusion processes</a:t>
            </a:r>
          </a:p>
        </p:txBody>
      </p:sp>
      <p:sp>
        <p:nvSpPr>
          <p:cNvPr id="154627" name="AutoShape 4"/>
          <p:cNvSpPr>
            <a:spLocks noChangeArrowheads="1"/>
          </p:cNvSpPr>
          <p:nvPr/>
        </p:nvSpPr>
        <p:spPr bwMode="auto">
          <a:xfrm>
            <a:off x="3657600" y="3886200"/>
            <a:ext cx="1371600" cy="152400"/>
          </a:xfrm>
          <a:prstGeom prst="leftRightArrow">
            <a:avLst>
              <a:gd name="adj1" fmla="val 50000"/>
              <a:gd name="adj2" fmla="val 180000"/>
            </a:avLst>
          </a:prstGeom>
          <a:solidFill>
            <a:schemeClr val="accent1"/>
          </a:solidFill>
          <a:ln w="9525">
            <a:solidFill>
              <a:schemeClr val="tx1"/>
            </a:solidFill>
            <a:miter lim="800000"/>
            <a:headEnd/>
            <a:tailEnd/>
          </a:ln>
        </p:spPr>
        <p:txBody>
          <a:bodyPr wrap="none" anchor="ctr"/>
          <a:lstStyle/>
          <a:p>
            <a:pPr eaLnBrk="1" hangingPunct="1"/>
            <a:endParaRPr lang="en-US" altLang="en-US"/>
          </a:p>
        </p:txBody>
      </p:sp>
      <p:sp>
        <p:nvSpPr>
          <p:cNvPr id="154628" name="Text Box 5"/>
          <p:cNvSpPr txBox="1">
            <a:spLocks noChangeArrowheads="1"/>
          </p:cNvSpPr>
          <p:nvPr/>
        </p:nvSpPr>
        <p:spPr bwMode="auto">
          <a:xfrm>
            <a:off x="3733800" y="3429000"/>
            <a:ext cx="1524000" cy="457200"/>
          </a:xfrm>
          <a:prstGeom prst="rect">
            <a:avLst/>
          </a:prstGeom>
          <a:noFill/>
          <a:ln w="9525">
            <a:noFill/>
            <a:miter lim="800000"/>
            <a:headEnd/>
            <a:tailEnd/>
          </a:ln>
        </p:spPr>
        <p:txBody>
          <a:bodyPr>
            <a:spAutoFit/>
          </a:bodyPr>
          <a:lstStyle/>
          <a:p>
            <a:pPr eaLnBrk="1" hangingPunct="1">
              <a:spcBef>
                <a:spcPct val="50000"/>
              </a:spcBef>
            </a:pPr>
            <a:r>
              <a:rPr lang="en-US" altLang="en-US" sz="2400" b="1">
                <a:solidFill>
                  <a:srgbClr val="FF0066"/>
                </a:solidFill>
              </a:rPr>
              <a:t>Moisture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type="body" idx="1"/>
          </p:nvPr>
        </p:nvSpPr>
        <p:spPr/>
        <p:txBody>
          <a:bodyPr/>
          <a:lstStyle/>
          <a:p>
            <a:pPr algn="just" eaLnBrk="1" hangingPunct="1"/>
            <a:r>
              <a:rPr lang="en-US" altLang="en-US" smtClean="0">
                <a:latin typeface="Book Antiqua" pitchFamily="18" charset="0"/>
              </a:rPr>
              <a:t>Transpiration is the </a:t>
            </a:r>
            <a:r>
              <a:rPr lang="en-US" altLang="en-US" b="1" smtClean="0">
                <a:solidFill>
                  <a:srgbClr val="FF0066"/>
                </a:solidFill>
                <a:latin typeface="Book Antiqua" pitchFamily="18" charset="0"/>
              </a:rPr>
              <a:t>second most important</a:t>
            </a:r>
            <a:r>
              <a:rPr lang="en-US" altLang="en-US" smtClean="0">
                <a:latin typeface="Book Antiqua" pitchFamily="18" charset="0"/>
              </a:rPr>
              <a:t> factor with respect to quality loss during storage and transportation</a:t>
            </a:r>
          </a:p>
          <a:p>
            <a:pPr algn="just" eaLnBrk="1" hangingPunct="1"/>
            <a:endParaRPr lang="en-US" altLang="en-US" sz="1600" smtClean="0">
              <a:latin typeface="Book Antiqua" pitchFamily="18" charset="0"/>
            </a:endParaRPr>
          </a:p>
          <a:p>
            <a:pPr algn="just" eaLnBrk="1" hangingPunct="1"/>
            <a:r>
              <a:rPr lang="en-US" altLang="en-US" smtClean="0">
                <a:latin typeface="Book Antiqua" pitchFamily="18" charset="0"/>
              </a:rPr>
              <a:t>Transpiration contributes to cooling of the produce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3"/>
          <p:cNvSpPr>
            <a:spLocks noGrp="1" noChangeArrowheads="1"/>
          </p:cNvSpPr>
          <p:nvPr>
            <p:ph type="body" idx="1"/>
          </p:nvPr>
        </p:nvSpPr>
        <p:spPr>
          <a:xfrm>
            <a:off x="304800" y="228600"/>
            <a:ext cx="8610600" cy="6477000"/>
          </a:xfrm>
        </p:spPr>
        <p:txBody>
          <a:bodyPr/>
          <a:lstStyle/>
          <a:p>
            <a:pPr eaLnBrk="1" hangingPunct="1">
              <a:lnSpc>
                <a:spcPct val="150000"/>
              </a:lnSpc>
            </a:pPr>
            <a:r>
              <a:rPr lang="en-US" altLang="en-US" sz="2800" b="1" smtClean="0">
                <a:latin typeface="Book Antiqua" pitchFamily="18" charset="0"/>
              </a:rPr>
              <a:t>Transpiration represents economic loss</a:t>
            </a:r>
          </a:p>
          <a:p>
            <a:pPr lvl="1" eaLnBrk="1" hangingPunct="1">
              <a:lnSpc>
                <a:spcPct val="150000"/>
              </a:lnSpc>
            </a:pPr>
            <a:r>
              <a:rPr lang="en-US" altLang="en-US" smtClean="0">
                <a:latin typeface="Book Antiqua" pitchFamily="18" charset="0"/>
              </a:rPr>
              <a:t>3-4%moisture loss can make the produce unsalable</a:t>
            </a:r>
          </a:p>
          <a:p>
            <a:pPr lvl="1" eaLnBrk="1" hangingPunct="1">
              <a:lnSpc>
                <a:spcPct val="150000"/>
              </a:lnSpc>
            </a:pPr>
            <a:r>
              <a:rPr lang="en-US" altLang="en-US" smtClean="0">
                <a:latin typeface="Book Antiqua" pitchFamily="18" charset="0"/>
              </a:rPr>
              <a:t>Actual moisture loss that commodities can withstand varies from</a:t>
            </a:r>
          </a:p>
          <a:p>
            <a:pPr lvl="2" eaLnBrk="1" hangingPunct="1">
              <a:lnSpc>
                <a:spcPct val="150000"/>
              </a:lnSpc>
            </a:pPr>
            <a:r>
              <a:rPr lang="en-US" altLang="en-US" sz="2800" smtClean="0">
                <a:latin typeface="Book Antiqua" pitchFamily="18" charset="0"/>
              </a:rPr>
              <a:t>3% for leafy vegetables to</a:t>
            </a:r>
          </a:p>
          <a:p>
            <a:pPr lvl="2" eaLnBrk="1" hangingPunct="1">
              <a:lnSpc>
                <a:spcPct val="150000"/>
              </a:lnSpc>
            </a:pPr>
            <a:r>
              <a:rPr lang="en-US" altLang="en-US" sz="2800" smtClean="0">
                <a:latin typeface="Book Antiqua" pitchFamily="18" charset="0"/>
              </a:rPr>
              <a:t>5% for common vegetables to</a:t>
            </a:r>
          </a:p>
          <a:p>
            <a:pPr lvl="2" eaLnBrk="1" hangingPunct="1">
              <a:lnSpc>
                <a:spcPct val="150000"/>
              </a:lnSpc>
            </a:pPr>
            <a:r>
              <a:rPr lang="en-US" altLang="en-US" sz="2800" smtClean="0">
                <a:latin typeface="Book Antiqua" pitchFamily="18" charset="0"/>
              </a:rPr>
              <a:t>About 10 % of onions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3"/>
          <p:cNvSpPr>
            <a:spLocks noGrp="1" noChangeArrowheads="1"/>
          </p:cNvSpPr>
          <p:nvPr>
            <p:ph type="body" idx="1"/>
          </p:nvPr>
        </p:nvSpPr>
        <p:spPr>
          <a:xfrm>
            <a:off x="457200" y="838200"/>
            <a:ext cx="8001000" cy="5486400"/>
          </a:xfrm>
        </p:spPr>
        <p:txBody>
          <a:bodyPr>
            <a:normAutofit lnSpcReduction="10000"/>
          </a:bodyPr>
          <a:lstStyle/>
          <a:p>
            <a:pPr algn="just" eaLnBrk="1" hangingPunct="1">
              <a:lnSpc>
                <a:spcPct val="150000"/>
              </a:lnSpc>
            </a:pPr>
            <a:r>
              <a:rPr lang="en-US" altLang="en-US" sz="2800" smtClean="0">
                <a:latin typeface="Book Antiqua" pitchFamily="18" charset="0"/>
              </a:rPr>
              <a:t>In addition, transpiration can result serious quality loss</a:t>
            </a:r>
          </a:p>
          <a:p>
            <a:pPr lvl="1" algn="just" eaLnBrk="1" hangingPunct="1">
              <a:lnSpc>
                <a:spcPct val="150000"/>
              </a:lnSpc>
            </a:pPr>
            <a:r>
              <a:rPr lang="en-US" altLang="en-US" smtClean="0">
                <a:latin typeface="Book Antiqua" pitchFamily="18" charset="0"/>
              </a:rPr>
              <a:t>Appearance</a:t>
            </a:r>
          </a:p>
          <a:p>
            <a:pPr lvl="1" algn="just" eaLnBrk="1" hangingPunct="1">
              <a:lnSpc>
                <a:spcPct val="150000"/>
              </a:lnSpc>
            </a:pPr>
            <a:r>
              <a:rPr lang="en-US" altLang="en-US" smtClean="0">
                <a:latin typeface="Book Antiqua" pitchFamily="18" charset="0"/>
              </a:rPr>
              <a:t>Texture</a:t>
            </a:r>
          </a:p>
          <a:p>
            <a:pPr lvl="1" algn="just" eaLnBrk="1" hangingPunct="1">
              <a:lnSpc>
                <a:spcPct val="150000"/>
              </a:lnSpc>
            </a:pPr>
            <a:r>
              <a:rPr lang="en-US" altLang="en-US" smtClean="0">
                <a:latin typeface="Book Antiqua" pitchFamily="18" charset="0"/>
              </a:rPr>
              <a:t>Flavor</a:t>
            </a:r>
          </a:p>
          <a:p>
            <a:pPr algn="just" eaLnBrk="1" hangingPunct="1">
              <a:lnSpc>
                <a:spcPct val="150000"/>
              </a:lnSpc>
            </a:pPr>
            <a:r>
              <a:rPr lang="en-US" altLang="en-US" sz="2800" smtClean="0">
                <a:latin typeface="Book Antiqua" pitchFamily="18" charset="0"/>
              </a:rPr>
              <a:t>Wilting, shriveling, shrinkage, drying, dehydration, desiccation, etc are results of transpiratory activity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6324600"/>
          </a:xfrm>
        </p:spPr>
        <p:txBody>
          <a:bodyPr>
            <a:normAutofit/>
          </a:bodyPr>
          <a:lstStyle/>
          <a:p>
            <a:pPr eaLnBrk="1" hangingPunct="1">
              <a:lnSpc>
                <a:spcPct val="90000"/>
              </a:lnSpc>
              <a:buFont typeface="Arial" pitchFamily="34" charset="0"/>
              <a:buNone/>
            </a:pPr>
            <a:r>
              <a:rPr lang="en-US" altLang="zh-CN" b="1" i="1" smtClean="0">
                <a:solidFill>
                  <a:srgbClr val="7030A0"/>
                </a:solidFill>
                <a:latin typeface="Book Antiqua" pitchFamily="18" charset="0"/>
              </a:rPr>
              <a:t>Methods of teaching </a:t>
            </a:r>
            <a:endParaRPr lang="en-US" altLang="zh-CN" sz="3000" b="1" i="1" smtClean="0">
              <a:solidFill>
                <a:srgbClr val="7030A0"/>
              </a:solidFill>
              <a:latin typeface="Book Antiqua" pitchFamily="18" charset="0"/>
            </a:endParaRPr>
          </a:p>
          <a:p>
            <a:pPr eaLnBrk="1" hangingPunct="1">
              <a:lnSpc>
                <a:spcPct val="90000"/>
              </a:lnSpc>
              <a:buFont typeface="Arial" pitchFamily="34" charset="0"/>
              <a:buBlip>
                <a:blip r:embed="rId2"/>
              </a:buBlip>
            </a:pPr>
            <a:r>
              <a:rPr lang="en-US" altLang="zh-CN" sz="2800" i="1" smtClean="0">
                <a:latin typeface="Book Antiqua" pitchFamily="18" charset="0"/>
              </a:rPr>
              <a:t>Interactive lecture </a:t>
            </a:r>
          </a:p>
          <a:p>
            <a:pPr eaLnBrk="1" hangingPunct="1">
              <a:lnSpc>
                <a:spcPct val="90000"/>
              </a:lnSpc>
              <a:buFont typeface="Arial" pitchFamily="34" charset="0"/>
              <a:buBlip>
                <a:blip r:embed="rId2"/>
              </a:buBlip>
            </a:pPr>
            <a:r>
              <a:rPr lang="en-US" altLang="zh-CN" sz="2800" i="1" smtClean="0">
                <a:latin typeface="Book Antiqua" pitchFamily="18" charset="0"/>
              </a:rPr>
              <a:t>Group/pair discussion </a:t>
            </a:r>
          </a:p>
          <a:p>
            <a:pPr eaLnBrk="1" hangingPunct="1">
              <a:lnSpc>
                <a:spcPct val="90000"/>
              </a:lnSpc>
              <a:buFont typeface="Arial" pitchFamily="34" charset="0"/>
              <a:buBlip>
                <a:blip r:embed="rId2"/>
              </a:buBlip>
            </a:pPr>
            <a:r>
              <a:rPr lang="en-US" altLang="zh-CN" sz="2800" i="1" smtClean="0">
                <a:latin typeface="Book Antiqua" pitchFamily="18" charset="0"/>
              </a:rPr>
              <a:t>Question &amp; Answer</a:t>
            </a:r>
          </a:p>
          <a:p>
            <a:pPr eaLnBrk="1" hangingPunct="1">
              <a:lnSpc>
                <a:spcPct val="90000"/>
              </a:lnSpc>
              <a:buFont typeface="Arial" pitchFamily="34" charset="0"/>
              <a:buNone/>
            </a:pPr>
            <a:endParaRPr lang="en-US" altLang="zh-CN" sz="2400" b="1" i="1" smtClean="0">
              <a:solidFill>
                <a:srgbClr val="7030A0"/>
              </a:solidFill>
              <a:latin typeface="Book Antiqua" pitchFamily="18" charset="0"/>
            </a:endParaRPr>
          </a:p>
          <a:p>
            <a:pPr eaLnBrk="1" hangingPunct="1">
              <a:lnSpc>
                <a:spcPct val="90000"/>
              </a:lnSpc>
              <a:buFont typeface="Arial" pitchFamily="34" charset="0"/>
              <a:buNone/>
            </a:pPr>
            <a:r>
              <a:rPr lang="en-US" altLang="zh-CN" b="1" i="1" smtClean="0">
                <a:solidFill>
                  <a:srgbClr val="7030A0"/>
                </a:solidFill>
                <a:latin typeface="Book Antiqua" pitchFamily="18" charset="0"/>
              </a:rPr>
              <a:t>Materials </a:t>
            </a:r>
          </a:p>
          <a:p>
            <a:pPr eaLnBrk="1" hangingPunct="1">
              <a:lnSpc>
                <a:spcPct val="90000"/>
              </a:lnSpc>
              <a:buFont typeface="Arial" pitchFamily="34" charset="0"/>
              <a:buBlip>
                <a:blip r:embed="rId3"/>
              </a:buBlip>
            </a:pPr>
            <a:r>
              <a:rPr lang="en-US" altLang="zh-CN" sz="3000" b="1" smtClean="0">
                <a:latin typeface="Book Antiqua" pitchFamily="18" charset="0"/>
              </a:rPr>
              <a:t> </a:t>
            </a:r>
            <a:r>
              <a:rPr lang="en-US" altLang="zh-CN" sz="2800" i="1" smtClean="0">
                <a:latin typeface="Book Antiqua" pitchFamily="18" charset="0"/>
              </a:rPr>
              <a:t>LCD projector </a:t>
            </a:r>
          </a:p>
          <a:p>
            <a:pPr eaLnBrk="1" hangingPunct="1">
              <a:lnSpc>
                <a:spcPct val="90000"/>
              </a:lnSpc>
              <a:buFont typeface="Arial" pitchFamily="34" charset="0"/>
              <a:buBlip>
                <a:blip r:embed="rId3"/>
              </a:buBlip>
            </a:pPr>
            <a:r>
              <a:rPr lang="en-US" altLang="zh-CN" sz="2800" i="1" smtClean="0">
                <a:latin typeface="Book Antiqua" pitchFamily="18" charset="0"/>
              </a:rPr>
              <a:t> Books (Post harvest.)</a:t>
            </a:r>
          </a:p>
          <a:p>
            <a:pPr eaLnBrk="1" hangingPunct="1">
              <a:lnSpc>
                <a:spcPct val="90000"/>
              </a:lnSpc>
              <a:buFont typeface="Arial" pitchFamily="34" charset="0"/>
              <a:buBlip>
                <a:blip r:embed="rId3"/>
              </a:buBlip>
            </a:pPr>
            <a:r>
              <a:rPr lang="en-US" altLang="zh-CN" sz="2800" i="1" smtClean="0">
                <a:latin typeface="Book Antiqua" pitchFamily="18" charset="0"/>
              </a:rPr>
              <a:t> Visual aids /teaching material</a:t>
            </a:r>
          </a:p>
          <a:p>
            <a:pPr eaLnBrk="1" hangingPunct="1">
              <a:lnSpc>
                <a:spcPct val="90000"/>
              </a:lnSpc>
              <a:buFont typeface="Arial" pitchFamily="34" charset="0"/>
              <a:buNone/>
            </a:pPr>
            <a:r>
              <a:rPr lang="en-US" altLang="zh-CN" sz="1800" smtClean="0">
                <a:solidFill>
                  <a:srgbClr val="7030A0"/>
                </a:solidFill>
                <a:latin typeface="Book Antiqua" pitchFamily="18" charset="0"/>
              </a:rPr>
              <a:t>        </a:t>
            </a:r>
            <a:endParaRPr lang="en-US" altLang="zh-CN" sz="2500" smtClean="0">
              <a:solidFill>
                <a:srgbClr val="7030A0"/>
              </a:solidFill>
              <a:latin typeface="Book Antiqua" pitchFamily="18" charset="0"/>
            </a:endParaRPr>
          </a:p>
          <a:p>
            <a:pPr eaLnBrk="1" hangingPunct="1">
              <a:lnSpc>
                <a:spcPct val="90000"/>
              </a:lnSpc>
              <a:buFont typeface="Arial" pitchFamily="34" charset="0"/>
              <a:buNone/>
            </a:pPr>
            <a:r>
              <a:rPr lang="en-US" altLang="zh-CN" b="1" i="1" smtClean="0">
                <a:solidFill>
                  <a:srgbClr val="7030A0"/>
                </a:solidFill>
                <a:latin typeface="Book Antiqua" pitchFamily="18" charset="0"/>
              </a:rPr>
              <a:t>Assessment</a:t>
            </a:r>
          </a:p>
          <a:p>
            <a:pPr eaLnBrk="1" hangingPunct="1">
              <a:lnSpc>
                <a:spcPct val="90000"/>
              </a:lnSpc>
              <a:buFont typeface="Arial" pitchFamily="34" charset="0"/>
              <a:buBlip>
                <a:blip r:embed="rId4"/>
              </a:buBlip>
            </a:pPr>
            <a:r>
              <a:rPr lang="en-US" altLang="zh-CN" sz="2800" smtClean="0">
                <a:latin typeface="Book Antiqua" pitchFamily="18" charset="0"/>
              </a:rPr>
              <a:t> Observation, home take reading</a:t>
            </a:r>
          </a:p>
          <a:p>
            <a:pPr eaLnBrk="1" hangingPunct="1">
              <a:lnSpc>
                <a:spcPct val="90000"/>
              </a:lnSpc>
              <a:buFont typeface="Arial" pitchFamily="34" charset="0"/>
              <a:buBlip>
                <a:blip r:embed="rId4"/>
              </a:buBlip>
            </a:pPr>
            <a:r>
              <a:rPr lang="en-US" altLang="zh-CN" sz="2800" smtClean="0">
                <a:latin typeface="Book Antiqua" pitchFamily="18" charset="0"/>
              </a:rPr>
              <a:t> Q &amp; A</a:t>
            </a:r>
          </a:p>
          <a:p>
            <a:pPr eaLnBrk="1" hangingPunct="1">
              <a:lnSpc>
                <a:spcPct val="90000"/>
              </a:lnSpc>
              <a:buFont typeface="Arial" pitchFamily="34" charset="0"/>
              <a:buNone/>
            </a:pPr>
            <a:endParaRPr lang="en-US" altLang="zh-CN" sz="3000" b="1" smtClean="0">
              <a:latin typeface="Book Antiqua" pitchFamily="18" charset="0"/>
            </a:endParaRPr>
          </a:p>
          <a:p>
            <a:pPr eaLnBrk="1" hangingPunct="1">
              <a:lnSpc>
                <a:spcPct val="90000"/>
              </a:lnSpc>
              <a:buFont typeface="Arial" pitchFamily="34" charset="0"/>
              <a:buNone/>
            </a:pPr>
            <a:endParaRPr lang="en-US" altLang="zh-CN" sz="3000" smtClean="0">
              <a:latin typeface="Book Antiqua" pitchFamily="18" charset="0"/>
            </a:endParaRPr>
          </a:p>
        </p:txBody>
      </p:sp>
      <p:sp>
        <p:nvSpPr>
          <p:cNvPr id="44034" name="Slide Number Placeholder 3"/>
          <p:cNvSpPr>
            <a:spLocks noGrp="1" noChangeArrowheads="1"/>
          </p:cNvSpPr>
          <p:nvPr>
            <p:ph type="sldNum" sz="quarter" idx="12"/>
          </p:nvPr>
        </p:nvSpPr>
        <p:spPr bwMode="auto">
          <a:noFill/>
          <a:ln>
            <a:miter lim="800000"/>
            <a:headEnd/>
            <a:tailEnd/>
          </a:ln>
        </p:spPr>
        <p:txBody>
          <a:bodyPr/>
          <a:lstStyle/>
          <a:p>
            <a:fld id="{8B2A3F21-B23B-43F1-B6CA-667B3576E80A}" type="slidenum">
              <a:rPr lang="en-US" altLang="zh-CN"/>
              <a:pPr/>
              <a:t>9</a:t>
            </a:fld>
            <a:endParaRPr lang="en-US" altLang="zh-CN"/>
          </a:p>
        </p:txBody>
      </p:sp>
      <p:pic>
        <p:nvPicPr>
          <p:cNvPr id="44035" name="Picture 2" descr="D:\PP symbols\Picture1.jpg"/>
          <p:cNvPicPr>
            <a:picLocks noChangeAspect="1" noChangeArrowheads="1"/>
          </p:cNvPicPr>
          <p:nvPr/>
        </p:nvPicPr>
        <p:blipFill>
          <a:blip r:embed="rId5"/>
          <a:srcRect/>
          <a:stretch>
            <a:fillRect/>
          </a:stretch>
        </p:blipFill>
        <p:spPr bwMode="auto">
          <a:xfrm>
            <a:off x="4838700" y="109538"/>
            <a:ext cx="4305300" cy="3395662"/>
          </a:xfrm>
          <a:prstGeom prst="rect">
            <a:avLst/>
          </a:prstGeom>
          <a:noFill/>
          <a:ln w="9525">
            <a:noFill/>
            <a:miter lim="800000"/>
            <a:headEnd/>
            <a:tailEnd/>
          </a:ln>
        </p:spPr>
      </p:pic>
      <p:pic>
        <p:nvPicPr>
          <p:cNvPr id="44036" name="Picture 2"/>
          <p:cNvPicPr>
            <a:picLocks noChangeAspect="1" noChangeArrowheads="1"/>
          </p:cNvPicPr>
          <p:nvPr/>
        </p:nvPicPr>
        <p:blipFill>
          <a:blip r:embed="rId6"/>
          <a:srcRect/>
          <a:stretch>
            <a:fillRect/>
          </a:stretch>
        </p:blipFill>
        <p:spPr bwMode="auto">
          <a:xfrm>
            <a:off x="5230813" y="3581400"/>
            <a:ext cx="2084387" cy="1981200"/>
          </a:xfrm>
          <a:prstGeom prst="rect">
            <a:avLst/>
          </a:prstGeom>
          <a:noFill/>
          <a:ln w="9525">
            <a:noFill/>
            <a:miter lim="800000"/>
            <a:headEnd/>
            <a:tailEnd/>
          </a:ln>
        </p:spPr>
      </p:pic>
      <p:pic>
        <p:nvPicPr>
          <p:cNvPr id="44037" name="Picture 3"/>
          <p:cNvPicPr>
            <a:picLocks noChangeAspect="1" noChangeArrowheads="1"/>
          </p:cNvPicPr>
          <p:nvPr/>
        </p:nvPicPr>
        <p:blipFill>
          <a:blip r:embed="rId7"/>
          <a:srcRect/>
          <a:stretch>
            <a:fillRect/>
          </a:stretch>
        </p:blipFill>
        <p:spPr bwMode="auto">
          <a:xfrm>
            <a:off x="7315200" y="3581400"/>
            <a:ext cx="1828800" cy="1981200"/>
          </a:xfrm>
          <a:prstGeom prst="rect">
            <a:avLst/>
          </a:prstGeom>
          <a:noFill/>
          <a:ln w="9525">
            <a:noFill/>
            <a:miter lim="800000"/>
            <a:headEnd/>
            <a:tailEnd/>
          </a:ln>
        </p:spPr>
      </p:pic>
    </p:spTree>
  </p:cSld>
  <p:clrMapOvr>
    <a:masterClrMapping/>
  </p:clrMapOvr>
  <p:transition>
    <p:comb/>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body" idx="1"/>
          </p:nvPr>
        </p:nvSpPr>
        <p:spPr>
          <a:xfrm>
            <a:off x="304800" y="304800"/>
            <a:ext cx="8382000" cy="6248400"/>
          </a:xfrm>
        </p:spPr>
        <p:txBody>
          <a:bodyPr/>
          <a:lstStyle/>
          <a:p>
            <a:pPr algn="just" eaLnBrk="1" hangingPunct="1">
              <a:lnSpc>
                <a:spcPct val="150000"/>
              </a:lnSpc>
            </a:pPr>
            <a:r>
              <a:rPr lang="en-US" altLang="en-US" sz="2800" smtClean="0">
                <a:latin typeface="Book Antiqua" pitchFamily="18" charset="0"/>
              </a:rPr>
              <a:t>Transpiration occurs through specialized tissues</a:t>
            </a:r>
          </a:p>
          <a:p>
            <a:pPr lvl="1" algn="just" eaLnBrk="1" hangingPunct="1">
              <a:lnSpc>
                <a:spcPct val="150000"/>
              </a:lnSpc>
            </a:pPr>
            <a:r>
              <a:rPr lang="en-US" altLang="en-US" smtClean="0">
                <a:latin typeface="Book Antiqua" pitchFamily="18" charset="0"/>
              </a:rPr>
              <a:t>Gas &amp; water from fruits and vegetables exchange occurs through specialized surface structures</a:t>
            </a:r>
          </a:p>
          <a:p>
            <a:pPr lvl="2" algn="just" eaLnBrk="1" hangingPunct="1">
              <a:lnSpc>
                <a:spcPct val="150000"/>
              </a:lnSpc>
            </a:pPr>
            <a:r>
              <a:rPr lang="en-US" altLang="en-US" sz="2800" b="1" smtClean="0">
                <a:latin typeface="Book Antiqua" pitchFamily="18" charset="0"/>
              </a:rPr>
              <a:t>Stomata</a:t>
            </a:r>
            <a:r>
              <a:rPr lang="en-US" altLang="en-US" sz="2800" smtClean="0">
                <a:latin typeface="Book Antiqua" pitchFamily="18" charset="0"/>
              </a:rPr>
              <a:t>, guard cells, lenticels, cuticle, cuticular membrane, corky tissue &amp; suberin</a:t>
            </a:r>
          </a:p>
          <a:p>
            <a:pPr lvl="2" algn="just" eaLnBrk="1" hangingPunct="1">
              <a:lnSpc>
                <a:spcPct val="150000"/>
              </a:lnSpc>
            </a:pPr>
            <a:r>
              <a:rPr lang="en-US" altLang="en-US" sz="2800" smtClean="0">
                <a:latin typeface="Book Antiqua" pitchFamily="18" charset="0"/>
              </a:rPr>
              <a:t>Leaves may contain as many as 50,000 stomates per cm</a:t>
            </a:r>
            <a:r>
              <a:rPr lang="en-US" altLang="en-US" sz="2800" baseline="30000" smtClean="0">
                <a:latin typeface="Book Antiqua" pitchFamily="18" charset="0"/>
              </a:rPr>
              <a:t>2</a:t>
            </a:r>
            <a:r>
              <a:rPr lang="en-US" altLang="en-US" sz="2800" smtClean="0">
                <a:latin typeface="Book Antiqua" pitchFamily="18" charset="0"/>
              </a:rPr>
              <a:t> while orange peel may contain about 1500 stomates per cm</a:t>
            </a:r>
            <a:r>
              <a:rPr lang="en-US" altLang="en-US" sz="2800" baseline="30000" smtClean="0">
                <a:latin typeface="Book Antiqua" pitchFamily="18" charset="0"/>
              </a:rPr>
              <a:t>2</a:t>
            </a:r>
            <a:r>
              <a:rPr lang="en-US" altLang="en-US" sz="2800" smtClean="0">
                <a:latin typeface="Book Antiqua"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2946">
                                            <p:txEl>
                                              <p:pRg st="0" end="0"/>
                                            </p:txEl>
                                          </p:spTgt>
                                        </p:tgtEl>
                                        <p:attrNameLst>
                                          <p:attrName>style.visibility</p:attrName>
                                        </p:attrNameLst>
                                      </p:cBhvr>
                                      <p:to>
                                        <p:strVal val="visible"/>
                                      </p:to>
                                    </p:set>
                                    <p:anim calcmode="lin" valueType="num">
                                      <p:cBhvr additive="base">
                                        <p:cTn id="7" dur="500" fill="hold"/>
                                        <p:tgtEl>
                                          <p:spTgt spid="829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9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2946">
                                            <p:txEl>
                                              <p:pRg st="1" end="1"/>
                                            </p:txEl>
                                          </p:spTgt>
                                        </p:tgtEl>
                                        <p:attrNameLst>
                                          <p:attrName>style.visibility</p:attrName>
                                        </p:attrNameLst>
                                      </p:cBhvr>
                                      <p:to>
                                        <p:strVal val="visible"/>
                                      </p:to>
                                    </p:set>
                                    <p:anim calcmode="lin" valueType="num">
                                      <p:cBhvr additive="base">
                                        <p:cTn id="13" dur="500" fill="hold"/>
                                        <p:tgtEl>
                                          <p:spTgt spid="8294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294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2946">
                                            <p:txEl>
                                              <p:pRg st="2" end="2"/>
                                            </p:txEl>
                                          </p:spTgt>
                                        </p:tgtEl>
                                        <p:attrNameLst>
                                          <p:attrName>style.visibility</p:attrName>
                                        </p:attrNameLst>
                                      </p:cBhvr>
                                      <p:to>
                                        <p:strVal val="visible"/>
                                      </p:to>
                                    </p:set>
                                    <p:anim calcmode="lin" valueType="num">
                                      <p:cBhvr additive="base">
                                        <p:cTn id="19" dur="500" fill="hold"/>
                                        <p:tgtEl>
                                          <p:spTgt spid="8294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94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2946">
                                            <p:txEl>
                                              <p:pRg st="3" end="3"/>
                                            </p:txEl>
                                          </p:spTgt>
                                        </p:tgtEl>
                                        <p:attrNameLst>
                                          <p:attrName>style.visibility</p:attrName>
                                        </p:attrNameLst>
                                      </p:cBhvr>
                                      <p:to>
                                        <p:strVal val="visible"/>
                                      </p:to>
                                    </p:set>
                                    <p:anim calcmode="lin" valueType="num">
                                      <p:cBhvr additive="base">
                                        <p:cTn id="25" dur="500" fill="hold"/>
                                        <p:tgtEl>
                                          <p:spTgt spid="8294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294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AutoShape 2"/>
          <p:cNvSpPr>
            <a:spLocks noGrp="1" noChangeArrowheads="1"/>
          </p:cNvSpPr>
          <p:nvPr>
            <p:ph type="title"/>
          </p:nvPr>
        </p:nvSpPr>
        <p:spPr>
          <a:xfrm>
            <a:off x="457200" y="0"/>
            <a:ext cx="8686800" cy="639763"/>
          </a:xfrm>
        </p:spPr>
        <p:txBody>
          <a:bodyPr>
            <a:normAutofit fontScale="90000"/>
          </a:bodyPr>
          <a:lstStyle/>
          <a:p>
            <a:pPr algn="l" eaLnBrk="1" hangingPunct="1"/>
            <a:r>
              <a:rPr lang="en-US" altLang="en-US" smtClean="0">
                <a:latin typeface="Book Antiqua" pitchFamily="18" charset="0"/>
              </a:rPr>
              <a:t>Factors influencing transpiration</a:t>
            </a:r>
          </a:p>
        </p:txBody>
      </p:sp>
      <p:sp>
        <p:nvSpPr>
          <p:cNvPr id="83971" name="Rectangle 3"/>
          <p:cNvSpPr>
            <a:spLocks noGrp="1" noChangeArrowheads="1"/>
          </p:cNvSpPr>
          <p:nvPr>
            <p:ph type="body" idx="1"/>
          </p:nvPr>
        </p:nvSpPr>
        <p:spPr>
          <a:xfrm>
            <a:off x="457200" y="609600"/>
            <a:ext cx="8229600" cy="5867400"/>
          </a:xfrm>
        </p:spPr>
        <p:txBody>
          <a:bodyPr/>
          <a:lstStyle/>
          <a:p>
            <a:pPr algn="just" eaLnBrk="1" hangingPunct="1"/>
            <a:r>
              <a:rPr lang="en-US" altLang="en-US" sz="2400" b="1" u="sng" smtClean="0">
                <a:latin typeface="Book Antiqua" pitchFamily="18" charset="0"/>
              </a:rPr>
              <a:t>Surface characteristics</a:t>
            </a:r>
          </a:p>
          <a:p>
            <a:pPr lvl="1" algn="just" eaLnBrk="1" hangingPunct="1"/>
            <a:r>
              <a:rPr lang="en-US" altLang="en-US" sz="2400" smtClean="0">
                <a:latin typeface="Book Antiqua" pitchFamily="18" charset="0"/>
              </a:rPr>
              <a:t>Surface area to volume ratio</a:t>
            </a:r>
          </a:p>
          <a:p>
            <a:pPr lvl="1" algn="just" eaLnBrk="1" hangingPunct="1">
              <a:buFont typeface="Arial" charset="0"/>
              <a:buNone/>
            </a:pPr>
            <a:endParaRPr lang="en-US" altLang="en-US" sz="1100" smtClean="0">
              <a:latin typeface="Book Antiqua" pitchFamily="18" charset="0"/>
            </a:endParaRPr>
          </a:p>
          <a:p>
            <a:pPr algn="just" eaLnBrk="1" hangingPunct="1"/>
            <a:r>
              <a:rPr lang="en-US" altLang="en-US" sz="2400" b="1" smtClean="0">
                <a:latin typeface="Book Antiqua" pitchFamily="18" charset="0"/>
              </a:rPr>
              <a:t>Humidity </a:t>
            </a:r>
          </a:p>
          <a:p>
            <a:pPr algn="just" eaLnBrk="1" hangingPunct="1"/>
            <a:endParaRPr lang="en-US" altLang="en-US" sz="2400" b="1" smtClean="0">
              <a:latin typeface="Book Antiqua" pitchFamily="18" charset="0"/>
            </a:endParaRPr>
          </a:p>
          <a:p>
            <a:pPr algn="just" eaLnBrk="1" hangingPunct="1"/>
            <a:r>
              <a:rPr lang="en-US" altLang="en-US" sz="2400" b="1" u="sng" smtClean="0">
                <a:latin typeface="Book Antiqua" pitchFamily="18" charset="0"/>
              </a:rPr>
              <a:t>Water vapor pressure (</a:t>
            </a:r>
            <a:r>
              <a:rPr lang="en-US" altLang="en-US" sz="2400" b="1" i="1" u="sng" smtClean="0">
                <a:latin typeface="Book Antiqua" pitchFamily="18" charset="0"/>
              </a:rPr>
              <a:t>wvpd</a:t>
            </a:r>
            <a:r>
              <a:rPr lang="en-US" altLang="en-US" sz="2400" b="1" u="sng" smtClean="0">
                <a:latin typeface="Book Antiqua" pitchFamily="18" charset="0"/>
              </a:rPr>
              <a:t>), temperature</a:t>
            </a:r>
          </a:p>
          <a:p>
            <a:pPr lvl="1" algn="just" eaLnBrk="1" hangingPunct="1"/>
            <a:r>
              <a:rPr lang="en-US" altLang="en-US" sz="2400" smtClean="0">
                <a:latin typeface="Book Antiqua" pitchFamily="18" charset="0"/>
              </a:rPr>
              <a:t>At any given temp (air or produce), transpiration increases as the RH (</a:t>
            </a:r>
            <a:r>
              <a:rPr lang="en-US" altLang="en-US" sz="2400" b="1" i="1" smtClean="0">
                <a:latin typeface="Book Antiqua" pitchFamily="18" charset="0"/>
              </a:rPr>
              <a:t>wvp</a:t>
            </a:r>
            <a:r>
              <a:rPr lang="en-US" altLang="en-US" sz="2400" smtClean="0">
                <a:latin typeface="Book Antiqua" pitchFamily="18" charset="0"/>
              </a:rPr>
              <a:t>) of the air decreases as there is increased </a:t>
            </a:r>
            <a:r>
              <a:rPr lang="en-US" altLang="en-US" sz="2400" b="1" i="1" smtClean="0">
                <a:latin typeface="Book Antiqua" pitchFamily="18" charset="0"/>
              </a:rPr>
              <a:t>wvpd</a:t>
            </a:r>
            <a:r>
              <a:rPr lang="en-US" altLang="en-US" sz="2400" smtClean="0">
                <a:latin typeface="Book Antiqua" pitchFamily="18" charset="0"/>
              </a:rPr>
              <a:t>.</a:t>
            </a:r>
          </a:p>
          <a:p>
            <a:pPr lvl="1" algn="just" eaLnBrk="1" hangingPunct="1">
              <a:buFont typeface="Arial" charset="0"/>
              <a:buNone/>
            </a:pPr>
            <a:endParaRPr lang="en-US" altLang="en-US" sz="1100" smtClean="0">
              <a:latin typeface="Book Antiqua" pitchFamily="18" charset="0"/>
            </a:endParaRPr>
          </a:p>
          <a:p>
            <a:pPr lvl="1" algn="just" eaLnBrk="1" hangingPunct="1">
              <a:buFont typeface="Arial" charset="0"/>
              <a:buNone/>
            </a:pPr>
            <a:endParaRPr lang="en-US" altLang="en-US" sz="400" b="1" i="1" smtClean="0">
              <a:latin typeface="Book Antiqua" pitchFamily="18" charset="0"/>
            </a:endParaRPr>
          </a:p>
          <a:p>
            <a:pPr lvl="1" algn="just" eaLnBrk="1" hangingPunct="1"/>
            <a:r>
              <a:rPr lang="en-US" altLang="en-US" sz="2400" smtClean="0">
                <a:latin typeface="Book Antiqua" pitchFamily="18" charset="0"/>
              </a:rPr>
              <a:t>At any given temp of the produce and a given RH of air, lower air temp (lower than produce) will have a high initial transpiration rate (larger </a:t>
            </a:r>
            <a:r>
              <a:rPr lang="en-US" altLang="en-US" sz="2400" b="1" i="1" smtClean="0">
                <a:latin typeface="Book Antiqua" pitchFamily="18" charset="0"/>
              </a:rPr>
              <a:t>wvpd</a:t>
            </a:r>
            <a:r>
              <a:rPr lang="en-US" altLang="en-US" sz="2400" smtClean="0">
                <a:latin typeface="Book Antiqua"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3971">
                                            <p:txEl>
                                              <p:pRg st="1" end="1"/>
                                            </p:txEl>
                                          </p:spTgt>
                                        </p:tgtEl>
                                        <p:attrNameLst>
                                          <p:attrName>style.visibility</p:attrName>
                                        </p:attrNameLst>
                                      </p:cBhvr>
                                      <p:to>
                                        <p:strVal val="visible"/>
                                      </p:to>
                                    </p:set>
                                    <p:anim calcmode="lin" valueType="num">
                                      <p:cBhvr additive="base">
                                        <p:cTn id="13"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3971">
                                            <p:txEl>
                                              <p:pRg st="3" end="3"/>
                                            </p:txEl>
                                          </p:spTgt>
                                        </p:tgtEl>
                                        <p:attrNameLst>
                                          <p:attrName>style.visibility</p:attrName>
                                        </p:attrNameLst>
                                      </p:cBhvr>
                                      <p:to>
                                        <p:strVal val="visible"/>
                                      </p:to>
                                    </p:set>
                                    <p:anim calcmode="lin" valueType="num">
                                      <p:cBhvr additive="base">
                                        <p:cTn id="19"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3971">
                                            <p:txEl>
                                              <p:pRg st="5" end="5"/>
                                            </p:txEl>
                                          </p:spTgt>
                                        </p:tgtEl>
                                        <p:attrNameLst>
                                          <p:attrName>style.visibility</p:attrName>
                                        </p:attrNameLst>
                                      </p:cBhvr>
                                      <p:to>
                                        <p:strVal val="visible"/>
                                      </p:to>
                                    </p:set>
                                    <p:anim calcmode="lin" valueType="num">
                                      <p:cBhvr additive="base">
                                        <p:cTn id="25" dur="500" fill="hold"/>
                                        <p:tgtEl>
                                          <p:spTgt spid="8397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9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3971">
                                            <p:txEl>
                                              <p:pRg st="6" end="6"/>
                                            </p:txEl>
                                          </p:spTgt>
                                        </p:tgtEl>
                                        <p:attrNameLst>
                                          <p:attrName>style.visibility</p:attrName>
                                        </p:attrNameLst>
                                      </p:cBhvr>
                                      <p:to>
                                        <p:strVal val="visible"/>
                                      </p:to>
                                    </p:set>
                                    <p:anim calcmode="lin" valueType="num">
                                      <p:cBhvr additive="base">
                                        <p:cTn id="31" dur="500" fill="hold"/>
                                        <p:tgtEl>
                                          <p:spTgt spid="83971">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39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83971">
                                            <p:txEl>
                                              <p:pRg st="9" end="9"/>
                                            </p:txEl>
                                          </p:spTgt>
                                        </p:tgtEl>
                                        <p:attrNameLst>
                                          <p:attrName>style.visibility</p:attrName>
                                        </p:attrNameLst>
                                      </p:cBhvr>
                                      <p:to>
                                        <p:strVal val="visible"/>
                                      </p:to>
                                    </p:set>
                                    <p:anim calcmode="lin" valueType="num">
                                      <p:cBhvr additive="base">
                                        <p:cTn id="37" dur="500" fill="hold"/>
                                        <p:tgtEl>
                                          <p:spTgt spid="83971">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397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3"/>
          <p:cNvSpPr>
            <a:spLocks noGrp="1" noChangeArrowheads="1"/>
          </p:cNvSpPr>
          <p:nvPr>
            <p:ph type="body" idx="1"/>
          </p:nvPr>
        </p:nvSpPr>
        <p:spPr>
          <a:xfrm>
            <a:off x="457200" y="533400"/>
            <a:ext cx="8074025" cy="5553075"/>
          </a:xfrm>
        </p:spPr>
        <p:txBody>
          <a:bodyPr/>
          <a:lstStyle/>
          <a:p>
            <a:pPr algn="just" eaLnBrk="1" hangingPunct="1">
              <a:buFont typeface="Wingdings" pitchFamily="2" charset="2"/>
              <a:buNone/>
            </a:pPr>
            <a:r>
              <a:rPr lang="en-US" altLang="en-US" sz="2800" b="1" u="sng" smtClean="0">
                <a:latin typeface="Book Antiqua" pitchFamily="18" charset="0"/>
              </a:rPr>
              <a:t>Respiration</a:t>
            </a:r>
          </a:p>
          <a:p>
            <a:pPr algn="just" eaLnBrk="1" hangingPunct="1">
              <a:buFont typeface="Wingdings" pitchFamily="2" charset="2"/>
              <a:buNone/>
            </a:pPr>
            <a:endParaRPr lang="en-US" altLang="en-US" sz="2800" b="1" u="sng" smtClean="0">
              <a:latin typeface="Book Antiqua" pitchFamily="18" charset="0"/>
            </a:endParaRPr>
          </a:p>
          <a:p>
            <a:pPr algn="just" eaLnBrk="1" hangingPunct="1"/>
            <a:r>
              <a:rPr lang="en-US" altLang="en-US" sz="2800" smtClean="0">
                <a:latin typeface="Book Antiqua" pitchFamily="18" charset="0"/>
              </a:rPr>
              <a:t>Respiration produces heat and moisture</a:t>
            </a:r>
          </a:p>
          <a:p>
            <a:pPr algn="just" eaLnBrk="1" hangingPunct="1">
              <a:buFont typeface="Arial" charset="0"/>
              <a:buNone/>
            </a:pPr>
            <a:endParaRPr lang="en-US" altLang="en-US" sz="2800" smtClean="0">
              <a:latin typeface="Book Antiqua" pitchFamily="18" charset="0"/>
            </a:endParaRPr>
          </a:p>
          <a:p>
            <a:pPr algn="just" eaLnBrk="1" hangingPunct="1"/>
            <a:r>
              <a:rPr lang="en-US" altLang="en-US" sz="2800" smtClean="0">
                <a:latin typeface="Book Antiqua" pitchFamily="18" charset="0"/>
              </a:rPr>
              <a:t>The heat if not removed efficiently, can rise the produce temperature and hence its transpiration</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3"/>
          <p:cNvSpPr>
            <a:spLocks noGrp="1" noChangeArrowheads="1"/>
          </p:cNvSpPr>
          <p:nvPr>
            <p:ph type="body" idx="1"/>
          </p:nvPr>
        </p:nvSpPr>
        <p:spPr>
          <a:xfrm>
            <a:off x="304800" y="609600"/>
            <a:ext cx="8458200" cy="5943600"/>
          </a:xfrm>
        </p:spPr>
        <p:txBody>
          <a:bodyPr/>
          <a:lstStyle/>
          <a:p>
            <a:pPr algn="just" eaLnBrk="1" hangingPunct="1">
              <a:buFont typeface="Arial" charset="0"/>
              <a:buNone/>
            </a:pPr>
            <a:r>
              <a:rPr lang="en-US" altLang="en-US" sz="2800" b="1" u="sng" smtClean="0">
                <a:latin typeface="Book Antiqua" pitchFamily="18" charset="0"/>
              </a:rPr>
              <a:t>Air Movement</a:t>
            </a:r>
          </a:p>
          <a:p>
            <a:pPr algn="just" eaLnBrk="1" hangingPunct="1">
              <a:buFont typeface="Wingdings" pitchFamily="2" charset="2"/>
              <a:buNone/>
            </a:pPr>
            <a:r>
              <a:rPr lang="en-US" altLang="en-US" sz="2800" smtClean="0">
                <a:latin typeface="Book Antiqua" pitchFamily="18" charset="0"/>
              </a:rPr>
              <a:t>	Air movement assists in better heat transfer to effectively transfer the heat of respiration and any sensible or field heat associated with the produce.</a:t>
            </a:r>
          </a:p>
          <a:p>
            <a:pPr algn="just" eaLnBrk="1" hangingPunct="1">
              <a:buFont typeface="Wingdings" pitchFamily="2" charset="2"/>
              <a:buNone/>
            </a:pPr>
            <a:endParaRPr lang="en-US" altLang="en-US" sz="2800" smtClean="0">
              <a:latin typeface="Book Antiqua" pitchFamily="18" charset="0"/>
            </a:endParaRPr>
          </a:p>
          <a:p>
            <a:pPr algn="just" eaLnBrk="1" hangingPunct="1">
              <a:buFont typeface="Wingdings" pitchFamily="2" charset="2"/>
              <a:buNone/>
            </a:pPr>
            <a:r>
              <a:rPr lang="en-US" altLang="en-US" sz="2800" smtClean="0">
                <a:latin typeface="Book Antiqua" pitchFamily="18" charset="0"/>
              </a:rPr>
              <a:t>	On the other hand, promotes the mass transfer in terms of removing moisture transpired by the produce from its neighbor.</a:t>
            </a:r>
          </a:p>
          <a:p>
            <a:pPr algn="just" eaLnBrk="1" hangingPunct="1">
              <a:buFont typeface="Wingdings" pitchFamily="2" charset="2"/>
              <a:buNone/>
            </a:pPr>
            <a:endParaRPr lang="en-US" altLang="en-US" sz="2800" smtClean="0">
              <a:latin typeface="Book Antiqua" pitchFamily="18" charset="0"/>
            </a:endParaRPr>
          </a:p>
          <a:p>
            <a:pPr algn="just" eaLnBrk="1" hangingPunct="1">
              <a:buFont typeface="Wingdings" pitchFamily="2" charset="2"/>
              <a:buNone/>
            </a:pPr>
            <a:r>
              <a:rPr lang="en-US" altLang="en-US" sz="2800" smtClean="0">
                <a:latin typeface="Book Antiqua" pitchFamily="18" charset="0"/>
              </a:rPr>
              <a:t>	This results in further transpiration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18">
                                            <p:txEl>
                                              <p:pRg st="1" end="1"/>
                                            </p:txEl>
                                          </p:spTgt>
                                        </p:tgtEl>
                                        <p:attrNameLst>
                                          <p:attrName>style.visibility</p:attrName>
                                        </p:attrNameLst>
                                      </p:cBhvr>
                                      <p:to>
                                        <p:strVal val="visible"/>
                                      </p:to>
                                    </p:set>
                                    <p:anim calcmode="lin" valueType="num">
                                      <p:cBhvr additive="base">
                                        <p:cTn id="7" dur="500" fill="hold"/>
                                        <p:tgtEl>
                                          <p:spTgt spid="8601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6018">
                                            <p:txEl>
                                              <p:pRg st="3" end="3"/>
                                            </p:txEl>
                                          </p:spTgt>
                                        </p:tgtEl>
                                        <p:attrNameLst>
                                          <p:attrName>style.visibility</p:attrName>
                                        </p:attrNameLst>
                                      </p:cBhvr>
                                      <p:to>
                                        <p:strVal val="visible"/>
                                      </p:to>
                                    </p:set>
                                    <p:anim calcmode="lin" valueType="num">
                                      <p:cBhvr additive="base">
                                        <p:cTn id="13" dur="500" fill="hold"/>
                                        <p:tgtEl>
                                          <p:spTgt spid="86018">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601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6018">
                                            <p:txEl>
                                              <p:pRg st="5" end="5"/>
                                            </p:txEl>
                                          </p:spTgt>
                                        </p:tgtEl>
                                        <p:attrNameLst>
                                          <p:attrName>style.visibility</p:attrName>
                                        </p:attrNameLst>
                                      </p:cBhvr>
                                      <p:to>
                                        <p:strVal val="visible"/>
                                      </p:to>
                                    </p:set>
                                    <p:anim calcmode="lin" valueType="num">
                                      <p:cBhvr additive="base">
                                        <p:cTn id="19" dur="500" fill="hold"/>
                                        <p:tgtEl>
                                          <p:spTgt spid="86018">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01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3"/>
          <p:cNvSpPr>
            <a:spLocks noGrp="1" noChangeArrowheads="1"/>
          </p:cNvSpPr>
          <p:nvPr>
            <p:ph type="body" idx="1"/>
          </p:nvPr>
        </p:nvSpPr>
        <p:spPr>
          <a:xfrm>
            <a:off x="457200" y="685800"/>
            <a:ext cx="8229600" cy="4754563"/>
          </a:xfrm>
        </p:spPr>
        <p:txBody>
          <a:bodyPr>
            <a:normAutofit fontScale="92500"/>
          </a:bodyPr>
          <a:lstStyle/>
          <a:p>
            <a:pPr algn="just" eaLnBrk="1" hangingPunct="1"/>
            <a:r>
              <a:rPr lang="en-US" altLang="en-US" sz="2800" b="1" u="sng" smtClean="0">
                <a:latin typeface="Book Antiqua" pitchFamily="18" charset="0"/>
              </a:rPr>
              <a:t>Physical/Mechanical damage</a:t>
            </a:r>
          </a:p>
          <a:p>
            <a:pPr lvl="1" algn="just" eaLnBrk="1" hangingPunct="1">
              <a:lnSpc>
                <a:spcPct val="150000"/>
              </a:lnSpc>
            </a:pPr>
            <a:r>
              <a:rPr lang="en-US" altLang="en-US" smtClean="0">
                <a:latin typeface="Book Antiqua" pitchFamily="18" charset="0"/>
              </a:rPr>
              <a:t>Wounds, cuts etc caused mechanical or physical damages increase the transpiration rate because </a:t>
            </a:r>
          </a:p>
          <a:p>
            <a:pPr lvl="2" algn="just" eaLnBrk="1" hangingPunct="1">
              <a:lnSpc>
                <a:spcPct val="150000"/>
              </a:lnSpc>
            </a:pPr>
            <a:r>
              <a:rPr lang="en-US" altLang="en-US" sz="2800" b="1" smtClean="0">
                <a:latin typeface="Book Antiqua" pitchFamily="18" charset="0"/>
              </a:rPr>
              <a:t>They expose the cellular components directly to the environment without the normal protection that was previously offered by the protective tissue</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AutoShape 2"/>
          <p:cNvSpPr>
            <a:spLocks noGrp="1" noChangeArrowheads="1"/>
          </p:cNvSpPr>
          <p:nvPr>
            <p:ph type="title"/>
          </p:nvPr>
        </p:nvSpPr>
        <p:spPr>
          <a:xfrm>
            <a:off x="0" y="0"/>
            <a:ext cx="8686800" cy="990600"/>
          </a:xfrm>
        </p:spPr>
        <p:txBody>
          <a:bodyPr/>
          <a:lstStyle/>
          <a:p>
            <a:pPr eaLnBrk="1" hangingPunct="1"/>
            <a:r>
              <a:rPr lang="en-US" altLang="en-US" sz="3200" b="1" smtClean="0">
                <a:latin typeface="Book Antiqua" pitchFamily="18" charset="0"/>
              </a:rPr>
              <a:t>Methods of controlling transpirational losses</a:t>
            </a:r>
          </a:p>
        </p:txBody>
      </p:sp>
      <p:sp>
        <p:nvSpPr>
          <p:cNvPr id="163843" name="Rectangle 3"/>
          <p:cNvSpPr>
            <a:spLocks noGrp="1" noChangeArrowheads="1"/>
          </p:cNvSpPr>
          <p:nvPr>
            <p:ph type="body" idx="1"/>
          </p:nvPr>
        </p:nvSpPr>
        <p:spPr>
          <a:xfrm>
            <a:off x="304800" y="1066800"/>
            <a:ext cx="8686800" cy="5334000"/>
          </a:xfrm>
        </p:spPr>
        <p:txBody>
          <a:bodyPr/>
          <a:lstStyle/>
          <a:p>
            <a:pPr marL="457200" indent="-457200" algn="just" eaLnBrk="1" hangingPunct="1">
              <a:buFont typeface="Wingdings" pitchFamily="2" charset="2"/>
              <a:buAutoNum type="arabicPeriod"/>
            </a:pPr>
            <a:r>
              <a:rPr lang="en-US" altLang="en-US" sz="2800" b="1" smtClean="0">
                <a:latin typeface="Book Antiqua" pitchFamily="18" charset="0"/>
              </a:rPr>
              <a:t>Maintain as high RH in the chamber as possible</a:t>
            </a:r>
            <a:r>
              <a:rPr lang="en-US" altLang="en-US" sz="2800" smtClean="0">
                <a:latin typeface="Book Antiqua" pitchFamily="18" charset="0"/>
              </a:rPr>
              <a:t>. </a:t>
            </a:r>
          </a:p>
          <a:p>
            <a:pPr marL="838200" lvl="1" indent="-381000" algn="just" eaLnBrk="1" hangingPunct="1">
              <a:buFont typeface="Wingdings" pitchFamily="2" charset="2"/>
              <a:buChar char="l"/>
            </a:pPr>
            <a:r>
              <a:rPr lang="en-US" altLang="en-US" smtClean="0">
                <a:latin typeface="Book Antiqua" pitchFamily="18" charset="0"/>
              </a:rPr>
              <a:t>For this, several techniques (humidification, jacketed storage) are employed</a:t>
            </a:r>
          </a:p>
          <a:p>
            <a:pPr marL="457200" indent="-457200" algn="just" eaLnBrk="1" hangingPunct="1">
              <a:buFont typeface="Wingdings" pitchFamily="2" charset="2"/>
              <a:buAutoNum type="arabicPeriod"/>
            </a:pPr>
            <a:r>
              <a:rPr lang="en-US" altLang="en-US" sz="2800" b="1" smtClean="0">
                <a:latin typeface="Book Antiqua" pitchFamily="18" charset="0"/>
              </a:rPr>
              <a:t>Maintain a low temperature difference between the produce and the cooling coils.</a:t>
            </a:r>
          </a:p>
          <a:p>
            <a:pPr marL="838200" lvl="1" indent="-381000" algn="just" eaLnBrk="1" hangingPunct="1"/>
            <a:r>
              <a:rPr lang="en-US" altLang="en-US" smtClean="0">
                <a:latin typeface="Book Antiqua" pitchFamily="18" charset="0"/>
              </a:rPr>
              <a:t>This will reduce the chances of the cold air being cooled below its dew point.</a:t>
            </a:r>
          </a:p>
          <a:p>
            <a:pPr marL="838200" lvl="1" indent="-381000" algn="just" eaLnBrk="1" hangingPunct="1"/>
            <a:r>
              <a:rPr lang="en-US" altLang="en-US" smtClean="0">
                <a:latin typeface="Book Antiqua" pitchFamily="18" charset="0"/>
              </a:rPr>
              <a:t>This is achieved by maintaining large cooling surfaces, better refrigeration capacity, moderate high air speeds, proper stacking of produce, and prompt pre-cooling of produce prior to storage</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body" idx="1"/>
          </p:nvPr>
        </p:nvSpPr>
        <p:spPr>
          <a:xfrm>
            <a:off x="228600" y="685800"/>
            <a:ext cx="8686800" cy="5440363"/>
          </a:xfrm>
        </p:spPr>
        <p:txBody>
          <a:bodyPr>
            <a:normAutofit lnSpcReduction="10000"/>
          </a:bodyPr>
          <a:lstStyle/>
          <a:p>
            <a:pPr marL="533400" indent="-533400" algn="just" eaLnBrk="1" hangingPunct="1">
              <a:lnSpc>
                <a:spcPct val="150000"/>
              </a:lnSpc>
              <a:buFont typeface="Wingdings" pitchFamily="2" charset="2"/>
              <a:buNone/>
            </a:pPr>
            <a:r>
              <a:rPr lang="en-US" altLang="en-US" sz="2800" b="1" smtClean="0">
                <a:latin typeface="Book Antiqua" pitchFamily="18" charset="0"/>
              </a:rPr>
              <a:t>3. Protect from mechanical and physical injuries</a:t>
            </a:r>
          </a:p>
          <a:p>
            <a:pPr marL="533400" indent="-533400" algn="just" eaLnBrk="1" hangingPunct="1">
              <a:lnSpc>
                <a:spcPct val="150000"/>
              </a:lnSpc>
              <a:buFont typeface="Wingdings" pitchFamily="2" charset="2"/>
              <a:buNone/>
            </a:pPr>
            <a:r>
              <a:rPr lang="en-US" altLang="en-US" sz="2800" b="1" smtClean="0">
                <a:latin typeface="Book Antiqua" pitchFamily="18" charset="0"/>
              </a:rPr>
              <a:t>4.Regulate moisture loss by controlling the permeability of the produce tissue</a:t>
            </a:r>
            <a:r>
              <a:rPr lang="en-US" altLang="en-US" sz="2800" smtClean="0">
                <a:latin typeface="Book Antiqua" pitchFamily="18" charset="0"/>
              </a:rPr>
              <a:t>.</a:t>
            </a:r>
          </a:p>
          <a:p>
            <a:pPr marL="914400" lvl="1" indent="-457200" algn="just" eaLnBrk="1" hangingPunct="1">
              <a:lnSpc>
                <a:spcPct val="150000"/>
              </a:lnSpc>
            </a:pPr>
            <a:r>
              <a:rPr lang="en-US" altLang="en-US" smtClean="0">
                <a:latin typeface="Book Antiqua" pitchFamily="18" charset="0"/>
              </a:rPr>
              <a:t>Primarily this is achieved by </a:t>
            </a:r>
            <a:r>
              <a:rPr lang="en-US" altLang="en-US" b="1" smtClean="0">
                <a:latin typeface="Book Antiqua" pitchFamily="18" charset="0"/>
              </a:rPr>
              <a:t>waxing</a:t>
            </a:r>
            <a:r>
              <a:rPr lang="en-US" altLang="en-US" smtClean="0">
                <a:latin typeface="Book Antiqua" pitchFamily="18" charset="0"/>
              </a:rPr>
              <a:t> (apples, citrus, cucumber, bell pepper, banana, etc)</a:t>
            </a:r>
          </a:p>
          <a:p>
            <a:pPr marL="914400" lvl="1" indent="-457200" algn="just" eaLnBrk="1" hangingPunct="1">
              <a:lnSpc>
                <a:spcPct val="150000"/>
              </a:lnSpc>
            </a:pPr>
            <a:r>
              <a:rPr lang="en-US" altLang="en-US" smtClean="0">
                <a:latin typeface="Book Antiqua" pitchFamily="18" charset="0"/>
              </a:rPr>
              <a:t>A good wax should have </a:t>
            </a:r>
            <a:r>
              <a:rPr lang="en-US" altLang="en-US" b="1" smtClean="0">
                <a:latin typeface="Book Antiqua" pitchFamily="18" charset="0"/>
              </a:rPr>
              <a:t>low toxicity, rapid drying characteristics, strong adherence characteristics, high gloss and low cost</a:t>
            </a:r>
            <a:r>
              <a:rPr lang="en-US" altLang="en-US" smtClean="0">
                <a:latin typeface="Book Antiqua" pitchFamily="18" charset="0"/>
              </a:rPr>
              <a:t>.</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body" idx="1"/>
          </p:nvPr>
        </p:nvSpPr>
        <p:spPr>
          <a:xfrm>
            <a:off x="304800" y="457200"/>
            <a:ext cx="8534400" cy="6019800"/>
          </a:xfrm>
        </p:spPr>
        <p:txBody>
          <a:bodyPr>
            <a:normAutofit lnSpcReduction="10000"/>
          </a:bodyPr>
          <a:lstStyle/>
          <a:p>
            <a:pPr algn="just" eaLnBrk="1" hangingPunct="1">
              <a:buFont typeface="Wingdings" pitchFamily="2" charset="2"/>
              <a:buNone/>
            </a:pPr>
            <a:r>
              <a:rPr lang="en-US" altLang="en-US" sz="2800" b="1" smtClean="0">
                <a:latin typeface="Book Antiqua" pitchFamily="18" charset="0"/>
              </a:rPr>
              <a:t>5. Prepackage in polymeric films</a:t>
            </a:r>
          </a:p>
          <a:p>
            <a:pPr lvl="1" algn="just" eaLnBrk="1" hangingPunct="1"/>
            <a:r>
              <a:rPr lang="en-US" altLang="en-US" smtClean="0">
                <a:latin typeface="Book Antiqua" pitchFamily="18" charset="0"/>
              </a:rPr>
              <a:t>The produce is allowed to transpire to accumulate the moisture to the maximum level which will automatically suppress the subsequently transpiration.</a:t>
            </a:r>
          </a:p>
          <a:p>
            <a:pPr algn="just" eaLnBrk="1" hangingPunct="1">
              <a:buFont typeface="Arial" charset="0"/>
              <a:buNone/>
            </a:pPr>
            <a:r>
              <a:rPr lang="en-US" altLang="en-US" smtClean="0">
                <a:latin typeface="Book Antiqua" pitchFamily="18" charset="0"/>
              </a:rPr>
              <a:t>6. Curing</a:t>
            </a:r>
          </a:p>
          <a:p>
            <a:pPr algn="just" eaLnBrk="1" hangingPunct="1">
              <a:buFont typeface="Arial" charset="0"/>
              <a:buNone/>
            </a:pPr>
            <a:r>
              <a:rPr lang="en-US" altLang="en-US" smtClean="0">
                <a:latin typeface="Book Antiqua" pitchFamily="18" charset="0"/>
                <a:cs typeface="Arial" charset="0"/>
              </a:rPr>
              <a:t>7. Wetting floors in storage rooms.</a:t>
            </a:r>
          </a:p>
          <a:p>
            <a:pPr>
              <a:buFont typeface="Arial" charset="0"/>
              <a:buNone/>
            </a:pPr>
            <a:r>
              <a:rPr lang="en-US" altLang="en-US" smtClean="0">
                <a:latin typeface="Book Antiqua" pitchFamily="18" charset="0"/>
                <a:cs typeface="Arial" charset="0"/>
              </a:rPr>
              <a:t>8. Adding crushed ice in shipping containers.</a:t>
            </a:r>
          </a:p>
          <a:p>
            <a:pPr>
              <a:buFont typeface="Arial" charset="0"/>
              <a:buNone/>
            </a:pPr>
            <a:r>
              <a:rPr lang="en-US" altLang="en-US" smtClean="0">
                <a:latin typeface="Book Antiqua" pitchFamily="18" charset="0"/>
                <a:cs typeface="Arial" charset="0"/>
              </a:rPr>
              <a:t>9. Sprinkling produce with sanitized, clean water during retail marketing of the product.</a:t>
            </a:r>
          </a:p>
          <a:p>
            <a:pPr algn="just" eaLnBrk="1" hangingPunct="1">
              <a:buFont typeface="Arial" charset="0"/>
              <a:buNone/>
            </a:pPr>
            <a:r>
              <a:rPr lang="en-US" altLang="en-US" smtClean="0">
                <a:latin typeface="Book Antiqua" pitchFamily="18" charset="0"/>
              </a:rPr>
              <a:t> </a:t>
            </a:r>
          </a:p>
          <a:p>
            <a:pPr algn="just" eaLnBrk="1" hangingPunct="1">
              <a:buFont typeface="Arial" charset="0"/>
              <a:buNone/>
            </a:pPr>
            <a:endParaRPr lang="en-US" altLang="en-US" smtClean="0">
              <a:latin typeface="Book Antiqua" pitchFamily="18"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p:cNvSpPr>
            <a:spLocks noGrp="1"/>
          </p:cNvSpPr>
          <p:nvPr>
            <p:ph type="title"/>
          </p:nvPr>
        </p:nvSpPr>
        <p:spPr>
          <a:xfrm>
            <a:off x="304800" y="304800"/>
            <a:ext cx="8458200" cy="792163"/>
          </a:xfrm>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b="1" dirty="0" smtClean="0">
                <a:solidFill>
                  <a:schemeClr val="bg1"/>
                </a:solidFill>
                <a:latin typeface="Book Antiqua" pitchFamily="18" charset="0"/>
              </a:rPr>
              <a:t>Fruit ripening </a:t>
            </a:r>
          </a:p>
        </p:txBody>
      </p:sp>
      <p:sp>
        <p:nvSpPr>
          <p:cNvPr id="94211" name="Content Placeholder 2"/>
          <p:cNvSpPr>
            <a:spLocks noGrp="1"/>
          </p:cNvSpPr>
          <p:nvPr>
            <p:ph idx="1"/>
          </p:nvPr>
        </p:nvSpPr>
        <p:spPr>
          <a:xfrm>
            <a:off x="381000" y="1219200"/>
            <a:ext cx="8305800" cy="5257800"/>
          </a:xfrm>
        </p:spPr>
        <p:txBody>
          <a:bodyPr/>
          <a:lstStyle/>
          <a:p>
            <a:pPr algn="just">
              <a:buFont typeface="Arial" charset="0"/>
              <a:buBlip>
                <a:blip r:embed="rId2"/>
              </a:buBlip>
            </a:pPr>
            <a:r>
              <a:rPr lang="en-US" altLang="en-US" sz="2800" smtClean="0">
                <a:latin typeface="Book Antiqua" pitchFamily="18" charset="0"/>
              </a:rPr>
              <a:t>Ripening is the process by which fruits attain their </a:t>
            </a:r>
            <a:r>
              <a:rPr lang="en-US" altLang="en-US" sz="2800" b="1" smtClean="0">
                <a:solidFill>
                  <a:srgbClr val="0033CC"/>
                </a:solidFill>
                <a:latin typeface="Book Antiqua" pitchFamily="18" charset="0"/>
              </a:rPr>
              <a:t>desirable quality</a:t>
            </a:r>
            <a:r>
              <a:rPr lang="en-US" altLang="en-US" sz="2800" smtClean="0">
                <a:latin typeface="Book Antiqua" pitchFamily="18" charset="0"/>
              </a:rPr>
              <a:t>; flavour, colour, palatable nature and other textural properties.</a:t>
            </a:r>
          </a:p>
          <a:p>
            <a:pPr algn="just">
              <a:buFont typeface="Arial" charset="0"/>
              <a:buBlip>
                <a:blip r:embed="rId2"/>
              </a:buBlip>
            </a:pPr>
            <a:endParaRPr lang="en-US" altLang="en-US" sz="1400" smtClean="0">
              <a:latin typeface="Book Antiqua" pitchFamily="18" charset="0"/>
            </a:endParaRPr>
          </a:p>
          <a:p>
            <a:pPr algn="just">
              <a:buFont typeface="Arial" charset="0"/>
              <a:buBlip>
                <a:blip r:embed="rId2"/>
              </a:buBlip>
            </a:pPr>
            <a:r>
              <a:rPr lang="en-US" altLang="en-US" sz="2800" smtClean="0">
                <a:latin typeface="Book Antiqua" pitchFamily="18" charset="0"/>
              </a:rPr>
              <a:t>Ripening of fruit undergoes many physico-chemical changes that determine the quality </a:t>
            </a:r>
          </a:p>
          <a:p>
            <a:pPr>
              <a:buFont typeface="Arial" charset="0"/>
              <a:buBlip>
                <a:blip r:embed="rId2"/>
              </a:buBlip>
            </a:pPr>
            <a:endParaRPr lang="en-US" altLang="en-US" sz="2800" smtClean="0"/>
          </a:p>
          <a:p>
            <a:pPr algn="just">
              <a:buFont typeface="Arial" charset="0"/>
              <a:buBlip>
                <a:blip r:embed="rId2"/>
              </a:buBlip>
            </a:pPr>
            <a:r>
              <a:rPr lang="en-US" altLang="en-US" sz="2800" smtClean="0">
                <a:latin typeface="Book Antiqua" pitchFamily="18" charset="0"/>
              </a:rPr>
              <a:t>On the basis of ripening behavior, fruits are classified as </a:t>
            </a:r>
            <a:r>
              <a:rPr lang="en-US" altLang="en-US" sz="2800" b="1" smtClean="0">
                <a:latin typeface="Book Antiqua" pitchFamily="18" charset="0"/>
              </a:rPr>
              <a:t>climacteric</a:t>
            </a:r>
            <a:r>
              <a:rPr lang="en-US" altLang="en-US" sz="2800" smtClean="0">
                <a:latin typeface="Book Antiqua" pitchFamily="18" charset="0"/>
              </a:rPr>
              <a:t> and </a:t>
            </a:r>
            <a:r>
              <a:rPr lang="en-US" altLang="en-US" sz="2800" b="1" smtClean="0">
                <a:latin typeface="Book Antiqua" pitchFamily="18" charset="0"/>
              </a:rPr>
              <a:t>non-climacteric</a:t>
            </a:r>
            <a:r>
              <a:rPr lang="en-US" altLang="en-US" sz="2800" smtClean="0">
                <a:latin typeface="Book Antiqua" pitchFamily="18" charset="0"/>
              </a:rPr>
              <a:t> fruits.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500" fill="hold"/>
                                        <p:tgtEl>
                                          <p:spTgt spid="94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4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4211">
                                            <p:txEl>
                                              <p:pRg st="2" end="2"/>
                                            </p:txEl>
                                          </p:spTgt>
                                        </p:tgtEl>
                                        <p:attrNameLst>
                                          <p:attrName>style.visibility</p:attrName>
                                        </p:attrNameLst>
                                      </p:cBhvr>
                                      <p:to>
                                        <p:strVal val="visible"/>
                                      </p:to>
                                    </p:set>
                                    <p:anim calcmode="lin" valueType="num">
                                      <p:cBhvr additive="base">
                                        <p:cTn id="13" dur="5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4211">
                                            <p:txEl>
                                              <p:pRg st="4" end="4"/>
                                            </p:txEl>
                                          </p:spTgt>
                                        </p:tgtEl>
                                        <p:attrNameLst>
                                          <p:attrName>style.visibility</p:attrName>
                                        </p:attrNameLst>
                                      </p:cBhvr>
                                      <p:to>
                                        <p:strVal val="visible"/>
                                      </p:to>
                                    </p:set>
                                    <p:anim calcmode="lin" valueType="num">
                                      <p:cBhvr additive="base">
                                        <p:cTn id="19" dur="500" fill="hold"/>
                                        <p:tgtEl>
                                          <p:spTgt spid="942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42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228600"/>
            <a:ext cx="8229600" cy="715963"/>
          </a:xfrm>
        </p:spPr>
        <p:txBody>
          <a:bodyPr>
            <a:normAutofit fontScale="90000"/>
          </a:bodyPr>
          <a:lstStyle/>
          <a:p>
            <a:r>
              <a:rPr lang="en-US" altLang="en-US" b="1" smtClean="0">
                <a:solidFill>
                  <a:srgbClr val="0033CC"/>
                </a:solidFill>
                <a:latin typeface="Book Antiqua" pitchFamily="18" charset="0"/>
              </a:rPr>
              <a:t>Climacteric fruits  </a:t>
            </a:r>
            <a:endParaRPr lang="en-US" altLang="en-US" smtClean="0">
              <a:solidFill>
                <a:srgbClr val="0033CC"/>
              </a:solidFill>
              <a:latin typeface="Book Antiqua" pitchFamily="18" charset="0"/>
            </a:endParaRPr>
          </a:p>
        </p:txBody>
      </p:sp>
      <p:sp>
        <p:nvSpPr>
          <p:cNvPr id="95235" name="Content Placeholder 2"/>
          <p:cNvSpPr>
            <a:spLocks noGrp="1"/>
          </p:cNvSpPr>
          <p:nvPr>
            <p:ph idx="1"/>
          </p:nvPr>
        </p:nvSpPr>
        <p:spPr>
          <a:xfrm>
            <a:off x="228600" y="990600"/>
            <a:ext cx="8686800" cy="5486400"/>
          </a:xfrm>
        </p:spPr>
        <p:txBody>
          <a:bodyPr/>
          <a:lstStyle/>
          <a:p>
            <a:pPr algn="just">
              <a:buFont typeface="Arial" charset="0"/>
              <a:buBlip>
                <a:blip r:embed="rId2"/>
              </a:buBlip>
            </a:pPr>
            <a:r>
              <a:rPr lang="en-US" altLang="en-US" sz="2800" smtClean="0">
                <a:latin typeface="Book Antiqua" pitchFamily="18" charset="0"/>
              </a:rPr>
              <a:t>Fruits that enter ‘climacteric phase’ after harvest </a:t>
            </a:r>
            <a:r>
              <a:rPr lang="en-US" altLang="en-US" sz="2800" i="1" smtClean="0">
                <a:latin typeface="Book Antiqua" pitchFamily="18" charset="0"/>
              </a:rPr>
              <a:t>i.e. they continue to ripen. </a:t>
            </a:r>
          </a:p>
          <a:p>
            <a:pPr algn="just">
              <a:buFont typeface="Arial" charset="0"/>
              <a:buBlip>
                <a:blip r:embed="rId2"/>
              </a:buBlip>
            </a:pPr>
            <a:endParaRPr lang="en-US" altLang="en-US" sz="1600" i="1" smtClean="0">
              <a:latin typeface="Book Antiqua" pitchFamily="18" charset="0"/>
            </a:endParaRPr>
          </a:p>
          <a:p>
            <a:pPr algn="just">
              <a:buFont typeface="Arial" charset="0"/>
              <a:buBlip>
                <a:blip r:embed="rId2"/>
              </a:buBlip>
            </a:pPr>
            <a:r>
              <a:rPr lang="en-US" altLang="en-US" sz="2800" i="1" smtClean="0">
                <a:latin typeface="Book Antiqua" pitchFamily="18" charset="0"/>
              </a:rPr>
              <a:t>During the ripening process the fruits emit ethylene </a:t>
            </a:r>
            <a:r>
              <a:rPr lang="en-US" altLang="en-US" sz="2800" smtClean="0">
                <a:latin typeface="Book Antiqua" pitchFamily="18" charset="0"/>
              </a:rPr>
              <a:t>along with increased rate of respiration. </a:t>
            </a:r>
          </a:p>
          <a:p>
            <a:pPr algn="just">
              <a:buFont typeface="Arial" charset="0"/>
              <a:buBlip>
                <a:blip r:embed="rId2"/>
              </a:buBlip>
            </a:pPr>
            <a:r>
              <a:rPr lang="en-US" altLang="en-US" sz="2800" smtClean="0">
                <a:latin typeface="Book Antiqua" pitchFamily="18" charset="0"/>
              </a:rPr>
              <a:t>Ripe fruits are soft and delicate </a:t>
            </a:r>
          </a:p>
          <a:p>
            <a:pPr algn="just">
              <a:buFont typeface="Arial" charset="0"/>
              <a:buBlip>
                <a:blip r:embed="rId2"/>
              </a:buBlip>
            </a:pPr>
            <a:endParaRPr lang="en-US" altLang="en-US" sz="1600" smtClean="0">
              <a:latin typeface="Book Antiqua" pitchFamily="18" charset="0"/>
            </a:endParaRPr>
          </a:p>
          <a:p>
            <a:pPr algn="just">
              <a:buFont typeface="Arial" charset="0"/>
              <a:buBlip>
                <a:blip r:embed="rId2"/>
              </a:buBlip>
            </a:pPr>
            <a:r>
              <a:rPr lang="en-US" altLang="en-US" sz="2800" smtClean="0">
                <a:latin typeface="Book Antiqua" pitchFamily="18" charset="0"/>
              </a:rPr>
              <a:t>These fruits are harvested hard and green, but fully mature and are ripened near consumption areas.</a:t>
            </a:r>
          </a:p>
          <a:p>
            <a:pPr algn="just">
              <a:buFont typeface="Arial" charset="0"/>
              <a:buBlip>
                <a:blip r:embed="rId2"/>
              </a:buBlip>
            </a:pPr>
            <a:endParaRPr lang="en-US" altLang="en-US" sz="1800" smtClean="0">
              <a:latin typeface="Book Antiqua" pitchFamily="18" charset="0"/>
            </a:endParaRPr>
          </a:p>
          <a:p>
            <a:pPr algn="just">
              <a:buFont typeface="Arial" charset="0"/>
              <a:buBlip>
                <a:blip r:embed="rId2"/>
              </a:buBlip>
            </a:pPr>
            <a:r>
              <a:rPr lang="en-US" altLang="en-US" sz="2800" smtClean="0">
                <a:latin typeface="Book Antiqua" pitchFamily="18" charset="0"/>
              </a:rPr>
              <a:t>Small dose of ethylene is used to induce ripening process under controlled temperature &amp; humidity.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5235">
                                            <p:txEl>
                                              <p:pRg st="2" end="2"/>
                                            </p:txEl>
                                          </p:spTgt>
                                        </p:tgtEl>
                                        <p:attrNameLst>
                                          <p:attrName>style.visibility</p:attrName>
                                        </p:attrNameLst>
                                      </p:cBhvr>
                                      <p:to>
                                        <p:strVal val="visible"/>
                                      </p:to>
                                    </p:set>
                                    <p:anim calcmode="lin" valueType="num">
                                      <p:cBhvr additive="base">
                                        <p:cTn id="13" dur="500" fill="hold"/>
                                        <p:tgtEl>
                                          <p:spTgt spid="952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52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5235">
                                            <p:txEl>
                                              <p:pRg st="3" end="3"/>
                                            </p:txEl>
                                          </p:spTgt>
                                        </p:tgtEl>
                                        <p:attrNameLst>
                                          <p:attrName>style.visibility</p:attrName>
                                        </p:attrNameLst>
                                      </p:cBhvr>
                                      <p:to>
                                        <p:strVal val="visible"/>
                                      </p:to>
                                    </p:set>
                                    <p:anim calcmode="lin" valueType="num">
                                      <p:cBhvr additive="base">
                                        <p:cTn id="19" dur="500" fill="hold"/>
                                        <p:tgtEl>
                                          <p:spTgt spid="9523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52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5235">
                                            <p:txEl>
                                              <p:pRg st="5" end="5"/>
                                            </p:txEl>
                                          </p:spTgt>
                                        </p:tgtEl>
                                        <p:attrNameLst>
                                          <p:attrName>style.visibility</p:attrName>
                                        </p:attrNameLst>
                                      </p:cBhvr>
                                      <p:to>
                                        <p:strVal val="visible"/>
                                      </p:to>
                                    </p:set>
                                    <p:anim calcmode="lin" valueType="num">
                                      <p:cBhvr additive="base">
                                        <p:cTn id="25" dur="500" fill="hold"/>
                                        <p:tgtEl>
                                          <p:spTgt spid="9523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52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95235">
                                            <p:txEl>
                                              <p:pRg st="7" end="7"/>
                                            </p:txEl>
                                          </p:spTgt>
                                        </p:tgtEl>
                                        <p:attrNameLst>
                                          <p:attrName>style.visibility</p:attrName>
                                        </p:attrNameLst>
                                      </p:cBhvr>
                                      <p:to>
                                        <p:strVal val="visible"/>
                                      </p:to>
                                    </p:set>
                                    <p:anim calcmode="lin" valueType="num">
                                      <p:cBhvr additive="base">
                                        <p:cTn id="31" dur="500" fill="hold"/>
                                        <p:tgtEl>
                                          <p:spTgt spid="9523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523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2395</TotalTime>
  <Words>12658</Words>
  <Application>Microsoft Office PowerPoint</Application>
  <PresentationFormat>On-screen Show (4:3)</PresentationFormat>
  <Paragraphs>2052</Paragraphs>
  <Slides>326</Slides>
  <Notes>47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326</vt:i4>
      </vt:variant>
    </vt:vector>
  </HeadingPairs>
  <TitlesOfParts>
    <vt:vector size="328" baseType="lpstr">
      <vt:lpstr>Office Theme</vt:lpstr>
      <vt:lpstr>Image</vt:lpstr>
      <vt:lpstr>Slide 1</vt:lpstr>
      <vt:lpstr>Slide 2</vt:lpstr>
      <vt:lpstr>Self-Introduction</vt:lpstr>
      <vt:lpstr> Work Experience </vt:lpstr>
      <vt:lpstr>Slide 5</vt:lpstr>
      <vt:lpstr>Slide 6</vt:lpstr>
      <vt:lpstr>Slide 7</vt:lpstr>
      <vt:lpstr>Slide 8</vt:lpstr>
      <vt:lpstr>Slide 9</vt:lpstr>
      <vt:lpstr>Terminology and definitions</vt:lpstr>
      <vt:lpstr>Contd…</vt:lpstr>
      <vt:lpstr>Differences between durables &amp; perishables</vt:lpstr>
      <vt:lpstr>Slide 13</vt:lpstr>
      <vt:lpstr> Structure of hort. Crops </vt:lpstr>
      <vt:lpstr>Slide 15</vt:lpstr>
      <vt:lpstr>Slide 16</vt:lpstr>
      <vt:lpstr>ii. Stems</vt:lpstr>
      <vt:lpstr>iii. Flowers </vt:lpstr>
      <vt:lpstr>Slide 19</vt:lpstr>
      <vt:lpstr>Slide 20</vt:lpstr>
      <vt:lpstr>iv. Fruits</vt:lpstr>
      <vt:lpstr>Slide 22</vt:lpstr>
      <vt:lpstr>Slide 23</vt:lpstr>
      <vt:lpstr>Composition of fruits and vegetables</vt:lpstr>
      <vt:lpstr>Contd…</vt:lpstr>
      <vt:lpstr>Simple sugar contd…</vt:lpstr>
      <vt:lpstr>Composition contd…</vt:lpstr>
      <vt:lpstr>Slide 28</vt:lpstr>
      <vt:lpstr>Contd…</vt:lpstr>
      <vt:lpstr>Contd…</vt:lpstr>
      <vt:lpstr>Table 1.1. Important vitamins derived from fresh produces</vt:lpstr>
      <vt:lpstr>Contd…</vt:lpstr>
      <vt:lpstr>Contd…</vt:lpstr>
      <vt:lpstr>Contd…</vt:lpstr>
      <vt:lpstr>Contd…</vt:lpstr>
      <vt:lpstr>Slide 36</vt:lpstr>
      <vt:lpstr> 1.4. Importance of Post-harvest Handling  </vt:lpstr>
      <vt:lpstr>Slide 38</vt:lpstr>
      <vt:lpstr>The needs of postharvest management</vt:lpstr>
      <vt:lpstr>Needs of management contd…</vt:lpstr>
      <vt:lpstr>Slide 41</vt:lpstr>
      <vt:lpstr>Slide 42</vt:lpstr>
      <vt:lpstr>Slide 43</vt:lpstr>
      <vt:lpstr>Slide 44</vt:lpstr>
      <vt:lpstr>Slide 45</vt:lpstr>
      <vt:lpstr>Slide 46</vt:lpstr>
      <vt:lpstr>Growth and development</vt:lpstr>
      <vt:lpstr>Phases of growth: </vt:lpstr>
      <vt:lpstr>Growth Curve </vt:lpstr>
      <vt:lpstr>Contd…</vt:lpstr>
      <vt:lpstr> Maturity Determination </vt:lpstr>
      <vt:lpstr>Contd….</vt:lpstr>
      <vt:lpstr>Contd…</vt:lpstr>
      <vt:lpstr>Contd…</vt:lpstr>
      <vt:lpstr>Respiration</vt:lpstr>
      <vt:lpstr>Contd…</vt:lpstr>
      <vt:lpstr>Contd…</vt:lpstr>
      <vt:lpstr>   Significance of respiration in postharvest biology  A. Shelf life and respiration rate </vt:lpstr>
      <vt:lpstr>Slide 59</vt:lpstr>
      <vt:lpstr>Slide 60</vt:lpstr>
      <vt:lpstr>Slide 61</vt:lpstr>
      <vt:lpstr>Slide 62</vt:lpstr>
      <vt:lpstr>Slide 63</vt:lpstr>
      <vt:lpstr>Temperature</vt:lpstr>
      <vt:lpstr>Commodity</vt:lpstr>
      <vt:lpstr>Slide 66</vt:lpstr>
      <vt:lpstr>Slide 67</vt:lpstr>
      <vt:lpstr>Availability of oxygen</vt:lpstr>
      <vt:lpstr>Slide 69</vt:lpstr>
      <vt:lpstr>Presence of CO2</vt:lpstr>
      <vt:lpstr>Slide 71</vt:lpstr>
      <vt:lpstr>Ethylene</vt:lpstr>
      <vt:lpstr>Growth regulators</vt:lpstr>
      <vt:lpstr>Other stresses</vt:lpstr>
      <vt:lpstr>Slide 75</vt:lpstr>
      <vt:lpstr>Slide 76</vt:lpstr>
      <vt:lpstr>Control measures</vt:lpstr>
      <vt:lpstr>Control measures</vt:lpstr>
      <vt:lpstr>Slide 79</vt:lpstr>
      <vt:lpstr>Slide 80</vt:lpstr>
      <vt:lpstr>Slide 81</vt:lpstr>
      <vt:lpstr>Slide 82</vt:lpstr>
      <vt:lpstr>Slide 83</vt:lpstr>
      <vt:lpstr>Slide 84</vt:lpstr>
      <vt:lpstr>Transpiration </vt:lpstr>
      <vt:lpstr>Slide 86</vt:lpstr>
      <vt:lpstr>Slide 87</vt:lpstr>
      <vt:lpstr>Slide 88</vt:lpstr>
      <vt:lpstr>Slide 89</vt:lpstr>
      <vt:lpstr>Slide 90</vt:lpstr>
      <vt:lpstr>Factors influencing transpiration</vt:lpstr>
      <vt:lpstr>Slide 92</vt:lpstr>
      <vt:lpstr>Slide 93</vt:lpstr>
      <vt:lpstr>Slide 94</vt:lpstr>
      <vt:lpstr>Methods of controlling transpirational losses</vt:lpstr>
      <vt:lpstr>Slide 96</vt:lpstr>
      <vt:lpstr>Slide 97</vt:lpstr>
      <vt:lpstr>Fruit ripening </vt:lpstr>
      <vt:lpstr>Climacteric fruits  </vt:lpstr>
      <vt:lpstr>Slide 100</vt:lpstr>
      <vt:lpstr>Non-climacteric fruits</vt:lpstr>
      <vt:lpstr>Slide 102</vt:lpstr>
      <vt:lpstr>Ripening process </vt:lpstr>
      <vt:lpstr>Slide 104</vt:lpstr>
      <vt:lpstr> Physio-chemical changes </vt:lpstr>
      <vt:lpstr>Slide 106</vt:lpstr>
      <vt:lpstr>Slide 107</vt:lpstr>
      <vt:lpstr>Slide 108</vt:lpstr>
      <vt:lpstr>Slide 109</vt:lpstr>
      <vt:lpstr>Slide 110</vt:lpstr>
      <vt:lpstr>Slide 111</vt:lpstr>
      <vt:lpstr>Slide 112</vt:lpstr>
      <vt:lpstr>Slide 113</vt:lpstr>
      <vt:lpstr>Slide 114</vt:lpstr>
      <vt:lpstr>Some fruits &amp;  vegetables in which citric &amp; malic acids are the major acids present</vt:lpstr>
      <vt:lpstr>Slide 116</vt:lpstr>
      <vt:lpstr>Slide 117</vt:lpstr>
      <vt:lpstr>Slide 118</vt:lpstr>
      <vt:lpstr>Slide 119</vt:lpstr>
      <vt:lpstr>Slide 120</vt:lpstr>
      <vt:lpstr>Summary (30min)</vt:lpstr>
      <vt:lpstr>Slide 122</vt:lpstr>
      <vt:lpstr>Slide 123</vt:lpstr>
      <vt:lpstr>Slide 124</vt:lpstr>
      <vt:lpstr>Slide 125</vt:lpstr>
      <vt:lpstr>Slide 126</vt:lpstr>
      <vt:lpstr>4.1. Introduction</vt:lpstr>
      <vt:lpstr>Slide 128</vt:lpstr>
      <vt:lpstr>Global Food Losses and Food Waste </vt:lpstr>
      <vt:lpstr>Slide 130</vt:lpstr>
      <vt:lpstr>Slide 131</vt:lpstr>
      <vt:lpstr>Slide 132</vt:lpstr>
      <vt:lpstr>Slide 133</vt:lpstr>
      <vt:lpstr>Losses can occur at any stage after harvest</vt:lpstr>
      <vt:lpstr>Slide 135</vt:lpstr>
      <vt:lpstr>Slide 136</vt:lpstr>
      <vt:lpstr> Extent &amp; types of post harvest losses</vt:lpstr>
      <vt:lpstr>Slide 138</vt:lpstr>
      <vt:lpstr>Slide 139</vt:lpstr>
      <vt:lpstr>Slide 140</vt:lpstr>
      <vt:lpstr>Slide 141</vt:lpstr>
      <vt:lpstr>Slide 142</vt:lpstr>
      <vt:lpstr>Slide 143</vt:lpstr>
      <vt:lpstr>Slide 144</vt:lpstr>
      <vt:lpstr>Consequences of postharvest loss</vt:lpstr>
      <vt:lpstr>Slide 146</vt:lpstr>
      <vt:lpstr>Pollution </vt:lpstr>
      <vt:lpstr>  Causes of postharvest losses </vt:lpstr>
      <vt:lpstr>Slide 149</vt:lpstr>
      <vt:lpstr>  Diseases and insect-pests   </vt:lpstr>
      <vt:lpstr>Chapter 4. Postharvest handling to maintain quality</vt:lpstr>
      <vt:lpstr>Slide 152</vt:lpstr>
      <vt:lpstr>Slide 153</vt:lpstr>
      <vt:lpstr>Introduction </vt:lpstr>
      <vt:lpstr>Introduction contd….</vt:lpstr>
      <vt:lpstr>Postharvest Technology  </vt:lpstr>
      <vt:lpstr>Handling</vt:lpstr>
      <vt:lpstr>Postharvest handling contd…</vt:lpstr>
      <vt:lpstr>Objectives of harvesting/grower</vt:lpstr>
      <vt:lpstr>Planning of harvest contd…</vt:lpstr>
      <vt:lpstr>Contd…</vt:lpstr>
      <vt:lpstr>Harvesting and field handling </vt:lpstr>
      <vt:lpstr>Harvesting methods</vt:lpstr>
      <vt:lpstr>Harvesting methods contd…</vt:lpstr>
      <vt:lpstr>Contd…..</vt:lpstr>
      <vt:lpstr>Mechanical harvesting</vt:lpstr>
      <vt:lpstr>Contd…</vt:lpstr>
      <vt:lpstr>On-Field Temperature Management </vt:lpstr>
      <vt:lpstr>Cool Chain for export quality</vt:lpstr>
      <vt:lpstr>Temperature management</vt:lpstr>
      <vt:lpstr>Technology for temperature management  </vt:lpstr>
      <vt:lpstr>precooling</vt:lpstr>
      <vt:lpstr>Importance of removing field heat</vt:lpstr>
      <vt:lpstr>Methods of pre-cooling</vt:lpstr>
      <vt:lpstr>Room cooling</vt:lpstr>
      <vt:lpstr>  Packaging icing  </vt:lpstr>
      <vt:lpstr>  Hydrocooling  </vt:lpstr>
      <vt:lpstr>  Forced-air cooling  </vt:lpstr>
      <vt:lpstr>  Tunnel type forced-air cooling  </vt:lpstr>
      <vt:lpstr>  Zero energy cooling chamber (ZECC)  </vt:lpstr>
      <vt:lpstr>Pre-cooling sample video</vt:lpstr>
      <vt:lpstr> Technology for ethylene management  </vt:lpstr>
      <vt:lpstr>  Technology for avoidance of ethylene  </vt:lpstr>
      <vt:lpstr> Technology for avoidance of ethylene  </vt:lpstr>
      <vt:lpstr>Technology for removal of ethylene </vt:lpstr>
      <vt:lpstr>Contd…</vt:lpstr>
      <vt:lpstr>Technology for  Inhibition of ethylene production </vt:lpstr>
      <vt:lpstr>Technology for inhibition of ethylene action </vt:lpstr>
      <vt:lpstr>Technology for disease management  </vt:lpstr>
      <vt:lpstr>Disease management contd…</vt:lpstr>
      <vt:lpstr>Contd…</vt:lpstr>
      <vt:lpstr>Relative humidity management</vt:lpstr>
      <vt:lpstr>Relative humidity management contd….</vt:lpstr>
      <vt:lpstr>Slide 194</vt:lpstr>
      <vt:lpstr>Storage and Packaging technology and Humidity management  </vt:lpstr>
      <vt:lpstr>Contd…</vt:lpstr>
      <vt:lpstr>Technology for Quality management</vt:lpstr>
      <vt:lpstr> Tools and methods for quality measurement  </vt:lpstr>
      <vt:lpstr>Slide 199</vt:lpstr>
      <vt:lpstr>Slide 200</vt:lpstr>
      <vt:lpstr>Slide 201</vt:lpstr>
      <vt:lpstr>Common packinghouse managements</vt:lpstr>
      <vt:lpstr>Slide 203</vt:lpstr>
      <vt:lpstr>Packing house operations </vt:lpstr>
      <vt:lpstr>Packaging </vt:lpstr>
      <vt:lpstr>  Packaging materials &amp; methods  </vt:lpstr>
      <vt:lpstr> Micro packaging  </vt:lpstr>
      <vt:lpstr>Common packinghouse managements contd…</vt:lpstr>
      <vt:lpstr> Contd… </vt:lpstr>
      <vt:lpstr>Slide 210</vt:lpstr>
      <vt:lpstr>Packaging material</vt:lpstr>
      <vt:lpstr>Contd…</vt:lpstr>
      <vt:lpstr>Contd…</vt:lpstr>
      <vt:lpstr>Selection of packaging material</vt:lpstr>
      <vt:lpstr>Postharvest treatment of fresh produce</vt:lpstr>
      <vt:lpstr>Curing contd…</vt:lpstr>
      <vt:lpstr>Postharvest treatment contd…</vt:lpstr>
      <vt:lpstr>Contd…</vt:lpstr>
      <vt:lpstr>Contd…</vt:lpstr>
      <vt:lpstr>summary</vt:lpstr>
      <vt:lpstr>Contd…</vt:lpstr>
      <vt:lpstr> Chapter 6. Storage of horticultural crops  </vt:lpstr>
      <vt:lpstr>Chapter objectives </vt:lpstr>
      <vt:lpstr>Slide 224</vt:lpstr>
      <vt:lpstr>Slide 225</vt:lpstr>
      <vt:lpstr>storage</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Contd….</vt:lpstr>
      <vt:lpstr>Slide 251</vt:lpstr>
      <vt:lpstr>Slide 252</vt:lpstr>
      <vt:lpstr>Slide 253</vt:lpstr>
      <vt:lpstr>Slide 254</vt:lpstr>
      <vt:lpstr>Slide 255</vt:lpstr>
      <vt:lpstr>Slide 256</vt:lpstr>
      <vt:lpstr>Slide 257</vt:lpstr>
      <vt:lpstr>Pit storage </vt:lpstr>
      <vt:lpstr>Slide 259</vt:lpstr>
      <vt:lpstr>Clamp storage </vt:lpstr>
      <vt:lpstr>Slide 261</vt:lpstr>
      <vt:lpstr>Slide 262</vt:lpstr>
      <vt:lpstr>ZECC (Zero Energy chamber cooling)</vt:lpstr>
      <vt:lpstr>Slide 264</vt:lpstr>
      <vt:lpstr>Slide 265</vt:lpstr>
      <vt:lpstr>Slide 266</vt:lpstr>
      <vt:lpstr>Slide 267</vt:lpstr>
      <vt:lpstr>Slide 268</vt:lpstr>
      <vt:lpstr>Slide 269</vt:lpstr>
      <vt:lpstr>Slide 270</vt:lpstr>
      <vt:lpstr>Slide 271</vt:lpstr>
      <vt:lpstr>Slide 272</vt:lpstr>
      <vt:lpstr>Slide 273</vt:lpstr>
      <vt:lpstr>Charcoal cooling </vt:lpstr>
      <vt:lpstr>Slide 275</vt:lpstr>
      <vt:lpstr>Slide 276</vt:lpstr>
      <vt:lpstr>Slide 277</vt:lpstr>
      <vt:lpstr>Slide 278</vt:lpstr>
      <vt:lpstr>Evaporative Cooler</vt:lpstr>
      <vt:lpstr>Ventilated onion storage </vt:lpstr>
      <vt:lpstr>Ventilated Onion  Storage</vt:lpstr>
      <vt:lpstr>Slide 282</vt:lpstr>
      <vt:lpstr>Diffused light storage</vt:lpstr>
      <vt:lpstr>Diffused light storage</vt:lpstr>
      <vt:lpstr>Slide 285</vt:lpstr>
      <vt:lpstr>Slide 286</vt:lpstr>
      <vt:lpstr>Chapter learning  objectives </vt:lpstr>
      <vt:lpstr>Slide 288</vt:lpstr>
      <vt:lpstr>Slide 289</vt:lpstr>
      <vt:lpstr>Slide 290</vt:lpstr>
      <vt:lpstr>Slide 291</vt:lpstr>
      <vt:lpstr>Slide 292</vt:lpstr>
      <vt:lpstr>Slide 293</vt:lpstr>
      <vt:lpstr>Slide 294</vt:lpstr>
      <vt:lpstr>  Development of Postharvest Diseases </vt:lpstr>
      <vt:lpstr>Slide 296</vt:lpstr>
      <vt:lpstr>Sources of Postharvest Diseases  </vt:lpstr>
      <vt:lpstr>   Factors influencing postharvest disease </vt:lpstr>
      <vt:lpstr>Slide 299</vt:lpstr>
      <vt:lpstr>Slide 300</vt:lpstr>
      <vt:lpstr> Post Harvest Diseases of Tropical &amp; Sub-Tropical Fruits (Avocado, Banana, Mango and Papaya) and Their Management  </vt:lpstr>
      <vt:lpstr> Post Harvest Diseases of Tropical &amp; Sub-Tropical Fruits (Avocado, Banana, Mango and Papaya) and Their Management  </vt:lpstr>
      <vt:lpstr> Post Harvest Diseases of Tropical &amp; Sub-Tropical Fruits (Avocado, Banana, Mango and Papaya) and Their Management  </vt:lpstr>
      <vt:lpstr> Post Harvest Diseases of Tropical &amp; Sub-Tropical Fruits (Avocado, Banana, Mango and Papaya) and Their Management  </vt:lpstr>
      <vt:lpstr> Post Harvest Diseases of Tropical &amp; Sub-Tropical Fruits (Avocado, Banana, Mango and Papaya) and Their Management  </vt:lpstr>
      <vt:lpstr> Post Harvest Diseases of Tropical &amp; Sub-Tropical Fruits (Avocado, Banana, Mango and Papaya) and Their Management  </vt:lpstr>
      <vt:lpstr> Post Harvest Diseases of Tropical &amp; Sub-Tropical Fruits (Avocado, Banana, Mango and Papaya) and Their Management  </vt:lpstr>
      <vt:lpstr> Post Harvest Diseases of Tropical &amp; Sub-Tropical Fruits (Avocado, Banana, Mango and Papaya) and Their Management  </vt:lpstr>
      <vt:lpstr> Post Harvest Diseases of Tropical &amp; Sub-Tropical Fruits (Avocado, Banana, Mango and Papaya) and Their Management  </vt:lpstr>
      <vt:lpstr> Post Harvest Diseases of Tropical &amp; Sub-Tropical Fruits (Avocado, Banana, Mango and Papaya) and Their Management  </vt:lpstr>
      <vt:lpstr> Post Harvest Diseases of Tropical &amp; Sub-Tropical Fruits (Avocado, Banana, Mango and Papaya) and Their Management  </vt:lpstr>
      <vt:lpstr>  Management of Postharvest Diseases </vt:lpstr>
      <vt:lpstr>Pre-harvest measures </vt:lpstr>
      <vt:lpstr>Post-harvest </vt:lpstr>
      <vt:lpstr>Slide 315</vt:lpstr>
      <vt:lpstr>Slide 316</vt:lpstr>
      <vt:lpstr>Slide 317</vt:lpstr>
      <vt:lpstr>Slide 318</vt:lpstr>
      <vt:lpstr>Slide 319</vt:lpstr>
      <vt:lpstr>Physiological disorders </vt:lpstr>
      <vt:lpstr>Slide 321</vt:lpstr>
      <vt:lpstr> Summary  </vt:lpstr>
      <vt:lpstr>Slide 323</vt:lpstr>
      <vt:lpstr>Slide 324</vt:lpstr>
      <vt:lpstr>Slide 325</vt:lpstr>
      <vt:lpstr>Slide 326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Postharvest handling to maintain quality</dc:title>
  <dc:creator>hulu</dc:creator>
  <cp:lastModifiedBy>0928503908</cp:lastModifiedBy>
  <cp:revision>925</cp:revision>
  <dcterms:created xsi:type="dcterms:W3CDTF">2019-04-09T10:28:56Z</dcterms:created>
  <dcterms:modified xsi:type="dcterms:W3CDTF">2019-05-08T19:45:32Z</dcterms:modified>
</cp:coreProperties>
</file>