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9" r:id="rId29"/>
    <p:sldId id="287" r:id="rId30"/>
    <p:sldId id="284" r:id="rId31"/>
    <p:sldId id="285" r:id="rId32"/>
  </p:sldIdLst>
  <p:sldSz cx="9144000" cy="6858000" type="screen4x3"/>
  <p:notesSz cx="6858000" cy="9144000"/>
  <p:defaultTextStyle>
    <a:defPPr>
      <a:defRPr lang="en-C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6">
          <p15:clr>
            <a:srgbClr val="A4A3A4"/>
          </p15:clr>
        </p15:guide>
        <p15:guide id="2" pos="2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102"/>
      </p:cViewPr>
      <p:guideLst>
        <p:guide orient="horz" pos="3016"/>
        <p:guide pos="2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450" y="2974705"/>
            <a:ext cx="6261100" cy="20525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5426288"/>
            <a:ext cx="5156200" cy="24471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40350" y="536423"/>
            <a:ext cx="1657350" cy="11406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8300" y="536423"/>
            <a:ext cx="4849283" cy="11406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863" y="6153339"/>
            <a:ext cx="6261100" cy="19018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863" y="4058633"/>
            <a:ext cx="6261100" cy="209470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2234355"/>
            <a:ext cx="3253317" cy="63195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4383" y="2234355"/>
            <a:ext cx="3253317" cy="63195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2143474"/>
            <a:ext cx="3254596" cy="8932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300" y="3036771"/>
            <a:ext cx="3254596" cy="5517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41827" y="2143474"/>
            <a:ext cx="3255874" cy="8932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41827" y="3036771"/>
            <a:ext cx="3255874" cy="5517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1" y="381259"/>
            <a:ext cx="2423363" cy="16225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901" y="381259"/>
            <a:ext cx="4117799" cy="81726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301" y="2003825"/>
            <a:ext cx="2423363" cy="65501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88" y="6703060"/>
            <a:ext cx="4419600" cy="7913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43788" y="855615"/>
            <a:ext cx="4419600" cy="5745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788" y="7494394"/>
            <a:ext cx="4419600" cy="11238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300" y="383477"/>
            <a:ext cx="6629400" cy="1595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2234355"/>
            <a:ext cx="6629400" cy="6319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300" y="8875350"/>
            <a:ext cx="1718733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8523B-E035-4CAE-A96A-58211FC229D1}" type="datetimeFigureOut">
              <a:rPr lang="en-US" smtClean="0"/>
              <a:t>1/1/2020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6717" y="8875350"/>
            <a:ext cx="2332567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78967" y="8875350"/>
            <a:ext cx="1718733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3871" y="1022979"/>
            <a:ext cx="7679028" cy="3882980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/>
              <a:t/>
            </a:r>
            <a:br>
              <a:rPr lang="en-IN" b="1" dirty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/>
              <a:t/>
            </a:r>
            <a:br>
              <a:rPr lang="en-IN" b="1" dirty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/>
              <a:t/>
            </a:r>
            <a:br>
              <a:rPr lang="en-IN" b="1" dirty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/>
              <a:t/>
            </a:r>
            <a:br>
              <a:rPr lang="en-IN" b="1" dirty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/>
              <a:t/>
            </a:r>
            <a:br>
              <a:rPr lang="en-IN" b="1" dirty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/>
              <a:t/>
            </a:r>
            <a:br>
              <a:rPr lang="en-IN" b="1" dirty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/>
              <a:t/>
            </a:r>
            <a:br>
              <a:rPr lang="en-IN" b="1" dirty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/>
              <a:t/>
            </a:r>
            <a:br>
              <a:rPr lang="en-IN" b="1" dirty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/>
              <a:t/>
            </a:r>
            <a:br>
              <a:rPr lang="en-IN" b="1" dirty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/>
              <a:t/>
            </a:r>
            <a:br>
              <a:rPr lang="en-IN" b="1" dirty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sz="5475" b="1" dirty="0" err="1"/>
              <a:t>Debre</a:t>
            </a:r>
            <a:r>
              <a:rPr lang="en-IN" sz="5475" b="1" dirty="0"/>
              <a:t> Markos University</a:t>
            </a: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sz="3000" b="1" dirty="0">
                <a:solidFill>
                  <a:srgbClr val="0070C0"/>
                </a:solidFill>
              </a:rPr>
              <a:t>Department of Computer Science </a:t>
            </a:r>
            <a:br>
              <a:rPr lang="en-IN" sz="3000" b="1" dirty="0">
                <a:solidFill>
                  <a:srgbClr val="0070C0"/>
                </a:solidFill>
              </a:rPr>
            </a:br>
            <a:r>
              <a:rPr lang="en-IN" sz="3975" b="1" dirty="0"/>
              <a:t>Artificial Intelligence</a:t>
            </a:r>
            <a:r>
              <a:rPr lang="en-IN" sz="2700" b="1" dirty="0"/>
              <a:t/>
            </a:r>
            <a:br>
              <a:rPr lang="en-IN" sz="2700" b="1" dirty="0"/>
            </a:br>
            <a:r>
              <a:rPr lang="en-IN" sz="2700" b="1" dirty="0"/>
              <a:t/>
            </a:r>
            <a:br>
              <a:rPr lang="en-IN" sz="2700" b="1" dirty="0"/>
            </a:br>
            <a:r>
              <a:rPr lang="en-US" sz="2700" dirty="0">
                <a:solidFill>
                  <a:srgbClr val="00B050"/>
                </a:solidFill>
              </a:rPr>
              <a:t>(</a:t>
            </a:r>
            <a:r>
              <a:rPr lang="en-US" sz="2700" dirty="0" err="1">
                <a:solidFill>
                  <a:srgbClr val="00B050"/>
                </a:solidFill>
              </a:rPr>
              <a:t>CoSc</a:t>
            </a:r>
            <a:r>
              <a:rPr lang="en-US" sz="2700" dirty="0">
                <a:solidFill>
                  <a:srgbClr val="00B050"/>
                </a:solidFill>
              </a:rPr>
              <a:t> 4142 – 4CrHr) </a:t>
            </a:r>
            <a:br>
              <a:rPr lang="en-US" sz="2700" dirty="0">
                <a:solidFill>
                  <a:srgbClr val="00B050"/>
                </a:solidFill>
              </a:rPr>
            </a:br>
            <a:r>
              <a:rPr lang="en-IN" b="1" dirty="0"/>
              <a:t/>
            </a:r>
            <a:br>
              <a:rPr lang="en-IN" b="1" dirty="0"/>
            </a:br>
            <a:r>
              <a:rPr lang="en-IN" sz="2700" b="1" dirty="0"/>
              <a:t/>
            </a:r>
            <a:br>
              <a:rPr lang="en-IN" sz="2700" b="1" dirty="0"/>
            </a:br>
            <a:r>
              <a:rPr lang="en-IN" sz="2700" b="1" dirty="0"/>
              <a:t>sgirmaw@gmail.com</a:t>
            </a:r>
            <a:endParaRPr lang="en-US" sz="27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534"/>
            <a:ext cx="9504040" cy="707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225800" y="165100"/>
            <a:ext cx="5918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14" b="1" smtClean="0">
                <a:solidFill>
                  <a:srgbClr val="000000"/>
                </a:solidFill>
                <a:latin typeface="Agency FB Bold"/>
                <a:cs typeface="Agency FB Bold"/>
              </a:rPr>
              <a:t>History of AI…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500" y="1016000"/>
            <a:ext cx="88265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 Development of</a:t>
            </a:r>
            <a:r>
              <a:rPr lang="en-CA" sz="2805" b="1" smtClean="0">
                <a:solidFill>
                  <a:srgbClr val="2C2C89"/>
                </a:solidFill>
                <a:latin typeface="Agency FB Bold"/>
                <a:cs typeface="Agency FB Bold"/>
              </a:rPr>
              <a:t> knowledge-based systems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:</a:t>
            </a:r>
            <a:r>
              <a:rPr lang="en-CA" sz="1413" b="1" smtClean="0">
                <a:solidFill>
                  <a:srgbClr val="000000"/>
                </a:solidFill>
                <a:latin typeface="Arial Bold"/>
                <a:cs typeface="Arial Bold"/>
              </a:rPr>
              <a:t> (</a:t>
            </a:r>
            <a:r>
              <a:rPr lang="en-CA" sz="1413" b="1" smtClean="0">
                <a:solidFill>
                  <a:srgbClr val="FF0000"/>
                </a:solidFill>
                <a:latin typeface="Arial Bold"/>
                <a:cs typeface="Arial Bold"/>
              </a:rPr>
              <a:t>1969-1979)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 the key to power</a:t>
            </a:r>
          </a:p>
          <a:p>
            <a:pPr>
              <a:lnSpc>
                <a:spcPts val="3220"/>
              </a:lnSpc>
            </a:pPr>
            <a:endParaRPr lang="en-CA" sz="2557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74700" y="1549400"/>
            <a:ext cx="8369300" cy="1117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Performance of general-purpose problem solving methods is weak for many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complex domains.</a:t>
            </a:r>
          </a:p>
          <a:p>
            <a:pPr>
              <a:lnSpc>
                <a:spcPts val="43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4700" y="2717800"/>
            <a:ext cx="8369300" cy="1117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Use knowledge more suited to make better reasoning in narrow areas of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expertise (like human experts do).</a:t>
            </a:r>
          </a:p>
          <a:p>
            <a:pPr>
              <a:lnSpc>
                <a:spcPts val="43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4700" y="4051300"/>
            <a:ext cx="83693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000000"/>
                </a:solidFill>
                <a:latin typeface="Agency FB"/>
                <a:cs typeface="Agency FB"/>
              </a:rPr>
              <a:t>- Early knowledge intensive systems include: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31900" y="4673600"/>
            <a:ext cx="79121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0000"/>
                </a:solidFill>
                <a:latin typeface="Agency FB"/>
                <a:cs typeface="Agency FB"/>
              </a:rPr>
              <a:t>•</a:t>
            </a:r>
            <a:r>
              <a:rPr lang="en-CA" sz="2410" b="1" smtClean="0">
                <a:solidFill>
                  <a:srgbClr val="FF0000"/>
                </a:solidFill>
                <a:latin typeface="Agency FB Bold"/>
                <a:cs typeface="Agency FB Bold"/>
              </a:rPr>
              <a:t> MYCIN</a:t>
            </a:r>
            <a:r>
              <a:rPr lang="en-CA" sz="2400" smtClean="0">
                <a:solidFill>
                  <a:srgbClr val="FF0000"/>
                </a:solidFill>
                <a:latin typeface="Agency FB"/>
                <a:cs typeface="Agency FB"/>
              </a:rPr>
              <a:t> (1976): used for medical diagnosis.</a:t>
            </a: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 etc.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31900" y="5295900"/>
            <a:ext cx="79121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FF0000"/>
                </a:solidFill>
                <a:latin typeface="Agency FB"/>
                <a:cs typeface="Agency FB"/>
              </a:rPr>
              <a:t>• The</a:t>
            </a:r>
            <a:r>
              <a:rPr lang="en-CA" sz="2412" b="1" smtClean="0">
                <a:solidFill>
                  <a:srgbClr val="FF0000"/>
                </a:solidFill>
                <a:latin typeface="Agency FB Bold"/>
                <a:cs typeface="Agency FB Bold"/>
              </a:rPr>
              <a:t> Dendral program</a:t>
            </a:r>
            <a:r>
              <a:rPr lang="en-CA" sz="2402" smtClean="0">
                <a:solidFill>
                  <a:srgbClr val="FF0000"/>
                </a:solidFill>
                <a:latin typeface="Agency FB"/>
                <a:cs typeface="Agency FB"/>
              </a:rPr>
              <a:t> (1969): solved the problem of inferring molecular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60500" y="5842000"/>
            <a:ext cx="7683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0000"/>
                </a:solidFill>
                <a:latin typeface="Agency FB"/>
                <a:cs typeface="Agency FB"/>
              </a:rPr>
              <a:t>structure (C</a:t>
            </a:r>
            <a:r>
              <a:rPr lang="en-CA" sz="1596" smtClean="0">
                <a:solidFill>
                  <a:srgbClr val="FF0000"/>
                </a:solidFill>
                <a:latin typeface="Agency FB"/>
                <a:cs typeface="Agency FB"/>
              </a:rPr>
              <a:t>6</a:t>
            </a:r>
            <a:r>
              <a:rPr lang="en-CA" sz="2400" smtClean="0">
                <a:solidFill>
                  <a:srgbClr val="FF0000"/>
                </a:solidFill>
                <a:latin typeface="Agency FB"/>
                <a:cs typeface="Agency FB"/>
              </a:rPr>
              <a:t>H</a:t>
            </a:r>
            <a:r>
              <a:rPr lang="en-CA" sz="1596" smtClean="0">
                <a:solidFill>
                  <a:srgbClr val="FF0000"/>
                </a:solidFill>
                <a:latin typeface="Agency FB"/>
                <a:cs typeface="Agency FB"/>
              </a:rPr>
              <a:t>13</a:t>
            </a:r>
            <a:r>
              <a:rPr lang="en-CA" sz="2400" smtClean="0">
                <a:solidFill>
                  <a:srgbClr val="FF0000"/>
                </a:solidFill>
                <a:latin typeface="Agency FB"/>
                <a:cs typeface="Agency FB"/>
              </a:rPr>
              <a:t>NO</a:t>
            </a:r>
            <a:r>
              <a:rPr lang="en-CA" sz="1596" smtClean="0">
                <a:solidFill>
                  <a:srgbClr val="FF0000"/>
                </a:solidFill>
                <a:latin typeface="Agency FB"/>
                <a:cs typeface="Agency FB"/>
              </a:rPr>
              <a:t>2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).(A chemical analysis expert system)</a:t>
            </a:r>
          </a:p>
          <a:p>
            <a:pPr>
              <a:lnSpc>
                <a:spcPts val="2760"/>
              </a:lnSpc>
            </a:pPr>
            <a:endParaRPr lang="en-CA" sz="2356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407400" y="6286500"/>
            <a:ext cx="7366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333" spc="-10" smtClean="0">
                <a:solidFill>
                  <a:srgbClr val="000000"/>
                </a:solidFill>
                <a:latin typeface="Arial"/>
                <a:cs typeface="Arial"/>
              </a:rPr>
              <a:t>11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3225800" y="165100"/>
            <a:ext cx="5918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14" b="1" smtClean="0">
                <a:solidFill>
                  <a:srgbClr val="000000"/>
                </a:solidFill>
                <a:latin typeface="Agency FB Bold"/>
                <a:cs typeface="Agency FB Bold"/>
              </a:rPr>
              <a:t>History of AI…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93700" y="1016000"/>
            <a:ext cx="8750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A1 becomes an industry (1980-present)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50900" y="1600200"/>
            <a:ext cx="82931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Courier New"/>
                <a:cs typeface="Courier New"/>
              </a:rPr>
              <a:t>o</a:t>
            </a: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 to build intelligent computers running Prolog.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93700" y="2501900"/>
            <a:ext cx="8750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AI becomes a science (1987-Present)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3700" y="3517900"/>
            <a:ext cx="8750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The emergence of intelligent agents (1995-present)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12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981200" y="5969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Describe what is Artificial intelligence?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81200" y="16002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Assess the History of Artificial intelligence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81200" y="26035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2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3012" b="1" smtClean="0">
                <a:solidFill>
                  <a:srgbClr val="000000"/>
                </a:solidFill>
                <a:latin typeface="Agency FB Bold"/>
                <a:cs typeface="Agency FB Bold"/>
              </a:rPr>
              <a:t> Identify the goals of Artificial intelligence</a:t>
            </a:r>
          </a:p>
          <a:p>
            <a:pPr>
              <a:lnSpc>
                <a:spcPts val="3450"/>
              </a:lnSpc>
            </a:pPr>
            <a:endParaRPr lang="en-CA" sz="3002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81200" y="36068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To know application area of Artificial intelligence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81200" y="46228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To know the research area of AI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13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790700" y="139700"/>
            <a:ext cx="7353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960"/>
              </a:lnSpc>
            </a:pPr>
            <a:r>
              <a:rPr lang="en-CA" sz="4414" b="1" smtClean="0">
                <a:solidFill>
                  <a:srgbClr val="000000"/>
                </a:solidFill>
                <a:latin typeface="Agency FB Bold"/>
                <a:cs typeface="Agency FB Bold"/>
              </a:rPr>
              <a:t>Goals of artificial intelligence</a:t>
            </a:r>
          </a:p>
          <a:p>
            <a:pPr>
              <a:lnSpc>
                <a:spcPts val="49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889000"/>
            <a:ext cx="8902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3214" b="1" smtClean="0">
                <a:solidFill>
                  <a:srgbClr val="000000"/>
                </a:solidFill>
                <a:latin typeface="Agency FB Bold"/>
                <a:cs typeface="Agency FB Bold"/>
              </a:rPr>
              <a:t> To Create Expert Systems: </a:t>
            </a: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The systems which exhibit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84200" y="1384300"/>
            <a:ext cx="85598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6" smtClean="0">
                <a:solidFill>
                  <a:srgbClr val="000000"/>
                </a:solidFill>
                <a:latin typeface="Agency FB"/>
                <a:cs typeface="Agency FB"/>
              </a:rPr>
              <a:t>intelligent behavior, learn, demonstrate, explain, and advice its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84200" y="1866900"/>
            <a:ext cx="85598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users.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1300" y="3022600"/>
            <a:ext cx="8902700" cy="162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50"/>
              </a:lnSpc>
            </a:pP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3214" b="1" smtClean="0">
                <a:solidFill>
                  <a:srgbClr val="000000"/>
                </a:solidFill>
                <a:latin typeface="Agency FB Bold"/>
                <a:cs typeface="Agency FB Bold"/>
              </a:rPr>
              <a:t> To Implement Human Intelligence in Machines: </a:t>
            </a: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Creating</a:t>
            </a:r>
            <a:r>
              <a:rPr lang="en-CA" sz="32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systems that </a:t>
            </a:r>
            <a:r>
              <a:rPr lang="en-CA" sz="3214" b="1" smtClean="0">
                <a:solidFill>
                  <a:srgbClr val="FF0000"/>
                </a:solidFill>
                <a:latin typeface="Agency FB Bold"/>
                <a:cs typeface="Agency FB Bold"/>
              </a:rPr>
              <a:t>understand, think, learn, </a:t>
            </a: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and </a:t>
            </a:r>
            <a:r>
              <a:rPr lang="en-CA" sz="3214" b="1" smtClean="0">
                <a:solidFill>
                  <a:srgbClr val="FF0000"/>
                </a:solidFill>
                <a:latin typeface="Agency FB Bold"/>
                <a:cs typeface="Agency FB Bold"/>
              </a:rPr>
              <a:t>behave</a:t>
            </a:r>
            <a:r>
              <a:rPr lang="en-CA" sz="3214" b="1" smtClean="0">
                <a:solidFill>
                  <a:srgbClr val="000000"/>
                </a:solidFill>
                <a:latin typeface="Agency FB Bold"/>
                <a:cs typeface="Agency FB Bold"/>
              </a:rPr>
              <a:t> like</a:t>
            </a:r>
            <a:r>
              <a:rPr lang="en-CA" sz="3206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6" smtClean="0">
                <a:solidFill>
                  <a:srgbClr val="000000"/>
                </a:solidFill>
                <a:latin typeface="Times New Roman"/>
              </a:rPr>
            </a:br>
            <a:r>
              <a:rPr lang="en-CA" sz="3216" b="1" smtClean="0">
                <a:solidFill>
                  <a:srgbClr val="000000"/>
                </a:solidFill>
                <a:latin typeface="Agency FB Bold"/>
                <a:cs typeface="Agency FB Bold"/>
              </a:rPr>
              <a:t>humans.</a:t>
            </a:r>
          </a:p>
          <a:p>
            <a:pPr>
              <a:lnSpc>
                <a:spcPts val="385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14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2692400" y="279400"/>
            <a:ext cx="64516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16" b="1" smtClean="0">
                <a:solidFill>
                  <a:srgbClr val="000000"/>
                </a:solidFill>
                <a:latin typeface="Agency FB Bold"/>
                <a:cs typeface="Agency FB Bold"/>
              </a:rPr>
              <a:t>The foundation of AI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500" y="1346200"/>
            <a:ext cx="88265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6" smtClean="0">
                <a:solidFill>
                  <a:srgbClr val="000000"/>
                </a:solidFill>
                <a:latin typeface="Agency FB"/>
                <a:cs typeface="Agency FB"/>
              </a:rPr>
              <a:t>With different disciplines: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31900" y="2247900"/>
            <a:ext cx="79121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 Philosophy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31900" y="3048000"/>
            <a:ext cx="79121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 Mathematics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31900" y="3860800"/>
            <a:ext cx="79121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 Law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31900" y="4660900"/>
            <a:ext cx="79121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 Economics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31900" y="5461000"/>
            <a:ext cx="79121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 Computer engineering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15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3619500" y="165100"/>
            <a:ext cx="55245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5" b="1" smtClean="0">
                <a:solidFill>
                  <a:srgbClr val="000000"/>
                </a:solidFill>
                <a:latin typeface="Agency FB Bold"/>
                <a:cs typeface="Agency FB Bold"/>
              </a:rPr>
              <a:t>Views of AI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812800"/>
            <a:ext cx="8902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AI is found on the premise that: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98500" y="1422400"/>
            <a:ext cx="8445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412" b="1" smtClean="0">
                <a:solidFill>
                  <a:srgbClr val="000000"/>
                </a:solidFill>
                <a:latin typeface="Agency FB Bold"/>
                <a:cs typeface="Agency FB Bold"/>
              </a:rPr>
              <a:t> workings of human mind </a:t>
            </a:r>
            <a:r>
              <a:rPr lang="en-CA" sz="2402" smtClean="0">
                <a:solidFill>
                  <a:srgbClr val="000000"/>
                </a:solidFill>
                <a:latin typeface="Agency FB"/>
                <a:cs typeface="Agency FB"/>
              </a:rPr>
              <a:t>can be explained in terms of computation, and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98500" y="1879600"/>
            <a:ext cx="8445500" cy="1117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computers can do the right thing 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given correct premises </a:t>
            </a: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and 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reasoning rules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10" b="1" smtClean="0">
                <a:solidFill>
                  <a:srgbClr val="2C2C89"/>
                </a:solidFill>
                <a:latin typeface="Agency FB Bold"/>
                <a:cs typeface="Agency FB Bold"/>
              </a:rPr>
              <a:t>to achieve a specified goal.</a:t>
            </a:r>
          </a:p>
          <a:p>
            <a:pPr>
              <a:lnSpc>
                <a:spcPts val="43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1300" y="3124200"/>
            <a:ext cx="8902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Views of AI fall into four categories: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19200" y="3924300"/>
            <a:ext cx="21463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Thinking humanly</a:t>
            </a:r>
          </a:p>
          <a:p>
            <a:pPr>
              <a:lnSpc>
                <a:spcPts val="3220"/>
              </a:lnSpc>
            </a:pPr>
            <a:endParaRPr lang="en-CA" sz="2798" smtClean="0">
              <a:solidFill>
                <a:srgbClr val="000000"/>
              </a:solidFill>
              <a:latin typeface="Agency FB"/>
              <a:cs typeface="Agency FB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156200" y="3924300"/>
            <a:ext cx="22733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Thinking rationally</a:t>
            </a:r>
          </a:p>
          <a:p>
            <a:pPr>
              <a:lnSpc>
                <a:spcPts val="3220"/>
              </a:lnSpc>
            </a:pPr>
            <a:endParaRPr lang="en-CA" sz="2798" smtClean="0">
              <a:solidFill>
                <a:srgbClr val="000000"/>
              </a:solidFill>
              <a:latin typeface="Agency FB"/>
              <a:cs typeface="Agency FB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44600" y="4991100"/>
            <a:ext cx="19431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Acting humanly</a:t>
            </a:r>
          </a:p>
          <a:p>
            <a:pPr>
              <a:lnSpc>
                <a:spcPts val="3220"/>
              </a:lnSpc>
            </a:pPr>
            <a:endParaRPr lang="en-CA" sz="2795" smtClean="0">
              <a:solidFill>
                <a:srgbClr val="000000"/>
              </a:solidFill>
              <a:latin typeface="Agency FB"/>
              <a:cs typeface="Agency FB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57800" y="4991100"/>
            <a:ext cx="20701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Acting rationally</a:t>
            </a:r>
          </a:p>
          <a:p>
            <a:pPr>
              <a:lnSpc>
                <a:spcPts val="3220"/>
              </a:lnSpc>
            </a:pPr>
            <a:endParaRPr lang="en-CA" sz="2795" smtClean="0">
              <a:solidFill>
                <a:srgbClr val="000000"/>
              </a:solidFill>
              <a:latin typeface="Agency FB"/>
              <a:cs typeface="Agency FB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16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1371600" y="139700"/>
            <a:ext cx="77724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50"/>
              </a:lnSpc>
            </a:pPr>
            <a:r>
              <a:rPr lang="en-CA" sz="3610" b="1" smtClean="0">
                <a:solidFill>
                  <a:srgbClr val="000000"/>
                </a:solidFill>
                <a:latin typeface="Agency FB Bold"/>
                <a:cs typeface="Agency FB Bold"/>
              </a:rPr>
              <a:t>Thinking humanly: The Cognitive Modeling</a:t>
            </a:r>
          </a:p>
          <a:p>
            <a:pPr>
              <a:lnSpc>
                <a:spcPts val="375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812800"/>
            <a:ext cx="8902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FF0000"/>
                </a:solidFill>
                <a:latin typeface="Agency FB"/>
                <a:cs typeface="Agency FB"/>
              </a:rPr>
              <a:t>•</a:t>
            </a:r>
            <a:r>
              <a:rPr lang="en-CA" sz="3214" b="1" smtClean="0">
                <a:solidFill>
                  <a:srgbClr val="FF0000"/>
                </a:solidFill>
                <a:latin typeface="Agency FB Bold"/>
                <a:cs typeface="Agency FB Bold"/>
              </a:rPr>
              <a:t> Reasons like humans do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20700" y="1384300"/>
            <a:ext cx="8623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Programs that behave like humans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1300" y="1905000"/>
            <a:ext cx="8902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6" smtClean="0">
                <a:solidFill>
                  <a:srgbClr val="000000"/>
                </a:solidFill>
                <a:latin typeface="Agency FB"/>
                <a:cs typeface="Agency FB"/>
              </a:rPr>
              <a:t>• Requires understanding of the internal activities of the brain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1300" y="2489200"/>
            <a:ext cx="8902700" cy="762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198119">
              <a:lnSpc>
                <a:spcPts val="2500"/>
              </a:lnSpc>
            </a:pP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 Cognitive modeling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 is an area of computer science that deals with</a:t>
            </a: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 simulating human problem</a:t>
            </a:r>
            <a:r>
              <a:rPr lang="en-CA" sz="20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solving and mental task processes</a:t>
            </a:r>
            <a:r>
              <a:rPr lang="en-CA" sz="2014" b="1" smtClean="0">
                <a:solidFill>
                  <a:srgbClr val="FF0000"/>
                </a:solidFill>
                <a:latin typeface="Agency FB Bold"/>
                <a:cs typeface="Agency FB Bold"/>
              </a:rPr>
              <a:t> in a computerized model.</a:t>
            </a:r>
          </a:p>
          <a:p>
            <a:pPr>
              <a:lnSpc>
                <a:spcPts val="25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1300" y="3213100"/>
            <a:ext cx="8902700" cy="210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30"/>
              </a:lnSpc>
            </a:pPr>
            <a:r>
              <a:rPr lang="en-CA" sz="3206" smtClean="0">
                <a:solidFill>
                  <a:srgbClr val="000000"/>
                </a:solidFill>
                <a:latin typeface="Agency FB"/>
                <a:cs typeface="Agency FB"/>
              </a:rPr>
              <a:t>•AI can develop automated intelligent machine</a:t>
            </a:r>
            <a:r>
              <a:rPr lang="en-CA" sz="3216" b="1" smtClean="0">
                <a:solidFill>
                  <a:srgbClr val="000000"/>
                </a:solidFill>
                <a:latin typeface="Agency FB Bold"/>
                <a:cs typeface="Agency FB Bold"/>
              </a:rPr>
              <a:t> which can</a:t>
            </a:r>
            <a:r>
              <a:rPr lang="en-CA" sz="32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14" b="1" smtClean="0">
                <a:solidFill>
                  <a:srgbClr val="000000"/>
                </a:solidFill>
                <a:latin typeface="Agency FB Bold"/>
                <a:cs typeface="Agency FB Bold"/>
              </a:rPr>
              <a:t>perform different activities which associated with human</a:t>
            </a:r>
            <a:r>
              <a:rPr lang="en-CA" sz="32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14" b="1" smtClean="0">
                <a:solidFill>
                  <a:srgbClr val="000000"/>
                </a:solidFill>
                <a:latin typeface="Agency FB Bold"/>
                <a:cs typeface="Agency FB Bold"/>
              </a:rPr>
              <a:t>thinking activities</a:t>
            </a: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 such as decision making, problem solving,</a:t>
            </a:r>
            <a:r>
              <a:rPr lang="en-CA" sz="32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adapt new env’t and learning new things.</a:t>
            </a:r>
          </a:p>
          <a:p>
            <a:pPr>
              <a:lnSpc>
                <a:spcPts val="383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1300" y="5295900"/>
            <a:ext cx="89027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214" b="1" smtClean="0">
                <a:solidFill>
                  <a:srgbClr val="000000"/>
                </a:solidFill>
                <a:latin typeface="Agency FB Bold"/>
                <a:cs typeface="Agency FB Bold"/>
              </a:rPr>
              <a:t>Example</a:t>
            </a: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. write a program that plays chess</a:t>
            </a:r>
            <a:r>
              <a:rPr lang="en-CA" sz="3600" smtClean="0">
                <a:solidFill>
                  <a:srgbClr val="000000"/>
                </a:solidFill>
                <a:latin typeface="Agency FB"/>
                <a:cs typeface="Agency FB"/>
              </a:rPr>
              <a:t>.</a:t>
            </a:r>
          </a:p>
          <a:p>
            <a:pPr>
              <a:lnSpc>
                <a:spcPts val="4140"/>
              </a:lnSpc>
            </a:pPr>
            <a:endParaRPr lang="en-CA" sz="3213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7200" y="5930900"/>
            <a:ext cx="8686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- Instead of making the best possible chess-playing program, you would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94700" y="63246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255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17</a:t>
            </a:r>
          </a:p>
          <a:p>
            <a:pPr>
              <a:lnSpc>
                <a:spcPts val="1255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6426200"/>
            <a:ext cx="84582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make one that play chess like people do.</a:t>
            </a:r>
          </a:p>
          <a:p>
            <a:pPr>
              <a:lnSpc>
                <a:spcPts val="25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1816100" y="139700"/>
            <a:ext cx="73279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50"/>
              </a:lnSpc>
            </a:pPr>
            <a:r>
              <a:rPr lang="en-CA" sz="4008" b="1" smtClean="0">
                <a:solidFill>
                  <a:srgbClr val="000000"/>
                </a:solidFill>
                <a:latin typeface="Agency FB Bold"/>
                <a:cs typeface="Agency FB Bold"/>
              </a:rPr>
              <a:t>Acting humanly: The Turing Test</a:t>
            </a:r>
          </a:p>
          <a:p>
            <a:pPr>
              <a:lnSpc>
                <a:spcPts val="375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711200"/>
            <a:ext cx="8902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5" b="1" smtClean="0">
                <a:solidFill>
                  <a:srgbClr val="FF0000"/>
                </a:solidFill>
                <a:latin typeface="Agency FB Bold"/>
                <a:cs typeface="Agency FB Bold"/>
              </a:rPr>
              <a:t>Can machines act like human do? Can machines behave intelligently?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41300" y="1435100"/>
            <a:ext cx="8902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808" b="1" smtClean="0">
                <a:solidFill>
                  <a:srgbClr val="000000"/>
                </a:solidFill>
                <a:latin typeface="Agency FB Bold"/>
                <a:cs typeface="Agency FB Bold"/>
              </a:rPr>
              <a:t> Turing Test</a:t>
            </a: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: Operational test for intelligent behavior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1300" y="2171700"/>
            <a:ext cx="8902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 Suggested major components required for AI: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55700" y="2921000"/>
            <a:ext cx="79883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14" b="1" smtClean="0">
                <a:solidFill>
                  <a:srgbClr val="000000"/>
                </a:solidFill>
                <a:latin typeface="Agency FB Bold"/>
                <a:cs typeface="Agency FB Bold"/>
              </a:rPr>
              <a:t>knowledge, reasoning, language/ image understanding, learning</a:t>
            </a:r>
          </a:p>
          <a:p>
            <a:pPr>
              <a:lnSpc>
                <a:spcPts val="299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1300" y="3441700"/>
            <a:ext cx="8902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How to make computers act like humans?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1300" y="3848100"/>
            <a:ext cx="89027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342900" algn="l"/>
              </a:tabLst>
            </a:pP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  Natural Language processing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 (enable computers communicate in human language,  English, Amharic,</a:t>
            </a:r>
            <a:r>
              <a:rPr lang="en-CA" sz="2006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6" smtClean="0">
                <a:solidFill>
                  <a:srgbClr val="000000"/>
                </a:solidFill>
                <a:latin typeface="Times New Roman"/>
              </a:rPr>
            </a:br>
            <a:r>
              <a:rPr lang="en-CA" sz="2006" smtClean="0">
                <a:solidFill>
                  <a:srgbClr val="000000"/>
                </a:solidFill>
                <a:latin typeface="Agency FB"/>
                <a:cs typeface="Agency FB"/>
              </a:rPr>
              <a:t>	Oromifa..)</a:t>
            </a:r>
          </a:p>
          <a:p>
            <a:pPr>
              <a:lnSpc>
                <a:spcPts val="2100"/>
              </a:lnSpc>
            </a:pPr>
            <a:endParaRPr lang="en-CA" sz="2006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300" y="4457700"/>
            <a:ext cx="89027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342900" algn="l"/>
              </a:tabLst>
            </a:pP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  Knowledge representation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 (schemes to store information, </a:t>
            </a:r>
            <a:r>
              <a:rPr lang="en-CA" sz="2014" b="1" smtClean="0">
                <a:solidFill>
                  <a:srgbClr val="FF0000"/>
                </a:solidFill>
                <a:latin typeface="Agency FB Bold"/>
                <a:cs typeface="Agency FB Bold"/>
              </a:rPr>
              <a:t>both facts and inferences, 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before and</a:t>
            </a:r>
            <a:r>
              <a:rPr lang="en-CA" sz="20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	during interrogation)</a:t>
            </a:r>
          </a:p>
          <a:p>
            <a:pPr>
              <a:lnSpc>
                <a:spcPts val="21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41300" y="5054600"/>
            <a:ext cx="8902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  Automated reasoning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 (use stored information to answer questions and to draw new conclusions)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41300" y="5384800"/>
            <a:ext cx="8902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6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016" b="1" smtClean="0">
                <a:solidFill>
                  <a:srgbClr val="000000"/>
                </a:solidFill>
                <a:latin typeface="Agency FB Bold"/>
                <a:cs typeface="Agency FB Bold"/>
              </a:rPr>
              <a:t>  Machine learning</a:t>
            </a:r>
            <a:r>
              <a:rPr lang="en-CA" sz="2006" smtClean="0">
                <a:solidFill>
                  <a:srgbClr val="000000"/>
                </a:solidFill>
                <a:latin typeface="Agency FB"/>
                <a:cs typeface="Agency FB"/>
              </a:rPr>
              <a:t> (adapt to new circumstances and to detect &amp; extrapolate patterns)</a:t>
            </a:r>
          </a:p>
          <a:p>
            <a:pPr>
              <a:lnSpc>
                <a:spcPts val="2300"/>
              </a:lnSpc>
            </a:pPr>
            <a:endParaRPr lang="en-CA" sz="2006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1300" y="5740400"/>
            <a:ext cx="89027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342900" algn="l"/>
              </a:tabLst>
            </a:pP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  Computer vision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 (recognize objects based on patterns in the same way as the human visual system</a:t>
            </a:r>
            <a:r>
              <a:rPr lang="en-CA" sz="20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	does)</a:t>
            </a:r>
          </a:p>
          <a:p>
            <a:pPr>
              <a:lnSpc>
                <a:spcPts val="21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18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84200" y="6654800"/>
            <a:ext cx="85598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2006" smtClean="0">
                <a:solidFill>
                  <a:srgbClr val="000000"/>
                </a:solidFill>
                <a:latin typeface="Agency FB"/>
                <a:cs typeface="Agency FB"/>
              </a:rPr>
              <a:t>hear &amp; take actions)</a:t>
            </a:r>
          </a:p>
          <a:p>
            <a:pPr>
              <a:lnSpc>
                <a:spcPts val="1800"/>
              </a:lnSpc>
            </a:pPr>
            <a:endParaRPr lang="en-CA" sz="2006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1460500" y="368300"/>
            <a:ext cx="76835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10" b="1" smtClean="0">
                <a:solidFill>
                  <a:srgbClr val="000000"/>
                </a:solidFill>
                <a:latin typeface="Agency FB Bold"/>
                <a:cs typeface="Agency FB Bold"/>
              </a:rPr>
              <a:t>Thinking Rationally: The Laws of Thought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93700" y="914400"/>
            <a:ext cx="8750300" cy="1308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• A system is </a:t>
            </a:r>
            <a:r>
              <a:rPr lang="en-CA" sz="2808" b="1" smtClean="0">
                <a:solidFill>
                  <a:srgbClr val="000000"/>
                </a:solidFill>
                <a:latin typeface="Agency FB Bold"/>
                <a:cs typeface="Agency FB Bold"/>
              </a:rPr>
              <a:t>rational</a:t>
            </a:r>
            <a:r>
              <a:rPr lang="en-CA" sz="2808" b="1" smtClean="0">
                <a:solidFill>
                  <a:srgbClr val="FF0000"/>
                </a:solidFill>
                <a:latin typeface="Agency FB Bold"/>
                <a:cs typeface="Agency FB Bold"/>
              </a:rPr>
              <a:t> if it thinks/does the right thing through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805" b="1" smtClean="0">
                <a:solidFill>
                  <a:srgbClr val="FF0000"/>
                </a:solidFill>
                <a:latin typeface="Agency FB Bold"/>
                <a:cs typeface="Agency FB Bold"/>
              </a:rPr>
              <a:t>correct reasoning.</a:t>
            </a:r>
          </a:p>
          <a:p>
            <a:pPr>
              <a:lnSpc>
                <a:spcPts val="50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93700" y="2273300"/>
            <a:ext cx="8750300" cy="1308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2798" smtClean="0">
                <a:solidFill>
                  <a:srgbClr val="006FC0"/>
                </a:solidFill>
                <a:latin typeface="Agency FB"/>
                <a:cs typeface="Agency FB"/>
              </a:rPr>
              <a:t>•</a:t>
            </a:r>
            <a:r>
              <a:rPr lang="en-CA" sz="2808" b="1" smtClean="0">
                <a:solidFill>
                  <a:srgbClr val="006FC0"/>
                </a:solidFill>
                <a:latin typeface="Agency FB Bold"/>
                <a:cs typeface="Agency FB Bold"/>
              </a:rPr>
              <a:t> The AI system should represent facts and concepts about the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805" b="1" smtClean="0">
                <a:solidFill>
                  <a:srgbClr val="006FC0"/>
                </a:solidFill>
                <a:latin typeface="Agency FB Bold"/>
                <a:cs typeface="Agency FB Bold"/>
              </a:rPr>
              <a:t>world via logic</a:t>
            </a:r>
          </a:p>
          <a:p>
            <a:pPr>
              <a:lnSpc>
                <a:spcPts val="50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93700" y="3708400"/>
            <a:ext cx="8750300" cy="1397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3214" b="1" smtClean="0">
                <a:solidFill>
                  <a:srgbClr val="000000"/>
                </a:solidFill>
                <a:latin typeface="Agency FB Bold"/>
                <a:cs typeface="Agency FB Bold"/>
              </a:rPr>
              <a:t> Aristotle</a:t>
            </a: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: 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provided the correct arguments/ thought structures that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always 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gave correct conclusions given correct premises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.</a:t>
            </a:r>
          </a:p>
          <a:p>
            <a:pPr>
              <a:lnSpc>
                <a:spcPts val="52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50900" y="5270500"/>
            <a:ext cx="82931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Aleazar is a man; all men are mortal; therefore Aleazar is mortal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50900" y="5892800"/>
            <a:ext cx="82931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These Laws of thought governed the operation of the mind and initiated the field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19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9500" y="6502400"/>
            <a:ext cx="8064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CA" sz="2402" smtClean="0">
                <a:solidFill>
                  <a:srgbClr val="000000"/>
                </a:solidFill>
                <a:latin typeface="Agency FB"/>
                <a:cs typeface="Agency FB"/>
              </a:rPr>
              <a:t>of </a:t>
            </a:r>
            <a:r>
              <a:rPr lang="en-CA" sz="2412" b="1" smtClean="0">
                <a:solidFill>
                  <a:srgbClr val="000000"/>
                </a:solidFill>
                <a:latin typeface="Agency FB Bold"/>
                <a:cs typeface="Agency FB Bold"/>
              </a:rPr>
              <a:t>Logic</a:t>
            </a:r>
            <a:r>
              <a:rPr lang="en-CA" sz="2402" smtClean="0">
                <a:solidFill>
                  <a:srgbClr val="000000"/>
                </a:solidFill>
                <a:latin typeface="Agency FB"/>
                <a:cs typeface="Agency FB"/>
              </a:rPr>
              <a:t>.</a:t>
            </a:r>
          </a:p>
          <a:p>
            <a:pPr>
              <a:lnSpc>
                <a:spcPts val="21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485900" y="190500"/>
            <a:ext cx="76581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5" b="1" smtClean="0">
                <a:solidFill>
                  <a:srgbClr val="000000"/>
                </a:solidFill>
                <a:latin typeface="Agency FB Bold"/>
                <a:cs typeface="Agency FB Bold"/>
              </a:rPr>
              <a:t>Acting rationally: The rational agent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500" y="965200"/>
            <a:ext cx="8826500" cy="149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CA" sz="3206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3216" b="1" smtClean="0">
                <a:solidFill>
                  <a:srgbClr val="000000"/>
                </a:solidFill>
                <a:latin typeface="Agency FB Bold"/>
                <a:cs typeface="Agency FB Bold"/>
              </a:rPr>
              <a:t> Doing the right thing</a:t>
            </a:r>
            <a:r>
              <a:rPr lang="en-CA" sz="3206" smtClean="0">
                <a:solidFill>
                  <a:srgbClr val="000000"/>
                </a:solidFill>
                <a:latin typeface="Agency FB"/>
                <a:cs typeface="Agency FB"/>
              </a:rPr>
              <a:t> so as to achieve one’s goal, given one’s</a:t>
            </a:r>
            <a:r>
              <a:rPr lang="en-CA" sz="32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beliefs.</a:t>
            </a:r>
          </a:p>
          <a:p>
            <a:pPr>
              <a:lnSpc>
                <a:spcPts val="580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74700" y="2540000"/>
            <a:ext cx="8369300" cy="1308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808" b="1" smtClean="0">
                <a:solidFill>
                  <a:srgbClr val="000000"/>
                </a:solidFill>
                <a:latin typeface="Agency FB Bold"/>
                <a:cs typeface="Agency FB Bold"/>
              </a:rPr>
              <a:t> AI </a:t>
            </a: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is the study and construction of rational agents (an agent that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perceives and acts)</a:t>
            </a:r>
          </a:p>
          <a:p>
            <a:pPr>
              <a:lnSpc>
                <a:spcPts val="50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17500" y="3911600"/>
            <a:ext cx="8826500" cy="1485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700"/>
              </a:lnSpc>
            </a:pP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• Rational action requires the </a:t>
            </a:r>
            <a:r>
              <a:rPr lang="en-CA" sz="3214" b="1" smtClean="0">
                <a:solidFill>
                  <a:srgbClr val="000000"/>
                </a:solidFill>
                <a:latin typeface="Agency FB Bold"/>
                <a:cs typeface="Agency FB Bold"/>
              </a:rPr>
              <a:t>ability to represent knowledge</a:t>
            </a:r>
            <a:r>
              <a:rPr lang="en-CA" sz="32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and </a:t>
            </a:r>
            <a:r>
              <a:rPr lang="en-CA" sz="3214" b="1" smtClean="0">
                <a:solidFill>
                  <a:srgbClr val="000000"/>
                </a:solidFill>
                <a:latin typeface="Agency FB Bold"/>
                <a:cs typeface="Agency FB Bold"/>
              </a:rPr>
              <a:t>reason</a:t>
            </a: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 with it so as to reach good decision.</a:t>
            </a:r>
          </a:p>
          <a:p>
            <a:pPr>
              <a:lnSpc>
                <a:spcPts val="570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4700" y="5676900"/>
            <a:ext cx="83693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- Learning for better understanding of how the world works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20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1524000" y="203200"/>
            <a:ext cx="7620000" cy="149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CA" sz="3214" b="1" dirty="0" smtClean="0">
                <a:solidFill>
                  <a:srgbClr val="000000"/>
                </a:solidFill>
                <a:latin typeface="Agency FB Bold"/>
                <a:cs typeface="Agency FB Bold"/>
              </a:rPr>
              <a:t>Learning objectives:</a:t>
            </a:r>
            <a:r>
              <a:rPr lang="en-CA" sz="3204" dirty="0" smtClean="0">
                <a:solidFill>
                  <a:srgbClr val="000000"/>
                </a:solidFill>
                <a:latin typeface="Agency FB"/>
                <a:cs typeface="Agency FB"/>
              </a:rPr>
              <a:t> at the end of the class, you should</a:t>
            </a:r>
            <a:r>
              <a:rPr lang="en-CA" sz="3206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6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3206" dirty="0" smtClean="0">
                <a:solidFill>
                  <a:srgbClr val="000000"/>
                </a:solidFill>
                <a:latin typeface="Agency FB"/>
                <a:cs typeface="Agency FB"/>
              </a:rPr>
              <a:t>be able to:</a:t>
            </a:r>
          </a:p>
          <a:p>
            <a:pPr>
              <a:lnSpc>
                <a:spcPts val="5800"/>
              </a:lnSpc>
            </a:pPr>
            <a:endParaRPr lang="en-CA" sz="3206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81200" y="21463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dirty="0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3010" b="1" dirty="0" smtClean="0">
                <a:solidFill>
                  <a:srgbClr val="000000"/>
                </a:solidFill>
                <a:latin typeface="Agency FB Bold"/>
                <a:cs typeface="Agency FB Bold"/>
              </a:rPr>
              <a:t> Describe what is Artificial intelligence?</a:t>
            </a:r>
          </a:p>
          <a:p>
            <a:pPr>
              <a:lnSpc>
                <a:spcPts val="3450"/>
              </a:lnSpc>
            </a:pPr>
            <a:endParaRPr lang="en-CA" sz="30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81200" y="31496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dirty="0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3010" b="1" dirty="0" smtClean="0">
                <a:solidFill>
                  <a:srgbClr val="000000"/>
                </a:solidFill>
                <a:latin typeface="Agency FB Bold"/>
                <a:cs typeface="Agency FB Bold"/>
              </a:rPr>
              <a:t> Assess the History of Artificial intelligence</a:t>
            </a:r>
          </a:p>
          <a:p>
            <a:pPr>
              <a:lnSpc>
                <a:spcPts val="3450"/>
              </a:lnSpc>
            </a:pPr>
            <a:endParaRPr lang="en-CA" sz="30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81200" y="41656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dirty="0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3010" b="1" dirty="0" smtClean="0">
                <a:solidFill>
                  <a:srgbClr val="000000"/>
                </a:solidFill>
                <a:latin typeface="Agency FB Bold"/>
                <a:cs typeface="Agency FB Bold"/>
              </a:rPr>
              <a:t> Identify the goals of Artificial intelligence</a:t>
            </a:r>
          </a:p>
          <a:p>
            <a:pPr>
              <a:lnSpc>
                <a:spcPts val="3450"/>
              </a:lnSpc>
            </a:pPr>
            <a:endParaRPr lang="en-CA" sz="3000" dirty="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81200" y="51689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2" dirty="0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3012" b="1" dirty="0" smtClean="0">
                <a:solidFill>
                  <a:srgbClr val="000000"/>
                </a:solidFill>
                <a:latin typeface="Agency FB Bold"/>
                <a:cs typeface="Agency FB Bold"/>
              </a:rPr>
              <a:t> To know application area of Artificial intelligence</a:t>
            </a:r>
          </a:p>
          <a:p>
            <a:pPr>
              <a:lnSpc>
                <a:spcPts val="3450"/>
              </a:lnSpc>
            </a:pPr>
            <a:endParaRPr lang="en-CA" sz="3002" dirty="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95600" y="6057900"/>
            <a:ext cx="6248400" cy="393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30"/>
              </a:lnSpc>
            </a:pPr>
            <a:r>
              <a:rPr lang="en-CA" sz="2195" dirty="0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205" b="1" dirty="0" smtClean="0">
                <a:solidFill>
                  <a:srgbClr val="000000"/>
                </a:solidFill>
                <a:latin typeface="Agency FB Bold"/>
                <a:cs typeface="Agency FB Bold"/>
              </a:rPr>
              <a:t> To know the research area of AI</a:t>
            </a:r>
          </a:p>
          <a:p>
            <a:pPr>
              <a:lnSpc>
                <a:spcPts val="2530"/>
              </a:lnSpc>
            </a:pPr>
            <a:endParaRPr lang="en-CA" sz="2195" dirty="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496300" y="6337300"/>
            <a:ext cx="6477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9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</a:p>
          <a:p>
            <a:pPr>
              <a:lnSpc>
                <a:spcPts val="119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2692400" y="25400"/>
            <a:ext cx="64516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60"/>
              </a:lnSpc>
            </a:pPr>
            <a:r>
              <a:rPr lang="en-CA" sz="4416" b="1" smtClean="0">
                <a:solidFill>
                  <a:srgbClr val="000000"/>
                </a:solidFill>
                <a:latin typeface="Agency FB Bold"/>
                <a:cs typeface="Agency FB Bold"/>
              </a:rPr>
              <a:t>Strong AI vs. Weak AI</a:t>
            </a:r>
          </a:p>
          <a:p>
            <a:pPr>
              <a:lnSpc>
                <a:spcPts val="39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92100" y="482600"/>
            <a:ext cx="8851900" cy="990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  <a:tabLst>
                <a:tab pos="2755900" algn="l"/>
              </a:tabLst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•Artificial Intelligence	(or AI) is the concept that it is possible for</a:t>
            </a:r>
            <a:r>
              <a:rPr lang="en-CA" sz="2808" b="1" smtClean="0">
                <a:solidFill>
                  <a:srgbClr val="000000"/>
                </a:solidFill>
                <a:latin typeface="Agency FB Bold"/>
                <a:cs typeface="Agency FB Bold"/>
              </a:rPr>
              <a:t> a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computer to think in the same sense as humans do.</a:t>
            </a:r>
          </a:p>
          <a:p>
            <a:pPr>
              <a:lnSpc>
                <a:spcPts val="34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92100" y="1435100"/>
            <a:ext cx="8851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Week AI-</a:t>
            </a:r>
          </a:p>
          <a:p>
            <a:pPr>
              <a:lnSpc>
                <a:spcPts val="25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92100" y="1765300"/>
            <a:ext cx="8851900" cy="1397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5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- Thinking focused towards the dev’t of technology capable of</a:t>
            </a:r>
            <a:r>
              <a:rPr lang="en-CA" sz="2808" b="1" smtClean="0">
                <a:solidFill>
                  <a:srgbClr val="000000"/>
                </a:solidFill>
                <a:latin typeface="Agency FB Bold"/>
                <a:cs typeface="Agency FB Bold"/>
              </a:rPr>
              <a:t> caring out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pre-planned</a:t>
            </a:r>
            <a:r>
              <a:rPr lang="en-CA" sz="2805" b="1" smtClean="0">
                <a:solidFill>
                  <a:srgbClr val="FF0000"/>
                </a:solidFill>
                <a:latin typeface="Agency FB Bold"/>
                <a:cs typeface="Agency FB Bold"/>
              </a:rPr>
              <a:t> moves based on some rules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 and applying these to achieve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a certain goal.</a:t>
            </a:r>
          </a:p>
          <a:p>
            <a:pPr>
              <a:lnSpc>
                <a:spcPts val="335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06500" y="3098800"/>
            <a:ext cx="7937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90"/>
              </a:lnSpc>
            </a:pPr>
            <a:r>
              <a:rPr lang="en-CA" sz="2402" smtClean="0">
                <a:solidFill>
                  <a:srgbClr val="FF0000"/>
                </a:solidFill>
                <a:latin typeface="Courier New"/>
                <a:cs typeface="Courier New"/>
              </a:rPr>
              <a:t>o</a:t>
            </a:r>
            <a:r>
              <a:rPr lang="en-CA" sz="2412" b="1" smtClean="0">
                <a:solidFill>
                  <a:srgbClr val="FF0000"/>
                </a:solidFill>
                <a:latin typeface="Agency FB Bold"/>
                <a:cs typeface="Agency FB Bold"/>
              </a:rPr>
              <a:t>Uses models</a:t>
            </a:r>
            <a:r>
              <a:rPr lang="en-CA" sz="2402" smtClean="0">
                <a:solidFill>
                  <a:srgbClr val="000000"/>
                </a:solidFill>
                <a:latin typeface="Agency FB"/>
                <a:cs typeface="Agency FB"/>
              </a:rPr>
              <a:t> of its problem domain</a:t>
            </a:r>
            <a:r>
              <a:rPr lang="en-CA" sz="2412" b="1" smtClean="0">
                <a:solidFill>
                  <a:srgbClr val="000000"/>
                </a:solidFill>
                <a:latin typeface="Agency FB Bold"/>
                <a:cs typeface="Agency FB Bold"/>
              </a:rPr>
              <a:t> given to it by programmer</a:t>
            </a:r>
            <a:r>
              <a:rPr lang="en-CA" sz="2402" smtClean="0">
                <a:solidFill>
                  <a:srgbClr val="000000"/>
                </a:solidFill>
                <a:latin typeface="Agency FB"/>
                <a:cs typeface="Agency FB"/>
              </a:rPr>
              <a:t>.</a:t>
            </a:r>
          </a:p>
          <a:p>
            <a:pPr>
              <a:lnSpc>
                <a:spcPts val="239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06500" y="3416300"/>
            <a:ext cx="7937500" cy="558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0"/>
              </a:lnSpc>
              <a:tabLst>
                <a:tab pos="228600" algn="l"/>
              </a:tabLst>
            </a:pPr>
            <a:r>
              <a:rPr lang="en-CA" sz="1596" smtClean="0">
                <a:solidFill>
                  <a:srgbClr val="000000"/>
                </a:solidFill>
                <a:latin typeface="Courier New"/>
                <a:cs typeface="Courier New"/>
              </a:rPr>
              <a:t>o</a:t>
            </a:r>
            <a:r>
              <a:rPr lang="en-CA" sz="1606" b="1" smtClean="0">
                <a:solidFill>
                  <a:srgbClr val="000000"/>
                </a:solidFill>
                <a:latin typeface="Agency FB Bold"/>
                <a:cs typeface="Agency FB Bold"/>
              </a:rPr>
              <a:t> A system that</a:t>
            </a:r>
            <a:r>
              <a:rPr lang="en-CA" sz="1606" b="1" smtClean="0">
                <a:solidFill>
                  <a:srgbClr val="FF0000"/>
                </a:solidFill>
                <a:latin typeface="Agency FB Bold"/>
                <a:cs typeface="Agency FB Bold"/>
              </a:rPr>
              <a:t> uses a set of pre-programmed rules</a:t>
            </a:r>
            <a:r>
              <a:rPr lang="en-CA" sz="1606" b="1" smtClean="0">
                <a:solidFill>
                  <a:srgbClr val="000000"/>
                </a:solidFill>
                <a:latin typeface="Agency FB Bold"/>
                <a:cs typeface="Agency FB Bold"/>
              </a:rPr>
              <a:t> to apply them to any task to reach a successful</a:t>
            </a:r>
            <a:r>
              <a:rPr lang="en-CA" sz="1596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596" smtClean="0">
                <a:solidFill>
                  <a:srgbClr val="000000"/>
                </a:solidFill>
                <a:latin typeface="Times New Roman"/>
              </a:rPr>
            </a:br>
            <a:r>
              <a:rPr lang="en-CA" sz="1606" b="1" smtClean="0">
                <a:solidFill>
                  <a:srgbClr val="000000"/>
                </a:solidFill>
                <a:latin typeface="Agency FB Bold"/>
                <a:cs typeface="Agency FB Bold"/>
              </a:rPr>
              <a:t>	completion.</a:t>
            </a:r>
          </a:p>
          <a:p>
            <a:pPr>
              <a:lnSpc>
                <a:spcPts val="190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2100" y="4318000"/>
            <a:ext cx="8851900" cy="990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- argues that computers can only appear</a:t>
            </a:r>
            <a:r>
              <a:rPr lang="en-CA" sz="2808" b="1" smtClean="0">
                <a:solidFill>
                  <a:srgbClr val="000000"/>
                </a:solidFill>
                <a:latin typeface="Agency FB Bold"/>
                <a:cs typeface="Agency FB Bold"/>
              </a:rPr>
              <a:t> to think and are not actually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conscious in the same way as human brains are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.</a:t>
            </a:r>
          </a:p>
          <a:p>
            <a:pPr>
              <a:lnSpc>
                <a:spcPts val="34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92100" y="5613400"/>
            <a:ext cx="88519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000000"/>
                </a:solidFill>
                <a:latin typeface="Agency FB"/>
                <a:cs typeface="Agency FB"/>
              </a:rPr>
              <a:t>-  For example, weak AI researchers see their contribution as things like expert systems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5000" y="5981700"/>
            <a:ext cx="8509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used for medical diagnosis, speech recognition and data mining, which use "intelligent"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94700" y="63246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21</a:t>
            </a:r>
          </a:p>
          <a:p>
            <a:pPr>
              <a:lnSpc>
                <a:spcPts val="123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5000" y="6413500"/>
            <a:ext cx="8509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models,</a:t>
            </a:r>
            <a:r>
              <a:rPr lang="en-CA" sz="2410" b="1" smtClean="0">
                <a:solidFill>
                  <a:srgbClr val="FF0000"/>
                </a:solidFill>
                <a:latin typeface="Agency FB Bold"/>
                <a:cs typeface="Agency FB Bold"/>
              </a:rPr>
              <a:t> but they do not help create a conscious agent</a:t>
            </a:r>
          </a:p>
          <a:p>
            <a:pPr>
              <a:lnSpc>
                <a:spcPts val="21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2743200" y="203200"/>
            <a:ext cx="64008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5" b="1" smtClean="0">
                <a:solidFill>
                  <a:srgbClr val="000000"/>
                </a:solidFill>
                <a:latin typeface="Agency FB Bold"/>
                <a:cs typeface="Agency FB Bold"/>
              </a:rPr>
              <a:t>Strong AI vs. Weak AI…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4300" y="787400"/>
            <a:ext cx="9029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65"/>
              </a:lnSpc>
            </a:pP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3214" b="1" smtClean="0">
                <a:solidFill>
                  <a:srgbClr val="000000"/>
                </a:solidFill>
                <a:latin typeface="Agency FB Bold"/>
                <a:cs typeface="Agency FB Bold"/>
              </a:rPr>
              <a:t>Strong AI</a:t>
            </a:r>
          </a:p>
          <a:p>
            <a:pPr>
              <a:lnSpc>
                <a:spcPts val="3265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0200" y="1206500"/>
            <a:ext cx="8813800" cy="990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808" b="1" smtClean="0">
                <a:solidFill>
                  <a:srgbClr val="000000"/>
                </a:solidFill>
                <a:latin typeface="Agency FB Bold"/>
                <a:cs typeface="Agency FB Bold"/>
              </a:rPr>
              <a:t>Developing technology that</a:t>
            </a:r>
            <a:r>
              <a:rPr lang="en-CA" sz="2808" b="1" smtClean="0">
                <a:solidFill>
                  <a:srgbClr val="FF0000"/>
                </a:solidFill>
                <a:latin typeface="Agency FB Bold"/>
                <a:cs typeface="Agency FB Bold"/>
              </a:rPr>
              <a:t> can think and function</a:t>
            </a:r>
            <a:r>
              <a:rPr lang="en-CA" sz="2798" smtClean="0">
                <a:solidFill>
                  <a:srgbClr val="FF0000"/>
                </a:solidFill>
                <a:latin typeface="Agency FB"/>
                <a:cs typeface="Agency FB"/>
              </a:rPr>
              <a:t>s</a:t>
            </a: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 similar to humans,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not just mimicking behavior in a certain domain.</a:t>
            </a:r>
          </a:p>
          <a:p>
            <a:pPr>
              <a:lnSpc>
                <a:spcPts val="34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0200" y="2019300"/>
            <a:ext cx="8813800" cy="1308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  <a:tabLst>
                <a:tab pos="457200" algn="l"/>
              </a:tabLst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-  Machines the ability to reason, think and do all functionality that a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	human is capable of.</a:t>
            </a:r>
          </a:p>
          <a:p>
            <a:pPr>
              <a:lnSpc>
                <a:spcPts val="50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30200" y="3492500"/>
            <a:ext cx="8813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 Figure out its own model based on raw inputs.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30200" y="3987800"/>
            <a:ext cx="8813800" cy="1397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50"/>
              </a:lnSpc>
            </a:pPr>
            <a:r>
              <a:rPr lang="en-CA" sz="2798" smtClean="0">
                <a:solidFill>
                  <a:srgbClr val="FF0000"/>
                </a:solidFill>
                <a:latin typeface="Agency FB"/>
                <a:cs typeface="Agency FB"/>
              </a:rPr>
              <a:t>-</a:t>
            </a:r>
            <a:r>
              <a:rPr lang="en-CA" sz="2808" b="1" smtClean="0">
                <a:solidFill>
                  <a:srgbClr val="FF0000"/>
                </a:solidFill>
                <a:latin typeface="Agency FB Bold"/>
                <a:cs typeface="Agency FB Bold"/>
              </a:rPr>
              <a:t>aims to create an agent that can replicate humans intelligence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805" b="1" smtClean="0">
                <a:solidFill>
                  <a:srgbClr val="FF0000"/>
                </a:solidFill>
                <a:latin typeface="Agency FB Bold"/>
                <a:cs typeface="Agency FB Bold"/>
              </a:rPr>
              <a:t>completely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; i.e.., it can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think, reason, imagine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, etc., and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do all the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things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 that we currently associate with the human brain.</a:t>
            </a:r>
          </a:p>
          <a:p>
            <a:pPr>
              <a:lnSpc>
                <a:spcPts val="335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0200" y="5702300"/>
            <a:ext cx="8813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Have self awareness, feel emotions, dream, consciousness, think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 etc.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22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981200" y="5969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Describe what is Artificial intelligence?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81200" y="16002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Assess the History of Artificial intelligence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81200" y="26035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2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2" b="1" smtClean="0">
                <a:solidFill>
                  <a:srgbClr val="E0E0E0"/>
                </a:solidFill>
                <a:latin typeface="Agency FB Bold"/>
                <a:cs typeface="Agency FB Bold"/>
              </a:rPr>
              <a:t> Identify the goals of Artificial intelligence</a:t>
            </a:r>
          </a:p>
          <a:p>
            <a:pPr>
              <a:lnSpc>
                <a:spcPts val="3450"/>
              </a:lnSpc>
            </a:pPr>
            <a:endParaRPr lang="en-CA" sz="3002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81200" y="36068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000000"/>
                </a:solidFill>
                <a:latin typeface="Agency FB Bold"/>
                <a:cs typeface="Agency FB Bold"/>
              </a:rPr>
              <a:t> To know application area of Artificial intelligence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81200" y="46228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To know the research area of AI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23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3187700" y="139700"/>
            <a:ext cx="5956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840"/>
              </a:lnSpc>
            </a:pPr>
            <a:r>
              <a:rPr lang="en-CA" sz="4414" b="1" smtClean="0">
                <a:solidFill>
                  <a:srgbClr val="000000"/>
                </a:solidFill>
                <a:latin typeface="Agency FB Bold"/>
                <a:cs typeface="Agency FB Bold"/>
              </a:rPr>
              <a:t>Application of AI</a:t>
            </a:r>
          </a:p>
          <a:p>
            <a:pPr>
              <a:lnSpc>
                <a:spcPts val="484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762000"/>
            <a:ext cx="89027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</a:pPr>
            <a:r>
              <a:rPr lang="en-CA" sz="2604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2614" b="1" smtClean="0">
                <a:solidFill>
                  <a:srgbClr val="000000"/>
                </a:solidFill>
                <a:latin typeface="Agency FB Bold"/>
                <a:cs typeface="Agency FB Bold"/>
              </a:rPr>
              <a:t> Playing Games</a:t>
            </a:r>
          </a:p>
          <a:p>
            <a:pPr>
              <a:lnSpc>
                <a:spcPts val="261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41300" y="1181100"/>
            <a:ext cx="89027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454151">
              <a:lnSpc>
                <a:spcPts val="3100"/>
              </a:lnSpc>
            </a:pP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- AI plays crucial role in strategic games such as chess, poker, tic-tac-toe,</a:t>
            </a:r>
            <a:r>
              <a:rPr lang="en-CA" sz="26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604" smtClean="0">
                <a:solidFill>
                  <a:srgbClr val="000000"/>
                </a:solidFill>
                <a:latin typeface="Times New Roman"/>
              </a:rPr>
            </a:b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etc., where</a:t>
            </a:r>
            <a:r>
              <a:rPr lang="en-CA" sz="2614" b="1" smtClean="0">
                <a:solidFill>
                  <a:srgbClr val="FF0000"/>
                </a:solidFill>
                <a:latin typeface="Agency FB Bold"/>
                <a:cs typeface="Agency FB Bold"/>
              </a:rPr>
              <a:t> machine can think of large number of possible positions</a:t>
            </a: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 based on</a:t>
            </a:r>
          </a:p>
          <a:p>
            <a:pPr>
              <a:lnSpc>
                <a:spcPts val="310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1300" y="1981200"/>
            <a:ext cx="89027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heuristic knowledge.</a:t>
            </a:r>
          </a:p>
          <a:p>
            <a:pPr>
              <a:lnSpc>
                <a:spcPts val="299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1300" y="2463800"/>
            <a:ext cx="4152900" cy="558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606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2616" b="1" smtClean="0">
                <a:solidFill>
                  <a:srgbClr val="000000"/>
                </a:solidFill>
                <a:latin typeface="Agency FB Bold"/>
                <a:cs typeface="Agency FB Bold"/>
              </a:rPr>
              <a:t> Expert Systems</a:t>
            </a:r>
          </a:p>
          <a:p>
            <a:pPr>
              <a:lnSpc>
                <a:spcPts val="2990"/>
              </a:lnSpc>
            </a:pPr>
            <a:endParaRPr lang="en-CA" sz="2606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08500" y="2336800"/>
            <a:ext cx="4521200" cy="431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CA" sz="1210" b="1" smtClean="0">
                <a:solidFill>
                  <a:srgbClr val="FF0000"/>
                </a:solidFill>
                <a:latin typeface="Verdana Bold"/>
                <a:cs typeface="Verdana Bold"/>
              </a:rPr>
              <a:t>Eg  Flight-tracking  systems,  Clinical</a:t>
            </a:r>
            <a:r>
              <a:rPr lang="en-CA" sz="1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200" smtClean="0">
                <a:solidFill>
                  <a:srgbClr val="000000"/>
                </a:solidFill>
                <a:latin typeface="Times New Roman"/>
              </a:rPr>
            </a:br>
            <a:r>
              <a:rPr lang="en-CA" sz="1210" b="1" smtClean="0">
                <a:solidFill>
                  <a:srgbClr val="FF0000"/>
                </a:solidFill>
                <a:latin typeface="Verdana Bold"/>
                <a:cs typeface="Verdana Bold"/>
              </a:rPr>
              <a:t>systems</a:t>
            </a:r>
          </a:p>
          <a:p>
            <a:pPr>
              <a:lnSpc>
                <a:spcPts val="131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1300" y="2921000"/>
            <a:ext cx="8902700" cy="1308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324611">
              <a:lnSpc>
                <a:spcPts val="3100"/>
              </a:lnSpc>
            </a:pP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- There are some applications which</a:t>
            </a:r>
            <a:r>
              <a:rPr lang="en-CA" sz="2614" b="1" smtClean="0">
                <a:solidFill>
                  <a:srgbClr val="000000"/>
                </a:solidFill>
                <a:latin typeface="Agency FB Bold"/>
                <a:cs typeface="Agency FB Bold"/>
              </a:rPr>
              <a:t> integrate</a:t>
            </a:r>
            <a:r>
              <a:rPr lang="en-CA" sz="2614" b="1" smtClean="0">
                <a:solidFill>
                  <a:srgbClr val="FF0000"/>
                </a:solidFill>
                <a:latin typeface="Agency FB Bold"/>
                <a:cs typeface="Agency FB Bold"/>
              </a:rPr>
              <a:t> machine, software</a:t>
            </a: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, and</a:t>
            </a:r>
            <a:r>
              <a:rPr lang="en-CA" sz="2614" b="1" smtClean="0">
                <a:solidFill>
                  <a:srgbClr val="FF0000"/>
                </a:solidFill>
                <a:latin typeface="Agency FB Bold"/>
                <a:cs typeface="Agency FB Bold"/>
              </a:rPr>
              <a:t> special</a:t>
            </a:r>
            <a:r>
              <a:rPr lang="en-CA" sz="26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604" smtClean="0">
                <a:solidFill>
                  <a:srgbClr val="000000"/>
                </a:solidFill>
                <a:latin typeface="Times New Roman"/>
              </a:rPr>
            </a:br>
            <a:r>
              <a:rPr lang="en-CA" sz="2614" b="1" smtClean="0">
                <a:solidFill>
                  <a:srgbClr val="FF0000"/>
                </a:solidFill>
                <a:latin typeface="Agency FB Bold"/>
                <a:cs typeface="Agency FB Bold"/>
              </a:rPr>
              <a:t>information</a:t>
            </a: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 to impart</a:t>
            </a:r>
            <a:r>
              <a:rPr lang="en-CA" sz="2614" b="1" smtClean="0">
                <a:solidFill>
                  <a:srgbClr val="6F2F9F"/>
                </a:solidFill>
                <a:latin typeface="Agency FB Bold"/>
                <a:cs typeface="Agency FB Bold"/>
              </a:rPr>
              <a:t> reasoning and advising.</a:t>
            </a: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 They</a:t>
            </a:r>
            <a:r>
              <a:rPr lang="en-CA" sz="2614" b="1" smtClean="0">
                <a:solidFill>
                  <a:srgbClr val="000000"/>
                </a:solidFill>
                <a:latin typeface="Agency FB Bold"/>
                <a:cs typeface="Agency FB Bold"/>
              </a:rPr>
              <a:t> provide explanation and</a:t>
            </a:r>
            <a:r>
              <a:rPr lang="en-CA" sz="2606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606" smtClean="0">
                <a:solidFill>
                  <a:srgbClr val="000000"/>
                </a:solidFill>
                <a:latin typeface="Times New Roman"/>
              </a:rPr>
            </a:br>
            <a:r>
              <a:rPr lang="en-CA" sz="2616" b="1" smtClean="0">
                <a:solidFill>
                  <a:srgbClr val="000000"/>
                </a:solidFill>
                <a:latin typeface="Agency FB Bold"/>
                <a:cs typeface="Agency FB Bold"/>
              </a:rPr>
              <a:t>advice</a:t>
            </a:r>
            <a:r>
              <a:rPr lang="en-CA" sz="2606" smtClean="0">
                <a:solidFill>
                  <a:srgbClr val="000000"/>
                </a:solidFill>
                <a:latin typeface="Agency FB"/>
                <a:cs typeface="Agency FB"/>
              </a:rPr>
              <a:t> to the users.</a:t>
            </a:r>
          </a:p>
          <a:p>
            <a:pPr>
              <a:lnSpc>
                <a:spcPts val="3100"/>
              </a:lnSpc>
            </a:pPr>
            <a:endParaRPr lang="en-CA" sz="2606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300" y="4203700"/>
            <a:ext cx="89027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4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2614" b="1" smtClean="0">
                <a:solidFill>
                  <a:srgbClr val="000000"/>
                </a:solidFill>
                <a:latin typeface="Agency FB Bold"/>
                <a:cs typeface="Agency FB Bold"/>
              </a:rPr>
              <a:t> Vision Systems</a:t>
            </a:r>
          </a:p>
          <a:p>
            <a:pPr>
              <a:lnSpc>
                <a:spcPts val="299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41300" y="4673600"/>
            <a:ext cx="89027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193547">
              <a:lnSpc>
                <a:spcPts val="3100"/>
              </a:lnSpc>
            </a:pP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- Systems that</a:t>
            </a:r>
            <a:r>
              <a:rPr lang="en-CA" sz="2614" b="1" smtClean="0">
                <a:solidFill>
                  <a:srgbClr val="000000"/>
                </a:solidFill>
                <a:latin typeface="Agency FB Bold"/>
                <a:cs typeface="Agency FB Bold"/>
              </a:rPr>
              <a:t> recognize objects based on patterns</a:t>
            </a: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 in the same way as the</a:t>
            </a:r>
            <a:r>
              <a:rPr lang="en-CA" sz="26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604" smtClean="0">
                <a:solidFill>
                  <a:srgbClr val="000000"/>
                </a:solidFill>
                <a:latin typeface="Times New Roman"/>
              </a:rPr>
            </a:b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human visual system does.</a:t>
            </a:r>
          </a:p>
          <a:p>
            <a:pPr>
              <a:lnSpc>
                <a:spcPts val="310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24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6" name="TextBox 2"/>
          <p:cNvSpPr txBox="1"/>
          <p:nvPr/>
        </p:nvSpPr>
        <p:spPr>
          <a:xfrm>
            <a:off x="7188200" y="38100"/>
            <a:ext cx="1955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60"/>
              </a:lnSpc>
            </a:pPr>
            <a:r>
              <a:rPr lang="en-CA" sz="4406" smtClean="0">
                <a:solidFill>
                  <a:srgbClr val="000000"/>
                </a:solidFill>
                <a:latin typeface="Agency FB"/>
                <a:cs typeface="Agency FB"/>
              </a:rPr>
              <a:t>Cont’d</a:t>
            </a:r>
          </a:p>
          <a:p>
            <a:pPr>
              <a:lnSpc>
                <a:spcPts val="39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15900" y="508000"/>
            <a:ext cx="89281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Natural Language Processing</a:t>
            </a:r>
          </a:p>
          <a:p>
            <a:pPr>
              <a:lnSpc>
                <a:spcPts val="25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71500" y="965200"/>
            <a:ext cx="85725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5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- It is possible to interact with the computer that understands natural</a:t>
            </a:r>
          </a:p>
          <a:p>
            <a:pPr>
              <a:lnSpc>
                <a:spcPts val="305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5900" y="1371600"/>
            <a:ext cx="89281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language spoken by humans.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30300" y="1854200"/>
            <a:ext cx="8013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Eg. Machine Translation, text- to-speech, summarization of text,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56100" y="2476500"/>
            <a:ext cx="47879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13" b="1" smtClean="0">
                <a:solidFill>
                  <a:srgbClr val="FF0000"/>
                </a:solidFill>
                <a:latin typeface="Arial Bold"/>
                <a:cs typeface="Arial Bold"/>
              </a:rPr>
              <a:t>Eg Automatic voice output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5900" y="2717800"/>
            <a:ext cx="89281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6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2616" b="1" smtClean="0">
                <a:solidFill>
                  <a:srgbClr val="000000"/>
                </a:solidFill>
                <a:latin typeface="Agency FB Bold"/>
                <a:cs typeface="Agency FB Bold"/>
              </a:rPr>
              <a:t> Speech Recognition</a:t>
            </a:r>
          </a:p>
          <a:p>
            <a:pPr>
              <a:lnSpc>
                <a:spcPts val="2990"/>
              </a:lnSpc>
            </a:pPr>
            <a:endParaRPr lang="en-CA" sz="2606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5900" y="3187700"/>
            <a:ext cx="89281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259384">
              <a:lnSpc>
                <a:spcPts val="3100"/>
              </a:lnSpc>
            </a:pP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-  Some intelligent systems are capable of hearing and comprehending the</a:t>
            </a:r>
            <a:r>
              <a:rPr lang="en-CA" sz="26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604" smtClean="0">
                <a:solidFill>
                  <a:srgbClr val="000000"/>
                </a:solidFill>
                <a:latin typeface="Times New Roman"/>
              </a:rPr>
            </a:b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language in terms of sentences and their meanings while a human talks to it. It can</a:t>
            </a:r>
          </a:p>
          <a:p>
            <a:pPr>
              <a:lnSpc>
                <a:spcPts val="310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5900" y="3987800"/>
            <a:ext cx="89281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6" smtClean="0">
                <a:solidFill>
                  <a:srgbClr val="000000"/>
                </a:solidFill>
                <a:latin typeface="Agency FB"/>
                <a:cs typeface="Agency FB"/>
              </a:rPr>
              <a:t>handle different accents, slang words, noise in the background, change in human’s</a:t>
            </a:r>
          </a:p>
          <a:p>
            <a:pPr>
              <a:lnSpc>
                <a:spcPts val="2990"/>
              </a:lnSpc>
            </a:pPr>
            <a:endParaRPr lang="en-CA" sz="2606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5900" y="4381500"/>
            <a:ext cx="89281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noise due to cold, etc.</a:t>
            </a:r>
          </a:p>
          <a:p>
            <a:pPr>
              <a:lnSpc>
                <a:spcPts val="299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5900" y="4864100"/>
            <a:ext cx="89281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4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2614" b="1" smtClean="0">
                <a:solidFill>
                  <a:srgbClr val="000000"/>
                </a:solidFill>
                <a:latin typeface="Agency FB Bold"/>
                <a:cs typeface="Agency FB Bold"/>
              </a:rPr>
              <a:t> Handwriting Recognition</a:t>
            </a:r>
          </a:p>
          <a:p>
            <a:pPr>
              <a:lnSpc>
                <a:spcPts val="299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5900" y="5321300"/>
            <a:ext cx="89281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454456">
              <a:lnSpc>
                <a:spcPts val="3100"/>
              </a:lnSpc>
            </a:pPr>
            <a:r>
              <a:rPr lang="en-CA" sz="2606" smtClean="0">
                <a:solidFill>
                  <a:srgbClr val="000000"/>
                </a:solidFill>
                <a:latin typeface="Agency FB"/>
                <a:cs typeface="Agency FB"/>
              </a:rPr>
              <a:t>Software</a:t>
            </a:r>
            <a:r>
              <a:rPr lang="en-CA" sz="2616" b="1" smtClean="0">
                <a:solidFill>
                  <a:srgbClr val="000000"/>
                </a:solidFill>
                <a:latin typeface="Agency FB Bold"/>
                <a:cs typeface="Agency FB Bold"/>
              </a:rPr>
              <a:t> that reads the text written on paper by a pen or on screen by a</a:t>
            </a:r>
            <a:r>
              <a:rPr lang="en-CA" sz="26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604" smtClean="0">
                <a:solidFill>
                  <a:srgbClr val="000000"/>
                </a:solidFill>
                <a:latin typeface="Times New Roman"/>
              </a:rPr>
            </a:br>
            <a:r>
              <a:rPr lang="en-CA" sz="2614" b="1" smtClean="0">
                <a:solidFill>
                  <a:srgbClr val="000000"/>
                </a:solidFill>
                <a:latin typeface="Agency FB Bold"/>
                <a:cs typeface="Agency FB Bold"/>
              </a:rPr>
              <a:t>stylus</a:t>
            </a: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. It can</a:t>
            </a:r>
            <a:r>
              <a:rPr lang="en-CA" sz="2614" b="1" smtClean="0">
                <a:solidFill>
                  <a:srgbClr val="000000"/>
                </a:solidFill>
                <a:latin typeface="Agency FB Bold"/>
                <a:cs typeface="Agency FB Bold"/>
              </a:rPr>
              <a:t> recognize the shapes of the letters</a:t>
            </a: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 and</a:t>
            </a:r>
            <a:r>
              <a:rPr lang="en-CA" sz="2614" b="1" smtClean="0">
                <a:solidFill>
                  <a:srgbClr val="000000"/>
                </a:solidFill>
                <a:latin typeface="Agency FB Bold"/>
                <a:cs typeface="Agency FB Bold"/>
              </a:rPr>
              <a:t> convert it into editable</a:t>
            </a:r>
          </a:p>
          <a:p>
            <a:pPr>
              <a:lnSpc>
                <a:spcPts val="310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15900" y="6108700"/>
            <a:ext cx="7366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14" b="1" smtClean="0">
                <a:solidFill>
                  <a:srgbClr val="000000"/>
                </a:solidFill>
                <a:latin typeface="Agency FB Bold"/>
                <a:cs typeface="Agency FB Bold"/>
              </a:rPr>
              <a:t>text.</a:t>
            </a:r>
          </a:p>
          <a:p>
            <a:pPr>
              <a:lnSpc>
                <a:spcPts val="2990"/>
              </a:lnSpc>
            </a:pPr>
            <a:endParaRPr lang="en-CA" sz="2614" b="1" smtClean="0">
              <a:solidFill>
                <a:srgbClr val="000000"/>
              </a:solidFill>
              <a:latin typeface="Agency FB Bold"/>
              <a:cs typeface="Agency FB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94700" y="6286500"/>
            <a:ext cx="4572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25</a:t>
            </a:r>
          </a:p>
          <a:p>
            <a:pPr>
              <a:lnSpc>
                <a:spcPts val="1610"/>
              </a:lnSpc>
            </a:pPr>
            <a:endParaRPr lang="en-CA" sz="1403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3987800" y="38100"/>
            <a:ext cx="5156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60"/>
              </a:lnSpc>
            </a:pPr>
            <a:r>
              <a:rPr lang="en-CA" sz="4406" smtClean="0">
                <a:solidFill>
                  <a:srgbClr val="000000"/>
                </a:solidFill>
                <a:latin typeface="Agency FB"/>
                <a:cs typeface="Agency FB"/>
              </a:rPr>
              <a:t>Cont’d</a:t>
            </a:r>
          </a:p>
          <a:p>
            <a:pPr>
              <a:lnSpc>
                <a:spcPts val="39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0500" y="596900"/>
            <a:ext cx="89535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3002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3012" b="1" smtClean="0">
                <a:solidFill>
                  <a:srgbClr val="000000"/>
                </a:solidFill>
                <a:latin typeface="Agency FB Bold"/>
                <a:cs typeface="Agency FB Bold"/>
              </a:rPr>
              <a:t> Classification of text</a:t>
            </a:r>
            <a:r>
              <a:rPr lang="en-CA" sz="3002" smtClean="0">
                <a:solidFill>
                  <a:srgbClr val="000000"/>
                </a:solidFill>
                <a:latin typeface="Agency FB"/>
                <a:cs typeface="Agency FB"/>
              </a:rPr>
              <a:t> (Politics, Economic, Social, Sports, etc,)</a:t>
            </a:r>
          </a:p>
          <a:p>
            <a:pPr>
              <a:lnSpc>
                <a:spcPts val="2700"/>
              </a:lnSpc>
            </a:pPr>
            <a:endParaRPr lang="en-CA" sz="3002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0500" y="1435100"/>
            <a:ext cx="89535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3010" b="1" smtClean="0">
                <a:solidFill>
                  <a:srgbClr val="000000"/>
                </a:solidFill>
                <a:latin typeface="Agency FB Bold"/>
                <a:cs typeface="Agency FB Bold"/>
              </a:rPr>
              <a:t> Automated fraud detection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0500" y="1841500"/>
            <a:ext cx="8953500" cy="153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100"/>
              </a:lnSpc>
            </a:pPr>
            <a:r>
              <a:rPr lang="en-CA" sz="3000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3010" b="1" smtClean="0">
                <a:solidFill>
                  <a:srgbClr val="000000"/>
                </a:solidFill>
                <a:latin typeface="Agency FB Bold"/>
                <a:cs typeface="Agency FB Bold"/>
              </a:rPr>
              <a:t> Automated face recognition</a:t>
            </a:r>
            <a:r>
              <a:rPr lang="en-CA" sz="3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3000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3010" b="1" smtClean="0">
                <a:solidFill>
                  <a:srgbClr val="000000"/>
                </a:solidFill>
                <a:latin typeface="Agency FB Bold"/>
                <a:cs typeface="Agency FB Bold"/>
              </a:rPr>
              <a:t> Signature Recognition</a:t>
            </a:r>
          </a:p>
          <a:p>
            <a:pPr>
              <a:lnSpc>
                <a:spcPts val="610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21200" y="4114800"/>
            <a:ext cx="46228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10" b="1" smtClean="0">
                <a:solidFill>
                  <a:srgbClr val="FF0000"/>
                </a:solidFill>
                <a:latin typeface="Verdana Bold"/>
                <a:cs typeface="Verdana Bold"/>
              </a:rPr>
              <a:t>Industrial   robots   for   moving,   spraying,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0500" y="4330700"/>
            <a:ext cx="42291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Intelligent Robots</a:t>
            </a:r>
          </a:p>
          <a:p>
            <a:pPr>
              <a:lnSpc>
                <a:spcPts val="3095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521200" y="4292600"/>
            <a:ext cx="4508500" cy="431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10" b="1" smtClean="0">
                <a:solidFill>
                  <a:srgbClr val="FF0000"/>
                </a:solidFill>
                <a:latin typeface="Verdana Bold"/>
                <a:cs typeface="Verdana Bold"/>
              </a:rPr>
              <a:t>painting, precision checking, drilling, cleaning,</a:t>
            </a:r>
            <a:r>
              <a:rPr lang="en-CA" sz="1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200" smtClean="0">
                <a:solidFill>
                  <a:srgbClr val="000000"/>
                </a:solidFill>
                <a:latin typeface="Times New Roman"/>
              </a:rPr>
            </a:br>
            <a:r>
              <a:rPr lang="en-CA" sz="1210" b="1" smtClean="0">
                <a:solidFill>
                  <a:srgbClr val="FF0000"/>
                </a:solidFill>
                <a:latin typeface="Verdana Bold"/>
                <a:cs typeface="Verdana Bold"/>
              </a:rPr>
              <a:t>coating, carving etc.</a:t>
            </a:r>
          </a:p>
          <a:p>
            <a:pPr>
              <a:lnSpc>
                <a:spcPts val="1435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0500" y="4800600"/>
            <a:ext cx="8953500" cy="990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420624">
              <a:lnSpc>
                <a:spcPts val="340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- produce mechanical device capable of controlled motion; which enable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computers to see, hear &amp; take actions</a:t>
            </a:r>
          </a:p>
          <a:p>
            <a:pPr>
              <a:lnSpc>
                <a:spcPts val="34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22300" y="5753100"/>
            <a:ext cx="8521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In addition, they are capable of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 learning from their mistakes</a:t>
            </a: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 and they can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 adapt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0500" y="6121400"/>
            <a:ext cx="8089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to the new environment</a:t>
            </a: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.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394700" y="6337300"/>
            <a:ext cx="6350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26</a:t>
            </a:r>
          </a:p>
          <a:p>
            <a:pPr>
              <a:lnSpc>
                <a:spcPts val="112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981200" y="5969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Describe what is Artificial intelligence?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81200" y="16002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Assess the History of Artificial intelligence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81200" y="26035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2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2" b="1" smtClean="0">
                <a:solidFill>
                  <a:srgbClr val="E0E0E0"/>
                </a:solidFill>
                <a:latin typeface="Agency FB Bold"/>
                <a:cs typeface="Agency FB Bold"/>
              </a:rPr>
              <a:t> Identify the goals of Artificial intelligence</a:t>
            </a:r>
          </a:p>
          <a:p>
            <a:pPr>
              <a:lnSpc>
                <a:spcPts val="3450"/>
              </a:lnSpc>
            </a:pPr>
            <a:endParaRPr lang="en-CA" sz="3002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81200" y="36068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To know application area of Artificial intelligence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81200" y="46228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000000"/>
                </a:solidFill>
                <a:latin typeface="Agency FB Bold"/>
                <a:cs typeface="Agency FB Bold"/>
              </a:rPr>
              <a:t> To know the research area of AI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27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2552700" y="139700"/>
            <a:ext cx="6591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75"/>
              </a:lnSpc>
            </a:pPr>
            <a:r>
              <a:rPr lang="en-CA" sz="4416" b="1" smtClean="0">
                <a:solidFill>
                  <a:srgbClr val="000000"/>
                </a:solidFill>
                <a:latin typeface="Agency FB Bold"/>
                <a:cs typeface="Agency FB Bold"/>
              </a:rPr>
              <a:t>Research Areas of AI</a:t>
            </a:r>
          </a:p>
          <a:p>
            <a:pPr>
              <a:lnSpc>
                <a:spcPts val="4475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28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68300" y="116633"/>
            <a:ext cx="8596188" cy="843730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can AI do today?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application of AI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 vehicles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Speech recognition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Autonomous planning and scheduling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playing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Spam fighting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Logistics planning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 Translation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8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fia- First Robot as a Citizen of Saudi Arabia- Artificial Intelligence- Future Perspective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296"/>
            <a:ext cx="9144000" cy="640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/>
          <p:nvPr/>
        </p:nvSpPr>
        <p:spPr>
          <a:xfrm>
            <a:off x="1981200" y="5969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FF0000"/>
                </a:solidFill>
                <a:latin typeface="Agency FB"/>
                <a:cs typeface="Agency FB"/>
              </a:rPr>
              <a:t>–</a:t>
            </a:r>
            <a:r>
              <a:rPr lang="en-CA" sz="3010" b="1" smtClean="0">
                <a:solidFill>
                  <a:srgbClr val="FF0000"/>
                </a:solidFill>
                <a:latin typeface="Agency FB Bold"/>
                <a:cs typeface="Agency FB Bold"/>
              </a:rPr>
              <a:t> Describe what is Artificial intelligence?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81200" y="16002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Assess the History of Artificial intelligence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81200" y="26035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2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2" b="1" smtClean="0">
                <a:solidFill>
                  <a:srgbClr val="E0E0E0"/>
                </a:solidFill>
                <a:latin typeface="Agency FB Bold"/>
                <a:cs typeface="Agency FB Bold"/>
              </a:rPr>
              <a:t> Identify the goals of Artificial intelligence</a:t>
            </a:r>
          </a:p>
          <a:p>
            <a:pPr>
              <a:lnSpc>
                <a:spcPts val="3450"/>
              </a:lnSpc>
            </a:pPr>
            <a:endParaRPr lang="en-CA" sz="3002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81200" y="36068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To know application area of Artificial intelligence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81200" y="46228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dirty="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dirty="0" smtClean="0">
                <a:solidFill>
                  <a:srgbClr val="E0E0E0"/>
                </a:solidFill>
                <a:latin typeface="Agency FB Bold"/>
                <a:cs typeface="Agency FB Bold"/>
              </a:rPr>
              <a:t> To know the research area of AI</a:t>
            </a:r>
          </a:p>
          <a:p>
            <a:pPr>
              <a:lnSpc>
                <a:spcPts val="3450"/>
              </a:lnSpc>
            </a:pPr>
            <a:endParaRPr lang="en-CA" sz="3000" dirty="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96300" y="6286500"/>
            <a:ext cx="6477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2273300" y="190500"/>
            <a:ext cx="6870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5" b="1" smtClean="0">
                <a:solidFill>
                  <a:srgbClr val="000000"/>
                </a:solidFill>
                <a:latin typeface="Agency FB Bold"/>
                <a:cs typeface="Agency FB Bold"/>
              </a:rPr>
              <a:t>Assignment I (due: 5 days)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5100" y="800100"/>
            <a:ext cx="8978900" cy="977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•Discuss one of the following concepts. Refer 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at least five sources (books,</a:t>
            </a:r>
            <a:r>
              <a:rPr lang="en-CA" sz="2798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8" smtClean="0">
                <a:solidFill>
                  <a:srgbClr val="000000"/>
                </a:solidFill>
                <a:latin typeface="Times New Roman"/>
              </a:rPr>
            </a:b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articles). present in class and send via email.</a:t>
            </a:r>
          </a:p>
          <a:p>
            <a:pPr>
              <a:lnSpc>
                <a:spcPts val="330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5100" y="1651000"/>
            <a:ext cx="8978900" cy="990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Application areas (answer questions like what; how; challenges;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application)</a:t>
            </a:r>
          </a:p>
          <a:p>
            <a:pPr>
              <a:lnSpc>
                <a:spcPts val="34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2527300"/>
            <a:ext cx="8686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Natural Language Processing 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[1]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2882900"/>
            <a:ext cx="8686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Natural Language Generation 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[2]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7200" y="3251200"/>
            <a:ext cx="8686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Speech Recognition; Speech synthesis ; Speaker Identification 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[3]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57200" y="3619500"/>
            <a:ext cx="8686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Optical Character Recognition (OCR),Writer identification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 [8]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7200" y="3987800"/>
            <a:ext cx="8686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000000"/>
                </a:solidFill>
                <a:latin typeface="Agency FB"/>
                <a:cs typeface="Agency FB"/>
              </a:rPr>
              <a:t>- Face recognition; script recognition </a:t>
            </a:r>
            <a:r>
              <a:rPr lang="en-CA" sz="2412" b="1" smtClean="0">
                <a:solidFill>
                  <a:srgbClr val="000000"/>
                </a:solidFill>
                <a:latin typeface="Agency FB Bold"/>
                <a:cs typeface="Agency FB Bold"/>
              </a:rPr>
              <a:t>[4]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7200" y="4356100"/>
            <a:ext cx="8686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Knowledge discovery in databases 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[5]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7200" y="4711700"/>
            <a:ext cx="8686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Computer vision and robotics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[6]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29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2311400" y="2946400"/>
            <a:ext cx="6832600" cy="927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8280"/>
              </a:lnSpc>
            </a:pPr>
            <a:r>
              <a:rPr lang="en-CA" sz="5545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አመሰግናለሁ</a:t>
            </a:r>
            <a:r>
              <a:rPr lang="en-CA" sz="5555" b="1" spc="-20" smtClean="0">
                <a:solidFill>
                  <a:srgbClr val="000000"/>
                </a:solidFill>
                <a:latin typeface="Agency FB Bold"/>
                <a:cs typeface="Agency FB Bold"/>
              </a:rPr>
              <a:t> !!!</a:t>
            </a:r>
          </a:p>
          <a:p>
            <a:pPr>
              <a:lnSpc>
                <a:spcPts val="8280"/>
              </a:lnSpc>
            </a:pPr>
            <a:endParaRPr lang="en-CA" sz="72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94700" y="62865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30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1727200" y="203200"/>
            <a:ext cx="7416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16" b="1" smtClean="0">
                <a:solidFill>
                  <a:srgbClr val="000000"/>
                </a:solidFill>
                <a:latin typeface="Agency FB Bold"/>
                <a:cs typeface="Agency FB Bold"/>
              </a:rPr>
              <a:t>What is Artificial intelligence?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876300"/>
            <a:ext cx="8902700" cy="161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50"/>
              </a:lnSpc>
            </a:pP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 Is an area of science and engineering that emphasizes the</a:t>
            </a:r>
            <a:r>
              <a:rPr lang="en-CA" sz="3206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6" smtClean="0">
                <a:solidFill>
                  <a:srgbClr val="000000"/>
                </a:solidFill>
                <a:latin typeface="Times New Roman"/>
              </a:rPr>
            </a:br>
            <a:r>
              <a:rPr lang="en-CA" sz="3216" b="1" smtClean="0">
                <a:solidFill>
                  <a:srgbClr val="000000"/>
                </a:solidFill>
                <a:latin typeface="Agency FB Bold"/>
                <a:cs typeface="Agency FB Bold"/>
              </a:rPr>
              <a:t>creation of intelligent machines</a:t>
            </a:r>
            <a:r>
              <a:rPr lang="en-CA" sz="3206" smtClean="0">
                <a:solidFill>
                  <a:srgbClr val="000000"/>
                </a:solidFill>
                <a:latin typeface="Agency FB"/>
                <a:cs typeface="Agency FB"/>
              </a:rPr>
              <a:t> that work and react like</a:t>
            </a:r>
            <a:r>
              <a:rPr lang="en-CA" sz="32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humans.</a:t>
            </a:r>
          </a:p>
          <a:p>
            <a:pPr>
              <a:lnSpc>
                <a:spcPts val="385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12900" y="2425700"/>
            <a:ext cx="7531100" cy="977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CA" sz="2795" smtClean="0">
                <a:solidFill>
                  <a:srgbClr val="000000"/>
                </a:solidFill>
                <a:latin typeface="Courier New"/>
                <a:cs typeface="Courier New"/>
              </a:rPr>
              <a:t>o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It is related to the similar task of using computers to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understand human intelligence,</a:t>
            </a:r>
          </a:p>
          <a:p>
            <a:pPr>
              <a:lnSpc>
                <a:spcPts val="33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1300" y="3898900"/>
            <a:ext cx="8902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</a:t>
            </a:r>
            <a:r>
              <a:rPr lang="en-CA" sz="3206" smtClean="0">
                <a:solidFill>
                  <a:srgbClr val="000000"/>
                </a:solidFill>
                <a:latin typeface="Agency FB"/>
                <a:cs typeface="Agency FB"/>
              </a:rPr>
              <a:t> Build and understand</a:t>
            </a:r>
            <a:r>
              <a:rPr lang="en-CA" sz="3216" b="1" smtClean="0">
                <a:solidFill>
                  <a:srgbClr val="001F5F"/>
                </a:solidFill>
                <a:latin typeface="Agency FB Bold"/>
                <a:cs typeface="Agency FB Bold"/>
              </a:rPr>
              <a:t> intelligent entities</a:t>
            </a:r>
            <a:r>
              <a:rPr lang="en-CA" sz="3206" smtClean="0">
                <a:solidFill>
                  <a:srgbClr val="000000"/>
                </a:solidFill>
                <a:latin typeface="Agency FB"/>
                <a:cs typeface="Agency FB"/>
              </a:rPr>
              <a:t> or agents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96300" y="6286500"/>
            <a:ext cx="6477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4013200" y="139700"/>
            <a:ext cx="5130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55"/>
              </a:lnSpc>
            </a:pPr>
            <a:r>
              <a:rPr lang="en-CA" sz="4406" smtClean="0">
                <a:solidFill>
                  <a:srgbClr val="000000"/>
                </a:solidFill>
                <a:latin typeface="Agency FB"/>
                <a:cs typeface="Agency FB"/>
              </a:rPr>
              <a:t>Cont’d</a:t>
            </a:r>
          </a:p>
          <a:p>
            <a:pPr>
              <a:lnSpc>
                <a:spcPts val="4355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1066800"/>
            <a:ext cx="8902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• It is a branch of computer science concerned with: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7900" y="1727200"/>
            <a:ext cx="8166100" cy="162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135636">
              <a:lnSpc>
                <a:spcPts val="670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The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study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 and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 creation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 of</a:t>
            </a:r>
            <a:r>
              <a:rPr lang="en-CA" sz="2805" b="1" smtClean="0">
                <a:solidFill>
                  <a:srgbClr val="001F5F"/>
                </a:solidFill>
                <a:latin typeface="Agency FB Bold"/>
                <a:cs typeface="Agency FB Bold"/>
              </a:rPr>
              <a:t> computer system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 exhibit some form of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intelligence.</a:t>
            </a:r>
          </a:p>
          <a:p>
            <a:pPr>
              <a:lnSpc>
                <a:spcPts val="67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81100" y="3441700"/>
            <a:ext cx="7962900" cy="1752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740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System that</a:t>
            </a:r>
            <a:r>
              <a:rPr lang="en-CA" sz="2808" b="1" smtClean="0">
                <a:solidFill>
                  <a:srgbClr val="001F5F"/>
                </a:solidFill>
                <a:latin typeface="Agency FB Bold"/>
                <a:cs typeface="Agency FB Bold"/>
              </a:rPr>
              <a:t> learn new concepts and tasks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System can</a:t>
            </a:r>
            <a:r>
              <a:rPr lang="en-CA" sz="2805" b="1" smtClean="0">
                <a:solidFill>
                  <a:srgbClr val="001F5F"/>
                </a:solidFill>
                <a:latin typeface="Agency FB Bold"/>
                <a:cs typeface="Agency FB Bold"/>
              </a:rPr>
              <a:t> reason and draw conclusions</a:t>
            </a:r>
          </a:p>
          <a:p>
            <a:pPr>
              <a:lnSpc>
                <a:spcPts val="74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81100" y="5765800"/>
            <a:ext cx="7962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Can</a:t>
            </a:r>
            <a:r>
              <a:rPr lang="en-CA" sz="2805" b="1" smtClean="0">
                <a:solidFill>
                  <a:srgbClr val="001F5F"/>
                </a:solidFill>
                <a:latin typeface="Agency FB Bold"/>
                <a:cs typeface="Agency FB Bold"/>
              </a:rPr>
              <a:t> understand NLP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96300" y="6286500"/>
            <a:ext cx="6477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6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4013200" y="139700"/>
            <a:ext cx="5130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55"/>
              </a:lnSpc>
            </a:pPr>
            <a:r>
              <a:rPr lang="en-CA" sz="4406" smtClean="0">
                <a:solidFill>
                  <a:srgbClr val="000000"/>
                </a:solidFill>
                <a:latin typeface="Agency FB"/>
                <a:cs typeface="Agency FB"/>
              </a:rPr>
              <a:t>Cont’d</a:t>
            </a:r>
          </a:p>
          <a:p>
            <a:pPr>
              <a:lnSpc>
                <a:spcPts val="4355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8900" y="635000"/>
            <a:ext cx="9055100" cy="1308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 Artificial Intelligence is the 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synthesis 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and </a:t>
            </a:r>
            <a:r>
              <a:rPr lang="en-CA" sz="2805" b="1" smtClean="0">
                <a:solidFill>
                  <a:srgbClr val="000000"/>
                </a:solidFill>
                <a:latin typeface="Agency FB Bold"/>
                <a:cs typeface="Agency FB Bold"/>
              </a:rPr>
              <a:t>analysis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 of </a:t>
            </a:r>
            <a:r>
              <a:rPr lang="en-CA" sz="2805" b="1" smtClean="0">
                <a:solidFill>
                  <a:srgbClr val="001F5F"/>
                </a:solidFill>
                <a:latin typeface="Agency FB Bold"/>
                <a:cs typeface="Agency FB Bold"/>
              </a:rPr>
              <a:t>computational agents</a:t>
            </a:r>
            <a:r>
              <a:rPr lang="en-CA" sz="2795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that act intelligently.</a:t>
            </a:r>
          </a:p>
          <a:p>
            <a:pPr>
              <a:lnSpc>
                <a:spcPts val="50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8900" y="2197100"/>
            <a:ext cx="90551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 An agent is something that acts in an environment.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8900" y="2984500"/>
            <a:ext cx="9055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• An agent </a:t>
            </a:r>
            <a:r>
              <a:rPr lang="en-CA" sz="3612" b="1" smtClean="0">
                <a:solidFill>
                  <a:srgbClr val="000000"/>
                </a:solidFill>
                <a:latin typeface="Agency FB Bold"/>
                <a:cs typeface="Agency FB Bold"/>
              </a:rPr>
              <a:t>acts intelligently if:</a:t>
            </a:r>
          </a:p>
          <a:p>
            <a:pPr>
              <a:lnSpc>
                <a:spcPts val="4140"/>
              </a:lnSpc>
            </a:pPr>
            <a:endParaRPr lang="en-CA" sz="333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6100" y="3835400"/>
            <a:ext cx="85979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614" b="1" smtClean="0">
                <a:solidFill>
                  <a:srgbClr val="001F5F"/>
                </a:solidFill>
                <a:latin typeface="Agency FB Bold"/>
                <a:cs typeface="Agency FB Bold"/>
              </a:rPr>
              <a:t> its actions are appropriate</a:t>
            </a: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 for its goals and circumstances</a:t>
            </a:r>
          </a:p>
          <a:p>
            <a:pPr>
              <a:lnSpc>
                <a:spcPts val="299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6100" y="4508500"/>
            <a:ext cx="85979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614" b="1" smtClean="0">
                <a:solidFill>
                  <a:srgbClr val="001F5F"/>
                </a:solidFill>
                <a:latin typeface="Agency FB Bold"/>
                <a:cs typeface="Agency FB Bold"/>
              </a:rPr>
              <a:t> it is flexible </a:t>
            </a: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to changing environments and goals</a:t>
            </a:r>
          </a:p>
          <a:p>
            <a:pPr>
              <a:lnSpc>
                <a:spcPts val="299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46100" y="5181600"/>
            <a:ext cx="85979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4" smtClean="0">
                <a:solidFill>
                  <a:srgbClr val="001F5F"/>
                </a:solidFill>
                <a:latin typeface="Agency FB"/>
                <a:cs typeface="Agency FB"/>
              </a:rPr>
              <a:t>-</a:t>
            </a:r>
            <a:r>
              <a:rPr lang="en-CA" sz="2614" b="1" smtClean="0">
                <a:solidFill>
                  <a:srgbClr val="001F5F"/>
                </a:solidFill>
                <a:latin typeface="Agency FB Bold"/>
                <a:cs typeface="Agency FB Bold"/>
              </a:rPr>
              <a:t> it learns from experience</a:t>
            </a:r>
          </a:p>
          <a:p>
            <a:pPr>
              <a:lnSpc>
                <a:spcPts val="299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6100" y="5854700"/>
            <a:ext cx="85979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614" b="1" smtClean="0">
                <a:solidFill>
                  <a:srgbClr val="001F5F"/>
                </a:solidFill>
                <a:latin typeface="Agency FB Bold"/>
                <a:cs typeface="Agency FB Bold"/>
              </a:rPr>
              <a:t> it makes appropriate choices </a:t>
            </a:r>
            <a:r>
              <a:rPr lang="en-CA" sz="2604" smtClean="0">
                <a:solidFill>
                  <a:srgbClr val="000000"/>
                </a:solidFill>
                <a:latin typeface="Agency FB"/>
                <a:cs typeface="Agency FB"/>
              </a:rPr>
              <a:t>given perceptual and computational limitations</a:t>
            </a:r>
          </a:p>
          <a:p>
            <a:pPr>
              <a:lnSpc>
                <a:spcPts val="299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496300" y="6286500"/>
            <a:ext cx="6477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7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4" name="TextBox 2"/>
          <p:cNvSpPr txBox="1"/>
          <p:nvPr/>
        </p:nvSpPr>
        <p:spPr>
          <a:xfrm>
            <a:off x="4178300" y="139700"/>
            <a:ext cx="4965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75"/>
              </a:lnSpc>
            </a:pPr>
            <a:r>
              <a:rPr lang="en-CA" sz="3995" smtClean="0">
                <a:solidFill>
                  <a:srgbClr val="000000"/>
                </a:solidFill>
                <a:latin typeface="Agency FB"/>
                <a:cs typeface="Agency FB"/>
              </a:rPr>
              <a:t>Cont’d</a:t>
            </a:r>
          </a:p>
          <a:p>
            <a:pPr>
              <a:lnSpc>
                <a:spcPts val="4475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800100"/>
            <a:ext cx="8902700" cy="990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 The concern of AI is to</a:t>
            </a:r>
            <a:r>
              <a:rPr lang="en-CA" sz="2805" b="1" smtClean="0">
                <a:solidFill>
                  <a:srgbClr val="2C2C89"/>
                </a:solidFill>
                <a:latin typeface="Agency FB Bold"/>
                <a:cs typeface="Agency FB Bold"/>
              </a:rPr>
              <a:t> enable computers behave like human</a:t>
            </a: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 and</a:t>
            </a:r>
            <a:r>
              <a:rPr lang="en-CA" sz="2798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98" smtClean="0">
                <a:solidFill>
                  <a:srgbClr val="000000"/>
                </a:solidFill>
                <a:latin typeface="Times New Roman"/>
              </a:rPr>
            </a:br>
            <a:r>
              <a:rPr lang="en-CA" sz="2808" b="1" smtClean="0">
                <a:solidFill>
                  <a:srgbClr val="2C2C89"/>
                </a:solidFill>
                <a:latin typeface="Agency FB Bold"/>
                <a:cs typeface="Agency FB Bold"/>
              </a:rPr>
              <a:t>emulate the reasoning power of humans</a:t>
            </a:r>
          </a:p>
          <a:p>
            <a:pPr>
              <a:lnSpc>
                <a:spcPts val="340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98500" y="1739900"/>
            <a:ext cx="8445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• in order to do tasks that require human intelligence.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1300" y="2197100"/>
            <a:ext cx="8902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- Which task requires intelligence?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8500" y="2692400"/>
            <a:ext cx="8445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dirty="0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412" b="1" dirty="0" smtClean="0">
                <a:solidFill>
                  <a:srgbClr val="000000"/>
                </a:solidFill>
                <a:latin typeface="Agency FB Bold"/>
                <a:cs typeface="Agency FB Bold"/>
              </a:rPr>
              <a:t> Complex arithmetic operations</a:t>
            </a:r>
          </a:p>
          <a:p>
            <a:pPr>
              <a:lnSpc>
                <a:spcPts val="2760"/>
              </a:lnSpc>
            </a:pPr>
            <a:endParaRPr lang="en-CA" sz="2402" dirty="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55700" y="3124200"/>
            <a:ext cx="79883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 For instance, Solving 2</a:t>
            </a:r>
            <a:r>
              <a:rPr lang="en-CA" sz="1596" smtClean="0">
                <a:solidFill>
                  <a:srgbClr val="000000"/>
                </a:solidFill>
                <a:latin typeface="Agency FB"/>
                <a:cs typeface="Agency FB"/>
              </a:rPr>
              <a:t>20</a:t>
            </a: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 * 3</a:t>
            </a:r>
            <a:r>
              <a:rPr lang="en-CA" sz="1596" smtClean="0">
                <a:solidFill>
                  <a:srgbClr val="000000"/>
                </a:solidFill>
                <a:latin typeface="Agency FB"/>
                <a:cs typeface="Agency FB"/>
              </a:rPr>
              <a:t>50</a:t>
            </a: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?</a:t>
            </a:r>
          </a:p>
          <a:p>
            <a:pPr>
              <a:lnSpc>
                <a:spcPts val="2760"/>
              </a:lnSpc>
            </a:pPr>
            <a:endParaRPr lang="en-CA" sz="2349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98500" y="3568700"/>
            <a:ext cx="8445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dirty="0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410" b="1" dirty="0" smtClean="0">
                <a:solidFill>
                  <a:srgbClr val="000000"/>
                </a:solidFill>
                <a:latin typeface="Agency FB Bold"/>
                <a:cs typeface="Agency FB Bold"/>
              </a:rPr>
              <a:t> Mundane tasks/routine</a:t>
            </a:r>
          </a:p>
          <a:p>
            <a:pPr>
              <a:lnSpc>
                <a:spcPts val="2760"/>
              </a:lnSpc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55700" y="4013200"/>
            <a:ext cx="79883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dirty="0" smtClean="0">
                <a:solidFill>
                  <a:srgbClr val="000000"/>
                </a:solidFill>
                <a:latin typeface="Agency FB"/>
                <a:cs typeface="Agency FB"/>
              </a:rPr>
              <a:t>- Example, Natural language understanding; face recognition</a:t>
            </a:r>
          </a:p>
          <a:p>
            <a:pPr>
              <a:lnSpc>
                <a:spcPts val="2760"/>
              </a:lnSpc>
            </a:pPr>
            <a:endParaRPr lang="en-CA" sz="2402" dirty="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98500" y="4445000"/>
            <a:ext cx="8445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gency FB"/>
                <a:cs typeface="Agency FB"/>
              </a:rPr>
              <a:t>-</a:t>
            </a:r>
            <a:r>
              <a:rPr lang="en-CA" sz="2410" b="1" smtClean="0">
                <a:solidFill>
                  <a:srgbClr val="000000"/>
                </a:solidFill>
                <a:latin typeface="Agency FB Bold"/>
                <a:cs typeface="Agency FB Bold"/>
              </a:rPr>
              <a:t> Expert tasks: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98500" y="4889500"/>
            <a:ext cx="8445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dirty="0" smtClean="0">
                <a:solidFill>
                  <a:srgbClr val="000000"/>
                </a:solidFill>
                <a:latin typeface="Agency FB"/>
                <a:cs typeface="Agency FB"/>
              </a:rPr>
              <a:t>- which require specialists knowledge</a:t>
            </a:r>
          </a:p>
          <a:p>
            <a:pPr>
              <a:lnSpc>
                <a:spcPts val="2760"/>
              </a:lnSpc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55700" y="5321300"/>
            <a:ext cx="79883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dirty="0" smtClean="0">
                <a:solidFill>
                  <a:srgbClr val="000000"/>
                </a:solidFill>
                <a:latin typeface="Agency FB"/>
                <a:cs typeface="Agency FB"/>
              </a:rPr>
              <a:t>- Example, Medical diagnosis; computer maintenance</a:t>
            </a:r>
          </a:p>
          <a:p>
            <a:pPr>
              <a:lnSpc>
                <a:spcPts val="2760"/>
              </a:lnSpc>
            </a:pPr>
            <a:endParaRPr lang="en-CA" sz="2402" dirty="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496300" y="6286500"/>
            <a:ext cx="6477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8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981200" y="5969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Describe what is Artificial intelligence?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81200" y="16002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FF000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FF0000"/>
                </a:solidFill>
                <a:latin typeface="Agency FB Bold"/>
                <a:cs typeface="Agency FB Bold"/>
              </a:rPr>
              <a:t> Assess the History of Artificial intelligence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81200" y="26035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2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2" b="1" smtClean="0">
                <a:solidFill>
                  <a:srgbClr val="E0E0E0"/>
                </a:solidFill>
                <a:latin typeface="Agency FB Bold"/>
                <a:cs typeface="Agency FB Bold"/>
              </a:rPr>
              <a:t> Identify the goals of Artificial intelligence</a:t>
            </a:r>
          </a:p>
          <a:p>
            <a:pPr>
              <a:lnSpc>
                <a:spcPts val="3450"/>
              </a:lnSpc>
            </a:pPr>
            <a:endParaRPr lang="en-CA" sz="3002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81200" y="36068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To know application area of Artificial intelligence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81200" y="4622800"/>
            <a:ext cx="7162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00" smtClean="0">
                <a:solidFill>
                  <a:srgbClr val="E0E0E0"/>
                </a:solidFill>
                <a:latin typeface="Agency FB"/>
                <a:cs typeface="Agency FB"/>
              </a:rPr>
              <a:t>-</a:t>
            </a:r>
            <a:r>
              <a:rPr lang="en-CA" sz="3010" b="1" smtClean="0">
                <a:solidFill>
                  <a:srgbClr val="E0E0E0"/>
                </a:solidFill>
                <a:latin typeface="Agency FB Bold"/>
                <a:cs typeface="Agency FB Bold"/>
              </a:rPr>
              <a:t> To know the research area of AI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96300" y="6286500"/>
            <a:ext cx="6477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9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492500" y="63500"/>
            <a:ext cx="56515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CA" sz="4005" b="1" smtClean="0">
                <a:solidFill>
                  <a:srgbClr val="000000"/>
                </a:solidFill>
                <a:latin typeface="Agency FB Bold"/>
                <a:cs typeface="Agency FB Bold"/>
              </a:rPr>
              <a:t>History of AI</a:t>
            </a:r>
          </a:p>
          <a:p>
            <a:pPr>
              <a:lnSpc>
                <a:spcPts val="3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9400" y="596900"/>
            <a:ext cx="88646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  <a:tabLst>
                <a:tab pos="3086100" algn="l"/>
                <a:tab pos="3886200" algn="l"/>
              </a:tabLst>
            </a:pPr>
            <a:r>
              <a:rPr lang="en-CA" sz="2795" smtClean="0">
                <a:solidFill>
                  <a:srgbClr val="000000"/>
                </a:solidFill>
                <a:latin typeface="Agency FB"/>
                <a:cs typeface="Agency FB"/>
              </a:rPr>
              <a:t>•Formally  initiated  in	1956	and  the  name  AI  was  coined  by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1460500"/>
            <a:ext cx="8686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8" b="1" smtClean="0">
                <a:solidFill>
                  <a:srgbClr val="000000"/>
                </a:solidFill>
                <a:latin typeface="Agency FB Bold"/>
                <a:cs typeface="Agency FB Bold"/>
              </a:rPr>
              <a:t>John McCarthy</a:t>
            </a: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.(</a:t>
            </a:r>
            <a:r>
              <a:rPr lang="en-CA" sz="2808" b="1" smtClean="0">
                <a:solidFill>
                  <a:srgbClr val="FF0000"/>
                </a:solidFill>
                <a:latin typeface="Agency FB Bold"/>
                <a:cs typeface="Agency FB Bold"/>
              </a:rPr>
              <a:t>Stanford University</a:t>
            </a:r>
            <a:r>
              <a:rPr lang="en-CA" sz="2798" smtClean="0">
                <a:solidFill>
                  <a:srgbClr val="000000"/>
                </a:solidFill>
                <a:latin typeface="Agency FB"/>
                <a:cs typeface="Agency FB"/>
              </a:rPr>
              <a:t>)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9400" y="2057400"/>
            <a:ext cx="8864600" cy="1485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700"/>
              </a:lnSpc>
            </a:pP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• Shifts  from</a:t>
            </a:r>
            <a:r>
              <a:rPr lang="en-CA" sz="3214" b="1" smtClean="0">
                <a:solidFill>
                  <a:srgbClr val="2C2C89"/>
                </a:solidFill>
                <a:latin typeface="Agency FB Bold"/>
                <a:cs typeface="Agency FB Bold"/>
              </a:rPr>
              <a:t>  procedural  to  declarative  programming</a:t>
            </a:r>
            <a:r>
              <a:rPr lang="en-CA" sz="32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14" b="1" smtClean="0">
                <a:solidFill>
                  <a:srgbClr val="2C2C89"/>
                </a:solidFill>
                <a:latin typeface="Agency FB Bold"/>
                <a:cs typeface="Agency FB Bold"/>
              </a:rPr>
              <a:t>paradigm</a:t>
            </a:r>
            <a:r>
              <a:rPr lang="en-CA" sz="3204" smtClean="0">
                <a:solidFill>
                  <a:srgbClr val="000000"/>
                </a:solidFill>
                <a:latin typeface="Agency FB"/>
                <a:cs typeface="Agency FB"/>
              </a:rPr>
              <a:t>.</a:t>
            </a:r>
          </a:p>
          <a:p>
            <a:pPr>
              <a:lnSpc>
                <a:spcPts val="570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36600" y="3594100"/>
            <a:ext cx="84074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00"/>
              </a:lnSpc>
              <a:tabLst>
                <a:tab pos="279400" algn="l"/>
              </a:tabLst>
            </a:pP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- Rather than</a:t>
            </a: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 telling the computer how to compute a solution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, a program consists of a</a:t>
            </a:r>
            <a:r>
              <a:rPr lang="en-CA" sz="2006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6" smtClean="0">
                <a:solidFill>
                  <a:srgbClr val="000000"/>
                </a:solidFill>
                <a:latin typeface="Times New Roman"/>
              </a:rPr>
            </a:br>
            <a:r>
              <a:rPr lang="en-CA" sz="2016" b="1" smtClean="0">
                <a:solidFill>
                  <a:srgbClr val="000000"/>
                </a:solidFill>
                <a:latin typeface="Agency FB Bold"/>
                <a:cs typeface="Agency FB Bold"/>
              </a:rPr>
              <a:t>	knowledge base of facts and relationships</a:t>
            </a:r>
            <a:r>
              <a:rPr lang="en-CA" sz="2006" smtClean="0">
                <a:solidFill>
                  <a:srgbClr val="000000"/>
                </a:solidFill>
                <a:latin typeface="Agency FB"/>
                <a:cs typeface="Agency FB"/>
              </a:rPr>
              <a:t>.</a:t>
            </a:r>
          </a:p>
          <a:p>
            <a:pPr>
              <a:lnSpc>
                <a:spcPts val="3600"/>
              </a:lnSpc>
            </a:pPr>
            <a:endParaRPr lang="en-CA" sz="2006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6600" y="4572000"/>
            <a:ext cx="8407400" cy="1397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00"/>
              </a:lnSpc>
              <a:tabLst>
                <a:tab pos="279400" algn="l"/>
                <a:tab pos="279400" algn="l"/>
              </a:tabLst>
            </a:pP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- Rather than</a:t>
            </a: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 running a program to obtain a solution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, the</a:t>
            </a: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 user asks question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 so that</a:t>
            </a: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 the</a:t>
            </a:r>
            <a:r>
              <a:rPr lang="en-CA" sz="20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	system searches through the KB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 to Simulate</a:t>
            </a:r>
            <a:r>
              <a:rPr lang="en-CA" sz="2014" b="1" smtClean="0">
                <a:solidFill>
                  <a:srgbClr val="FF0000"/>
                </a:solidFill>
                <a:latin typeface="Agency FB Bold"/>
                <a:cs typeface="Agency FB Bold"/>
              </a:rPr>
              <a:t> human mind and learning behavior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 to</a:t>
            </a:r>
            <a:r>
              <a:rPr lang="en-CA" sz="2004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	determine the answer.</a:t>
            </a:r>
          </a:p>
          <a:p>
            <a:pPr>
              <a:lnSpc>
                <a:spcPts val="36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6600" y="6045200"/>
            <a:ext cx="8407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- Simulate human mind and learning behavior (</a:t>
            </a: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Neural Network, Belief Network, Hidden Markov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94700" y="6337300"/>
            <a:ext cx="749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21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10</a:t>
            </a:r>
          </a:p>
          <a:p>
            <a:pPr>
              <a:lnSpc>
                <a:spcPts val="12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16000" y="6400800"/>
            <a:ext cx="81280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2014" b="1" smtClean="0">
                <a:solidFill>
                  <a:srgbClr val="000000"/>
                </a:solidFill>
                <a:latin typeface="Agency FB Bold"/>
                <a:cs typeface="Agency FB Bold"/>
              </a:rPr>
              <a:t>Models, etc.</a:t>
            </a:r>
            <a:r>
              <a:rPr lang="en-CA" sz="2004" smtClean="0">
                <a:solidFill>
                  <a:srgbClr val="000000"/>
                </a:solidFill>
                <a:latin typeface="Agency FB"/>
                <a:cs typeface="Agency FB"/>
              </a:rPr>
              <a:t> )</a:t>
            </a:r>
          </a:p>
          <a:p>
            <a:pPr>
              <a:lnSpc>
                <a:spcPts val="18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1670</Words>
  <Application>Microsoft Office PowerPoint</Application>
  <PresentationFormat>On-screen Show (4:3)</PresentationFormat>
  <Paragraphs>235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 Unicode MS</vt:lpstr>
      <vt:lpstr>Agency FB</vt:lpstr>
      <vt:lpstr>Agency FB Bold</vt:lpstr>
      <vt:lpstr>Arial</vt:lpstr>
      <vt:lpstr>Arial Bold</vt:lpstr>
      <vt:lpstr>Calibri</vt:lpstr>
      <vt:lpstr>Courier New</vt:lpstr>
      <vt:lpstr>Times New Roman</vt:lpstr>
      <vt:lpstr>Verdana Bold</vt:lpstr>
      <vt:lpstr>Office Theme</vt:lpstr>
      <vt:lpstr>                      Debre Markos University Department of Computer Science  Artificial Intelligence  (CoSc 4142 – 4CrHr)    sgirmaw@gmail.com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Investintech.com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A2E_Engine</dc:creator>
  <cp:lastModifiedBy>sileshi miretie</cp:lastModifiedBy>
  <cp:revision>6</cp:revision>
  <dcterms:created xsi:type="dcterms:W3CDTF">2019-10-23T23:56:12Z</dcterms:created>
  <dcterms:modified xsi:type="dcterms:W3CDTF">2020-01-01T04:51:57Z</dcterms:modified>
</cp:coreProperties>
</file>