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533" r:id="rId2"/>
    <p:sldId id="534" r:id="rId3"/>
    <p:sldId id="535" r:id="rId4"/>
    <p:sldId id="760" r:id="rId5"/>
    <p:sldId id="761" r:id="rId6"/>
    <p:sldId id="762" r:id="rId7"/>
    <p:sldId id="763" r:id="rId8"/>
    <p:sldId id="764" r:id="rId9"/>
    <p:sldId id="479" r:id="rId10"/>
    <p:sldId id="480" r:id="rId11"/>
    <p:sldId id="481" r:id="rId12"/>
    <p:sldId id="482" r:id="rId13"/>
    <p:sldId id="483" r:id="rId14"/>
    <p:sldId id="484" r:id="rId15"/>
    <p:sldId id="485" r:id="rId16"/>
    <p:sldId id="486" r:id="rId17"/>
    <p:sldId id="487" r:id="rId18"/>
    <p:sldId id="646" r:id="rId19"/>
    <p:sldId id="488" r:id="rId20"/>
    <p:sldId id="489" r:id="rId21"/>
    <p:sldId id="490" r:id="rId22"/>
    <p:sldId id="647" r:id="rId23"/>
    <p:sldId id="648" r:id="rId24"/>
    <p:sldId id="649" r:id="rId25"/>
    <p:sldId id="650" r:id="rId26"/>
    <p:sldId id="651" r:id="rId27"/>
    <p:sldId id="663" r:id="rId28"/>
    <p:sldId id="652" r:id="rId29"/>
    <p:sldId id="653" r:id="rId30"/>
    <p:sldId id="654" r:id="rId31"/>
    <p:sldId id="659" r:id="rId32"/>
    <p:sldId id="660" r:id="rId33"/>
    <p:sldId id="661" r:id="rId34"/>
    <p:sldId id="662" r:id="rId35"/>
    <p:sldId id="655" r:id="rId36"/>
    <p:sldId id="656" r:id="rId37"/>
    <p:sldId id="657" r:id="rId38"/>
    <p:sldId id="664" r:id="rId39"/>
    <p:sldId id="665" r:id="rId40"/>
    <p:sldId id="759" r:id="rId41"/>
    <p:sldId id="666" r:id="rId42"/>
    <p:sldId id="667" r:id="rId43"/>
    <p:sldId id="668" r:id="rId44"/>
    <p:sldId id="669" r:id="rId45"/>
    <p:sldId id="670" r:id="rId46"/>
    <p:sldId id="672" r:id="rId47"/>
    <p:sldId id="673" r:id="rId48"/>
    <p:sldId id="67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7C9D0-3637-47FC-A3FB-986BE0A27317}" type="datetimeFigureOut">
              <a:rPr lang="en-US" smtClean="0"/>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446A7-E810-4BAB-AD81-E98318E1ACC2}" type="slidenum">
              <a:rPr lang="en-US" smtClean="0"/>
              <a:t>‹#›</a:t>
            </a:fld>
            <a:endParaRPr lang="en-US"/>
          </a:p>
        </p:txBody>
      </p:sp>
    </p:spTree>
    <p:extLst>
      <p:ext uri="{BB962C8B-B14F-4D97-AF65-F5344CB8AC3E}">
        <p14:creationId xmlns:p14="http://schemas.microsoft.com/office/powerpoint/2010/main" val="321693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904E62-6BDF-492A-97D8-5360260AF8D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2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871531" y="1196752"/>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871531" y="292494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49251DD1-3562-46D2-9175-E466B11A8339}" type="datetime2">
              <a:rPr lang="en-IN" smtClean="0"/>
              <a:pPr/>
              <a:t>Wednesday, 22 April 2020</a:t>
            </a:fld>
            <a:endParaRPr lang="en-IN"/>
          </a:p>
        </p:txBody>
      </p:sp>
      <p:sp>
        <p:nvSpPr>
          <p:cNvPr id="20" name="Footer Placeholder 19"/>
          <p:cNvSpPr>
            <a:spLocks noGrp="1"/>
          </p:cNvSpPr>
          <p:nvPr>
            <p:ph type="ftr" sz="quarter" idx="11"/>
          </p:nvPr>
        </p:nvSpPr>
        <p:spPr/>
        <p:txBody>
          <a:bodyPr/>
          <a:lstStyle/>
          <a:p>
            <a:endParaRPr lang="en-IN"/>
          </a:p>
        </p:txBody>
      </p:sp>
      <p:sp>
        <p:nvSpPr>
          <p:cNvPr id="10" name="Slide Number Placeholder 9"/>
          <p:cNvSpPr>
            <a:spLocks noGrp="1"/>
          </p:cNvSpPr>
          <p:nvPr>
            <p:ph type="sldNum" sz="quarter" idx="12"/>
          </p:nvPr>
        </p:nvSpPr>
        <p:spPr/>
        <p:txBody>
          <a:bodyPr/>
          <a:lstStyle/>
          <a:p>
            <a:fld id="{0F71C6F4-D92A-4511-824B-164ED8D41036}" type="slidenum">
              <a:rPr lang="en-IN" smtClean="0"/>
              <a:pPr/>
              <a:t>‹#›</a:t>
            </a:fld>
            <a:endParaRPr lang="en-IN"/>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67962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9D4169-2B43-46E0-965A-FB74B411EBD1}" type="datetime2">
              <a:rPr lang="en-IN" smtClean="0"/>
              <a:pPr/>
              <a:t>Wednesday, 22 April 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F71C6F4-D92A-4511-824B-164ED8D41036}" type="slidenum">
              <a:rPr lang="en-IN" smtClean="0"/>
              <a:pPr/>
              <a:t>‹#›</a:t>
            </a:fld>
            <a:endParaRPr lang="en-IN"/>
          </a:p>
        </p:txBody>
      </p:sp>
    </p:spTree>
    <p:extLst>
      <p:ext uri="{BB962C8B-B14F-4D97-AF65-F5344CB8AC3E}">
        <p14:creationId xmlns:p14="http://schemas.microsoft.com/office/powerpoint/2010/main" val="271650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9C115C-D3D7-45AB-B413-4C395914D9F9}" type="datetime2">
              <a:rPr lang="en-IN" smtClean="0"/>
              <a:pPr/>
              <a:t>Wednesday, 22 April 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F71C6F4-D92A-4511-824B-164ED8D41036}" type="slidenum">
              <a:rPr lang="en-IN" smtClean="0"/>
              <a:pPr/>
              <a:t>‹#›</a:t>
            </a:fld>
            <a:endParaRPr lang="en-IN"/>
          </a:p>
        </p:txBody>
      </p:sp>
    </p:spTree>
    <p:extLst>
      <p:ext uri="{BB962C8B-B14F-4D97-AF65-F5344CB8AC3E}">
        <p14:creationId xmlns:p14="http://schemas.microsoft.com/office/powerpoint/2010/main" val="295596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7488" y="276970"/>
            <a:ext cx="10424096" cy="706090"/>
          </a:xfrm>
        </p:spPr>
        <p:txBody>
          <a:bodyPr>
            <a:normAutofit/>
          </a:bodyPr>
          <a:lstStyle>
            <a:lvl1pPr>
              <a:defRPr sz="2800"/>
            </a:lvl1pPr>
            <a:extLst/>
          </a:lstStyle>
          <a:p>
            <a:r>
              <a:rPr kumimoji="0" lang="en-US" dirty="0"/>
              <a:t>Click to edit Master title style</a:t>
            </a:r>
          </a:p>
        </p:txBody>
      </p:sp>
      <p:sp>
        <p:nvSpPr>
          <p:cNvPr id="3" name="Content Placeholder 2"/>
          <p:cNvSpPr>
            <a:spLocks noGrp="1"/>
          </p:cNvSpPr>
          <p:nvPr>
            <p:ph idx="1"/>
          </p:nvPr>
        </p:nvSpPr>
        <p:spPr>
          <a:xfrm>
            <a:off x="1487488" y="1196963"/>
            <a:ext cx="10369152" cy="4968552"/>
          </a:xfrm>
        </p:spPr>
        <p:txBody>
          <a:bodyPr/>
          <a:lstStyle>
            <a:lvl1pPr>
              <a:defRPr sz="2600">
                <a:solidFill>
                  <a:schemeClr val="accent5">
                    <a:lumMod val="60000"/>
                    <a:lumOff val="40000"/>
                  </a:schemeClr>
                </a:solidFill>
              </a:defRPr>
            </a:lvl1pPr>
            <a:lvl2pPr>
              <a:defRPr sz="2400">
                <a:solidFill>
                  <a:srgbClr val="00B0F0"/>
                </a:solidFill>
              </a:defRPr>
            </a:lvl2pPr>
            <a:lvl3pPr>
              <a:defRPr sz="2200">
                <a:solidFill>
                  <a:srgbClr val="7030A0"/>
                </a:solidFill>
              </a:defRPr>
            </a:lvl3pPr>
            <a:lvl4pPr>
              <a:defRPr>
                <a:solidFill>
                  <a:srgbClr val="FF0000"/>
                </a:solidFill>
              </a:defRPr>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a:xfrm>
            <a:off x="-1" y="6472989"/>
            <a:ext cx="1371601" cy="385011"/>
          </a:xfrm>
        </p:spPr>
        <p:txBody>
          <a:bodyPr/>
          <a:lstStyle>
            <a:lvl1pPr>
              <a:defRPr sz="2200"/>
            </a:lvl1pPr>
          </a:lstStyle>
          <a:p>
            <a:r>
              <a:rPr lang="en-IN"/>
              <a:t>14-May-18</a:t>
            </a:r>
            <a:endParaRPr lang="en-IN" dirty="0"/>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F71C6F4-D92A-4511-824B-164ED8D41036}" type="slidenum">
              <a:rPr lang="en-IN" smtClean="0"/>
              <a:pPr/>
              <a:t>‹#›</a:t>
            </a:fld>
            <a:endParaRPr lang="en-IN"/>
          </a:p>
        </p:txBody>
      </p:sp>
    </p:spTree>
    <p:extLst>
      <p:ext uri="{BB962C8B-B14F-4D97-AF65-F5344CB8AC3E}">
        <p14:creationId xmlns:p14="http://schemas.microsoft.com/office/powerpoint/2010/main" val="173369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dirty="0"/>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C9FBDB0-3B5F-400F-9BD5-948CDC5A74FE}" type="datetime2">
              <a:rPr lang="en-IN" smtClean="0"/>
              <a:pPr/>
              <a:t>Wednesday, 22 April 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F71C6F4-D92A-4511-824B-164ED8D41036}" type="slidenum">
              <a:rPr lang="en-IN" smtClean="0"/>
              <a:pPr/>
              <a:t>‹#›</a:t>
            </a:fld>
            <a:endParaRPr lang="en-IN"/>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48934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13FFFC-D547-44F8-847F-729009F00761}" type="datetime2">
              <a:rPr lang="en-IN" smtClean="0"/>
              <a:pPr/>
              <a:t>Wednesday, 22 April 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F71C6F4-D92A-4511-824B-164ED8D41036}" type="slidenum">
              <a:rPr lang="en-IN" smtClean="0"/>
              <a:pPr/>
              <a:t>‹#›</a:t>
            </a:fld>
            <a:endParaRPr lang="en-IN"/>
          </a:p>
        </p:txBody>
      </p:sp>
    </p:spTree>
    <p:extLst>
      <p:ext uri="{BB962C8B-B14F-4D97-AF65-F5344CB8AC3E}">
        <p14:creationId xmlns:p14="http://schemas.microsoft.com/office/powerpoint/2010/main" val="118097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B14356D-FC7E-44B9-AB36-40FED1B458DE}" type="datetime2">
              <a:rPr lang="en-IN" smtClean="0"/>
              <a:pPr/>
              <a:t>Wednesday, 22 April 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F71C6F4-D92A-4511-824B-164ED8D41036}" type="slidenum">
              <a:rPr lang="en-IN" smtClean="0"/>
              <a:pPr/>
              <a:t>‹#›</a:t>
            </a:fld>
            <a:endParaRPr lang="en-IN"/>
          </a:p>
        </p:txBody>
      </p:sp>
    </p:spTree>
    <p:extLst>
      <p:ext uri="{BB962C8B-B14F-4D97-AF65-F5344CB8AC3E}">
        <p14:creationId xmlns:p14="http://schemas.microsoft.com/office/powerpoint/2010/main" val="419992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B10C4759-1340-462C-A6DB-13F241846653}" type="datetime2">
              <a:rPr lang="en-IN" smtClean="0"/>
              <a:pPr/>
              <a:t>Wednesday, 22 April 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F71C6F4-D92A-4511-824B-164ED8D41036}" type="slidenum">
              <a:rPr lang="en-IN" smtClean="0"/>
              <a:pPr/>
              <a:t>‹#›</a:t>
            </a:fld>
            <a:endParaRPr lang="en-IN"/>
          </a:p>
        </p:txBody>
      </p:sp>
    </p:spTree>
    <p:extLst>
      <p:ext uri="{BB962C8B-B14F-4D97-AF65-F5344CB8AC3E}">
        <p14:creationId xmlns:p14="http://schemas.microsoft.com/office/powerpoint/2010/main" val="193852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ACD9B90E-3BF1-4625-921E-25F9068B43DF}" type="datetime2">
              <a:rPr lang="en-IN" smtClean="0"/>
              <a:pPr/>
              <a:t>Wednesday, 22 April 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F71C6F4-D92A-4511-824B-164ED8D41036}" type="slidenum">
              <a:rPr lang="en-IN" smtClean="0"/>
              <a:pPr/>
              <a:t>‹#›</a:t>
            </a:fld>
            <a:endParaRPr lang="en-IN"/>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63535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D09B1B-E725-4C3A-9788-5506DEE736D4}" type="datetime2">
              <a:rPr lang="en-IN" smtClean="0"/>
              <a:pPr/>
              <a:t>Wednesday, 22 April 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F71C6F4-D92A-4511-824B-164ED8D41036}" type="slidenum">
              <a:rPr lang="en-IN" smtClean="0"/>
              <a:pPr/>
              <a:t>‹#›</a:t>
            </a:fld>
            <a:endParaRPr lang="en-IN"/>
          </a:p>
        </p:txBody>
      </p:sp>
    </p:spTree>
    <p:extLst>
      <p:ext uri="{BB962C8B-B14F-4D97-AF65-F5344CB8AC3E}">
        <p14:creationId xmlns:p14="http://schemas.microsoft.com/office/powerpoint/2010/main" val="185998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dirty="0"/>
              <a:t>Click to edit Master title style</a:t>
            </a:r>
          </a:p>
        </p:txBody>
      </p:sp>
      <p:sp>
        <p:nvSpPr>
          <p:cNvPr id="5" name="Date Placeholder 4"/>
          <p:cNvSpPr>
            <a:spLocks noGrp="1"/>
          </p:cNvSpPr>
          <p:nvPr>
            <p:ph type="dt" sz="half" idx="10"/>
          </p:nvPr>
        </p:nvSpPr>
        <p:spPr/>
        <p:txBody>
          <a:bodyPr/>
          <a:lstStyle/>
          <a:p>
            <a:fld id="{086A5702-9871-4F19-9391-6E39985E4E55}" type="datetime2">
              <a:rPr lang="en-IN" smtClean="0"/>
              <a:pPr/>
              <a:t>Wednesday, 22 April 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F71C6F4-D92A-4511-824B-164ED8D41036}" type="slidenum">
              <a:rPr lang="en-IN" smtClean="0"/>
              <a:pPr/>
              <a:t>‹#›</a:t>
            </a:fld>
            <a:endParaRPr lang="en-IN"/>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64023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27130" y="21102"/>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4" name="Date Placeholder 23"/>
          <p:cNvSpPr>
            <a:spLocks noGrp="1"/>
          </p:cNvSpPr>
          <p:nvPr>
            <p:ph type="dt" sz="half" idx="2"/>
          </p:nvPr>
        </p:nvSpPr>
        <p:spPr>
          <a:xfrm>
            <a:off x="1295467" y="6381750"/>
            <a:ext cx="3648405" cy="476250"/>
          </a:xfrm>
          <a:prstGeom prst="rect">
            <a:avLst/>
          </a:prstGeom>
        </p:spPr>
        <p:txBody>
          <a:bodyPr anchor="b"/>
          <a:lstStyle>
            <a:lvl1pPr algn="r" eaLnBrk="1" latinLnBrk="0" hangingPunct="1">
              <a:defRPr kumimoji="0" sz="1600">
                <a:solidFill>
                  <a:schemeClr val="bg2">
                    <a:shade val="50000"/>
                    <a:satMod val="200000"/>
                  </a:schemeClr>
                </a:solidFill>
              </a:defRPr>
            </a:lvl1pPr>
            <a:extLst/>
          </a:lstStyle>
          <a:p>
            <a:fld id="{21533439-986E-426E-83D4-297DB319ECEA}" type="datetime2">
              <a:rPr lang="en-IN" smtClean="0"/>
              <a:pPr/>
              <a:t>Wednesday, 22 April 2020</a:t>
            </a:fld>
            <a:endParaRPr lang="en-IN" dirty="0"/>
          </a:p>
        </p:txBody>
      </p:sp>
      <p:sp>
        <p:nvSpPr>
          <p:cNvPr id="10" name="Footer Placeholder 9"/>
          <p:cNvSpPr>
            <a:spLocks noGrp="1"/>
          </p:cNvSpPr>
          <p:nvPr>
            <p:ph type="ftr" sz="quarter" idx="3"/>
          </p:nvPr>
        </p:nvSpPr>
        <p:spPr>
          <a:xfrm>
            <a:off x="6515727" y="63817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dirty="0"/>
          </a:p>
        </p:txBody>
      </p:sp>
      <p:sp>
        <p:nvSpPr>
          <p:cNvPr id="22" name="Slide Number Placeholder 21"/>
          <p:cNvSpPr>
            <a:spLocks noGrp="1"/>
          </p:cNvSpPr>
          <p:nvPr>
            <p:ph type="sldNum" sz="quarter" idx="4"/>
          </p:nvPr>
        </p:nvSpPr>
        <p:spPr>
          <a:xfrm>
            <a:off x="10574714" y="6305550"/>
            <a:ext cx="1519751" cy="476250"/>
          </a:xfrm>
          <a:prstGeom prst="rect">
            <a:avLst/>
          </a:prstGeom>
        </p:spPr>
        <p:txBody>
          <a:bodyPr anchor="b"/>
          <a:lstStyle>
            <a:lvl1pPr algn="ctr" eaLnBrk="1" latinLnBrk="0" hangingPunct="1">
              <a:defRPr kumimoji="0" sz="1400" b="1">
                <a:solidFill>
                  <a:schemeClr val="bg2">
                    <a:shade val="50000"/>
                    <a:satMod val="200000"/>
                  </a:schemeClr>
                </a:solidFill>
                <a:effectLst/>
              </a:defRPr>
            </a:lvl1pPr>
            <a:extLst/>
          </a:lstStyle>
          <a:p>
            <a:fld id="{0F71C6F4-D92A-4511-824B-164ED8D41036}" type="slidenum">
              <a:rPr lang="en-IN" smtClean="0"/>
              <a:pPr/>
              <a:t>‹#›</a:t>
            </a:fld>
            <a:endParaRPr lang="en-IN"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295272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q"/>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Ø"/>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ü"/>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pitchFamily="2" charset="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Courier New" pitchFamily="49" charset="0"/>
        <a:buChar char="o"/>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DEFF99F-4E53-4666-BDCE-6DFA8F62091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DEFDF279-B08F-4D55-ADCB-605D3F489E9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6" name="Picture 5">
            <a:extLst>
              <a:ext uri="{FF2B5EF4-FFF2-40B4-BE49-F238E27FC236}">
                <a16:creationId xmlns:a16="http://schemas.microsoft.com/office/drawing/2014/main" id="{3A7A5A9A-57FE-4F23-AD68-00A72F768D20}"/>
              </a:ext>
            </a:extLst>
          </p:cNvPr>
          <p:cNvPicPr>
            <a:picLocks noChangeAspect="1"/>
          </p:cNvPicPr>
          <p:nvPr/>
        </p:nvPicPr>
        <p:blipFill>
          <a:blip r:embed="rId2"/>
          <a:stretch>
            <a:fillRect/>
          </a:stretch>
        </p:blipFill>
        <p:spPr>
          <a:xfrm>
            <a:off x="0" y="0"/>
            <a:ext cx="11837651" cy="6858000"/>
          </a:xfrm>
          <a:prstGeom prst="rect">
            <a:avLst/>
          </a:prstGeom>
        </p:spPr>
      </p:pic>
      <p:sp>
        <p:nvSpPr>
          <p:cNvPr id="2" name="Title 1">
            <a:extLst>
              <a:ext uri="{FF2B5EF4-FFF2-40B4-BE49-F238E27FC236}">
                <a16:creationId xmlns:a16="http://schemas.microsoft.com/office/drawing/2014/main" id="{1E5FD9E1-B788-4284-8AF1-C784612456C0}"/>
              </a:ext>
            </a:extLst>
          </p:cNvPr>
          <p:cNvSpPr>
            <a:spLocks noGrp="1"/>
          </p:cNvSpPr>
          <p:nvPr>
            <p:ph type="title"/>
          </p:nvPr>
        </p:nvSpPr>
        <p:spPr>
          <a:xfrm>
            <a:off x="0" y="0"/>
            <a:ext cx="10424096" cy="706090"/>
          </a:xfrm>
        </p:spPr>
        <p:txBody>
          <a:bodyPr/>
          <a:lstStyle/>
          <a:p>
            <a:r>
              <a:rPr lang="en-GB" dirty="0"/>
              <a:t>Physical conservation measures</a:t>
            </a:r>
            <a:endParaRPr lang="en-US" dirty="0"/>
          </a:p>
        </p:txBody>
      </p:sp>
    </p:spTree>
    <p:extLst>
      <p:ext uri="{BB962C8B-B14F-4D97-AF65-F5344CB8AC3E}">
        <p14:creationId xmlns:p14="http://schemas.microsoft.com/office/powerpoint/2010/main" val="3715243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305040-F689-4374-B132-2C1D3B45AFA3}"/>
              </a:ext>
            </a:extLst>
          </p:cNvPr>
          <p:cNvSpPr>
            <a:spLocks noGrp="1"/>
          </p:cNvSpPr>
          <p:nvPr>
            <p:ph idx="1"/>
          </p:nvPr>
        </p:nvSpPr>
        <p:spPr>
          <a:xfrm>
            <a:off x="1487488" y="457200"/>
            <a:ext cx="10369152" cy="5708315"/>
          </a:xfrm>
        </p:spPr>
        <p:txBody>
          <a:bodyPr>
            <a:normAutofit/>
          </a:bodyPr>
          <a:lstStyle/>
          <a:p>
            <a:r>
              <a:rPr lang="en-US" b="1" dirty="0"/>
              <a:t>Objectives/remarks</a:t>
            </a:r>
          </a:p>
          <a:p>
            <a:r>
              <a:rPr lang="en-US" sz="2400" dirty="0"/>
              <a:t>. The bund reduces and stops the velocity of runoff and consequently reduces soil erosion and the steady decline of crop yields.</a:t>
            </a:r>
          </a:p>
          <a:p>
            <a:r>
              <a:rPr lang="en-US" sz="2400" dirty="0"/>
              <a:t>. They are</a:t>
            </a:r>
            <a:r>
              <a:rPr lang="en-US" sz="2400" dirty="0">
                <a:solidFill>
                  <a:srgbClr val="7030A0"/>
                </a:solidFill>
              </a:rPr>
              <a:t> impermeable structures</a:t>
            </a:r>
            <a:r>
              <a:rPr lang="en-US" sz="2400" dirty="0"/>
              <a:t>, unless provided with spillways, intended to:</a:t>
            </a:r>
          </a:p>
          <a:p>
            <a:pPr lvl="1"/>
            <a:r>
              <a:rPr lang="en-US" sz="2200" dirty="0"/>
              <a:t> retain all rainfall, and hence, increase the moisture retention capacity of the soil profile and water availability to plants, and </a:t>
            </a:r>
          </a:p>
          <a:p>
            <a:pPr lvl="1"/>
            <a:r>
              <a:rPr lang="en-US" sz="2200" dirty="0"/>
              <a:t>increase the efficiency of fertilizer applications if any.</a:t>
            </a:r>
          </a:p>
          <a:p>
            <a:r>
              <a:rPr lang="en-US" sz="2400" dirty="0"/>
              <a:t>. Through their water retention effect, the bunds may allow some crop yield even in drought years.</a:t>
            </a:r>
          </a:p>
          <a:p>
            <a:r>
              <a:rPr lang="en-US" sz="2400" dirty="0"/>
              <a:t>. Soil bunds are entry points for further stabilization and application of organic residues or compost (especially if applied in the first meters behind the bund where soil is deeper).</a:t>
            </a:r>
          </a:p>
          <a:p>
            <a:pPr lvl="1"/>
            <a:endParaRPr lang="en-US" dirty="0"/>
          </a:p>
          <a:p>
            <a:endParaRPr lang="en-US" dirty="0"/>
          </a:p>
        </p:txBody>
      </p:sp>
      <p:sp>
        <p:nvSpPr>
          <p:cNvPr id="4" name="Date Placeholder 3">
            <a:extLst>
              <a:ext uri="{FF2B5EF4-FFF2-40B4-BE49-F238E27FC236}">
                <a16:creationId xmlns:a16="http://schemas.microsoft.com/office/drawing/2014/main" id="{130F7D6E-EF3D-41E1-B9D8-2F3CFE05086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57D3EB43-618D-4205-A742-98985868CBB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5F303663-0ECB-49D1-A186-16D80C68F02B}"/>
              </a:ext>
            </a:extLst>
          </p:cNvPr>
          <p:cNvSpPr/>
          <p:nvPr/>
        </p:nvSpPr>
        <p:spPr>
          <a:xfrm>
            <a:off x="0" y="2267979"/>
            <a:ext cx="1744934"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Soil Bund</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41657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7C2C-8A0F-40C6-8085-107CC0A868B4}"/>
              </a:ext>
            </a:extLst>
          </p:cNvPr>
          <p:cNvSpPr>
            <a:spLocks noGrp="1"/>
          </p:cNvSpPr>
          <p:nvPr>
            <p:ph type="title"/>
          </p:nvPr>
        </p:nvSpPr>
        <p:spPr/>
        <p:txBody>
          <a:bodyPr>
            <a:normAutofit/>
          </a:bodyPr>
          <a:lstStyle/>
          <a:p>
            <a:r>
              <a:rPr lang="en-US" b="1" dirty="0"/>
              <a:t>Suitability</a:t>
            </a:r>
            <a:endParaRPr lang="en-US" dirty="0"/>
          </a:p>
        </p:txBody>
      </p:sp>
      <p:sp>
        <p:nvSpPr>
          <p:cNvPr id="3" name="Content Placeholder 2">
            <a:extLst>
              <a:ext uri="{FF2B5EF4-FFF2-40B4-BE49-F238E27FC236}">
                <a16:creationId xmlns:a16="http://schemas.microsoft.com/office/drawing/2014/main" id="{7F24C22E-26C9-4395-AE98-320384C9773C}"/>
              </a:ext>
            </a:extLst>
          </p:cNvPr>
          <p:cNvSpPr>
            <a:spLocks noGrp="1"/>
          </p:cNvSpPr>
          <p:nvPr>
            <p:ph idx="1"/>
          </p:nvPr>
        </p:nvSpPr>
        <p:spPr>
          <a:xfrm>
            <a:off x="1487488" y="1196962"/>
            <a:ext cx="10369152" cy="5292327"/>
          </a:xfrm>
        </p:spPr>
        <p:txBody>
          <a:bodyPr/>
          <a:lstStyle/>
          <a:p>
            <a:pPr lvl="1"/>
            <a:r>
              <a:rPr lang="en-US" dirty="0"/>
              <a:t>Suitable mostly in semi-arid and arid parts of the country but also in medium rainfall areas with well drained soils. </a:t>
            </a:r>
          </a:p>
          <a:p>
            <a:pPr lvl="1"/>
            <a:r>
              <a:rPr lang="en-US" dirty="0"/>
              <a:t>Commonly practiced in dry and moist weyna dega areas under traditional systems.</a:t>
            </a:r>
          </a:p>
          <a:p>
            <a:pPr lvl="1"/>
            <a:r>
              <a:rPr lang="en-US" dirty="0"/>
              <a:t>Applied generally on cultivated lands with slopes above 3% and below 15% gradient. </a:t>
            </a:r>
          </a:p>
          <a:p>
            <a:r>
              <a:rPr lang="en-US" b="1" dirty="0"/>
              <a:t>Minimum surveying and tools requirements</a:t>
            </a:r>
          </a:p>
          <a:p>
            <a:pPr lvl="1"/>
            <a:r>
              <a:rPr lang="en-US" b="1" dirty="0"/>
              <a:t>Layout: </a:t>
            </a:r>
            <a:r>
              <a:rPr lang="en-US" dirty="0"/>
              <a:t>One water line level, two range poles graduated in cm and 10 meters of string (a team of three people layout </a:t>
            </a:r>
            <a:r>
              <a:rPr lang="en-US" dirty="0" err="1"/>
              <a:t>approx</a:t>
            </a:r>
            <a:r>
              <a:rPr lang="en-US" dirty="0"/>
              <a:t> 2-3 ha/day).</a:t>
            </a:r>
          </a:p>
          <a:p>
            <a:pPr lvl="1"/>
            <a:r>
              <a:rPr lang="en-US" b="1" dirty="0"/>
              <a:t>Work: </a:t>
            </a:r>
            <a:r>
              <a:rPr lang="en-US" dirty="0"/>
              <a:t>shovels, pick axes and wooden compactors (the proportion of shovels and pick axes depend on type of soil).</a:t>
            </a:r>
            <a:endParaRPr lang="en-US" sz="2400" dirty="0"/>
          </a:p>
          <a:p>
            <a:endParaRPr lang="en-US" dirty="0"/>
          </a:p>
        </p:txBody>
      </p:sp>
      <p:sp>
        <p:nvSpPr>
          <p:cNvPr id="4" name="Date Placeholder 3">
            <a:extLst>
              <a:ext uri="{FF2B5EF4-FFF2-40B4-BE49-F238E27FC236}">
                <a16:creationId xmlns:a16="http://schemas.microsoft.com/office/drawing/2014/main" id="{49D9A068-8555-4779-ABC3-2B52E8C9F96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5140A108-A16A-49F5-B988-CBA28365A2F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7" name="Rectangle 6">
            <a:extLst>
              <a:ext uri="{FF2B5EF4-FFF2-40B4-BE49-F238E27FC236}">
                <a16:creationId xmlns:a16="http://schemas.microsoft.com/office/drawing/2014/main" id="{E1417386-5BCC-47CD-A514-3312B4463CD9}"/>
              </a:ext>
            </a:extLst>
          </p:cNvPr>
          <p:cNvSpPr/>
          <p:nvPr/>
        </p:nvSpPr>
        <p:spPr>
          <a:xfrm>
            <a:off x="0" y="2267979"/>
            <a:ext cx="1744934"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Soil Bund</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62321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578CC8-5464-4395-A48B-74A66FFA9773}"/>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30414818-1856-436A-A20F-97B0BFB26ED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6" name="Picture 5">
            <a:extLst>
              <a:ext uri="{FF2B5EF4-FFF2-40B4-BE49-F238E27FC236}">
                <a16:creationId xmlns:a16="http://schemas.microsoft.com/office/drawing/2014/main" id="{292E56EB-BFA4-42BC-9CE0-2E0461D004CE}"/>
              </a:ext>
            </a:extLst>
          </p:cNvPr>
          <p:cNvPicPr>
            <a:picLocks noChangeAspect="1"/>
          </p:cNvPicPr>
          <p:nvPr/>
        </p:nvPicPr>
        <p:blipFill>
          <a:blip r:embed="rId2"/>
          <a:stretch>
            <a:fillRect/>
          </a:stretch>
        </p:blipFill>
        <p:spPr>
          <a:xfrm>
            <a:off x="1326739" y="0"/>
            <a:ext cx="10865261" cy="6569422"/>
          </a:xfrm>
          <a:prstGeom prst="rect">
            <a:avLst/>
          </a:prstGeom>
        </p:spPr>
      </p:pic>
      <p:sp>
        <p:nvSpPr>
          <p:cNvPr id="8" name="Rectangle 7">
            <a:extLst>
              <a:ext uri="{FF2B5EF4-FFF2-40B4-BE49-F238E27FC236}">
                <a16:creationId xmlns:a16="http://schemas.microsoft.com/office/drawing/2014/main" id="{9B6DB0DD-172E-432A-8257-FE69B05ABA04}"/>
              </a:ext>
            </a:extLst>
          </p:cNvPr>
          <p:cNvSpPr/>
          <p:nvPr/>
        </p:nvSpPr>
        <p:spPr>
          <a:xfrm>
            <a:off x="0" y="2267979"/>
            <a:ext cx="1744934"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Soil Bund</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56876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7C11-EC76-4FEF-AB92-1CD1433878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393235-06EA-4DEB-9EDD-16D24829E452}"/>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6CEE6A5-89A1-44ED-A332-5D30945D1673}"/>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82BDFEA8-5ADE-4166-85E9-49C0E0EE59C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6" name="Picture 5">
            <a:extLst>
              <a:ext uri="{FF2B5EF4-FFF2-40B4-BE49-F238E27FC236}">
                <a16:creationId xmlns:a16="http://schemas.microsoft.com/office/drawing/2014/main" id="{284ACB52-DA9D-4562-A841-EDD539379D80}"/>
              </a:ext>
            </a:extLst>
          </p:cNvPr>
          <p:cNvPicPr>
            <a:picLocks noChangeAspect="1"/>
          </p:cNvPicPr>
          <p:nvPr/>
        </p:nvPicPr>
        <p:blipFill>
          <a:blip r:embed="rId2"/>
          <a:stretch>
            <a:fillRect/>
          </a:stretch>
        </p:blipFill>
        <p:spPr>
          <a:xfrm>
            <a:off x="1289870" y="38100"/>
            <a:ext cx="7429500" cy="6819900"/>
          </a:xfrm>
          <a:prstGeom prst="rect">
            <a:avLst/>
          </a:prstGeom>
        </p:spPr>
      </p:pic>
      <p:sp>
        <p:nvSpPr>
          <p:cNvPr id="8" name="Rectangle 7">
            <a:extLst>
              <a:ext uri="{FF2B5EF4-FFF2-40B4-BE49-F238E27FC236}">
                <a16:creationId xmlns:a16="http://schemas.microsoft.com/office/drawing/2014/main" id="{2BE177D3-ED05-438A-88CF-7881F1763E6E}"/>
              </a:ext>
            </a:extLst>
          </p:cNvPr>
          <p:cNvSpPr/>
          <p:nvPr/>
        </p:nvSpPr>
        <p:spPr>
          <a:xfrm>
            <a:off x="0" y="2267979"/>
            <a:ext cx="1744934"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Soil Bund</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0593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B786-9EC0-4D02-954E-5CDB617FCE66}"/>
              </a:ext>
            </a:extLst>
          </p:cNvPr>
          <p:cNvSpPr>
            <a:spLocks noGrp="1"/>
          </p:cNvSpPr>
          <p:nvPr>
            <p:ph type="title"/>
          </p:nvPr>
        </p:nvSpPr>
        <p:spPr>
          <a:xfrm>
            <a:off x="1472498" y="157048"/>
            <a:ext cx="10424096" cy="517509"/>
          </a:xfrm>
        </p:spPr>
        <p:txBody>
          <a:bodyPr>
            <a:normAutofit fontScale="90000"/>
          </a:bodyPr>
          <a:lstStyle/>
          <a:p>
            <a:r>
              <a:rPr lang="en-US" b="1" dirty="0"/>
              <a:t>Min. technical standards</a:t>
            </a:r>
            <a:endParaRPr lang="en-US" dirty="0"/>
          </a:p>
        </p:txBody>
      </p:sp>
      <p:sp>
        <p:nvSpPr>
          <p:cNvPr id="3" name="Content Placeholder 2">
            <a:extLst>
              <a:ext uri="{FF2B5EF4-FFF2-40B4-BE49-F238E27FC236}">
                <a16:creationId xmlns:a16="http://schemas.microsoft.com/office/drawing/2014/main" id="{E67C1A27-911C-4DBA-A641-16A9C798B76B}"/>
              </a:ext>
            </a:extLst>
          </p:cNvPr>
          <p:cNvSpPr>
            <a:spLocks noGrp="1"/>
          </p:cNvSpPr>
          <p:nvPr>
            <p:ph idx="1"/>
          </p:nvPr>
        </p:nvSpPr>
        <p:spPr>
          <a:xfrm>
            <a:off x="1487488" y="719528"/>
            <a:ext cx="10369152" cy="5801193"/>
          </a:xfrm>
        </p:spPr>
        <p:txBody>
          <a:bodyPr>
            <a:normAutofit fontScale="85000" lnSpcReduction="20000"/>
          </a:bodyPr>
          <a:lstStyle/>
          <a:p>
            <a:pPr algn="just"/>
            <a:r>
              <a:rPr lang="en-US" sz="3200" dirty="0"/>
              <a:t>Height: </a:t>
            </a:r>
          </a:p>
          <a:p>
            <a:pPr lvl="1" algn="just"/>
            <a:r>
              <a:rPr lang="en-US" sz="3000" dirty="0"/>
              <a:t>min. 60 cm after compaction.</a:t>
            </a:r>
          </a:p>
          <a:p>
            <a:pPr algn="just"/>
            <a:r>
              <a:rPr lang="en-US" sz="3200" dirty="0"/>
              <a:t>Base width: </a:t>
            </a:r>
          </a:p>
          <a:p>
            <a:pPr lvl="1" algn="just"/>
            <a:r>
              <a:rPr lang="en-US" sz="3000" dirty="0"/>
              <a:t>1-1.2m in stable soils (1 </a:t>
            </a:r>
            <a:r>
              <a:rPr lang="en-US" sz="3000" dirty="0" err="1"/>
              <a:t>horiz</a:t>
            </a:r>
            <a:r>
              <a:rPr lang="en-US" sz="3000" dirty="0"/>
              <a:t>: 2 vertical) and 1.2-1.5m in unstable soils (1 horiz:1 vertical).</a:t>
            </a:r>
          </a:p>
          <a:p>
            <a:pPr algn="just"/>
            <a:r>
              <a:rPr lang="en-US" sz="3200" dirty="0"/>
              <a:t>Top width: </a:t>
            </a:r>
          </a:p>
          <a:p>
            <a:pPr lvl="1" algn="just"/>
            <a:r>
              <a:rPr lang="en-US" sz="3000" dirty="0"/>
              <a:t>30 cm (stable soil) - 50 cm (unstable soil).</a:t>
            </a:r>
          </a:p>
          <a:p>
            <a:pPr algn="just"/>
            <a:r>
              <a:rPr lang="en-US" sz="3200" dirty="0"/>
              <a:t>Channel: </a:t>
            </a:r>
          </a:p>
          <a:p>
            <a:pPr lvl="1" algn="just"/>
            <a:r>
              <a:rPr lang="en-US" sz="3000" dirty="0"/>
              <a:t>shape, depth and width vary with soil, climate and farming system.</a:t>
            </a:r>
          </a:p>
          <a:p>
            <a:pPr algn="just"/>
            <a:r>
              <a:rPr lang="en-US" sz="3200" dirty="0"/>
              <a:t>Ties (if appropriate): </a:t>
            </a:r>
          </a:p>
          <a:p>
            <a:pPr lvl="1" algn="just"/>
            <a:r>
              <a:rPr lang="en-US" sz="3000" dirty="0"/>
              <a:t>tie width dimension as required, placed every 3-6 m interval along channel.</a:t>
            </a:r>
          </a:p>
          <a:p>
            <a:pPr algn="just"/>
            <a:r>
              <a:rPr lang="en-US" sz="3200" dirty="0"/>
              <a:t>Length of bund: </a:t>
            </a:r>
          </a:p>
          <a:p>
            <a:pPr lvl="1" algn="just"/>
            <a:r>
              <a:rPr lang="en-US" sz="3000" dirty="0"/>
              <a:t>30-60 m in most cases, higher (max 80m) on slopes 3-5% - need to be spaced staggered for animals to cross.</a:t>
            </a:r>
          </a:p>
        </p:txBody>
      </p:sp>
      <p:sp>
        <p:nvSpPr>
          <p:cNvPr id="4" name="Date Placeholder 3">
            <a:extLst>
              <a:ext uri="{FF2B5EF4-FFF2-40B4-BE49-F238E27FC236}">
                <a16:creationId xmlns:a16="http://schemas.microsoft.com/office/drawing/2014/main" id="{D61FB228-5B06-437E-8F9E-8F7F36F51F6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1AA43E32-C466-47DF-B964-9E140DA5209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A61D4A5A-88D9-4F74-B964-83340A31E201}"/>
              </a:ext>
            </a:extLst>
          </p:cNvPr>
          <p:cNvSpPr/>
          <p:nvPr/>
        </p:nvSpPr>
        <p:spPr>
          <a:xfrm>
            <a:off x="0" y="2357921"/>
            <a:ext cx="1744934"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Soil Bund</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059117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71B4-FB8E-4E8D-BBB5-8622B3FC9335}"/>
              </a:ext>
            </a:extLst>
          </p:cNvPr>
          <p:cNvSpPr>
            <a:spLocks noGrp="1"/>
          </p:cNvSpPr>
          <p:nvPr>
            <p:ph type="title"/>
          </p:nvPr>
        </p:nvSpPr>
        <p:spPr>
          <a:xfrm>
            <a:off x="1457508" y="0"/>
            <a:ext cx="10424096" cy="706090"/>
          </a:xfrm>
        </p:spPr>
        <p:txBody>
          <a:bodyPr>
            <a:normAutofit/>
          </a:bodyPr>
          <a:lstStyle/>
          <a:p>
            <a:r>
              <a:rPr lang="en-US" b="1" dirty="0"/>
              <a:t>Layout and vertical intervals (VI)</a:t>
            </a:r>
            <a:endParaRPr lang="en-US" dirty="0"/>
          </a:p>
        </p:txBody>
      </p:sp>
      <p:sp>
        <p:nvSpPr>
          <p:cNvPr id="3" name="Content Placeholder 2">
            <a:extLst>
              <a:ext uri="{FF2B5EF4-FFF2-40B4-BE49-F238E27FC236}">
                <a16:creationId xmlns:a16="http://schemas.microsoft.com/office/drawing/2014/main" id="{D4255D85-AC27-450E-A452-ABDA18C71554}"/>
              </a:ext>
            </a:extLst>
          </p:cNvPr>
          <p:cNvSpPr>
            <a:spLocks noGrp="1"/>
          </p:cNvSpPr>
          <p:nvPr>
            <p:ph idx="1"/>
          </p:nvPr>
        </p:nvSpPr>
        <p:spPr>
          <a:xfrm>
            <a:off x="1487488" y="869430"/>
            <a:ext cx="10369152" cy="5590363"/>
          </a:xfrm>
        </p:spPr>
        <p:txBody>
          <a:bodyPr>
            <a:normAutofit/>
          </a:bodyPr>
          <a:lstStyle/>
          <a:p>
            <a:r>
              <a:rPr lang="en-US" b="1" dirty="0"/>
              <a:t>Vertical intervals</a:t>
            </a:r>
            <a:r>
              <a:rPr lang="en-US" dirty="0"/>
              <a:t>: follow a flexible and quality oriented approach:</a:t>
            </a:r>
          </a:p>
          <a:p>
            <a:pPr lvl="1"/>
            <a:r>
              <a:rPr lang="en-US" dirty="0"/>
              <a:t>. Slope 3-8% VI = 1-1.5 m</a:t>
            </a:r>
          </a:p>
          <a:p>
            <a:pPr lvl="1"/>
            <a:r>
              <a:rPr lang="en-US" dirty="0"/>
              <a:t>. Slope 8-15% VI = 1-2 m</a:t>
            </a:r>
          </a:p>
          <a:p>
            <a:pPr lvl="1"/>
            <a:r>
              <a:rPr lang="en-US" dirty="0"/>
              <a:t>. Slope 15-20% VI = 1.5 - 2.5 m (only exceptional cases - reinforced)</a:t>
            </a:r>
          </a:p>
          <a:p>
            <a:r>
              <a:rPr lang="en-US" b="1" dirty="0"/>
              <a:t>Caution</a:t>
            </a:r>
            <a:r>
              <a:rPr lang="en-US" dirty="0"/>
              <a:t>: </a:t>
            </a:r>
          </a:p>
          <a:p>
            <a:pPr lvl="1"/>
            <a:r>
              <a:rPr lang="en-US" dirty="0"/>
              <a:t>soil bunds &gt; 15% to max 20% only if space reduced and with trench, short bunds - above 15% better apply stone faced or stone bunds). </a:t>
            </a:r>
          </a:p>
          <a:p>
            <a:pPr lvl="1"/>
            <a:r>
              <a:rPr lang="en-US" dirty="0"/>
              <a:t>Layout along the contours using line level – </a:t>
            </a:r>
            <a:r>
              <a:rPr lang="en-US" b="1" dirty="0">
                <a:solidFill>
                  <a:srgbClr val="7030A0"/>
                </a:solidFill>
              </a:rPr>
              <a:t>discuss spacing with farmers </a:t>
            </a:r>
            <a:r>
              <a:rPr lang="en-US" dirty="0"/>
              <a:t>(to avoid curving a lot or cutting the plough line. </a:t>
            </a:r>
          </a:p>
          <a:p>
            <a:pPr lvl="1"/>
            <a:r>
              <a:rPr lang="en-US" dirty="0"/>
              <a:t>Make </a:t>
            </a:r>
            <a:r>
              <a:rPr lang="en-US" b="1" dirty="0">
                <a:solidFill>
                  <a:srgbClr val="7030A0"/>
                </a:solidFill>
              </a:rPr>
              <a:t>bund length max 50-80m </a:t>
            </a:r>
            <a:r>
              <a:rPr lang="en-US" dirty="0"/>
              <a:t>(the &gt; the slope the &lt; the length).</a:t>
            </a:r>
          </a:p>
          <a:p>
            <a:r>
              <a:rPr lang="nl-NL" b="1" dirty="0"/>
              <a:t>WORK NORM: </a:t>
            </a:r>
          </a:p>
          <a:p>
            <a:pPr lvl="1"/>
            <a:r>
              <a:rPr lang="nl-NL" b="1" dirty="0"/>
              <a:t>150 PDs/Km</a:t>
            </a:r>
            <a:endParaRPr lang="nl-NL" dirty="0"/>
          </a:p>
          <a:p>
            <a:pPr lvl="1"/>
            <a:endParaRPr lang="en-US" dirty="0"/>
          </a:p>
          <a:p>
            <a:endParaRPr lang="en-US" dirty="0"/>
          </a:p>
        </p:txBody>
      </p:sp>
      <p:sp>
        <p:nvSpPr>
          <p:cNvPr id="4" name="Date Placeholder 3">
            <a:extLst>
              <a:ext uri="{FF2B5EF4-FFF2-40B4-BE49-F238E27FC236}">
                <a16:creationId xmlns:a16="http://schemas.microsoft.com/office/drawing/2014/main" id="{9AD606D9-744F-4692-8621-2CD9A22C5CB6}"/>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4CC7E4E9-7593-4B32-834D-BB7B0015285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EFBE14A0-AA84-4475-850F-709DAD4753A1}"/>
              </a:ext>
            </a:extLst>
          </p:cNvPr>
          <p:cNvSpPr/>
          <p:nvPr/>
        </p:nvSpPr>
        <p:spPr>
          <a:xfrm>
            <a:off x="0" y="2267979"/>
            <a:ext cx="1744934"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Soil Bund</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40615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72CBB-B248-448C-9731-623BA58F91B3}"/>
              </a:ext>
            </a:extLst>
          </p:cNvPr>
          <p:cNvSpPr>
            <a:spLocks noGrp="1"/>
          </p:cNvSpPr>
          <p:nvPr>
            <p:ph type="title"/>
          </p:nvPr>
        </p:nvSpPr>
        <p:spPr/>
        <p:txBody>
          <a:bodyPr>
            <a:normAutofit/>
          </a:bodyPr>
          <a:lstStyle/>
          <a:p>
            <a:r>
              <a:rPr lang="en-US" b="1" dirty="0"/>
              <a:t>Integration opportunities/requirements</a:t>
            </a:r>
            <a:endParaRPr lang="en-US" dirty="0"/>
          </a:p>
        </p:txBody>
      </p:sp>
      <p:sp>
        <p:nvSpPr>
          <p:cNvPr id="3" name="Content Placeholder 2">
            <a:extLst>
              <a:ext uri="{FF2B5EF4-FFF2-40B4-BE49-F238E27FC236}">
                <a16:creationId xmlns:a16="http://schemas.microsoft.com/office/drawing/2014/main" id="{18D4E075-12FF-42DB-B49C-691728896808}"/>
              </a:ext>
            </a:extLst>
          </p:cNvPr>
          <p:cNvSpPr>
            <a:spLocks noGrp="1"/>
          </p:cNvSpPr>
          <p:nvPr>
            <p:ph idx="1"/>
          </p:nvPr>
        </p:nvSpPr>
        <p:spPr/>
        <p:txBody>
          <a:bodyPr>
            <a:normAutofit fontScale="92500" lnSpcReduction="10000"/>
          </a:bodyPr>
          <a:lstStyle/>
          <a:p>
            <a:r>
              <a:rPr lang="en-US" dirty="0"/>
              <a:t>1.</a:t>
            </a:r>
            <a:r>
              <a:rPr lang="en-US" b="1" dirty="0"/>
              <a:t>Integration with bund stabilisation</a:t>
            </a:r>
            <a:r>
              <a:rPr lang="en-US" dirty="0"/>
              <a:t>: </a:t>
            </a:r>
          </a:p>
          <a:p>
            <a:pPr lvl="1"/>
            <a:r>
              <a:rPr lang="en-US" dirty="0"/>
              <a:t>using grasses (indigenous such as “</a:t>
            </a:r>
            <a:r>
              <a:rPr lang="en-US" dirty="0" err="1"/>
              <a:t>sembelete</a:t>
            </a:r>
            <a:r>
              <a:rPr lang="en-US" dirty="0"/>
              <a:t>”, “</a:t>
            </a:r>
            <a:r>
              <a:rPr lang="en-US" dirty="0" err="1"/>
              <a:t>dasho</a:t>
            </a:r>
            <a:r>
              <a:rPr lang="en-US" dirty="0"/>
              <a:t>”, others, etc.) + legume shrubs (pigeon peas, </a:t>
            </a:r>
            <a:r>
              <a:rPr lang="en-US" dirty="0" err="1"/>
              <a:t>sebania</a:t>
            </a:r>
            <a:r>
              <a:rPr lang="en-US" dirty="0"/>
              <a:t>, acacia </a:t>
            </a:r>
            <a:r>
              <a:rPr lang="en-US" dirty="0" err="1"/>
              <a:t>saligna</a:t>
            </a:r>
            <a:r>
              <a:rPr lang="en-US" dirty="0"/>
              <a:t>, etc.) in dense rows by direct sowing (15-30 cm). </a:t>
            </a:r>
          </a:p>
          <a:p>
            <a:r>
              <a:rPr lang="en-US" dirty="0"/>
              <a:t>2. </a:t>
            </a:r>
            <a:r>
              <a:rPr lang="en-US" b="1" dirty="0"/>
              <a:t>Agronomic practices</a:t>
            </a:r>
            <a:r>
              <a:rPr lang="en-US" dirty="0"/>
              <a:t>:</a:t>
            </a:r>
          </a:p>
          <a:p>
            <a:pPr lvl="1"/>
            <a:r>
              <a:rPr lang="en-US" dirty="0"/>
              <a:t> contour plowing and compost (start 1st year applying 2-3 m strips above the bunds - where soil is deeper and moisture is higher).</a:t>
            </a:r>
          </a:p>
          <a:p>
            <a:r>
              <a:rPr lang="en-US" dirty="0"/>
              <a:t>3. </a:t>
            </a:r>
            <a:r>
              <a:rPr lang="en-US" b="1" dirty="0"/>
              <a:t>Grow cash crops along bunds</a:t>
            </a:r>
          </a:p>
          <a:p>
            <a:pPr lvl="1"/>
            <a:r>
              <a:rPr lang="en-US" b="1" dirty="0"/>
              <a:t> </a:t>
            </a:r>
            <a:r>
              <a:rPr lang="en-US" dirty="0"/>
              <a:t>especially after 1-2yrs of composting, in single or wider strips as required. In addition to cash crops plant specific seasonal crops along bunds to use residual moisture (sunflowers, gourd, tomatoes, cucumbers, etc.).</a:t>
            </a:r>
          </a:p>
          <a:p>
            <a:r>
              <a:rPr lang="en-US" dirty="0"/>
              <a:t>4. </a:t>
            </a:r>
            <a:r>
              <a:rPr lang="en-US" b="1" dirty="0"/>
              <a:t>Control grazing </a:t>
            </a:r>
            <a:r>
              <a:rPr lang="en-US" dirty="0"/>
              <a:t>– </a:t>
            </a:r>
          </a:p>
          <a:p>
            <a:pPr lvl="1"/>
            <a:r>
              <a:rPr lang="en-US" dirty="0"/>
              <a:t>avoid animals to graze between bunds for at least 1 year.</a:t>
            </a:r>
          </a:p>
          <a:p>
            <a:endParaRPr lang="en-US" dirty="0"/>
          </a:p>
        </p:txBody>
      </p:sp>
      <p:sp>
        <p:nvSpPr>
          <p:cNvPr id="4" name="Date Placeholder 3">
            <a:extLst>
              <a:ext uri="{FF2B5EF4-FFF2-40B4-BE49-F238E27FC236}">
                <a16:creationId xmlns:a16="http://schemas.microsoft.com/office/drawing/2014/main" id="{36A0475C-12B7-4686-8B5F-8189FEDE3A67}"/>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2A99CDE4-F496-4E4F-8662-94185BD8AE3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783C8A08-0D1E-4F6D-977F-7FF9F1C644DA}"/>
              </a:ext>
            </a:extLst>
          </p:cNvPr>
          <p:cNvSpPr/>
          <p:nvPr/>
        </p:nvSpPr>
        <p:spPr>
          <a:xfrm>
            <a:off x="0" y="2267979"/>
            <a:ext cx="1744934"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Soil Bund</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62376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2FD7-0C42-40B8-B129-4300E0B77F29}"/>
              </a:ext>
            </a:extLst>
          </p:cNvPr>
          <p:cNvSpPr>
            <a:spLocks noGrp="1"/>
          </p:cNvSpPr>
          <p:nvPr>
            <p:ph type="title"/>
          </p:nvPr>
        </p:nvSpPr>
        <p:spPr/>
        <p:txBody>
          <a:bodyPr>
            <a:normAutofit/>
          </a:bodyPr>
          <a:lstStyle/>
          <a:p>
            <a:r>
              <a:rPr lang="en-US" b="1" dirty="0"/>
              <a:t>Modifications/adaptation to standard design</a:t>
            </a:r>
            <a:endParaRPr lang="en-US" dirty="0"/>
          </a:p>
        </p:txBody>
      </p:sp>
      <p:sp>
        <p:nvSpPr>
          <p:cNvPr id="3" name="Content Placeholder 2">
            <a:extLst>
              <a:ext uri="{FF2B5EF4-FFF2-40B4-BE49-F238E27FC236}">
                <a16:creationId xmlns:a16="http://schemas.microsoft.com/office/drawing/2014/main" id="{0F355A50-DDFB-4CB2-B2FC-AE6D0FE22386}"/>
              </a:ext>
            </a:extLst>
          </p:cNvPr>
          <p:cNvSpPr>
            <a:spLocks noGrp="1"/>
          </p:cNvSpPr>
          <p:nvPr>
            <p:ph idx="1"/>
          </p:nvPr>
        </p:nvSpPr>
        <p:spPr/>
        <p:txBody>
          <a:bodyPr>
            <a:normAutofit/>
          </a:bodyPr>
          <a:lstStyle/>
          <a:p>
            <a:r>
              <a:rPr lang="en-US" dirty="0"/>
              <a:t>1. Bunds that cross depression points without following exact contour lines: </a:t>
            </a:r>
          </a:p>
          <a:p>
            <a:pPr lvl="1"/>
            <a:r>
              <a:rPr lang="en-US" dirty="0"/>
              <a:t>Reinforcements at depression points + keys</a:t>
            </a:r>
          </a:p>
          <a:p>
            <a:r>
              <a:rPr lang="en-US" dirty="0"/>
              <a:t>2. Bunds following farm boundaries: </a:t>
            </a:r>
          </a:p>
          <a:p>
            <a:pPr lvl="1"/>
            <a:r>
              <a:rPr lang="en-US" dirty="0"/>
              <a:t>“corner bunds”+ reinforcement + keys + cut &amp; fill </a:t>
            </a:r>
          </a:p>
          <a:p>
            <a:pPr lvl="2"/>
            <a:r>
              <a:rPr lang="en-US" dirty="0"/>
              <a:t>- applicable only in areas with slope &lt; 5%.</a:t>
            </a:r>
          </a:p>
          <a:p>
            <a:r>
              <a:rPr lang="en-US" dirty="0"/>
              <a:t>3. In slopes &lt; 3-5% and without lateral slopes bunds can be provided with spillways (lateral, side-</a:t>
            </a:r>
            <a:r>
              <a:rPr lang="en-US" dirty="0" err="1"/>
              <a:t>checkdam</a:t>
            </a:r>
            <a:r>
              <a:rPr lang="en-US" dirty="0"/>
              <a:t>, gated, etc.) </a:t>
            </a:r>
          </a:p>
          <a:p>
            <a:pPr lvl="1"/>
            <a:r>
              <a:rPr lang="en-US" dirty="0"/>
              <a:t>- Test measure first.</a:t>
            </a:r>
          </a:p>
          <a:p>
            <a:r>
              <a:rPr lang="en-US" dirty="0"/>
              <a:t>4. Upgrading soil bunds and application of COMPOST</a:t>
            </a:r>
          </a:p>
          <a:p>
            <a:endParaRPr lang="en-US" dirty="0"/>
          </a:p>
        </p:txBody>
      </p:sp>
      <p:sp>
        <p:nvSpPr>
          <p:cNvPr id="4" name="Date Placeholder 3">
            <a:extLst>
              <a:ext uri="{FF2B5EF4-FFF2-40B4-BE49-F238E27FC236}">
                <a16:creationId xmlns:a16="http://schemas.microsoft.com/office/drawing/2014/main" id="{0E57CDD2-5592-40DF-953E-922FC652779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8DD9FB96-CF66-4261-8D6A-D47900E0F8F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A2279839-11FB-41D9-96A1-91C553446EB9}"/>
              </a:ext>
            </a:extLst>
          </p:cNvPr>
          <p:cNvSpPr/>
          <p:nvPr/>
        </p:nvSpPr>
        <p:spPr>
          <a:xfrm>
            <a:off x="0" y="2267979"/>
            <a:ext cx="1744934"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Soil Bund</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763974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4864-F7E1-4C6E-A82E-875F945D4E05}"/>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3B130CDF-8FA9-4FBF-9445-0A9FA0C8014C}"/>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9B3E90C7-865C-4A9C-9447-B47A60C9AC7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6" name="Picture 5">
            <a:extLst>
              <a:ext uri="{FF2B5EF4-FFF2-40B4-BE49-F238E27FC236}">
                <a16:creationId xmlns:a16="http://schemas.microsoft.com/office/drawing/2014/main" id="{27945CA3-66BE-4F52-869F-19D52540654F}"/>
              </a:ext>
            </a:extLst>
          </p:cNvPr>
          <p:cNvPicPr>
            <a:picLocks noChangeAspect="1"/>
          </p:cNvPicPr>
          <p:nvPr/>
        </p:nvPicPr>
        <p:blipFill>
          <a:blip r:embed="rId2"/>
          <a:stretch>
            <a:fillRect/>
          </a:stretch>
        </p:blipFill>
        <p:spPr>
          <a:xfrm>
            <a:off x="1067278" y="0"/>
            <a:ext cx="10057444" cy="6858000"/>
          </a:xfrm>
          <a:prstGeom prst="rect">
            <a:avLst/>
          </a:prstGeom>
        </p:spPr>
      </p:pic>
      <p:sp>
        <p:nvSpPr>
          <p:cNvPr id="7" name="Rectangle 6">
            <a:extLst>
              <a:ext uri="{FF2B5EF4-FFF2-40B4-BE49-F238E27FC236}">
                <a16:creationId xmlns:a16="http://schemas.microsoft.com/office/drawing/2014/main" id="{AD7C4E20-C6CB-4E93-97A2-9FC255C38617}"/>
              </a:ext>
            </a:extLst>
          </p:cNvPr>
          <p:cNvSpPr/>
          <p:nvPr/>
        </p:nvSpPr>
        <p:spPr>
          <a:xfrm>
            <a:off x="1209113" y="235663"/>
            <a:ext cx="9041578"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a:ea typeface="+mn-ea"/>
                <a:cs typeface="+mn-cs"/>
              </a:rPr>
              <a:t>The level bund in front of the slope follows a horizontal line. </a:t>
            </a:r>
          </a:p>
        </p:txBody>
      </p:sp>
    </p:spTree>
    <p:extLst>
      <p:ext uri="{BB962C8B-B14F-4D97-AF65-F5344CB8AC3E}">
        <p14:creationId xmlns:p14="http://schemas.microsoft.com/office/powerpoint/2010/main" val="292012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E7DE-AACC-4F22-8CCA-73B09C7104DC}"/>
              </a:ext>
            </a:extLst>
          </p:cNvPr>
          <p:cNvSpPr>
            <a:spLocks noGrp="1"/>
          </p:cNvSpPr>
          <p:nvPr>
            <p:ph type="title"/>
          </p:nvPr>
        </p:nvSpPr>
        <p:spPr>
          <a:xfrm>
            <a:off x="1487488" y="187029"/>
            <a:ext cx="10424096" cy="706090"/>
          </a:xfrm>
        </p:spPr>
        <p:txBody>
          <a:bodyPr>
            <a:normAutofit/>
          </a:bodyPr>
          <a:lstStyle/>
          <a:p>
            <a:r>
              <a:rPr lang="en-US" b="1" dirty="0"/>
              <a:t>STONE BUNDS/STONE LINES</a:t>
            </a:r>
            <a:endParaRPr lang="en-US" dirty="0"/>
          </a:p>
        </p:txBody>
      </p:sp>
      <p:sp>
        <p:nvSpPr>
          <p:cNvPr id="3" name="Content Placeholder 2">
            <a:extLst>
              <a:ext uri="{FF2B5EF4-FFF2-40B4-BE49-F238E27FC236}">
                <a16:creationId xmlns:a16="http://schemas.microsoft.com/office/drawing/2014/main" id="{FD2E59C1-F1AC-47BA-AF72-84254C1FF97D}"/>
              </a:ext>
            </a:extLst>
          </p:cNvPr>
          <p:cNvSpPr>
            <a:spLocks noGrp="1"/>
          </p:cNvSpPr>
          <p:nvPr>
            <p:ph idx="1"/>
          </p:nvPr>
        </p:nvSpPr>
        <p:spPr>
          <a:xfrm>
            <a:off x="1487488" y="837516"/>
            <a:ext cx="10369152" cy="5713186"/>
          </a:xfrm>
        </p:spPr>
        <p:txBody>
          <a:bodyPr>
            <a:normAutofit lnSpcReduction="10000"/>
          </a:bodyPr>
          <a:lstStyle/>
          <a:p>
            <a:pPr algn="just"/>
            <a:r>
              <a:rPr lang="en-US" dirty="0"/>
              <a:t>In lands where there are a lot of stones, Stone-Lines can be used to conserve soil water and reduce soil erosion. </a:t>
            </a:r>
          </a:p>
          <a:p>
            <a:pPr lvl="1" algn="just"/>
            <a:r>
              <a:rPr lang="en-US" dirty="0"/>
              <a:t>Stone-Lines are laid along the contour in the fields</a:t>
            </a:r>
          </a:p>
          <a:p>
            <a:pPr algn="just"/>
            <a:r>
              <a:rPr lang="en-GB" dirty="0"/>
              <a:t>O</a:t>
            </a:r>
            <a:r>
              <a:rPr lang="en-US" dirty="0"/>
              <a:t>objectives</a:t>
            </a:r>
          </a:p>
          <a:p>
            <a:pPr lvl="1"/>
            <a:r>
              <a:rPr lang="en-US" dirty="0"/>
              <a:t>. The stone bund reduces and stops the velocity of runoff and consequently reduces soil erosion and the steady decline in fertility and crop yields.</a:t>
            </a:r>
          </a:p>
          <a:p>
            <a:pPr lvl="1"/>
            <a:r>
              <a:rPr lang="en-US" dirty="0"/>
              <a:t>. They </a:t>
            </a:r>
            <a:r>
              <a:rPr lang="en-US" dirty="0">
                <a:solidFill>
                  <a:srgbClr val="7030A0"/>
                </a:solidFill>
              </a:rPr>
              <a:t>are semi-permeable structures </a:t>
            </a:r>
            <a:r>
              <a:rPr lang="en-US" dirty="0"/>
              <a:t>unless sealed with soil in their upper side. </a:t>
            </a:r>
          </a:p>
          <a:p>
            <a:pPr lvl="1"/>
            <a:r>
              <a:rPr lang="en-US" dirty="0"/>
              <a:t>They increase the moisture retention capacity of the soil profile and water availability to plants, and increase the efficiency of fertilizer applications if any.</a:t>
            </a:r>
          </a:p>
          <a:p>
            <a:pPr lvl="1"/>
            <a:r>
              <a:rPr lang="en-US" dirty="0"/>
              <a:t>. Through their water retention effect the stone bunds may allow some crop yield even in drought years.</a:t>
            </a:r>
          </a:p>
          <a:p>
            <a:pPr lvl="1"/>
            <a:r>
              <a:rPr lang="en-US" dirty="0"/>
              <a:t>. Stone bunds are entry points for application of organic residues or compost, especially in the first 2-3 meters behind the bund where soil is deeper).</a:t>
            </a:r>
          </a:p>
          <a:p>
            <a:pPr algn="just"/>
            <a:endParaRPr lang="en-US" dirty="0"/>
          </a:p>
        </p:txBody>
      </p:sp>
      <p:sp>
        <p:nvSpPr>
          <p:cNvPr id="4" name="Date Placeholder 3">
            <a:extLst>
              <a:ext uri="{FF2B5EF4-FFF2-40B4-BE49-F238E27FC236}">
                <a16:creationId xmlns:a16="http://schemas.microsoft.com/office/drawing/2014/main" id="{8486BB70-02BC-492C-98EC-5906366C76C2}"/>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BA1D20F9-046F-41DE-B83D-B8B7D3D8573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Tree>
    <p:extLst>
      <p:ext uri="{BB962C8B-B14F-4D97-AF65-F5344CB8AC3E}">
        <p14:creationId xmlns:p14="http://schemas.microsoft.com/office/powerpoint/2010/main" val="62538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76B8-CD7F-4438-8009-CAD9F90BEE33}"/>
              </a:ext>
            </a:extLst>
          </p:cNvPr>
          <p:cNvSpPr>
            <a:spLocks noGrp="1"/>
          </p:cNvSpPr>
          <p:nvPr>
            <p:ph type="title"/>
          </p:nvPr>
        </p:nvSpPr>
        <p:spPr/>
        <p:txBody>
          <a:bodyPr/>
          <a:lstStyle/>
          <a:p>
            <a:r>
              <a:rPr lang="en-GB" dirty="0"/>
              <a:t>Physical/Structural soil and water conservation measures</a:t>
            </a:r>
            <a:endParaRPr lang="en-US" dirty="0"/>
          </a:p>
        </p:txBody>
      </p:sp>
      <p:sp>
        <p:nvSpPr>
          <p:cNvPr id="3" name="Content Placeholder 2">
            <a:extLst>
              <a:ext uri="{FF2B5EF4-FFF2-40B4-BE49-F238E27FC236}">
                <a16:creationId xmlns:a16="http://schemas.microsoft.com/office/drawing/2014/main" id="{DF08DC16-E64C-4CA2-A292-1AB2454C810D}"/>
              </a:ext>
            </a:extLst>
          </p:cNvPr>
          <p:cNvSpPr>
            <a:spLocks noGrp="1"/>
          </p:cNvSpPr>
          <p:nvPr>
            <p:ph idx="1"/>
          </p:nvPr>
        </p:nvSpPr>
        <p:spPr/>
        <p:txBody>
          <a:bodyPr/>
          <a:lstStyle/>
          <a:p>
            <a:r>
              <a:rPr lang="en-US" dirty="0"/>
              <a:t>1. Level Soil Bunds</a:t>
            </a:r>
          </a:p>
          <a:p>
            <a:r>
              <a:rPr lang="en-US" dirty="0"/>
              <a:t>2. Stone Bunds</a:t>
            </a:r>
          </a:p>
          <a:p>
            <a:r>
              <a:rPr lang="en-US" dirty="0"/>
              <a:t>3. Stone Faced Soil Bunds</a:t>
            </a:r>
          </a:p>
          <a:p>
            <a:r>
              <a:rPr lang="en-US" dirty="0"/>
              <a:t>4. Level Fanya Juu</a:t>
            </a:r>
          </a:p>
          <a:p>
            <a:r>
              <a:rPr lang="en-US" dirty="0"/>
              <a:t>5. Bench Terracing</a:t>
            </a:r>
          </a:p>
          <a:p>
            <a:r>
              <a:rPr lang="en-US" dirty="0"/>
              <a:t>6. Hillside Terraces</a:t>
            </a:r>
          </a:p>
          <a:p>
            <a:r>
              <a:rPr lang="en-US" dirty="0"/>
              <a:t>7. Hillside Terrace with Trenches</a:t>
            </a:r>
          </a:p>
          <a:p>
            <a:endParaRPr lang="en-GB" dirty="0"/>
          </a:p>
          <a:p>
            <a:endParaRPr lang="en-US" dirty="0"/>
          </a:p>
        </p:txBody>
      </p:sp>
      <p:sp>
        <p:nvSpPr>
          <p:cNvPr id="4" name="Date Placeholder 3">
            <a:extLst>
              <a:ext uri="{FF2B5EF4-FFF2-40B4-BE49-F238E27FC236}">
                <a16:creationId xmlns:a16="http://schemas.microsoft.com/office/drawing/2014/main" id="{BAB2B665-8F4E-4BF6-B9BF-5D7E5AD5600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F486F72B-E92F-4233-B9B4-DBBCD7C0E08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Tree>
    <p:extLst>
      <p:ext uri="{BB962C8B-B14F-4D97-AF65-F5344CB8AC3E}">
        <p14:creationId xmlns:p14="http://schemas.microsoft.com/office/powerpoint/2010/main" val="3617278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2D07-FC35-405C-ADF2-CFF0D63F67D0}"/>
              </a:ext>
            </a:extLst>
          </p:cNvPr>
          <p:cNvSpPr>
            <a:spLocks noGrp="1"/>
          </p:cNvSpPr>
          <p:nvPr>
            <p:ph type="title"/>
          </p:nvPr>
        </p:nvSpPr>
        <p:spPr/>
        <p:txBody>
          <a:bodyPr>
            <a:normAutofit/>
          </a:bodyPr>
          <a:lstStyle/>
          <a:p>
            <a:r>
              <a:rPr lang="en-US" b="1" dirty="0"/>
              <a:t>Suitability</a:t>
            </a:r>
            <a:endParaRPr lang="en-US" dirty="0"/>
          </a:p>
        </p:txBody>
      </p:sp>
      <p:sp>
        <p:nvSpPr>
          <p:cNvPr id="3" name="Content Placeholder 2">
            <a:extLst>
              <a:ext uri="{FF2B5EF4-FFF2-40B4-BE49-F238E27FC236}">
                <a16:creationId xmlns:a16="http://schemas.microsoft.com/office/drawing/2014/main" id="{29449F91-40C0-4816-94D4-627CF7F264E7}"/>
              </a:ext>
            </a:extLst>
          </p:cNvPr>
          <p:cNvSpPr>
            <a:spLocks noGrp="1"/>
          </p:cNvSpPr>
          <p:nvPr>
            <p:ph idx="1"/>
          </p:nvPr>
        </p:nvSpPr>
        <p:spPr>
          <a:xfrm>
            <a:off x="1487488" y="1002890"/>
            <a:ext cx="10369152" cy="5855109"/>
          </a:xfrm>
        </p:spPr>
        <p:txBody>
          <a:bodyPr>
            <a:normAutofit/>
          </a:bodyPr>
          <a:lstStyle/>
          <a:p>
            <a:pPr lvl="1"/>
            <a:r>
              <a:rPr lang="en-US" sz="2600" dirty="0"/>
              <a:t>. Suitable mostly in semi-arid and arid parts of the country but also in medium rainfall areas with deep and well drained soils. </a:t>
            </a:r>
          </a:p>
          <a:p>
            <a:pPr lvl="1" algn="just"/>
            <a:r>
              <a:rPr lang="en-US" sz="2600" dirty="0"/>
              <a:t>.Applicable in a broad range of land uses in all </a:t>
            </a:r>
            <a:r>
              <a:rPr lang="en-US" sz="2600" dirty="0" err="1"/>
              <a:t>agroclimatic</a:t>
            </a:r>
            <a:r>
              <a:rPr lang="en-US" sz="2600" dirty="0"/>
              <a:t> areas, particularly in cultivated lands with some level of stoniness. </a:t>
            </a:r>
          </a:p>
          <a:p>
            <a:pPr lvl="1" algn="just"/>
            <a:r>
              <a:rPr lang="en-US" sz="2600" dirty="0"/>
              <a:t>Also common in treatment of degraded hillsides. </a:t>
            </a:r>
          </a:p>
          <a:p>
            <a:pPr lvl="1" algn="just"/>
            <a:r>
              <a:rPr lang="en-US" sz="2600" dirty="0"/>
              <a:t>Stone bunds also possible in large gully networks combined with vegetative stabilization and tree planting</a:t>
            </a:r>
            <a:r>
              <a:rPr lang="en-US" dirty="0"/>
              <a:t>.</a:t>
            </a:r>
          </a:p>
          <a:p>
            <a:pPr algn="just"/>
            <a:r>
              <a:rPr lang="en-US" b="1" dirty="0"/>
              <a:t>Minimum surveying and tools requirements</a:t>
            </a:r>
          </a:p>
          <a:p>
            <a:pPr lvl="1"/>
            <a:r>
              <a:rPr lang="en-US" sz="2600" b="1" dirty="0"/>
              <a:t>Layout</a:t>
            </a:r>
            <a:r>
              <a:rPr lang="en-US" sz="2600" dirty="0"/>
              <a:t>: One water line level, two range poles graduated in cm and 10 meters of string (a team of three people layout </a:t>
            </a:r>
            <a:r>
              <a:rPr lang="en-US" sz="2600" dirty="0" err="1"/>
              <a:t>approx</a:t>
            </a:r>
            <a:r>
              <a:rPr lang="en-US" sz="2600" dirty="0"/>
              <a:t> 2-3 ha/day)</a:t>
            </a:r>
          </a:p>
          <a:p>
            <a:pPr lvl="1"/>
            <a:r>
              <a:rPr lang="en-US" sz="2600" b="1" dirty="0"/>
              <a:t>Work</a:t>
            </a:r>
            <a:r>
              <a:rPr lang="en-US" sz="2600" dirty="0"/>
              <a:t>: crowbars, sledgehammers, shovels, and pick axes of shovels and pick axes depend on type of soil</a:t>
            </a:r>
          </a:p>
          <a:p>
            <a:pPr lvl="1" algn="just"/>
            <a:endParaRPr lang="en-US" dirty="0"/>
          </a:p>
          <a:p>
            <a:pPr algn="just"/>
            <a:endParaRPr lang="en-US" dirty="0"/>
          </a:p>
          <a:p>
            <a:endParaRPr lang="en-US" dirty="0"/>
          </a:p>
          <a:p>
            <a:endParaRPr lang="en-US" dirty="0"/>
          </a:p>
        </p:txBody>
      </p:sp>
      <p:sp>
        <p:nvSpPr>
          <p:cNvPr id="4" name="Date Placeholder 3">
            <a:extLst>
              <a:ext uri="{FF2B5EF4-FFF2-40B4-BE49-F238E27FC236}">
                <a16:creationId xmlns:a16="http://schemas.microsoft.com/office/drawing/2014/main" id="{451339B4-5FFD-4769-B41E-12C8DBA3AF7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B940CE43-BA5A-41E4-8B3D-85DAE8EF315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201E8E5E-D904-4E01-B973-21099E9FB598}"/>
              </a:ext>
            </a:extLst>
          </p:cNvPr>
          <p:cNvSpPr/>
          <p:nvPr/>
        </p:nvSpPr>
        <p:spPr>
          <a:xfrm>
            <a:off x="-118751" y="2193030"/>
            <a:ext cx="1617767"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STONE BUNDS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118779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D0FE-6723-48AB-9BB3-D6FB08F106A8}"/>
              </a:ext>
            </a:extLst>
          </p:cNvPr>
          <p:cNvSpPr>
            <a:spLocks noGrp="1"/>
          </p:cNvSpPr>
          <p:nvPr>
            <p:ph type="title"/>
          </p:nvPr>
        </p:nvSpPr>
        <p:spPr/>
        <p:txBody>
          <a:bodyPr>
            <a:normAutofit/>
          </a:bodyPr>
          <a:lstStyle/>
          <a:p>
            <a:r>
              <a:rPr lang="en-US" b="1" dirty="0"/>
              <a:t>Min. technical standards</a:t>
            </a:r>
            <a:endParaRPr lang="en-US" dirty="0"/>
          </a:p>
        </p:txBody>
      </p:sp>
      <p:sp>
        <p:nvSpPr>
          <p:cNvPr id="3" name="Content Placeholder 2">
            <a:extLst>
              <a:ext uri="{FF2B5EF4-FFF2-40B4-BE49-F238E27FC236}">
                <a16:creationId xmlns:a16="http://schemas.microsoft.com/office/drawing/2014/main" id="{B1B4632C-6340-4A25-B8B7-09DCA569B6BA}"/>
              </a:ext>
            </a:extLst>
          </p:cNvPr>
          <p:cNvSpPr>
            <a:spLocks noGrp="1"/>
          </p:cNvSpPr>
          <p:nvPr>
            <p:ph idx="1"/>
          </p:nvPr>
        </p:nvSpPr>
        <p:spPr>
          <a:xfrm>
            <a:off x="1349115" y="974362"/>
            <a:ext cx="10658005" cy="5651290"/>
          </a:xfrm>
        </p:spPr>
        <p:txBody>
          <a:bodyPr numCol="2">
            <a:normAutofit/>
          </a:bodyPr>
          <a:lstStyle/>
          <a:p>
            <a:r>
              <a:rPr lang="en-US" dirty="0"/>
              <a:t>· Height: </a:t>
            </a:r>
          </a:p>
          <a:p>
            <a:pPr lvl="1"/>
            <a:r>
              <a:rPr lang="en-US" dirty="0"/>
              <a:t>60-70cm up to100 cm (lower side).</a:t>
            </a:r>
          </a:p>
          <a:p>
            <a:r>
              <a:rPr lang="en-US" dirty="0"/>
              <a:t>· Total Base width: </a:t>
            </a:r>
          </a:p>
          <a:p>
            <a:pPr lvl="1"/>
            <a:r>
              <a:rPr lang="en-US" dirty="0"/>
              <a:t>(height/2) + (0.3-0.5 m).</a:t>
            </a:r>
          </a:p>
          <a:p>
            <a:r>
              <a:rPr lang="en-US" dirty="0"/>
              <a:t>· Top width: 	</a:t>
            </a:r>
          </a:p>
          <a:p>
            <a:pPr lvl="1"/>
            <a:r>
              <a:rPr lang="en-US" dirty="0"/>
              <a:t>30-40 cm.</a:t>
            </a:r>
          </a:p>
          <a:p>
            <a:r>
              <a:rPr lang="en-US" dirty="0"/>
              <a:t>· Foundation: </a:t>
            </a:r>
          </a:p>
          <a:p>
            <a:pPr lvl="1"/>
            <a:r>
              <a:rPr lang="en-US" dirty="0"/>
              <a:t>0.3 m width x 0.3 m depth.</a:t>
            </a:r>
          </a:p>
          <a:p>
            <a:r>
              <a:rPr lang="en-US" dirty="0"/>
              <a:t>· Grade of stone face downside: </a:t>
            </a:r>
          </a:p>
          <a:p>
            <a:pPr lvl="1"/>
            <a:r>
              <a:rPr lang="en-US" dirty="0"/>
              <a:t>1 </a:t>
            </a:r>
            <a:r>
              <a:rPr lang="en-US" dirty="0" err="1"/>
              <a:t>horiz</a:t>
            </a:r>
            <a:r>
              <a:rPr lang="en-US" dirty="0"/>
              <a:t> : 3 vert.</a:t>
            </a:r>
          </a:p>
          <a:p>
            <a:r>
              <a:rPr lang="en-US" dirty="0"/>
              <a:t>· Grade of stone face upper side: </a:t>
            </a:r>
          </a:p>
          <a:p>
            <a:pPr lvl="1"/>
            <a:r>
              <a:rPr lang="en-US" dirty="0"/>
              <a:t>1 </a:t>
            </a:r>
            <a:r>
              <a:rPr lang="en-US" dirty="0" err="1"/>
              <a:t>horiz</a:t>
            </a:r>
            <a:r>
              <a:rPr lang="en-US" dirty="0"/>
              <a:t> : 4 vert.</a:t>
            </a:r>
          </a:p>
          <a:p>
            <a:r>
              <a:rPr lang="en-US" dirty="0"/>
              <a:t>· Grade of soil bank (seal) on upper side: </a:t>
            </a:r>
          </a:p>
          <a:p>
            <a:pPr lvl="1"/>
            <a:r>
              <a:rPr lang="en-US" dirty="0"/>
              <a:t>1 </a:t>
            </a:r>
            <a:r>
              <a:rPr lang="en-US" dirty="0" err="1"/>
              <a:t>horiz</a:t>
            </a:r>
            <a:r>
              <a:rPr lang="en-US" dirty="0"/>
              <a:t> : 1.5-2 vert.</a:t>
            </a:r>
          </a:p>
          <a:p>
            <a:r>
              <a:rPr lang="en-US" dirty="0"/>
              <a:t>. Bunds need to be spaced staggered for animals to cross.</a:t>
            </a:r>
          </a:p>
          <a:p>
            <a:r>
              <a:rPr lang="en-US" dirty="0"/>
              <a:t>. Max bund length 60-80 meters.</a:t>
            </a:r>
          </a:p>
        </p:txBody>
      </p:sp>
      <p:sp>
        <p:nvSpPr>
          <p:cNvPr id="4" name="Date Placeholder 3">
            <a:extLst>
              <a:ext uri="{FF2B5EF4-FFF2-40B4-BE49-F238E27FC236}">
                <a16:creationId xmlns:a16="http://schemas.microsoft.com/office/drawing/2014/main" id="{2DA7C5F7-4603-4456-82B0-093199B00E0A}"/>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984C4255-8A2B-48B9-A416-B20FA625382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F41AA908-C499-460D-B5ED-F2B23EC4B134}"/>
              </a:ext>
            </a:extLst>
          </p:cNvPr>
          <p:cNvSpPr/>
          <p:nvPr/>
        </p:nvSpPr>
        <p:spPr>
          <a:xfrm>
            <a:off x="-118751" y="2193030"/>
            <a:ext cx="1617767"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STONE BUNDS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786878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FCFD-E800-49A7-A398-9EA7C2AE6EDD}"/>
              </a:ext>
            </a:extLst>
          </p:cNvPr>
          <p:cNvSpPr>
            <a:spLocks noGrp="1"/>
          </p:cNvSpPr>
          <p:nvPr>
            <p:ph type="title"/>
          </p:nvPr>
        </p:nvSpPr>
        <p:spPr>
          <a:xfrm>
            <a:off x="1340005" y="0"/>
            <a:ext cx="10424096" cy="706090"/>
          </a:xfrm>
        </p:spPr>
        <p:txBody>
          <a:bodyPr>
            <a:normAutofit/>
          </a:bodyPr>
          <a:lstStyle/>
          <a:p>
            <a:r>
              <a:rPr lang="en-US" b="1" dirty="0"/>
              <a:t>Layout and vertical intervals (VI)</a:t>
            </a:r>
            <a:endParaRPr lang="en-US" dirty="0"/>
          </a:p>
        </p:txBody>
      </p:sp>
      <p:sp>
        <p:nvSpPr>
          <p:cNvPr id="4" name="Date Placeholder 3">
            <a:extLst>
              <a:ext uri="{FF2B5EF4-FFF2-40B4-BE49-F238E27FC236}">
                <a16:creationId xmlns:a16="http://schemas.microsoft.com/office/drawing/2014/main" id="{08677A72-0F68-4665-BC32-9596BF0E27D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DECD73FC-D7F2-462E-9E78-CF9ACD6199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AD027833-539E-43D2-B70A-BB7E05D4BAB9}"/>
              </a:ext>
            </a:extLst>
          </p:cNvPr>
          <p:cNvSpPr/>
          <p:nvPr/>
        </p:nvSpPr>
        <p:spPr>
          <a:xfrm>
            <a:off x="1386349" y="747411"/>
            <a:ext cx="10235380" cy="34778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1D1E"/>
                </a:solidFill>
                <a:effectLst/>
                <a:uLnTx/>
                <a:uFillTx/>
                <a:latin typeface="Arial" panose="020B0604020202020204" pitchFamily="34" charset="0"/>
                <a:ea typeface="+mn-ea"/>
                <a:cs typeface="+mn-cs"/>
              </a:rPr>
              <a:t>Ground </a:t>
            </a:r>
            <a:r>
              <a:rPr kumimoji="0" lang="en-US" sz="2000" b="0" i="0" u="none" strike="noStrike" kern="1200" cap="none" spc="0" normalizeH="0" baseline="0" noProof="0" dirty="0">
                <a:ln>
                  <a:noFill/>
                </a:ln>
                <a:solidFill>
                  <a:srgbClr val="211D1E"/>
                </a:solidFill>
                <a:effectLst/>
                <a:uLnTx/>
                <a:uFillTx/>
                <a:latin typeface="Arial" panose="020B0604020202020204" pitchFamily="34" charset="0"/>
                <a:ea typeface="+mn-ea"/>
                <a:cs typeface="+mn-cs"/>
              </a:rPr>
              <a:t>	</a:t>
            </a:r>
            <a:r>
              <a:rPr kumimoji="0" lang="en-US" sz="2000" b="1" i="0" u="none" strike="noStrike" kern="1200" cap="none" spc="0" normalizeH="0" baseline="0" noProof="0" dirty="0">
                <a:ln>
                  <a:noFill/>
                </a:ln>
                <a:solidFill>
                  <a:srgbClr val="211D1E"/>
                </a:solidFill>
                <a:effectLst/>
                <a:uLnTx/>
                <a:uFillTx/>
                <a:latin typeface="Arial" panose="020B0604020202020204" pitchFamily="34" charset="0"/>
                <a:ea typeface="+mn-ea"/>
                <a:cs typeface="+mn-cs"/>
              </a:rPr>
              <a:t>Height of bund (m) </a:t>
            </a:r>
            <a:r>
              <a:rPr kumimoji="0" lang="en-US" sz="2000" b="0" i="0" u="none" strike="noStrike" kern="1200" cap="none" spc="0" normalizeH="0" baseline="0" noProof="0" dirty="0">
                <a:ln>
                  <a:noFill/>
                </a:ln>
                <a:solidFill>
                  <a:srgbClr val="211D1E"/>
                </a:solidFill>
                <a:effectLst/>
                <a:uLnTx/>
                <a:uFillTx/>
                <a:latin typeface="Arial" panose="020B0604020202020204" pitchFamily="34" charset="0"/>
                <a:ea typeface="+mn-ea"/>
                <a:cs typeface="+mn-cs"/>
              </a:rPr>
              <a:t>	</a:t>
            </a:r>
            <a:r>
              <a:rPr kumimoji="0" lang="en-US" sz="2000" b="1" i="0" u="none" strike="noStrike" kern="1200" cap="none" spc="0" normalizeH="0" baseline="0" noProof="0" dirty="0">
                <a:ln>
                  <a:noFill/>
                </a:ln>
                <a:solidFill>
                  <a:srgbClr val="211D1E"/>
                </a:solidFill>
                <a:effectLst/>
                <a:uLnTx/>
                <a:uFillTx/>
                <a:latin typeface="Arial" panose="020B0604020202020204" pitchFamily="34" charset="0"/>
                <a:ea typeface="+mn-ea"/>
                <a:cs typeface="+mn-cs"/>
              </a:rPr>
              <a:t>Vertical Interval (m) </a:t>
            </a:r>
            <a:r>
              <a:rPr kumimoji="0" lang="en-US" sz="2000" b="0" i="0" u="none" strike="noStrike" kern="1200" cap="none" spc="0" normalizeH="0" baseline="0" noProof="0" dirty="0">
                <a:ln>
                  <a:noFill/>
                </a:ln>
                <a:solidFill>
                  <a:srgbClr val="211D1E"/>
                </a:solidFill>
                <a:effectLst/>
                <a:uLnTx/>
                <a:uFillTx/>
                <a:latin typeface="Arial" panose="020B0604020202020204" pitchFamily="34" charset="0"/>
                <a:ea typeface="+mn-ea"/>
                <a:cs typeface="+mn-cs"/>
              </a:rPr>
              <a:t>	</a:t>
            </a:r>
            <a:r>
              <a:rPr kumimoji="0" lang="en-US" sz="2000" b="1" i="0" u="none" strike="noStrike" kern="1200" cap="none" spc="0" normalizeH="0" baseline="0" noProof="0" dirty="0">
                <a:ln>
                  <a:noFill/>
                </a:ln>
                <a:solidFill>
                  <a:srgbClr val="211D1E"/>
                </a:solidFill>
                <a:effectLst/>
                <a:uLnTx/>
                <a:uFillTx/>
                <a:latin typeface="Arial" panose="020B0604020202020204" pitchFamily="34" charset="0"/>
                <a:ea typeface="+mn-ea"/>
                <a:cs typeface="+mn-cs"/>
              </a:rPr>
              <a:t>Distance apart (m)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1D1E"/>
                </a:solidFill>
                <a:effectLst/>
                <a:uLnTx/>
                <a:uFillTx/>
                <a:latin typeface="Arial" panose="020B0604020202020204" pitchFamily="34" charset="0"/>
                <a:ea typeface="+mn-ea"/>
                <a:cs typeface="+mn-cs"/>
              </a:rPr>
              <a:t> slope %  </a:t>
            </a:r>
            <a:r>
              <a:rPr kumimoji="0" lang="en-US" sz="2000" b="0" i="0" u="none" strike="noStrike" kern="1200" cap="none" spc="0" normalizeH="0" baseline="0" noProof="0" dirty="0">
                <a:ln>
                  <a:noFill/>
                </a:ln>
                <a:solidFill>
                  <a:srgbClr val="211D1E"/>
                </a:solidFill>
                <a:effectLst/>
                <a:uLnTx/>
                <a:uFillTx/>
                <a:latin typeface="Arial" panose="020B06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11D1E"/>
                </a:solidFill>
                <a:effectLst/>
                <a:uLnTx/>
                <a:uFillTx/>
                <a:latin typeface="Arial MT"/>
                <a:ea typeface="+mn-ea"/>
                <a:cs typeface="+mn-cs"/>
              </a:rPr>
              <a:t>	5 				0,50 					1,00 					20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11D1E"/>
                </a:solidFill>
                <a:effectLst/>
                <a:uLnTx/>
                <a:uFillTx/>
                <a:latin typeface="Arial MT"/>
                <a:ea typeface="+mn-ea"/>
                <a:cs typeface="+mn-cs"/>
              </a:rPr>
              <a:t>	10 				0,50 					1,50 					15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11D1E"/>
                </a:solidFill>
                <a:effectLst/>
                <a:uLnTx/>
                <a:uFillTx/>
                <a:latin typeface="Arial MT"/>
                <a:ea typeface="+mn-ea"/>
                <a:cs typeface="+mn-cs"/>
              </a:rPr>
              <a:t>	15 				0,75 					2,20 					12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11D1E"/>
                </a:solidFill>
                <a:effectLst/>
                <a:uLnTx/>
                <a:uFillTx/>
                <a:latin typeface="Arial MT"/>
                <a:ea typeface="+mn-ea"/>
                <a:cs typeface="+mn-cs"/>
              </a:rPr>
              <a:t>	20 				0,75 					2,40 					10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11D1E"/>
                </a:solidFill>
                <a:effectLst/>
                <a:uLnTx/>
                <a:uFillTx/>
                <a:latin typeface="Arial MT"/>
                <a:ea typeface="+mn-ea"/>
                <a:cs typeface="+mn-cs"/>
              </a:rPr>
              <a:t>	25 				1,00 					2,50 					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11D1E"/>
                </a:solidFill>
                <a:effectLst/>
                <a:uLnTx/>
                <a:uFillTx/>
                <a:latin typeface="Arial MT"/>
                <a:ea typeface="+mn-ea"/>
                <a:cs typeface="+mn-cs"/>
              </a:rPr>
              <a:t>	30 				1,00 					2,60 					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11D1E"/>
                </a:solidFill>
                <a:effectLst/>
                <a:uLnTx/>
                <a:uFillTx/>
                <a:latin typeface="Arial MT"/>
                <a:ea typeface="+mn-ea"/>
                <a:cs typeface="+mn-cs"/>
              </a:rPr>
              <a:t>	35 				1,00 					2,80 					6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11D1E"/>
                </a:solidFill>
                <a:effectLst/>
                <a:uLnTx/>
                <a:uFillTx/>
                <a:latin typeface="Arial MT"/>
                <a:ea typeface="+mn-ea"/>
                <a:cs typeface="+mn-cs"/>
              </a:rPr>
              <a:t>	40 				1,00 					2,80 					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11D1E"/>
                </a:solidFill>
                <a:effectLst/>
                <a:uLnTx/>
                <a:uFillTx/>
                <a:latin typeface="Arial MT"/>
                <a:ea typeface="+mn-ea"/>
                <a:cs typeface="+mn-cs"/>
              </a:rPr>
              <a:t>	50 				1,15 					2,80 					4 	</a:t>
            </a:r>
          </a:p>
        </p:txBody>
      </p:sp>
      <p:sp>
        <p:nvSpPr>
          <p:cNvPr id="7" name="Rectangle 6">
            <a:extLst>
              <a:ext uri="{FF2B5EF4-FFF2-40B4-BE49-F238E27FC236}">
                <a16:creationId xmlns:a16="http://schemas.microsoft.com/office/drawing/2014/main" id="{0554AD9E-4733-4DA1-9887-5590DC45162B}"/>
              </a:ext>
            </a:extLst>
          </p:cNvPr>
          <p:cNvSpPr/>
          <p:nvPr/>
        </p:nvSpPr>
        <p:spPr>
          <a:xfrm>
            <a:off x="1573162" y="4225211"/>
            <a:ext cx="10137058" cy="2677656"/>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BoldMT"/>
                <a:ea typeface="+mn-ea"/>
                <a:cs typeface="+mn-cs"/>
              </a:rPr>
              <a:t>Caution</a:t>
            </a:r>
            <a:r>
              <a:rPr kumimoji="0" lang="en-US" sz="2400" b="0" i="0" u="none" strike="noStrike" kern="1200" cap="none" spc="0" normalizeH="0" baseline="0" noProof="0" dirty="0">
                <a:ln>
                  <a:noFill/>
                </a:ln>
                <a:solidFill>
                  <a:prstClr val="black"/>
                </a:solidFill>
                <a:effectLst/>
                <a:uLnTx/>
                <a:uFillTx/>
                <a:latin typeface="ArialMT"/>
                <a:ea typeface="+mn-ea"/>
                <a:cs typeface="+mn-cs"/>
              </a:rPr>
              <a:t>: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MT"/>
                <a:ea typeface="+mn-ea"/>
                <a:cs typeface="+mn-cs"/>
              </a:rPr>
              <a:t>Although the table shows the possibility to build stone bunds up to 50% slope they should not be constructed above 35% slope under Ethiopian conditions).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MT"/>
                <a:ea typeface="+mn-ea"/>
                <a:cs typeface="+mn-cs"/>
              </a:rPr>
              <a:t>Discuss spacing with farmers and in case of lateral slopes try to maintain lines as straight as possible by applying reinforcements on depression points</a:t>
            </a:r>
          </a:p>
        </p:txBody>
      </p:sp>
      <p:sp>
        <p:nvSpPr>
          <p:cNvPr id="8" name="Rectangle 7">
            <a:extLst>
              <a:ext uri="{FF2B5EF4-FFF2-40B4-BE49-F238E27FC236}">
                <a16:creationId xmlns:a16="http://schemas.microsoft.com/office/drawing/2014/main" id="{11DA88BA-526A-40B8-A138-0342CE8E0C8F}"/>
              </a:ext>
            </a:extLst>
          </p:cNvPr>
          <p:cNvSpPr/>
          <p:nvPr/>
        </p:nvSpPr>
        <p:spPr>
          <a:xfrm>
            <a:off x="9940413" y="1521975"/>
            <a:ext cx="2536723"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7030A0"/>
                </a:solidFill>
                <a:effectLst/>
                <a:uLnTx/>
                <a:uFillTx/>
                <a:latin typeface="Arial-BoldMT"/>
                <a:ea typeface="+mn-ea"/>
                <a:cs typeface="+mn-cs"/>
              </a:rPr>
              <a:t>WORK NORM: 250 PDs/Km</a:t>
            </a:r>
            <a:endParaRPr kumimoji="0" lang="nl-NL" sz="2400" b="0" i="0" u="none" strike="noStrike" kern="1200" cap="none" spc="0" normalizeH="0" baseline="0" noProof="0" dirty="0">
              <a:ln>
                <a:noFill/>
              </a:ln>
              <a:solidFill>
                <a:srgbClr val="7030A0"/>
              </a:solidFill>
              <a:effectLst/>
              <a:uLnTx/>
              <a:uFillTx/>
              <a:latin typeface="Arial-BoldMT"/>
              <a:ea typeface="+mn-ea"/>
              <a:cs typeface="+mn-cs"/>
            </a:endParaRPr>
          </a:p>
        </p:txBody>
      </p:sp>
      <p:sp>
        <p:nvSpPr>
          <p:cNvPr id="9" name="Rectangle 8">
            <a:extLst>
              <a:ext uri="{FF2B5EF4-FFF2-40B4-BE49-F238E27FC236}">
                <a16:creationId xmlns:a16="http://schemas.microsoft.com/office/drawing/2014/main" id="{09857FBE-6921-4298-8E34-CA9BB0AA5E73}"/>
              </a:ext>
            </a:extLst>
          </p:cNvPr>
          <p:cNvSpPr/>
          <p:nvPr/>
        </p:nvSpPr>
        <p:spPr>
          <a:xfrm>
            <a:off x="-118751" y="2193030"/>
            <a:ext cx="1617767"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STONE BUNDS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85249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02D2-3902-4474-8078-45C565EB394D}"/>
              </a:ext>
            </a:extLst>
          </p:cNvPr>
          <p:cNvSpPr>
            <a:spLocks noGrp="1"/>
          </p:cNvSpPr>
          <p:nvPr>
            <p:ph type="title"/>
          </p:nvPr>
        </p:nvSpPr>
        <p:spPr>
          <a:xfrm>
            <a:off x="1398998" y="0"/>
            <a:ext cx="10424096" cy="706090"/>
          </a:xfrm>
        </p:spPr>
        <p:txBody>
          <a:bodyPr>
            <a:normAutofit/>
          </a:bodyPr>
          <a:lstStyle/>
          <a:p>
            <a:r>
              <a:rPr lang="en-US" b="1" dirty="0"/>
              <a:t>Integration opportunities/requirements</a:t>
            </a:r>
            <a:endParaRPr lang="en-US" dirty="0"/>
          </a:p>
        </p:txBody>
      </p:sp>
      <p:sp>
        <p:nvSpPr>
          <p:cNvPr id="3" name="Content Placeholder 2">
            <a:extLst>
              <a:ext uri="{FF2B5EF4-FFF2-40B4-BE49-F238E27FC236}">
                <a16:creationId xmlns:a16="http://schemas.microsoft.com/office/drawing/2014/main" id="{729820E0-330D-464B-ACB0-DB3743A8D985}"/>
              </a:ext>
            </a:extLst>
          </p:cNvPr>
          <p:cNvSpPr>
            <a:spLocks noGrp="1"/>
          </p:cNvSpPr>
          <p:nvPr>
            <p:ph idx="1"/>
          </p:nvPr>
        </p:nvSpPr>
        <p:spPr>
          <a:xfrm>
            <a:off x="1487488" y="825910"/>
            <a:ext cx="10369152" cy="6032089"/>
          </a:xfrm>
        </p:spPr>
        <p:txBody>
          <a:bodyPr>
            <a:normAutofit fontScale="92500" lnSpcReduction="10000"/>
          </a:bodyPr>
          <a:lstStyle/>
          <a:p>
            <a:r>
              <a:rPr lang="en-US" b="1" dirty="0"/>
              <a:t>1. Integration with bund stabilisation: </a:t>
            </a:r>
          </a:p>
          <a:p>
            <a:pPr lvl="1"/>
            <a:r>
              <a:rPr lang="en-US" dirty="0"/>
              <a:t>using grasses (indigenous such as “</a:t>
            </a:r>
            <a:r>
              <a:rPr lang="en-US" dirty="0" err="1"/>
              <a:t>sembelete</a:t>
            </a:r>
            <a:r>
              <a:rPr lang="en-US" dirty="0"/>
              <a:t>”, “</a:t>
            </a:r>
            <a:r>
              <a:rPr lang="en-US" dirty="0" err="1"/>
              <a:t>dasho</a:t>
            </a:r>
            <a:r>
              <a:rPr lang="en-US" dirty="0"/>
              <a:t>”, others, etc.) + legume shrubs (pigeon peas, </a:t>
            </a:r>
            <a:r>
              <a:rPr lang="en-US" dirty="0" err="1"/>
              <a:t>sebania</a:t>
            </a:r>
            <a:r>
              <a:rPr lang="en-US" dirty="0"/>
              <a:t>, acacia </a:t>
            </a:r>
            <a:r>
              <a:rPr lang="en-US" dirty="0" err="1"/>
              <a:t>saligna</a:t>
            </a:r>
            <a:r>
              <a:rPr lang="en-US" dirty="0"/>
              <a:t>, etc.) in dense rows</a:t>
            </a:r>
          </a:p>
          <a:p>
            <a:pPr lvl="1"/>
            <a:r>
              <a:rPr lang="en-US" dirty="0"/>
              <a:t>. Pigeon peas can also be planted annually. </a:t>
            </a:r>
          </a:p>
          <a:p>
            <a:pPr lvl="1"/>
            <a:r>
              <a:rPr lang="en-US" dirty="0"/>
              <a:t>Stone bunds can be stabilized further by planting drought resistant plants such as sisal, </a:t>
            </a:r>
          </a:p>
          <a:p>
            <a:r>
              <a:rPr lang="en-US" b="1" dirty="0"/>
              <a:t>2. Agronomic practices: </a:t>
            </a:r>
          </a:p>
          <a:p>
            <a:pPr lvl="1"/>
            <a:r>
              <a:rPr lang="en-US" dirty="0"/>
              <a:t>contour plowing and compost (start first year applying 2-3 m strips above the bunds - where soil is deeper and moisture is higher). </a:t>
            </a:r>
          </a:p>
          <a:p>
            <a:r>
              <a:rPr lang="en-US" b="1" dirty="0"/>
              <a:t>3. Grow cash crops along bunds </a:t>
            </a:r>
          </a:p>
          <a:p>
            <a:pPr lvl="1"/>
            <a:r>
              <a:rPr lang="en-US" dirty="0"/>
              <a:t>(especially after 1-2 years of composting) in single or wider strips as required. Plant specific crops along bunds to use residual moisture (sunflowers, gourd, tomatoes, cucumbers, etc.).</a:t>
            </a:r>
          </a:p>
          <a:p>
            <a:r>
              <a:rPr lang="en-US" b="1" dirty="0"/>
              <a:t>4. Control grazing </a:t>
            </a:r>
            <a:r>
              <a:rPr lang="en-US" dirty="0"/>
              <a:t>– </a:t>
            </a:r>
          </a:p>
          <a:p>
            <a:pPr lvl="1"/>
            <a:r>
              <a:rPr lang="en-US" dirty="0"/>
              <a:t>avoid animals to graze between bunds for at least 1 year and </a:t>
            </a:r>
            <a:r>
              <a:rPr lang="en-US" dirty="0">
                <a:solidFill>
                  <a:srgbClr val="7030A0"/>
                </a:solidFill>
              </a:rPr>
              <a:t>place bunds in staggered position </a:t>
            </a:r>
            <a:r>
              <a:rPr lang="en-US" dirty="0"/>
              <a:t>and do not end a bund in a depression point.</a:t>
            </a:r>
          </a:p>
          <a:p>
            <a:endParaRPr lang="en-US" dirty="0"/>
          </a:p>
        </p:txBody>
      </p:sp>
      <p:sp>
        <p:nvSpPr>
          <p:cNvPr id="4" name="Date Placeholder 3">
            <a:extLst>
              <a:ext uri="{FF2B5EF4-FFF2-40B4-BE49-F238E27FC236}">
                <a16:creationId xmlns:a16="http://schemas.microsoft.com/office/drawing/2014/main" id="{16A338EE-2C13-4CEA-8C0E-8DC1C32A96F2}"/>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98C18904-654E-4DF1-9A8A-2ED97A160CF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1055F2C0-001A-4B09-8D03-A3BAABC5E0C1}"/>
              </a:ext>
            </a:extLst>
          </p:cNvPr>
          <p:cNvSpPr/>
          <p:nvPr/>
        </p:nvSpPr>
        <p:spPr>
          <a:xfrm>
            <a:off x="-118751" y="2193030"/>
            <a:ext cx="1617767"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STONE BUNDS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832615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211E-577A-4DE5-96D3-96B13B5C0DA8}"/>
              </a:ext>
            </a:extLst>
          </p:cNvPr>
          <p:cNvSpPr>
            <a:spLocks noGrp="1"/>
          </p:cNvSpPr>
          <p:nvPr>
            <p:ph type="title"/>
          </p:nvPr>
        </p:nvSpPr>
        <p:spPr/>
        <p:txBody>
          <a:bodyPr>
            <a:normAutofit/>
          </a:bodyPr>
          <a:lstStyle/>
          <a:p>
            <a:r>
              <a:rPr lang="en-US" b="1" dirty="0"/>
              <a:t>Modifications/adaptation to standard design</a:t>
            </a:r>
            <a:endParaRPr lang="en-US" dirty="0"/>
          </a:p>
        </p:txBody>
      </p:sp>
      <p:sp>
        <p:nvSpPr>
          <p:cNvPr id="3" name="Content Placeholder 2">
            <a:extLst>
              <a:ext uri="{FF2B5EF4-FFF2-40B4-BE49-F238E27FC236}">
                <a16:creationId xmlns:a16="http://schemas.microsoft.com/office/drawing/2014/main" id="{AD4F275C-4EA4-484F-8BBE-4CD73F66239C}"/>
              </a:ext>
            </a:extLst>
          </p:cNvPr>
          <p:cNvSpPr>
            <a:spLocks noGrp="1"/>
          </p:cNvSpPr>
          <p:nvPr>
            <p:ph idx="1"/>
          </p:nvPr>
        </p:nvSpPr>
        <p:spPr/>
        <p:txBody>
          <a:bodyPr>
            <a:normAutofit fontScale="92500"/>
          </a:bodyPr>
          <a:lstStyle/>
          <a:p>
            <a:pPr lvl="1" algn="just"/>
            <a:r>
              <a:rPr lang="en-US" sz="2800" dirty="0"/>
              <a:t>a) Bunds that cross depression points without following exact contour lines: Reinforcements at depression points + keys </a:t>
            </a:r>
          </a:p>
          <a:p>
            <a:pPr lvl="1" algn="just"/>
            <a:r>
              <a:rPr lang="en-US" sz="2800" dirty="0"/>
              <a:t>b) Stone bunds with spillways (lateral, side-</a:t>
            </a:r>
            <a:r>
              <a:rPr lang="en-US" sz="2800" dirty="0" err="1"/>
              <a:t>checkdam</a:t>
            </a:r>
            <a:r>
              <a:rPr lang="en-US" sz="2800" dirty="0"/>
              <a:t> )</a:t>
            </a:r>
          </a:p>
          <a:p>
            <a:pPr lvl="1" algn="just"/>
            <a:r>
              <a:rPr lang="en-US" sz="2800" dirty="0"/>
              <a:t>c) Stone bunds provided with trenches </a:t>
            </a:r>
          </a:p>
          <a:p>
            <a:pPr lvl="1" algn="just"/>
            <a:r>
              <a:rPr lang="en-US" sz="2800" dirty="0"/>
              <a:t>d) Stabilization of stone bunds and application of COMPOST</a:t>
            </a:r>
          </a:p>
          <a:p>
            <a:pPr algn="just"/>
            <a:r>
              <a:rPr lang="en-US" b="1" dirty="0"/>
              <a:t>Management requirements</a:t>
            </a:r>
            <a:endParaRPr lang="en-US" dirty="0"/>
          </a:p>
          <a:p>
            <a:pPr lvl="1"/>
            <a:r>
              <a:rPr lang="en-US" sz="2600" dirty="0"/>
              <a:t>. Stone bunds can be upgraded to become stone walled level terraces – </a:t>
            </a:r>
          </a:p>
          <a:p>
            <a:pPr lvl="2" algn="just"/>
            <a:r>
              <a:rPr lang="en-US" sz="2400" dirty="0"/>
              <a:t>The </a:t>
            </a:r>
            <a:r>
              <a:rPr lang="en-US" sz="2600" dirty="0"/>
              <a:t>upgrading occurs through raising the stone wall after 1-2 years. In this case it is essential that the foundation and the stone walls are well constructed.</a:t>
            </a:r>
          </a:p>
          <a:p>
            <a:pPr lvl="1"/>
            <a:r>
              <a:rPr lang="en-US" sz="2600" dirty="0"/>
              <a:t>. Apply cut &amp; carry for any grass growing on bunds (sealed with soil side).</a:t>
            </a:r>
          </a:p>
          <a:p>
            <a:pPr lvl="1" algn="just"/>
            <a:endParaRPr lang="en-US" sz="2800" dirty="0"/>
          </a:p>
        </p:txBody>
      </p:sp>
      <p:sp>
        <p:nvSpPr>
          <p:cNvPr id="4" name="Date Placeholder 3">
            <a:extLst>
              <a:ext uri="{FF2B5EF4-FFF2-40B4-BE49-F238E27FC236}">
                <a16:creationId xmlns:a16="http://schemas.microsoft.com/office/drawing/2014/main" id="{C3C6E255-86B7-484F-8DC4-319275386007}"/>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BCBEE2AC-40C9-45C2-BFBA-8484BBFC8A3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003A2AC1-3F9D-4FD4-8A9C-C8E121901AE4}"/>
              </a:ext>
            </a:extLst>
          </p:cNvPr>
          <p:cNvSpPr/>
          <p:nvPr/>
        </p:nvSpPr>
        <p:spPr>
          <a:xfrm>
            <a:off x="-118751" y="2193030"/>
            <a:ext cx="1617767"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STONE BUNDS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52360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B820-7677-4ADB-BDC8-7443976A1331}"/>
              </a:ext>
            </a:extLst>
          </p:cNvPr>
          <p:cNvSpPr>
            <a:spLocks noGrp="1"/>
          </p:cNvSpPr>
          <p:nvPr>
            <p:ph type="title"/>
          </p:nvPr>
        </p:nvSpPr>
        <p:spPr/>
        <p:txBody>
          <a:bodyPr/>
          <a:lstStyle/>
          <a:p>
            <a:r>
              <a:rPr lang="en-GB" dirty="0"/>
              <a:t>Limitations</a:t>
            </a:r>
            <a:endParaRPr lang="en-US" dirty="0"/>
          </a:p>
        </p:txBody>
      </p:sp>
      <p:sp>
        <p:nvSpPr>
          <p:cNvPr id="3" name="Content Placeholder 2">
            <a:extLst>
              <a:ext uri="{FF2B5EF4-FFF2-40B4-BE49-F238E27FC236}">
                <a16:creationId xmlns:a16="http://schemas.microsoft.com/office/drawing/2014/main" id="{6FE5A396-845E-45AA-B0DB-FAD5D6C15ECC}"/>
              </a:ext>
            </a:extLst>
          </p:cNvPr>
          <p:cNvSpPr>
            <a:spLocks noGrp="1"/>
          </p:cNvSpPr>
          <p:nvPr>
            <p:ph idx="1"/>
          </p:nvPr>
        </p:nvSpPr>
        <p:spPr/>
        <p:txBody>
          <a:bodyPr/>
          <a:lstStyle/>
          <a:p>
            <a:r>
              <a:rPr lang="en-US" dirty="0"/>
              <a:t>. Bunds can create temporary waterlogging if not integrated with fertility management.</a:t>
            </a:r>
          </a:p>
          <a:p>
            <a:r>
              <a:rPr lang="en-US" dirty="0"/>
              <a:t>. If too narrow spaced can take unnecessary space out of production + some rodents.</a:t>
            </a:r>
          </a:p>
          <a:p>
            <a:endParaRPr lang="en-US" dirty="0"/>
          </a:p>
        </p:txBody>
      </p:sp>
      <p:sp>
        <p:nvSpPr>
          <p:cNvPr id="4" name="Date Placeholder 3">
            <a:extLst>
              <a:ext uri="{FF2B5EF4-FFF2-40B4-BE49-F238E27FC236}">
                <a16:creationId xmlns:a16="http://schemas.microsoft.com/office/drawing/2014/main" id="{26F56F10-52DF-4278-88ED-404E79CFAF96}"/>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937E927E-6406-43BC-96D6-C682D20D9CB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C40890C7-FB8F-4DB9-8904-4BB9C2A70984}"/>
              </a:ext>
            </a:extLst>
          </p:cNvPr>
          <p:cNvSpPr/>
          <p:nvPr/>
        </p:nvSpPr>
        <p:spPr>
          <a:xfrm>
            <a:off x="-118751" y="2193030"/>
            <a:ext cx="1617767"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STONE BUNDS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792139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A9466-0089-4E37-961B-D1D9A27E182E}"/>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442CA71F-E65D-499C-BC77-7E288BCA83A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66110002-0AA1-4A7D-A64F-C7AB2D45E55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7" name="Picture 6">
            <a:extLst>
              <a:ext uri="{FF2B5EF4-FFF2-40B4-BE49-F238E27FC236}">
                <a16:creationId xmlns:a16="http://schemas.microsoft.com/office/drawing/2014/main" id="{8489BB20-53C1-43F8-9E7A-D721588BBAE3}"/>
              </a:ext>
            </a:extLst>
          </p:cNvPr>
          <p:cNvPicPr>
            <a:picLocks noChangeAspect="1"/>
          </p:cNvPicPr>
          <p:nvPr/>
        </p:nvPicPr>
        <p:blipFill rotWithShape="1">
          <a:blip r:embed="rId2"/>
          <a:srcRect b="3805"/>
          <a:stretch/>
        </p:blipFill>
        <p:spPr>
          <a:xfrm>
            <a:off x="1278809" y="-1"/>
            <a:ext cx="7511230" cy="6858001"/>
          </a:xfrm>
          <a:prstGeom prst="rect">
            <a:avLst/>
          </a:prstGeom>
        </p:spPr>
      </p:pic>
      <p:sp>
        <p:nvSpPr>
          <p:cNvPr id="6" name="Rectangle 5">
            <a:extLst>
              <a:ext uri="{FF2B5EF4-FFF2-40B4-BE49-F238E27FC236}">
                <a16:creationId xmlns:a16="http://schemas.microsoft.com/office/drawing/2014/main" id="{E6D5A509-DF7B-41A1-B0C5-EC9651C37CC8}"/>
              </a:ext>
            </a:extLst>
          </p:cNvPr>
          <p:cNvSpPr/>
          <p:nvPr/>
        </p:nvSpPr>
        <p:spPr>
          <a:xfrm>
            <a:off x="-118751" y="2193030"/>
            <a:ext cx="1617767"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STONE BUNDS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69867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C7E8-3A97-4C5B-A0F9-FCABDA8815C4}"/>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171F5D59-AC26-4E71-8D25-CF8BDBDEF77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27987AF7-5E63-4F43-9CB9-A311F1D52C1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6" name="Picture 5">
            <a:extLst>
              <a:ext uri="{FF2B5EF4-FFF2-40B4-BE49-F238E27FC236}">
                <a16:creationId xmlns:a16="http://schemas.microsoft.com/office/drawing/2014/main" id="{B6CC0EC8-B6B6-4CDB-9E92-633BC41ED06E}"/>
              </a:ext>
            </a:extLst>
          </p:cNvPr>
          <p:cNvPicPr>
            <a:picLocks noChangeAspect="1"/>
          </p:cNvPicPr>
          <p:nvPr/>
        </p:nvPicPr>
        <p:blipFill>
          <a:blip r:embed="rId2"/>
          <a:stretch>
            <a:fillRect/>
          </a:stretch>
        </p:blipFill>
        <p:spPr>
          <a:xfrm>
            <a:off x="1320112" y="0"/>
            <a:ext cx="6375439" cy="6858000"/>
          </a:xfrm>
          <a:prstGeom prst="rect">
            <a:avLst/>
          </a:prstGeom>
        </p:spPr>
      </p:pic>
      <p:sp>
        <p:nvSpPr>
          <p:cNvPr id="7" name="Rectangle 6">
            <a:extLst>
              <a:ext uri="{FF2B5EF4-FFF2-40B4-BE49-F238E27FC236}">
                <a16:creationId xmlns:a16="http://schemas.microsoft.com/office/drawing/2014/main" id="{A1CBBB8C-C0B4-4B5B-AD10-4FA157D5FB80}"/>
              </a:ext>
            </a:extLst>
          </p:cNvPr>
          <p:cNvSpPr/>
          <p:nvPr/>
        </p:nvSpPr>
        <p:spPr>
          <a:xfrm>
            <a:off x="-118751" y="2193030"/>
            <a:ext cx="1617767"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STONE BUNDS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918257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3308-CEF1-4730-9F25-D05AC0D93A28}"/>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3548EE63-EDFE-4F67-9224-0C8E6F35C996}"/>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B7FB67B4-1650-4859-82E2-2213F3CB83D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7" name="Picture 6">
            <a:extLst>
              <a:ext uri="{FF2B5EF4-FFF2-40B4-BE49-F238E27FC236}">
                <a16:creationId xmlns:a16="http://schemas.microsoft.com/office/drawing/2014/main" id="{81BFC279-5DF3-4374-8E06-F4512655616D}"/>
              </a:ext>
            </a:extLst>
          </p:cNvPr>
          <p:cNvPicPr>
            <a:picLocks noChangeAspect="1"/>
          </p:cNvPicPr>
          <p:nvPr/>
        </p:nvPicPr>
        <p:blipFill>
          <a:blip r:embed="rId2"/>
          <a:stretch>
            <a:fillRect/>
          </a:stretch>
        </p:blipFill>
        <p:spPr>
          <a:xfrm>
            <a:off x="0" y="0"/>
            <a:ext cx="11677650" cy="3105150"/>
          </a:xfrm>
          <a:prstGeom prst="rect">
            <a:avLst/>
          </a:prstGeom>
        </p:spPr>
      </p:pic>
      <p:sp>
        <p:nvSpPr>
          <p:cNvPr id="6" name="Rectangle 5">
            <a:extLst>
              <a:ext uri="{FF2B5EF4-FFF2-40B4-BE49-F238E27FC236}">
                <a16:creationId xmlns:a16="http://schemas.microsoft.com/office/drawing/2014/main" id="{79CFC9C0-12D7-460E-BF8D-5AFDD741D07B}"/>
              </a:ext>
            </a:extLst>
          </p:cNvPr>
          <p:cNvSpPr/>
          <p:nvPr/>
        </p:nvSpPr>
        <p:spPr>
          <a:xfrm>
            <a:off x="0" y="3197371"/>
            <a:ext cx="1617767"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STONE BUNDS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210957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E15D-7765-40E0-BC0E-1235D845DBF1}"/>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1224A48F-ACF0-4D0E-9CF7-C359BC8A5DEA}"/>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D82A5A46-CEA4-4448-A141-B44B3E3E84D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7" name="Picture 6">
            <a:extLst>
              <a:ext uri="{FF2B5EF4-FFF2-40B4-BE49-F238E27FC236}">
                <a16:creationId xmlns:a16="http://schemas.microsoft.com/office/drawing/2014/main" id="{814727B1-D5FC-467D-A8D8-4E162B8D30FE}"/>
              </a:ext>
            </a:extLst>
          </p:cNvPr>
          <p:cNvPicPr>
            <a:picLocks noChangeAspect="1"/>
          </p:cNvPicPr>
          <p:nvPr/>
        </p:nvPicPr>
        <p:blipFill>
          <a:blip r:embed="rId2"/>
          <a:stretch>
            <a:fillRect/>
          </a:stretch>
        </p:blipFill>
        <p:spPr>
          <a:xfrm>
            <a:off x="1364104" y="0"/>
            <a:ext cx="10827895" cy="6858000"/>
          </a:xfrm>
          <a:prstGeom prst="rect">
            <a:avLst/>
          </a:prstGeom>
        </p:spPr>
      </p:pic>
      <p:sp>
        <p:nvSpPr>
          <p:cNvPr id="6" name="Rectangle 5">
            <a:extLst>
              <a:ext uri="{FF2B5EF4-FFF2-40B4-BE49-F238E27FC236}">
                <a16:creationId xmlns:a16="http://schemas.microsoft.com/office/drawing/2014/main" id="{25548A16-79CF-494B-A152-B30F8134F977}"/>
              </a:ext>
            </a:extLst>
          </p:cNvPr>
          <p:cNvSpPr/>
          <p:nvPr/>
        </p:nvSpPr>
        <p:spPr>
          <a:xfrm>
            <a:off x="-118751" y="2193030"/>
            <a:ext cx="1617767"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STONE BUNDS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479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76F8-7DFE-48E6-A54B-877C934B65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F77681C-C32E-4DD4-994C-DB4C7FEDEBA5}"/>
              </a:ext>
            </a:extLst>
          </p:cNvPr>
          <p:cNvSpPr>
            <a:spLocks noGrp="1"/>
          </p:cNvSpPr>
          <p:nvPr>
            <p:ph idx="1"/>
          </p:nvPr>
        </p:nvSpPr>
        <p:spPr/>
        <p:txBody>
          <a:bodyPr/>
          <a:lstStyle/>
          <a:p>
            <a:r>
              <a:rPr lang="en-US" dirty="0"/>
              <a:t>Flood Control and Improved Drainage</a:t>
            </a:r>
          </a:p>
          <a:p>
            <a:pPr marL="870966" lvl="1" indent="-514350">
              <a:buFont typeface="+mj-lt"/>
              <a:buAutoNum type="arabicPeriod"/>
            </a:pPr>
            <a:r>
              <a:rPr lang="en-US" dirty="0"/>
              <a:t>Waterways (Vegetative and Stone Paved)</a:t>
            </a:r>
          </a:p>
          <a:p>
            <a:pPr marL="870966" lvl="1" indent="-514350">
              <a:buFont typeface="+mj-lt"/>
              <a:buAutoNum type="arabicPeriod"/>
            </a:pPr>
            <a:r>
              <a:rPr lang="en-US" dirty="0"/>
              <a:t>Cut-off Drains</a:t>
            </a:r>
          </a:p>
          <a:p>
            <a:pPr marL="870966" lvl="1" indent="-514350">
              <a:buFont typeface="+mj-lt"/>
              <a:buAutoNum type="arabicPeriod"/>
            </a:pPr>
            <a:r>
              <a:rPr lang="en-US" dirty="0"/>
              <a:t>Graded Soil Bund</a:t>
            </a:r>
          </a:p>
          <a:p>
            <a:pPr marL="870966" lvl="1" indent="-514350">
              <a:buFont typeface="+mj-lt"/>
              <a:buAutoNum type="arabicPeriod"/>
            </a:pPr>
            <a:r>
              <a:rPr lang="en-US" dirty="0"/>
              <a:t>Graded Fanya Juu</a:t>
            </a:r>
          </a:p>
          <a:p>
            <a:pPr marL="870966" lvl="1" indent="-514350">
              <a:buFont typeface="+mj-lt"/>
              <a:buAutoNum type="arabicPeriod"/>
            </a:pPr>
            <a:r>
              <a:rPr lang="en-US" dirty="0"/>
              <a:t>Improved Surface Drainage for Increasing Productivity of </a:t>
            </a:r>
            <a:r>
              <a:rPr lang="en-US" dirty="0" err="1"/>
              <a:t>Vertisols</a:t>
            </a:r>
            <a:r>
              <a:rPr lang="en-US" dirty="0"/>
              <a:t> and Soils with </a:t>
            </a:r>
            <a:r>
              <a:rPr lang="en-US" dirty="0" err="1"/>
              <a:t>Vertic</a:t>
            </a:r>
            <a:r>
              <a:rPr lang="en-US" dirty="0"/>
              <a:t> Properties</a:t>
            </a:r>
          </a:p>
          <a:p>
            <a:endParaRPr lang="en-US" dirty="0"/>
          </a:p>
        </p:txBody>
      </p:sp>
      <p:sp>
        <p:nvSpPr>
          <p:cNvPr id="4" name="Date Placeholder 3">
            <a:extLst>
              <a:ext uri="{FF2B5EF4-FFF2-40B4-BE49-F238E27FC236}">
                <a16:creationId xmlns:a16="http://schemas.microsoft.com/office/drawing/2014/main" id="{237D759D-5102-4DB5-A034-2FA7EC2D3CB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87E23558-4152-4B87-A8E2-FFE22A5D3FF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Tree>
    <p:extLst>
      <p:ext uri="{BB962C8B-B14F-4D97-AF65-F5344CB8AC3E}">
        <p14:creationId xmlns:p14="http://schemas.microsoft.com/office/powerpoint/2010/main" val="3472142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0210-72D2-4415-A406-4E88C3E8348D}"/>
              </a:ext>
            </a:extLst>
          </p:cNvPr>
          <p:cNvSpPr>
            <a:spLocks noGrp="1"/>
          </p:cNvSpPr>
          <p:nvPr>
            <p:ph type="title"/>
          </p:nvPr>
        </p:nvSpPr>
        <p:spPr/>
        <p:txBody>
          <a:bodyPr>
            <a:normAutofit/>
          </a:bodyPr>
          <a:lstStyle/>
          <a:p>
            <a:r>
              <a:rPr lang="en-US" b="1" dirty="0"/>
              <a:t>STONE FACED SOIL BUNDS</a:t>
            </a:r>
            <a:endParaRPr lang="en-US" dirty="0"/>
          </a:p>
        </p:txBody>
      </p:sp>
      <p:sp>
        <p:nvSpPr>
          <p:cNvPr id="3" name="Content Placeholder 2">
            <a:extLst>
              <a:ext uri="{FF2B5EF4-FFF2-40B4-BE49-F238E27FC236}">
                <a16:creationId xmlns:a16="http://schemas.microsoft.com/office/drawing/2014/main" id="{2BC102CF-1565-4CAA-A82D-1FB29019E265}"/>
              </a:ext>
            </a:extLst>
          </p:cNvPr>
          <p:cNvSpPr>
            <a:spLocks noGrp="1"/>
          </p:cNvSpPr>
          <p:nvPr>
            <p:ph idx="1"/>
          </p:nvPr>
        </p:nvSpPr>
        <p:spPr/>
        <p:txBody>
          <a:bodyPr>
            <a:normAutofit lnSpcReduction="10000"/>
          </a:bodyPr>
          <a:lstStyle/>
          <a:p>
            <a:r>
              <a:rPr lang="en-GB" dirty="0"/>
              <a:t>Stone faced soil bund are soil bunds that are strengthened at one or both side of its face. </a:t>
            </a:r>
          </a:p>
          <a:p>
            <a:pPr marL="457200" lvl="4" indent="-457200">
              <a:buFont typeface="Wingdings" panose="05000000000000000000" pitchFamily="2" charset="2"/>
              <a:buChar char="q"/>
            </a:pPr>
            <a:r>
              <a:rPr lang="en-US" sz="3500" b="1" dirty="0"/>
              <a:t>Objectives/remarks</a:t>
            </a:r>
            <a:endParaRPr lang="en-US" sz="3500" dirty="0"/>
          </a:p>
          <a:p>
            <a:pPr lvl="1"/>
            <a:r>
              <a:rPr lang="en-US" sz="2600" dirty="0"/>
              <a:t>The stone faced bunds are reinforced soil bunds in one or both their sides. It has the same objectives of soil and stone bunds</a:t>
            </a:r>
          </a:p>
          <a:p>
            <a:pPr lvl="1"/>
            <a:r>
              <a:rPr lang="en-US" sz="2600" dirty="0"/>
              <a:t>Provided they are well constructed stone faced soil bunds offer strong resistance against runoff. </a:t>
            </a:r>
          </a:p>
          <a:p>
            <a:pPr lvl="1"/>
            <a:r>
              <a:rPr lang="en-US" sz="2600" dirty="0"/>
              <a:t>Stone faced bunds are suitable in areas with high stoniness and stable soils, combined with trenches and vegetative stabilization.</a:t>
            </a:r>
          </a:p>
          <a:p>
            <a:pPr lvl="1"/>
            <a:r>
              <a:rPr lang="en-US" sz="2600" dirty="0"/>
              <a:t>Suitable for dry areas and combined with other moisture conservation measures like tie-ridging and compost applications above bund or benched area.</a:t>
            </a:r>
          </a:p>
          <a:p>
            <a:pPr lvl="1"/>
            <a:endParaRPr lang="en-US" dirty="0"/>
          </a:p>
        </p:txBody>
      </p:sp>
      <p:sp>
        <p:nvSpPr>
          <p:cNvPr id="4" name="Date Placeholder 3">
            <a:extLst>
              <a:ext uri="{FF2B5EF4-FFF2-40B4-BE49-F238E27FC236}">
                <a16:creationId xmlns:a16="http://schemas.microsoft.com/office/drawing/2014/main" id="{487A553C-24AB-4C63-AC76-FF01B06EAA14}"/>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F85144E5-517D-4F17-8F90-4BD3A16E022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Tree>
    <p:extLst>
      <p:ext uri="{BB962C8B-B14F-4D97-AF65-F5344CB8AC3E}">
        <p14:creationId xmlns:p14="http://schemas.microsoft.com/office/powerpoint/2010/main" val="3760982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1B41-5B2F-4C09-841B-C5ACBEFAF0E7}"/>
              </a:ext>
            </a:extLst>
          </p:cNvPr>
          <p:cNvSpPr>
            <a:spLocks noGrp="1"/>
          </p:cNvSpPr>
          <p:nvPr>
            <p:ph type="title"/>
          </p:nvPr>
        </p:nvSpPr>
        <p:spPr/>
        <p:txBody>
          <a:bodyPr>
            <a:normAutofit/>
          </a:bodyPr>
          <a:lstStyle/>
          <a:p>
            <a:r>
              <a:rPr lang="en-US" b="1" dirty="0"/>
              <a:t>Suitability</a:t>
            </a:r>
            <a:endParaRPr lang="en-US" dirty="0"/>
          </a:p>
        </p:txBody>
      </p:sp>
      <p:sp>
        <p:nvSpPr>
          <p:cNvPr id="3" name="Content Placeholder 2">
            <a:extLst>
              <a:ext uri="{FF2B5EF4-FFF2-40B4-BE49-F238E27FC236}">
                <a16:creationId xmlns:a16="http://schemas.microsoft.com/office/drawing/2014/main" id="{7789F1F2-7260-4547-AA2A-F659E0285275}"/>
              </a:ext>
            </a:extLst>
          </p:cNvPr>
          <p:cNvSpPr>
            <a:spLocks noGrp="1"/>
          </p:cNvSpPr>
          <p:nvPr>
            <p:ph idx="1"/>
          </p:nvPr>
        </p:nvSpPr>
        <p:spPr/>
        <p:txBody>
          <a:bodyPr/>
          <a:lstStyle/>
          <a:p>
            <a:r>
              <a:rPr lang="en-US" dirty="0"/>
              <a:t>. As per the soil bunds but more suitable in drier areas and terrains with slight lateral slopes to strengthen soil bunds. The stone faced preferred on lower side of bunds as more stable than double faced stone faced.</a:t>
            </a:r>
          </a:p>
          <a:p>
            <a:r>
              <a:rPr lang="en-US" dirty="0"/>
              <a:t>Stone faced bunds largely applied both in traditional and new introduced systems.</a:t>
            </a:r>
          </a:p>
          <a:p>
            <a:r>
              <a:rPr lang="en-US" dirty="0"/>
              <a:t>Applicable in a broad range of land uses, particularly in cultivated lands with some level of stoniness.</a:t>
            </a:r>
          </a:p>
          <a:p>
            <a:endParaRPr lang="en-US" dirty="0"/>
          </a:p>
        </p:txBody>
      </p:sp>
      <p:sp>
        <p:nvSpPr>
          <p:cNvPr id="4" name="Date Placeholder 3">
            <a:extLst>
              <a:ext uri="{FF2B5EF4-FFF2-40B4-BE49-F238E27FC236}">
                <a16:creationId xmlns:a16="http://schemas.microsoft.com/office/drawing/2014/main" id="{FF47C650-5C06-4101-BEEF-9A9399950D38}"/>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D38B5FB0-0AAF-40DD-B9AB-F457B142687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7" name="Rectangle 6">
            <a:extLst>
              <a:ext uri="{FF2B5EF4-FFF2-40B4-BE49-F238E27FC236}">
                <a16:creationId xmlns:a16="http://schemas.microsoft.com/office/drawing/2014/main" id="{917089F5-4C94-4ED1-8F55-0BB551945460}"/>
              </a:ext>
            </a:extLst>
          </p:cNvPr>
          <p:cNvSpPr/>
          <p:nvPr/>
        </p:nvSpPr>
        <p:spPr>
          <a:xfrm>
            <a:off x="-1" y="3469187"/>
            <a:ext cx="1558977"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STONE FACED SOIL BUNDS</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850091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882A7B-8AA3-47AA-9C82-87C53FB3D16A}"/>
              </a:ext>
            </a:extLst>
          </p:cNvPr>
          <p:cNvSpPr>
            <a:spLocks noGrp="1"/>
          </p:cNvSpPr>
          <p:nvPr>
            <p:ph idx="1"/>
          </p:nvPr>
        </p:nvSpPr>
        <p:spPr>
          <a:xfrm>
            <a:off x="1487488" y="265470"/>
            <a:ext cx="10369152" cy="6592529"/>
          </a:xfrm>
        </p:spPr>
        <p:txBody>
          <a:bodyPr>
            <a:normAutofit lnSpcReduction="10000"/>
          </a:bodyPr>
          <a:lstStyle/>
          <a:p>
            <a:r>
              <a:rPr lang="en-US" b="1" dirty="0"/>
              <a:t>Potential to increase/sustain productivity and environmental protection</a:t>
            </a:r>
          </a:p>
          <a:p>
            <a:pPr lvl="1"/>
            <a:r>
              <a:rPr lang="en-US" sz="2600" dirty="0"/>
              <a:t>. High in moisture stressed areas as without physical structures limited biological options are available, particularly for already eroded and stony shallow soils.</a:t>
            </a:r>
          </a:p>
          <a:p>
            <a:pPr lvl="1"/>
            <a:r>
              <a:rPr lang="en-US" sz="2600" dirty="0"/>
              <a:t>. Able to retain and accumulate water in ditches dug behind the bund if necessary . </a:t>
            </a:r>
          </a:p>
          <a:p>
            <a:pPr lvl="1"/>
            <a:r>
              <a:rPr lang="en-US" sz="2600" dirty="0"/>
              <a:t>Allows for higher stability in slopes between15% and 35% max (single faced only).</a:t>
            </a:r>
          </a:p>
          <a:p>
            <a:r>
              <a:rPr lang="en-US" b="1" dirty="0"/>
              <a:t>7) Minimum surveying and tools requirements</a:t>
            </a:r>
            <a:endParaRPr lang="en-US" dirty="0"/>
          </a:p>
          <a:p>
            <a:pPr lvl="1"/>
            <a:r>
              <a:rPr lang="en-US" sz="2600" b="1" dirty="0"/>
              <a:t>Layout</a:t>
            </a:r>
            <a:r>
              <a:rPr lang="en-US" sz="2600" dirty="0"/>
              <a:t>: </a:t>
            </a:r>
          </a:p>
          <a:p>
            <a:pPr lvl="2"/>
            <a:r>
              <a:rPr lang="en-US" sz="2400" dirty="0"/>
              <a:t>One water line level, two range poles graduated in cm and 10 meters of string (a team of three people layout </a:t>
            </a:r>
            <a:r>
              <a:rPr lang="en-US" sz="2400" dirty="0" err="1"/>
              <a:t>approx</a:t>
            </a:r>
            <a:r>
              <a:rPr lang="en-US" sz="2400" dirty="0"/>
              <a:t> 3-5 ha/day)</a:t>
            </a:r>
          </a:p>
          <a:p>
            <a:pPr lvl="1"/>
            <a:r>
              <a:rPr lang="en-US" sz="2600" b="1" dirty="0"/>
              <a:t>Work: </a:t>
            </a:r>
          </a:p>
          <a:p>
            <a:pPr lvl="2"/>
            <a:r>
              <a:rPr lang="en-US" sz="2400" dirty="0"/>
              <a:t>crow bars, sledge hammers shovels, and pick axes of shovels and pick </a:t>
            </a:r>
            <a:r>
              <a:rPr lang="en-US" sz="2600" dirty="0"/>
              <a:t>axes depend on type of soil)</a:t>
            </a:r>
          </a:p>
          <a:p>
            <a:pPr lvl="1"/>
            <a:endParaRPr lang="en-US" sz="2600" dirty="0"/>
          </a:p>
          <a:p>
            <a:pPr lvl="1"/>
            <a:endParaRPr lang="en-US" dirty="0"/>
          </a:p>
          <a:p>
            <a:endParaRPr lang="en-US" dirty="0"/>
          </a:p>
        </p:txBody>
      </p:sp>
      <p:sp>
        <p:nvSpPr>
          <p:cNvPr id="4" name="Date Placeholder 3">
            <a:extLst>
              <a:ext uri="{FF2B5EF4-FFF2-40B4-BE49-F238E27FC236}">
                <a16:creationId xmlns:a16="http://schemas.microsoft.com/office/drawing/2014/main" id="{1DBA48A8-8D64-48B9-BF2A-B8587D5E527C}"/>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3D438A72-7B65-4E16-A6A4-0750FEBFC6E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7" name="Rectangle 6">
            <a:extLst>
              <a:ext uri="{FF2B5EF4-FFF2-40B4-BE49-F238E27FC236}">
                <a16:creationId xmlns:a16="http://schemas.microsoft.com/office/drawing/2014/main" id="{A4D88140-EBA5-447F-A9E8-FB3D493634F8}"/>
              </a:ext>
            </a:extLst>
          </p:cNvPr>
          <p:cNvSpPr/>
          <p:nvPr/>
        </p:nvSpPr>
        <p:spPr>
          <a:xfrm>
            <a:off x="-1" y="3469187"/>
            <a:ext cx="1558977"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STONE FACED SOIL BUNDS</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855918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0709-441E-4F64-B7CC-3E94BCCD0EF9}"/>
              </a:ext>
            </a:extLst>
          </p:cNvPr>
          <p:cNvSpPr>
            <a:spLocks noGrp="1"/>
          </p:cNvSpPr>
          <p:nvPr>
            <p:ph type="title"/>
          </p:nvPr>
        </p:nvSpPr>
        <p:spPr/>
        <p:txBody>
          <a:bodyPr>
            <a:normAutofit/>
          </a:bodyPr>
          <a:lstStyle/>
          <a:p>
            <a:r>
              <a:rPr lang="en-US" b="1" dirty="0"/>
              <a:t>Min. technical standards</a:t>
            </a:r>
            <a:endParaRPr lang="en-US" dirty="0"/>
          </a:p>
        </p:txBody>
      </p:sp>
      <p:sp>
        <p:nvSpPr>
          <p:cNvPr id="3" name="Content Placeholder 2">
            <a:extLst>
              <a:ext uri="{FF2B5EF4-FFF2-40B4-BE49-F238E27FC236}">
                <a16:creationId xmlns:a16="http://schemas.microsoft.com/office/drawing/2014/main" id="{996552C1-72ED-4CB0-BB4C-5FE55F99CF4A}"/>
              </a:ext>
            </a:extLst>
          </p:cNvPr>
          <p:cNvSpPr>
            <a:spLocks noGrp="1"/>
          </p:cNvSpPr>
          <p:nvPr>
            <p:ph idx="1"/>
          </p:nvPr>
        </p:nvSpPr>
        <p:spPr>
          <a:xfrm>
            <a:off x="1487488" y="1196962"/>
            <a:ext cx="10369152" cy="5661037"/>
          </a:xfrm>
        </p:spPr>
        <p:txBody>
          <a:bodyPr>
            <a:normAutofit/>
          </a:bodyPr>
          <a:lstStyle/>
          <a:p>
            <a:pPr lvl="1"/>
            <a:r>
              <a:rPr lang="en-US" dirty="0"/>
              <a:t> Grade of lower stone face: </a:t>
            </a:r>
            <a:r>
              <a:rPr lang="en-US" dirty="0">
                <a:solidFill>
                  <a:srgbClr val="7030A0"/>
                </a:solidFill>
              </a:rPr>
              <a:t>1 </a:t>
            </a:r>
            <a:r>
              <a:rPr lang="en-US" dirty="0" err="1">
                <a:solidFill>
                  <a:srgbClr val="7030A0"/>
                </a:solidFill>
              </a:rPr>
              <a:t>horiz</a:t>
            </a:r>
            <a:r>
              <a:rPr lang="en-US" dirty="0">
                <a:solidFill>
                  <a:srgbClr val="7030A0"/>
                </a:solidFill>
              </a:rPr>
              <a:t>. to 3 vertical</a:t>
            </a:r>
            <a:r>
              <a:rPr lang="en-US" dirty="0"/>
              <a:t>;</a:t>
            </a:r>
          </a:p>
          <a:p>
            <a:pPr lvl="1"/>
            <a:r>
              <a:rPr lang="en-US" dirty="0"/>
              <a:t>· Grade of upper stone face (if any): </a:t>
            </a:r>
            <a:r>
              <a:rPr lang="en-US" dirty="0">
                <a:solidFill>
                  <a:srgbClr val="7030A0"/>
                </a:solidFill>
              </a:rPr>
              <a:t>based on soil embankment grade;</a:t>
            </a:r>
          </a:p>
          <a:p>
            <a:pPr lvl="1"/>
            <a:r>
              <a:rPr lang="en-US" dirty="0"/>
              <a:t>· Grade of soil: </a:t>
            </a:r>
            <a:r>
              <a:rPr lang="en-US" dirty="0">
                <a:solidFill>
                  <a:srgbClr val="7030A0"/>
                </a:solidFill>
              </a:rPr>
              <a:t>1 </a:t>
            </a:r>
            <a:r>
              <a:rPr lang="en-US" dirty="0" err="1">
                <a:solidFill>
                  <a:srgbClr val="7030A0"/>
                </a:solidFill>
              </a:rPr>
              <a:t>horiz</a:t>
            </a:r>
            <a:r>
              <a:rPr lang="en-US" dirty="0">
                <a:solidFill>
                  <a:srgbClr val="7030A0"/>
                </a:solidFill>
              </a:rPr>
              <a:t>. to 1.5 vertical on stable soils and 1 </a:t>
            </a:r>
            <a:r>
              <a:rPr lang="en-US" dirty="0" err="1">
                <a:solidFill>
                  <a:srgbClr val="7030A0"/>
                </a:solidFill>
              </a:rPr>
              <a:t>horiz</a:t>
            </a:r>
            <a:r>
              <a:rPr lang="en-US" dirty="0">
                <a:solidFill>
                  <a:srgbClr val="7030A0"/>
                </a:solidFill>
              </a:rPr>
              <a:t>. to 2 vertical on unstable soil;</a:t>
            </a:r>
          </a:p>
          <a:p>
            <a:pPr lvl="1"/>
            <a:r>
              <a:rPr lang="en-US" dirty="0"/>
              <a:t>· Lower stone face riser foundation: </a:t>
            </a:r>
            <a:r>
              <a:rPr lang="en-US" dirty="0">
                <a:solidFill>
                  <a:srgbClr val="7030A0"/>
                </a:solidFill>
              </a:rPr>
              <a:t>0.3 depth x 0.2-0.3 width;</a:t>
            </a:r>
          </a:p>
          <a:p>
            <a:pPr lvl="1"/>
            <a:r>
              <a:rPr lang="en-US" dirty="0"/>
              <a:t>· Upper stone face riser foundation: </a:t>
            </a:r>
            <a:r>
              <a:rPr lang="en-US" dirty="0">
                <a:solidFill>
                  <a:srgbClr val="7030A0"/>
                </a:solidFill>
              </a:rPr>
              <a:t>0.2 x 0.2 m;</a:t>
            </a:r>
          </a:p>
          <a:p>
            <a:pPr lvl="1"/>
            <a:r>
              <a:rPr lang="en-US" dirty="0"/>
              <a:t>· Stone size: </a:t>
            </a:r>
            <a:r>
              <a:rPr lang="en-US" dirty="0">
                <a:solidFill>
                  <a:srgbClr val="7030A0"/>
                </a:solidFill>
              </a:rPr>
              <a:t>20 cm x 20 cm stones (small and round shape stones not suitable);</a:t>
            </a:r>
          </a:p>
          <a:p>
            <a:pPr lvl="1"/>
            <a:r>
              <a:rPr lang="en-US" dirty="0"/>
              <a:t>· Top width: </a:t>
            </a:r>
            <a:r>
              <a:rPr lang="en-US" dirty="0">
                <a:solidFill>
                  <a:srgbClr val="7030A0"/>
                </a:solidFill>
              </a:rPr>
              <a:t>0,4-0,5m;</a:t>
            </a:r>
          </a:p>
          <a:p>
            <a:pPr lvl="1"/>
            <a:r>
              <a:rPr lang="en-US" dirty="0"/>
              <a:t>· Height: </a:t>
            </a:r>
            <a:r>
              <a:rPr lang="en-US" dirty="0">
                <a:solidFill>
                  <a:srgbClr val="7030A0"/>
                </a:solidFill>
              </a:rPr>
              <a:t>min. 0,7 and max. 1 m (lower stone face);</a:t>
            </a:r>
          </a:p>
          <a:p>
            <a:pPr lvl="1"/>
            <a:r>
              <a:rPr lang="en-US" dirty="0"/>
              <a:t>. Channel or trench along bund;</a:t>
            </a:r>
          </a:p>
          <a:p>
            <a:pPr lvl="1"/>
            <a:r>
              <a:rPr lang="en-US" dirty="0"/>
              <a:t>· Ties required every 3-6 m along trench/channel.</a:t>
            </a:r>
          </a:p>
          <a:p>
            <a:endParaRPr lang="en-US" dirty="0"/>
          </a:p>
        </p:txBody>
      </p:sp>
      <p:sp>
        <p:nvSpPr>
          <p:cNvPr id="4" name="Date Placeholder 3">
            <a:extLst>
              <a:ext uri="{FF2B5EF4-FFF2-40B4-BE49-F238E27FC236}">
                <a16:creationId xmlns:a16="http://schemas.microsoft.com/office/drawing/2014/main" id="{BDB13000-C135-4417-AEF0-78F6C591547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5910B6C8-3554-4BB3-B507-17311B18021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7" name="Rectangle 6">
            <a:extLst>
              <a:ext uri="{FF2B5EF4-FFF2-40B4-BE49-F238E27FC236}">
                <a16:creationId xmlns:a16="http://schemas.microsoft.com/office/drawing/2014/main" id="{33AEDDC3-0563-45B5-96D8-704CC1F7C03A}"/>
              </a:ext>
            </a:extLst>
          </p:cNvPr>
          <p:cNvSpPr/>
          <p:nvPr/>
        </p:nvSpPr>
        <p:spPr>
          <a:xfrm>
            <a:off x="-1" y="3469187"/>
            <a:ext cx="1558977"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STONE FACED SOIL BUNDS</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830193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F44B-2264-4F6C-981B-7E6DACF970BE}"/>
              </a:ext>
            </a:extLst>
          </p:cNvPr>
          <p:cNvSpPr>
            <a:spLocks noGrp="1"/>
          </p:cNvSpPr>
          <p:nvPr>
            <p:ph type="title"/>
          </p:nvPr>
        </p:nvSpPr>
        <p:spPr/>
        <p:txBody>
          <a:bodyPr/>
          <a:lstStyle/>
          <a:p>
            <a:r>
              <a:rPr lang="en-US" b="1" dirty="0"/>
              <a:t>Layout and vertical intervals (VI)</a:t>
            </a:r>
            <a:endParaRPr lang="en-US" dirty="0"/>
          </a:p>
        </p:txBody>
      </p:sp>
      <p:sp>
        <p:nvSpPr>
          <p:cNvPr id="3" name="Content Placeholder 2">
            <a:extLst>
              <a:ext uri="{FF2B5EF4-FFF2-40B4-BE49-F238E27FC236}">
                <a16:creationId xmlns:a16="http://schemas.microsoft.com/office/drawing/2014/main" id="{A6C35DF9-D27C-4728-A779-4AE3C918CC4F}"/>
              </a:ext>
            </a:extLst>
          </p:cNvPr>
          <p:cNvSpPr>
            <a:spLocks noGrp="1"/>
          </p:cNvSpPr>
          <p:nvPr>
            <p:ph idx="1"/>
          </p:nvPr>
        </p:nvSpPr>
        <p:spPr>
          <a:xfrm>
            <a:off x="1487488" y="1196963"/>
            <a:ext cx="10369152" cy="5410314"/>
          </a:xfrm>
        </p:spPr>
        <p:txBody>
          <a:bodyPr>
            <a:normAutofit/>
          </a:bodyPr>
          <a:lstStyle/>
          <a:p>
            <a:r>
              <a:rPr lang="en-US" dirty="0"/>
              <a:t>a) Slope range: 3-35% max</a:t>
            </a:r>
          </a:p>
          <a:p>
            <a:r>
              <a:rPr lang="en-US" dirty="0"/>
              <a:t>b) Follow VI from soil bunds. Between slopes 5-15% add 10% to distance between bunds as stability of stone faced bunds is higher than soil bunds.</a:t>
            </a:r>
          </a:p>
          <a:p>
            <a:pPr lvl="1"/>
            <a:r>
              <a:rPr lang="en-US" dirty="0"/>
              <a:t>. Slope 3-8% VI = 1-1,5 m</a:t>
            </a:r>
          </a:p>
          <a:p>
            <a:pPr lvl="1"/>
            <a:r>
              <a:rPr lang="en-US" dirty="0"/>
              <a:t>. Slope 8-15% VI = 1-2 m</a:t>
            </a:r>
          </a:p>
          <a:p>
            <a:pPr lvl="1"/>
            <a:r>
              <a:rPr lang="en-US" dirty="0"/>
              <a:t>. Slope 15-30% VI = 1.5-2.5 m</a:t>
            </a:r>
          </a:p>
          <a:p>
            <a:r>
              <a:rPr lang="en-US" dirty="0"/>
              <a:t>Above 30% slope only in very stable soils or shift to stone bunds.</a:t>
            </a:r>
          </a:p>
          <a:p>
            <a:r>
              <a:rPr lang="en-US" dirty="0"/>
              <a:t>c) Soil depth 50-100 cm</a:t>
            </a:r>
          </a:p>
          <a:p>
            <a:r>
              <a:rPr lang="en-US" dirty="0"/>
              <a:t>d) Use line levels and follow contours. In gentle slopes (&lt; 8%) avoid sharp curving along depression points and fill by plowing.</a:t>
            </a:r>
          </a:p>
          <a:p>
            <a:endParaRPr lang="en-US" dirty="0"/>
          </a:p>
        </p:txBody>
      </p:sp>
      <p:sp>
        <p:nvSpPr>
          <p:cNvPr id="4" name="Date Placeholder 3">
            <a:extLst>
              <a:ext uri="{FF2B5EF4-FFF2-40B4-BE49-F238E27FC236}">
                <a16:creationId xmlns:a16="http://schemas.microsoft.com/office/drawing/2014/main" id="{8D6243B7-29A3-47A3-998A-0C803A40F92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B3528C6C-B032-4F5F-B91E-46DDFC31506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C4D5449A-206E-4553-9575-33E2B3C07305}"/>
              </a:ext>
            </a:extLst>
          </p:cNvPr>
          <p:cNvSpPr/>
          <p:nvPr/>
        </p:nvSpPr>
        <p:spPr>
          <a:xfrm>
            <a:off x="1536542" y="6005484"/>
            <a:ext cx="5336205"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7030A0"/>
                </a:solidFill>
                <a:effectLst/>
                <a:uLnTx/>
                <a:uFillTx/>
                <a:latin typeface="Arial-BoldMT"/>
                <a:ea typeface="+mn-ea"/>
                <a:cs typeface="+mn-cs"/>
              </a:rPr>
              <a:t>WORK NORM: 250 PDs/Km</a:t>
            </a:r>
            <a:endParaRPr kumimoji="0" lang="nl-NL" sz="2800" b="0" i="0" u="none" strike="noStrike" kern="1200" cap="none" spc="0" normalizeH="0" baseline="0" noProof="0">
              <a:ln>
                <a:noFill/>
              </a:ln>
              <a:solidFill>
                <a:srgbClr val="7030A0"/>
              </a:solidFill>
              <a:effectLst/>
              <a:uLnTx/>
              <a:uFillTx/>
              <a:latin typeface="Arial-BoldMT"/>
              <a:ea typeface="+mn-ea"/>
              <a:cs typeface="+mn-cs"/>
            </a:endParaRPr>
          </a:p>
        </p:txBody>
      </p:sp>
      <p:sp>
        <p:nvSpPr>
          <p:cNvPr id="8" name="Rectangle 7">
            <a:extLst>
              <a:ext uri="{FF2B5EF4-FFF2-40B4-BE49-F238E27FC236}">
                <a16:creationId xmlns:a16="http://schemas.microsoft.com/office/drawing/2014/main" id="{B5B2E04C-C88D-4F6A-877D-8B772B1865F1}"/>
              </a:ext>
            </a:extLst>
          </p:cNvPr>
          <p:cNvSpPr/>
          <p:nvPr/>
        </p:nvSpPr>
        <p:spPr>
          <a:xfrm>
            <a:off x="-1" y="3469187"/>
            <a:ext cx="1558977"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STONE FACED SOIL BUNDS</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425081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3940-7FCF-4D71-A790-E0711EF521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58E287-D511-4E26-97A9-804E40F0B3D0}"/>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1523B9A6-3E62-4F1C-94D6-8F82C8D3660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2A6E09D6-71C6-4966-8B85-299718538B5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6" name="Picture 5">
            <a:extLst>
              <a:ext uri="{FF2B5EF4-FFF2-40B4-BE49-F238E27FC236}">
                <a16:creationId xmlns:a16="http://schemas.microsoft.com/office/drawing/2014/main" id="{17E0BCEE-F147-4EC0-B8F4-2F92A00A59DC}"/>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24A51A2-67D4-4E96-A350-3116D6C64CBC}"/>
              </a:ext>
            </a:extLst>
          </p:cNvPr>
          <p:cNvSpPr/>
          <p:nvPr/>
        </p:nvSpPr>
        <p:spPr>
          <a:xfrm>
            <a:off x="-1" y="3469187"/>
            <a:ext cx="1558977"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STONE FACED SOIL BUNDS</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605431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F79530-B0E6-46D0-A930-6A6F1FB9010B}"/>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E25C126A-865B-4D8C-A88D-855C0D4D6FC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6" name="Picture 5">
            <a:extLst>
              <a:ext uri="{FF2B5EF4-FFF2-40B4-BE49-F238E27FC236}">
                <a16:creationId xmlns:a16="http://schemas.microsoft.com/office/drawing/2014/main" id="{F0EB4915-A9A4-401C-A901-102EC4CB1F93}"/>
              </a:ext>
            </a:extLst>
          </p:cNvPr>
          <p:cNvPicPr>
            <a:picLocks noChangeAspect="1"/>
          </p:cNvPicPr>
          <p:nvPr/>
        </p:nvPicPr>
        <p:blipFill>
          <a:blip r:embed="rId2"/>
          <a:stretch>
            <a:fillRect/>
          </a:stretch>
        </p:blipFill>
        <p:spPr>
          <a:xfrm>
            <a:off x="1263816" y="0"/>
            <a:ext cx="7540600" cy="6858000"/>
          </a:xfrm>
          <a:prstGeom prst="rect">
            <a:avLst/>
          </a:prstGeom>
        </p:spPr>
      </p:pic>
      <p:sp>
        <p:nvSpPr>
          <p:cNvPr id="8" name="Rectangle 7">
            <a:extLst>
              <a:ext uri="{FF2B5EF4-FFF2-40B4-BE49-F238E27FC236}">
                <a16:creationId xmlns:a16="http://schemas.microsoft.com/office/drawing/2014/main" id="{74F12173-D237-4498-94B7-F086406CC72B}"/>
              </a:ext>
            </a:extLst>
          </p:cNvPr>
          <p:cNvSpPr/>
          <p:nvPr/>
        </p:nvSpPr>
        <p:spPr>
          <a:xfrm>
            <a:off x="0" y="2719679"/>
            <a:ext cx="1558977"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STONE FACED SOIL BUNDS</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618836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0D1F-A68D-4663-991E-C9E9ABBCB4B5}"/>
              </a:ext>
            </a:extLst>
          </p:cNvPr>
          <p:cNvSpPr>
            <a:spLocks noGrp="1"/>
          </p:cNvSpPr>
          <p:nvPr>
            <p:ph type="title"/>
          </p:nvPr>
        </p:nvSpPr>
        <p:spPr>
          <a:xfrm>
            <a:off x="1474838" y="0"/>
            <a:ext cx="11026681" cy="755417"/>
          </a:xfrm>
        </p:spPr>
        <p:txBody>
          <a:bodyPr>
            <a:normAutofit/>
          </a:bodyPr>
          <a:lstStyle/>
          <a:p>
            <a:r>
              <a:rPr lang="en-US" dirty="0"/>
              <a:t>Integration opportunities/requirements</a:t>
            </a:r>
          </a:p>
        </p:txBody>
      </p:sp>
      <p:sp>
        <p:nvSpPr>
          <p:cNvPr id="3" name="Content Placeholder 2">
            <a:extLst>
              <a:ext uri="{FF2B5EF4-FFF2-40B4-BE49-F238E27FC236}">
                <a16:creationId xmlns:a16="http://schemas.microsoft.com/office/drawing/2014/main" id="{2057FA4D-2187-4939-9906-D473C80E6CDF}"/>
              </a:ext>
            </a:extLst>
          </p:cNvPr>
          <p:cNvSpPr>
            <a:spLocks noGrp="1"/>
          </p:cNvSpPr>
          <p:nvPr>
            <p:ph idx="1"/>
          </p:nvPr>
        </p:nvSpPr>
        <p:spPr>
          <a:xfrm>
            <a:off x="1487488" y="796414"/>
            <a:ext cx="10369152" cy="6061586"/>
          </a:xfrm>
        </p:spPr>
        <p:txBody>
          <a:bodyPr>
            <a:normAutofit fontScale="92500" lnSpcReduction="10000"/>
          </a:bodyPr>
          <a:lstStyle/>
          <a:p>
            <a:r>
              <a:rPr lang="en-US" b="1" dirty="0"/>
              <a:t>1. Integration with bund stabilisation: </a:t>
            </a:r>
          </a:p>
          <a:p>
            <a:pPr lvl="1"/>
            <a:r>
              <a:rPr lang="en-US" dirty="0"/>
              <a:t>using grasses (indigenous such as  “</a:t>
            </a:r>
            <a:r>
              <a:rPr lang="en-US" dirty="0" err="1"/>
              <a:t>sembelete</a:t>
            </a:r>
            <a:r>
              <a:rPr lang="en-US" dirty="0"/>
              <a:t>”, “</a:t>
            </a:r>
            <a:r>
              <a:rPr lang="en-US" dirty="0" err="1"/>
              <a:t>dasho</a:t>
            </a:r>
            <a:r>
              <a:rPr lang="en-US" dirty="0"/>
              <a:t>”, others, etc.) + legume shrubs (Pigeon peas, </a:t>
            </a:r>
            <a:r>
              <a:rPr lang="en-US" dirty="0" err="1"/>
              <a:t>Sebania</a:t>
            </a:r>
            <a:r>
              <a:rPr lang="en-US" dirty="0"/>
              <a:t>,  Acacia </a:t>
            </a:r>
            <a:r>
              <a:rPr lang="en-US" dirty="0" err="1"/>
              <a:t>saligna</a:t>
            </a:r>
            <a:r>
              <a:rPr lang="en-US" dirty="0"/>
              <a:t>,  etc.) in dense rows by direct sowing (15-30 cm) on upper side  of bund and berm. Pigeon peas also planted annually. Lower part of the stone wall can also be stabilized by planting drought resistant plants such as Sisal, Aloes and Euphorbia in thick rows.</a:t>
            </a:r>
          </a:p>
          <a:p>
            <a:r>
              <a:rPr lang="en-US" b="1" dirty="0"/>
              <a:t>2. Agronomic practices: </a:t>
            </a:r>
          </a:p>
          <a:p>
            <a:pPr lvl="1"/>
            <a:r>
              <a:rPr lang="en-US" dirty="0"/>
              <a:t>contour plowing and compost (start first year applying 2-3 m strips above the bunds - where soil is deeper and moisture is higher).</a:t>
            </a:r>
          </a:p>
          <a:p>
            <a:r>
              <a:rPr lang="en-US" b="1" dirty="0"/>
              <a:t>3. Grow cash crops along bunds </a:t>
            </a:r>
          </a:p>
          <a:p>
            <a:pPr lvl="1"/>
            <a:r>
              <a:rPr lang="en-US" dirty="0"/>
              <a:t>(especially after 1-2 years of composting) in single or wider strips as required. Plant specific crops along bunds to use residual moisture (sunflowers, gourd, tomatoes, cucumbers, etc.).</a:t>
            </a:r>
          </a:p>
          <a:p>
            <a:r>
              <a:rPr lang="en-US" b="1" dirty="0"/>
              <a:t>4. Control grazing </a:t>
            </a:r>
            <a:r>
              <a:rPr lang="en-US" dirty="0"/>
              <a:t>– </a:t>
            </a:r>
          </a:p>
          <a:p>
            <a:pPr lvl="1"/>
            <a:r>
              <a:rPr lang="en-US" dirty="0"/>
              <a:t>avoid animals to graze between bunds for at least 1 year and place bunds in staggered position and do not end a bund in a depression point.</a:t>
            </a:r>
          </a:p>
        </p:txBody>
      </p:sp>
      <p:sp>
        <p:nvSpPr>
          <p:cNvPr id="4" name="Date Placeholder 3">
            <a:extLst>
              <a:ext uri="{FF2B5EF4-FFF2-40B4-BE49-F238E27FC236}">
                <a16:creationId xmlns:a16="http://schemas.microsoft.com/office/drawing/2014/main" id="{BF1AE614-A017-4EE6-A889-D37E590B26B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B754EFA3-E65A-4935-9620-164881E8920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37</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2F37D7FA-94CF-45B6-85F5-6D23EBD03BA6}"/>
              </a:ext>
            </a:extLst>
          </p:cNvPr>
          <p:cNvSpPr/>
          <p:nvPr/>
        </p:nvSpPr>
        <p:spPr>
          <a:xfrm>
            <a:off x="-1" y="3469187"/>
            <a:ext cx="1558977"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STONE FACED SOIL BUNDS</a:t>
            </a:r>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99410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1364-D014-40F7-9E14-8A49E019D5B2}"/>
              </a:ext>
            </a:extLst>
          </p:cNvPr>
          <p:cNvSpPr>
            <a:spLocks noGrp="1"/>
          </p:cNvSpPr>
          <p:nvPr>
            <p:ph type="title"/>
          </p:nvPr>
        </p:nvSpPr>
        <p:spPr/>
        <p:txBody>
          <a:bodyPr/>
          <a:lstStyle/>
          <a:p>
            <a:r>
              <a:rPr lang="en-US" dirty="0"/>
              <a:t>LEVEL FANYA JUU (FJ)</a:t>
            </a:r>
          </a:p>
        </p:txBody>
      </p:sp>
      <p:sp>
        <p:nvSpPr>
          <p:cNvPr id="3" name="Content Placeholder 2">
            <a:extLst>
              <a:ext uri="{FF2B5EF4-FFF2-40B4-BE49-F238E27FC236}">
                <a16:creationId xmlns:a16="http://schemas.microsoft.com/office/drawing/2014/main" id="{7B86AB71-9026-4724-BED4-2F066DF93777}"/>
              </a:ext>
            </a:extLst>
          </p:cNvPr>
          <p:cNvSpPr>
            <a:spLocks noGrp="1"/>
          </p:cNvSpPr>
          <p:nvPr>
            <p:ph idx="1"/>
          </p:nvPr>
        </p:nvSpPr>
        <p:spPr/>
        <p:txBody>
          <a:bodyPr/>
          <a:lstStyle/>
          <a:p>
            <a:r>
              <a:rPr lang="en-US" dirty="0"/>
              <a:t>A level Fanya Juu (‘throw uphill’ in Swahili language) is an embankment along the contour, made of soil and/or stones, with a basin at its lower side. </a:t>
            </a:r>
          </a:p>
          <a:p>
            <a:pPr algn="just"/>
            <a:r>
              <a:rPr lang="en-US" dirty="0"/>
              <a:t>The Fanya Juu re-duces or stops the velocity of overland flow and consequently soil erosion. </a:t>
            </a:r>
          </a:p>
          <a:p>
            <a:pPr algn="just"/>
            <a:r>
              <a:rPr lang="en-US" dirty="0"/>
              <a:t>By contrast with the Level Bund, the soil in a Fanya Juu is moved upslope for construction. </a:t>
            </a:r>
          </a:p>
          <a:p>
            <a:pPr algn="just"/>
            <a:r>
              <a:rPr lang="en-US" dirty="0"/>
              <a:t>The water retention basin is thus at the lower side of the wall. </a:t>
            </a:r>
          </a:p>
          <a:p>
            <a:pPr algn="just"/>
            <a:r>
              <a:rPr lang="en-US" dirty="0"/>
              <a:t>Tied ridges about every 10 </a:t>
            </a:r>
            <a:r>
              <a:rPr lang="en-US" dirty="0" err="1"/>
              <a:t>metres</a:t>
            </a:r>
            <a:r>
              <a:rPr lang="en-US" dirty="0"/>
              <a:t> are also used here to prevent runoff from flowing sideways.</a:t>
            </a:r>
          </a:p>
        </p:txBody>
      </p:sp>
      <p:sp>
        <p:nvSpPr>
          <p:cNvPr id="4" name="Date Placeholder 3">
            <a:extLst>
              <a:ext uri="{FF2B5EF4-FFF2-40B4-BE49-F238E27FC236}">
                <a16:creationId xmlns:a16="http://schemas.microsoft.com/office/drawing/2014/main" id="{C8E96A7C-09C4-4166-8AE7-75361D96D66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53F96097-486E-45A2-9204-9820A8B95CE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Tree>
    <p:extLst>
      <p:ext uri="{BB962C8B-B14F-4D97-AF65-F5344CB8AC3E}">
        <p14:creationId xmlns:p14="http://schemas.microsoft.com/office/powerpoint/2010/main" val="1603588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93DB8-EAC0-4E72-A406-BE7139183D34}"/>
              </a:ext>
            </a:extLst>
          </p:cNvPr>
          <p:cNvSpPr>
            <a:spLocks noGrp="1"/>
          </p:cNvSpPr>
          <p:nvPr>
            <p:ph type="title"/>
          </p:nvPr>
        </p:nvSpPr>
        <p:spPr/>
        <p:txBody>
          <a:bodyPr>
            <a:normAutofit/>
          </a:bodyPr>
          <a:lstStyle/>
          <a:p>
            <a:r>
              <a:rPr lang="en-US" sz="4000" dirty="0"/>
              <a:t>Objectives</a:t>
            </a:r>
          </a:p>
        </p:txBody>
      </p:sp>
      <p:sp>
        <p:nvSpPr>
          <p:cNvPr id="3" name="Content Placeholder 2">
            <a:extLst>
              <a:ext uri="{FF2B5EF4-FFF2-40B4-BE49-F238E27FC236}">
                <a16:creationId xmlns:a16="http://schemas.microsoft.com/office/drawing/2014/main" id="{71F375CC-435C-4F74-9CF6-2E53900E0453}"/>
              </a:ext>
            </a:extLst>
          </p:cNvPr>
          <p:cNvSpPr>
            <a:spLocks noGrp="1"/>
          </p:cNvSpPr>
          <p:nvPr>
            <p:ph idx="1"/>
          </p:nvPr>
        </p:nvSpPr>
        <p:spPr/>
        <p:txBody>
          <a:bodyPr/>
          <a:lstStyle/>
          <a:p>
            <a:pPr algn="just"/>
            <a:r>
              <a:rPr lang="en-US" dirty="0"/>
              <a:t>.The FJ reduces and stops the velocity of runoff and consequently reduces soil erosion and the steady decline of crop yields</a:t>
            </a:r>
          </a:p>
          <a:p>
            <a:pPr algn="just"/>
            <a:r>
              <a:rPr lang="en-US" dirty="0"/>
              <a:t> They are impermeable structures intended to retain rainfall, and hence, increase soil moisture, water availability to plants, and increase the efﬁciency of fertilizer application if any. </a:t>
            </a:r>
          </a:p>
          <a:p>
            <a:pPr algn="just"/>
            <a:r>
              <a:rPr lang="en-US" dirty="0"/>
              <a:t> Fanya juus bench quicker than soil bunds but are not as efﬁcient in moisture conservation and more prone to breakages/ overtopping.</a:t>
            </a:r>
          </a:p>
        </p:txBody>
      </p:sp>
      <p:sp>
        <p:nvSpPr>
          <p:cNvPr id="4" name="Date Placeholder 3">
            <a:extLst>
              <a:ext uri="{FF2B5EF4-FFF2-40B4-BE49-F238E27FC236}">
                <a16:creationId xmlns:a16="http://schemas.microsoft.com/office/drawing/2014/main" id="{08D01B48-0141-402F-B382-D32DDDEB73F3}"/>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DDCC17B8-84AE-4C83-90D7-2C19D331BDA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7" name="Rectangle 6">
            <a:extLst>
              <a:ext uri="{FF2B5EF4-FFF2-40B4-BE49-F238E27FC236}">
                <a16:creationId xmlns:a16="http://schemas.microsoft.com/office/drawing/2014/main" id="{6B35DD8B-CE7F-43B4-96E7-7075D172B499}"/>
              </a:ext>
            </a:extLst>
          </p:cNvPr>
          <p:cNvSpPr/>
          <p:nvPr/>
        </p:nvSpPr>
        <p:spPr>
          <a:xfrm>
            <a:off x="0" y="2582774"/>
            <a:ext cx="179882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FANYA JUU (FJ)</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25729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rPr>
              <a:t>Bund spacing </a:t>
            </a:r>
            <a:endParaRPr lang="en-US" dirty="0"/>
          </a:p>
        </p:txBody>
      </p:sp>
      <p:sp>
        <p:nvSpPr>
          <p:cNvPr id="3" name="Content Placeholder 2"/>
          <p:cNvSpPr>
            <a:spLocks noGrp="1"/>
          </p:cNvSpPr>
          <p:nvPr>
            <p:ph idx="1"/>
          </p:nvPr>
        </p:nvSpPr>
        <p:spPr/>
        <p:txBody>
          <a:bodyPr>
            <a:normAutofit/>
          </a:bodyPr>
          <a:lstStyle/>
          <a:p>
            <a:r>
              <a:rPr lang="en-GB" dirty="0"/>
              <a:t>In spacing bunds, the following conditions are important to be considered.</a:t>
            </a:r>
          </a:p>
          <a:p>
            <a:pPr lvl="1"/>
            <a:r>
              <a:rPr lang="en-GB" sz="2600" dirty="0"/>
              <a:t>Bunds should allow adequate space for farming</a:t>
            </a:r>
            <a:endParaRPr lang="en-US" sz="2600" dirty="0"/>
          </a:p>
          <a:p>
            <a:pPr lvl="1"/>
            <a:r>
              <a:rPr lang="en-GB" sz="2600" dirty="0"/>
              <a:t>Should not unnecessarily be far apart, so that there is high run-off, which breaks the structure</a:t>
            </a:r>
            <a:endParaRPr lang="en-US" sz="2600" dirty="0"/>
          </a:p>
          <a:p>
            <a:pPr lvl="1"/>
            <a:r>
              <a:rPr lang="en-GB" sz="2600" dirty="0"/>
              <a:t>The VI should not exceed 2m. If it is more than this it affects the stability of the bund</a:t>
            </a:r>
            <a:endParaRPr lang="en-US" sz="2600" dirty="0"/>
          </a:p>
          <a:p>
            <a:pPr lvl="1"/>
            <a:r>
              <a:rPr lang="en-GB" sz="2600" dirty="0"/>
              <a:t>A vertical interval of 1m is very appropriate to land with slope less than or equal to 12%</a:t>
            </a:r>
            <a:endParaRPr lang="en-US" sz="2600" dirty="0"/>
          </a:p>
          <a:p>
            <a:pPr lvl="1"/>
            <a:r>
              <a:rPr lang="en-GB" sz="2600" dirty="0"/>
              <a:t>The cultivable land should not be less than 7m for ox plough farming conditions.</a:t>
            </a:r>
            <a:endParaRPr lang="en-US" dirty="0"/>
          </a:p>
          <a:p>
            <a:pPr lvl="1"/>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Tree>
    <p:extLst>
      <p:ext uri="{BB962C8B-B14F-4D97-AF65-F5344CB8AC3E}">
        <p14:creationId xmlns:p14="http://schemas.microsoft.com/office/powerpoint/2010/main" val="742897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B44DF-6655-4A09-8A71-1EDFB4DAF6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7AF1E2-C48B-4C12-9EED-6DC99CA7D72B}"/>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D2625D56-64CB-4ECE-AE3F-063C0424B21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16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16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8E9F6DE8-693A-44A3-9A09-73BFE8BA15E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6" name="Picture 5">
            <a:extLst>
              <a:ext uri="{FF2B5EF4-FFF2-40B4-BE49-F238E27FC236}">
                <a16:creationId xmlns:a16="http://schemas.microsoft.com/office/drawing/2014/main" id="{7DBD0D94-FE72-46BB-B08F-2F59A4243A53}"/>
              </a:ext>
            </a:extLst>
          </p:cNvPr>
          <p:cNvPicPr>
            <a:picLocks noChangeAspect="1"/>
          </p:cNvPicPr>
          <p:nvPr/>
        </p:nvPicPr>
        <p:blipFill>
          <a:blip r:embed="rId2"/>
          <a:stretch>
            <a:fillRect/>
          </a:stretch>
        </p:blipFill>
        <p:spPr>
          <a:xfrm>
            <a:off x="1371465" y="0"/>
            <a:ext cx="10074711" cy="6858000"/>
          </a:xfrm>
          <a:prstGeom prst="rect">
            <a:avLst/>
          </a:prstGeom>
        </p:spPr>
      </p:pic>
    </p:spTree>
    <p:extLst>
      <p:ext uri="{BB962C8B-B14F-4D97-AF65-F5344CB8AC3E}">
        <p14:creationId xmlns:p14="http://schemas.microsoft.com/office/powerpoint/2010/main" val="38008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A7C4-170E-4786-B3E9-6A7108542C28}"/>
              </a:ext>
            </a:extLst>
          </p:cNvPr>
          <p:cNvSpPr>
            <a:spLocks noGrp="1"/>
          </p:cNvSpPr>
          <p:nvPr>
            <p:ph type="title"/>
          </p:nvPr>
        </p:nvSpPr>
        <p:spPr/>
        <p:txBody>
          <a:bodyPr>
            <a:normAutofit fontScale="90000"/>
          </a:bodyPr>
          <a:lstStyle/>
          <a:p>
            <a:r>
              <a:rPr lang="en-US" sz="4400" dirty="0"/>
              <a:t>Suitability</a:t>
            </a:r>
          </a:p>
        </p:txBody>
      </p:sp>
      <p:sp>
        <p:nvSpPr>
          <p:cNvPr id="3" name="Content Placeholder 2">
            <a:extLst>
              <a:ext uri="{FF2B5EF4-FFF2-40B4-BE49-F238E27FC236}">
                <a16:creationId xmlns:a16="http://schemas.microsoft.com/office/drawing/2014/main" id="{FAA460BE-65B3-45C5-A1E6-3AD52FC7838A}"/>
              </a:ext>
            </a:extLst>
          </p:cNvPr>
          <p:cNvSpPr>
            <a:spLocks noGrp="1"/>
          </p:cNvSpPr>
          <p:nvPr>
            <p:ph idx="1"/>
          </p:nvPr>
        </p:nvSpPr>
        <p:spPr/>
        <p:txBody>
          <a:bodyPr/>
          <a:lstStyle/>
          <a:p>
            <a:r>
              <a:rPr lang="en-US" dirty="0"/>
              <a:t>Suitable mostly in moist weyna dega/medium rainfall areas with deep and well drained soils. </a:t>
            </a:r>
          </a:p>
          <a:p>
            <a:pPr algn="just"/>
            <a:r>
              <a:rPr lang="en-US" dirty="0"/>
              <a:t>Can also be practiced in upper ranges of semi-arid conditions, particularly on gentle slopes and well drained soils.</a:t>
            </a:r>
          </a:p>
          <a:p>
            <a:pPr algn="just"/>
            <a:r>
              <a:rPr lang="en-US" dirty="0"/>
              <a:t> Can be applied generally on cultivated lands with slopes above 3% and below 15% gradient. </a:t>
            </a:r>
          </a:p>
          <a:p>
            <a:pPr algn="just"/>
            <a:r>
              <a:rPr lang="en-US" dirty="0"/>
              <a:t>Fanya juus are best constructed in uniform terrains with deep soils that do not have traverse slopes (depressions). </a:t>
            </a:r>
          </a:p>
        </p:txBody>
      </p:sp>
      <p:sp>
        <p:nvSpPr>
          <p:cNvPr id="4" name="Date Placeholder 3">
            <a:extLst>
              <a:ext uri="{FF2B5EF4-FFF2-40B4-BE49-F238E27FC236}">
                <a16:creationId xmlns:a16="http://schemas.microsoft.com/office/drawing/2014/main" id="{7CDCAED6-1442-4073-BE4A-FECB23D26E43}"/>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55F2C86F-FF47-43A1-9796-831FBAA6AA8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545A32C9-DAB4-4486-BCFA-CE13780C5037}"/>
              </a:ext>
            </a:extLst>
          </p:cNvPr>
          <p:cNvSpPr/>
          <p:nvPr/>
        </p:nvSpPr>
        <p:spPr>
          <a:xfrm>
            <a:off x="0" y="2597764"/>
            <a:ext cx="179882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FANYA JUU (FJ)</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7039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9797-02C0-4F04-8A94-12B0D76B9EEA}"/>
              </a:ext>
            </a:extLst>
          </p:cNvPr>
          <p:cNvSpPr>
            <a:spLocks noGrp="1"/>
          </p:cNvSpPr>
          <p:nvPr>
            <p:ph type="title"/>
          </p:nvPr>
        </p:nvSpPr>
        <p:spPr/>
        <p:txBody>
          <a:bodyPr>
            <a:normAutofit/>
          </a:bodyPr>
          <a:lstStyle/>
          <a:p>
            <a:r>
              <a:rPr lang="en-US" sz="3600" dirty="0"/>
              <a:t>Potential to increase/sustain productivity</a:t>
            </a:r>
          </a:p>
        </p:txBody>
      </p:sp>
      <p:sp>
        <p:nvSpPr>
          <p:cNvPr id="3" name="Content Placeholder 2">
            <a:extLst>
              <a:ext uri="{FF2B5EF4-FFF2-40B4-BE49-F238E27FC236}">
                <a16:creationId xmlns:a16="http://schemas.microsoft.com/office/drawing/2014/main" id="{5C812881-933E-45AF-A0E9-9A0692B43E96}"/>
              </a:ext>
            </a:extLst>
          </p:cNvPr>
          <p:cNvSpPr>
            <a:spLocks noGrp="1"/>
          </p:cNvSpPr>
          <p:nvPr>
            <p:ph idx="1"/>
          </p:nvPr>
        </p:nvSpPr>
        <p:spPr>
          <a:xfrm>
            <a:off x="1487488" y="1196962"/>
            <a:ext cx="10369152" cy="5661037"/>
          </a:xfrm>
        </p:spPr>
        <p:txBody>
          <a:bodyPr>
            <a:normAutofit/>
          </a:bodyPr>
          <a:lstStyle/>
          <a:p>
            <a:r>
              <a:rPr lang="en-US" dirty="0"/>
              <a:t> The main advantages of fanya juu derive from its capacity to become a bench terrace in a short number of years. </a:t>
            </a:r>
          </a:p>
          <a:p>
            <a:pPr lvl="1" algn="just"/>
            <a:r>
              <a:rPr lang="en-US" dirty="0"/>
              <a:t>However, fanya juus contribute to increase productivity only if well managed and integrated with soil fertility improvement practices, particularly vegetative stabilization and composting. </a:t>
            </a:r>
          </a:p>
          <a:p>
            <a:pPr algn="just"/>
            <a:r>
              <a:rPr lang="en-US" sz="36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Minimum surveying and tools requirements</a:t>
            </a:r>
          </a:p>
          <a:p>
            <a:pPr lvl="1" algn="just"/>
            <a:r>
              <a:rPr lang="en-US" dirty="0"/>
              <a:t>Layout: </a:t>
            </a:r>
          </a:p>
          <a:p>
            <a:pPr lvl="2" algn="just"/>
            <a:r>
              <a:rPr lang="en-US" dirty="0"/>
              <a:t>One water line level, two range poles graduated in cm and 10m of string (a team of three people layout </a:t>
            </a:r>
            <a:r>
              <a:rPr lang="en-US" dirty="0" err="1"/>
              <a:t>approx</a:t>
            </a:r>
            <a:r>
              <a:rPr lang="en-US" dirty="0"/>
              <a:t> 2-3 ha/day).  </a:t>
            </a:r>
          </a:p>
          <a:p>
            <a:pPr lvl="1" algn="just"/>
            <a:r>
              <a:rPr lang="en-US" dirty="0"/>
              <a:t>Work: </a:t>
            </a:r>
          </a:p>
          <a:p>
            <a:pPr lvl="2" algn="just"/>
            <a:r>
              <a:rPr lang="en-US" dirty="0"/>
              <a:t>shovels, pick axes and wooden compactors</a:t>
            </a:r>
          </a:p>
        </p:txBody>
      </p:sp>
      <p:sp>
        <p:nvSpPr>
          <p:cNvPr id="4" name="Date Placeholder 3">
            <a:extLst>
              <a:ext uri="{FF2B5EF4-FFF2-40B4-BE49-F238E27FC236}">
                <a16:creationId xmlns:a16="http://schemas.microsoft.com/office/drawing/2014/main" id="{2DF7040C-30EB-4E0F-9AA4-6F577146AC7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34D862C5-B1CA-4CA5-B2D7-EA6794FDD2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en-IN" sz="1400" b="1" i="0" u="none" strike="noStrike" kern="1200" cap="none" spc="0" normalizeH="0" baseline="0" noProof="0" dirty="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0FD82397-090E-4D3E-807F-DE65BA73AE43}"/>
              </a:ext>
            </a:extLst>
          </p:cNvPr>
          <p:cNvSpPr/>
          <p:nvPr/>
        </p:nvSpPr>
        <p:spPr>
          <a:xfrm>
            <a:off x="0" y="2597764"/>
            <a:ext cx="179882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FANYA JUU (FJ)</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851436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C8FE-763B-4354-8AD7-7315B9C95F9E}"/>
              </a:ext>
            </a:extLst>
          </p:cNvPr>
          <p:cNvSpPr>
            <a:spLocks noGrp="1"/>
          </p:cNvSpPr>
          <p:nvPr>
            <p:ph type="title"/>
          </p:nvPr>
        </p:nvSpPr>
        <p:spPr/>
        <p:txBody>
          <a:bodyPr>
            <a:normAutofit/>
          </a:bodyPr>
          <a:lstStyle/>
          <a:p>
            <a:r>
              <a:rPr lang="en-US" sz="4000" dirty="0"/>
              <a:t>Min. technical standards</a:t>
            </a:r>
          </a:p>
        </p:txBody>
      </p:sp>
      <p:sp>
        <p:nvSpPr>
          <p:cNvPr id="3" name="Content Placeholder 2">
            <a:extLst>
              <a:ext uri="{FF2B5EF4-FFF2-40B4-BE49-F238E27FC236}">
                <a16:creationId xmlns:a16="http://schemas.microsoft.com/office/drawing/2014/main" id="{9AEF423E-77A6-4C88-BA84-8138FCBD8E68}"/>
              </a:ext>
            </a:extLst>
          </p:cNvPr>
          <p:cNvSpPr>
            <a:spLocks noGrp="1"/>
          </p:cNvSpPr>
          <p:nvPr>
            <p:ph idx="1"/>
          </p:nvPr>
        </p:nvSpPr>
        <p:spPr/>
        <p:txBody>
          <a:bodyPr/>
          <a:lstStyle/>
          <a:p>
            <a:pPr lvl="1" algn="just"/>
            <a:r>
              <a:rPr lang="en-US" dirty="0"/>
              <a:t>Height: min. 60 cm after compaction. </a:t>
            </a:r>
          </a:p>
          <a:p>
            <a:pPr lvl="1" algn="just"/>
            <a:r>
              <a:rPr lang="en-US" dirty="0"/>
              <a:t>Base width: 1-1.2m in stable soils (1 </a:t>
            </a:r>
            <a:r>
              <a:rPr lang="en-US" dirty="0" err="1"/>
              <a:t>horiz</a:t>
            </a:r>
            <a:r>
              <a:rPr lang="en-US" dirty="0"/>
              <a:t>: 2 vertical) and 1.2-1.5m in unstable soils (1 </a:t>
            </a:r>
            <a:r>
              <a:rPr lang="en-US" dirty="0" err="1"/>
              <a:t>horiz</a:t>
            </a:r>
            <a:r>
              <a:rPr lang="en-US" dirty="0"/>
              <a:t>: 1 vertical). </a:t>
            </a:r>
          </a:p>
          <a:p>
            <a:pPr lvl="1" algn="just"/>
            <a:r>
              <a:rPr lang="en-US" dirty="0"/>
              <a:t>Top width: 30 cm (stable soil) - 50 cm (unstable soil). </a:t>
            </a:r>
          </a:p>
          <a:p>
            <a:pPr lvl="1" algn="just"/>
            <a:r>
              <a:rPr lang="en-US" dirty="0"/>
              <a:t>Collection ditch: 60cm W x 50cm D. </a:t>
            </a:r>
          </a:p>
          <a:p>
            <a:pPr lvl="1" algn="just"/>
            <a:r>
              <a:rPr lang="en-US" dirty="0"/>
              <a:t>Ties: placed every 3-6 m interval along channel. .</a:t>
            </a:r>
          </a:p>
          <a:p>
            <a:pPr lvl="1" algn="just"/>
            <a:r>
              <a:rPr lang="en-US" dirty="0"/>
              <a:t>Length of bund: up to 60 m in most cases, max 80 m. </a:t>
            </a:r>
          </a:p>
          <a:p>
            <a:pPr lvl="1" algn="just"/>
            <a:r>
              <a:rPr lang="en-US" dirty="0"/>
              <a:t>FJ need to be staggered to allow animals to cross ﬁelds as required. </a:t>
            </a:r>
          </a:p>
          <a:p>
            <a:endParaRPr lang="en-US" dirty="0"/>
          </a:p>
        </p:txBody>
      </p:sp>
      <p:sp>
        <p:nvSpPr>
          <p:cNvPr id="4" name="Date Placeholder 3">
            <a:extLst>
              <a:ext uri="{FF2B5EF4-FFF2-40B4-BE49-F238E27FC236}">
                <a16:creationId xmlns:a16="http://schemas.microsoft.com/office/drawing/2014/main" id="{4A3C67AA-554D-4A3E-9549-EE3BC859FD3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D22F5209-608C-418D-A185-808552E79D9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62A4FA92-9319-486F-A1A7-87B8CC392C59}"/>
              </a:ext>
            </a:extLst>
          </p:cNvPr>
          <p:cNvSpPr/>
          <p:nvPr/>
        </p:nvSpPr>
        <p:spPr>
          <a:xfrm>
            <a:off x="0" y="2597764"/>
            <a:ext cx="179882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FANYA JUU (FJ)</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515920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4027-7E8E-41F3-AF42-3264D7D53ED7}"/>
              </a:ext>
            </a:extLst>
          </p:cNvPr>
          <p:cNvSpPr>
            <a:spLocks noGrp="1"/>
          </p:cNvSpPr>
          <p:nvPr>
            <p:ph type="title"/>
          </p:nvPr>
        </p:nvSpPr>
        <p:spPr/>
        <p:txBody>
          <a:bodyPr>
            <a:normAutofit/>
          </a:bodyPr>
          <a:lstStyle/>
          <a:p>
            <a:r>
              <a:rPr lang="en-US" sz="4000" b="1" dirty="0"/>
              <a:t>Layout and vertical intervals (VI)</a:t>
            </a:r>
          </a:p>
        </p:txBody>
      </p:sp>
      <p:sp>
        <p:nvSpPr>
          <p:cNvPr id="3" name="Content Placeholder 2">
            <a:extLst>
              <a:ext uri="{FF2B5EF4-FFF2-40B4-BE49-F238E27FC236}">
                <a16:creationId xmlns:a16="http://schemas.microsoft.com/office/drawing/2014/main" id="{9A68B323-D5CA-4C83-B0F7-FAAA4A95F541}"/>
              </a:ext>
            </a:extLst>
          </p:cNvPr>
          <p:cNvSpPr>
            <a:spLocks noGrp="1"/>
          </p:cNvSpPr>
          <p:nvPr>
            <p:ph idx="1"/>
          </p:nvPr>
        </p:nvSpPr>
        <p:spPr/>
        <p:txBody>
          <a:bodyPr/>
          <a:lstStyle/>
          <a:p>
            <a:r>
              <a:rPr lang="en-US" dirty="0"/>
              <a:t>Vertical intervals: </a:t>
            </a:r>
          </a:p>
          <a:p>
            <a:r>
              <a:rPr lang="en-US" dirty="0"/>
              <a:t>ﬂexible and quality oriented approach. .</a:t>
            </a:r>
          </a:p>
          <a:p>
            <a:pPr lvl="1"/>
            <a:r>
              <a:rPr lang="en-US" dirty="0"/>
              <a:t>Slope 3-8%     VI = 1-1,5 m . </a:t>
            </a:r>
          </a:p>
          <a:p>
            <a:pPr lvl="1"/>
            <a:r>
              <a:rPr lang="en-US" dirty="0"/>
              <a:t>Slope 8-15%   VI = 1-2 m . </a:t>
            </a:r>
          </a:p>
          <a:p>
            <a:pPr lvl="1"/>
            <a:r>
              <a:rPr lang="en-US" dirty="0"/>
              <a:t>Layout along the contour using line level - </a:t>
            </a:r>
            <a:r>
              <a:rPr lang="en-US" dirty="0">
                <a:solidFill>
                  <a:srgbClr val="7030A0"/>
                </a:solidFill>
              </a:rPr>
              <a:t>discuss spacing with farmers </a:t>
            </a:r>
            <a:r>
              <a:rPr lang="en-US" dirty="0"/>
              <a:t>and in case of lateral slopes shift to soil bunds for higher water accumulation and apply reinforcements and keys.</a:t>
            </a:r>
          </a:p>
          <a:p>
            <a:endParaRPr lang="nl-NL" dirty="0"/>
          </a:p>
          <a:p>
            <a:r>
              <a:rPr lang="nl-NL" sz="4000" b="1" dirty="0"/>
              <a:t>WORK NORM: </a:t>
            </a:r>
          </a:p>
          <a:p>
            <a:pPr lvl="1"/>
            <a:r>
              <a:rPr lang="nl-NL" sz="3800" b="1" dirty="0">
                <a:solidFill>
                  <a:srgbClr val="7030A0"/>
                </a:solidFill>
              </a:rPr>
              <a:t>200 PDs/Km</a:t>
            </a:r>
            <a:endParaRPr lang="en-US" sz="3800" b="1" dirty="0">
              <a:solidFill>
                <a:srgbClr val="7030A0"/>
              </a:solidFill>
            </a:endParaRPr>
          </a:p>
        </p:txBody>
      </p:sp>
      <p:sp>
        <p:nvSpPr>
          <p:cNvPr id="4" name="Date Placeholder 3">
            <a:extLst>
              <a:ext uri="{FF2B5EF4-FFF2-40B4-BE49-F238E27FC236}">
                <a16:creationId xmlns:a16="http://schemas.microsoft.com/office/drawing/2014/main" id="{7424C66E-7C82-40A7-8776-AD35973E01C7}"/>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F4F0DC9C-5577-4996-8E2E-DC2221C5292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9684A4C7-9FD8-442A-8758-7CEF11B5474C}"/>
              </a:ext>
            </a:extLst>
          </p:cNvPr>
          <p:cNvSpPr/>
          <p:nvPr/>
        </p:nvSpPr>
        <p:spPr>
          <a:xfrm>
            <a:off x="0" y="2597764"/>
            <a:ext cx="179882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FANYA JUU (FJ)</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560077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23DFF9-E4F6-4CD9-97F6-5BE0768FCCFA}"/>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BF8E6EA2-09FA-41B8-97CD-51EBAD340F2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6" name="Picture 5">
            <a:extLst>
              <a:ext uri="{FF2B5EF4-FFF2-40B4-BE49-F238E27FC236}">
                <a16:creationId xmlns:a16="http://schemas.microsoft.com/office/drawing/2014/main" id="{B0B2FD6E-7D53-4DE4-B7B8-DB7D95364658}"/>
              </a:ext>
            </a:extLst>
          </p:cNvPr>
          <p:cNvPicPr>
            <a:picLocks noChangeAspect="1"/>
          </p:cNvPicPr>
          <p:nvPr/>
        </p:nvPicPr>
        <p:blipFill>
          <a:blip r:embed="rId2"/>
          <a:stretch>
            <a:fillRect/>
          </a:stretch>
        </p:blipFill>
        <p:spPr>
          <a:xfrm>
            <a:off x="1379347" y="0"/>
            <a:ext cx="8879123" cy="6858000"/>
          </a:xfrm>
          <a:prstGeom prst="rect">
            <a:avLst/>
          </a:prstGeom>
        </p:spPr>
      </p:pic>
      <p:sp>
        <p:nvSpPr>
          <p:cNvPr id="7" name="Rectangle 6">
            <a:extLst>
              <a:ext uri="{FF2B5EF4-FFF2-40B4-BE49-F238E27FC236}">
                <a16:creationId xmlns:a16="http://schemas.microsoft.com/office/drawing/2014/main" id="{104FEF94-AD3C-447A-9E5C-351E72F5BD4C}"/>
              </a:ext>
            </a:extLst>
          </p:cNvPr>
          <p:cNvSpPr/>
          <p:nvPr/>
        </p:nvSpPr>
        <p:spPr>
          <a:xfrm>
            <a:off x="0" y="2597764"/>
            <a:ext cx="179882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FANYA JUU (FJ)</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641590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CDDAA-418F-43F1-A403-1A31683F6A56}"/>
              </a:ext>
            </a:extLst>
          </p:cNvPr>
          <p:cNvSpPr>
            <a:spLocks noGrp="1"/>
          </p:cNvSpPr>
          <p:nvPr>
            <p:ph type="title"/>
          </p:nvPr>
        </p:nvSpPr>
        <p:spPr/>
        <p:txBody>
          <a:bodyPr>
            <a:normAutofit fontScale="90000"/>
          </a:bodyPr>
          <a:lstStyle/>
          <a:p>
            <a:r>
              <a:rPr lang="en-US" sz="4400" dirty="0"/>
              <a:t>Integration opportunities/requirements</a:t>
            </a:r>
          </a:p>
        </p:txBody>
      </p:sp>
      <p:sp>
        <p:nvSpPr>
          <p:cNvPr id="3" name="Content Placeholder 2">
            <a:extLst>
              <a:ext uri="{FF2B5EF4-FFF2-40B4-BE49-F238E27FC236}">
                <a16:creationId xmlns:a16="http://schemas.microsoft.com/office/drawing/2014/main" id="{2A9DFCD0-784A-4798-9A88-A379ADF7E344}"/>
              </a:ext>
            </a:extLst>
          </p:cNvPr>
          <p:cNvSpPr>
            <a:spLocks noGrp="1"/>
          </p:cNvSpPr>
          <p:nvPr>
            <p:ph idx="1"/>
          </p:nvPr>
        </p:nvSpPr>
        <p:spPr/>
        <p:txBody>
          <a:bodyPr>
            <a:normAutofit/>
          </a:bodyPr>
          <a:lstStyle/>
          <a:p>
            <a:r>
              <a:rPr lang="en-US" dirty="0"/>
              <a:t>1. Integration with bund stabilisation: </a:t>
            </a:r>
          </a:p>
          <a:p>
            <a:pPr lvl="1" algn="just"/>
            <a:r>
              <a:rPr lang="en-US" dirty="0"/>
              <a:t>Fanya Juus need the embankment stabilised in the upper side to allow excess water to overtop without creating damage. </a:t>
            </a:r>
          </a:p>
          <a:p>
            <a:pPr lvl="1" algn="just"/>
            <a:r>
              <a:rPr lang="en-US" dirty="0"/>
              <a:t>Grass planted with other shrubs is most suitable. Plantation is recommended on upper and lower side of fanya juu. </a:t>
            </a:r>
          </a:p>
          <a:p>
            <a:pPr lvl="1" algn="just"/>
            <a:r>
              <a:rPr lang="en-US" dirty="0"/>
              <a:t>Agronomic practices: </a:t>
            </a:r>
          </a:p>
          <a:p>
            <a:pPr lvl="2" algn="just"/>
            <a:r>
              <a:rPr lang="en-US" dirty="0"/>
              <a:t>contour plowing and compost (start ﬁrst year applying 2-3 m strips above fanya juu - where soil is deeper and moisture is higher). </a:t>
            </a:r>
          </a:p>
          <a:p>
            <a:pPr lvl="1" algn="just"/>
            <a:r>
              <a:rPr lang="en-US" dirty="0"/>
              <a:t>Grow cash crops along bunds (especially after 1-2 years of composting) in single or wider strips as required. </a:t>
            </a:r>
          </a:p>
          <a:p>
            <a:pPr lvl="1" algn="just"/>
            <a:r>
              <a:rPr lang="en-US" dirty="0"/>
              <a:t> Control grazing, staggered position of fanya juus + same as soil bunds.</a:t>
            </a:r>
          </a:p>
        </p:txBody>
      </p:sp>
      <p:sp>
        <p:nvSpPr>
          <p:cNvPr id="4" name="Date Placeholder 3">
            <a:extLst>
              <a:ext uri="{FF2B5EF4-FFF2-40B4-BE49-F238E27FC236}">
                <a16:creationId xmlns:a16="http://schemas.microsoft.com/office/drawing/2014/main" id="{43CF95BE-93CE-4BBF-9022-D1A4EB56C35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994D2810-A24D-402D-B8E2-94F22E58601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A81E9056-D95A-41D4-9104-A551FE10040C}"/>
              </a:ext>
            </a:extLst>
          </p:cNvPr>
          <p:cNvSpPr/>
          <p:nvPr/>
        </p:nvSpPr>
        <p:spPr>
          <a:xfrm>
            <a:off x="0" y="2597764"/>
            <a:ext cx="179882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FANYA JUU (FJ)</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003693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84A2-132D-4FF6-A142-3D78F4255898}"/>
              </a:ext>
            </a:extLst>
          </p:cNvPr>
          <p:cNvSpPr>
            <a:spLocks noGrp="1"/>
          </p:cNvSpPr>
          <p:nvPr>
            <p:ph type="title"/>
          </p:nvPr>
        </p:nvSpPr>
        <p:spPr/>
        <p:txBody>
          <a:bodyPr>
            <a:normAutofit fontScale="90000"/>
          </a:bodyPr>
          <a:lstStyle/>
          <a:p>
            <a:r>
              <a:rPr lang="en-US" sz="4400" dirty="0"/>
              <a:t>Modiﬁcations/adaptation to standard design</a:t>
            </a:r>
          </a:p>
        </p:txBody>
      </p:sp>
      <p:sp>
        <p:nvSpPr>
          <p:cNvPr id="3" name="Content Placeholder 2">
            <a:extLst>
              <a:ext uri="{FF2B5EF4-FFF2-40B4-BE49-F238E27FC236}">
                <a16:creationId xmlns:a16="http://schemas.microsoft.com/office/drawing/2014/main" id="{F8618199-9008-400E-8245-D2F9A83E0B2C}"/>
              </a:ext>
            </a:extLst>
          </p:cNvPr>
          <p:cNvSpPr>
            <a:spLocks noGrp="1"/>
          </p:cNvSpPr>
          <p:nvPr>
            <p:ph idx="1"/>
          </p:nvPr>
        </p:nvSpPr>
        <p:spPr/>
        <p:txBody>
          <a:bodyPr/>
          <a:lstStyle/>
          <a:p>
            <a:r>
              <a:rPr lang="en-US" dirty="0"/>
              <a:t>a) Combination of Fanya juus and soil bunds and reinforcements within the same contour line to address the problem of slight traverse slopes/depression points. </a:t>
            </a:r>
          </a:p>
          <a:p>
            <a:endParaRPr lang="en-US" dirty="0"/>
          </a:p>
          <a:p>
            <a:pPr algn="just"/>
            <a:r>
              <a:rPr lang="en-US" dirty="0"/>
              <a:t>b) Combination of Fanya juus alternated with soil bunds along the slope. This method is to allow some excess runoff not captured by the fanya juu to get trapped by the upper trench of the soil</a:t>
            </a:r>
          </a:p>
          <a:p>
            <a:pPr algn="just"/>
            <a:endParaRPr lang="en-US" dirty="0"/>
          </a:p>
          <a:p>
            <a:r>
              <a:rPr lang="en-US" dirty="0"/>
              <a:t>c) Upgrading of soil bunds using the fanya juu principle after 1-2 years</a:t>
            </a:r>
          </a:p>
        </p:txBody>
      </p:sp>
      <p:sp>
        <p:nvSpPr>
          <p:cNvPr id="4" name="Date Placeholder 3">
            <a:extLst>
              <a:ext uri="{FF2B5EF4-FFF2-40B4-BE49-F238E27FC236}">
                <a16:creationId xmlns:a16="http://schemas.microsoft.com/office/drawing/2014/main" id="{0383FDF2-D1D3-4FA8-811D-A1E02A2F780C}"/>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04D840AD-ABFC-4EA8-BB02-C4E9A1C75B0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6" name="Rectangle 5">
            <a:extLst>
              <a:ext uri="{FF2B5EF4-FFF2-40B4-BE49-F238E27FC236}">
                <a16:creationId xmlns:a16="http://schemas.microsoft.com/office/drawing/2014/main" id="{03B0ADC9-2168-4D56-B368-4110EB02216D}"/>
              </a:ext>
            </a:extLst>
          </p:cNvPr>
          <p:cNvSpPr/>
          <p:nvPr/>
        </p:nvSpPr>
        <p:spPr>
          <a:xfrm>
            <a:off x="0" y="2597764"/>
            <a:ext cx="179882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FANYA JUU (FJ)</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174540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24CD80-8A0E-40C7-9887-75A144B05BD7}"/>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F0F3FA57-2C66-4D4B-ADEE-4678C02E385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48</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8" name="Picture 7">
            <a:extLst>
              <a:ext uri="{FF2B5EF4-FFF2-40B4-BE49-F238E27FC236}">
                <a16:creationId xmlns:a16="http://schemas.microsoft.com/office/drawing/2014/main" id="{DED81D11-E528-4F47-A87F-A45475EDD2B3}"/>
              </a:ext>
            </a:extLst>
          </p:cNvPr>
          <p:cNvPicPr>
            <a:picLocks noChangeAspect="1"/>
          </p:cNvPicPr>
          <p:nvPr/>
        </p:nvPicPr>
        <p:blipFill rotWithShape="1">
          <a:blip r:embed="rId2"/>
          <a:srcRect l="2188" t="3636" b="4243"/>
          <a:stretch/>
        </p:blipFill>
        <p:spPr>
          <a:xfrm>
            <a:off x="2909456" y="304800"/>
            <a:ext cx="7029035" cy="6317673"/>
          </a:xfrm>
          <a:prstGeom prst="rect">
            <a:avLst/>
          </a:prstGeom>
        </p:spPr>
      </p:pic>
      <p:sp>
        <p:nvSpPr>
          <p:cNvPr id="6" name="Rectangle 5">
            <a:extLst>
              <a:ext uri="{FF2B5EF4-FFF2-40B4-BE49-F238E27FC236}">
                <a16:creationId xmlns:a16="http://schemas.microsoft.com/office/drawing/2014/main" id="{A0BC3931-C9A3-4FEE-8845-E9FD5D1005EA}"/>
              </a:ext>
            </a:extLst>
          </p:cNvPr>
          <p:cNvSpPr/>
          <p:nvPr/>
        </p:nvSpPr>
        <p:spPr>
          <a:xfrm>
            <a:off x="0" y="2597764"/>
            <a:ext cx="179882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n-ea"/>
                <a:cs typeface="+mn-cs"/>
              </a:rPr>
              <a:t>LEVEL FANYA JUU (FJ)</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4339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pic>
        <p:nvPicPr>
          <p:cNvPr id="6" name="Picture 5"/>
          <p:cNvPicPr/>
          <p:nvPr/>
        </p:nvPicPr>
        <p:blipFill>
          <a:blip r:embed="rId2"/>
          <a:stretch>
            <a:fillRect/>
          </a:stretch>
        </p:blipFill>
        <p:spPr>
          <a:xfrm>
            <a:off x="1557785" y="0"/>
            <a:ext cx="8933688" cy="4797152"/>
          </a:xfrm>
          <a:prstGeom prst="rect">
            <a:avLst/>
          </a:prstGeom>
        </p:spPr>
      </p:pic>
      <p:sp>
        <p:nvSpPr>
          <p:cNvPr id="7" name="Rectangle 6"/>
          <p:cNvSpPr/>
          <p:nvPr/>
        </p:nvSpPr>
        <p:spPr>
          <a:xfrm>
            <a:off x="6522635" y="274936"/>
            <a:ext cx="3417987" cy="806375"/>
          </a:xfrm>
          <a:prstGeom prst="rect">
            <a:avLst/>
          </a:prstGeom>
        </p:spPr>
        <p:txBody>
          <a:bodyPr wrap="none">
            <a:spAutoFit/>
          </a:bodyPr>
          <a:lstStyle/>
          <a:p>
            <a:pPr marL="609600" marR="0" lvl="0" indent="0" algn="just" defTabSz="457200" rtl="0" eaLnBrk="1" fontAlgn="auto" latinLnBrk="0" hangingPunct="1">
              <a:lnSpc>
                <a:spcPct val="115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mbria" panose="02040503050406030204" pitchFamily="18" charset="0"/>
                <a:ea typeface="Times New Roman" panose="02020603050405020304" pitchFamily="18" charset="0"/>
                <a:cs typeface="+mn-cs"/>
              </a:rPr>
              <a:t>V.I = [0.3(2+ (slope% /3)]</a:t>
            </a:r>
          </a:p>
          <a:p>
            <a:pPr marL="609600" marR="0" lvl="0" indent="0" algn="just" defTabSz="457200" rtl="0" eaLnBrk="1" fontAlgn="auto" latinLnBrk="0" hangingPunct="1">
              <a:lnSpc>
                <a:spcPct val="115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mbria" panose="02040503050406030204" pitchFamily="18" charset="0"/>
                <a:ea typeface="Times New Roman" panose="02020603050405020304" pitchFamily="18" charset="0"/>
                <a:cs typeface="+mn-cs"/>
              </a:rPr>
              <a:t>Medium and heavy rainfall</a:t>
            </a:r>
            <a:endParaRPr kumimoji="0" lang="en-US" sz="18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p:cNvSpPr/>
          <p:nvPr/>
        </p:nvSpPr>
        <p:spPr>
          <a:xfrm>
            <a:off x="6543483" y="1081311"/>
            <a:ext cx="3330142" cy="806375"/>
          </a:xfrm>
          <a:prstGeom prst="rect">
            <a:avLst/>
          </a:prstGeom>
        </p:spPr>
        <p:txBody>
          <a:bodyPr wrap="none">
            <a:spAutoFit/>
          </a:bodyPr>
          <a:lstStyle/>
          <a:p>
            <a:pPr marL="609600" marR="0" lvl="0" indent="0" algn="just" defTabSz="457200" rtl="0" eaLnBrk="1" fontAlgn="auto" latinLnBrk="0" hangingPunct="1">
              <a:lnSpc>
                <a:spcPct val="115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mn-cs"/>
              </a:rPr>
              <a:t>V.I = [0.3(2+ (slope% /2)]</a:t>
            </a:r>
          </a:p>
          <a:p>
            <a:pPr marL="609600" marR="0" lvl="0" indent="0" algn="just" defTabSz="457200" rtl="0" eaLnBrk="1" fontAlgn="auto" latinLnBrk="0" hangingPunct="1">
              <a:lnSpc>
                <a:spcPct val="115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mn-cs"/>
              </a:rPr>
              <a:t>Low rainfall</a:t>
            </a:r>
            <a:endPar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1803717" y="5083663"/>
            <a:ext cx="8136904" cy="1471172"/>
          </a:xfrm>
          <a:prstGeom prst="rect">
            <a:avLst/>
          </a:prstGeom>
        </p:spPr>
        <p:txBody>
          <a:bodyPr wrap="square">
            <a:spAutoFit/>
          </a:bodyPr>
          <a:lstStyle/>
          <a:p>
            <a:pPr marL="609600" marR="0" lvl="0" indent="0" algn="ctr" defTabSz="457200" rtl="0" eaLnBrk="1" fontAlgn="auto" latinLnBrk="0" hangingPunct="1">
              <a:lnSpc>
                <a:spcPts val="15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mn-cs"/>
              </a:rPr>
              <a:t>V.I = (S D) / 100</a:t>
            </a:r>
            <a:endPar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a:p>
            <a:pPr marL="609600" marR="0" lvl="0" indent="0" algn="just" defTabSz="457200" rtl="0" eaLnBrk="1" fontAlgn="auto" latinLnBrk="0" hangingPunct="1">
              <a:lnSpc>
                <a:spcPct val="115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mn-cs"/>
              </a:rPr>
              <a:t>Where V.I – Vertical interval </a:t>
            </a:r>
            <a:endPar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a:p>
            <a:pPr marL="609600" marR="0" lvl="0" indent="0" algn="just" defTabSz="457200" rtl="0" eaLnBrk="1" fontAlgn="auto" latinLnBrk="0" hangingPunct="1">
              <a:lnSpc>
                <a:spcPct val="115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mn-cs"/>
              </a:rPr>
              <a:t>                S – The ground slope in percentage</a:t>
            </a:r>
            <a:endPar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a:p>
            <a:pPr marL="609600" marR="0" lvl="0" indent="0" algn="just" defTabSz="457200" rtl="0" eaLnBrk="1" fontAlgn="auto" latinLnBrk="0" hangingPunct="1">
              <a:lnSpc>
                <a:spcPct val="115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mn-cs"/>
              </a:rPr>
              <a:t>                D – The cultivable strip in m (the horizontal ground distance) </a:t>
            </a:r>
            <a:endPar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7736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76970"/>
            <a:ext cx="8754176" cy="487734"/>
          </a:xfrm>
        </p:spPr>
        <p:txBody>
          <a:bodyPr>
            <a:noAutofit/>
          </a:bodyPr>
          <a:lstStyle/>
          <a:p>
            <a:r>
              <a:rPr lang="en-GB" sz="2400" dirty="0">
                <a:effectLst/>
              </a:rPr>
              <a:t>Table- Spacing of bunds expressed in vertical interval (V.I and H.I)</a:t>
            </a:r>
            <a:br>
              <a:rPr lang="en-US" sz="2400" dirty="0">
                <a:effectLst/>
              </a:rPr>
            </a:br>
            <a:endParaRPr lang="en-US" sz="24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graphicFrame>
        <p:nvGraphicFramePr>
          <p:cNvPr id="6" name="Table 5"/>
          <p:cNvGraphicFramePr>
            <a:graphicFrameLocks noGrp="1"/>
          </p:cNvGraphicFramePr>
          <p:nvPr/>
        </p:nvGraphicFramePr>
        <p:xfrm>
          <a:off x="1524003" y="814508"/>
          <a:ext cx="9143999" cy="6725044"/>
        </p:xfrm>
        <a:graphic>
          <a:graphicData uri="http://schemas.openxmlformats.org/drawingml/2006/table">
            <a:tbl>
              <a:tblPr firstRow="1" firstCol="1" lastRow="1" lastCol="1" bandRow="1" bandCol="1">
                <a:tableStyleId>{5C22544A-7EE6-4342-B048-85BDC9FD1C3A}</a:tableStyleId>
              </a:tblPr>
              <a:tblGrid>
                <a:gridCol w="1305991">
                  <a:extLst>
                    <a:ext uri="{9D8B030D-6E8A-4147-A177-3AD203B41FA5}">
                      <a16:colId xmlns:a16="http://schemas.microsoft.com/office/drawing/2014/main" val="867316769"/>
                    </a:ext>
                  </a:extLst>
                </a:gridCol>
                <a:gridCol w="1305991">
                  <a:extLst>
                    <a:ext uri="{9D8B030D-6E8A-4147-A177-3AD203B41FA5}">
                      <a16:colId xmlns:a16="http://schemas.microsoft.com/office/drawing/2014/main" val="1687297020"/>
                    </a:ext>
                  </a:extLst>
                </a:gridCol>
                <a:gridCol w="1305991">
                  <a:extLst>
                    <a:ext uri="{9D8B030D-6E8A-4147-A177-3AD203B41FA5}">
                      <a16:colId xmlns:a16="http://schemas.microsoft.com/office/drawing/2014/main" val="3051921889"/>
                    </a:ext>
                  </a:extLst>
                </a:gridCol>
                <a:gridCol w="1305991">
                  <a:extLst>
                    <a:ext uri="{9D8B030D-6E8A-4147-A177-3AD203B41FA5}">
                      <a16:colId xmlns:a16="http://schemas.microsoft.com/office/drawing/2014/main" val="2188891938"/>
                    </a:ext>
                  </a:extLst>
                </a:gridCol>
                <a:gridCol w="1305991">
                  <a:extLst>
                    <a:ext uri="{9D8B030D-6E8A-4147-A177-3AD203B41FA5}">
                      <a16:colId xmlns:a16="http://schemas.microsoft.com/office/drawing/2014/main" val="2082219884"/>
                    </a:ext>
                  </a:extLst>
                </a:gridCol>
                <a:gridCol w="1307022">
                  <a:extLst>
                    <a:ext uri="{9D8B030D-6E8A-4147-A177-3AD203B41FA5}">
                      <a16:colId xmlns:a16="http://schemas.microsoft.com/office/drawing/2014/main" val="588149897"/>
                    </a:ext>
                  </a:extLst>
                </a:gridCol>
                <a:gridCol w="1307022">
                  <a:extLst>
                    <a:ext uri="{9D8B030D-6E8A-4147-A177-3AD203B41FA5}">
                      <a16:colId xmlns:a16="http://schemas.microsoft.com/office/drawing/2014/main" val="3862232311"/>
                    </a:ext>
                  </a:extLst>
                </a:gridCol>
              </a:tblGrid>
              <a:tr h="120388">
                <a:tc rowSpan="2">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                 Slope %</a:t>
                      </a:r>
                      <a:endParaRPr kumimoji="0" lang="en-US" sz="1800" b="1" kern="1200">
                        <a:solidFill>
                          <a:schemeClr val="dk1"/>
                        </a:solidFill>
                        <a:effectLst/>
                        <a:latin typeface="+mn-lt"/>
                        <a:ea typeface="+mn-ea"/>
                        <a:cs typeface="+mn-cs"/>
                      </a:endParaRPr>
                    </a:p>
                  </a:txBody>
                  <a:tcPr marL="37420" marR="37420" marT="0" marB="0" anchor="ctr"/>
                </a:tc>
                <a:tc gridSpan="2">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Soil depth &gt;75 cm</a:t>
                      </a:r>
                      <a:endParaRPr kumimoji="0" lang="en-US" sz="1800" b="1" kern="1200" dirty="0">
                        <a:solidFill>
                          <a:schemeClr val="dk1"/>
                        </a:solidFill>
                        <a:effectLst/>
                        <a:latin typeface="+mn-lt"/>
                        <a:ea typeface="+mn-ea"/>
                        <a:cs typeface="+mn-cs"/>
                      </a:endParaRPr>
                    </a:p>
                  </a:txBody>
                  <a:tcPr marL="37420" marR="37420" marT="0" marB="0" anchor="ctr"/>
                </a:tc>
                <a:tc hMerge="1">
                  <a:txBody>
                    <a:bodyPr/>
                    <a:lstStyle/>
                    <a:p>
                      <a:endParaRPr lang="en-US"/>
                    </a:p>
                  </a:txBody>
                  <a:tcPr/>
                </a:tc>
                <a:tc gridSpan="2">
                  <a:txBody>
                    <a:bodyPr/>
                    <a:lstStyle/>
                    <a:p>
                      <a:pPr marL="609600" algn="ctr"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Soil</a:t>
                      </a:r>
                      <a:r>
                        <a:rPr kumimoji="0" lang="en-GB" sz="1800" b="1" kern="1200" baseline="0" dirty="0">
                          <a:solidFill>
                            <a:schemeClr val="dk1"/>
                          </a:solidFill>
                          <a:effectLst/>
                          <a:latin typeface="+mn-lt"/>
                          <a:ea typeface="+mn-ea"/>
                          <a:cs typeface="+mn-cs"/>
                        </a:rPr>
                        <a:t> </a:t>
                      </a:r>
                      <a:r>
                        <a:rPr kumimoji="0" lang="en-GB" sz="1800" b="1" kern="1200" dirty="0">
                          <a:solidFill>
                            <a:schemeClr val="dk1"/>
                          </a:solidFill>
                          <a:effectLst/>
                          <a:latin typeface="+mn-lt"/>
                          <a:ea typeface="+mn-ea"/>
                          <a:cs typeface="+mn-cs"/>
                        </a:rPr>
                        <a:t>depth               50-75cm</a:t>
                      </a:r>
                      <a:endParaRPr kumimoji="0" lang="en-US" sz="1800" b="1" kern="1200" dirty="0">
                        <a:solidFill>
                          <a:schemeClr val="dk1"/>
                        </a:solidFill>
                        <a:effectLst/>
                        <a:latin typeface="+mn-lt"/>
                        <a:ea typeface="+mn-ea"/>
                        <a:cs typeface="+mn-cs"/>
                      </a:endParaRPr>
                    </a:p>
                  </a:txBody>
                  <a:tcPr marL="37420" marR="37420" marT="0" marB="0" anchor="ctr"/>
                </a:tc>
                <a:tc hMerge="1">
                  <a:txBody>
                    <a:bodyPr/>
                    <a:lstStyle/>
                    <a:p>
                      <a:endParaRPr lang="en-US"/>
                    </a:p>
                  </a:txBody>
                  <a:tcPr/>
                </a:tc>
                <a:tc gridSpan="2">
                  <a:txBody>
                    <a:bodyPr/>
                    <a:lstStyle/>
                    <a:p>
                      <a:pPr marL="609600" algn="ctr"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Soil depth            25-50cm</a:t>
                      </a:r>
                      <a:endParaRPr kumimoji="0" lang="en-US" sz="1800" b="1" kern="1200" dirty="0">
                        <a:solidFill>
                          <a:schemeClr val="dk1"/>
                        </a:solidFill>
                        <a:effectLst/>
                        <a:latin typeface="+mn-lt"/>
                        <a:ea typeface="+mn-ea"/>
                        <a:cs typeface="+mn-cs"/>
                      </a:endParaRPr>
                    </a:p>
                  </a:txBody>
                  <a:tcPr marL="37420" marR="37420" marT="0" marB="0" anchor="ctr"/>
                </a:tc>
                <a:tc hMerge="1">
                  <a:txBody>
                    <a:bodyPr/>
                    <a:lstStyle/>
                    <a:p>
                      <a:endParaRPr lang="en-US"/>
                    </a:p>
                  </a:txBody>
                  <a:tcPr/>
                </a:tc>
                <a:extLst>
                  <a:ext uri="{0D108BD9-81ED-4DB2-BD59-A6C34878D82A}">
                    <a16:rowId xmlns:a16="http://schemas.microsoft.com/office/drawing/2014/main" val="253767120"/>
                  </a:ext>
                </a:extLst>
              </a:tr>
              <a:tr h="144466">
                <a:tc vMerge="1">
                  <a:txBody>
                    <a:bodyPr/>
                    <a:lstStyle/>
                    <a:p>
                      <a:endParaRPr lang="en-US"/>
                    </a:p>
                  </a:txBody>
                  <a:tcP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VI m</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HI m</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VI m</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err="1">
                          <a:solidFill>
                            <a:schemeClr val="dk1"/>
                          </a:solidFill>
                          <a:effectLst/>
                          <a:latin typeface="+mn-lt"/>
                          <a:ea typeface="+mn-ea"/>
                          <a:cs typeface="+mn-cs"/>
                        </a:rPr>
                        <a:t>HIm</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VI m</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HI m</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extLst>
                  <a:ext uri="{0D108BD9-81ED-4DB2-BD59-A6C34878D82A}">
                    <a16:rowId xmlns:a16="http://schemas.microsoft.com/office/drawing/2014/main" val="1588648440"/>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5</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20</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0.7</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15</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0.5</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10</a:t>
                      </a:r>
                      <a:endParaRPr kumimoji="0" lang="en-US" sz="1800" b="1" kern="1200" dirty="0">
                        <a:solidFill>
                          <a:schemeClr val="dk1"/>
                        </a:solidFill>
                        <a:effectLst/>
                        <a:latin typeface="+mn-lt"/>
                        <a:ea typeface="+mn-ea"/>
                        <a:cs typeface="+mn-cs"/>
                      </a:endParaRPr>
                    </a:p>
                  </a:txBody>
                  <a:tcPr marL="37420" marR="37420" marT="0" marB="0" anchor="ctr">
                    <a:solidFill>
                      <a:schemeClr val="bg2"/>
                    </a:solidFill>
                  </a:tcPr>
                </a:tc>
                <a:extLst>
                  <a:ext uri="{0D108BD9-81ED-4DB2-BD59-A6C34878D82A}">
                    <a16:rowId xmlns:a16="http://schemas.microsoft.com/office/drawing/2014/main" val="3798363529"/>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6</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17</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0.7</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12</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0.6</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10</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extLst>
                  <a:ext uri="{0D108BD9-81ED-4DB2-BD59-A6C34878D82A}">
                    <a16:rowId xmlns:a16="http://schemas.microsoft.com/office/drawing/2014/main" val="2297940818"/>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7</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14</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12</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0.7</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10</a:t>
                      </a:r>
                      <a:endParaRPr kumimoji="0" lang="en-US" sz="1800" b="1" kern="1200" dirty="0">
                        <a:solidFill>
                          <a:schemeClr val="dk1"/>
                        </a:solidFill>
                        <a:effectLst/>
                        <a:latin typeface="+mn-lt"/>
                        <a:ea typeface="+mn-ea"/>
                        <a:cs typeface="+mn-cs"/>
                      </a:endParaRPr>
                    </a:p>
                  </a:txBody>
                  <a:tcPr marL="37420" marR="37420" marT="0" marB="0" anchor="ctr">
                    <a:solidFill>
                      <a:schemeClr val="bg2"/>
                    </a:solidFill>
                  </a:tcPr>
                </a:tc>
                <a:extLst>
                  <a:ext uri="{0D108BD9-81ED-4DB2-BD59-A6C34878D82A}">
                    <a16:rowId xmlns:a16="http://schemas.microsoft.com/office/drawing/2014/main" val="3759772811"/>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12</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10</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0.7</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9</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extLst>
                  <a:ext uri="{0D108BD9-81ED-4DB2-BD59-A6C34878D82A}">
                    <a16:rowId xmlns:a16="http://schemas.microsoft.com/office/drawing/2014/main" val="2672053517"/>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9</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0.9</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10</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9</a:t>
                      </a:r>
                      <a:endParaRPr kumimoji="0" lang="en-US" sz="1800" b="1" kern="1200" dirty="0">
                        <a:solidFill>
                          <a:schemeClr val="dk1"/>
                        </a:solidFill>
                        <a:effectLst/>
                        <a:latin typeface="+mn-lt"/>
                        <a:ea typeface="+mn-ea"/>
                        <a:cs typeface="+mn-cs"/>
                      </a:endParaRPr>
                    </a:p>
                  </a:txBody>
                  <a:tcPr marL="37420" marR="37420" marT="0" marB="0" anchor="ctr">
                    <a:solidFill>
                      <a:schemeClr val="bg2"/>
                    </a:solidFill>
                  </a:tcPr>
                </a:tc>
                <a:extLst>
                  <a:ext uri="{0D108BD9-81ED-4DB2-BD59-A6C34878D82A}">
                    <a16:rowId xmlns:a16="http://schemas.microsoft.com/office/drawing/2014/main" val="3621676359"/>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10</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10</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0.9</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9</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8</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extLst>
                  <a:ext uri="{0D108BD9-81ED-4DB2-BD59-A6C34878D82A}">
                    <a16:rowId xmlns:a16="http://schemas.microsoft.com/office/drawing/2014/main" val="1380194535"/>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10</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0.9</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8.9</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0.9</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8</a:t>
                      </a:r>
                      <a:endParaRPr kumimoji="0" lang="en-US" sz="1800" b="1" kern="1200" dirty="0">
                        <a:solidFill>
                          <a:schemeClr val="dk1"/>
                        </a:solidFill>
                        <a:effectLst/>
                        <a:latin typeface="+mn-lt"/>
                        <a:ea typeface="+mn-ea"/>
                        <a:cs typeface="+mn-cs"/>
                      </a:endParaRPr>
                    </a:p>
                  </a:txBody>
                  <a:tcPr marL="37420" marR="37420" marT="0" marB="0" anchor="ctr">
                    <a:solidFill>
                      <a:schemeClr val="bg2"/>
                    </a:solidFill>
                  </a:tcPr>
                </a:tc>
                <a:extLst>
                  <a:ext uri="{0D108BD9-81ED-4DB2-BD59-A6C34878D82A}">
                    <a16:rowId xmlns:a16="http://schemas.microsoft.com/office/drawing/2014/main" val="3277792399"/>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12</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9</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8.8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0.9</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8</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extLst>
                  <a:ext uri="{0D108BD9-81ED-4DB2-BD59-A6C34878D82A}">
                    <a16:rowId xmlns:a16="http://schemas.microsoft.com/office/drawing/2014/main" val="2729901087"/>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13</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1.2</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9</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8.8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8</a:t>
                      </a:r>
                      <a:endParaRPr kumimoji="0" lang="en-US" sz="1800" b="1" kern="1200" dirty="0">
                        <a:solidFill>
                          <a:schemeClr val="dk1"/>
                        </a:solidFill>
                        <a:effectLst/>
                        <a:latin typeface="+mn-lt"/>
                        <a:ea typeface="+mn-ea"/>
                        <a:cs typeface="+mn-cs"/>
                      </a:endParaRPr>
                    </a:p>
                  </a:txBody>
                  <a:tcPr marL="37420" marR="37420" marT="0" marB="0" anchor="ctr">
                    <a:solidFill>
                      <a:schemeClr val="bg2"/>
                    </a:solidFill>
                  </a:tcPr>
                </a:tc>
                <a:extLst>
                  <a:ext uri="{0D108BD9-81ED-4DB2-BD59-A6C34878D82A}">
                    <a16:rowId xmlns:a16="http://schemas.microsoft.com/office/drawing/2014/main" val="3284336328"/>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14</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1.2</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7.8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7</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extLst>
                  <a:ext uri="{0D108BD9-81ED-4DB2-BD59-A6C34878D82A}">
                    <a16:rowId xmlns:a16="http://schemas.microsoft.com/office/drawing/2014/main" val="1328353776"/>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15</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1.2</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7.7</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7</a:t>
                      </a:r>
                      <a:endParaRPr kumimoji="0" lang="en-US" sz="1800" b="1" kern="1200" dirty="0">
                        <a:solidFill>
                          <a:schemeClr val="dk1"/>
                        </a:solidFill>
                        <a:effectLst/>
                        <a:latin typeface="+mn-lt"/>
                        <a:ea typeface="+mn-ea"/>
                        <a:cs typeface="+mn-cs"/>
                      </a:endParaRPr>
                    </a:p>
                  </a:txBody>
                  <a:tcPr marL="37420" marR="37420" marT="0" marB="0" anchor="ctr">
                    <a:solidFill>
                      <a:schemeClr val="bg2"/>
                    </a:solidFill>
                  </a:tcPr>
                </a:tc>
                <a:extLst>
                  <a:ext uri="{0D108BD9-81ED-4DB2-BD59-A6C34878D82A}">
                    <a16:rowId xmlns:a16="http://schemas.microsoft.com/office/drawing/2014/main" val="1779918485"/>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16</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1.3</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7.7</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6</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extLst>
                  <a:ext uri="{0D108BD9-81ED-4DB2-BD59-A6C34878D82A}">
                    <a16:rowId xmlns:a16="http://schemas.microsoft.com/office/drawing/2014/main" val="185391857"/>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17</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1.3</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1.2</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7.7</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6</a:t>
                      </a:r>
                      <a:endParaRPr kumimoji="0" lang="en-US" sz="1800" b="1" kern="1200" dirty="0">
                        <a:solidFill>
                          <a:schemeClr val="dk1"/>
                        </a:solidFill>
                        <a:effectLst/>
                        <a:latin typeface="+mn-lt"/>
                        <a:ea typeface="+mn-ea"/>
                        <a:cs typeface="+mn-cs"/>
                      </a:endParaRPr>
                    </a:p>
                  </a:txBody>
                  <a:tcPr marL="37420" marR="37420" marT="0" marB="0" anchor="ctr">
                    <a:solidFill>
                      <a:schemeClr val="bg2"/>
                    </a:solidFill>
                  </a:tcPr>
                </a:tc>
                <a:extLst>
                  <a:ext uri="{0D108BD9-81ED-4DB2-BD59-A6C34878D82A}">
                    <a16:rowId xmlns:a16="http://schemas.microsoft.com/office/drawing/2014/main" val="873099180"/>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18</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1.3</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7</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1.2</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6.7</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6</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extLst>
                  <a:ext uri="{0D108BD9-81ED-4DB2-BD59-A6C34878D82A}">
                    <a16:rowId xmlns:a16="http://schemas.microsoft.com/office/drawing/2014/main" val="3325627442"/>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19</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1.3</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7</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1.2</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6.6</a:t>
                      </a:r>
                      <a:endParaRPr kumimoji="0" lang="en-US" sz="1800" b="1" kern="1200" dirty="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1.1</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6</a:t>
                      </a:r>
                      <a:endParaRPr kumimoji="0" lang="en-US" sz="1800" b="1" kern="1200" dirty="0">
                        <a:solidFill>
                          <a:schemeClr val="dk1"/>
                        </a:solidFill>
                        <a:effectLst/>
                        <a:latin typeface="+mn-lt"/>
                        <a:ea typeface="+mn-ea"/>
                        <a:cs typeface="+mn-cs"/>
                      </a:endParaRPr>
                    </a:p>
                  </a:txBody>
                  <a:tcPr marL="37420" marR="37420" marT="0" marB="0" anchor="ctr">
                    <a:solidFill>
                      <a:schemeClr val="bg2"/>
                    </a:solidFill>
                  </a:tcPr>
                </a:tc>
                <a:extLst>
                  <a:ext uri="{0D108BD9-81ED-4DB2-BD59-A6C34878D82A}">
                    <a16:rowId xmlns:a16="http://schemas.microsoft.com/office/drawing/2014/main" val="1034837387"/>
                  </a:ext>
                </a:extLst>
              </a:tr>
              <a:tr h="361165">
                <a:tc>
                  <a:txBody>
                    <a:bodyPr/>
                    <a:lstStyle/>
                    <a:p>
                      <a:pPr marL="609600" algn="just" rtl="0" eaLnBrk="1" latinLnBrk="0" hangingPunct="1">
                        <a:lnSpc>
                          <a:spcPct val="115000"/>
                        </a:lnSpc>
                        <a:spcBef>
                          <a:spcPts val="600"/>
                        </a:spcBef>
                        <a:spcAft>
                          <a:spcPts val="0"/>
                        </a:spcAft>
                      </a:pPr>
                      <a:r>
                        <a:rPr kumimoji="0" lang="en-GB" sz="1800" b="1" kern="1200">
                          <a:solidFill>
                            <a:schemeClr val="dk1"/>
                          </a:solidFill>
                          <a:effectLst/>
                          <a:latin typeface="+mn-lt"/>
                          <a:ea typeface="+mn-ea"/>
                          <a:cs typeface="+mn-cs"/>
                        </a:rPr>
                        <a:t>20</a:t>
                      </a:r>
                      <a:endParaRPr kumimoji="0" lang="en-US" sz="1800" b="1" kern="1200">
                        <a:solidFill>
                          <a:schemeClr val="dk1"/>
                        </a:solidFill>
                        <a:effectLst/>
                        <a:latin typeface="+mn-lt"/>
                        <a:ea typeface="+mn-ea"/>
                        <a:cs typeface="+mn-cs"/>
                      </a:endParaRPr>
                    </a:p>
                  </a:txBody>
                  <a:tcPr marL="37420" marR="37420" marT="0" marB="0" anchor="ct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1.4</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7</a:t>
                      </a:r>
                      <a:endParaRPr kumimoji="0" lang="en-US" sz="1800" b="1" kern="1200" dirty="0">
                        <a:solidFill>
                          <a:schemeClr val="dk1"/>
                        </a:solidFill>
                        <a:effectLst/>
                        <a:latin typeface="+mn-lt"/>
                        <a:ea typeface="+mn-ea"/>
                        <a:cs typeface="+mn-cs"/>
                      </a:endParaRPr>
                    </a:p>
                  </a:txBody>
                  <a:tcPr marL="37420" marR="37420" marT="0" marB="0" anchor="ctr">
                    <a:solidFill>
                      <a:schemeClr val="accent1">
                        <a:lumMod val="20000"/>
                        <a:lumOff val="80000"/>
                      </a:schemeClr>
                    </a:solidFill>
                  </a:tcP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1.2</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6.6</a:t>
                      </a:r>
                      <a:endParaRPr kumimoji="0" lang="en-US" sz="1800" b="1" kern="1200" dirty="0">
                        <a:solidFill>
                          <a:schemeClr val="dk1"/>
                        </a:solidFill>
                        <a:effectLst/>
                        <a:latin typeface="+mn-lt"/>
                        <a:ea typeface="+mn-ea"/>
                        <a:cs typeface="+mn-cs"/>
                      </a:endParaRPr>
                    </a:p>
                  </a:txBody>
                  <a:tcPr marL="37420" marR="37420" marT="0" marB="0" anchor="ctr">
                    <a:solidFill>
                      <a:schemeClr val="accent1">
                        <a:lumMod val="20000"/>
                        <a:lumOff val="80000"/>
                      </a:schemeClr>
                    </a:solidFill>
                  </a:tcP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1.1</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tc>
                  <a:txBody>
                    <a:bodyPr/>
                    <a:lstStyle/>
                    <a:p>
                      <a:pPr marL="609600" algn="just" rtl="0" eaLnBrk="1" latinLnBrk="0" hangingPunct="1">
                        <a:lnSpc>
                          <a:spcPct val="115000"/>
                        </a:lnSpc>
                        <a:spcBef>
                          <a:spcPts val="600"/>
                        </a:spcBef>
                        <a:spcAft>
                          <a:spcPts val="0"/>
                        </a:spcAft>
                      </a:pPr>
                      <a:r>
                        <a:rPr kumimoji="0" lang="en-GB" sz="1800" b="1" kern="1200" dirty="0">
                          <a:solidFill>
                            <a:schemeClr val="dk1"/>
                          </a:solidFill>
                          <a:effectLst/>
                          <a:latin typeface="+mn-lt"/>
                          <a:ea typeface="+mn-ea"/>
                          <a:cs typeface="+mn-cs"/>
                        </a:rPr>
                        <a:t>6</a:t>
                      </a:r>
                      <a:endParaRPr kumimoji="0" lang="en-US" sz="1800" b="1" kern="1200" dirty="0">
                        <a:solidFill>
                          <a:schemeClr val="dk1"/>
                        </a:solidFill>
                        <a:effectLst/>
                        <a:latin typeface="+mn-lt"/>
                        <a:ea typeface="+mn-ea"/>
                        <a:cs typeface="+mn-cs"/>
                      </a:endParaRPr>
                    </a:p>
                  </a:txBody>
                  <a:tcPr marL="37420" marR="37420" marT="0" marB="0" anchor="ctr">
                    <a:solidFill>
                      <a:schemeClr val="accent6">
                        <a:lumMod val="20000"/>
                        <a:lumOff val="80000"/>
                      </a:schemeClr>
                    </a:solidFill>
                  </a:tcPr>
                </a:tc>
                <a:extLst>
                  <a:ext uri="{0D108BD9-81ED-4DB2-BD59-A6C34878D82A}">
                    <a16:rowId xmlns:a16="http://schemas.microsoft.com/office/drawing/2014/main" val="2353562132"/>
                  </a:ext>
                </a:extLst>
              </a:tr>
            </a:tbl>
          </a:graphicData>
        </a:graphic>
      </p:graphicFrame>
    </p:spTree>
    <p:extLst>
      <p:ext uri="{BB962C8B-B14F-4D97-AF65-F5344CB8AC3E}">
        <p14:creationId xmlns:p14="http://schemas.microsoft.com/office/powerpoint/2010/main" val="155421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9616" y="188641"/>
            <a:ext cx="7776864" cy="5976875"/>
          </a:xfrm>
        </p:spPr>
        <p:txBody>
          <a:bodyPr/>
          <a:lstStyle/>
          <a:p>
            <a:r>
              <a:rPr lang="en-GB" dirty="0"/>
              <a:t>Use the following table to determine V.I</a:t>
            </a:r>
          </a:p>
          <a:p>
            <a:pPr lvl="1"/>
            <a:r>
              <a:rPr lang="en-GB" dirty="0"/>
              <a:t>Given soil Type and mean annual rainfall mm.</a:t>
            </a:r>
          </a:p>
          <a:p>
            <a:pPr marL="402336" lvl="1" indent="0" algn="ctr">
              <a:buNone/>
            </a:pPr>
            <a:r>
              <a:rPr lang="en-GB" dirty="0"/>
              <a:t>VI=SX + Y   S=slope %</a:t>
            </a:r>
          </a:p>
          <a:p>
            <a:pPr lvl="1"/>
            <a:endParaRPr lang="en-GB" dirty="0"/>
          </a:p>
          <a:p>
            <a:pPr lvl="2"/>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dirty="0">
              <a:ln>
                <a:noFill/>
              </a:ln>
              <a:solidFill>
                <a:srgbClr val="E7DEC9">
                  <a:shade val="50000"/>
                  <a:satMod val="200000"/>
                </a:srgb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graphicFrame>
        <p:nvGraphicFramePr>
          <p:cNvPr id="6" name="Table 5"/>
          <p:cNvGraphicFramePr>
            <a:graphicFrameLocks noGrp="1"/>
          </p:cNvGraphicFramePr>
          <p:nvPr/>
        </p:nvGraphicFramePr>
        <p:xfrm>
          <a:off x="2855640" y="1700808"/>
          <a:ext cx="7272808" cy="4464706"/>
        </p:xfrm>
        <a:graphic>
          <a:graphicData uri="http://schemas.openxmlformats.org/drawingml/2006/table">
            <a:tbl>
              <a:tblPr>
                <a:tableStyleId>{5C22544A-7EE6-4342-B048-85BDC9FD1C3A}</a:tableStyleId>
              </a:tblPr>
              <a:tblGrid>
                <a:gridCol w="2121235">
                  <a:extLst>
                    <a:ext uri="{9D8B030D-6E8A-4147-A177-3AD203B41FA5}">
                      <a16:colId xmlns:a16="http://schemas.microsoft.com/office/drawing/2014/main" val="3785264758"/>
                    </a:ext>
                  </a:extLst>
                </a:gridCol>
                <a:gridCol w="1369713">
                  <a:extLst>
                    <a:ext uri="{9D8B030D-6E8A-4147-A177-3AD203B41FA5}">
                      <a16:colId xmlns:a16="http://schemas.microsoft.com/office/drawing/2014/main" val="4079481040"/>
                    </a:ext>
                  </a:extLst>
                </a:gridCol>
                <a:gridCol w="1939416">
                  <a:extLst>
                    <a:ext uri="{9D8B030D-6E8A-4147-A177-3AD203B41FA5}">
                      <a16:colId xmlns:a16="http://schemas.microsoft.com/office/drawing/2014/main" val="3348637012"/>
                    </a:ext>
                  </a:extLst>
                </a:gridCol>
                <a:gridCol w="1842444">
                  <a:extLst>
                    <a:ext uri="{9D8B030D-6E8A-4147-A177-3AD203B41FA5}">
                      <a16:colId xmlns:a16="http://schemas.microsoft.com/office/drawing/2014/main" val="326021774"/>
                    </a:ext>
                  </a:extLst>
                </a:gridCol>
              </a:tblGrid>
              <a:tr h="508861">
                <a:tc rowSpan="2">
                  <a:txBody>
                    <a:bodyPr/>
                    <a:lstStyle/>
                    <a:p>
                      <a:pPr algn="ctr">
                        <a:lnSpc>
                          <a:spcPts val="1500"/>
                        </a:lnSpc>
                        <a:spcBef>
                          <a:spcPts val="600"/>
                        </a:spcBef>
                        <a:spcAft>
                          <a:spcPts val="0"/>
                        </a:spcAft>
                      </a:pPr>
                      <a:r>
                        <a:rPr lang="en-GB" sz="2000" dirty="0">
                          <a:effectLst/>
                        </a:rPr>
                        <a:t> </a:t>
                      </a:r>
                      <a:endParaRPr lang="en-US" sz="2000" dirty="0">
                        <a:effectLst/>
                      </a:endParaRPr>
                    </a:p>
                    <a:p>
                      <a:pPr algn="ctr">
                        <a:lnSpc>
                          <a:spcPts val="1500"/>
                        </a:lnSpc>
                        <a:spcBef>
                          <a:spcPts val="600"/>
                        </a:spcBef>
                        <a:spcAft>
                          <a:spcPts val="0"/>
                        </a:spcAft>
                      </a:pPr>
                      <a:r>
                        <a:rPr lang="en-GB" sz="2000" dirty="0">
                          <a:effectLst/>
                        </a:rPr>
                        <a:t>Soil type</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ts val="1500"/>
                        </a:lnSpc>
                        <a:spcBef>
                          <a:spcPts val="600"/>
                        </a:spcBef>
                        <a:spcAft>
                          <a:spcPts val="0"/>
                        </a:spcAft>
                      </a:pPr>
                      <a:r>
                        <a:rPr lang="en-GB" sz="2000" dirty="0">
                          <a:effectLst/>
                        </a:rPr>
                        <a:t> Mean annual rainfall mm</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8170112"/>
                  </a:ext>
                </a:extLst>
              </a:tr>
              <a:tr h="826898">
                <a:tc vMerge="1">
                  <a:txBody>
                    <a:bodyPr/>
                    <a:lstStyle/>
                    <a:p>
                      <a:endParaRPr lang="en-US"/>
                    </a:p>
                  </a:txBody>
                  <a:tcPr/>
                </a:tc>
                <a:tc>
                  <a:txBody>
                    <a:bodyPr/>
                    <a:lstStyle/>
                    <a:p>
                      <a:pPr algn="ctr">
                        <a:lnSpc>
                          <a:spcPts val="1500"/>
                        </a:lnSpc>
                        <a:spcBef>
                          <a:spcPts val="600"/>
                        </a:spcBef>
                        <a:spcAft>
                          <a:spcPts val="0"/>
                        </a:spcAft>
                      </a:pPr>
                      <a:r>
                        <a:rPr lang="en-GB" sz="2000">
                          <a:effectLst/>
                        </a:rPr>
                        <a:t>1000-1400</a:t>
                      </a:r>
                      <a:endParaRPr lang="en-US" sz="2000">
                        <a:effectLst/>
                      </a:endParaRPr>
                    </a:p>
                    <a:p>
                      <a:pPr algn="ctr">
                        <a:lnSpc>
                          <a:spcPts val="1500"/>
                        </a:lnSpc>
                        <a:spcBef>
                          <a:spcPts val="600"/>
                        </a:spcBef>
                        <a:spcAft>
                          <a:spcPts val="0"/>
                        </a:spcAft>
                      </a:pPr>
                      <a:r>
                        <a:rPr lang="en-GB" sz="2000">
                          <a:effectLst/>
                        </a:rPr>
                        <a:t>Value of x</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Bef>
                          <a:spcPts val="600"/>
                        </a:spcBef>
                        <a:spcAft>
                          <a:spcPts val="0"/>
                        </a:spcAft>
                      </a:pPr>
                      <a:r>
                        <a:rPr lang="en-GB" sz="2000" dirty="0">
                          <a:effectLst/>
                        </a:rPr>
                        <a:t>1400-1500</a:t>
                      </a:r>
                      <a:endParaRPr lang="en-US" sz="2000" dirty="0">
                        <a:effectLst/>
                      </a:endParaRPr>
                    </a:p>
                    <a:p>
                      <a:pPr algn="ctr">
                        <a:lnSpc>
                          <a:spcPts val="1500"/>
                        </a:lnSpc>
                        <a:spcBef>
                          <a:spcPts val="600"/>
                        </a:spcBef>
                        <a:spcAft>
                          <a:spcPts val="0"/>
                        </a:spcAft>
                      </a:pPr>
                      <a:r>
                        <a:rPr lang="en-GB" sz="2000" dirty="0">
                          <a:effectLst/>
                        </a:rPr>
                        <a:t>Value of x</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Bef>
                          <a:spcPts val="600"/>
                        </a:spcBef>
                        <a:spcAft>
                          <a:spcPts val="0"/>
                        </a:spcAft>
                      </a:pPr>
                      <a:r>
                        <a:rPr lang="en-US" sz="2000" dirty="0">
                          <a:effectLst/>
                        </a:rPr>
                        <a:t>&gt;1500</a:t>
                      </a:r>
                    </a:p>
                    <a:p>
                      <a:pPr algn="ctr">
                        <a:lnSpc>
                          <a:spcPts val="1500"/>
                        </a:lnSpc>
                        <a:spcBef>
                          <a:spcPts val="600"/>
                        </a:spcBef>
                        <a:spcAft>
                          <a:spcPts val="0"/>
                        </a:spcAft>
                      </a:pPr>
                      <a:r>
                        <a:rPr lang="en-GB" sz="2000" dirty="0">
                          <a:effectLst/>
                        </a:rPr>
                        <a:t>Value of x</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674727"/>
                  </a:ext>
                </a:extLst>
              </a:tr>
              <a:tr h="945235">
                <a:tc>
                  <a:txBody>
                    <a:bodyPr/>
                    <a:lstStyle/>
                    <a:p>
                      <a:pPr algn="ctr">
                        <a:lnSpc>
                          <a:spcPts val="1500"/>
                        </a:lnSpc>
                        <a:spcBef>
                          <a:spcPts val="600"/>
                        </a:spcBef>
                        <a:spcAft>
                          <a:spcPts val="0"/>
                        </a:spcAft>
                      </a:pPr>
                      <a:r>
                        <a:rPr lang="en-GB" sz="2000" dirty="0">
                          <a:effectLst/>
                        </a:rPr>
                        <a:t>Easy Erodible</a:t>
                      </a:r>
                      <a:endParaRPr lang="en-US" sz="2000" dirty="0">
                        <a:effectLst/>
                      </a:endParaRPr>
                    </a:p>
                    <a:p>
                      <a:pPr algn="ctr">
                        <a:lnSpc>
                          <a:spcPts val="1500"/>
                        </a:lnSpc>
                        <a:spcBef>
                          <a:spcPts val="600"/>
                        </a:spcBef>
                        <a:spcAft>
                          <a:spcPts val="0"/>
                        </a:spcAft>
                      </a:pPr>
                      <a:r>
                        <a:rPr lang="en-GB" sz="2000" dirty="0">
                          <a:effectLst/>
                        </a:rPr>
                        <a:t>(sandy soil)</a:t>
                      </a:r>
                      <a:endParaRPr lang="en-US" sz="2000" dirty="0">
                        <a:effectLst/>
                      </a:endParaRPr>
                    </a:p>
                    <a:p>
                      <a:pPr algn="ctr">
                        <a:lnSpc>
                          <a:spcPts val="1500"/>
                        </a:lnSpc>
                        <a:spcBef>
                          <a:spcPts val="600"/>
                        </a:spcBef>
                        <a:spcAft>
                          <a:spcPts val="0"/>
                        </a:spcAft>
                      </a:pPr>
                      <a:r>
                        <a:rPr lang="en-GB" sz="2000" dirty="0">
                          <a:effectLst/>
                        </a:rPr>
                        <a:t>Value of 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Bef>
                          <a:spcPts val="600"/>
                        </a:spcBef>
                        <a:spcAft>
                          <a:spcPts val="0"/>
                        </a:spcAft>
                      </a:pPr>
                      <a:r>
                        <a:rPr lang="en-GB" sz="2000" dirty="0">
                          <a:effectLst/>
                        </a:rPr>
                        <a:t>  X=0.65</a:t>
                      </a:r>
                      <a:endParaRPr lang="en-US" sz="2000" dirty="0">
                        <a:effectLst/>
                      </a:endParaRPr>
                    </a:p>
                    <a:p>
                      <a:pPr algn="ctr">
                        <a:lnSpc>
                          <a:spcPts val="1500"/>
                        </a:lnSpc>
                        <a:spcBef>
                          <a:spcPts val="600"/>
                        </a:spcBef>
                        <a:spcAft>
                          <a:spcPts val="0"/>
                        </a:spcAft>
                      </a:pPr>
                      <a:endParaRPr lang="en-GB" sz="2000" dirty="0">
                        <a:effectLst/>
                      </a:endParaRPr>
                    </a:p>
                    <a:p>
                      <a:pPr algn="ctr">
                        <a:lnSpc>
                          <a:spcPts val="1500"/>
                        </a:lnSpc>
                        <a:spcBef>
                          <a:spcPts val="600"/>
                        </a:spcBef>
                        <a:spcAft>
                          <a:spcPts val="0"/>
                        </a:spcAft>
                      </a:pPr>
                      <a:r>
                        <a:rPr lang="en-GB" sz="2000" dirty="0">
                          <a:effectLst/>
                        </a:rPr>
                        <a:t>Y=1.2</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Bef>
                          <a:spcPts val="600"/>
                        </a:spcBef>
                        <a:spcAft>
                          <a:spcPts val="0"/>
                        </a:spcAft>
                      </a:pPr>
                      <a:r>
                        <a:rPr lang="en-GB" sz="2000" dirty="0">
                          <a:effectLst/>
                        </a:rPr>
                        <a:t>                      X=0.7</a:t>
                      </a:r>
                    </a:p>
                    <a:p>
                      <a:pPr algn="ctr">
                        <a:lnSpc>
                          <a:spcPts val="1500"/>
                        </a:lnSpc>
                        <a:spcBef>
                          <a:spcPts val="600"/>
                        </a:spcBef>
                        <a:spcAft>
                          <a:spcPts val="0"/>
                        </a:spcAft>
                      </a:pPr>
                      <a:endParaRPr lang="en-US" sz="2000" dirty="0">
                        <a:effectLst/>
                      </a:endParaRPr>
                    </a:p>
                    <a:p>
                      <a:pPr algn="ctr">
                        <a:lnSpc>
                          <a:spcPts val="1500"/>
                        </a:lnSpc>
                        <a:spcBef>
                          <a:spcPts val="600"/>
                        </a:spcBef>
                        <a:spcAft>
                          <a:spcPts val="0"/>
                        </a:spcAft>
                      </a:pPr>
                      <a:r>
                        <a:rPr lang="en-GB" sz="2000" dirty="0">
                          <a:effectLst/>
                        </a:rPr>
                        <a:t>Y=1.2</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Bef>
                          <a:spcPts val="600"/>
                        </a:spcBef>
                        <a:spcAft>
                          <a:spcPts val="0"/>
                        </a:spcAft>
                      </a:pPr>
                      <a:r>
                        <a:rPr lang="en-GB" sz="2000" dirty="0">
                          <a:effectLst/>
                        </a:rPr>
                        <a:t>                        X=0.8</a:t>
                      </a:r>
                    </a:p>
                    <a:p>
                      <a:pPr algn="ctr">
                        <a:lnSpc>
                          <a:spcPts val="1500"/>
                        </a:lnSpc>
                        <a:spcBef>
                          <a:spcPts val="600"/>
                        </a:spcBef>
                        <a:spcAft>
                          <a:spcPts val="0"/>
                        </a:spcAft>
                      </a:pPr>
                      <a:endParaRPr lang="en-US" sz="2000" dirty="0">
                        <a:effectLst/>
                      </a:endParaRPr>
                    </a:p>
                    <a:p>
                      <a:pPr algn="ctr">
                        <a:lnSpc>
                          <a:spcPts val="1500"/>
                        </a:lnSpc>
                        <a:spcBef>
                          <a:spcPts val="600"/>
                        </a:spcBef>
                        <a:spcAft>
                          <a:spcPts val="0"/>
                        </a:spcAft>
                      </a:pPr>
                      <a:r>
                        <a:rPr lang="en-GB" sz="2000" dirty="0">
                          <a:effectLst/>
                        </a:rPr>
                        <a:t>Y=1.2</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0343953"/>
                  </a:ext>
                </a:extLst>
              </a:tr>
              <a:tr h="1238477">
                <a:tc>
                  <a:txBody>
                    <a:bodyPr/>
                    <a:lstStyle/>
                    <a:p>
                      <a:pPr algn="ctr">
                        <a:lnSpc>
                          <a:spcPts val="1500"/>
                        </a:lnSpc>
                        <a:spcBef>
                          <a:spcPts val="600"/>
                        </a:spcBef>
                        <a:spcAft>
                          <a:spcPts val="0"/>
                        </a:spcAft>
                      </a:pPr>
                      <a:r>
                        <a:rPr lang="en-GB" sz="2000" dirty="0">
                          <a:effectLst/>
                        </a:rPr>
                        <a:t>Moderately</a:t>
                      </a:r>
                      <a:endParaRPr lang="en-US" sz="2000" dirty="0">
                        <a:effectLst/>
                      </a:endParaRPr>
                    </a:p>
                    <a:p>
                      <a:pPr algn="ctr">
                        <a:lnSpc>
                          <a:spcPts val="1500"/>
                        </a:lnSpc>
                        <a:spcBef>
                          <a:spcPts val="600"/>
                        </a:spcBef>
                        <a:spcAft>
                          <a:spcPts val="0"/>
                        </a:spcAft>
                      </a:pPr>
                      <a:r>
                        <a:rPr lang="en-GB" sz="2000" dirty="0">
                          <a:effectLst/>
                        </a:rPr>
                        <a:t>Erodible soils</a:t>
                      </a:r>
                      <a:endParaRPr lang="en-US" sz="2000" dirty="0">
                        <a:effectLst/>
                      </a:endParaRPr>
                    </a:p>
                    <a:p>
                      <a:pPr algn="ctr">
                        <a:lnSpc>
                          <a:spcPts val="1500"/>
                        </a:lnSpc>
                        <a:spcBef>
                          <a:spcPts val="600"/>
                        </a:spcBef>
                        <a:spcAft>
                          <a:spcPts val="0"/>
                        </a:spcAft>
                      </a:pPr>
                      <a:r>
                        <a:rPr lang="en-GB" sz="2000" dirty="0">
                          <a:effectLst/>
                        </a:rPr>
                        <a:t>(silt + </a:t>
                      </a:r>
                      <a:r>
                        <a:rPr lang="en-GB" sz="2000" dirty="0" err="1">
                          <a:effectLst/>
                        </a:rPr>
                        <a:t>loamysoil</a:t>
                      </a:r>
                      <a:r>
                        <a:rPr lang="en-GB" sz="2000" dirty="0">
                          <a:effectLst/>
                        </a:rPr>
                        <a:t>)</a:t>
                      </a:r>
                      <a:endParaRPr lang="en-US" sz="2000" dirty="0">
                        <a:effectLst/>
                      </a:endParaRPr>
                    </a:p>
                    <a:p>
                      <a:pPr algn="ctr">
                        <a:lnSpc>
                          <a:spcPts val="1500"/>
                        </a:lnSpc>
                        <a:spcBef>
                          <a:spcPts val="600"/>
                        </a:spcBef>
                        <a:spcAft>
                          <a:spcPts val="0"/>
                        </a:spcAft>
                      </a:pPr>
                      <a:r>
                        <a:rPr lang="en-GB" sz="2000" dirty="0">
                          <a:effectLst/>
                        </a:rPr>
                        <a:t>Value of  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Bef>
                          <a:spcPts val="600"/>
                        </a:spcBef>
                        <a:spcAft>
                          <a:spcPts val="0"/>
                        </a:spcAft>
                      </a:pPr>
                      <a:r>
                        <a:rPr lang="en-GB" sz="2000">
                          <a:effectLst/>
                        </a:rPr>
                        <a:t>                 X=0.65</a:t>
                      </a:r>
                      <a:endParaRPr lang="en-US" sz="2000">
                        <a:effectLst/>
                      </a:endParaRPr>
                    </a:p>
                    <a:p>
                      <a:pPr algn="ctr">
                        <a:lnSpc>
                          <a:spcPts val="1500"/>
                        </a:lnSpc>
                        <a:spcBef>
                          <a:spcPts val="600"/>
                        </a:spcBef>
                        <a:spcAft>
                          <a:spcPts val="0"/>
                        </a:spcAft>
                      </a:pPr>
                      <a:r>
                        <a:rPr lang="en-GB" sz="2000">
                          <a:effectLst/>
                        </a:rPr>
                        <a:t> </a:t>
                      </a:r>
                      <a:endParaRPr lang="en-US" sz="2000">
                        <a:effectLst/>
                      </a:endParaRPr>
                    </a:p>
                    <a:p>
                      <a:pPr algn="ctr">
                        <a:lnSpc>
                          <a:spcPts val="1500"/>
                        </a:lnSpc>
                        <a:spcBef>
                          <a:spcPts val="600"/>
                        </a:spcBef>
                        <a:spcAft>
                          <a:spcPts val="0"/>
                        </a:spcAft>
                      </a:pPr>
                      <a:r>
                        <a:rPr lang="en-GB" sz="2000">
                          <a:effectLst/>
                        </a:rPr>
                        <a:t>Y=1.5</a:t>
                      </a:r>
                      <a:endParaRPr lang="en-US" sz="2000">
                        <a:effectLst/>
                      </a:endParaRPr>
                    </a:p>
                    <a:p>
                      <a:pPr algn="ctr">
                        <a:lnSpc>
                          <a:spcPts val="1500"/>
                        </a:lnSpc>
                        <a:spcBef>
                          <a:spcPts val="600"/>
                        </a:spcBef>
                        <a:spcAft>
                          <a:spcPts val="0"/>
                        </a:spcAft>
                      </a:pPr>
                      <a:r>
                        <a:rPr lang="en-GB"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Bef>
                          <a:spcPts val="600"/>
                        </a:spcBef>
                        <a:spcAft>
                          <a:spcPts val="0"/>
                        </a:spcAft>
                      </a:pPr>
                      <a:r>
                        <a:rPr lang="en-GB" sz="2000" dirty="0">
                          <a:effectLst/>
                        </a:rPr>
                        <a:t>                 X=0.7</a:t>
                      </a:r>
                      <a:endParaRPr lang="en-US" sz="2000" dirty="0">
                        <a:effectLst/>
                      </a:endParaRPr>
                    </a:p>
                    <a:p>
                      <a:pPr algn="ctr">
                        <a:lnSpc>
                          <a:spcPts val="1500"/>
                        </a:lnSpc>
                        <a:spcBef>
                          <a:spcPts val="600"/>
                        </a:spcBef>
                        <a:spcAft>
                          <a:spcPts val="0"/>
                        </a:spcAft>
                      </a:pPr>
                      <a:r>
                        <a:rPr lang="en-GB" sz="2000" u="none" strike="noStrike" dirty="0">
                          <a:effectLst/>
                        </a:rPr>
                        <a:t> </a:t>
                      </a:r>
                      <a:endParaRPr lang="en-US" sz="2000" dirty="0">
                        <a:effectLst/>
                      </a:endParaRPr>
                    </a:p>
                    <a:p>
                      <a:pPr algn="ctr">
                        <a:lnSpc>
                          <a:spcPts val="1500"/>
                        </a:lnSpc>
                        <a:spcBef>
                          <a:spcPts val="600"/>
                        </a:spcBef>
                        <a:spcAft>
                          <a:spcPts val="0"/>
                        </a:spcAft>
                      </a:pPr>
                      <a:r>
                        <a:rPr lang="en-GB" sz="2000" dirty="0">
                          <a:effectLst/>
                        </a:rPr>
                        <a:t>Y=1.5</a:t>
                      </a:r>
                      <a:endParaRPr lang="en-US" sz="2000" dirty="0">
                        <a:effectLst/>
                      </a:endParaRPr>
                    </a:p>
                    <a:p>
                      <a:pPr algn="ctr">
                        <a:lnSpc>
                          <a:spcPts val="1500"/>
                        </a:lnSpc>
                        <a:spcBef>
                          <a:spcPts val="600"/>
                        </a:spcBef>
                        <a:spcAft>
                          <a:spcPts val="0"/>
                        </a:spcAft>
                      </a:pPr>
                      <a:r>
                        <a:rPr lang="en-GB"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Bef>
                          <a:spcPts val="600"/>
                        </a:spcBef>
                        <a:spcAft>
                          <a:spcPts val="0"/>
                        </a:spcAft>
                      </a:pPr>
                      <a:r>
                        <a:rPr lang="en-GB" sz="2000" dirty="0">
                          <a:effectLst/>
                        </a:rPr>
                        <a:t>                X=0.8</a:t>
                      </a:r>
                      <a:endParaRPr lang="en-US" sz="2000" dirty="0">
                        <a:effectLst/>
                      </a:endParaRPr>
                    </a:p>
                    <a:p>
                      <a:pPr algn="ctr">
                        <a:lnSpc>
                          <a:spcPts val="1500"/>
                        </a:lnSpc>
                        <a:spcBef>
                          <a:spcPts val="600"/>
                        </a:spcBef>
                        <a:spcAft>
                          <a:spcPts val="0"/>
                        </a:spcAft>
                      </a:pPr>
                      <a:r>
                        <a:rPr lang="en-GB" sz="2000" u="none" strike="noStrike" dirty="0">
                          <a:effectLst/>
                        </a:rPr>
                        <a:t> </a:t>
                      </a:r>
                      <a:endParaRPr lang="en-US" sz="2000" dirty="0">
                        <a:effectLst/>
                      </a:endParaRPr>
                    </a:p>
                    <a:p>
                      <a:pPr algn="ctr">
                        <a:lnSpc>
                          <a:spcPts val="1500"/>
                        </a:lnSpc>
                        <a:spcBef>
                          <a:spcPts val="600"/>
                        </a:spcBef>
                        <a:spcAft>
                          <a:spcPts val="0"/>
                        </a:spcAft>
                      </a:pPr>
                      <a:r>
                        <a:rPr lang="en-GB" sz="2000" dirty="0">
                          <a:effectLst/>
                        </a:rPr>
                        <a:t> Y=1.5</a:t>
                      </a:r>
                      <a:endParaRPr lang="en-US" sz="2000" dirty="0">
                        <a:effectLst/>
                      </a:endParaRPr>
                    </a:p>
                    <a:p>
                      <a:pPr algn="ctr">
                        <a:lnSpc>
                          <a:spcPts val="1500"/>
                        </a:lnSpc>
                        <a:spcBef>
                          <a:spcPts val="600"/>
                        </a:spcBef>
                        <a:spcAft>
                          <a:spcPts val="0"/>
                        </a:spcAft>
                      </a:pPr>
                      <a:r>
                        <a:rPr lang="en-GB" sz="2000" u="none" strike="noStrike"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4721"/>
                  </a:ext>
                </a:extLst>
              </a:tr>
              <a:tr h="945235">
                <a:tc>
                  <a:txBody>
                    <a:bodyPr/>
                    <a:lstStyle/>
                    <a:p>
                      <a:pPr algn="ctr">
                        <a:lnSpc>
                          <a:spcPts val="1500"/>
                        </a:lnSpc>
                        <a:spcBef>
                          <a:spcPts val="600"/>
                        </a:spcBef>
                        <a:spcAft>
                          <a:spcPts val="0"/>
                        </a:spcAft>
                      </a:pPr>
                      <a:r>
                        <a:rPr lang="en-GB" sz="2000" dirty="0">
                          <a:effectLst/>
                        </a:rPr>
                        <a:t>Less </a:t>
                      </a:r>
                      <a:r>
                        <a:rPr lang="en-GB" sz="2000" dirty="0" err="1">
                          <a:effectLst/>
                        </a:rPr>
                        <a:t>erodiables</a:t>
                      </a:r>
                      <a:r>
                        <a:rPr lang="en-GB" sz="2000" dirty="0">
                          <a:effectLst/>
                        </a:rPr>
                        <a:t> soil (Clay soil)</a:t>
                      </a:r>
                      <a:endParaRPr lang="en-US" sz="2000" dirty="0">
                        <a:effectLst/>
                      </a:endParaRPr>
                    </a:p>
                    <a:p>
                      <a:pPr algn="ctr">
                        <a:lnSpc>
                          <a:spcPts val="1500"/>
                        </a:lnSpc>
                        <a:spcBef>
                          <a:spcPts val="600"/>
                        </a:spcBef>
                        <a:spcAft>
                          <a:spcPts val="0"/>
                        </a:spcAft>
                      </a:pPr>
                      <a:r>
                        <a:rPr lang="en-GB" sz="2000" dirty="0">
                          <a:effectLst/>
                        </a:rPr>
                        <a:t>Value of 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Bef>
                          <a:spcPts val="600"/>
                        </a:spcBef>
                        <a:spcAft>
                          <a:spcPts val="0"/>
                        </a:spcAft>
                      </a:pPr>
                      <a:r>
                        <a:rPr lang="en-GB" sz="2000" dirty="0">
                          <a:effectLst/>
                        </a:rPr>
                        <a:t>                    X=0.65                                     </a:t>
                      </a:r>
                      <a:endParaRPr lang="en-US" sz="2000" dirty="0">
                        <a:effectLst/>
                      </a:endParaRPr>
                    </a:p>
                    <a:p>
                      <a:pPr algn="ctr">
                        <a:lnSpc>
                          <a:spcPts val="1500"/>
                        </a:lnSpc>
                        <a:spcBef>
                          <a:spcPts val="600"/>
                        </a:spcBef>
                        <a:spcAft>
                          <a:spcPts val="0"/>
                        </a:spcAft>
                      </a:pPr>
                      <a:r>
                        <a:rPr lang="en-GB" sz="2000" dirty="0">
                          <a:effectLst/>
                        </a:rPr>
                        <a:t> </a:t>
                      </a:r>
                      <a:endParaRPr lang="en-US" sz="2000" dirty="0">
                        <a:effectLst/>
                      </a:endParaRPr>
                    </a:p>
                    <a:p>
                      <a:pPr algn="ctr">
                        <a:lnSpc>
                          <a:spcPts val="1500"/>
                        </a:lnSpc>
                        <a:spcBef>
                          <a:spcPts val="600"/>
                        </a:spcBef>
                        <a:spcAft>
                          <a:spcPts val="0"/>
                        </a:spcAft>
                      </a:pPr>
                      <a:r>
                        <a:rPr lang="en-GB" sz="2000" dirty="0">
                          <a:effectLst/>
                        </a:rPr>
                        <a:t>Y=2</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Bef>
                          <a:spcPts val="600"/>
                        </a:spcBef>
                        <a:spcAft>
                          <a:spcPts val="0"/>
                        </a:spcAft>
                      </a:pPr>
                      <a:r>
                        <a:rPr lang="en-GB" sz="2000" dirty="0">
                          <a:effectLst/>
                        </a:rPr>
                        <a:t>                   X=0.7</a:t>
                      </a:r>
                      <a:endParaRPr lang="en-US" sz="2000" dirty="0">
                        <a:effectLst/>
                      </a:endParaRPr>
                    </a:p>
                    <a:p>
                      <a:pPr algn="ctr">
                        <a:lnSpc>
                          <a:spcPts val="1500"/>
                        </a:lnSpc>
                        <a:spcBef>
                          <a:spcPts val="600"/>
                        </a:spcBef>
                        <a:spcAft>
                          <a:spcPts val="0"/>
                        </a:spcAft>
                      </a:pPr>
                      <a:r>
                        <a:rPr lang="en-GB" sz="2000" dirty="0">
                          <a:effectLst/>
                        </a:rPr>
                        <a:t> </a:t>
                      </a:r>
                      <a:endParaRPr lang="en-US" sz="2000" dirty="0">
                        <a:effectLst/>
                      </a:endParaRPr>
                    </a:p>
                    <a:p>
                      <a:pPr algn="ctr">
                        <a:lnSpc>
                          <a:spcPts val="1500"/>
                        </a:lnSpc>
                        <a:spcBef>
                          <a:spcPts val="600"/>
                        </a:spcBef>
                        <a:spcAft>
                          <a:spcPts val="0"/>
                        </a:spcAft>
                      </a:pPr>
                      <a:r>
                        <a:rPr lang="en-GB" sz="2000" dirty="0">
                          <a:effectLst/>
                        </a:rPr>
                        <a:t>Y=2</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Bef>
                          <a:spcPts val="600"/>
                        </a:spcBef>
                        <a:spcAft>
                          <a:spcPts val="0"/>
                        </a:spcAft>
                      </a:pPr>
                      <a:r>
                        <a:rPr lang="en-GB" sz="2000" dirty="0">
                          <a:effectLst/>
                        </a:rPr>
                        <a:t>                  X=0.8</a:t>
                      </a:r>
                      <a:endParaRPr lang="en-US" sz="2000" dirty="0">
                        <a:effectLst/>
                      </a:endParaRPr>
                    </a:p>
                    <a:p>
                      <a:pPr algn="ctr">
                        <a:lnSpc>
                          <a:spcPts val="1500"/>
                        </a:lnSpc>
                        <a:spcBef>
                          <a:spcPts val="600"/>
                        </a:spcBef>
                        <a:spcAft>
                          <a:spcPts val="0"/>
                        </a:spcAft>
                      </a:pPr>
                      <a:r>
                        <a:rPr lang="en-GB" sz="2000" dirty="0">
                          <a:effectLst/>
                        </a:rPr>
                        <a:t> </a:t>
                      </a:r>
                      <a:endParaRPr lang="en-US" sz="2000" dirty="0">
                        <a:effectLst/>
                      </a:endParaRPr>
                    </a:p>
                    <a:p>
                      <a:pPr algn="ctr">
                        <a:lnSpc>
                          <a:spcPts val="1500"/>
                        </a:lnSpc>
                        <a:spcBef>
                          <a:spcPts val="600"/>
                        </a:spcBef>
                        <a:spcAft>
                          <a:spcPts val="0"/>
                        </a:spcAft>
                      </a:pPr>
                      <a:r>
                        <a:rPr lang="en-GB" sz="2000" dirty="0">
                          <a:effectLst/>
                        </a:rPr>
                        <a:t>Y=2</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799741"/>
                  </a:ext>
                </a:extLst>
              </a:tr>
            </a:tbl>
          </a:graphicData>
        </a:graphic>
      </p:graphicFrame>
    </p:spTree>
    <p:extLst>
      <p:ext uri="{BB962C8B-B14F-4D97-AF65-F5344CB8AC3E}">
        <p14:creationId xmlns:p14="http://schemas.microsoft.com/office/powerpoint/2010/main" val="260686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616" y="67811"/>
            <a:ext cx="7818072" cy="706090"/>
          </a:xfrm>
        </p:spPr>
        <p:txBody>
          <a:bodyPr/>
          <a:lstStyle/>
          <a:p>
            <a:r>
              <a:rPr lang="en-US" dirty="0"/>
              <a:t>Steps in the layout and construction </a:t>
            </a:r>
          </a:p>
        </p:txBody>
      </p:sp>
      <p:sp>
        <p:nvSpPr>
          <p:cNvPr id="3" name="Content Placeholder 2"/>
          <p:cNvSpPr>
            <a:spLocks noGrp="1"/>
          </p:cNvSpPr>
          <p:nvPr>
            <p:ph idx="1"/>
          </p:nvPr>
        </p:nvSpPr>
        <p:spPr>
          <a:xfrm>
            <a:off x="2639616" y="773901"/>
            <a:ext cx="7776864" cy="5391614"/>
          </a:xfrm>
        </p:spPr>
        <p:txBody>
          <a:bodyPr/>
          <a:lstStyle/>
          <a:p>
            <a:r>
              <a:rPr lang="en-US" dirty="0"/>
              <a:t>Materials required </a:t>
            </a:r>
          </a:p>
          <a:p>
            <a:pPr lvl="1"/>
            <a:r>
              <a:rPr lang="en-GB" sz="2600" dirty="0"/>
              <a:t>A line level or two (for checking)</a:t>
            </a:r>
            <a:endParaRPr lang="en-US" sz="2600" dirty="0"/>
          </a:p>
          <a:p>
            <a:pPr lvl="1"/>
            <a:r>
              <a:rPr lang="en-GB" sz="2600" dirty="0"/>
              <a:t>Two graduated staffs (pole)</a:t>
            </a:r>
            <a:endParaRPr lang="en-US" sz="2600" dirty="0"/>
          </a:p>
          <a:p>
            <a:pPr lvl="1"/>
            <a:r>
              <a:rPr lang="en-GB" sz="2600" dirty="0"/>
              <a:t>A nylon string 11 meter long and</a:t>
            </a:r>
            <a:endParaRPr lang="en-US" sz="2600" dirty="0"/>
          </a:p>
          <a:p>
            <a:pPr lvl="1"/>
            <a:r>
              <a:rPr lang="en-GB" sz="2600" dirty="0"/>
              <a:t>Four men</a:t>
            </a:r>
            <a:endParaRPr lang="en-US" sz="2600" dirty="0"/>
          </a:p>
          <a:p>
            <a:r>
              <a:rPr lang="en-US" dirty="0"/>
              <a:t>Steps (level terrace)</a:t>
            </a:r>
          </a:p>
          <a:p>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Tree>
    <p:extLst>
      <p:ext uri="{BB962C8B-B14F-4D97-AF65-F5344CB8AC3E}">
        <p14:creationId xmlns:p14="http://schemas.microsoft.com/office/powerpoint/2010/main" val="682705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5B6D-E45E-4ED1-826C-0FF27959E4FD}"/>
              </a:ext>
            </a:extLst>
          </p:cNvPr>
          <p:cNvSpPr>
            <a:spLocks noGrp="1"/>
          </p:cNvSpPr>
          <p:nvPr>
            <p:ph type="title"/>
          </p:nvPr>
        </p:nvSpPr>
        <p:spPr/>
        <p:txBody>
          <a:bodyPr/>
          <a:lstStyle/>
          <a:p>
            <a:r>
              <a:rPr lang="en-US" dirty="0"/>
              <a:t>Level Soil Bund</a:t>
            </a:r>
          </a:p>
        </p:txBody>
      </p:sp>
      <p:sp>
        <p:nvSpPr>
          <p:cNvPr id="3" name="Content Placeholder 2">
            <a:extLst>
              <a:ext uri="{FF2B5EF4-FFF2-40B4-BE49-F238E27FC236}">
                <a16:creationId xmlns:a16="http://schemas.microsoft.com/office/drawing/2014/main" id="{19CD4C07-D3EA-47A6-9250-F8BA265A6788}"/>
              </a:ext>
            </a:extLst>
          </p:cNvPr>
          <p:cNvSpPr>
            <a:spLocks noGrp="1"/>
          </p:cNvSpPr>
          <p:nvPr>
            <p:ph idx="1"/>
          </p:nvPr>
        </p:nvSpPr>
        <p:spPr/>
        <p:txBody>
          <a:bodyPr/>
          <a:lstStyle/>
          <a:p>
            <a:pPr algn="just"/>
            <a:r>
              <a:rPr lang="en-US" dirty="0"/>
              <a:t>A level bund is an embankment along the contour, made of soil, with a basin at its upper side. </a:t>
            </a:r>
          </a:p>
          <a:p>
            <a:pPr algn="just"/>
            <a:r>
              <a:rPr lang="en-US" dirty="0"/>
              <a:t>The bund reduces or stops the velocity of overland flow and consequently soil erosion. </a:t>
            </a:r>
          </a:p>
          <a:p>
            <a:pPr algn="just"/>
            <a:r>
              <a:rPr lang="en-US" dirty="0"/>
              <a:t>Level bunds are about 50–75 cm high and have a bottom width of 100–150 cm and a water retention basin on their upper side. </a:t>
            </a:r>
          </a:p>
          <a:p>
            <a:pPr algn="just"/>
            <a:r>
              <a:rPr lang="en-US" dirty="0"/>
              <a:t>Usually, </a:t>
            </a:r>
            <a:r>
              <a:rPr lang="en-US" b="1" dirty="0">
                <a:solidFill>
                  <a:srgbClr val="7030A0"/>
                </a:solidFill>
              </a:rPr>
              <a:t>tied ridges</a:t>
            </a:r>
            <a:r>
              <a:rPr lang="en-US" dirty="0"/>
              <a:t>, placed in the basin about </a:t>
            </a:r>
            <a:r>
              <a:rPr lang="en-US" b="1" dirty="0">
                <a:solidFill>
                  <a:srgbClr val="7030A0"/>
                </a:solidFill>
              </a:rPr>
              <a:t>every 10 m </a:t>
            </a:r>
            <a:r>
              <a:rPr lang="en-US" dirty="0"/>
              <a:t>help to prevent runoff from flowing sideways and to concentrate overflow at one point along the bund</a:t>
            </a:r>
          </a:p>
        </p:txBody>
      </p:sp>
      <p:sp>
        <p:nvSpPr>
          <p:cNvPr id="4" name="Date Placeholder 3">
            <a:extLst>
              <a:ext uri="{FF2B5EF4-FFF2-40B4-BE49-F238E27FC236}">
                <a16:creationId xmlns:a16="http://schemas.microsoft.com/office/drawing/2014/main" id="{924BB00D-CA25-4448-AB16-03D5FA780F8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87532-A818-4380-AA8A-87BE8C8A9FF6}" type="datetime2">
              <a:rPr kumimoji="0" lang="en-IN" sz="2200" b="0"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Wednesday, 22 April 2020</a:t>
            </a:fld>
            <a:endParaRPr kumimoji="0" lang="en-IN" sz="2200" b="0"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681DF237-B8DD-4BF2-A24E-91821F881C0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F71C6F4-D92A-4511-824B-164ED8D41036}" type="slidenum">
              <a:rPr kumimoji="0" lang="en-IN" sz="1400" b="1" i="0" u="none" strike="noStrike" kern="1200" cap="none" spc="0" normalizeH="0" baseline="0" noProof="0" smtClean="0">
                <a:ln>
                  <a:noFill/>
                </a:ln>
                <a:solidFill>
                  <a:srgbClr val="E7DEC9">
                    <a:shade val="50000"/>
                    <a:satMod val="200000"/>
                  </a:srgbClr>
                </a:solidFill>
                <a:effectLst/>
                <a:uLnTx/>
                <a:uFillTx/>
                <a:latin typeface="Gill Sans M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IN" sz="1400" b="1" i="0" u="none" strike="noStrike" kern="1200" cap="none" spc="0" normalizeH="0" baseline="0" noProof="0">
              <a:ln>
                <a:noFill/>
              </a:ln>
              <a:solidFill>
                <a:srgbClr val="E7DEC9">
                  <a:shade val="50000"/>
                  <a:satMod val="200000"/>
                </a:srgbClr>
              </a:solidFill>
              <a:effectLst/>
              <a:uLnTx/>
              <a:uFillTx/>
              <a:latin typeface="Gill Sans MT"/>
              <a:ea typeface="+mn-ea"/>
              <a:cs typeface="+mn-cs"/>
            </a:endParaRPr>
          </a:p>
        </p:txBody>
      </p:sp>
    </p:spTree>
    <p:extLst>
      <p:ext uri="{BB962C8B-B14F-4D97-AF65-F5344CB8AC3E}">
        <p14:creationId xmlns:p14="http://schemas.microsoft.com/office/powerpoint/2010/main" val="3117475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4142</Words>
  <Application>Microsoft Office PowerPoint</Application>
  <PresentationFormat>Widescreen</PresentationFormat>
  <Paragraphs>584</Paragraphs>
  <Slides>48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Arial MT</vt:lpstr>
      <vt:lpstr>Arial-BoldMT</vt:lpstr>
      <vt:lpstr>ArialMT</vt:lpstr>
      <vt:lpstr>Calibri</vt:lpstr>
      <vt:lpstr>Cambria</vt:lpstr>
      <vt:lpstr>Courier New</vt:lpstr>
      <vt:lpstr>Gill Sans MT</vt:lpstr>
      <vt:lpstr>Times New Roman</vt:lpstr>
      <vt:lpstr>Wingdings</vt:lpstr>
      <vt:lpstr>Wingdings 2</vt:lpstr>
      <vt:lpstr>Solstice</vt:lpstr>
      <vt:lpstr>Physical conservation measures</vt:lpstr>
      <vt:lpstr>Physical/Structural soil and water conservation measures</vt:lpstr>
      <vt:lpstr>PowerPoint Presentation</vt:lpstr>
      <vt:lpstr>Bund spacing </vt:lpstr>
      <vt:lpstr>PowerPoint Presentation</vt:lpstr>
      <vt:lpstr>Table- Spacing of bunds expressed in vertical interval (V.I and H.I) </vt:lpstr>
      <vt:lpstr>PowerPoint Presentation</vt:lpstr>
      <vt:lpstr>Steps in the layout and construction </vt:lpstr>
      <vt:lpstr>Level Soil Bund</vt:lpstr>
      <vt:lpstr>PowerPoint Presentation</vt:lpstr>
      <vt:lpstr>Suitability</vt:lpstr>
      <vt:lpstr>PowerPoint Presentation</vt:lpstr>
      <vt:lpstr>PowerPoint Presentation</vt:lpstr>
      <vt:lpstr>Min. technical standards</vt:lpstr>
      <vt:lpstr>Layout and vertical intervals (VI)</vt:lpstr>
      <vt:lpstr>Integration opportunities/requirements</vt:lpstr>
      <vt:lpstr>Modifications/adaptation to standard design</vt:lpstr>
      <vt:lpstr>PowerPoint Presentation</vt:lpstr>
      <vt:lpstr>STONE BUNDS/STONE LINES</vt:lpstr>
      <vt:lpstr>Suitability</vt:lpstr>
      <vt:lpstr>Min. technical standards</vt:lpstr>
      <vt:lpstr>Layout and vertical intervals (VI)</vt:lpstr>
      <vt:lpstr>Integration opportunities/requirements</vt:lpstr>
      <vt:lpstr>Modifications/adaptation to standard design</vt:lpstr>
      <vt:lpstr>Limitations</vt:lpstr>
      <vt:lpstr>PowerPoint Presentation</vt:lpstr>
      <vt:lpstr>PowerPoint Presentation</vt:lpstr>
      <vt:lpstr>PowerPoint Presentation</vt:lpstr>
      <vt:lpstr>PowerPoint Presentation</vt:lpstr>
      <vt:lpstr>STONE FACED SOIL BUNDS</vt:lpstr>
      <vt:lpstr>Suitability</vt:lpstr>
      <vt:lpstr>PowerPoint Presentation</vt:lpstr>
      <vt:lpstr>Min. technical standards</vt:lpstr>
      <vt:lpstr>Layout and vertical intervals (VI)</vt:lpstr>
      <vt:lpstr>PowerPoint Presentation</vt:lpstr>
      <vt:lpstr>PowerPoint Presentation</vt:lpstr>
      <vt:lpstr>Integration opportunities/requirements</vt:lpstr>
      <vt:lpstr>LEVEL FANYA JUU (FJ)</vt:lpstr>
      <vt:lpstr>Objectives</vt:lpstr>
      <vt:lpstr>PowerPoint Presentation</vt:lpstr>
      <vt:lpstr>Suitability</vt:lpstr>
      <vt:lpstr>Potential to increase/sustain productivity</vt:lpstr>
      <vt:lpstr>Min. technical standards</vt:lpstr>
      <vt:lpstr>Layout and vertical intervals (VI)</vt:lpstr>
      <vt:lpstr>PowerPoint Presentation</vt:lpstr>
      <vt:lpstr>Integration opportunities/requirements</vt:lpstr>
      <vt:lpstr>Modiﬁcations/adaptation to standard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conservation measures</dc:title>
  <dc:creator>Tadele Amdemariam</dc:creator>
  <cp:lastModifiedBy>Tadele Amdemariam</cp:lastModifiedBy>
  <cp:revision>10</cp:revision>
  <dcterms:created xsi:type="dcterms:W3CDTF">2020-04-22T14:22:33Z</dcterms:created>
  <dcterms:modified xsi:type="dcterms:W3CDTF">2020-04-22T15:37:54Z</dcterms:modified>
</cp:coreProperties>
</file>