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527" r:id="rId2"/>
    <p:sldId id="528" r:id="rId3"/>
    <p:sldId id="529" r:id="rId4"/>
    <p:sldId id="619" r:id="rId5"/>
    <p:sldId id="530" r:id="rId6"/>
    <p:sldId id="531" r:id="rId7"/>
    <p:sldId id="559" r:id="rId8"/>
    <p:sldId id="552" r:id="rId9"/>
    <p:sldId id="553" r:id="rId10"/>
    <p:sldId id="554" r:id="rId11"/>
    <p:sldId id="555" r:id="rId12"/>
    <p:sldId id="557" r:id="rId13"/>
    <p:sldId id="549" r:id="rId14"/>
    <p:sldId id="558" r:id="rId15"/>
    <p:sldId id="550" r:id="rId16"/>
    <p:sldId id="551" r:id="rId17"/>
    <p:sldId id="560" r:id="rId18"/>
    <p:sldId id="564" r:id="rId19"/>
    <p:sldId id="565" r:id="rId20"/>
    <p:sldId id="610" r:id="rId21"/>
    <p:sldId id="611" r:id="rId22"/>
    <p:sldId id="561" r:id="rId23"/>
    <p:sldId id="577" r:id="rId24"/>
    <p:sldId id="578" r:id="rId25"/>
    <p:sldId id="579" r:id="rId26"/>
    <p:sldId id="643" r:id="rId27"/>
    <p:sldId id="1044" r:id="rId28"/>
    <p:sldId id="1045" r:id="rId29"/>
    <p:sldId id="1046" r:id="rId30"/>
    <p:sldId id="1047" r:id="rId31"/>
    <p:sldId id="1048" r:id="rId32"/>
    <p:sldId id="1049" r:id="rId33"/>
    <p:sldId id="562" r:id="rId34"/>
    <p:sldId id="563" r:id="rId35"/>
    <p:sldId id="580" r:id="rId36"/>
    <p:sldId id="58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40" d="100"/>
          <a:sy n="40" d="100"/>
        </p:scale>
        <p:origin x="72" y="6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EA358-F827-4903-B559-660A7F0A1C80}"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9D29A-D959-49A2-A4D5-FD9E8507B208}" type="slidenum">
              <a:rPr lang="en-US" smtClean="0"/>
              <a:t>‹#›</a:t>
            </a:fld>
            <a:endParaRPr lang="en-US"/>
          </a:p>
        </p:txBody>
      </p:sp>
    </p:spTree>
    <p:extLst>
      <p:ext uri="{BB962C8B-B14F-4D97-AF65-F5344CB8AC3E}">
        <p14:creationId xmlns:p14="http://schemas.microsoft.com/office/powerpoint/2010/main" val="3713155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Strip Cropping.</a:t>
            </a:r>
            <a:endParaRPr lang="en-US" sz="1200" kern="1200" dirty="0">
              <a:solidFill>
                <a:schemeClr val="tx1"/>
              </a:solidFill>
              <a:effectLst/>
              <a:latin typeface="+mn-lt"/>
              <a:ea typeface="+mn-ea"/>
              <a:cs typeface="+mn-cs"/>
            </a:endParaRPr>
          </a:p>
          <a:p>
            <a:pPr algn="just"/>
            <a:r>
              <a:rPr lang="en-US" sz="1200" kern="1200" dirty="0">
                <a:solidFill>
                  <a:schemeClr val="tx1"/>
                </a:solidFill>
                <a:effectLst/>
                <a:latin typeface="+mn-lt"/>
                <a:ea typeface="+mn-ea"/>
                <a:cs typeface="+mn-cs"/>
              </a:rPr>
              <a:t>Strip cropping consists of a series of alternate strips of various types of crops laid out so that all tillage and crop management practices are performed across the slope or on the contour. Strip cropping is not a single practice; it is a combination of several good farming practices such as crop rotations, contour cultivation, proper tillage operations, stubble mulching, and cover cropping.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three general types of strip cropping are: </a:t>
            </a:r>
          </a:p>
          <a:p>
            <a:pPr marL="228600" lvl="0" indent="-228600">
              <a:buFont typeface="+mj-lt"/>
              <a:buAutoNum type="arabicPeriod"/>
            </a:pPr>
            <a:r>
              <a:rPr lang="en-US" sz="1200" kern="1200" dirty="0">
                <a:solidFill>
                  <a:schemeClr val="tx1"/>
                </a:solidFill>
                <a:effectLst/>
                <a:latin typeface="+mn-lt"/>
                <a:ea typeface="+mn-ea"/>
                <a:cs typeface="+mn-cs"/>
              </a:rPr>
              <a:t>Contour strip cropping consists of layout and tillage held closely to the exact contour and with the crops following a definite rotational sequence.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cropping system involves planting row crops in strips on the contour of the ﬁeld slope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It provides added erosion control and plant and crop diversity because it combines contour- and strip-cropping.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Strip-cropping on the contour is more effective than contouring alone for reducing soil erosion in ﬁelds with severe erosion hazard.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Contour strip cropping systems can reduce soil erosion to &lt;40% as compared to systems without these practices or with contouring alone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grass, legumes or small grains used in strips slow runoff and trap sediment leaving row crops. Permanent grass/legumes strips must be maintained between strips in soils with severe erosion. The strips can be used as trafﬁc lanes for cultural operations. The mixture of grass and legumes provides hay and beneﬁts to wildlife habitat and plant diversity. Permanent strips also provide nesting, food, shelter to small animals.</a:t>
            </a:r>
          </a:p>
          <a:p>
            <a:r>
              <a:rPr lang="en-US" sz="1200" kern="1200" dirty="0">
                <a:solidFill>
                  <a:schemeClr val="tx1"/>
                </a:solidFill>
                <a:effectLst/>
                <a:latin typeface="+mn-lt"/>
                <a:ea typeface="+mn-ea"/>
                <a:cs typeface="+mn-cs"/>
              </a:rPr>
              <a:t> </a:t>
            </a:r>
          </a:p>
          <a:p>
            <a:pPr marL="0" lvl="0" indent="0" algn="just">
              <a:buFont typeface="+mj-lt"/>
              <a:buNone/>
            </a:pPr>
            <a:r>
              <a:rPr lang="en-US" sz="1200" kern="1200" dirty="0">
                <a:solidFill>
                  <a:schemeClr val="tx1"/>
                </a:solidFill>
                <a:effectLst/>
                <a:latin typeface="+mn-lt"/>
                <a:ea typeface="+mn-ea"/>
                <a:cs typeface="+mn-cs"/>
              </a:rPr>
              <a:t>2. Field strip cropping consists of strips of a uniform width placed across the general slope; when used with adequate grassed waterways the strips may be placed where the topography is too irregular to make contour strip cropping practical. Field strip cropping for wind erosion control consists of parallel strips placed crosswise to the direction of the prevailing wind</a:t>
            </a:r>
          </a:p>
          <a:p>
            <a:pPr lvl="0" algn="just"/>
            <a:r>
              <a:rPr lang="en-US" sz="1200" kern="1200" dirty="0">
                <a:solidFill>
                  <a:schemeClr val="tx1"/>
                </a:solidFill>
                <a:effectLst/>
                <a:latin typeface="+mn-lt"/>
                <a:ea typeface="+mn-ea"/>
                <a:cs typeface="+mn-cs"/>
              </a:rPr>
              <a:t>3. Buffer strip cropping consists of strips of some grass or legume crop laid out between contour strips of crops in the regular rotations; they may be even or irregular in width; they may be placed on critical slope areas of the field. Their main purpose is to give more protection from erosion. The use of buffer stripes depends on cropping systems, topography, and type of erosion hazards.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15578E-CCAA-4A24-B4F4-46EB8A13B3E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9149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871531" y="1196752"/>
            <a:ext cx="987552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871531" y="292494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49251DD1-3562-46D2-9175-E466B11A8339}" type="datetime2">
              <a:rPr lang="en-IN" smtClean="0"/>
              <a:pPr/>
              <a:t>Wednesday, 22 April 2020</a:t>
            </a:fld>
            <a:endParaRPr lang="en-IN"/>
          </a:p>
        </p:txBody>
      </p:sp>
      <p:sp>
        <p:nvSpPr>
          <p:cNvPr id="20" name="Footer Placeholder 19"/>
          <p:cNvSpPr>
            <a:spLocks noGrp="1"/>
          </p:cNvSpPr>
          <p:nvPr>
            <p:ph type="ftr" sz="quarter" idx="11"/>
          </p:nvPr>
        </p:nvSpPr>
        <p:spPr/>
        <p:txBody>
          <a:bodyPr/>
          <a:lstStyle/>
          <a:p>
            <a:endParaRPr lang="en-IN"/>
          </a:p>
        </p:txBody>
      </p:sp>
      <p:sp>
        <p:nvSpPr>
          <p:cNvPr id="10" name="Slide Number Placeholder 9"/>
          <p:cNvSpPr>
            <a:spLocks noGrp="1"/>
          </p:cNvSpPr>
          <p:nvPr>
            <p:ph type="sldNum" sz="quarter" idx="12"/>
          </p:nvPr>
        </p:nvSpPr>
        <p:spPr/>
        <p:txBody>
          <a:bodyPr/>
          <a:lstStyle/>
          <a:p>
            <a:fld id="{0F71C6F4-D92A-4511-824B-164ED8D41036}" type="slidenum">
              <a:rPr lang="en-IN" smtClean="0"/>
              <a:pPr/>
              <a:t>‹#›</a:t>
            </a:fld>
            <a:endParaRPr lang="en-IN"/>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1542901" y="1345016"/>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1970098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09D4169-2B43-46E0-965A-FB74B411EBD1}" type="datetime2">
              <a:rPr lang="en-IN" smtClean="0"/>
              <a:pPr/>
              <a:t>Wednesday, 22 April 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2446677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0"/>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5240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29C115C-D3D7-45AB-B413-4C395914D9F9}" type="datetime2">
              <a:rPr lang="en-IN" smtClean="0"/>
              <a:pPr/>
              <a:t>Wednesday, 22 April 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108600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7488" y="276970"/>
            <a:ext cx="10424096" cy="706090"/>
          </a:xfrm>
        </p:spPr>
        <p:txBody>
          <a:bodyPr>
            <a:normAutofit/>
          </a:bodyPr>
          <a:lstStyle>
            <a:lvl1pPr>
              <a:defRPr sz="2800"/>
            </a:lvl1pPr>
            <a:extLst/>
          </a:lstStyle>
          <a:p>
            <a:r>
              <a:rPr kumimoji="0" lang="en-US" dirty="0"/>
              <a:t>Click to edit Master title style</a:t>
            </a:r>
          </a:p>
        </p:txBody>
      </p:sp>
      <p:sp>
        <p:nvSpPr>
          <p:cNvPr id="3" name="Content Placeholder 2"/>
          <p:cNvSpPr>
            <a:spLocks noGrp="1"/>
          </p:cNvSpPr>
          <p:nvPr>
            <p:ph idx="1"/>
          </p:nvPr>
        </p:nvSpPr>
        <p:spPr>
          <a:xfrm>
            <a:off x="1487488" y="1196963"/>
            <a:ext cx="10369152" cy="4968552"/>
          </a:xfrm>
        </p:spPr>
        <p:txBody>
          <a:bodyPr/>
          <a:lstStyle>
            <a:lvl1pPr>
              <a:defRPr sz="2600">
                <a:solidFill>
                  <a:schemeClr val="accent5">
                    <a:lumMod val="60000"/>
                    <a:lumOff val="40000"/>
                  </a:schemeClr>
                </a:solidFill>
              </a:defRPr>
            </a:lvl1pPr>
            <a:lvl2pPr>
              <a:defRPr sz="2400">
                <a:solidFill>
                  <a:srgbClr val="00B0F0"/>
                </a:solidFill>
              </a:defRPr>
            </a:lvl2pPr>
            <a:lvl3pPr>
              <a:defRPr sz="2200">
                <a:solidFill>
                  <a:srgbClr val="7030A0"/>
                </a:solidFill>
              </a:defRPr>
            </a:lvl3pPr>
            <a:lvl4pPr>
              <a:defRPr>
                <a:solidFill>
                  <a:srgbClr val="FF0000"/>
                </a:solidFill>
              </a:defRPr>
            </a:lvl4pPr>
            <a:lvl5pPr>
              <a:defRPr sz="1800"/>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1" y="6472989"/>
            <a:ext cx="1371601" cy="385011"/>
          </a:xfrm>
        </p:spPr>
        <p:txBody>
          <a:bodyPr/>
          <a:lstStyle>
            <a:lvl1pPr>
              <a:defRPr sz="2200"/>
            </a:lvl1pPr>
          </a:lstStyle>
          <a:p>
            <a:r>
              <a:rPr lang="en-IN"/>
              <a:t>14-May-18</a:t>
            </a:r>
            <a:endParaRPr lang="en-IN" dirty="0"/>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9657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3"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dirty="0"/>
              <a:t>Click to edit Master title style</a:t>
            </a:r>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C9FBDB0-3B5F-400F-9BD5-948CDC5A74FE}" type="datetime2">
              <a:rPr lang="en-IN" smtClean="0"/>
              <a:pPr/>
              <a:t>Wednesday, 22 April 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F71C6F4-D92A-4511-824B-164ED8D41036}" type="slidenum">
              <a:rPr lang="en-IN" smtClean="0"/>
              <a:pPr/>
              <a:t>‹#›</a:t>
            </a:fld>
            <a:endParaRPr lang="en-IN"/>
          </a:p>
        </p:txBody>
      </p:sp>
      <p:sp>
        <p:nvSpPr>
          <p:cNvPr id="10" name="Rectangle 9"/>
          <p:cNvSpPr/>
          <p:nvPr/>
        </p:nvSpPr>
        <p:spPr bwMode="invGray">
          <a:xfrm>
            <a:off x="3048000"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
        <p:nvSpPr>
          <p:cNvPr id="9" name="Oval 8"/>
          <p:cNvSpPr/>
          <p:nvPr/>
        </p:nvSpPr>
        <p:spPr>
          <a:xfrm>
            <a:off x="3210752" y="2745870"/>
            <a:ext cx="85344"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2097388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p>
            <a:r>
              <a:rPr kumimoji="0" lang="en-US"/>
              <a:t>Click to edit Master title style</a:t>
            </a:r>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703478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13FFFC-D547-44F8-847F-729009F00761}" type="datetime2">
              <a:rPr lang="en-IN" smtClean="0"/>
              <a:pPr/>
              <a:t>Wednesday, 22 April 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285051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160336"/>
            <a:ext cx="109728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B14356D-FC7E-44B9-AB36-40FED1B458DE}" type="datetime2">
              <a:rPr lang="en-IN" smtClean="0"/>
              <a:pPr/>
              <a:t>Wednesday, 22 April 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2412514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B10C4759-1340-462C-A6DB-13F241846653}" type="datetime2">
              <a:rPr lang="en-IN" smtClean="0"/>
              <a:pPr/>
              <a:t>Wednesday, 22 April 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4121696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Date Placeholder 1"/>
          <p:cNvSpPr>
            <a:spLocks noGrp="1"/>
          </p:cNvSpPr>
          <p:nvPr>
            <p:ph type="dt" sz="half" idx="10"/>
          </p:nvPr>
        </p:nvSpPr>
        <p:spPr/>
        <p:txBody>
          <a:bodyPr/>
          <a:lstStyle/>
          <a:p>
            <a:fld id="{ACD9B90E-3BF1-4625-921E-25F9068B43DF}" type="datetime2">
              <a:rPr lang="en-IN" smtClean="0"/>
              <a:pPr/>
              <a:t>Wednesday, 22 April 2020</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F71C6F4-D92A-4511-824B-164ED8D41036}" type="slidenum">
              <a:rPr lang="en-IN" smtClean="0"/>
              <a:pPr/>
              <a:t>‹#›</a:t>
            </a:fld>
            <a:endParaRPr lang="en-IN"/>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3695811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2133601"/>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4D09B1B-E725-4C3A-9788-5506DEE736D4}" type="datetime2">
              <a:rPr lang="en-IN" smtClean="0"/>
              <a:pPr/>
              <a:t>Wednesday, 22 April 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71C6F4-D92A-4511-824B-164ED8D41036}" type="slidenum">
              <a:rPr lang="en-IN" smtClean="0"/>
              <a:pPr/>
              <a:t>‹#›</a:t>
            </a:fld>
            <a:endParaRPr lang="en-IN"/>
          </a:p>
        </p:txBody>
      </p:sp>
    </p:spTree>
    <p:extLst>
      <p:ext uri="{BB962C8B-B14F-4D97-AF65-F5344CB8AC3E}">
        <p14:creationId xmlns:p14="http://schemas.microsoft.com/office/powerpoint/2010/main" val="3430127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dirty="0"/>
              <a:t>Click to edit Master title style</a:t>
            </a:r>
          </a:p>
        </p:txBody>
      </p:sp>
      <p:sp>
        <p:nvSpPr>
          <p:cNvPr id="5" name="Date Placeholder 4"/>
          <p:cNvSpPr>
            <a:spLocks noGrp="1"/>
          </p:cNvSpPr>
          <p:nvPr>
            <p:ph type="dt" sz="half" idx="10"/>
          </p:nvPr>
        </p:nvSpPr>
        <p:spPr/>
        <p:txBody>
          <a:bodyPr/>
          <a:lstStyle/>
          <a:p>
            <a:fld id="{086A5702-9871-4F19-9391-6E39985E4E55}" type="datetime2">
              <a:rPr lang="en-IN" smtClean="0"/>
              <a:pPr/>
              <a:t>Wednesday, 22 April 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F71C6F4-D92A-4511-824B-164ED8D41036}" type="slidenum">
              <a:rPr lang="en-IN" smtClean="0"/>
              <a:pPr/>
              <a:t>‹#›</a:t>
            </a:fld>
            <a:endParaRPr lang="en-IN"/>
          </a:p>
        </p:txBody>
      </p:sp>
      <p:sp>
        <p:nvSpPr>
          <p:cNvPr id="8" name="Rectangle 7"/>
          <p:cNvSpPr/>
          <p:nvPr/>
        </p:nvSpPr>
        <p:spPr>
          <a:xfrm>
            <a:off x="1016000" y="1066800"/>
            <a:ext cx="6096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0" y="1143004"/>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4" name="Text Placeholder 3"/>
          <p:cNvSpPr>
            <a:spLocks noGrp="1"/>
          </p:cNvSpPr>
          <p:nvPr>
            <p:ph type="body" sz="half" idx="2"/>
          </p:nvPr>
        </p:nvSpPr>
        <p:spPr>
          <a:xfrm>
            <a:off x="1117600"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155636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87902" y="-815922"/>
            <a:ext cx="2185183"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Oval 7"/>
          <p:cNvSpPr/>
          <p:nvPr/>
        </p:nvSpPr>
        <p:spPr>
          <a:xfrm>
            <a:off x="225089" y="21103"/>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Rectangle 11"/>
          <p:cNvSpPr/>
          <p:nvPr/>
        </p:nvSpPr>
        <p:spPr>
          <a:xfrm>
            <a:off x="1327130" y="21102"/>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4" name="Date Placeholder 23"/>
          <p:cNvSpPr>
            <a:spLocks noGrp="1"/>
          </p:cNvSpPr>
          <p:nvPr>
            <p:ph type="dt" sz="half" idx="2"/>
          </p:nvPr>
        </p:nvSpPr>
        <p:spPr>
          <a:xfrm>
            <a:off x="1295467" y="6381750"/>
            <a:ext cx="3648405" cy="476250"/>
          </a:xfrm>
          <a:prstGeom prst="rect">
            <a:avLst/>
          </a:prstGeom>
        </p:spPr>
        <p:txBody>
          <a:bodyPr anchor="b"/>
          <a:lstStyle>
            <a:lvl1pPr algn="r" eaLnBrk="1" latinLnBrk="0" hangingPunct="1">
              <a:defRPr kumimoji="0" sz="1600">
                <a:solidFill>
                  <a:schemeClr val="bg2">
                    <a:shade val="50000"/>
                    <a:satMod val="200000"/>
                  </a:schemeClr>
                </a:solidFill>
              </a:defRPr>
            </a:lvl1pPr>
            <a:extLst/>
          </a:lstStyle>
          <a:p>
            <a:fld id="{21533439-986E-426E-83D4-297DB319ECEA}" type="datetime2">
              <a:rPr lang="en-IN" smtClean="0"/>
              <a:pPr/>
              <a:t>Wednesday, 22 April 2020</a:t>
            </a:fld>
            <a:endParaRPr lang="en-IN" dirty="0"/>
          </a:p>
        </p:txBody>
      </p:sp>
      <p:sp>
        <p:nvSpPr>
          <p:cNvPr id="10" name="Footer Placeholder 9"/>
          <p:cNvSpPr>
            <a:spLocks noGrp="1"/>
          </p:cNvSpPr>
          <p:nvPr>
            <p:ph type="ftr" sz="quarter" idx="3"/>
          </p:nvPr>
        </p:nvSpPr>
        <p:spPr>
          <a:xfrm>
            <a:off x="6515727" y="63817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IN" dirty="0"/>
          </a:p>
        </p:txBody>
      </p:sp>
      <p:sp>
        <p:nvSpPr>
          <p:cNvPr id="22" name="Slide Number Placeholder 21"/>
          <p:cNvSpPr>
            <a:spLocks noGrp="1"/>
          </p:cNvSpPr>
          <p:nvPr>
            <p:ph type="sldNum" sz="quarter" idx="4"/>
          </p:nvPr>
        </p:nvSpPr>
        <p:spPr>
          <a:xfrm>
            <a:off x="10574714" y="6305550"/>
            <a:ext cx="1519751" cy="476250"/>
          </a:xfrm>
          <a:prstGeom prst="rect">
            <a:avLst/>
          </a:prstGeom>
        </p:spPr>
        <p:txBody>
          <a:bodyPr anchor="b"/>
          <a:lstStyle>
            <a:lvl1pPr algn="ctr" eaLnBrk="1" latinLnBrk="0" hangingPunct="1">
              <a:defRPr kumimoji="0" sz="1400" b="1">
                <a:solidFill>
                  <a:schemeClr val="bg2">
                    <a:shade val="50000"/>
                    <a:satMod val="200000"/>
                  </a:schemeClr>
                </a:solidFill>
                <a:effectLst/>
              </a:defRPr>
            </a:lvl1pPr>
            <a:extLst/>
          </a:lstStyle>
          <a:p>
            <a:fld id="{0F71C6F4-D92A-4511-824B-164ED8D41036}" type="slidenum">
              <a:rPr lang="en-IN" smtClean="0"/>
              <a:pPr/>
              <a:t>‹#›</a:t>
            </a:fld>
            <a:endParaRPr lang="en-IN"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41154691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pitchFamily="2" charset="2"/>
        <a:buChar char="q"/>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Wingdings" pitchFamily="2" charset="2"/>
        <a:buChar char="Ø"/>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pitchFamily="2" charset="2"/>
        <a:buChar char="ü"/>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pitchFamily="2" charset="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Courier New" pitchFamily="49" charset="0"/>
        <a:buChar char="o"/>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5B5F2-4B9F-4ECB-B691-B50E8A857911}"/>
              </a:ext>
            </a:extLst>
          </p:cNvPr>
          <p:cNvSpPr>
            <a:spLocks noGrp="1"/>
          </p:cNvSpPr>
          <p:nvPr>
            <p:ph type="title"/>
          </p:nvPr>
        </p:nvSpPr>
        <p:spPr/>
        <p:txBody>
          <a:bodyPr>
            <a:normAutofit/>
          </a:bodyPr>
          <a:lstStyle/>
          <a:p>
            <a:r>
              <a:rPr lang="en-US" b="1" dirty="0"/>
              <a:t>Contour Farming</a:t>
            </a:r>
            <a:endParaRPr lang="en-US" dirty="0"/>
          </a:p>
        </p:txBody>
      </p:sp>
      <p:sp>
        <p:nvSpPr>
          <p:cNvPr id="3" name="Content Placeholder 2">
            <a:extLst>
              <a:ext uri="{FF2B5EF4-FFF2-40B4-BE49-F238E27FC236}">
                <a16:creationId xmlns:a16="http://schemas.microsoft.com/office/drawing/2014/main" id="{C2E67768-0C17-4971-9817-B6412C39A4E8}"/>
              </a:ext>
            </a:extLst>
          </p:cNvPr>
          <p:cNvSpPr>
            <a:spLocks noGrp="1"/>
          </p:cNvSpPr>
          <p:nvPr>
            <p:ph idx="1"/>
          </p:nvPr>
        </p:nvSpPr>
        <p:spPr>
          <a:xfrm>
            <a:off x="1487488" y="983060"/>
            <a:ext cx="10369152" cy="5597969"/>
          </a:xfrm>
        </p:spPr>
        <p:txBody>
          <a:bodyPr>
            <a:normAutofit/>
          </a:bodyPr>
          <a:lstStyle/>
          <a:p>
            <a:pPr algn="just"/>
            <a:r>
              <a:rPr lang="en-US" dirty="0"/>
              <a:t>Contour farming is the practice of tilling, planting, and performing all cultural operations following the contour lines of the field slope. </a:t>
            </a:r>
          </a:p>
          <a:p>
            <a:pPr algn="just"/>
            <a:r>
              <a:rPr lang="en-US" dirty="0"/>
              <a:t>This  practice contrasts with up- and down-slope farming, which is the least desirable practice on highly erodible sloping lands.</a:t>
            </a:r>
          </a:p>
          <a:p>
            <a:pPr algn="just"/>
            <a:r>
              <a:rPr lang="en-US" dirty="0"/>
              <a:t>Contour farming is being adopted in modern agriculture across the world for soil erosion control. Contouring creates furrows perpendicular to the predominant field slope. </a:t>
            </a:r>
          </a:p>
          <a:p>
            <a:pPr algn="just"/>
            <a:r>
              <a:rPr lang="en-US" dirty="0"/>
              <a:t>These furrows retard the runoff velocity, reduce the runoff transport capacity, enhance water </a:t>
            </a:r>
            <a:r>
              <a:rPr lang="en-US" dirty="0" err="1"/>
              <a:t>infiltratibility</a:t>
            </a:r>
            <a:r>
              <a:rPr lang="en-US" dirty="0"/>
              <a:t>, reduce sediment transport, and discharge excess runoff at non-eroding velocities. </a:t>
            </a:r>
          </a:p>
          <a:p>
            <a:pPr algn="just"/>
            <a:r>
              <a:rPr lang="en-US" dirty="0"/>
              <a:t>Furrows on the contour create irregular field surface which reduces runoff velocity. Deep and permeable soils respond better to contouring.</a:t>
            </a:r>
          </a:p>
          <a:p>
            <a:pPr algn="just"/>
            <a:endParaRPr lang="en-US" dirty="0"/>
          </a:p>
          <a:p>
            <a:endParaRPr lang="en-US" dirty="0"/>
          </a:p>
        </p:txBody>
      </p:sp>
      <p:sp>
        <p:nvSpPr>
          <p:cNvPr id="4" name="Date Placeholder 3">
            <a:extLst>
              <a:ext uri="{FF2B5EF4-FFF2-40B4-BE49-F238E27FC236}">
                <a16:creationId xmlns:a16="http://schemas.microsoft.com/office/drawing/2014/main" id="{99A291C0-D5B7-4AF3-84C1-DDDF92289457}"/>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C8CCF300-108D-4F13-B007-BB9A6DE4A83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322424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464720-6981-4A57-A36E-01808F0B0E48}"/>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525571BB-4526-4525-BC2D-A7F89F1F1EC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DFA4F48D-585C-457E-8E9C-D8C7C306B17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10438" y="0"/>
            <a:ext cx="10881561" cy="6858000"/>
          </a:xfrm>
          <a:prstGeom prst="rect">
            <a:avLst/>
          </a:prstGeom>
          <a:noFill/>
          <a:ln>
            <a:noFill/>
          </a:ln>
        </p:spPr>
      </p:pic>
      <p:sp>
        <p:nvSpPr>
          <p:cNvPr id="7" name="Rectangle 6">
            <a:extLst>
              <a:ext uri="{FF2B5EF4-FFF2-40B4-BE49-F238E27FC236}">
                <a16:creationId xmlns:a16="http://schemas.microsoft.com/office/drawing/2014/main" id="{D7D9F229-44D8-4CAF-89F9-8835CB10E5BF}"/>
              </a:ext>
            </a:extLst>
          </p:cNvPr>
          <p:cNvSpPr/>
          <p:nvPr/>
        </p:nvSpPr>
        <p:spPr>
          <a:xfrm>
            <a:off x="1363578" y="176706"/>
            <a:ext cx="10828421" cy="729430"/>
          </a:xfrm>
          <a:prstGeom prst="rect">
            <a:avLst/>
          </a:prstGeom>
        </p:spPr>
        <p:txBody>
          <a:bodyPr wrap="square">
            <a:spAutoFit/>
          </a:bodyPr>
          <a:lstStyle/>
          <a:p>
            <a:pPr marL="0" marR="0" lvl="0" indent="0" algn="just" defTabSz="457200" rtl="0" eaLnBrk="1" fontAlgn="auto" latinLnBrk="0" hangingPunct="1">
              <a:lnSpc>
                <a:spcPct val="115000"/>
              </a:lnSpc>
              <a:spcBef>
                <a:spcPts val="0"/>
              </a:spcBef>
              <a:spcAft>
                <a:spcPts val="1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byssinica SIL" panose="02000603020000020004" pitchFamily="2" charset="0"/>
                <a:ea typeface="Calibri" panose="020F0502020204030204" pitchFamily="34" charset="0"/>
                <a:cs typeface="Times New Roman" panose="02020603050405020304" pitchFamily="18" charset="0"/>
              </a:rPr>
              <a:t>Contour strip cropping protects the soil from erosion and improves land aesthetics (Courtesy USDA-NRCS)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5554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A5FF6AE-BD32-4BB7-9EA7-BB62F8D9AC0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70AF70B9-DEC6-4051-AA64-F570E4FB9DB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D310ABEE-BC11-4071-BF2B-4486C024693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29256" y="0"/>
            <a:ext cx="10862744" cy="6858000"/>
          </a:xfrm>
          <a:prstGeom prst="rect">
            <a:avLst/>
          </a:prstGeom>
          <a:noFill/>
          <a:ln>
            <a:noFill/>
          </a:ln>
        </p:spPr>
      </p:pic>
    </p:spTree>
    <p:extLst>
      <p:ext uri="{BB962C8B-B14F-4D97-AF65-F5344CB8AC3E}">
        <p14:creationId xmlns:p14="http://schemas.microsoft.com/office/powerpoint/2010/main" val="2316218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1E22109-4ACF-4EFF-A5B2-43F14D16C84C}"/>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049665B1-B61B-4D65-AF46-00709F90D9BF}"/>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14062C85-D003-43D7-9B80-4B85D1796CDF}"/>
              </a:ext>
            </a:extLst>
          </p:cNvPr>
          <p:cNvPicPr/>
          <p:nvPr/>
        </p:nvPicPr>
        <p:blipFill>
          <a:blip r:embed="rId2"/>
          <a:stretch>
            <a:fillRect/>
          </a:stretch>
        </p:blipFill>
        <p:spPr>
          <a:xfrm>
            <a:off x="1353318" y="0"/>
            <a:ext cx="10838682" cy="6858000"/>
          </a:xfrm>
          <a:prstGeom prst="rect">
            <a:avLst/>
          </a:prstGeom>
        </p:spPr>
      </p:pic>
      <p:sp>
        <p:nvSpPr>
          <p:cNvPr id="7" name="Rectangle 6">
            <a:extLst>
              <a:ext uri="{FF2B5EF4-FFF2-40B4-BE49-F238E27FC236}">
                <a16:creationId xmlns:a16="http://schemas.microsoft.com/office/drawing/2014/main" id="{47F6344B-E95D-4470-B4E8-12A7ED1D4D02}"/>
              </a:ext>
            </a:extLst>
          </p:cNvPr>
          <p:cNvSpPr/>
          <p:nvPr/>
        </p:nvSpPr>
        <p:spPr>
          <a:xfrm>
            <a:off x="1628274" y="297022"/>
            <a:ext cx="10090484" cy="410882"/>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byssinica SIL" panose="02000603020000020004" pitchFamily="2" charset="0"/>
                <a:ea typeface="Calibri" panose="020F0502020204030204" pitchFamily="34" charset="0"/>
                <a:cs typeface="Times New Roman" panose="02020603050405020304" pitchFamily="18" charset="0"/>
              </a:rPr>
              <a:t>Grassed buffer strips on the contour integrated with ﬁeld crops (Courtesy USDA-NRCS)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210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534D-D5E3-4614-B128-8F93CDD9A18B}"/>
              </a:ext>
            </a:extLst>
          </p:cNvPr>
          <p:cNvSpPr>
            <a:spLocks noGrp="1"/>
          </p:cNvSpPr>
          <p:nvPr>
            <p:ph type="title"/>
          </p:nvPr>
        </p:nvSpPr>
        <p:spPr/>
        <p:txBody>
          <a:bodyPr>
            <a:normAutofit/>
          </a:bodyPr>
          <a:lstStyle/>
          <a:p>
            <a:r>
              <a:rPr lang="en-US" b="1" u="sng" dirty="0">
                <a:effectLst/>
              </a:rPr>
              <a:t>Grass strips/barriers</a:t>
            </a:r>
            <a:endParaRPr lang="en-US" dirty="0"/>
          </a:p>
        </p:txBody>
      </p:sp>
      <p:sp>
        <p:nvSpPr>
          <p:cNvPr id="3" name="Content Placeholder 2">
            <a:extLst>
              <a:ext uri="{FF2B5EF4-FFF2-40B4-BE49-F238E27FC236}">
                <a16:creationId xmlns:a16="http://schemas.microsoft.com/office/drawing/2014/main" id="{E6A2096B-37AF-4364-B566-98304DBFB716}"/>
              </a:ext>
            </a:extLst>
          </p:cNvPr>
          <p:cNvSpPr>
            <a:spLocks noGrp="1"/>
          </p:cNvSpPr>
          <p:nvPr>
            <p:ph idx="1"/>
          </p:nvPr>
        </p:nvSpPr>
        <p:spPr/>
        <p:txBody>
          <a:bodyPr/>
          <a:lstStyle/>
          <a:p>
            <a:pPr algn="just"/>
            <a:r>
              <a:rPr lang="en-US" dirty="0"/>
              <a:t>Grass barriers are narrow strips of dense, tall, and stiff-stemmed perennial grass established perpendicular to the ﬁeld slope to control soil erosion while decreasing slope width. </a:t>
            </a:r>
          </a:p>
          <a:p>
            <a:r>
              <a:rPr lang="en-US" dirty="0"/>
              <a:t>Grass barriers: </a:t>
            </a:r>
          </a:p>
          <a:p>
            <a:pPr lvl="1"/>
            <a:r>
              <a:rPr lang="en-US" dirty="0"/>
              <a:t>Decrease the ﬁeld slope width by forming benches or natural terraces upslope of the grass barriers with time. </a:t>
            </a:r>
          </a:p>
          <a:p>
            <a:pPr lvl="1"/>
            <a:r>
              <a:rPr lang="en-US" dirty="0"/>
              <a:t> Pond runoff above them reducing the kinetic energy of runoff and increasing the inﬁltration opportunity time of runoff water. </a:t>
            </a:r>
          </a:p>
          <a:p>
            <a:pPr lvl="1"/>
            <a:r>
              <a:rPr lang="en-US" dirty="0"/>
              <a:t> Reduce the formation of ephemeral gullies by intercepting and dispersing the concentrated-type ﬂow. </a:t>
            </a:r>
          </a:p>
          <a:p>
            <a:pPr algn="just"/>
            <a:endParaRPr lang="en-US" dirty="0"/>
          </a:p>
          <a:p>
            <a:endParaRPr lang="en-US" dirty="0"/>
          </a:p>
        </p:txBody>
      </p:sp>
      <p:sp>
        <p:nvSpPr>
          <p:cNvPr id="4" name="Date Placeholder 3">
            <a:extLst>
              <a:ext uri="{FF2B5EF4-FFF2-40B4-BE49-F238E27FC236}">
                <a16:creationId xmlns:a16="http://schemas.microsoft.com/office/drawing/2014/main" id="{02D55132-903F-436D-87F0-805E4EED0C5A}"/>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8D1C1062-5EEF-4BD1-AB62-FF95C272DDD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3893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42E6964-C0C5-4FF0-9FF0-EBC95E5085D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FB7868A6-D2E9-49FB-A99A-4E72790D819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3BB2B7F4-CB02-4996-8A9D-831C4ED78CAC}"/>
              </a:ext>
            </a:extLst>
          </p:cNvPr>
          <p:cNvPicPr/>
          <p:nvPr/>
        </p:nvPicPr>
        <p:blipFill>
          <a:blip r:embed="rId2"/>
          <a:stretch>
            <a:fillRect/>
          </a:stretch>
        </p:blipFill>
        <p:spPr>
          <a:xfrm>
            <a:off x="1353318" y="0"/>
            <a:ext cx="10838681" cy="6858000"/>
          </a:xfrm>
          <a:prstGeom prst="rect">
            <a:avLst/>
          </a:prstGeom>
        </p:spPr>
      </p:pic>
      <p:sp>
        <p:nvSpPr>
          <p:cNvPr id="7" name="Rectangle 6">
            <a:extLst>
              <a:ext uri="{FF2B5EF4-FFF2-40B4-BE49-F238E27FC236}">
                <a16:creationId xmlns:a16="http://schemas.microsoft.com/office/drawing/2014/main" id="{767E7EA1-36E4-4F1C-AD53-26C159B7B96B}"/>
              </a:ext>
            </a:extLst>
          </p:cNvPr>
          <p:cNvSpPr/>
          <p:nvPr/>
        </p:nvSpPr>
        <p:spPr>
          <a:xfrm>
            <a:off x="2200149" y="5698776"/>
            <a:ext cx="8058616"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byssinica SIL" panose="02000603020000020004" pitchFamily="2" charset="0"/>
                <a:ea typeface="Calibri" panose="020F0502020204030204" pitchFamily="34" charset="0"/>
                <a:cs typeface="+mn-cs"/>
              </a:rPr>
              <a:t>Switchgrass barriers parallel to row crops</a:t>
            </a:r>
            <a:endParaRPr kumimoji="0" lang="en-US" sz="32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980807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827F86A-D759-4177-9B3A-995D7E276240}"/>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A12C9217-B9AB-4CC8-B0E2-0A4F9FD6FEB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0C72ECB5-AB58-43AC-9163-A45A5345C56F}"/>
              </a:ext>
            </a:extLst>
          </p:cNvPr>
          <p:cNvPicPr/>
          <p:nvPr/>
        </p:nvPicPr>
        <p:blipFill>
          <a:blip r:embed="rId2"/>
          <a:stretch>
            <a:fillRect/>
          </a:stretch>
        </p:blipFill>
        <p:spPr>
          <a:xfrm>
            <a:off x="1305192" y="0"/>
            <a:ext cx="10886808" cy="6858000"/>
          </a:xfrm>
          <a:prstGeom prst="rect">
            <a:avLst/>
          </a:prstGeom>
        </p:spPr>
      </p:pic>
      <p:sp>
        <p:nvSpPr>
          <p:cNvPr id="7" name="Rectangle 6">
            <a:extLst>
              <a:ext uri="{FF2B5EF4-FFF2-40B4-BE49-F238E27FC236}">
                <a16:creationId xmlns:a16="http://schemas.microsoft.com/office/drawing/2014/main" id="{BE1F5602-F0E1-4905-80F5-1B797EADC49A}"/>
              </a:ext>
            </a:extLst>
          </p:cNvPr>
          <p:cNvSpPr/>
          <p:nvPr/>
        </p:nvSpPr>
        <p:spPr>
          <a:xfrm>
            <a:off x="1676401" y="6128570"/>
            <a:ext cx="10900610" cy="729430"/>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Grass barriers trap sediment above them (Courtesy Larry A. Kramer USDA-ARS, Deep Loess Research Station, Council Bluffs, Iowa)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5600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9C9AA0F-6BBC-44C9-B824-3AD6ACF608F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6C207121-3A90-400D-A41F-B452753886B8}"/>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52533EDB-95C0-448B-8520-89F6B3393B55}"/>
              </a:ext>
            </a:extLst>
          </p:cNvPr>
          <p:cNvPicPr/>
          <p:nvPr/>
        </p:nvPicPr>
        <p:blipFill>
          <a:blip r:embed="rId2"/>
          <a:stretch>
            <a:fillRect/>
          </a:stretch>
        </p:blipFill>
        <p:spPr>
          <a:xfrm>
            <a:off x="1329256" y="-72189"/>
            <a:ext cx="10862744" cy="5486400"/>
          </a:xfrm>
          <a:prstGeom prst="rect">
            <a:avLst/>
          </a:prstGeom>
        </p:spPr>
      </p:pic>
      <p:sp>
        <p:nvSpPr>
          <p:cNvPr id="7" name="Rectangle 6">
            <a:extLst>
              <a:ext uri="{FF2B5EF4-FFF2-40B4-BE49-F238E27FC236}">
                <a16:creationId xmlns:a16="http://schemas.microsoft.com/office/drawing/2014/main" id="{CEC114C0-AD22-41A7-A9E6-EDECE7B06A67}"/>
              </a:ext>
            </a:extLst>
          </p:cNvPr>
          <p:cNvSpPr/>
          <p:nvPr/>
        </p:nvSpPr>
        <p:spPr>
          <a:xfrm>
            <a:off x="1411706" y="5903041"/>
            <a:ext cx="10780294"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Gill Sans MT"/>
                <a:ea typeface="+mn-ea"/>
                <a:cs typeface="+mn-cs"/>
              </a:rPr>
              <a:t>Runoff ponding retains about 90% of particles coarser than 0.125 mm and about 20% of particles &lt;0.032 mm (Meyer et al., 1999). </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548224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effectLst/>
              </a:rPr>
              <a:t>Alley Cropping </a:t>
            </a:r>
            <a:endParaRPr lang="en-US" dirty="0"/>
          </a:p>
        </p:txBody>
      </p:sp>
      <p:sp>
        <p:nvSpPr>
          <p:cNvPr id="3" name="Content Placeholder 2"/>
          <p:cNvSpPr>
            <a:spLocks noGrp="1"/>
          </p:cNvSpPr>
          <p:nvPr>
            <p:ph idx="1"/>
          </p:nvPr>
        </p:nvSpPr>
        <p:spPr>
          <a:xfrm>
            <a:off x="2639616" y="1196752"/>
            <a:ext cx="7776864" cy="5184998"/>
          </a:xfrm>
        </p:spPr>
        <p:txBody>
          <a:bodyPr/>
          <a:lstStyle/>
          <a:p>
            <a:r>
              <a:rPr lang="en-US" dirty="0"/>
              <a:t>Definition</a:t>
            </a:r>
          </a:p>
          <a:p>
            <a:pPr lvl="1" algn="just"/>
            <a:r>
              <a:rPr lang="en-GB" dirty="0"/>
              <a:t>Alley cropping is a farming system in which </a:t>
            </a:r>
            <a:r>
              <a:rPr lang="en-GB" dirty="0">
                <a:solidFill>
                  <a:srgbClr val="C00000"/>
                </a:solidFill>
              </a:rPr>
              <a:t>rows of trees or shrubs</a:t>
            </a:r>
            <a:r>
              <a:rPr lang="en-GB" dirty="0"/>
              <a:t> are planted along contours between rows of crops for soil and crop yield improvement.</a:t>
            </a:r>
          </a:p>
          <a:p>
            <a:pPr lvl="2" algn="just"/>
            <a:r>
              <a:rPr lang="en-GB" dirty="0"/>
              <a:t> reduces soil erosion </a:t>
            </a:r>
          </a:p>
          <a:p>
            <a:pPr lvl="2" algn="just"/>
            <a:r>
              <a:rPr lang="en-GB" dirty="0"/>
              <a:t> Improve soil fertility</a:t>
            </a:r>
          </a:p>
          <a:p>
            <a:pPr lvl="2" algn="just"/>
            <a:r>
              <a:rPr lang="en-GB" dirty="0"/>
              <a:t> Increase yield </a:t>
            </a:r>
          </a:p>
          <a:p>
            <a:pPr algn="just"/>
            <a:r>
              <a:rPr lang="en-GB" dirty="0"/>
              <a:t>Technical specification</a:t>
            </a:r>
          </a:p>
          <a:p>
            <a:pPr lvl="1" algn="just"/>
            <a:r>
              <a:rPr lang="en-GB" dirty="0"/>
              <a:t> design the layout according to the objective of the alley cropping</a:t>
            </a:r>
          </a:p>
          <a:p>
            <a:pPr lvl="2" algn="just"/>
            <a:r>
              <a:rPr lang="en-GB" dirty="0"/>
              <a:t> Increase crop yield</a:t>
            </a:r>
          </a:p>
          <a:p>
            <a:pPr lvl="2" algn="just"/>
            <a:r>
              <a:rPr lang="en-GB" dirty="0"/>
              <a:t> soil erosion control</a:t>
            </a:r>
          </a:p>
          <a:p>
            <a:pPr lvl="1" algn="just"/>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4194346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9616" y="260648"/>
            <a:ext cx="7776864" cy="5904656"/>
          </a:xfrm>
        </p:spPr>
        <p:txBody>
          <a:bodyPr/>
          <a:lstStyle/>
          <a:p>
            <a:pPr lvl="1"/>
            <a:r>
              <a:rPr lang="en-US" dirty="0"/>
              <a:t>Vertical interval is 1m for erosion control</a:t>
            </a:r>
          </a:p>
          <a:p>
            <a:pPr lvl="1"/>
            <a:r>
              <a:rPr lang="en-US" dirty="0"/>
              <a:t> Alley cropping is effective up to 5% slope, or </a:t>
            </a:r>
          </a:p>
          <a:p>
            <a:pPr lvl="1"/>
            <a:r>
              <a:rPr lang="en-US" dirty="0"/>
              <a:t>Up to 10% slope alternate with bunds </a:t>
            </a:r>
          </a:p>
          <a:p>
            <a:pPr lvl="1"/>
            <a:r>
              <a:rPr lang="en-US" dirty="0"/>
              <a:t>Is recommended for area with rainfall &gt; 700mm</a:t>
            </a:r>
          </a:p>
          <a:p>
            <a:pPr lvl="1"/>
            <a:r>
              <a:rPr lang="en-US" dirty="0"/>
              <a:t>Good textured soil with depth &gt;100 cm</a:t>
            </a:r>
          </a:p>
          <a:p>
            <a:pPr lvl="1"/>
            <a:r>
              <a:rPr lang="en-US" dirty="0"/>
              <a:t>When fertility is the objective:</a:t>
            </a:r>
          </a:p>
          <a:p>
            <a:pPr lvl="2"/>
            <a:r>
              <a:rPr lang="en-US" dirty="0"/>
              <a:t>The optimum hedgerows spacing for </a:t>
            </a:r>
            <a:r>
              <a:rPr lang="en-US" dirty="0">
                <a:solidFill>
                  <a:srgbClr val="7030A0"/>
                </a:solidFill>
              </a:rPr>
              <a:t>optimum green material production </a:t>
            </a:r>
            <a:r>
              <a:rPr lang="en-US" dirty="0"/>
              <a:t>is 4m.</a:t>
            </a:r>
          </a:p>
          <a:p>
            <a:pPr lvl="3"/>
            <a:r>
              <a:rPr lang="en-US" dirty="0"/>
              <a:t> when the area is moisture  deficit 8m spacing is recommended </a:t>
            </a:r>
          </a:p>
          <a:p>
            <a:pPr marL="402336" lvl="1" indent="0">
              <a:buNone/>
            </a:pPr>
            <a:endParaRPr lang="en-GB" sz="2000" b="1" dirty="0"/>
          </a:p>
          <a:p>
            <a:pPr marL="402336" lvl="1" indent="0">
              <a:buNone/>
            </a:pPr>
            <a:r>
              <a:rPr lang="en-GB" sz="2000" b="1" dirty="0"/>
              <a:t>Criteria for selecting appropriate alley spacing species: </a:t>
            </a:r>
            <a:endParaRPr lang="en-US" sz="2000"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graphicFrame>
        <p:nvGraphicFramePr>
          <p:cNvPr id="6" name="Table 5"/>
          <p:cNvGraphicFramePr>
            <a:graphicFrameLocks noGrp="1"/>
          </p:cNvGraphicFramePr>
          <p:nvPr/>
        </p:nvGraphicFramePr>
        <p:xfrm>
          <a:off x="2999655" y="4831846"/>
          <a:ext cx="7853223" cy="1483360"/>
        </p:xfrm>
        <a:graphic>
          <a:graphicData uri="http://schemas.openxmlformats.org/drawingml/2006/table">
            <a:tbl>
              <a:tblPr firstRow="1" bandRow="1">
                <a:tableStyleId>{5C22544A-7EE6-4342-B048-85BDC9FD1C3A}</a:tableStyleId>
              </a:tblPr>
              <a:tblGrid>
                <a:gridCol w="3118396">
                  <a:extLst>
                    <a:ext uri="{9D8B030D-6E8A-4147-A177-3AD203B41FA5}">
                      <a16:colId xmlns:a16="http://schemas.microsoft.com/office/drawing/2014/main" val="4013478826"/>
                    </a:ext>
                  </a:extLst>
                </a:gridCol>
                <a:gridCol w="4734827">
                  <a:extLst>
                    <a:ext uri="{9D8B030D-6E8A-4147-A177-3AD203B41FA5}">
                      <a16:colId xmlns:a16="http://schemas.microsoft.com/office/drawing/2014/main" val="2929964004"/>
                    </a:ext>
                  </a:extLst>
                </a:gridCol>
              </a:tblGrid>
              <a:tr h="370840">
                <a:tc>
                  <a:txBody>
                    <a:bodyPr/>
                    <a:lstStyle/>
                    <a:p>
                      <a:pPr marL="285750" indent="-285750">
                        <a:buFont typeface="Arial" panose="020B0604020202020204" pitchFamily="34" charset="0"/>
                        <a:buChar char="•"/>
                      </a:pPr>
                      <a:r>
                        <a:rPr kumimoji="0" lang="en-US" b="0" kern="1200" dirty="0">
                          <a:solidFill>
                            <a:schemeClr val="dk1"/>
                          </a:solidFill>
                          <a:latin typeface="+mn-lt"/>
                          <a:ea typeface="+mn-ea"/>
                          <a:cs typeface="+mn-cs"/>
                        </a:rPr>
                        <a:t>Establish easily</a:t>
                      </a:r>
                    </a:p>
                  </a:txBody>
                  <a:tcPr>
                    <a:solidFill>
                      <a:schemeClr val="bg1">
                        <a:lumMod val="95000"/>
                      </a:schemeClr>
                    </a:solidFill>
                  </a:tcPr>
                </a:tc>
                <a:tc>
                  <a:txBody>
                    <a:bodyPr/>
                    <a:lstStyle/>
                    <a:p>
                      <a:pPr marL="285750" indent="-285750">
                        <a:buFont typeface="Arial" panose="020B0604020202020204" pitchFamily="34" charset="0"/>
                        <a:buChar char="•"/>
                      </a:pPr>
                      <a:r>
                        <a:rPr kumimoji="0" lang="en-US" b="0" kern="1200" dirty="0">
                          <a:solidFill>
                            <a:schemeClr val="dk1"/>
                          </a:solidFill>
                          <a:latin typeface="+mn-lt"/>
                          <a:ea typeface="+mn-ea"/>
                          <a:cs typeface="+mn-cs"/>
                        </a:rPr>
                        <a:t>Regenerate readily after pruning </a:t>
                      </a:r>
                    </a:p>
                  </a:txBody>
                  <a:tcPr>
                    <a:solidFill>
                      <a:schemeClr val="bg1">
                        <a:lumMod val="95000"/>
                      </a:schemeClr>
                    </a:solidFill>
                  </a:tcPr>
                </a:tc>
                <a:extLst>
                  <a:ext uri="{0D108BD9-81ED-4DB2-BD59-A6C34878D82A}">
                    <a16:rowId xmlns:a16="http://schemas.microsoft.com/office/drawing/2014/main" val="238704293"/>
                  </a:ext>
                </a:extLst>
              </a:tr>
              <a:tr h="370840">
                <a:tc>
                  <a:txBody>
                    <a:bodyPr/>
                    <a:lstStyle/>
                    <a:p>
                      <a:pPr marL="285750" indent="-285750">
                        <a:buFont typeface="Arial" panose="020B0604020202020204" pitchFamily="34" charset="0"/>
                        <a:buChar char="•"/>
                      </a:pPr>
                      <a:r>
                        <a:rPr lang="en-US" dirty="0"/>
                        <a:t>Grow rapidly</a:t>
                      </a:r>
                    </a:p>
                  </a:txBody>
                  <a:tcPr/>
                </a:tc>
                <a:tc>
                  <a:txBody>
                    <a:bodyPr/>
                    <a:lstStyle/>
                    <a:p>
                      <a:pPr marL="285750" indent="-285750">
                        <a:buFont typeface="Arial" panose="020B0604020202020204" pitchFamily="34" charset="0"/>
                        <a:buChar char="•"/>
                      </a:pPr>
                      <a:r>
                        <a:rPr lang="en-US" dirty="0"/>
                        <a:t>Are easy to</a:t>
                      </a:r>
                      <a:r>
                        <a:rPr lang="en-US" baseline="0" dirty="0"/>
                        <a:t> eradicate</a:t>
                      </a:r>
                      <a:endParaRPr lang="en-US" dirty="0"/>
                    </a:p>
                  </a:txBody>
                  <a:tcPr/>
                </a:tc>
                <a:extLst>
                  <a:ext uri="{0D108BD9-81ED-4DB2-BD59-A6C34878D82A}">
                    <a16:rowId xmlns:a16="http://schemas.microsoft.com/office/drawing/2014/main" val="2347830790"/>
                  </a:ext>
                </a:extLst>
              </a:tr>
              <a:tr h="370840">
                <a:tc>
                  <a:txBody>
                    <a:bodyPr/>
                    <a:lstStyle/>
                    <a:p>
                      <a:pPr marL="285750" indent="-285750">
                        <a:buFont typeface="Arial" panose="020B0604020202020204" pitchFamily="34" charset="0"/>
                        <a:buChar char="•"/>
                      </a:pPr>
                      <a:r>
                        <a:rPr lang="en-US" dirty="0"/>
                        <a:t>Have deep root system</a:t>
                      </a:r>
                    </a:p>
                  </a:txBody>
                  <a:tcPr/>
                </a:tc>
                <a:tc>
                  <a:txBody>
                    <a:bodyPr/>
                    <a:lstStyle/>
                    <a:p>
                      <a:pPr marL="285750" indent="-285750">
                        <a:buFont typeface="Arial" panose="020B0604020202020204" pitchFamily="34" charset="0"/>
                        <a:buChar char="•"/>
                      </a:pPr>
                      <a:r>
                        <a:rPr lang="en-US" dirty="0"/>
                        <a:t>Provide useful by products </a:t>
                      </a:r>
                    </a:p>
                  </a:txBody>
                  <a:tcPr/>
                </a:tc>
                <a:extLst>
                  <a:ext uri="{0D108BD9-81ED-4DB2-BD59-A6C34878D82A}">
                    <a16:rowId xmlns:a16="http://schemas.microsoft.com/office/drawing/2014/main" val="1507206376"/>
                  </a:ext>
                </a:extLst>
              </a:tr>
              <a:tr h="370840">
                <a:tc>
                  <a:txBody>
                    <a:bodyPr/>
                    <a:lstStyle/>
                    <a:p>
                      <a:pPr marL="285750" indent="-285750">
                        <a:buFont typeface="Arial" panose="020B0604020202020204" pitchFamily="34" charset="0"/>
                        <a:buChar char="•"/>
                      </a:pPr>
                      <a:r>
                        <a:rPr lang="en-US" dirty="0"/>
                        <a:t>Produce heavy foliage</a:t>
                      </a:r>
                    </a:p>
                  </a:txBody>
                  <a:tcPr/>
                </a:tc>
                <a:tc>
                  <a:txBody>
                    <a:bodyPr/>
                    <a:lstStyle/>
                    <a:p>
                      <a:pPr marL="285750" indent="-285750">
                        <a:buFont typeface="Arial" panose="020B0604020202020204" pitchFamily="34" charset="0"/>
                        <a:buChar char="•"/>
                      </a:pPr>
                      <a:r>
                        <a:rPr lang="en-US" dirty="0"/>
                        <a:t>Need to leguminous </a:t>
                      </a:r>
                    </a:p>
                  </a:txBody>
                  <a:tcPr/>
                </a:tc>
                <a:extLst>
                  <a:ext uri="{0D108BD9-81ED-4DB2-BD59-A6C34878D82A}">
                    <a16:rowId xmlns:a16="http://schemas.microsoft.com/office/drawing/2014/main" val="410127083"/>
                  </a:ext>
                </a:extLst>
              </a:tr>
            </a:tbl>
          </a:graphicData>
        </a:graphic>
      </p:graphicFrame>
    </p:spTree>
    <p:extLst>
      <p:ext uri="{BB962C8B-B14F-4D97-AF65-F5344CB8AC3E}">
        <p14:creationId xmlns:p14="http://schemas.microsoft.com/office/powerpoint/2010/main" val="1307355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9420" y="536357"/>
            <a:ext cx="7776864" cy="6048672"/>
          </a:xfrm>
        </p:spPr>
        <p:txBody>
          <a:bodyPr/>
          <a:lstStyle/>
          <a:p>
            <a:r>
              <a:rPr lang="en-US" dirty="0"/>
              <a:t>Management </a:t>
            </a:r>
          </a:p>
          <a:p>
            <a:pPr lvl="1"/>
            <a:r>
              <a:rPr lang="en-US" dirty="0"/>
              <a:t> quite free grazing </a:t>
            </a:r>
          </a:p>
          <a:p>
            <a:pPr lvl="1"/>
            <a:r>
              <a:rPr lang="en-US" dirty="0"/>
              <a:t>Weeding </a:t>
            </a:r>
          </a:p>
          <a:p>
            <a:pPr lvl="1"/>
            <a:r>
              <a:rPr lang="en-US" dirty="0"/>
              <a:t>Gap filling </a:t>
            </a:r>
          </a:p>
          <a:p>
            <a:pPr lvl="1"/>
            <a:r>
              <a:rPr lang="en-US" dirty="0"/>
              <a:t>Pruning/cutting, periodically, </a:t>
            </a:r>
          </a:p>
          <a:p>
            <a:r>
              <a:rPr lang="en-US" dirty="0"/>
              <a:t>Benefits  </a:t>
            </a:r>
          </a:p>
          <a:p>
            <a:pPr lvl="1"/>
            <a:r>
              <a:rPr lang="en-US" dirty="0"/>
              <a:t> Provide green manure /mulch and recycle nutrient</a:t>
            </a:r>
          </a:p>
          <a:p>
            <a:pPr lvl="1"/>
            <a:r>
              <a:rPr lang="en-US" dirty="0"/>
              <a:t>Suppress weeds during fallow period through mulch </a:t>
            </a:r>
          </a:p>
          <a:p>
            <a:pPr lvl="1"/>
            <a:r>
              <a:rPr lang="en-US" dirty="0"/>
              <a:t>Improve soil condition for soil microbes</a:t>
            </a:r>
          </a:p>
          <a:p>
            <a:pPr lvl="1"/>
            <a:r>
              <a:rPr lang="en-US" dirty="0"/>
              <a:t>Control erosion </a:t>
            </a:r>
          </a:p>
          <a:p>
            <a:pPr lvl="1"/>
            <a:r>
              <a:rPr lang="en-US" dirty="0"/>
              <a:t>Fix nitrogen</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73440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268476-EFB6-4C4F-BF72-5B4B7A943E89}"/>
              </a:ext>
            </a:extLst>
          </p:cNvPr>
          <p:cNvSpPr>
            <a:spLocks noGrp="1"/>
          </p:cNvSpPr>
          <p:nvPr>
            <p:ph idx="1"/>
          </p:nvPr>
        </p:nvSpPr>
        <p:spPr>
          <a:xfrm>
            <a:off x="1487488" y="457200"/>
            <a:ext cx="10369152" cy="5708315"/>
          </a:xfrm>
        </p:spPr>
        <p:txBody>
          <a:bodyPr>
            <a:normAutofit/>
          </a:bodyPr>
          <a:lstStyle/>
          <a:p>
            <a:r>
              <a:rPr lang="en-US" dirty="0"/>
              <a:t>Contour farming effectively reduces rate of erosion in soils with slopes of up to 10%</a:t>
            </a:r>
          </a:p>
          <a:p>
            <a:pPr algn="just"/>
            <a:r>
              <a:rPr lang="en-US" dirty="0"/>
              <a:t>On steeper slopes, contour cropping can still be used to control erosion but must be accompanied by other conservation practices such as grass waterways to safely discharge runoff water from the contour rows. </a:t>
            </a:r>
          </a:p>
          <a:p>
            <a:pPr algn="just"/>
            <a:r>
              <a:rPr lang="en-US" dirty="0"/>
              <a:t>Contour cropping in combination with reduced tillage and residue return reduces runoff and soil erosion and increases crop yields as compared to up-and-down slope tillage.</a:t>
            </a:r>
          </a:p>
          <a:p>
            <a:pPr algn="just"/>
            <a:r>
              <a:rPr lang="en-US" dirty="0"/>
              <a:t>Annual soil erosion were measured at 65.3Mg ha</a:t>
            </a:r>
            <a:r>
              <a:rPr lang="en-US" baseline="30000" dirty="0"/>
              <a:t>−1</a:t>
            </a:r>
            <a:r>
              <a:rPr lang="en-US" dirty="0"/>
              <a:t> for up-and-down tillage, 45.4Mg ha</a:t>
            </a:r>
            <a:r>
              <a:rPr lang="en-US" baseline="30000" dirty="0"/>
              <a:t>−1</a:t>
            </a:r>
            <a:r>
              <a:rPr lang="en-US" dirty="0"/>
              <a:t> for contour hedgerows, 43.7Mgha</a:t>
            </a:r>
            <a:r>
              <a:rPr lang="en-US" baseline="30000" dirty="0"/>
              <a:t>−1</a:t>
            </a:r>
            <a:r>
              <a:rPr lang="en-US" dirty="0"/>
              <a:t> for strip cropping, and only 37.8Mg ha</a:t>
            </a:r>
            <a:r>
              <a:rPr lang="en-US" baseline="30000" dirty="0"/>
              <a:t>−1</a:t>
            </a:r>
            <a:r>
              <a:rPr lang="en-US" dirty="0"/>
              <a:t> for contouring (</a:t>
            </a:r>
            <a:r>
              <a:rPr lang="en-US" dirty="0" err="1"/>
              <a:t>Poudel</a:t>
            </a:r>
            <a:r>
              <a:rPr lang="en-US" dirty="0"/>
              <a:t>, 1999).</a:t>
            </a:r>
          </a:p>
          <a:p>
            <a:pPr algn="just"/>
            <a:endParaRPr lang="en-US" dirty="0"/>
          </a:p>
          <a:p>
            <a:pPr algn="just"/>
            <a:endParaRPr lang="en-US" dirty="0"/>
          </a:p>
          <a:p>
            <a:endParaRPr lang="en-US" dirty="0"/>
          </a:p>
          <a:p>
            <a:endParaRPr lang="en-US" dirty="0"/>
          </a:p>
        </p:txBody>
      </p:sp>
      <p:sp>
        <p:nvSpPr>
          <p:cNvPr id="4" name="Date Placeholder 3">
            <a:extLst>
              <a:ext uri="{FF2B5EF4-FFF2-40B4-BE49-F238E27FC236}">
                <a16:creationId xmlns:a16="http://schemas.microsoft.com/office/drawing/2014/main" id="{65D1C18A-309A-4FCC-8D05-4879F2FD7729}"/>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1C7D029-0716-4FBE-B2F4-920D4C5B67A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583751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A764A-CF1F-485F-9B94-4D1B0D573D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D4B6A76-A042-486F-8F41-9E741FD9AACB}"/>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1F84E86C-B1F9-483F-8D80-F06A8CFBFCF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58251C4D-C2BD-4AE9-8356-5BE5BFEF5E6B}"/>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2DEB6460-7C43-4FF4-9989-32A472078072}"/>
              </a:ext>
            </a:extLst>
          </p:cNvPr>
          <p:cNvPicPr>
            <a:picLocks noChangeAspect="1"/>
          </p:cNvPicPr>
          <p:nvPr/>
        </p:nvPicPr>
        <p:blipFill>
          <a:blip r:embed="rId2"/>
          <a:stretch>
            <a:fillRect/>
          </a:stretch>
        </p:blipFill>
        <p:spPr>
          <a:xfrm>
            <a:off x="1295466" y="0"/>
            <a:ext cx="10896533" cy="6858000"/>
          </a:xfrm>
          <a:prstGeom prst="rect">
            <a:avLst/>
          </a:prstGeom>
        </p:spPr>
      </p:pic>
    </p:spTree>
    <p:extLst>
      <p:ext uri="{BB962C8B-B14F-4D97-AF65-F5344CB8AC3E}">
        <p14:creationId xmlns:p14="http://schemas.microsoft.com/office/powerpoint/2010/main" val="3752956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9389-B873-402C-BB8B-D097B32EFB4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BC07C3-8BE4-4405-81C6-9ADB8CD2EA6D}"/>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EC45219-4380-4ED6-B921-EE0F1F88CAA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7C553AD-69BB-43C8-9668-2249BF3B632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EBD1B821-C767-4DCE-9D9F-213130A9F0AD}"/>
              </a:ext>
            </a:extLst>
          </p:cNvPr>
          <p:cNvPicPr>
            <a:picLocks noChangeAspect="1"/>
          </p:cNvPicPr>
          <p:nvPr/>
        </p:nvPicPr>
        <p:blipFill>
          <a:blip r:embed="rId2"/>
          <a:stretch>
            <a:fillRect/>
          </a:stretch>
        </p:blipFill>
        <p:spPr>
          <a:xfrm>
            <a:off x="1341723" y="76200"/>
            <a:ext cx="10715625" cy="6858000"/>
          </a:xfrm>
          <a:prstGeom prst="rect">
            <a:avLst/>
          </a:prstGeom>
        </p:spPr>
      </p:pic>
    </p:spTree>
    <p:extLst>
      <p:ext uri="{BB962C8B-B14F-4D97-AF65-F5344CB8AC3E}">
        <p14:creationId xmlns:p14="http://schemas.microsoft.com/office/powerpoint/2010/main" val="2868305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3074" name="Picture 2" descr="Image result for alley cropping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1400"/>
            <a:ext cx="9070849" cy="69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299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616" y="0"/>
            <a:ext cx="7818072" cy="764704"/>
          </a:xfrm>
        </p:spPr>
        <p:txBody>
          <a:bodyPr>
            <a:normAutofit/>
          </a:bodyPr>
          <a:lstStyle/>
          <a:p>
            <a:r>
              <a:rPr lang="en-US" b="1" dirty="0">
                <a:effectLst/>
              </a:rPr>
              <a:t>Agroforestry</a:t>
            </a:r>
            <a:endParaRPr lang="en-US" dirty="0"/>
          </a:p>
        </p:txBody>
      </p:sp>
      <p:sp>
        <p:nvSpPr>
          <p:cNvPr id="3" name="Content Placeholder 2"/>
          <p:cNvSpPr>
            <a:spLocks noGrp="1"/>
          </p:cNvSpPr>
          <p:nvPr>
            <p:ph idx="1"/>
          </p:nvPr>
        </p:nvSpPr>
        <p:spPr>
          <a:xfrm>
            <a:off x="1299411" y="764705"/>
            <a:ext cx="10892589" cy="5400811"/>
          </a:xfrm>
        </p:spPr>
        <p:txBody>
          <a:bodyPr/>
          <a:lstStyle/>
          <a:p>
            <a:r>
              <a:rPr lang="en-US" dirty="0"/>
              <a:t>Definition </a:t>
            </a:r>
          </a:p>
          <a:p>
            <a:pPr lvl="1" algn="just"/>
            <a:r>
              <a:rPr lang="en-US" dirty="0"/>
              <a:t>Agroforestry refers to </a:t>
            </a:r>
            <a:r>
              <a:rPr lang="en-US" dirty="0">
                <a:solidFill>
                  <a:srgbClr val="C00000"/>
                </a:solidFill>
              </a:rPr>
              <a:t>land-use systems </a:t>
            </a:r>
            <a:r>
              <a:rPr lang="en-US" dirty="0"/>
              <a:t>in which </a:t>
            </a:r>
            <a:r>
              <a:rPr lang="en-US" dirty="0">
                <a:solidFill>
                  <a:srgbClr val="C00000"/>
                </a:solidFill>
              </a:rPr>
              <a:t>trees or shrubs are grown </a:t>
            </a:r>
            <a:r>
              <a:rPr lang="en-US" dirty="0"/>
              <a:t>in association with </a:t>
            </a:r>
            <a:r>
              <a:rPr lang="en-US" dirty="0">
                <a:solidFill>
                  <a:srgbClr val="C00000"/>
                </a:solidFill>
              </a:rPr>
              <a:t>agricultural crops, pastures or livestock,</a:t>
            </a:r>
            <a:r>
              <a:rPr lang="en-US" dirty="0"/>
              <a:t> and in which there are both ecological and economic interactions between the trees and other components. </a:t>
            </a:r>
          </a:p>
          <a:p>
            <a:pPr lvl="2" algn="just"/>
            <a:r>
              <a:rPr lang="en-US" dirty="0"/>
              <a:t>it covers combinations of </a:t>
            </a:r>
            <a:r>
              <a:rPr lang="en-US" dirty="0">
                <a:solidFill>
                  <a:srgbClr val="C00000"/>
                </a:solidFill>
              </a:rPr>
              <a:t>trees</a:t>
            </a:r>
            <a:r>
              <a:rPr lang="en-US" dirty="0"/>
              <a:t> with </a:t>
            </a:r>
            <a:r>
              <a:rPr lang="en-US" dirty="0">
                <a:solidFill>
                  <a:srgbClr val="C00000"/>
                </a:solidFill>
              </a:rPr>
              <a:t>plants</a:t>
            </a:r>
            <a:r>
              <a:rPr lang="en-US" dirty="0"/>
              <a:t> or </a:t>
            </a:r>
            <a:r>
              <a:rPr lang="en-US" dirty="0">
                <a:solidFill>
                  <a:srgbClr val="C00000"/>
                </a:solidFill>
              </a:rPr>
              <a:t>animals</a:t>
            </a:r>
            <a:r>
              <a:rPr lang="en-US" dirty="0"/>
              <a:t>, and that there must be interactions between the tree and non-tree parts of the system</a:t>
            </a:r>
          </a:p>
          <a:p>
            <a:pPr lvl="2" algn="just"/>
            <a:r>
              <a:rPr lang="en-US" dirty="0"/>
              <a:t>The main components of agroforestry systems are </a:t>
            </a:r>
            <a:r>
              <a:rPr lang="en-US" dirty="0">
                <a:solidFill>
                  <a:srgbClr val="C00000"/>
                </a:solidFill>
              </a:rPr>
              <a:t>trees</a:t>
            </a:r>
            <a:r>
              <a:rPr lang="en-US" dirty="0"/>
              <a:t> and </a:t>
            </a:r>
            <a:r>
              <a:rPr lang="en-US" dirty="0">
                <a:solidFill>
                  <a:srgbClr val="C00000"/>
                </a:solidFill>
              </a:rPr>
              <a:t>shrubs</a:t>
            </a:r>
            <a:r>
              <a:rPr lang="en-US" dirty="0"/>
              <a:t>, </a:t>
            </a:r>
            <a:r>
              <a:rPr lang="en-US" dirty="0">
                <a:solidFill>
                  <a:srgbClr val="C00000"/>
                </a:solidFill>
              </a:rPr>
              <a:t>crops</a:t>
            </a:r>
            <a:r>
              <a:rPr lang="en-US" dirty="0"/>
              <a:t>, </a:t>
            </a:r>
            <a:r>
              <a:rPr lang="en-US" dirty="0">
                <a:solidFill>
                  <a:srgbClr val="C00000"/>
                </a:solidFill>
              </a:rPr>
              <a:t>pastures</a:t>
            </a:r>
            <a:r>
              <a:rPr lang="en-US" dirty="0"/>
              <a:t> and </a:t>
            </a:r>
            <a:r>
              <a:rPr lang="en-US" dirty="0">
                <a:solidFill>
                  <a:srgbClr val="C00000"/>
                </a:solidFill>
              </a:rPr>
              <a:t>livestock</a:t>
            </a:r>
            <a:r>
              <a:rPr lang="en-US" dirty="0"/>
              <a:t>, together with the environmental factors of climate, soils and landforms.</a:t>
            </a:r>
          </a:p>
          <a:p>
            <a:pPr lvl="2" algn="just"/>
            <a:r>
              <a:rPr lang="en-US" dirty="0"/>
              <a:t>Other components (e.g. </a:t>
            </a:r>
            <a:r>
              <a:rPr lang="en-US" dirty="0">
                <a:solidFill>
                  <a:srgbClr val="C00000"/>
                </a:solidFill>
              </a:rPr>
              <a:t>bees</a:t>
            </a:r>
            <a:r>
              <a:rPr lang="en-US" dirty="0"/>
              <a:t>, </a:t>
            </a:r>
            <a:r>
              <a:rPr lang="en-US" dirty="0">
                <a:solidFill>
                  <a:srgbClr val="C00000"/>
                </a:solidFill>
              </a:rPr>
              <a:t>fish</a:t>
            </a:r>
            <a:r>
              <a:rPr lang="en-US" dirty="0"/>
              <a:t>) occur in specialized systems.</a:t>
            </a:r>
          </a:p>
          <a:p>
            <a:pPr lvl="2" algn="just"/>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703666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9616" y="620689"/>
            <a:ext cx="7776864" cy="5544827"/>
          </a:xfrm>
        </p:spPr>
        <p:txBody>
          <a:bodyPr/>
          <a:lstStyle/>
          <a:p>
            <a:pPr lvl="1"/>
            <a:r>
              <a:rPr lang="en-US" dirty="0"/>
              <a:t>The definition of agroforestry </a:t>
            </a:r>
            <a:r>
              <a:rPr lang="en-US" dirty="0">
                <a:solidFill>
                  <a:srgbClr val="C00000"/>
                </a:solidFill>
              </a:rPr>
              <a:t>stress two characteristics common to all forms of agroforestry </a:t>
            </a:r>
            <a:r>
              <a:rPr lang="en-US" dirty="0"/>
              <a:t>and separate them from the other forms of land use, namely: </a:t>
            </a:r>
          </a:p>
          <a:p>
            <a:pPr lvl="2"/>
            <a:r>
              <a:rPr lang="en-US" dirty="0"/>
              <a:t>the </a:t>
            </a:r>
            <a:r>
              <a:rPr lang="en-US" dirty="0">
                <a:solidFill>
                  <a:srgbClr val="C00000"/>
                </a:solidFill>
              </a:rPr>
              <a:t>deliberate growing of woody perennials</a:t>
            </a:r>
            <a:r>
              <a:rPr lang="en-US" dirty="0"/>
              <a:t> on the same unit of land as agricultural </a:t>
            </a:r>
            <a:r>
              <a:rPr lang="en-US" dirty="0">
                <a:solidFill>
                  <a:srgbClr val="C00000"/>
                </a:solidFill>
              </a:rPr>
              <a:t>crops and/or animals</a:t>
            </a:r>
            <a:r>
              <a:rPr lang="en-US" dirty="0"/>
              <a:t>, either in some form of spatial mixture or sequence;</a:t>
            </a:r>
          </a:p>
          <a:p>
            <a:pPr lvl="2"/>
            <a:r>
              <a:rPr lang="en-US" dirty="0"/>
              <a:t>there must be a </a:t>
            </a:r>
            <a:r>
              <a:rPr lang="en-US" dirty="0">
                <a:solidFill>
                  <a:srgbClr val="C00000"/>
                </a:solidFill>
              </a:rPr>
              <a:t>significant interaction </a:t>
            </a:r>
            <a:r>
              <a:rPr lang="en-US" dirty="0"/>
              <a:t>between the woody and non-woody components of the system, either ecological and/or economical.</a:t>
            </a:r>
          </a:p>
          <a:p>
            <a:pPr lvl="2"/>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039865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graphicFrame>
        <p:nvGraphicFramePr>
          <p:cNvPr id="6" name="Table 5"/>
          <p:cNvGraphicFramePr>
            <a:graphicFrameLocks noGrp="1"/>
          </p:cNvGraphicFramePr>
          <p:nvPr/>
        </p:nvGraphicFramePr>
        <p:xfrm>
          <a:off x="1524000" y="0"/>
          <a:ext cx="9070848" cy="6705029"/>
        </p:xfrm>
        <a:graphic>
          <a:graphicData uri="http://schemas.openxmlformats.org/drawingml/2006/table">
            <a:tbl>
              <a:tblPr>
                <a:tableStyleId>{5C22544A-7EE6-4342-B048-85BDC9FD1C3A}</a:tableStyleId>
              </a:tblPr>
              <a:tblGrid>
                <a:gridCol w="4716016">
                  <a:extLst>
                    <a:ext uri="{9D8B030D-6E8A-4147-A177-3AD203B41FA5}">
                      <a16:colId xmlns:a16="http://schemas.microsoft.com/office/drawing/2014/main" val="1203213795"/>
                    </a:ext>
                  </a:extLst>
                </a:gridCol>
                <a:gridCol w="4354832">
                  <a:extLst>
                    <a:ext uri="{9D8B030D-6E8A-4147-A177-3AD203B41FA5}">
                      <a16:colId xmlns:a16="http://schemas.microsoft.com/office/drawing/2014/main" val="31833580"/>
                    </a:ext>
                  </a:extLst>
                </a:gridCol>
              </a:tblGrid>
              <a:tr h="857250">
                <a:tc gridSpan="2">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000" dirty="0">
                          <a:effectLst/>
                        </a:rPr>
                        <a:t>TABLE: Various Types of Positive and Negative Impacts of Trees on Crops under AFS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val="324943308"/>
                  </a:ext>
                </a:extLst>
              </a:tr>
              <a:tr h="428625">
                <a:tc>
                  <a:txBody>
                    <a:bodyPr/>
                    <a:lstStyle/>
                    <a:p>
                      <a:pPr algn="l">
                        <a:lnSpc>
                          <a:spcPct val="107000"/>
                        </a:lnSpc>
                        <a:spcAft>
                          <a:spcPts val="0"/>
                        </a:spcAft>
                      </a:pPr>
                      <a:r>
                        <a:rPr lang="en-US" sz="3200" b="1" u="sng" dirty="0">
                          <a:solidFill>
                            <a:srgbClr val="00B050"/>
                          </a:solidFill>
                          <a:effectLst/>
                        </a:rPr>
                        <a:t>Positive Effects </a:t>
                      </a:r>
                      <a:endParaRPr lang="en-US" sz="3200" b="1" u="sng"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2"/>
                      <a:tile tx="0" ty="0" sx="100000" sy="100000" flip="none" algn="tl"/>
                    </a:blipFill>
                  </a:tcPr>
                </a:tc>
                <a:tc>
                  <a:txBody>
                    <a:bodyPr/>
                    <a:lstStyle/>
                    <a:p>
                      <a:pPr algn="l">
                        <a:lnSpc>
                          <a:spcPct val="107000"/>
                        </a:lnSpc>
                        <a:spcAft>
                          <a:spcPts val="0"/>
                        </a:spcAft>
                      </a:pPr>
                      <a:r>
                        <a:rPr lang="en-US" sz="3200" b="1" u="sng" dirty="0">
                          <a:solidFill>
                            <a:srgbClr val="C00000"/>
                          </a:solidFill>
                          <a:effectLst/>
                        </a:rPr>
                        <a:t>Negative Effects</a:t>
                      </a:r>
                      <a:endParaRPr lang="en-US" sz="3200" b="1" u="sng"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3"/>
                      <a:tile tx="0" ty="0" sx="100000" sy="100000" flip="none" algn="tl"/>
                    </a:blipFill>
                  </a:tcPr>
                </a:tc>
                <a:extLst>
                  <a:ext uri="{0D108BD9-81ED-4DB2-BD59-A6C34878D82A}">
                    <a16:rowId xmlns:a16="http://schemas.microsoft.com/office/drawing/2014/main" val="1353837675"/>
                  </a:ext>
                </a:extLst>
              </a:tr>
              <a:tr h="428625">
                <a:tc>
                  <a:txBody>
                    <a:bodyPr/>
                    <a:lstStyle/>
                    <a:p>
                      <a:pPr>
                        <a:lnSpc>
                          <a:spcPct val="107000"/>
                        </a:lnSpc>
                        <a:spcAft>
                          <a:spcPts val="0"/>
                        </a:spcAft>
                      </a:pPr>
                      <a:r>
                        <a:rPr lang="en-US" sz="2000" b="1" dirty="0">
                          <a:effectLst/>
                        </a:rPr>
                        <a:t>Soil fertility enrichment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2"/>
                      <a:tile tx="0" ty="0" sx="100000" sy="100000" flip="none" algn="tl"/>
                    </a:blipFill>
                  </a:tcPr>
                </a:tc>
                <a:tc>
                  <a:txBody>
                    <a:bodyPr/>
                    <a:lstStyle/>
                    <a:p>
                      <a:pPr>
                        <a:lnSpc>
                          <a:spcPct val="107000"/>
                        </a:lnSpc>
                        <a:spcAft>
                          <a:spcPts val="0"/>
                        </a:spcAft>
                      </a:pPr>
                      <a:r>
                        <a:rPr lang="en-US" sz="2000" b="1" dirty="0">
                          <a:effectLst/>
                        </a:rPr>
                        <a:t>Shading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3"/>
                      <a:tile tx="0" ty="0" sx="100000" sy="100000" flip="none" algn="tl"/>
                    </a:blipFill>
                  </a:tcPr>
                </a:tc>
                <a:extLst>
                  <a:ext uri="{0D108BD9-81ED-4DB2-BD59-A6C34878D82A}">
                    <a16:rowId xmlns:a16="http://schemas.microsoft.com/office/drawing/2014/main" val="783788495"/>
                  </a:ext>
                </a:extLst>
              </a:tr>
              <a:tr h="428625">
                <a:tc>
                  <a:txBody>
                    <a:bodyPr/>
                    <a:lstStyle/>
                    <a:p>
                      <a:pPr>
                        <a:lnSpc>
                          <a:spcPct val="107000"/>
                        </a:lnSpc>
                        <a:spcAft>
                          <a:spcPts val="0"/>
                        </a:spcAft>
                      </a:pPr>
                      <a:r>
                        <a:rPr lang="en-US" sz="2000" b="1" dirty="0">
                          <a:effectLst/>
                        </a:rPr>
                        <a:t>Improvement of microclimate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2"/>
                      <a:tile tx="0" ty="0" sx="100000" sy="100000" flip="none" algn="tl"/>
                    </a:blipFill>
                  </a:tcPr>
                </a:tc>
                <a:tc>
                  <a:txBody>
                    <a:bodyPr/>
                    <a:lstStyle/>
                    <a:p>
                      <a:pPr>
                        <a:lnSpc>
                          <a:spcPct val="107000"/>
                        </a:lnSpc>
                        <a:spcAft>
                          <a:spcPts val="0"/>
                        </a:spcAft>
                      </a:pPr>
                      <a:r>
                        <a:rPr lang="en-US" sz="2000" b="1">
                          <a:effectLst/>
                        </a:rPr>
                        <a:t>Resource competition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3"/>
                      <a:tile tx="0" ty="0" sx="100000" sy="100000" flip="none" algn="tl"/>
                    </a:blipFill>
                  </a:tcPr>
                </a:tc>
                <a:extLst>
                  <a:ext uri="{0D108BD9-81ED-4DB2-BD59-A6C34878D82A}">
                    <a16:rowId xmlns:a16="http://schemas.microsoft.com/office/drawing/2014/main" val="81783923"/>
                  </a:ext>
                </a:extLst>
              </a:tr>
              <a:tr h="428625">
                <a:tc>
                  <a:txBody>
                    <a:bodyPr/>
                    <a:lstStyle/>
                    <a:p>
                      <a:pPr>
                        <a:lnSpc>
                          <a:spcPct val="107000"/>
                        </a:lnSpc>
                        <a:spcAft>
                          <a:spcPts val="0"/>
                        </a:spcAft>
                      </a:pPr>
                      <a:r>
                        <a:rPr lang="en-US" sz="2000" b="1">
                          <a:effectLst/>
                        </a:rPr>
                        <a:t>Maintenance of water quality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2"/>
                      <a:tile tx="0" ty="0" sx="100000" sy="100000" flip="none" algn="tl"/>
                    </a:blipFill>
                  </a:tcPr>
                </a:tc>
                <a:tc>
                  <a:txBody>
                    <a:bodyPr/>
                    <a:lstStyle/>
                    <a:p>
                      <a:pPr>
                        <a:lnSpc>
                          <a:spcPct val="107000"/>
                        </a:lnSpc>
                        <a:spcAft>
                          <a:spcPts val="0"/>
                        </a:spcAft>
                      </a:pPr>
                      <a:r>
                        <a:rPr lang="en-US" sz="2000" b="1">
                          <a:effectLst/>
                        </a:rPr>
                        <a:t>Allelopathy (chemical interference)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3"/>
                      <a:tile tx="0" ty="0" sx="100000" sy="100000" flip="none" algn="tl"/>
                    </a:blipFill>
                  </a:tcPr>
                </a:tc>
                <a:extLst>
                  <a:ext uri="{0D108BD9-81ED-4DB2-BD59-A6C34878D82A}">
                    <a16:rowId xmlns:a16="http://schemas.microsoft.com/office/drawing/2014/main" val="3775838725"/>
                  </a:ext>
                </a:extLst>
              </a:tr>
              <a:tr h="428625">
                <a:tc>
                  <a:txBody>
                    <a:bodyPr/>
                    <a:lstStyle/>
                    <a:p>
                      <a:pPr>
                        <a:lnSpc>
                          <a:spcPct val="107000"/>
                        </a:lnSpc>
                        <a:spcAft>
                          <a:spcPts val="0"/>
                        </a:spcAft>
                      </a:pPr>
                      <a:r>
                        <a:rPr lang="en-US" sz="2000" b="1" dirty="0">
                          <a:effectLst/>
                        </a:rPr>
                        <a:t>Weed and pest management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2"/>
                      <a:tile tx="0" ty="0" sx="100000" sy="100000" flip="none" algn="tl"/>
                    </a:blipFill>
                  </a:tcPr>
                </a:tc>
                <a:tc>
                  <a:txBody>
                    <a:bodyPr/>
                    <a:lstStyle/>
                    <a:p>
                      <a:pPr>
                        <a:lnSpc>
                          <a:spcPct val="107000"/>
                        </a:lnSpc>
                        <a:spcAft>
                          <a:spcPts val="0"/>
                        </a:spcAft>
                      </a:pPr>
                      <a:r>
                        <a:rPr lang="en-US" sz="2000" b="1">
                          <a:effectLst/>
                        </a:rPr>
                        <a:t>Invasive behavior of some of the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3"/>
                      <a:tile tx="0" ty="0" sx="100000" sy="100000" flip="none" algn="tl"/>
                    </a:blipFill>
                  </a:tcPr>
                </a:tc>
                <a:extLst>
                  <a:ext uri="{0D108BD9-81ED-4DB2-BD59-A6C34878D82A}">
                    <a16:rowId xmlns:a16="http://schemas.microsoft.com/office/drawing/2014/main" val="865403180"/>
                  </a:ext>
                </a:extLst>
              </a:tr>
              <a:tr h="428625">
                <a:tc>
                  <a:txBody>
                    <a:bodyPr/>
                    <a:lstStyle/>
                    <a:p>
                      <a:pPr>
                        <a:lnSpc>
                          <a:spcPct val="107000"/>
                        </a:lnSpc>
                        <a:spcAft>
                          <a:spcPts val="0"/>
                        </a:spcAft>
                      </a:pPr>
                      <a:r>
                        <a:rPr lang="en-US" sz="2000" b="1">
                          <a:effectLst/>
                        </a:rPr>
                        <a:t>Biodiversity conservation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2"/>
                      <a:tile tx="0" ty="0" sx="100000" sy="100000" flip="none" algn="tl"/>
                    </a:blipFill>
                  </a:tcPr>
                </a:tc>
                <a:tc>
                  <a:txBody>
                    <a:bodyPr/>
                    <a:lstStyle/>
                    <a:p>
                      <a:pPr>
                        <a:lnSpc>
                          <a:spcPct val="107000"/>
                        </a:lnSpc>
                        <a:spcAft>
                          <a:spcPts val="0"/>
                        </a:spcAft>
                      </a:pPr>
                      <a:r>
                        <a:rPr lang="en-US" sz="2000" b="1">
                          <a:effectLst/>
                        </a:rPr>
                        <a:t>introduced species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3"/>
                      <a:tile tx="0" ty="0" sx="100000" sy="100000" flip="none" algn="tl"/>
                    </a:blipFill>
                  </a:tcPr>
                </a:tc>
                <a:extLst>
                  <a:ext uri="{0D108BD9-81ED-4DB2-BD59-A6C34878D82A}">
                    <a16:rowId xmlns:a16="http://schemas.microsoft.com/office/drawing/2014/main" val="376175194"/>
                  </a:ext>
                </a:extLst>
              </a:tr>
              <a:tr h="428625">
                <a:tc>
                  <a:txBody>
                    <a:bodyPr/>
                    <a:lstStyle/>
                    <a:p>
                      <a:pPr>
                        <a:lnSpc>
                          <a:spcPct val="107000"/>
                        </a:lnSpc>
                        <a:spcAft>
                          <a:spcPts val="0"/>
                        </a:spcAft>
                      </a:pPr>
                      <a:r>
                        <a:rPr lang="en-US" sz="2000" b="1">
                          <a:effectLst/>
                        </a:rPr>
                        <a:t>Enhancing food security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2"/>
                      <a:tile tx="0" ty="0" sx="100000" sy="100000" flip="none" algn="tl"/>
                    </a:blipFill>
                  </a:tcPr>
                </a:tc>
                <a:tc>
                  <a:txBody>
                    <a:bodyPr/>
                    <a:lstStyle/>
                    <a:p>
                      <a:pPr>
                        <a:lnSpc>
                          <a:spcPct val="107000"/>
                        </a:lnSpc>
                        <a:spcAft>
                          <a:spcPts val="0"/>
                        </a:spcAft>
                      </a:pPr>
                      <a:r>
                        <a:rPr lang="en-US" sz="2000" b="1" dirty="0">
                          <a:effectLst/>
                        </a:rPr>
                        <a:t>Harboring of harmful pathogens and pests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3"/>
                      <a:tile tx="0" ty="0" sx="100000" sy="100000" flip="none" algn="tl"/>
                    </a:blipFill>
                  </a:tcPr>
                </a:tc>
                <a:extLst>
                  <a:ext uri="{0D108BD9-81ED-4DB2-BD59-A6C34878D82A}">
                    <a16:rowId xmlns:a16="http://schemas.microsoft.com/office/drawing/2014/main" val="4256775221"/>
                  </a:ext>
                </a:extLst>
              </a:tr>
              <a:tr h="428625">
                <a:tc>
                  <a:txBody>
                    <a:bodyPr/>
                    <a:lstStyle/>
                    <a:p>
                      <a:pPr>
                        <a:lnSpc>
                          <a:spcPct val="107000"/>
                        </a:lnSpc>
                        <a:spcAft>
                          <a:spcPts val="0"/>
                        </a:spcAft>
                      </a:pPr>
                      <a:r>
                        <a:rPr lang="en-US" sz="2000" b="1">
                          <a:effectLst/>
                        </a:rPr>
                        <a:t>Alleviating poverty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2"/>
                      <a:tile tx="0" ty="0" sx="100000" sy="100000" flip="none" algn="tl"/>
                    </a:blipFill>
                  </a:tcPr>
                </a:tc>
                <a:tc>
                  <a:txBody>
                    <a:bodyPr/>
                    <a:lstStyle/>
                    <a:p>
                      <a:pPr>
                        <a:lnSpc>
                          <a:spcPct val="107000"/>
                        </a:lnSpc>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3"/>
                      <a:tile tx="0" ty="0" sx="100000" sy="100000" flip="none" algn="tl"/>
                    </a:blipFill>
                  </a:tcPr>
                </a:tc>
                <a:extLst>
                  <a:ext uri="{0D108BD9-81ED-4DB2-BD59-A6C34878D82A}">
                    <a16:rowId xmlns:a16="http://schemas.microsoft.com/office/drawing/2014/main" val="2662276884"/>
                  </a:ext>
                </a:extLst>
              </a:tr>
              <a:tr h="428625">
                <a:tc>
                  <a:txBody>
                    <a:bodyPr/>
                    <a:lstStyle/>
                    <a:p>
                      <a:pPr>
                        <a:lnSpc>
                          <a:spcPct val="107000"/>
                        </a:lnSpc>
                        <a:spcAft>
                          <a:spcPts val="0"/>
                        </a:spcAft>
                      </a:pPr>
                      <a:r>
                        <a:rPr lang="en-US" sz="2000" b="1">
                          <a:effectLst/>
                        </a:rPr>
                        <a:t>Carbon sequestration and greenhouse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2"/>
                      <a:tile tx="0" ty="0" sx="100000" sy="100000" flip="none" algn="tl"/>
                    </a:blipFill>
                  </a:tcPr>
                </a:tc>
                <a:tc>
                  <a:txBody>
                    <a:bodyPr/>
                    <a:lstStyle/>
                    <a:p>
                      <a:pPr>
                        <a:lnSpc>
                          <a:spcPct val="107000"/>
                        </a:lnSpc>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3"/>
                      <a:tile tx="0" ty="0" sx="100000" sy="100000" flip="none" algn="tl"/>
                    </a:blipFill>
                  </a:tcPr>
                </a:tc>
                <a:extLst>
                  <a:ext uri="{0D108BD9-81ED-4DB2-BD59-A6C34878D82A}">
                    <a16:rowId xmlns:a16="http://schemas.microsoft.com/office/drawing/2014/main" val="1693919030"/>
                  </a:ext>
                </a:extLst>
              </a:tr>
              <a:tr h="428625">
                <a:tc>
                  <a:txBody>
                    <a:bodyPr/>
                    <a:lstStyle/>
                    <a:p>
                      <a:pPr>
                        <a:lnSpc>
                          <a:spcPct val="107000"/>
                        </a:lnSpc>
                        <a:spcAft>
                          <a:spcPts val="0"/>
                        </a:spcAft>
                      </a:pPr>
                      <a:r>
                        <a:rPr lang="en-US" sz="2000" b="1">
                          <a:effectLst/>
                        </a:rPr>
                        <a:t>gas mitigation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2"/>
                      <a:tile tx="0" ty="0" sx="100000" sy="100000" flip="none" algn="tl"/>
                    </a:blipFill>
                  </a:tcPr>
                </a:tc>
                <a:tc>
                  <a:txBody>
                    <a:bodyPr/>
                    <a:lstStyle/>
                    <a:p>
                      <a:pPr>
                        <a:lnSpc>
                          <a:spcPct val="107000"/>
                        </a:lnSpc>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3"/>
                      <a:tile tx="0" ty="0" sx="100000" sy="100000" flip="none" algn="tl"/>
                    </a:blipFill>
                  </a:tcPr>
                </a:tc>
                <a:extLst>
                  <a:ext uri="{0D108BD9-81ED-4DB2-BD59-A6C34878D82A}">
                    <a16:rowId xmlns:a16="http://schemas.microsoft.com/office/drawing/2014/main" val="3381116064"/>
                  </a:ext>
                </a:extLst>
              </a:tr>
              <a:tr h="428625">
                <a:tc>
                  <a:txBody>
                    <a:bodyPr/>
                    <a:lstStyle/>
                    <a:p>
                      <a:pPr>
                        <a:lnSpc>
                          <a:spcPct val="107000"/>
                        </a:lnSpc>
                        <a:spcAft>
                          <a:spcPts val="0"/>
                        </a:spcAft>
                      </a:pPr>
                      <a:r>
                        <a:rPr lang="en-US" sz="2000" b="1">
                          <a:effectLst/>
                        </a:rPr>
                        <a:t>Habitat for wildlife </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blipFill>
                      <a:blip r:embed="rId2"/>
                      <a:tile tx="0" ty="0" sx="100000" sy="100000" flip="none" algn="tl"/>
                    </a:blipFill>
                  </a:tcPr>
                </a:tc>
                <a:tc>
                  <a:txBody>
                    <a:bodyPr/>
                    <a:lstStyle/>
                    <a:p>
                      <a:pPr>
                        <a:lnSpc>
                          <a:spcPct val="107000"/>
                        </a:lnSpc>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3"/>
                      <a:tile tx="0" ty="0" sx="100000" sy="100000" flip="none" algn="tl"/>
                    </a:blipFill>
                  </a:tcPr>
                </a:tc>
                <a:extLst>
                  <a:ext uri="{0D108BD9-81ED-4DB2-BD59-A6C34878D82A}">
                    <a16:rowId xmlns:a16="http://schemas.microsoft.com/office/drawing/2014/main" val="863958338"/>
                  </a:ext>
                </a:extLst>
              </a:tr>
              <a:tr h="428625">
                <a:tc>
                  <a:txBody>
                    <a:bodyPr/>
                    <a:lstStyle/>
                    <a:p>
                      <a:pPr>
                        <a:lnSpc>
                          <a:spcPct val="107000"/>
                        </a:lnSpc>
                        <a:spcAft>
                          <a:spcPts val="0"/>
                        </a:spcAft>
                      </a:pPr>
                      <a:r>
                        <a:rPr lang="en-US" sz="2000" b="1" dirty="0">
                          <a:effectLst/>
                        </a:rPr>
                        <a:t>Phytoremediation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2"/>
                      <a:tile tx="0" ty="0" sx="100000" sy="100000" flip="none" algn="tl"/>
                    </a:blipFill>
                  </a:tcPr>
                </a:tc>
                <a:tc>
                  <a:txBody>
                    <a:bodyPr/>
                    <a:lstStyle/>
                    <a:p>
                      <a:pPr>
                        <a:lnSpc>
                          <a:spcPct val="107000"/>
                        </a:lnSpc>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blipFill>
                      <a:blip r:embed="rId3"/>
                      <a:tile tx="0" ty="0" sx="100000" sy="100000" flip="none" algn="tl"/>
                    </a:blipFill>
                  </a:tcPr>
                </a:tc>
                <a:extLst>
                  <a:ext uri="{0D108BD9-81ED-4DB2-BD59-A6C34878D82A}">
                    <a16:rowId xmlns:a16="http://schemas.microsoft.com/office/drawing/2014/main" val="3570446419"/>
                  </a:ext>
                </a:extLst>
              </a:tr>
              <a:tr h="428625">
                <a:tc>
                  <a:txBody>
                    <a:bodyPr/>
                    <a:lstStyle/>
                    <a:p>
                      <a:pPr>
                        <a:lnSpc>
                          <a:spcPct val="107000"/>
                        </a:lnSpc>
                        <a:spcAft>
                          <a:spcPts val="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9922822"/>
                  </a:ext>
                </a:extLst>
              </a:tr>
            </a:tbl>
          </a:graphicData>
        </a:graphic>
      </p:graphicFrame>
    </p:spTree>
    <p:extLst>
      <p:ext uri="{BB962C8B-B14F-4D97-AF65-F5344CB8AC3E}">
        <p14:creationId xmlns:p14="http://schemas.microsoft.com/office/powerpoint/2010/main" val="1120805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E479D02-39A7-4326-99B7-9CA8CA50FAC4}"/>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96450AC-F6E0-4DF1-AE19-35FB77183D05}"/>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0B742F3D-2772-41E0-8111-984EDADECB93}"/>
              </a:ext>
            </a:extLst>
          </p:cNvPr>
          <p:cNvPicPr>
            <a:picLocks noChangeAspect="1"/>
          </p:cNvPicPr>
          <p:nvPr/>
        </p:nvPicPr>
        <p:blipFill>
          <a:blip r:embed="rId2"/>
          <a:stretch>
            <a:fillRect/>
          </a:stretch>
        </p:blipFill>
        <p:spPr>
          <a:xfrm>
            <a:off x="1068003" y="0"/>
            <a:ext cx="10055994" cy="6858000"/>
          </a:xfrm>
          <a:prstGeom prst="rect">
            <a:avLst/>
          </a:prstGeom>
        </p:spPr>
      </p:pic>
      <p:sp>
        <p:nvSpPr>
          <p:cNvPr id="7" name="Rectangle 6">
            <a:extLst>
              <a:ext uri="{FF2B5EF4-FFF2-40B4-BE49-F238E27FC236}">
                <a16:creationId xmlns:a16="http://schemas.microsoft.com/office/drawing/2014/main" id="{F876C2AC-0D7D-4382-A6FE-CFF0C6A93470}"/>
              </a:ext>
            </a:extLst>
          </p:cNvPr>
          <p:cNvSpPr/>
          <p:nvPr/>
        </p:nvSpPr>
        <p:spPr>
          <a:xfrm>
            <a:off x="1106905" y="216568"/>
            <a:ext cx="9865895"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ll Sans MT"/>
                <a:ea typeface="+mn-ea"/>
                <a:cs typeface="+mn-cs"/>
              </a:rPr>
              <a:t>Alley cropping on a steep slope. Rows of trees and hedges alternate with strips of grassland or cultivated land. </a:t>
            </a:r>
          </a:p>
        </p:txBody>
      </p:sp>
    </p:spTree>
    <p:extLst>
      <p:ext uri="{BB962C8B-B14F-4D97-AF65-F5344CB8AC3E}">
        <p14:creationId xmlns:p14="http://schemas.microsoft.com/office/powerpoint/2010/main" val="1660395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95467" y="0"/>
            <a:ext cx="10798998" cy="6877942"/>
          </a:xfrm>
          <a:prstGeom prst="rect">
            <a:avLst/>
          </a:prstGeom>
        </p:spPr>
      </p:pic>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B62572-25D3-442E-8460-2B765E6BA75D}"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744392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915399" y="0"/>
            <a:ext cx="9902627" cy="6858000"/>
          </a:xfrm>
          <a:prstGeom prst="rect">
            <a:avLst/>
          </a:prstGeom>
        </p:spPr>
      </p:pic>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B62572-25D3-442E-8460-2B765E6BA75D}"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671494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95466" y="0"/>
            <a:ext cx="10885929" cy="6781800"/>
          </a:xfrm>
          <a:prstGeom prst="rect">
            <a:avLst/>
          </a:prstGeom>
        </p:spPr>
      </p:pic>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B62572-25D3-442E-8460-2B765E6BA75D}"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413762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BDB14F-C5E0-4B2F-A525-0A3AAEE15E13}"/>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4589F3E0-1424-4948-884F-2CF163EC20A3}"/>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E42E8298-FB02-4714-A9DF-34AAF529DCB3}"/>
              </a:ext>
            </a:extLst>
          </p:cNvPr>
          <p:cNvPicPr>
            <a:picLocks noChangeAspect="1"/>
          </p:cNvPicPr>
          <p:nvPr/>
        </p:nvPicPr>
        <p:blipFill>
          <a:blip r:embed="rId2"/>
          <a:stretch>
            <a:fillRect/>
          </a:stretch>
        </p:blipFill>
        <p:spPr>
          <a:xfrm>
            <a:off x="1355320" y="0"/>
            <a:ext cx="10267185" cy="6858000"/>
          </a:xfrm>
          <a:prstGeom prst="rect">
            <a:avLst/>
          </a:prstGeom>
        </p:spPr>
      </p:pic>
    </p:spTree>
    <p:extLst>
      <p:ext uri="{BB962C8B-B14F-4D97-AF65-F5344CB8AC3E}">
        <p14:creationId xmlns:p14="http://schemas.microsoft.com/office/powerpoint/2010/main" val="312864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481447" y="0"/>
            <a:ext cx="10419098" cy="6781800"/>
          </a:xfrm>
          <a:prstGeom prst="rect">
            <a:avLst/>
          </a:prstGeom>
        </p:spPr>
      </p:pic>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B62572-25D3-442E-8460-2B765E6BA75D}"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2661629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930897" y="0"/>
            <a:ext cx="9615340" cy="6875835"/>
          </a:xfrm>
          <a:prstGeom prst="rect">
            <a:avLst/>
          </a:prstGeom>
        </p:spPr>
      </p:pic>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B62572-25D3-442E-8460-2B765E6BA75D}"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971286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2814301" y="0"/>
            <a:ext cx="6810147" cy="6883573"/>
          </a:xfrm>
          <a:prstGeom prst="rect">
            <a:avLst/>
          </a:prstGeom>
        </p:spPr>
      </p:pic>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B62572-25D3-442E-8460-2B765E6BA75D}" type="datetime2">
              <a:rPr kumimoji="0" lang="en-IN" sz="16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16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107761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33</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1026" name="Picture 2" descr="Image result for alley cropping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1400"/>
            <a:ext cx="4025980" cy="32891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lley cropping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071" y="-171400"/>
            <a:ext cx="5028777" cy="34440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1524000" y="3132969"/>
            <a:ext cx="9070847" cy="3708227"/>
          </a:xfrm>
          <a:prstGeom prst="rect">
            <a:avLst/>
          </a:prstGeom>
        </p:spPr>
      </p:pic>
    </p:spTree>
    <p:extLst>
      <p:ext uri="{BB962C8B-B14F-4D97-AF65-F5344CB8AC3E}">
        <p14:creationId xmlns:p14="http://schemas.microsoft.com/office/powerpoint/2010/main" val="1789048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2050" name="Picture 2" descr="Image result for alley cropping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10200" cy="35256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lley cropping 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6191" y="0"/>
            <a:ext cx="678580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alley cropping pic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986838"/>
            <a:ext cx="5414211" cy="3871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392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7" name="Rectangle 6"/>
          <p:cNvSpPr/>
          <p:nvPr/>
        </p:nvSpPr>
        <p:spPr>
          <a:xfrm>
            <a:off x="2686282" y="548680"/>
            <a:ext cx="7658190" cy="6005490"/>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Table: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Agroforestry practices.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MAINLY </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AGRO</a:t>
            </a:r>
            <a:r>
              <a:rPr kumimoji="0" 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SYLVICULTURAL (trees with crops)</a:t>
            </a:r>
            <a:endParaRPr kumimoji="0" lang="en-US" sz="20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Rotational:</a:t>
            </a:r>
            <a:endPar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Shifting cultivation</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Improved tree fallow</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Taungya</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Spatial mixed:</a:t>
            </a:r>
            <a:endPar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Trees on cropland</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Plantation crop combinations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Multistory tree gardens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Spatial zoned:</a:t>
            </a:r>
            <a:endPar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Hedgerow intercropping (barrier hedges, alley cropping) (also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agrosylvopastoral</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Boundary planting</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Trees on erosion-control structures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Windbreaks and shelterbelts (also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sylvopastoral</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Biomass transfer</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3740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2" name="Rectangle 1"/>
          <p:cNvSpPr/>
          <p:nvPr/>
        </p:nvSpPr>
        <p:spPr>
          <a:xfrm>
            <a:off x="1783830" y="311218"/>
            <a:ext cx="9129009" cy="5822363"/>
          </a:xfrm>
          <a:prstGeom prst="rect">
            <a:avLst/>
          </a:prstGeom>
        </p:spPr>
        <p:txBody>
          <a:bodyPr wrap="square">
            <a:sp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MAINLY OR PARTLY SYLVOPASTORAL  (AGRO</a:t>
            </a:r>
            <a:r>
              <a:rPr kumimoji="0" 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SILVIPASTORIAL</a:t>
            </a:r>
            <a:r>
              <a:rPr kumimoji="0" 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(trees with pastures and livestock)</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Spatial mixed:</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Trees on rangeland or pastures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Plantation crops with pastures and tree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Spatial zoned:</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Live fences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Fodder banks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TREE COMPONENT PREDOMINANT </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(see also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taungya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Woodlots with multipurpose management</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Reclamation forestry leading to multiple use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50"/>
                </a:solidFill>
                <a:effectLst/>
                <a:uLnTx/>
                <a:uFillTx/>
                <a:latin typeface="Times New Roman" panose="02020603050405020304" pitchFamily="18" charset="0"/>
                <a:ea typeface="Calibri" panose="020F0502020204030204" pitchFamily="34" charset="0"/>
                <a:cs typeface="Times New Roman" panose="02020603050405020304" pitchFamily="18" charset="0"/>
              </a:rPr>
              <a:t>OTHER COMPONENTS PRESENT</a:t>
            </a: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Entomo</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forestry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(trees with insects)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Calibri" panose="020F0502020204030204" pitchFamily="34" charset="0"/>
              <a:buChar char="•"/>
              <a:tabLst/>
              <a:defRPr/>
            </a:pP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Aqua</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forestry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(trees with fisheries)</a:t>
            </a:r>
            <a:endParaRPr kumimoji="0" lang="en-US" sz="24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054404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B1A7F0-3EC0-4ADA-8C4A-BD02D67D2DD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7B37BE9-4F6B-4276-8196-78817FFD24F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B064025-3FDD-41DD-B675-1F9DD03965B8}"/>
              </a:ext>
            </a:extLst>
          </p:cNvPr>
          <p:cNvPicPr/>
          <p:nvPr/>
        </p:nvPicPr>
        <p:blipFill>
          <a:blip r:embed="rId2"/>
          <a:stretch>
            <a:fillRect/>
          </a:stretch>
        </p:blipFill>
        <p:spPr>
          <a:xfrm>
            <a:off x="2243654" y="0"/>
            <a:ext cx="8608829" cy="6858000"/>
          </a:xfrm>
          <a:prstGeom prst="rect">
            <a:avLst/>
          </a:prstGeom>
        </p:spPr>
      </p:pic>
    </p:spTree>
    <p:extLst>
      <p:ext uri="{BB962C8B-B14F-4D97-AF65-F5344CB8AC3E}">
        <p14:creationId xmlns:p14="http://schemas.microsoft.com/office/powerpoint/2010/main" val="126672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89A5-DE62-4CDE-AF2E-3DBCE9195AF0}"/>
              </a:ext>
            </a:extLst>
          </p:cNvPr>
          <p:cNvSpPr>
            <a:spLocks noGrp="1"/>
          </p:cNvSpPr>
          <p:nvPr>
            <p:ph type="title"/>
          </p:nvPr>
        </p:nvSpPr>
        <p:spPr>
          <a:xfrm>
            <a:off x="1295467" y="-13605"/>
            <a:ext cx="10424096" cy="706090"/>
          </a:xfrm>
        </p:spPr>
        <p:txBody>
          <a:bodyPr>
            <a:normAutofit/>
          </a:bodyPr>
          <a:lstStyle/>
          <a:p>
            <a:r>
              <a:rPr lang="en-US" b="1" dirty="0"/>
              <a:t>Strip Cropping</a:t>
            </a:r>
            <a:endParaRPr lang="en-US" dirty="0"/>
          </a:p>
        </p:txBody>
      </p:sp>
      <p:sp>
        <p:nvSpPr>
          <p:cNvPr id="3" name="Content Placeholder 2">
            <a:extLst>
              <a:ext uri="{FF2B5EF4-FFF2-40B4-BE49-F238E27FC236}">
                <a16:creationId xmlns:a16="http://schemas.microsoft.com/office/drawing/2014/main" id="{48484D53-8E46-4832-BAFE-2B86AF6155FF}"/>
              </a:ext>
            </a:extLst>
          </p:cNvPr>
          <p:cNvSpPr>
            <a:spLocks noGrp="1"/>
          </p:cNvSpPr>
          <p:nvPr>
            <p:ph idx="1"/>
          </p:nvPr>
        </p:nvSpPr>
        <p:spPr>
          <a:xfrm>
            <a:off x="1487488" y="692485"/>
            <a:ext cx="10369152" cy="6165515"/>
          </a:xfrm>
        </p:spPr>
        <p:txBody>
          <a:bodyPr>
            <a:normAutofit/>
          </a:bodyPr>
          <a:lstStyle/>
          <a:p>
            <a:pPr algn="just"/>
            <a:r>
              <a:rPr lang="en-US" dirty="0"/>
              <a:t>Strip cropping refers to the practice of growing crops in alternate strips of row crops or forage/grass. </a:t>
            </a:r>
          </a:p>
          <a:p>
            <a:pPr algn="just"/>
            <a:r>
              <a:rPr lang="en-US" dirty="0"/>
              <a:t>Strip cropping system is an effective practice to </a:t>
            </a:r>
            <a:r>
              <a:rPr lang="en-US" b="1" dirty="0">
                <a:solidFill>
                  <a:srgbClr val="00B050"/>
                </a:solidFill>
              </a:rPr>
              <a:t>reducing soil erosion </a:t>
            </a:r>
            <a:r>
              <a:rPr lang="en-US" dirty="0"/>
              <a:t>because it breaks sloping landscapes in wide segments with diverse vegetative cover which intercepts runoff and promotes water infiltration, thereby reducing runoff and soil erosion.</a:t>
            </a:r>
          </a:p>
          <a:p>
            <a:pPr algn="just"/>
            <a:r>
              <a:rPr lang="en-US" dirty="0"/>
              <a:t>Strip cropping is often </a:t>
            </a:r>
            <a:r>
              <a:rPr lang="en-US" b="1" dirty="0">
                <a:solidFill>
                  <a:srgbClr val="00B050"/>
                </a:solidFill>
              </a:rPr>
              <a:t>integrated with rotations </a:t>
            </a:r>
            <a:r>
              <a:rPr lang="en-US" dirty="0"/>
              <a:t>where strips are planted to different crops each year.</a:t>
            </a:r>
          </a:p>
          <a:p>
            <a:pPr algn="just"/>
            <a:r>
              <a:rPr lang="en-US" dirty="0"/>
              <a:t> </a:t>
            </a:r>
            <a:r>
              <a:rPr lang="en-US" b="1" dirty="0">
                <a:solidFill>
                  <a:srgbClr val="00B050"/>
                </a:solidFill>
              </a:rPr>
              <a:t>Hay</a:t>
            </a:r>
            <a:r>
              <a:rPr lang="en-US" dirty="0"/>
              <a:t>, </a:t>
            </a:r>
            <a:r>
              <a:rPr lang="en-US" b="1" dirty="0">
                <a:solidFill>
                  <a:srgbClr val="00B050"/>
                </a:solidFill>
              </a:rPr>
              <a:t>pasture</a:t>
            </a:r>
            <a:r>
              <a:rPr lang="en-US" dirty="0"/>
              <a:t> or </a:t>
            </a:r>
            <a:r>
              <a:rPr lang="en-US" b="1" dirty="0">
                <a:solidFill>
                  <a:srgbClr val="00B050"/>
                </a:solidFill>
              </a:rPr>
              <a:t>legume</a:t>
            </a:r>
            <a:r>
              <a:rPr lang="en-US" dirty="0"/>
              <a:t> </a:t>
            </a:r>
            <a:r>
              <a:rPr lang="en-US" b="1" dirty="0">
                <a:solidFill>
                  <a:srgbClr val="00B050"/>
                </a:solidFill>
              </a:rPr>
              <a:t>forages</a:t>
            </a:r>
            <a:r>
              <a:rPr lang="en-US" dirty="0"/>
              <a:t> are also commonly used in strips in rotation with </a:t>
            </a:r>
            <a:r>
              <a:rPr lang="en-US" b="1" dirty="0">
                <a:solidFill>
                  <a:srgbClr val="00B050"/>
                </a:solidFill>
              </a:rPr>
              <a:t>row</a:t>
            </a:r>
            <a:r>
              <a:rPr lang="en-US" dirty="0"/>
              <a:t> </a:t>
            </a:r>
            <a:r>
              <a:rPr lang="en-US" b="1" dirty="0">
                <a:solidFill>
                  <a:srgbClr val="00B050"/>
                </a:solidFill>
              </a:rPr>
              <a:t>crop</a:t>
            </a:r>
            <a:r>
              <a:rPr lang="en-US" dirty="0"/>
              <a:t> </a:t>
            </a:r>
            <a:r>
              <a:rPr lang="en-US" b="1" dirty="0">
                <a:solidFill>
                  <a:srgbClr val="00B050"/>
                </a:solidFill>
              </a:rPr>
              <a:t>crops</a:t>
            </a:r>
            <a:r>
              <a:rPr lang="en-US" dirty="0"/>
              <a:t>. </a:t>
            </a:r>
          </a:p>
          <a:p>
            <a:pPr algn="just"/>
            <a:r>
              <a:rPr lang="en-US" dirty="0"/>
              <a:t>The sod or perennial grass is particularly effective at slowing runoff and filtering out sediment. Strip cropping established perpendicular to the dominant slope reduces soil erosion as compared to bare soil or up-down slope cropping or tillage.</a:t>
            </a:r>
          </a:p>
          <a:p>
            <a:pPr marL="82296" indent="0" algn="just">
              <a:buNone/>
            </a:pPr>
            <a:endParaRPr lang="en-US" dirty="0"/>
          </a:p>
          <a:p>
            <a:endParaRPr lang="en-US" dirty="0"/>
          </a:p>
        </p:txBody>
      </p:sp>
      <p:sp>
        <p:nvSpPr>
          <p:cNvPr id="4" name="Date Placeholder 3">
            <a:extLst>
              <a:ext uri="{FF2B5EF4-FFF2-40B4-BE49-F238E27FC236}">
                <a16:creationId xmlns:a16="http://schemas.microsoft.com/office/drawing/2014/main" id="{4DCE5C99-689C-4EC1-9DFB-C93E8FD3ADF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926BD570-0D41-494A-A2ED-88C6BF6043B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Tree>
    <p:extLst>
      <p:ext uri="{BB962C8B-B14F-4D97-AF65-F5344CB8AC3E}">
        <p14:creationId xmlns:p14="http://schemas.microsoft.com/office/powerpoint/2010/main" val="3079341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8933A5-DD2F-4B39-B7FE-CB2378C8DD8B}"/>
              </a:ext>
            </a:extLst>
          </p:cNvPr>
          <p:cNvSpPr>
            <a:spLocks noGrp="1"/>
          </p:cNvSpPr>
          <p:nvPr>
            <p:ph idx="1"/>
          </p:nvPr>
        </p:nvSpPr>
        <p:spPr>
          <a:xfrm>
            <a:off x="1487488" y="312821"/>
            <a:ext cx="10369152" cy="5852694"/>
          </a:xfrm>
        </p:spPr>
        <p:txBody>
          <a:bodyPr/>
          <a:lstStyle/>
          <a:p>
            <a:pPr algn="just"/>
            <a:r>
              <a:rPr lang="en-US" dirty="0"/>
              <a:t>Crop yields between strip cropping and monocultures may not significantly differ in most cases, but the greatest benefit with strip cropping is to soil erosion control.</a:t>
            </a:r>
          </a:p>
          <a:p>
            <a:pPr algn="just"/>
            <a:r>
              <a:rPr lang="en-US" dirty="0"/>
              <a:t>The width of the strips depends on soil slope, erosion potential, crop type, and equipment size. </a:t>
            </a:r>
          </a:p>
          <a:p>
            <a:pPr algn="just"/>
            <a:r>
              <a:rPr lang="en-US" dirty="0"/>
              <a:t>Narrow strips reduce flow lengths more effectively than wide strips. </a:t>
            </a:r>
          </a:p>
          <a:p>
            <a:pPr lvl="1" algn="just"/>
            <a:r>
              <a:rPr lang="en-US" dirty="0"/>
              <a:t>The width of strips must match the equipment turn or width for cultivation. On gentle slopes of up to 5%, a strip width of about 30m is recommended, while on steeper slopes the width must be less than 20m</a:t>
            </a:r>
          </a:p>
          <a:p>
            <a:r>
              <a:rPr lang="en-US" dirty="0"/>
              <a:t>Proper spacing of strips is important to effectively reduce soil erosion.</a:t>
            </a:r>
          </a:p>
          <a:p>
            <a:endParaRPr lang="en-US" dirty="0"/>
          </a:p>
        </p:txBody>
      </p:sp>
      <p:sp>
        <p:nvSpPr>
          <p:cNvPr id="4" name="Date Placeholder 3">
            <a:extLst>
              <a:ext uri="{FF2B5EF4-FFF2-40B4-BE49-F238E27FC236}">
                <a16:creationId xmlns:a16="http://schemas.microsoft.com/office/drawing/2014/main" id="{5863D897-19E6-4427-A579-22C81A17B5DE}"/>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1DF43BEC-2A6B-4698-9BE7-323252D945DC}"/>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2" name="Picture 1"/>
          <p:cNvPicPr>
            <a:picLocks noChangeAspect="1"/>
          </p:cNvPicPr>
          <p:nvPr/>
        </p:nvPicPr>
        <p:blipFill>
          <a:blip r:embed="rId2"/>
          <a:stretch>
            <a:fillRect/>
          </a:stretch>
        </p:blipFill>
        <p:spPr>
          <a:xfrm>
            <a:off x="2023000" y="4991742"/>
            <a:ext cx="10071465" cy="1390008"/>
          </a:xfrm>
          <a:prstGeom prst="rect">
            <a:avLst/>
          </a:prstGeom>
        </p:spPr>
      </p:pic>
    </p:spTree>
    <p:extLst>
      <p:ext uri="{BB962C8B-B14F-4D97-AF65-F5344CB8AC3E}">
        <p14:creationId xmlns:p14="http://schemas.microsoft.com/office/powerpoint/2010/main" val="77523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EB1A7F0-3EC0-4ADA-8C4A-BD02D67D2DD6}"/>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D7B37BE9-4F6B-4276-8196-78817FFD24F0}"/>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BB064025-3FDD-41DD-B675-1F9DD03965B8}"/>
              </a:ext>
            </a:extLst>
          </p:cNvPr>
          <p:cNvPicPr/>
          <p:nvPr/>
        </p:nvPicPr>
        <p:blipFill>
          <a:blip r:embed="rId2"/>
          <a:stretch>
            <a:fillRect/>
          </a:stretch>
        </p:blipFill>
        <p:spPr>
          <a:xfrm>
            <a:off x="2243654" y="0"/>
            <a:ext cx="8608829" cy="6858000"/>
          </a:xfrm>
          <a:prstGeom prst="rect">
            <a:avLst/>
          </a:prstGeom>
        </p:spPr>
      </p:pic>
    </p:spTree>
    <p:extLst>
      <p:ext uri="{BB962C8B-B14F-4D97-AF65-F5344CB8AC3E}">
        <p14:creationId xmlns:p14="http://schemas.microsoft.com/office/powerpoint/2010/main" val="2339641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CEC36CA-2F78-4BEC-8429-124CB176BDAB}"/>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EDC15581-841A-4E3A-A12B-AFF4349C5F2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701DA533-8ACE-45E9-B9FE-DD652502D62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71600" y="0"/>
            <a:ext cx="10820400" cy="6858000"/>
          </a:xfrm>
          <a:prstGeom prst="rect">
            <a:avLst/>
          </a:prstGeom>
          <a:noFill/>
          <a:ln>
            <a:noFill/>
          </a:ln>
        </p:spPr>
      </p:pic>
      <p:pic>
        <p:nvPicPr>
          <p:cNvPr id="7" name="Picture 6">
            <a:extLst>
              <a:ext uri="{FF2B5EF4-FFF2-40B4-BE49-F238E27FC236}">
                <a16:creationId xmlns:a16="http://schemas.microsoft.com/office/drawing/2014/main" id="{AB860861-3C29-47EF-8B72-6335C155F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175" y="1"/>
            <a:ext cx="4857277" cy="3537284"/>
          </a:xfrm>
          <a:prstGeom prst="rect">
            <a:avLst/>
          </a:prstGeom>
        </p:spPr>
      </p:pic>
    </p:spTree>
    <p:extLst>
      <p:ext uri="{BB962C8B-B14F-4D97-AF65-F5344CB8AC3E}">
        <p14:creationId xmlns:p14="http://schemas.microsoft.com/office/powerpoint/2010/main" val="4010371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1B4325-44BD-4EA8-BD19-430BCB99B8E0}"/>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987532-A818-4380-AA8A-87BE8C8A9FF6}" type="datetime2">
              <a:rPr kumimoji="0" lang="en-IN" sz="2200" b="0"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Wednesday, 22 April 2020</a:t>
            </a:fld>
            <a:endParaRPr kumimoji="0" lang="en-IN" sz="2200" b="0"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sp>
        <p:nvSpPr>
          <p:cNvPr id="5" name="Slide Number Placeholder 4">
            <a:extLst>
              <a:ext uri="{FF2B5EF4-FFF2-40B4-BE49-F238E27FC236}">
                <a16:creationId xmlns:a16="http://schemas.microsoft.com/office/drawing/2014/main" id="{29326E64-6C9A-4FC5-8185-06E9EAAC2634}"/>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0F71C6F4-D92A-4511-824B-164ED8D41036}" type="slidenum">
              <a:rPr kumimoji="0" lang="en-IN" sz="1400" b="1" i="0" u="none" strike="noStrike" kern="1200" cap="none" spc="0" normalizeH="0" baseline="0" noProof="0" smtClean="0">
                <a:ln>
                  <a:noFill/>
                </a:ln>
                <a:solidFill>
                  <a:srgbClr val="E7DEC9">
                    <a:shade val="50000"/>
                    <a:satMod val="200000"/>
                  </a:srgbClr>
                </a:solidFill>
                <a:effectLst/>
                <a:uLnTx/>
                <a:uFillTx/>
                <a:latin typeface="Gill Sans M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IN" sz="1400" b="1" i="0" u="none" strike="noStrike" kern="1200" cap="none" spc="0" normalizeH="0" baseline="0" noProof="0">
              <a:ln>
                <a:noFill/>
              </a:ln>
              <a:solidFill>
                <a:srgbClr val="E7DEC9">
                  <a:shade val="50000"/>
                  <a:satMod val="200000"/>
                </a:srgbClr>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A5B4721D-9F33-4AFD-A4ED-FAB6592A00D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45531" y="0"/>
            <a:ext cx="10846469" cy="6858000"/>
          </a:xfrm>
          <a:prstGeom prst="rect">
            <a:avLst/>
          </a:prstGeom>
          <a:noFill/>
          <a:ln>
            <a:noFill/>
          </a:ln>
        </p:spPr>
      </p:pic>
    </p:spTree>
    <p:extLst>
      <p:ext uri="{BB962C8B-B14F-4D97-AF65-F5344CB8AC3E}">
        <p14:creationId xmlns:p14="http://schemas.microsoft.com/office/powerpoint/2010/main" val="3450486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1777</Words>
  <Application>Microsoft Office PowerPoint</Application>
  <PresentationFormat>Widescreen</PresentationFormat>
  <Paragraphs>228</Paragraphs>
  <Slides>36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Abyssinica SIL</vt:lpstr>
      <vt:lpstr>Arial</vt:lpstr>
      <vt:lpstr>Calibri</vt:lpstr>
      <vt:lpstr>Courier New</vt:lpstr>
      <vt:lpstr>Gill Sans MT</vt:lpstr>
      <vt:lpstr>Times New Roman</vt:lpstr>
      <vt:lpstr>Wingdings</vt:lpstr>
      <vt:lpstr>Wingdings 2</vt:lpstr>
      <vt:lpstr>Solstice</vt:lpstr>
      <vt:lpstr>Contour Farming</vt:lpstr>
      <vt:lpstr>PowerPoint Presentation</vt:lpstr>
      <vt:lpstr>PowerPoint Presentation</vt:lpstr>
      <vt:lpstr>PowerPoint Presentation</vt:lpstr>
      <vt:lpstr>Strip Cropping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Grass strips/barriers</vt:lpstr>
      <vt:lpstr>PowerPoint Presentation</vt:lpstr>
      <vt:lpstr>PowerPoint Presentation</vt:lpstr>
      <vt:lpstr>PowerPoint Presentation</vt:lpstr>
      <vt:lpstr>Alley Cropping </vt:lpstr>
      <vt:lpstr>PowerPoint Presentation</vt:lpstr>
      <vt:lpstr>PowerPoint Presentation</vt:lpstr>
      <vt:lpstr>PowerPoint Presentation</vt:lpstr>
      <vt:lpstr>PowerPoint Presentation</vt:lpstr>
      <vt:lpstr>PowerPoint Presentation</vt:lpstr>
      <vt:lpstr>Agroforestry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Soil and Water Conservation Engineering and Management NRIWM5342 3 (2+1) Cr. hrs</dc:title>
  <dc:creator>Tadele Amdemariam</dc:creator>
  <cp:lastModifiedBy>Tadele Amdemariam</cp:lastModifiedBy>
  <cp:revision>7</cp:revision>
  <dcterms:created xsi:type="dcterms:W3CDTF">2020-04-22T12:26:09Z</dcterms:created>
  <dcterms:modified xsi:type="dcterms:W3CDTF">2020-04-22T14:10:53Z</dcterms:modified>
</cp:coreProperties>
</file>