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4"/>
  </p:notesMasterIdLst>
  <p:sldIdLst>
    <p:sldId id="257" r:id="rId2"/>
    <p:sldId id="258" r:id="rId3"/>
    <p:sldId id="259" r:id="rId4"/>
    <p:sldId id="1035" r:id="rId5"/>
    <p:sldId id="261" r:id="rId6"/>
    <p:sldId id="262" r:id="rId7"/>
    <p:sldId id="263" r:id="rId8"/>
    <p:sldId id="264" r:id="rId9"/>
    <p:sldId id="265" r:id="rId10"/>
    <p:sldId id="266" r:id="rId11"/>
    <p:sldId id="1050" r:id="rId12"/>
    <p:sldId id="268" r:id="rId13"/>
    <p:sldId id="279" r:id="rId14"/>
    <p:sldId id="282" r:id="rId15"/>
    <p:sldId id="285" r:id="rId16"/>
    <p:sldId id="278" r:id="rId17"/>
    <p:sldId id="396" r:id="rId18"/>
    <p:sldId id="398" r:id="rId19"/>
    <p:sldId id="399" r:id="rId20"/>
    <p:sldId id="400" r:id="rId21"/>
    <p:sldId id="401" r:id="rId22"/>
    <p:sldId id="402" r:id="rId23"/>
    <p:sldId id="403" r:id="rId24"/>
    <p:sldId id="404" r:id="rId25"/>
    <p:sldId id="405" r:id="rId26"/>
    <p:sldId id="406" r:id="rId27"/>
    <p:sldId id="307" r:id="rId28"/>
    <p:sldId id="308" r:id="rId29"/>
    <p:sldId id="313" r:id="rId30"/>
    <p:sldId id="314" r:id="rId31"/>
    <p:sldId id="315" r:id="rId32"/>
    <p:sldId id="316" r:id="rId33"/>
    <p:sldId id="317" r:id="rId34"/>
    <p:sldId id="318" r:id="rId35"/>
    <p:sldId id="319" r:id="rId36"/>
    <p:sldId id="407" r:id="rId37"/>
    <p:sldId id="320" r:id="rId38"/>
    <p:sldId id="408" r:id="rId39"/>
    <p:sldId id="321" r:id="rId40"/>
    <p:sldId id="1037" r:id="rId41"/>
    <p:sldId id="323" r:id="rId42"/>
    <p:sldId id="409" r:id="rId43"/>
    <p:sldId id="1038" r:id="rId44"/>
    <p:sldId id="325" r:id="rId45"/>
    <p:sldId id="326" r:id="rId46"/>
    <p:sldId id="1039" r:id="rId47"/>
    <p:sldId id="328" r:id="rId48"/>
    <p:sldId id="329" r:id="rId49"/>
    <p:sldId id="1040" r:id="rId50"/>
    <p:sldId id="331" r:id="rId51"/>
    <p:sldId id="1036" r:id="rId52"/>
    <p:sldId id="438" r:id="rId53"/>
    <p:sldId id="439" r:id="rId54"/>
    <p:sldId id="440" r:id="rId55"/>
    <p:sldId id="441" r:id="rId56"/>
    <p:sldId id="442" r:id="rId57"/>
    <p:sldId id="443" r:id="rId58"/>
    <p:sldId id="444" r:id="rId59"/>
    <p:sldId id="445" r:id="rId60"/>
    <p:sldId id="446" r:id="rId61"/>
    <p:sldId id="447" r:id="rId62"/>
    <p:sldId id="448" r:id="rId63"/>
    <p:sldId id="449" r:id="rId64"/>
    <p:sldId id="450" r:id="rId65"/>
    <p:sldId id="451" r:id="rId66"/>
    <p:sldId id="452" r:id="rId67"/>
    <p:sldId id="454" r:id="rId68"/>
    <p:sldId id="453" r:id="rId69"/>
    <p:sldId id="455" r:id="rId70"/>
    <p:sldId id="456" r:id="rId71"/>
    <p:sldId id="457" r:id="rId72"/>
    <p:sldId id="458" r:id="rId73"/>
    <p:sldId id="500" r:id="rId74"/>
    <p:sldId id="492" r:id="rId75"/>
    <p:sldId id="493" r:id="rId76"/>
    <p:sldId id="494" r:id="rId77"/>
    <p:sldId id="495" r:id="rId78"/>
    <p:sldId id="615" r:id="rId79"/>
    <p:sldId id="617" r:id="rId80"/>
    <p:sldId id="496" r:id="rId81"/>
    <p:sldId id="498" r:id="rId82"/>
    <p:sldId id="644" r:id="rId83"/>
    <p:sldId id="645" r:id="rId84"/>
    <p:sldId id="618" r:id="rId85"/>
    <p:sldId id="616" r:id="rId86"/>
    <p:sldId id="499" r:id="rId87"/>
    <p:sldId id="543" r:id="rId88"/>
    <p:sldId id="545" r:id="rId89"/>
    <p:sldId id="544" r:id="rId90"/>
    <p:sldId id="540" r:id="rId91"/>
    <p:sldId id="542" r:id="rId92"/>
    <p:sldId id="501" r:id="rId93"/>
    <p:sldId id="504" r:id="rId94"/>
    <p:sldId id="1041" r:id="rId95"/>
    <p:sldId id="506" r:id="rId96"/>
    <p:sldId id="612" r:id="rId97"/>
    <p:sldId id="507" r:id="rId98"/>
    <p:sldId id="1042" r:id="rId99"/>
    <p:sldId id="509" r:id="rId100"/>
    <p:sldId id="510" r:id="rId101"/>
    <p:sldId id="511" r:id="rId102"/>
    <p:sldId id="512" r:id="rId103"/>
    <p:sldId id="513" r:id="rId104"/>
    <p:sldId id="514" r:id="rId105"/>
    <p:sldId id="515" r:id="rId106"/>
    <p:sldId id="516" r:id="rId107"/>
    <p:sldId id="517" r:id="rId108"/>
    <p:sldId id="518" r:id="rId109"/>
    <p:sldId id="519" r:id="rId110"/>
    <p:sldId id="520" r:id="rId111"/>
    <p:sldId id="539" r:id="rId112"/>
    <p:sldId id="613" r:id="rId113"/>
    <p:sldId id="546" r:id="rId114"/>
    <p:sldId id="538" r:id="rId115"/>
    <p:sldId id="521" r:id="rId116"/>
    <p:sldId id="547" r:id="rId117"/>
    <p:sldId id="1043" r:id="rId118"/>
    <p:sldId id="523" r:id="rId119"/>
    <p:sldId id="524" r:id="rId120"/>
    <p:sldId id="525" r:id="rId121"/>
    <p:sldId id="570" r:id="rId122"/>
    <p:sldId id="571" r:id="rId123"/>
    <p:sldId id="573" r:id="rId124"/>
    <p:sldId id="574" r:id="rId125"/>
    <p:sldId id="575" r:id="rId126"/>
    <p:sldId id="576" r:id="rId127"/>
    <p:sldId id="502" r:id="rId128"/>
    <p:sldId id="526" r:id="rId129"/>
    <p:sldId id="614" r:id="rId130"/>
    <p:sldId id="556" r:id="rId131"/>
    <p:sldId id="537" r:id="rId132"/>
    <p:sldId id="567"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852" autoAdjust="0"/>
    <p:restoredTop sz="94660"/>
  </p:normalViewPr>
  <p:slideViewPr>
    <p:cSldViewPr snapToGrid="0">
      <p:cViewPr varScale="1">
        <p:scale>
          <a:sx n="31" d="100"/>
          <a:sy n="31" d="100"/>
        </p:scale>
        <p:origin x="90"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29CD59-1F4C-41A5-944E-B04F4BA1A830}"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715F9-C315-4083-82C7-3252716A300B}" type="slidenum">
              <a:rPr lang="en-US" smtClean="0"/>
              <a:t>‹#›</a:t>
            </a:fld>
            <a:endParaRPr lang="en-US"/>
          </a:p>
        </p:txBody>
      </p:sp>
    </p:spTree>
    <p:extLst>
      <p:ext uri="{BB962C8B-B14F-4D97-AF65-F5344CB8AC3E}">
        <p14:creationId xmlns:p14="http://schemas.microsoft.com/office/powerpoint/2010/main" val="231715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15578E-CCAA-4A24-B4F4-46EB8A13B3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50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28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904E62-6BDF-492A-97D8-5360260AF8D8}"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59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871531" y="1196752"/>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871531" y="292494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49251DD1-3562-46D2-9175-E466B11A8339}" type="datetime2">
              <a:rPr lang="en-IN" smtClean="0"/>
              <a:pPr/>
              <a:t>Wednesday, 22 April 2020</a:t>
            </a:fld>
            <a:endParaRPr lang="en-IN"/>
          </a:p>
        </p:txBody>
      </p:sp>
      <p:sp>
        <p:nvSpPr>
          <p:cNvPr id="20" name="Footer Placeholder 19"/>
          <p:cNvSpPr>
            <a:spLocks noGrp="1"/>
          </p:cNvSpPr>
          <p:nvPr>
            <p:ph type="ftr" sz="quarter" idx="11"/>
          </p:nvPr>
        </p:nvSpPr>
        <p:spPr/>
        <p:txBody>
          <a:bodyPr/>
          <a:lstStyle/>
          <a:p>
            <a:endParaRPr lang="en-IN"/>
          </a:p>
        </p:txBody>
      </p:sp>
      <p:sp>
        <p:nvSpPr>
          <p:cNvPr id="10" name="Slide Number Placeholder 9"/>
          <p:cNvSpPr>
            <a:spLocks noGrp="1"/>
          </p:cNvSpPr>
          <p:nvPr>
            <p:ph type="sldNum" sz="quarter" idx="12"/>
          </p:nvPr>
        </p:nvSpPr>
        <p:spPr/>
        <p:txBody>
          <a:bodyPr/>
          <a:lstStyle/>
          <a:p>
            <a:fld id="{0F71C6F4-D92A-4511-824B-164ED8D41036}" type="slidenum">
              <a:rPr lang="en-IN" smtClean="0"/>
              <a:pPr/>
              <a:t>‹#›</a:t>
            </a:fld>
            <a:endParaRPr lang="en-IN"/>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783260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09D4169-2B43-46E0-965A-FB74B411EBD1}" type="datetime2">
              <a:rPr lang="en-IN" smtClean="0"/>
              <a:pPr/>
              <a:t>Wednesday, 22 April 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141736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9C115C-D3D7-45AB-B413-4C395914D9F9}" type="datetime2">
              <a:rPr lang="en-IN" smtClean="0"/>
              <a:pPr/>
              <a:t>Wednesday, 22 April 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335282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7488" y="276970"/>
            <a:ext cx="10424096" cy="706090"/>
          </a:xfrm>
        </p:spPr>
        <p:txBody>
          <a:bodyPr>
            <a:normAutofit/>
          </a:bodyPr>
          <a:lstStyle>
            <a:lvl1pPr>
              <a:defRPr sz="2800"/>
            </a:lvl1pPr>
            <a:extLst/>
          </a:lstStyle>
          <a:p>
            <a:r>
              <a:rPr kumimoji="0" lang="en-US" dirty="0"/>
              <a:t>Click to edit Master title style</a:t>
            </a:r>
          </a:p>
        </p:txBody>
      </p:sp>
      <p:sp>
        <p:nvSpPr>
          <p:cNvPr id="3" name="Content Placeholder 2"/>
          <p:cNvSpPr>
            <a:spLocks noGrp="1"/>
          </p:cNvSpPr>
          <p:nvPr>
            <p:ph idx="1"/>
          </p:nvPr>
        </p:nvSpPr>
        <p:spPr>
          <a:xfrm>
            <a:off x="1487488" y="1196963"/>
            <a:ext cx="10369152" cy="4968552"/>
          </a:xfrm>
        </p:spPr>
        <p:txBody>
          <a:bodyPr/>
          <a:lstStyle>
            <a:lvl1pPr>
              <a:defRPr sz="2600">
                <a:solidFill>
                  <a:schemeClr val="accent5">
                    <a:lumMod val="60000"/>
                    <a:lumOff val="40000"/>
                  </a:schemeClr>
                </a:solidFill>
              </a:defRPr>
            </a:lvl1pPr>
            <a:lvl2pPr>
              <a:defRPr sz="2400">
                <a:solidFill>
                  <a:srgbClr val="00B0F0"/>
                </a:solidFill>
              </a:defRPr>
            </a:lvl2pPr>
            <a:lvl3pPr>
              <a:defRPr sz="2200">
                <a:solidFill>
                  <a:srgbClr val="7030A0"/>
                </a:solidFill>
              </a:defRPr>
            </a:lvl3pPr>
            <a:lvl4pPr>
              <a:defRPr>
                <a:solidFill>
                  <a:srgbClr val="FF0000"/>
                </a:solidFill>
              </a:defRPr>
            </a:lvl4pPr>
            <a:lvl5pPr>
              <a:defRPr sz="18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1" y="6472989"/>
            <a:ext cx="1371601" cy="385011"/>
          </a:xfrm>
        </p:spPr>
        <p:txBody>
          <a:bodyPr/>
          <a:lstStyle>
            <a:lvl1pPr>
              <a:defRPr sz="2200"/>
            </a:lvl1pPr>
          </a:lstStyle>
          <a:p>
            <a:r>
              <a:rPr lang="en-IN"/>
              <a:t>14-May-18</a:t>
            </a:r>
            <a:endParaRPr lang="en-IN" dirty="0"/>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309898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dirty="0"/>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C9FBDB0-3B5F-400F-9BD5-948CDC5A74FE}" type="datetime2">
              <a:rPr lang="en-IN" smtClean="0"/>
              <a:pPr/>
              <a:t>Wednesday, 22 April 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425011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13FFFC-D547-44F8-847F-729009F00761}" type="datetime2">
              <a:rPr lang="en-IN" smtClean="0"/>
              <a:pPr/>
              <a:t>Wednesday, 22 April 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131388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B14356D-FC7E-44B9-AB36-40FED1B458DE}" type="datetime2">
              <a:rPr lang="en-IN" smtClean="0"/>
              <a:pPr/>
              <a:t>Wednesday, 22 April 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184230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B10C4759-1340-462C-A6DB-13F241846653}" type="datetime2">
              <a:rPr lang="en-IN" smtClean="0"/>
              <a:pPr/>
              <a:t>Wednesday, 22 April 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3146858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ACD9B90E-3BF1-4625-921E-25F9068B43DF}" type="datetime2">
              <a:rPr lang="en-IN" smtClean="0"/>
              <a:pPr/>
              <a:t>Wednesday, 22 April 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F71C6F4-D92A-4511-824B-164ED8D41036}" type="slidenum">
              <a:rPr lang="en-IN" smtClean="0"/>
              <a:pPr/>
              <a:t>‹#›</a:t>
            </a:fld>
            <a:endParaRPr lang="en-IN"/>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15907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4D09B1B-E725-4C3A-9788-5506DEE736D4}" type="datetime2">
              <a:rPr lang="en-IN" smtClean="0"/>
              <a:pPr/>
              <a:t>Wednesday, 22 April 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7992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dirty="0"/>
              <a:t>Click to edit Master title style</a:t>
            </a:r>
          </a:p>
        </p:txBody>
      </p:sp>
      <p:sp>
        <p:nvSpPr>
          <p:cNvPr id="5" name="Date Placeholder 4"/>
          <p:cNvSpPr>
            <a:spLocks noGrp="1"/>
          </p:cNvSpPr>
          <p:nvPr>
            <p:ph type="dt" sz="half" idx="10"/>
          </p:nvPr>
        </p:nvSpPr>
        <p:spPr/>
        <p:txBody>
          <a:bodyPr/>
          <a:lstStyle/>
          <a:p>
            <a:fld id="{086A5702-9871-4F19-9391-6E39985E4E55}" type="datetime2">
              <a:rPr lang="en-IN" smtClean="0"/>
              <a:pPr/>
              <a:t>Wednesday, 22 April 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71C6F4-D92A-4511-824B-164ED8D41036}" type="slidenum">
              <a:rPr lang="en-IN" smtClean="0"/>
              <a:pPr/>
              <a:t>‹#›</a:t>
            </a:fld>
            <a:endParaRPr lang="en-IN"/>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73543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27130" y="21102"/>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4" name="Date Placeholder 23"/>
          <p:cNvSpPr>
            <a:spLocks noGrp="1"/>
          </p:cNvSpPr>
          <p:nvPr>
            <p:ph type="dt" sz="half" idx="2"/>
          </p:nvPr>
        </p:nvSpPr>
        <p:spPr>
          <a:xfrm>
            <a:off x="1295467" y="6381750"/>
            <a:ext cx="3648405" cy="476250"/>
          </a:xfrm>
          <a:prstGeom prst="rect">
            <a:avLst/>
          </a:prstGeom>
        </p:spPr>
        <p:txBody>
          <a:bodyPr anchor="b"/>
          <a:lstStyle>
            <a:lvl1pPr algn="r" eaLnBrk="1" latinLnBrk="0" hangingPunct="1">
              <a:defRPr kumimoji="0" sz="1600">
                <a:solidFill>
                  <a:schemeClr val="bg2">
                    <a:shade val="50000"/>
                    <a:satMod val="200000"/>
                  </a:schemeClr>
                </a:solidFill>
              </a:defRPr>
            </a:lvl1pPr>
            <a:extLst/>
          </a:lstStyle>
          <a:p>
            <a:fld id="{21533439-986E-426E-83D4-297DB319ECEA}" type="datetime2">
              <a:rPr lang="en-IN" smtClean="0"/>
              <a:pPr/>
              <a:t>Wednesday, 22 April 2020</a:t>
            </a:fld>
            <a:endParaRPr lang="en-IN" dirty="0"/>
          </a:p>
        </p:txBody>
      </p:sp>
      <p:sp>
        <p:nvSpPr>
          <p:cNvPr id="10" name="Footer Placeholder 9"/>
          <p:cNvSpPr>
            <a:spLocks noGrp="1"/>
          </p:cNvSpPr>
          <p:nvPr>
            <p:ph type="ftr" sz="quarter" idx="3"/>
          </p:nvPr>
        </p:nvSpPr>
        <p:spPr>
          <a:xfrm>
            <a:off x="6515727" y="63817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IN" dirty="0"/>
          </a:p>
        </p:txBody>
      </p:sp>
      <p:sp>
        <p:nvSpPr>
          <p:cNvPr id="22" name="Slide Number Placeholder 21"/>
          <p:cNvSpPr>
            <a:spLocks noGrp="1"/>
          </p:cNvSpPr>
          <p:nvPr>
            <p:ph type="sldNum" sz="quarter" idx="4"/>
          </p:nvPr>
        </p:nvSpPr>
        <p:spPr>
          <a:xfrm>
            <a:off x="10574714" y="6305550"/>
            <a:ext cx="1519751" cy="476250"/>
          </a:xfrm>
          <a:prstGeom prst="rect">
            <a:avLst/>
          </a:prstGeom>
        </p:spPr>
        <p:txBody>
          <a:bodyPr anchor="b"/>
          <a:lstStyle>
            <a:lvl1pPr algn="ctr" eaLnBrk="1" latinLnBrk="0" hangingPunct="1">
              <a:defRPr kumimoji="0" sz="1400" b="1">
                <a:solidFill>
                  <a:schemeClr val="bg2">
                    <a:shade val="50000"/>
                    <a:satMod val="200000"/>
                  </a:schemeClr>
                </a:solidFill>
                <a:effectLst/>
              </a:defRPr>
            </a:lvl1pPr>
            <a:extLst/>
          </a:lstStyle>
          <a:p>
            <a:fld id="{0F71C6F4-D92A-4511-824B-164ED8D41036}" type="slidenum">
              <a:rPr lang="en-IN" smtClean="0"/>
              <a:pPr/>
              <a:t>‹#›</a:t>
            </a:fld>
            <a:endParaRPr lang="en-IN"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453343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pitchFamily="2" charset="2"/>
        <a:buChar char="q"/>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Wingdings" pitchFamily="2" charset="2"/>
        <a:buChar char="Ø"/>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pitchFamily="2" charset="2"/>
        <a:buChar char="ü"/>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pitchFamily="2" charset="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Courier New" pitchFamily="49" charset="0"/>
        <a:buChar char="o"/>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5640" y="692696"/>
            <a:ext cx="7344816" cy="3371304"/>
          </a:xfrm>
        </p:spPr>
        <p:txBody>
          <a:bodyPr>
            <a:normAutofit fontScale="90000"/>
          </a:bodyPr>
          <a:lstStyle/>
          <a:p>
            <a:pPr algn="ctr"/>
            <a:br>
              <a:rPr lang="en-IN" dirty="0"/>
            </a:br>
            <a:r>
              <a:rPr lang="en-US" b="1" dirty="0">
                <a:effectLst/>
              </a:rPr>
              <a:t>Soil and Water Conservation Engineering and Management</a:t>
            </a:r>
            <a:br>
              <a:rPr lang="en-GB" sz="3100" b="1" dirty="0"/>
            </a:br>
            <a:r>
              <a:rPr lang="en-US" b="1" i="1" dirty="0">
                <a:effectLst/>
              </a:rPr>
              <a:t>NRIWM</a:t>
            </a:r>
            <a:r>
              <a:rPr lang="en-US" b="1" dirty="0">
                <a:effectLst/>
              </a:rPr>
              <a:t>5342</a:t>
            </a:r>
            <a:br>
              <a:rPr lang="en-US" b="1" dirty="0">
                <a:effectLst/>
              </a:rPr>
            </a:br>
            <a:r>
              <a:rPr lang="en-GB" sz="3100" dirty="0"/>
              <a:t>3 (2+1) Cr. hrs </a:t>
            </a:r>
            <a:br>
              <a:rPr lang="en-IN" sz="3100" dirty="0"/>
            </a:br>
            <a:endParaRPr lang="en-IN" sz="3100" dirty="0"/>
          </a:p>
        </p:txBody>
      </p:sp>
      <p:sp>
        <p:nvSpPr>
          <p:cNvPr id="3" name="Subtitle 2"/>
          <p:cNvSpPr>
            <a:spLocks noGrp="1"/>
          </p:cNvSpPr>
          <p:nvPr>
            <p:ph type="subTitle" idx="1"/>
          </p:nvPr>
        </p:nvSpPr>
        <p:spPr>
          <a:xfrm>
            <a:off x="4307632" y="4791075"/>
            <a:ext cx="7406640" cy="1752600"/>
          </a:xfrm>
        </p:spPr>
        <p:txBody>
          <a:bodyPr>
            <a:normAutofit lnSpcReduction="10000"/>
          </a:bodyPr>
          <a:lstStyle/>
          <a:p>
            <a:pPr algn="r"/>
            <a:r>
              <a:rPr lang="en-GB" b="1" dirty="0"/>
              <a:t>Instructor’s Name:</a:t>
            </a:r>
            <a:r>
              <a:rPr lang="en-GB" dirty="0"/>
              <a:t> </a:t>
            </a:r>
          </a:p>
          <a:p>
            <a:pPr algn="r"/>
            <a:r>
              <a:rPr lang="en-GB" dirty="0"/>
              <a:t>Tadele Amdemariam (Dr.)</a:t>
            </a:r>
          </a:p>
          <a:p>
            <a:pPr algn="r"/>
            <a:r>
              <a:rPr lang="en-GB" dirty="0"/>
              <a:t>Phone : 0936321744</a:t>
            </a:r>
          </a:p>
          <a:p>
            <a:pPr algn="r"/>
            <a:r>
              <a:rPr lang="en-GB" dirty="0"/>
              <a:t>Email: tadelemtb@hotmail.com </a:t>
            </a:r>
            <a:endParaRPr lang="en-IN"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444D7-C585-4598-8162-9F2EBDAEAA3A}" type="datetime2">
              <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975429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D1EA-A246-4849-B8BB-48B42F9D81FE}"/>
              </a:ext>
            </a:extLst>
          </p:cNvPr>
          <p:cNvSpPr>
            <a:spLocks noGrp="1"/>
          </p:cNvSpPr>
          <p:nvPr>
            <p:ph type="title"/>
          </p:nvPr>
        </p:nvSpPr>
        <p:spPr/>
        <p:txBody>
          <a:bodyPr>
            <a:normAutofit/>
          </a:bodyPr>
          <a:lstStyle/>
          <a:p>
            <a:r>
              <a:rPr lang="en-US" dirty="0">
                <a:effectLst/>
              </a:rPr>
              <a:t>Objectives, aims of soil and water conservation</a:t>
            </a:r>
            <a:endParaRPr lang="en-US" dirty="0"/>
          </a:p>
        </p:txBody>
      </p:sp>
      <p:sp>
        <p:nvSpPr>
          <p:cNvPr id="3" name="Content Placeholder 2">
            <a:extLst>
              <a:ext uri="{FF2B5EF4-FFF2-40B4-BE49-F238E27FC236}">
                <a16:creationId xmlns:a16="http://schemas.microsoft.com/office/drawing/2014/main" id="{DDBDB628-CE75-43FA-891C-4BA8AFC5EA7C}"/>
              </a:ext>
            </a:extLst>
          </p:cNvPr>
          <p:cNvSpPr>
            <a:spLocks noGrp="1"/>
          </p:cNvSpPr>
          <p:nvPr>
            <p:ph idx="1"/>
          </p:nvPr>
        </p:nvSpPr>
        <p:spPr>
          <a:xfrm>
            <a:off x="1487488" y="1196962"/>
            <a:ext cx="10369152" cy="5184787"/>
          </a:xfrm>
        </p:spPr>
        <p:txBody>
          <a:bodyPr/>
          <a:lstStyle/>
          <a:p>
            <a:r>
              <a:rPr lang="en-US" dirty="0"/>
              <a:t>Soil is the most fundamental and basic </a:t>
            </a:r>
            <a:r>
              <a:rPr lang="en-US" b="1" dirty="0">
                <a:solidFill>
                  <a:srgbClr val="0000CC"/>
                </a:solidFill>
              </a:rPr>
              <a:t>resource</a:t>
            </a:r>
            <a:r>
              <a:rPr lang="en-US" dirty="0"/>
              <a:t>.</a:t>
            </a:r>
          </a:p>
          <a:p>
            <a:r>
              <a:rPr lang="en-US" dirty="0"/>
              <a:t>Soil is a </a:t>
            </a:r>
            <a:r>
              <a:rPr lang="en-US" b="1" dirty="0">
                <a:solidFill>
                  <a:srgbClr val="0000CC"/>
                </a:solidFill>
              </a:rPr>
              <a:t>non-renewable resource </a:t>
            </a:r>
            <a:r>
              <a:rPr lang="en-US" dirty="0"/>
              <a:t>over the human time scale.</a:t>
            </a:r>
          </a:p>
          <a:p>
            <a:r>
              <a:rPr lang="en-US" dirty="0"/>
              <a:t>Humans cannot survive without soil because it is the </a:t>
            </a:r>
            <a:r>
              <a:rPr lang="en-US" b="1" dirty="0">
                <a:solidFill>
                  <a:srgbClr val="0000CC"/>
                </a:solidFill>
              </a:rPr>
              <a:t>basis of all terrestrial life.</a:t>
            </a:r>
          </a:p>
          <a:p>
            <a:pPr lvl="1"/>
            <a:r>
              <a:rPr lang="en-US" dirty="0"/>
              <a:t>Soil is a vital resource that provides </a:t>
            </a:r>
            <a:r>
              <a:rPr lang="en-US" b="1" dirty="0">
                <a:solidFill>
                  <a:srgbClr val="0000CC"/>
                </a:solidFill>
              </a:rPr>
              <a:t>food, feed, fuel, and fiber</a:t>
            </a:r>
            <a:r>
              <a:rPr lang="en-US" dirty="0"/>
              <a:t>. </a:t>
            </a:r>
          </a:p>
          <a:p>
            <a:r>
              <a:rPr lang="en-US" dirty="0"/>
              <a:t>World soils are now managed to: </a:t>
            </a:r>
          </a:p>
          <a:p>
            <a:pPr lvl="1"/>
            <a:r>
              <a:rPr lang="en-US" dirty="0"/>
              <a:t>(1) meet the ever-increasing food demand, </a:t>
            </a:r>
          </a:p>
          <a:p>
            <a:pPr lvl="1"/>
            <a:r>
              <a:rPr lang="en-US" dirty="0"/>
              <a:t>(2) filter air, </a:t>
            </a:r>
          </a:p>
          <a:p>
            <a:pPr lvl="1"/>
            <a:r>
              <a:rPr lang="en-US" dirty="0"/>
              <a:t>(3) purify water, and </a:t>
            </a:r>
          </a:p>
          <a:p>
            <a:pPr lvl="1"/>
            <a:r>
              <a:rPr lang="en-US" dirty="0"/>
              <a:t>(4) store carbon (C) to offset the anthropogenic emissions of CO</a:t>
            </a:r>
            <a:r>
              <a:rPr lang="en-US" baseline="-25000" dirty="0"/>
              <a:t>2</a:t>
            </a:r>
            <a:r>
              <a:rPr lang="en-US" dirty="0"/>
              <a:t>.</a:t>
            </a:r>
          </a:p>
          <a:p>
            <a:endParaRPr lang="en-US" dirty="0"/>
          </a:p>
        </p:txBody>
      </p:sp>
      <p:sp>
        <p:nvSpPr>
          <p:cNvPr id="4" name="Date Placeholder 3">
            <a:extLst>
              <a:ext uri="{FF2B5EF4-FFF2-40B4-BE49-F238E27FC236}">
                <a16:creationId xmlns:a16="http://schemas.microsoft.com/office/drawing/2014/main" id="{3E4E2F09-5973-497D-A953-4236C79EC0D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62367EB-22A0-47E5-927F-9C3CAB4EBFA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6404901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59B6-6444-4056-B6CE-3E9E0A61B37A}"/>
              </a:ext>
            </a:extLst>
          </p:cNvPr>
          <p:cNvSpPr>
            <a:spLocks noGrp="1"/>
          </p:cNvSpPr>
          <p:nvPr>
            <p:ph type="title"/>
          </p:nvPr>
        </p:nvSpPr>
        <p:spPr/>
        <p:txBody>
          <a:bodyPr>
            <a:normAutofit/>
          </a:bodyPr>
          <a:lstStyle/>
          <a:p>
            <a:r>
              <a:rPr lang="en-US" b="1" dirty="0"/>
              <a:t>Crop Rotations</a:t>
            </a:r>
            <a:endParaRPr lang="en-US" dirty="0"/>
          </a:p>
        </p:txBody>
      </p:sp>
      <p:sp>
        <p:nvSpPr>
          <p:cNvPr id="3" name="Content Placeholder 2">
            <a:extLst>
              <a:ext uri="{FF2B5EF4-FFF2-40B4-BE49-F238E27FC236}">
                <a16:creationId xmlns:a16="http://schemas.microsoft.com/office/drawing/2014/main" id="{AA9FA870-C986-4039-A3E0-7E944E05DD47}"/>
              </a:ext>
            </a:extLst>
          </p:cNvPr>
          <p:cNvSpPr>
            <a:spLocks noGrp="1"/>
          </p:cNvSpPr>
          <p:nvPr>
            <p:ph idx="1"/>
          </p:nvPr>
        </p:nvSpPr>
        <p:spPr>
          <a:xfrm>
            <a:off x="1487488" y="1196962"/>
            <a:ext cx="10369152" cy="5384067"/>
          </a:xfrm>
        </p:spPr>
        <p:txBody>
          <a:bodyPr>
            <a:normAutofit/>
          </a:bodyPr>
          <a:lstStyle/>
          <a:p>
            <a:pPr algn="just"/>
            <a:r>
              <a:rPr lang="en-US" dirty="0"/>
              <a:t>Crop rotations are systems in which </a:t>
            </a:r>
            <a:r>
              <a:rPr lang="en-US" dirty="0">
                <a:solidFill>
                  <a:srgbClr val="00B050"/>
                </a:solidFill>
              </a:rPr>
              <a:t>different crops are grown sequentially on the same field </a:t>
            </a:r>
            <a:r>
              <a:rPr lang="en-US" dirty="0"/>
              <a:t>in alternate seasons or years. </a:t>
            </a:r>
          </a:p>
          <a:p>
            <a:pPr algn="just"/>
            <a:r>
              <a:rPr lang="en-US" dirty="0">
                <a:solidFill>
                  <a:srgbClr val="00B050"/>
                </a:solidFill>
              </a:rPr>
              <a:t>Switching crops </a:t>
            </a:r>
            <a:r>
              <a:rPr lang="en-US" dirty="0"/>
              <a:t>in a </a:t>
            </a:r>
            <a:r>
              <a:rPr lang="en-US" dirty="0">
                <a:solidFill>
                  <a:srgbClr val="00B050"/>
                </a:solidFill>
              </a:rPr>
              <a:t>recurring fashion </a:t>
            </a:r>
            <a:r>
              <a:rPr lang="en-US" dirty="0"/>
              <a:t>under a planned sequence contrasts with continuous monoculture.</a:t>
            </a:r>
          </a:p>
          <a:p>
            <a:pPr algn="just"/>
            <a:r>
              <a:rPr lang="en-US" dirty="0"/>
              <a:t>Planting three or more different crops before returning to the original crop constitutes long-term rotations. </a:t>
            </a:r>
          </a:p>
          <a:p>
            <a:pPr algn="just"/>
            <a:r>
              <a:rPr lang="en-US" dirty="0"/>
              <a:t>The larger the number of crops involved in a rotation, the greater the benefits to soil productivity and plant diversity. </a:t>
            </a:r>
          </a:p>
          <a:p>
            <a:pPr algn="just"/>
            <a:r>
              <a:rPr lang="en-US" dirty="0"/>
              <a:t>Crop rotation is one of the simplest and the most desirable strategies of soil and water conservation. </a:t>
            </a:r>
          </a:p>
          <a:p>
            <a:endParaRPr lang="en-US" dirty="0"/>
          </a:p>
        </p:txBody>
      </p:sp>
      <p:sp>
        <p:nvSpPr>
          <p:cNvPr id="4" name="Date Placeholder 3">
            <a:extLst>
              <a:ext uri="{FF2B5EF4-FFF2-40B4-BE49-F238E27FC236}">
                <a16:creationId xmlns:a16="http://schemas.microsoft.com/office/drawing/2014/main" id="{04B6993F-A9A8-4613-A2B0-6EB1A55E97E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273144B-93D1-4E66-8829-B644896358C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6055009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21844-6766-4A6D-BBA8-36880C4D0716}"/>
              </a:ext>
            </a:extLst>
          </p:cNvPr>
          <p:cNvSpPr>
            <a:spLocks noGrp="1"/>
          </p:cNvSpPr>
          <p:nvPr>
            <p:ph idx="1"/>
          </p:nvPr>
        </p:nvSpPr>
        <p:spPr>
          <a:xfrm>
            <a:off x="1487488" y="433138"/>
            <a:ext cx="10369152" cy="6147892"/>
          </a:xfrm>
        </p:spPr>
        <p:style>
          <a:lnRef idx="1">
            <a:schemeClr val="accent6"/>
          </a:lnRef>
          <a:fillRef idx="2">
            <a:schemeClr val="accent6"/>
          </a:fillRef>
          <a:effectRef idx="1">
            <a:schemeClr val="accent6"/>
          </a:effectRef>
          <a:fontRef idx="minor">
            <a:schemeClr val="dk1"/>
          </a:fontRef>
        </p:style>
        <p:txBody>
          <a:bodyPr>
            <a:normAutofit/>
          </a:bodyPr>
          <a:lstStyle/>
          <a:p>
            <a:r>
              <a:rPr lang="en-US" dirty="0"/>
              <a:t>There are three main types of rotations based on the duration</a:t>
            </a:r>
          </a:p>
          <a:p>
            <a:pPr lvl="1"/>
            <a:r>
              <a:rPr lang="en-US" sz="2600" dirty="0"/>
              <a:t>1. </a:t>
            </a:r>
            <a:r>
              <a:rPr lang="en-US" sz="2600" b="1" i="1" dirty="0"/>
              <a:t>Monoculture</a:t>
            </a:r>
            <a:r>
              <a:rPr lang="en-US" sz="2600" dirty="0"/>
              <a:t>. It is confined to a single crop with no diversity.</a:t>
            </a:r>
          </a:p>
          <a:p>
            <a:pPr lvl="1"/>
            <a:r>
              <a:rPr lang="en-US" sz="2600" dirty="0"/>
              <a:t>2. </a:t>
            </a:r>
            <a:r>
              <a:rPr lang="en-US" sz="2600" b="1" i="1" dirty="0"/>
              <a:t>Short rotation</a:t>
            </a:r>
            <a:r>
              <a:rPr lang="en-US" sz="2600" dirty="0"/>
              <a:t>. It is basically a 2-yr rotation (e.g., corn-soybean).</a:t>
            </a:r>
          </a:p>
          <a:p>
            <a:pPr lvl="1"/>
            <a:r>
              <a:rPr lang="en-US" sz="2600" dirty="0"/>
              <a:t>3. </a:t>
            </a:r>
            <a:r>
              <a:rPr lang="en-US" sz="2600" b="1" i="1" dirty="0"/>
              <a:t>Extended rotation</a:t>
            </a:r>
            <a:r>
              <a:rPr lang="en-US" sz="2600" dirty="0"/>
              <a:t>. It refers to </a:t>
            </a:r>
            <a:r>
              <a:rPr lang="en-US" sz="2600" i="1" dirty="0"/>
              <a:t>&gt;</a:t>
            </a:r>
            <a:r>
              <a:rPr lang="en-US" sz="2600" dirty="0"/>
              <a:t>2-yr rotations (e.g., corn-oat-wheat-</a:t>
            </a:r>
            <a:r>
              <a:rPr lang="en-US" sz="2600" dirty="0" err="1"/>
              <a:t>clovertimothy</a:t>
            </a:r>
            <a:r>
              <a:rPr lang="en-US" sz="2600" dirty="0"/>
              <a:t>).</a:t>
            </a:r>
          </a:p>
          <a:p>
            <a:r>
              <a:rPr lang="en-US" sz="2800" dirty="0"/>
              <a:t>Based on the crop and plant species used, crop rotations are classified as:</a:t>
            </a:r>
          </a:p>
          <a:p>
            <a:pPr lvl="1"/>
            <a:r>
              <a:rPr lang="en-US" sz="2600" dirty="0"/>
              <a:t>1. </a:t>
            </a:r>
            <a:r>
              <a:rPr lang="en-US" sz="2600" b="1" i="1" dirty="0"/>
              <a:t>Annual</a:t>
            </a:r>
            <a:r>
              <a:rPr lang="en-US" sz="2600" dirty="0"/>
              <a:t>. It refers mostly to monoculture (e.g., corn).</a:t>
            </a:r>
          </a:p>
          <a:p>
            <a:pPr lvl="1"/>
            <a:r>
              <a:rPr lang="en-US" sz="2600" dirty="0"/>
              <a:t>2. </a:t>
            </a:r>
            <a:r>
              <a:rPr lang="en-US" sz="2600" b="1" i="1" dirty="0"/>
              <a:t>Annual-perennial</a:t>
            </a:r>
            <a:r>
              <a:rPr lang="en-US" sz="2600" dirty="0"/>
              <a:t>. It includes rotations with row crops and perennials (e.g., corn-alfalfa)</a:t>
            </a:r>
          </a:p>
          <a:p>
            <a:pPr lvl="1"/>
            <a:r>
              <a:rPr lang="en-US" sz="2600" dirty="0"/>
              <a:t>3. </a:t>
            </a:r>
            <a:r>
              <a:rPr lang="en-US" sz="2600" b="1" i="1" dirty="0"/>
              <a:t>Diverse</a:t>
            </a:r>
            <a:r>
              <a:rPr lang="en-US" sz="2600" dirty="0"/>
              <a:t>. It includes more than three crops (e.g., corn-oats-wheat-hay).</a:t>
            </a:r>
          </a:p>
          <a:p>
            <a:pPr lvl="1"/>
            <a:endParaRPr lang="en-US" dirty="0"/>
          </a:p>
        </p:txBody>
      </p:sp>
      <p:sp>
        <p:nvSpPr>
          <p:cNvPr id="4" name="Date Placeholder 3">
            <a:extLst>
              <a:ext uri="{FF2B5EF4-FFF2-40B4-BE49-F238E27FC236}">
                <a16:creationId xmlns:a16="http://schemas.microsoft.com/office/drawing/2014/main" id="{5B9A1B8D-B580-4206-B038-D57FF70D701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3F0AC97-8904-4DDD-A3AD-D481B3EF5E1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0083621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EED948-30BC-436D-AD47-CC00DF0ECE93}"/>
              </a:ext>
            </a:extLst>
          </p:cNvPr>
          <p:cNvSpPr>
            <a:spLocks noGrp="1"/>
          </p:cNvSpPr>
          <p:nvPr>
            <p:ph idx="1"/>
          </p:nvPr>
        </p:nvSpPr>
        <p:spPr>
          <a:xfrm>
            <a:off x="1487488" y="288758"/>
            <a:ext cx="10369152" cy="6493042"/>
          </a:xfrm>
        </p:spPr>
        <p:txBody>
          <a:bodyPr/>
          <a:lstStyle/>
          <a:p>
            <a:pPr algn="just"/>
            <a:r>
              <a:rPr lang="en-US" dirty="0"/>
              <a:t>Rotating different crops is an ecologically viable alternative to monocropping and is relevant to addressing agricultural and environmental concerns. </a:t>
            </a:r>
          </a:p>
          <a:p>
            <a:pPr algn="just"/>
            <a:r>
              <a:rPr lang="en-US" dirty="0"/>
              <a:t>Long rotations are preferred over monocropping and short-rotations. </a:t>
            </a:r>
          </a:p>
          <a:p>
            <a:r>
              <a:rPr lang="en-US" dirty="0"/>
              <a:t>Extended crop rotations are useful practices to conserve soil and water and sustain agricultural production</a:t>
            </a:r>
          </a:p>
          <a:p>
            <a:r>
              <a:rPr lang="en-US" dirty="0"/>
              <a:t>Short-rotations, depending on the crops, may not be any better than monocropping for conserving soil and water.</a:t>
            </a:r>
          </a:p>
          <a:p>
            <a:pPr algn="just"/>
            <a:endParaRPr lang="en-US" dirty="0"/>
          </a:p>
          <a:p>
            <a:endParaRPr lang="en-US" dirty="0"/>
          </a:p>
        </p:txBody>
      </p:sp>
      <p:sp>
        <p:nvSpPr>
          <p:cNvPr id="4" name="Date Placeholder 3">
            <a:extLst>
              <a:ext uri="{FF2B5EF4-FFF2-40B4-BE49-F238E27FC236}">
                <a16:creationId xmlns:a16="http://schemas.microsoft.com/office/drawing/2014/main" id="{5D73CDFB-D950-4D1B-9705-EBDFBA56F9C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A44182B-0635-4BAB-8403-F7478F0D42B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3753382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DB53-3EBE-4A17-8D83-7CF5681E5E0D}"/>
              </a:ext>
            </a:extLst>
          </p:cNvPr>
          <p:cNvSpPr>
            <a:spLocks noGrp="1"/>
          </p:cNvSpPr>
          <p:nvPr>
            <p:ph type="title"/>
          </p:nvPr>
        </p:nvSpPr>
        <p:spPr/>
        <p:txBody>
          <a:bodyPr/>
          <a:lstStyle/>
          <a:p>
            <a:r>
              <a:rPr lang="en-US" dirty="0"/>
              <a:t>Benefits of crop rotations</a:t>
            </a:r>
          </a:p>
        </p:txBody>
      </p:sp>
      <p:sp>
        <p:nvSpPr>
          <p:cNvPr id="3" name="Content Placeholder 2">
            <a:extLst>
              <a:ext uri="{FF2B5EF4-FFF2-40B4-BE49-F238E27FC236}">
                <a16:creationId xmlns:a16="http://schemas.microsoft.com/office/drawing/2014/main" id="{1BF4D664-BB08-4C0D-9135-CA8A4787389A}"/>
              </a:ext>
            </a:extLst>
          </p:cNvPr>
          <p:cNvSpPr>
            <a:spLocks noGrp="1"/>
          </p:cNvSpPr>
          <p:nvPr>
            <p:ph idx="1"/>
          </p:nvPr>
        </p:nvSpPr>
        <p:spPr>
          <a:xfrm>
            <a:off x="1487488" y="1196962"/>
            <a:ext cx="10369152" cy="5384067"/>
          </a:xfrm>
        </p:spPr>
        <p:txBody>
          <a:bodyPr/>
          <a:lstStyle/>
          <a:p>
            <a:r>
              <a:rPr lang="en-US" dirty="0"/>
              <a:t>1. reduce soil erosion,</a:t>
            </a:r>
          </a:p>
          <a:p>
            <a:r>
              <a:rPr lang="en-US" dirty="0"/>
              <a:t>2. improve soil properties,</a:t>
            </a:r>
          </a:p>
          <a:p>
            <a:r>
              <a:rPr lang="en-US" dirty="0"/>
              <a:t>3. increase organic matter content,</a:t>
            </a:r>
          </a:p>
          <a:p>
            <a:r>
              <a:rPr lang="en-US" dirty="0"/>
              <a:t>4. improve soil fertility,</a:t>
            </a:r>
          </a:p>
          <a:p>
            <a:r>
              <a:rPr lang="en-US" dirty="0"/>
              <a:t>5. increase crop yields,</a:t>
            </a:r>
          </a:p>
          <a:p>
            <a:r>
              <a:rPr lang="en-US" dirty="0"/>
              <a:t>6. reduce build-up of pests,</a:t>
            </a:r>
          </a:p>
          <a:p>
            <a:r>
              <a:rPr lang="en-US" dirty="0"/>
              <a:t>7. increase net profits,</a:t>
            </a:r>
          </a:p>
          <a:p>
            <a:r>
              <a:rPr lang="en-US" dirty="0"/>
              <a:t>8. improve wildlife habitat,</a:t>
            </a:r>
          </a:p>
          <a:p>
            <a:r>
              <a:rPr lang="en-US" dirty="0"/>
              <a:t>9. reduce use of chemicals, and</a:t>
            </a:r>
          </a:p>
          <a:p>
            <a:r>
              <a:rPr lang="en-US" dirty="0"/>
              <a:t>10. reduce water pollution</a:t>
            </a:r>
          </a:p>
          <a:p>
            <a:endParaRPr lang="en-US" dirty="0"/>
          </a:p>
        </p:txBody>
      </p:sp>
      <p:sp>
        <p:nvSpPr>
          <p:cNvPr id="4" name="Date Placeholder 3">
            <a:extLst>
              <a:ext uri="{FF2B5EF4-FFF2-40B4-BE49-F238E27FC236}">
                <a16:creationId xmlns:a16="http://schemas.microsoft.com/office/drawing/2014/main" id="{1474F8B8-DF20-477D-B4B1-8A6BF270FF60}"/>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8A9CF3E-1D9C-4C56-8469-3D45F645912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8160301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3C7BD-6007-49BE-AC95-692B43FA4D9B}"/>
              </a:ext>
            </a:extLst>
          </p:cNvPr>
          <p:cNvSpPr>
            <a:spLocks noGrp="1"/>
          </p:cNvSpPr>
          <p:nvPr>
            <p:ph type="title"/>
          </p:nvPr>
        </p:nvSpPr>
        <p:spPr/>
        <p:txBody>
          <a:bodyPr/>
          <a:lstStyle/>
          <a:p>
            <a:r>
              <a:rPr lang="en-US" b="1" i="1" dirty="0"/>
              <a:t>Soil Erosion</a:t>
            </a:r>
            <a:endParaRPr lang="en-US" dirty="0"/>
          </a:p>
        </p:txBody>
      </p:sp>
      <p:sp>
        <p:nvSpPr>
          <p:cNvPr id="3" name="Content Placeholder 2">
            <a:extLst>
              <a:ext uri="{FF2B5EF4-FFF2-40B4-BE49-F238E27FC236}">
                <a16:creationId xmlns:a16="http://schemas.microsoft.com/office/drawing/2014/main" id="{28C35D49-810B-4ECD-8E6F-F9741EBB9AF7}"/>
              </a:ext>
            </a:extLst>
          </p:cNvPr>
          <p:cNvSpPr>
            <a:spLocks noGrp="1"/>
          </p:cNvSpPr>
          <p:nvPr>
            <p:ph idx="1"/>
          </p:nvPr>
        </p:nvSpPr>
        <p:spPr/>
        <p:txBody>
          <a:bodyPr>
            <a:normAutofit/>
          </a:bodyPr>
          <a:lstStyle/>
          <a:p>
            <a:pPr algn="just"/>
            <a:r>
              <a:rPr lang="en-US" dirty="0"/>
              <a:t>Rotations which include high above- and below-ground biomass producing forages and crops reduce soil erosion hazard. </a:t>
            </a:r>
          </a:p>
          <a:p>
            <a:pPr algn="just"/>
            <a:r>
              <a:rPr lang="en-US" dirty="0"/>
              <a:t>Growing cereals and legumes alternatively with row crops provides a dense and permanent vegetative cover that stabilizes the soil underneath, reducing soil erosion hazard. </a:t>
            </a:r>
          </a:p>
          <a:p>
            <a:r>
              <a:rPr lang="en-US" dirty="0"/>
              <a:t>Compared to continuous row crops, rotations with hay or pasture systems reduce soil erosion by 80–90%, while short rotations reduce it by </a:t>
            </a:r>
            <a:r>
              <a:rPr lang="en-US" i="1" dirty="0"/>
              <a:t>&lt;</a:t>
            </a:r>
            <a:r>
              <a:rPr lang="en-US" dirty="0"/>
              <a:t>30% compared to </a:t>
            </a:r>
            <a:r>
              <a:rPr lang="en-US" dirty="0" err="1"/>
              <a:t>monocropped</a:t>
            </a:r>
            <a:r>
              <a:rPr lang="en-US" dirty="0"/>
              <a:t> systems (</a:t>
            </a:r>
            <a:r>
              <a:rPr lang="en-US" dirty="0" err="1"/>
              <a:t>Jankauskas</a:t>
            </a:r>
            <a:r>
              <a:rPr lang="en-US" dirty="0"/>
              <a:t> et al. 2004).</a:t>
            </a:r>
          </a:p>
          <a:p>
            <a:pPr algn="just"/>
            <a:r>
              <a:rPr lang="en-US" dirty="0"/>
              <a:t>The lower soil erosion hazard with crop rotations is due to improved soil stability against slaking and detachment, which are critical processes of soil erosion.</a:t>
            </a:r>
          </a:p>
          <a:p>
            <a:endParaRPr lang="en-US" dirty="0"/>
          </a:p>
          <a:p>
            <a:pPr algn="just"/>
            <a:endParaRPr lang="en-US" dirty="0"/>
          </a:p>
          <a:p>
            <a:endParaRPr lang="en-US" dirty="0"/>
          </a:p>
        </p:txBody>
      </p:sp>
      <p:sp>
        <p:nvSpPr>
          <p:cNvPr id="4" name="Date Placeholder 3">
            <a:extLst>
              <a:ext uri="{FF2B5EF4-FFF2-40B4-BE49-F238E27FC236}">
                <a16:creationId xmlns:a16="http://schemas.microsoft.com/office/drawing/2014/main" id="{ACD9381C-770B-4CE5-9881-F75C155185D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52D458E-611C-46F1-8B89-AFBEF825073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0236198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0B05-E768-4D8C-8C5C-D2403E6F2F58}"/>
              </a:ext>
            </a:extLst>
          </p:cNvPr>
          <p:cNvSpPr>
            <a:spLocks noGrp="1"/>
          </p:cNvSpPr>
          <p:nvPr>
            <p:ph type="title"/>
          </p:nvPr>
        </p:nvSpPr>
        <p:spPr/>
        <p:txBody>
          <a:bodyPr/>
          <a:lstStyle/>
          <a:p>
            <a:r>
              <a:rPr lang="en-US" b="1" i="1" dirty="0"/>
              <a:t>Soil Physical Properties</a:t>
            </a:r>
            <a:endParaRPr lang="en-US" dirty="0"/>
          </a:p>
        </p:txBody>
      </p:sp>
      <p:sp>
        <p:nvSpPr>
          <p:cNvPr id="3" name="Content Placeholder 2">
            <a:extLst>
              <a:ext uri="{FF2B5EF4-FFF2-40B4-BE49-F238E27FC236}">
                <a16:creationId xmlns:a16="http://schemas.microsoft.com/office/drawing/2014/main" id="{B9118FDD-EDBE-40B5-BEF4-457CBD7767A3}"/>
              </a:ext>
            </a:extLst>
          </p:cNvPr>
          <p:cNvSpPr>
            <a:spLocks noGrp="1"/>
          </p:cNvSpPr>
          <p:nvPr>
            <p:ph idx="1"/>
          </p:nvPr>
        </p:nvSpPr>
        <p:spPr>
          <a:xfrm>
            <a:off x="1487488" y="1196962"/>
            <a:ext cx="10369152" cy="5384067"/>
          </a:xfrm>
        </p:spPr>
        <p:txBody>
          <a:bodyPr>
            <a:normAutofit/>
          </a:bodyPr>
          <a:lstStyle/>
          <a:p>
            <a:pPr algn="just"/>
            <a:r>
              <a:rPr lang="en-US" dirty="0"/>
              <a:t>Rotating with crops characterized by high above- and below-ground biomass production plant species </a:t>
            </a:r>
          </a:p>
          <a:p>
            <a:pPr lvl="1" algn="just"/>
            <a:r>
              <a:rPr lang="en-US" dirty="0"/>
              <a:t>reduces soil bulk density, </a:t>
            </a:r>
          </a:p>
          <a:p>
            <a:pPr lvl="1" algn="just"/>
            <a:r>
              <a:rPr lang="en-US" dirty="0"/>
              <a:t>increases aggregation, </a:t>
            </a:r>
          </a:p>
          <a:p>
            <a:pPr lvl="1" algn="just"/>
            <a:r>
              <a:rPr lang="en-US" dirty="0"/>
              <a:t>improves soil </a:t>
            </a:r>
            <a:r>
              <a:rPr lang="en-US" dirty="0" err="1"/>
              <a:t>macroporosity</a:t>
            </a:r>
            <a:r>
              <a:rPr lang="en-US" dirty="0"/>
              <a:t>, and </a:t>
            </a:r>
          </a:p>
          <a:p>
            <a:pPr lvl="1" algn="just"/>
            <a:r>
              <a:rPr lang="en-US" dirty="0"/>
              <a:t>stabilizes soil. </a:t>
            </a:r>
          </a:p>
          <a:p>
            <a:pPr algn="just"/>
            <a:r>
              <a:rPr lang="en-US" dirty="0"/>
              <a:t>Improvements in soil structural stability occur when rotations are used in combination with no-till farming as a result of positive interactions between crop diversity and absence of soil disturbance. </a:t>
            </a:r>
          </a:p>
          <a:p>
            <a:pPr algn="just"/>
            <a:r>
              <a:rPr lang="en-US" dirty="0"/>
              <a:t>Plant available water content is higher in no-till rotation systems compared to conventionally managed </a:t>
            </a:r>
            <a:r>
              <a:rPr lang="en-US" dirty="0" err="1"/>
              <a:t>monocropped</a:t>
            </a:r>
            <a:r>
              <a:rPr lang="en-US" dirty="0"/>
              <a:t> systems. </a:t>
            </a:r>
          </a:p>
          <a:p>
            <a:pPr algn="just"/>
            <a:endParaRPr lang="en-US" dirty="0"/>
          </a:p>
          <a:p>
            <a:endParaRPr lang="en-US" dirty="0"/>
          </a:p>
        </p:txBody>
      </p:sp>
      <p:sp>
        <p:nvSpPr>
          <p:cNvPr id="4" name="Date Placeholder 3">
            <a:extLst>
              <a:ext uri="{FF2B5EF4-FFF2-40B4-BE49-F238E27FC236}">
                <a16:creationId xmlns:a16="http://schemas.microsoft.com/office/drawing/2014/main" id="{F789900F-F6C8-4709-9579-089B06CFD30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EB0D0EF-1EC2-487F-B110-6E62852612D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8668241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8CFA-CCC3-47A7-9957-9290B4A1B0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64CA1E-367A-4A7B-9BE9-3E4B00FD27B2}"/>
              </a:ext>
            </a:extLst>
          </p:cNvPr>
          <p:cNvSpPr>
            <a:spLocks noGrp="1"/>
          </p:cNvSpPr>
          <p:nvPr>
            <p:ph idx="1"/>
          </p:nvPr>
        </p:nvSpPr>
        <p:spPr/>
        <p:txBody>
          <a:bodyPr/>
          <a:lstStyle/>
          <a:p>
            <a:r>
              <a:rPr lang="en-US" dirty="0"/>
              <a:t>The degree of improvements in soil properties caused by rotations depends on </a:t>
            </a:r>
          </a:p>
          <a:p>
            <a:pPr lvl="2"/>
            <a:r>
              <a:rPr lang="en-US" dirty="0"/>
              <a:t>the amount of residue left after harvest and the root biomass. Crops such as corn leave more residue than left after harvest and the root biomass. </a:t>
            </a:r>
          </a:p>
          <a:p>
            <a:pPr lvl="3"/>
            <a:r>
              <a:rPr lang="en-US" dirty="0"/>
              <a:t>Crops such as corn leave more residue than soybean and, thus, protect the soil against from erosive energy of raindrops and  crusting. </a:t>
            </a:r>
          </a:p>
          <a:p>
            <a:pPr lvl="3"/>
            <a:r>
              <a:rPr lang="en-US" dirty="0" err="1"/>
              <a:t>JCrop</a:t>
            </a:r>
            <a:r>
              <a:rPr lang="en-US" dirty="0"/>
              <a:t> rotations reduce bulk density and increase aggregate stability in contrast </a:t>
            </a:r>
            <a:r>
              <a:rPr lang="da-DK" dirty="0"/>
              <a:t>to monocrops (Karlen et al., 2006). </a:t>
            </a:r>
            <a:r>
              <a:rPr lang="en-US" dirty="0"/>
              <a:t>soybean and, thus, protect the soil against from erosive energy of raindrops and crusting. </a:t>
            </a:r>
          </a:p>
          <a:p>
            <a:pPr lvl="3"/>
            <a:r>
              <a:rPr lang="en-US" dirty="0"/>
              <a:t>Crop rotations reduce bulk density and increase aggregate stability in contrast  </a:t>
            </a:r>
            <a:r>
              <a:rPr lang="da-DK" dirty="0"/>
              <a:t>to monocrops (Karlen et al., 2006).</a:t>
            </a:r>
          </a:p>
          <a:p>
            <a:endParaRPr lang="en-US" dirty="0"/>
          </a:p>
        </p:txBody>
      </p:sp>
      <p:sp>
        <p:nvSpPr>
          <p:cNvPr id="4" name="Date Placeholder 3">
            <a:extLst>
              <a:ext uri="{FF2B5EF4-FFF2-40B4-BE49-F238E27FC236}">
                <a16:creationId xmlns:a16="http://schemas.microsoft.com/office/drawing/2014/main" id="{0D491643-5CFA-4090-A483-3B209248270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3EDB77D-D13D-4190-94CD-22A8E8A8ADC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5949306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469D-11F4-41F9-83DF-7A7AC8D34607}"/>
              </a:ext>
            </a:extLst>
          </p:cNvPr>
          <p:cNvSpPr>
            <a:spLocks noGrp="1"/>
          </p:cNvSpPr>
          <p:nvPr>
            <p:ph type="title"/>
          </p:nvPr>
        </p:nvSpPr>
        <p:spPr/>
        <p:txBody>
          <a:bodyPr>
            <a:normAutofit/>
          </a:bodyPr>
          <a:lstStyle/>
          <a:p>
            <a:r>
              <a:rPr lang="en-US" b="1" i="1" dirty="0"/>
              <a:t>Nutrient Cycling and Input</a:t>
            </a:r>
            <a:endParaRPr lang="en-US" dirty="0"/>
          </a:p>
        </p:txBody>
      </p:sp>
      <p:sp>
        <p:nvSpPr>
          <p:cNvPr id="3" name="Content Placeholder 2">
            <a:extLst>
              <a:ext uri="{FF2B5EF4-FFF2-40B4-BE49-F238E27FC236}">
                <a16:creationId xmlns:a16="http://schemas.microsoft.com/office/drawing/2014/main" id="{0562795F-F75A-4AF4-8718-8682D7EC9DB7}"/>
              </a:ext>
            </a:extLst>
          </p:cNvPr>
          <p:cNvSpPr>
            <a:spLocks noGrp="1"/>
          </p:cNvSpPr>
          <p:nvPr>
            <p:ph idx="1"/>
          </p:nvPr>
        </p:nvSpPr>
        <p:spPr/>
        <p:txBody>
          <a:bodyPr>
            <a:normAutofit lnSpcReduction="10000"/>
          </a:bodyPr>
          <a:lstStyle/>
          <a:p>
            <a:pPr algn="just"/>
            <a:r>
              <a:rPr lang="en-US" dirty="0"/>
              <a:t>Crops vary in their ability to absorb, maintain, and supply nutrients. </a:t>
            </a:r>
          </a:p>
          <a:p>
            <a:pPr lvl="1" algn="just"/>
            <a:r>
              <a:rPr lang="en-US" dirty="0"/>
              <a:t>While row  crops (e.g., corn) extract and reduce most of the essential nutrients in the soil, combination of corn with legumes (e.g., soybean, alfalfa) reduces N losses. </a:t>
            </a:r>
          </a:p>
          <a:p>
            <a:pPr lvl="1" algn="just"/>
            <a:r>
              <a:rPr lang="en-US" dirty="0"/>
              <a:t>Rotations with legumes have the ability to enhance microbial activity, fix atmospheric N, and supply non-synthetic N to succeeding crops.</a:t>
            </a:r>
          </a:p>
          <a:p>
            <a:pPr algn="just"/>
            <a:r>
              <a:rPr lang="en-US" sz="2800" dirty="0"/>
              <a:t>Crop rotations also reduce the loss of nutrients by reducing soil erosion. In essence, long rotations improve nutrient cycling and storage by:</a:t>
            </a:r>
          </a:p>
          <a:p>
            <a:pPr lvl="1"/>
            <a:r>
              <a:rPr lang="en-US" sz="2600" dirty="0"/>
              <a:t>(1) supplying nutrients, </a:t>
            </a:r>
          </a:p>
          <a:p>
            <a:pPr lvl="1"/>
            <a:r>
              <a:rPr lang="en-US" sz="2600" dirty="0"/>
              <a:t>(2) reducing nutrient loss in runoff,  and </a:t>
            </a:r>
          </a:p>
          <a:p>
            <a:pPr lvl="1"/>
            <a:r>
              <a:rPr lang="en-US" sz="2600" dirty="0"/>
              <a:t>(3) improving soil biological activity. </a:t>
            </a:r>
          </a:p>
          <a:p>
            <a:pPr lvl="1" algn="just"/>
            <a:endParaRPr lang="en-US" sz="2600" dirty="0"/>
          </a:p>
          <a:p>
            <a:pPr lvl="1" algn="just"/>
            <a:endParaRPr lang="en-US" dirty="0"/>
          </a:p>
          <a:p>
            <a:endParaRPr lang="en-US" dirty="0"/>
          </a:p>
        </p:txBody>
      </p:sp>
      <p:sp>
        <p:nvSpPr>
          <p:cNvPr id="4" name="Date Placeholder 3">
            <a:extLst>
              <a:ext uri="{FF2B5EF4-FFF2-40B4-BE49-F238E27FC236}">
                <a16:creationId xmlns:a16="http://schemas.microsoft.com/office/drawing/2014/main" id="{1FDEBBDD-B087-4873-BF2D-C60A8CA46A8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310B15E-27C2-4FA5-AB8F-E8285B32420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7165502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1BC9-9BC4-40FA-B9AE-F7C2941F7CE3}"/>
              </a:ext>
            </a:extLst>
          </p:cNvPr>
          <p:cNvSpPr>
            <a:spLocks noGrp="1"/>
          </p:cNvSpPr>
          <p:nvPr>
            <p:ph type="title"/>
          </p:nvPr>
        </p:nvSpPr>
        <p:spPr/>
        <p:txBody>
          <a:bodyPr>
            <a:normAutofit/>
          </a:bodyPr>
          <a:lstStyle/>
          <a:p>
            <a:r>
              <a:rPr lang="en-US" dirty="0"/>
              <a:t>Reduce </a:t>
            </a:r>
            <a:r>
              <a:rPr lang="en-US" b="1" i="1" dirty="0"/>
              <a:t>Pesticide Use</a:t>
            </a:r>
            <a:endParaRPr lang="en-US" dirty="0"/>
          </a:p>
        </p:txBody>
      </p:sp>
      <p:sp>
        <p:nvSpPr>
          <p:cNvPr id="3" name="Content Placeholder 2">
            <a:extLst>
              <a:ext uri="{FF2B5EF4-FFF2-40B4-BE49-F238E27FC236}">
                <a16:creationId xmlns:a16="http://schemas.microsoft.com/office/drawing/2014/main" id="{E3EB5FE4-EFB7-4174-94E4-5784573E7179}"/>
              </a:ext>
            </a:extLst>
          </p:cNvPr>
          <p:cNvSpPr>
            <a:spLocks noGrp="1"/>
          </p:cNvSpPr>
          <p:nvPr>
            <p:ph idx="1"/>
          </p:nvPr>
        </p:nvSpPr>
        <p:spPr>
          <a:xfrm>
            <a:off x="1487488" y="1196962"/>
            <a:ext cx="10369152" cy="5384067"/>
          </a:xfrm>
        </p:spPr>
        <p:txBody>
          <a:bodyPr/>
          <a:lstStyle/>
          <a:p>
            <a:r>
              <a:rPr lang="en-US" dirty="0"/>
              <a:t>Infestation by insects, nematodes, diseases, and weeds is specific to a crop. Thus, rotating crops interrupts and eliminates the pest cycles and reduces the use of pesticides. The reduction in use of pesticides and synthetic fertilizers with crop rotations results in less non-point source pollution.</a:t>
            </a:r>
          </a:p>
          <a:p>
            <a:r>
              <a:rPr lang="en-US" dirty="0"/>
              <a:t>The effectiveness of crop rotations for controlling pests depends on the nature and specificity of pests. Rotations are effective measures whenever the pests are: </a:t>
            </a:r>
          </a:p>
          <a:p>
            <a:pPr lvl="1"/>
            <a:r>
              <a:rPr lang="en-US" dirty="0"/>
              <a:t>(1) specific to a crop and field, </a:t>
            </a:r>
          </a:p>
          <a:p>
            <a:pPr lvl="1"/>
            <a:r>
              <a:rPr lang="en-US" dirty="0"/>
              <a:t>(2) not widely spread across crops, and </a:t>
            </a:r>
          </a:p>
          <a:p>
            <a:pPr lvl="1"/>
            <a:r>
              <a:rPr lang="en-US" dirty="0"/>
              <a:t>(3) do not increase under the absence of host crops.</a:t>
            </a:r>
          </a:p>
          <a:p>
            <a:endParaRPr lang="en-US" dirty="0"/>
          </a:p>
          <a:p>
            <a:endParaRPr lang="en-US" dirty="0"/>
          </a:p>
        </p:txBody>
      </p:sp>
      <p:sp>
        <p:nvSpPr>
          <p:cNvPr id="4" name="Date Placeholder 3">
            <a:extLst>
              <a:ext uri="{FF2B5EF4-FFF2-40B4-BE49-F238E27FC236}">
                <a16:creationId xmlns:a16="http://schemas.microsoft.com/office/drawing/2014/main" id="{38C91866-2969-4A42-B4E7-12B88F1DD71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577D149-F03A-44A0-A2C8-EAC56853EE5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5233107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38AF-CF76-49A7-A6CF-C5D3B21CF503}"/>
              </a:ext>
            </a:extLst>
          </p:cNvPr>
          <p:cNvSpPr>
            <a:spLocks noGrp="1"/>
          </p:cNvSpPr>
          <p:nvPr>
            <p:ph type="title"/>
          </p:nvPr>
        </p:nvSpPr>
        <p:spPr/>
        <p:txBody>
          <a:bodyPr>
            <a:normAutofit fontScale="90000"/>
          </a:bodyPr>
          <a:lstStyle/>
          <a:p>
            <a:r>
              <a:rPr lang="en-US" b="1" i="1" dirty="0"/>
              <a:t>Increase</a:t>
            </a:r>
            <a:r>
              <a:rPr lang="en-US" dirty="0"/>
              <a:t> </a:t>
            </a:r>
            <a:r>
              <a:rPr lang="en-US" b="1" i="1" dirty="0"/>
              <a:t>Crop Yields</a:t>
            </a:r>
            <a:br>
              <a:rPr lang="en-US" dirty="0"/>
            </a:br>
            <a:endParaRPr lang="en-US" dirty="0"/>
          </a:p>
        </p:txBody>
      </p:sp>
      <p:sp>
        <p:nvSpPr>
          <p:cNvPr id="3" name="Content Placeholder 2">
            <a:extLst>
              <a:ext uri="{FF2B5EF4-FFF2-40B4-BE49-F238E27FC236}">
                <a16:creationId xmlns:a16="http://schemas.microsoft.com/office/drawing/2014/main" id="{58B7A77B-44DB-4829-BA3A-6185205FDFA1}"/>
              </a:ext>
            </a:extLst>
          </p:cNvPr>
          <p:cNvSpPr>
            <a:spLocks noGrp="1"/>
          </p:cNvSpPr>
          <p:nvPr>
            <p:ph idx="1"/>
          </p:nvPr>
        </p:nvSpPr>
        <p:spPr/>
        <p:txBody>
          <a:bodyPr>
            <a:normAutofit/>
          </a:bodyPr>
          <a:lstStyle/>
          <a:p>
            <a:pPr algn="just"/>
            <a:r>
              <a:rPr lang="en-US" dirty="0"/>
              <a:t>One of the immediate and direct benefits of crop rotation is the increase in crop yields (</a:t>
            </a:r>
            <a:r>
              <a:rPr lang="en-US" dirty="0" err="1"/>
              <a:t>Bauder</a:t>
            </a:r>
            <a:r>
              <a:rPr lang="en-US" dirty="0"/>
              <a:t>, 1999). </a:t>
            </a:r>
          </a:p>
          <a:p>
            <a:pPr lvl="1" algn="just"/>
            <a:r>
              <a:rPr lang="en-US" dirty="0"/>
              <a:t>For example, corn grown after alfalfa or soybean often produces higher yields than continuous corn systems.</a:t>
            </a:r>
          </a:p>
          <a:p>
            <a:pPr algn="just"/>
            <a:r>
              <a:rPr lang="en-US" dirty="0"/>
              <a:t>Crop rotations reduce production costs and increase net profits by increasing crop yields and by reducing inputs (e.g., fertilizers, pesticides).</a:t>
            </a:r>
          </a:p>
          <a:p>
            <a:r>
              <a:rPr lang="en-US" dirty="0"/>
              <a:t>Crop rotations adopted in conjunction with no-till agriculture save energy by elimination of tillage. </a:t>
            </a:r>
          </a:p>
          <a:p>
            <a:pPr lvl="1"/>
            <a:r>
              <a:rPr lang="en-US" dirty="0"/>
              <a:t>Economic benefits are often more in longer than in shorter rotations (</a:t>
            </a:r>
            <a:r>
              <a:rPr lang="en-US" i="1" dirty="0"/>
              <a:t>&gt;</a:t>
            </a:r>
            <a:r>
              <a:rPr lang="en-US" dirty="0"/>
              <a:t>3 </a:t>
            </a:r>
            <a:r>
              <a:rPr lang="en-US" dirty="0" err="1"/>
              <a:t>yr</a:t>
            </a:r>
            <a:r>
              <a:rPr lang="en-US" dirty="0"/>
              <a:t>).</a:t>
            </a:r>
          </a:p>
          <a:p>
            <a:pPr algn="just"/>
            <a:endParaRPr lang="en-US" dirty="0"/>
          </a:p>
          <a:p>
            <a:pPr algn="just"/>
            <a:endParaRPr lang="en-US" dirty="0"/>
          </a:p>
          <a:p>
            <a:endParaRPr lang="en-US" dirty="0"/>
          </a:p>
        </p:txBody>
      </p:sp>
      <p:sp>
        <p:nvSpPr>
          <p:cNvPr id="4" name="Date Placeholder 3">
            <a:extLst>
              <a:ext uri="{FF2B5EF4-FFF2-40B4-BE49-F238E27FC236}">
                <a16:creationId xmlns:a16="http://schemas.microsoft.com/office/drawing/2014/main" id="{35A37B80-BD81-46CB-83DE-77B407C3A03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7CADC3C-F42A-4ECD-AA2A-B505E4E3405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515558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A6B2BD-7F03-4DEA-9D49-1DFA70E5115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6EC04A-038A-4E7B-99E2-3EBC79C86B62}"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4F92C1CF-36F0-496A-9A44-152A485FE5D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282D99B3-D2CB-411A-8F0A-9BAD3D5D82DF}"/>
              </a:ext>
            </a:extLst>
          </p:cNvPr>
          <p:cNvPicPr/>
          <p:nvPr/>
        </p:nvPicPr>
        <p:blipFill>
          <a:blip r:embed="rId2"/>
          <a:stretch>
            <a:fillRect/>
          </a:stretch>
        </p:blipFill>
        <p:spPr>
          <a:xfrm>
            <a:off x="1295467" y="330200"/>
            <a:ext cx="10490133" cy="5765800"/>
          </a:xfrm>
          <a:prstGeom prst="rect">
            <a:avLst/>
          </a:prstGeom>
        </p:spPr>
      </p:pic>
      <p:sp>
        <p:nvSpPr>
          <p:cNvPr id="2" name="Rectangle 1"/>
          <p:cNvSpPr/>
          <p:nvPr/>
        </p:nvSpPr>
        <p:spPr>
          <a:xfrm>
            <a:off x="1405719" y="2229092"/>
            <a:ext cx="2402006" cy="332210"/>
          </a:xfrm>
          <a:prstGeom prst="rect">
            <a:avLst/>
          </a:prstGeom>
          <a:blipFill>
            <a:blip r:embed="rId3"/>
            <a:tile tx="0" ty="0" sx="100000" sy="100000" flip="none" algn="tl"/>
          </a:blipFill>
          <a:effectLst>
            <a:outerShdw blurRad="63500" dist="25400" dir="5400000" rotWithShape="0">
              <a:srgbClr val="000000">
                <a:alpha val="0"/>
              </a:srgbClr>
            </a:outerShdw>
          </a:effectLst>
          <a:scene3d>
            <a:camera prst="orthographicFront"/>
            <a:lightRig rig="threePt" dir="t"/>
          </a:scene3d>
          <a:sp3d>
            <a:bevelT w="114300" prst="artDeco"/>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Rectangle 6"/>
          <p:cNvSpPr/>
          <p:nvPr/>
        </p:nvSpPr>
        <p:spPr>
          <a:xfrm>
            <a:off x="1405719" y="2565709"/>
            <a:ext cx="2402006" cy="300251"/>
          </a:xfrm>
          <a:prstGeom prst="rect">
            <a:avLst/>
          </a:prstGeom>
          <a:blipFill>
            <a:blip r:embed="rId3"/>
            <a:tile tx="0" ty="0" sx="100000" sy="100000" flip="none" algn="tl"/>
          </a:blipFill>
          <a:scene3d>
            <a:camera prst="orthographicFront"/>
            <a:lightRig rig="threePt" dir="t"/>
          </a:scene3d>
          <a:sp3d>
            <a:bevelT w="114300" prst="artDeco"/>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Rectangle 8"/>
          <p:cNvSpPr/>
          <p:nvPr/>
        </p:nvSpPr>
        <p:spPr>
          <a:xfrm>
            <a:off x="1405719" y="3224000"/>
            <a:ext cx="2402006" cy="300251"/>
          </a:xfrm>
          <a:prstGeom prst="rect">
            <a:avLst/>
          </a:prstGeom>
          <a:blipFill>
            <a:blip r:embed="rId3"/>
            <a:tile tx="0" ty="0" sx="100000" sy="100000" flip="none" algn="tl"/>
          </a:blipFill>
          <a:scene3d>
            <a:camera prst="orthographicFront"/>
            <a:lightRig rig="threePt" dir="t"/>
          </a:scene3d>
          <a:sp3d>
            <a:bevelT w="114300" prst="artDeco"/>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Rectangle 10"/>
          <p:cNvSpPr/>
          <p:nvPr/>
        </p:nvSpPr>
        <p:spPr>
          <a:xfrm>
            <a:off x="1405719" y="3536195"/>
            <a:ext cx="2402006" cy="300251"/>
          </a:xfrm>
          <a:prstGeom prst="rect">
            <a:avLst/>
          </a:prstGeom>
          <a:blipFill>
            <a:blip r:embed="rId3"/>
            <a:tile tx="0" ty="0" sx="100000" sy="100000" flip="none" algn="tl"/>
          </a:blipFill>
          <a:scene3d>
            <a:camera prst="orthographicFront"/>
            <a:lightRig rig="threePt" dir="t"/>
          </a:scene3d>
          <a:sp3d>
            <a:bevelT w="114300" prst="artDeco"/>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Rectangle 11"/>
          <p:cNvSpPr/>
          <p:nvPr/>
        </p:nvSpPr>
        <p:spPr>
          <a:xfrm>
            <a:off x="1405719" y="3860333"/>
            <a:ext cx="2402006" cy="300251"/>
          </a:xfrm>
          <a:prstGeom prst="rect">
            <a:avLst/>
          </a:prstGeom>
          <a:blipFill>
            <a:blip r:embed="rId3"/>
            <a:tile tx="0" ty="0" sx="100000" sy="100000" flip="none" algn="tl"/>
          </a:blipFill>
          <a:scene3d>
            <a:camera prst="orthographicFront"/>
            <a:lightRig rig="threePt" dir="t"/>
          </a:scene3d>
          <a:sp3d>
            <a:bevelT w="114300" prst="artDeco"/>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Rectangle 12"/>
          <p:cNvSpPr/>
          <p:nvPr/>
        </p:nvSpPr>
        <p:spPr>
          <a:xfrm>
            <a:off x="1405719" y="4184471"/>
            <a:ext cx="2402006" cy="402228"/>
          </a:xfrm>
          <a:prstGeom prst="rect">
            <a:avLst/>
          </a:prstGeom>
          <a:blipFill>
            <a:blip r:embed="rId3"/>
            <a:tile tx="0" ty="0" sx="100000" sy="100000" flip="none" algn="tl"/>
          </a:blipFill>
          <a:scene3d>
            <a:camera prst="orthographicFront"/>
            <a:lightRig rig="threePt" dir="t"/>
          </a:scene3d>
          <a:sp3d>
            <a:bevelT w="114300" prst="artDeco"/>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1405719" y="4610586"/>
            <a:ext cx="2402006" cy="300251"/>
          </a:xfrm>
          <a:prstGeom prst="rect">
            <a:avLst/>
          </a:prstGeom>
          <a:blipFill>
            <a:blip r:embed="rId3"/>
            <a:tile tx="0" ty="0" sx="100000" sy="100000" flip="none" algn="tl"/>
          </a:blipFill>
          <a:scene3d>
            <a:camera prst="orthographicFront"/>
            <a:lightRig rig="threePt" dir="t"/>
          </a:scene3d>
          <a:sp3d>
            <a:bevelT w="114300" prst="artDeco"/>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1405719" y="4910837"/>
            <a:ext cx="2402006" cy="428354"/>
          </a:xfrm>
          <a:prstGeom prst="rect">
            <a:avLst/>
          </a:prstGeom>
          <a:blipFill>
            <a:blip r:embed="rId3"/>
            <a:tile tx="0" ty="0" sx="100000" sy="100000" flip="none" algn="tl"/>
          </a:blipFill>
          <a:scene3d>
            <a:camera prst="orthographicFront"/>
            <a:lightRig rig="threePt" dir="t"/>
          </a:scene3d>
          <a:sp3d>
            <a:bevelT w="114300" prst="artDeco"/>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Rectangle 15"/>
          <p:cNvSpPr/>
          <p:nvPr/>
        </p:nvSpPr>
        <p:spPr>
          <a:xfrm>
            <a:off x="1405719" y="2899018"/>
            <a:ext cx="2402006" cy="300251"/>
          </a:xfrm>
          <a:prstGeom prst="rect">
            <a:avLst/>
          </a:prstGeom>
          <a:blipFill>
            <a:blip r:embed="rId3"/>
            <a:tile tx="0" ty="0" sx="100000" sy="100000" flip="none" algn="tl"/>
          </a:blipFill>
          <a:scene3d>
            <a:camera prst="orthographicFront"/>
            <a:lightRig rig="threePt" dir="t"/>
          </a:scene3d>
          <a:sp3d>
            <a:bevelT w="114300" prst="artDeco"/>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 name="Rectangle 16"/>
          <p:cNvSpPr/>
          <p:nvPr/>
        </p:nvSpPr>
        <p:spPr>
          <a:xfrm>
            <a:off x="4012442" y="2229092"/>
            <a:ext cx="2183642" cy="669926"/>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blipFill>
                <a:blip r:embed="rId3"/>
                <a:tile tx="0" ty="0" sx="100000" sy="100000" flip="none" algn="tl"/>
              </a:blipFill>
              <a:effectLst/>
              <a:uLnTx/>
              <a:uFillTx/>
              <a:latin typeface="Gill Sans MT"/>
              <a:ea typeface="+mn-ea"/>
              <a:cs typeface="+mn-cs"/>
            </a:endParaRPr>
          </a:p>
        </p:txBody>
      </p:sp>
      <p:sp>
        <p:nvSpPr>
          <p:cNvPr id="18" name="Rectangle 17"/>
          <p:cNvSpPr/>
          <p:nvPr/>
        </p:nvSpPr>
        <p:spPr>
          <a:xfrm>
            <a:off x="4012442" y="2899018"/>
            <a:ext cx="2183642" cy="637177"/>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blipFill>
                <a:blip r:embed="rId3"/>
                <a:tile tx="0" ty="0" sx="100000" sy="100000" flip="none" algn="tl"/>
              </a:blipFill>
              <a:effectLst/>
              <a:uLnTx/>
              <a:uFillTx/>
              <a:latin typeface="Gill Sans MT"/>
              <a:ea typeface="+mn-ea"/>
              <a:cs typeface="+mn-cs"/>
            </a:endParaRPr>
          </a:p>
        </p:txBody>
      </p:sp>
      <p:sp>
        <p:nvSpPr>
          <p:cNvPr id="19" name="Rectangle 18"/>
          <p:cNvSpPr/>
          <p:nvPr/>
        </p:nvSpPr>
        <p:spPr>
          <a:xfrm>
            <a:off x="4012442" y="3536195"/>
            <a:ext cx="2183642" cy="953918"/>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blipFill>
                <a:blip r:embed="rId3"/>
                <a:tile tx="0" ty="0" sx="100000" sy="100000" flip="none" algn="tl"/>
              </a:blipFill>
              <a:effectLst/>
              <a:uLnTx/>
              <a:uFillTx/>
              <a:latin typeface="Gill Sans MT"/>
              <a:ea typeface="+mn-ea"/>
              <a:cs typeface="+mn-cs"/>
            </a:endParaRPr>
          </a:p>
        </p:txBody>
      </p:sp>
      <p:sp>
        <p:nvSpPr>
          <p:cNvPr id="20" name="Rectangle 19"/>
          <p:cNvSpPr/>
          <p:nvPr/>
        </p:nvSpPr>
        <p:spPr>
          <a:xfrm>
            <a:off x="4012442" y="4490113"/>
            <a:ext cx="2183642" cy="1023583"/>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blipFill>
                <a:blip r:embed="rId3"/>
                <a:tile tx="0" ty="0" sx="100000" sy="100000" flip="none" algn="tl"/>
              </a:blipFill>
              <a:effectLst/>
              <a:uLnTx/>
              <a:uFillTx/>
              <a:latin typeface="Gill Sans MT"/>
              <a:ea typeface="+mn-ea"/>
              <a:cs typeface="+mn-cs"/>
            </a:endParaRPr>
          </a:p>
        </p:txBody>
      </p:sp>
      <p:sp>
        <p:nvSpPr>
          <p:cNvPr id="21" name="Rectangle 20"/>
          <p:cNvSpPr/>
          <p:nvPr/>
        </p:nvSpPr>
        <p:spPr>
          <a:xfrm>
            <a:off x="6509982" y="2229092"/>
            <a:ext cx="2374711" cy="636868"/>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Rectangle 21"/>
          <p:cNvSpPr/>
          <p:nvPr/>
        </p:nvSpPr>
        <p:spPr>
          <a:xfrm>
            <a:off x="6509982" y="2865960"/>
            <a:ext cx="2374711" cy="670235"/>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p:nvSpPr>
        <p:spPr>
          <a:xfrm>
            <a:off x="6509982" y="3536195"/>
            <a:ext cx="2374711" cy="648276"/>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Rectangle 23"/>
          <p:cNvSpPr/>
          <p:nvPr/>
        </p:nvSpPr>
        <p:spPr>
          <a:xfrm>
            <a:off x="6509982" y="4184471"/>
            <a:ext cx="2374711" cy="1028974"/>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6" name="Rectangle 25"/>
          <p:cNvSpPr/>
          <p:nvPr/>
        </p:nvSpPr>
        <p:spPr>
          <a:xfrm>
            <a:off x="9031705" y="2229092"/>
            <a:ext cx="2753895" cy="1607354"/>
          </a:xfrm>
          <a:prstGeom prst="rect">
            <a:avLst/>
          </a:prstGeom>
          <a:blipFill>
            <a:blip r:embed="rId6"/>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p:cNvSpPr/>
          <p:nvPr/>
        </p:nvSpPr>
        <p:spPr>
          <a:xfrm>
            <a:off x="9031705" y="3836446"/>
            <a:ext cx="2753895" cy="653667"/>
          </a:xfrm>
          <a:prstGeom prst="rect">
            <a:avLst/>
          </a:prstGeom>
          <a:blipFill>
            <a:blip r:embed="rId6"/>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Rectangle 27"/>
          <p:cNvSpPr/>
          <p:nvPr/>
        </p:nvSpPr>
        <p:spPr>
          <a:xfrm>
            <a:off x="1405719" y="1074821"/>
            <a:ext cx="2402006" cy="978568"/>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ectangle 28"/>
          <p:cNvSpPr/>
          <p:nvPr/>
        </p:nvSpPr>
        <p:spPr>
          <a:xfrm>
            <a:off x="4012442" y="1078567"/>
            <a:ext cx="2183642" cy="940975"/>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ectangle 29"/>
          <p:cNvSpPr/>
          <p:nvPr/>
        </p:nvSpPr>
        <p:spPr>
          <a:xfrm>
            <a:off x="6509982" y="1074821"/>
            <a:ext cx="2374711" cy="944721"/>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1" name="Rectangle 30"/>
          <p:cNvSpPr/>
          <p:nvPr/>
        </p:nvSpPr>
        <p:spPr>
          <a:xfrm>
            <a:off x="9031705" y="1074821"/>
            <a:ext cx="2753895" cy="978568"/>
          </a:xfrm>
          <a:prstGeom prst="rect">
            <a:avLst/>
          </a:prstGeom>
          <a:blipFill>
            <a:blip r:embed="rId6"/>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3" name="Rectangle 32"/>
          <p:cNvSpPr/>
          <p:nvPr/>
        </p:nvSpPr>
        <p:spPr>
          <a:xfrm>
            <a:off x="1452952" y="2253405"/>
            <a:ext cx="2402006" cy="3114506"/>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ectangle 34"/>
          <p:cNvSpPr/>
          <p:nvPr/>
        </p:nvSpPr>
        <p:spPr>
          <a:xfrm>
            <a:off x="1413253" y="1106905"/>
            <a:ext cx="2394471" cy="914400"/>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7" name="Rectangle 36"/>
          <p:cNvSpPr/>
          <p:nvPr/>
        </p:nvSpPr>
        <p:spPr>
          <a:xfrm>
            <a:off x="3998226" y="1106905"/>
            <a:ext cx="2183642" cy="944721"/>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Rectangle 37"/>
          <p:cNvSpPr/>
          <p:nvPr/>
        </p:nvSpPr>
        <p:spPr>
          <a:xfrm>
            <a:off x="4027946" y="2243473"/>
            <a:ext cx="2183642" cy="3270223"/>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9" name="Rectangle 38"/>
          <p:cNvSpPr/>
          <p:nvPr/>
        </p:nvSpPr>
        <p:spPr>
          <a:xfrm>
            <a:off x="6521617" y="1074821"/>
            <a:ext cx="2374711" cy="961644"/>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 name="Rectangle 39"/>
          <p:cNvSpPr/>
          <p:nvPr/>
        </p:nvSpPr>
        <p:spPr>
          <a:xfrm>
            <a:off x="6521616" y="2243473"/>
            <a:ext cx="2374711" cy="2958897"/>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 name="Rectangle 40"/>
          <p:cNvSpPr/>
          <p:nvPr/>
        </p:nvSpPr>
        <p:spPr>
          <a:xfrm>
            <a:off x="9045921" y="1090404"/>
            <a:ext cx="2753895" cy="978568"/>
          </a:xfrm>
          <a:prstGeom prst="rect">
            <a:avLst/>
          </a:prstGeom>
          <a:blipFill>
            <a:blip r:embed="rId6"/>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2" name="Rectangle 41"/>
          <p:cNvSpPr/>
          <p:nvPr/>
        </p:nvSpPr>
        <p:spPr>
          <a:xfrm>
            <a:off x="9043339" y="2265450"/>
            <a:ext cx="2753895" cy="2217350"/>
          </a:xfrm>
          <a:prstGeom prst="rect">
            <a:avLst/>
          </a:prstGeom>
          <a:blipFill>
            <a:blip r:embed="rId6"/>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9368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8"/>
                                        </p:tgtEl>
                                      </p:cBhvr>
                                    </p:animEffect>
                                    <p:anim calcmode="lin" valueType="num">
                                      <p:cBhvr>
                                        <p:cTn id="7" dur="1000"/>
                                        <p:tgtEl>
                                          <p:spTgt spid="28"/>
                                        </p:tgtEl>
                                        <p:attrNameLst>
                                          <p:attrName>ppt_x</p:attrName>
                                        </p:attrNameLst>
                                      </p:cBhvr>
                                      <p:tavLst>
                                        <p:tav tm="0">
                                          <p:val>
                                            <p:strVal val="ppt_x"/>
                                          </p:val>
                                        </p:tav>
                                        <p:tav tm="100000">
                                          <p:val>
                                            <p:strVal val="ppt_x"/>
                                          </p:val>
                                        </p:tav>
                                      </p:tavLst>
                                    </p:anim>
                                    <p:anim calcmode="lin" valueType="num">
                                      <p:cBhvr>
                                        <p:cTn id="8" dur="1000"/>
                                        <p:tgtEl>
                                          <p:spTgt spid="28"/>
                                        </p:tgtEl>
                                        <p:attrNameLst>
                                          <p:attrName>ppt_y</p:attrName>
                                        </p:attrNameLst>
                                      </p:cBhvr>
                                      <p:tavLst>
                                        <p:tav tm="0">
                                          <p:val>
                                            <p:strVal val="ppt_y"/>
                                          </p:val>
                                        </p:tav>
                                        <p:tav tm="100000">
                                          <p:val>
                                            <p:strVal val="ppt_y+.1"/>
                                          </p:val>
                                        </p:tav>
                                      </p:tavLst>
                                    </p:anim>
                                    <p:set>
                                      <p:cBhvr>
                                        <p:cTn id="9" dur="1" fill="hold">
                                          <p:stCondLst>
                                            <p:cond delay="999"/>
                                          </p:stCondLst>
                                        </p:cTn>
                                        <p:tgtEl>
                                          <p:spTgt spid="2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2000"/>
                                        <p:tgtEl>
                                          <p:spTgt spid="2"/>
                                        </p:tgtEl>
                                      </p:cBhvr>
                                    </p:animEffect>
                                    <p:anim calcmode="lin" valueType="num">
                                      <p:cBhvr>
                                        <p:cTn id="14" dur="2000"/>
                                        <p:tgtEl>
                                          <p:spTgt spid="2"/>
                                        </p:tgtEl>
                                        <p:attrNameLst>
                                          <p:attrName>ppt_x</p:attrName>
                                        </p:attrNameLst>
                                      </p:cBhvr>
                                      <p:tavLst>
                                        <p:tav tm="0">
                                          <p:val>
                                            <p:strVal val="ppt_x"/>
                                          </p:val>
                                        </p:tav>
                                        <p:tav tm="100000">
                                          <p:val>
                                            <p:strVal val="ppt_x"/>
                                          </p:val>
                                        </p:tav>
                                      </p:tavLst>
                                    </p:anim>
                                    <p:anim calcmode="lin" valueType="num">
                                      <p:cBhvr>
                                        <p:cTn id="15" dur="2000"/>
                                        <p:tgtEl>
                                          <p:spTgt spid="2"/>
                                        </p:tgtEl>
                                        <p:attrNameLst>
                                          <p:attrName>ppt_y</p:attrName>
                                        </p:attrNameLst>
                                      </p:cBhvr>
                                      <p:tavLst>
                                        <p:tav tm="0">
                                          <p:val>
                                            <p:strVal val="ppt_y"/>
                                          </p:val>
                                        </p:tav>
                                        <p:tav tm="100000">
                                          <p:val>
                                            <p:strVal val="ppt_y+.1"/>
                                          </p:val>
                                        </p:tav>
                                      </p:tavLst>
                                    </p:anim>
                                    <p:set>
                                      <p:cBhvr>
                                        <p:cTn id="16" dur="1" fill="hold">
                                          <p:stCondLst>
                                            <p:cond delay="1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2000"/>
                                        <p:tgtEl>
                                          <p:spTgt spid="7"/>
                                        </p:tgtEl>
                                      </p:cBhvr>
                                    </p:animEffect>
                                    <p:anim calcmode="lin" valueType="num">
                                      <p:cBhvr>
                                        <p:cTn id="21" dur="2000"/>
                                        <p:tgtEl>
                                          <p:spTgt spid="7"/>
                                        </p:tgtEl>
                                        <p:attrNameLst>
                                          <p:attrName>ppt_x</p:attrName>
                                        </p:attrNameLst>
                                      </p:cBhvr>
                                      <p:tavLst>
                                        <p:tav tm="0">
                                          <p:val>
                                            <p:strVal val="ppt_x"/>
                                          </p:val>
                                        </p:tav>
                                        <p:tav tm="100000">
                                          <p:val>
                                            <p:strVal val="ppt_x"/>
                                          </p:val>
                                        </p:tav>
                                      </p:tavLst>
                                    </p:anim>
                                    <p:anim calcmode="lin" valueType="num">
                                      <p:cBhvr>
                                        <p:cTn id="22" dur="2000"/>
                                        <p:tgtEl>
                                          <p:spTgt spid="7"/>
                                        </p:tgtEl>
                                        <p:attrNameLst>
                                          <p:attrName>ppt_y</p:attrName>
                                        </p:attrNameLst>
                                      </p:cBhvr>
                                      <p:tavLst>
                                        <p:tav tm="0">
                                          <p:val>
                                            <p:strVal val="ppt_y"/>
                                          </p:val>
                                        </p:tav>
                                        <p:tav tm="100000">
                                          <p:val>
                                            <p:strVal val="ppt_y+.1"/>
                                          </p:val>
                                        </p:tav>
                                      </p:tavLst>
                                    </p:anim>
                                    <p:set>
                                      <p:cBhvr>
                                        <p:cTn id="23" dur="1" fill="hold">
                                          <p:stCondLst>
                                            <p:cond delay="1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2000"/>
                                        <p:tgtEl>
                                          <p:spTgt spid="16"/>
                                        </p:tgtEl>
                                      </p:cBhvr>
                                    </p:animEffect>
                                    <p:anim calcmode="lin" valueType="num">
                                      <p:cBhvr>
                                        <p:cTn id="28" dur="2000"/>
                                        <p:tgtEl>
                                          <p:spTgt spid="16"/>
                                        </p:tgtEl>
                                        <p:attrNameLst>
                                          <p:attrName>ppt_x</p:attrName>
                                        </p:attrNameLst>
                                      </p:cBhvr>
                                      <p:tavLst>
                                        <p:tav tm="0">
                                          <p:val>
                                            <p:strVal val="ppt_x"/>
                                          </p:val>
                                        </p:tav>
                                        <p:tav tm="100000">
                                          <p:val>
                                            <p:strVal val="ppt_x"/>
                                          </p:val>
                                        </p:tav>
                                      </p:tavLst>
                                    </p:anim>
                                    <p:anim calcmode="lin" valueType="num">
                                      <p:cBhvr>
                                        <p:cTn id="29" dur="2000"/>
                                        <p:tgtEl>
                                          <p:spTgt spid="16"/>
                                        </p:tgtEl>
                                        <p:attrNameLst>
                                          <p:attrName>ppt_y</p:attrName>
                                        </p:attrNameLst>
                                      </p:cBhvr>
                                      <p:tavLst>
                                        <p:tav tm="0">
                                          <p:val>
                                            <p:strVal val="ppt_y"/>
                                          </p:val>
                                        </p:tav>
                                        <p:tav tm="100000">
                                          <p:val>
                                            <p:strVal val="ppt_y+.1"/>
                                          </p:val>
                                        </p:tav>
                                      </p:tavLst>
                                    </p:anim>
                                    <p:set>
                                      <p:cBhvr>
                                        <p:cTn id="30" dur="1" fill="hold">
                                          <p:stCondLst>
                                            <p:cond delay="19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2000"/>
                                        <p:tgtEl>
                                          <p:spTgt spid="9"/>
                                        </p:tgtEl>
                                      </p:cBhvr>
                                    </p:animEffect>
                                    <p:anim calcmode="lin" valueType="num">
                                      <p:cBhvr>
                                        <p:cTn id="35" dur="2000"/>
                                        <p:tgtEl>
                                          <p:spTgt spid="9"/>
                                        </p:tgtEl>
                                        <p:attrNameLst>
                                          <p:attrName>ppt_x</p:attrName>
                                        </p:attrNameLst>
                                      </p:cBhvr>
                                      <p:tavLst>
                                        <p:tav tm="0">
                                          <p:val>
                                            <p:strVal val="ppt_x"/>
                                          </p:val>
                                        </p:tav>
                                        <p:tav tm="100000">
                                          <p:val>
                                            <p:strVal val="ppt_x"/>
                                          </p:val>
                                        </p:tav>
                                      </p:tavLst>
                                    </p:anim>
                                    <p:anim calcmode="lin" valueType="num">
                                      <p:cBhvr>
                                        <p:cTn id="36" dur="2000"/>
                                        <p:tgtEl>
                                          <p:spTgt spid="9"/>
                                        </p:tgtEl>
                                        <p:attrNameLst>
                                          <p:attrName>ppt_y</p:attrName>
                                        </p:attrNameLst>
                                      </p:cBhvr>
                                      <p:tavLst>
                                        <p:tav tm="0">
                                          <p:val>
                                            <p:strVal val="ppt_y"/>
                                          </p:val>
                                        </p:tav>
                                        <p:tav tm="100000">
                                          <p:val>
                                            <p:strVal val="ppt_y+.1"/>
                                          </p:val>
                                        </p:tav>
                                      </p:tavLst>
                                    </p:anim>
                                    <p:set>
                                      <p:cBhvr>
                                        <p:cTn id="37" dur="1" fill="hold">
                                          <p:stCondLst>
                                            <p:cond delay="1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2000"/>
                                        <p:tgtEl>
                                          <p:spTgt spid="11"/>
                                        </p:tgtEl>
                                      </p:cBhvr>
                                    </p:animEffect>
                                    <p:anim calcmode="lin" valueType="num">
                                      <p:cBhvr>
                                        <p:cTn id="42" dur="2000"/>
                                        <p:tgtEl>
                                          <p:spTgt spid="11"/>
                                        </p:tgtEl>
                                        <p:attrNameLst>
                                          <p:attrName>ppt_x</p:attrName>
                                        </p:attrNameLst>
                                      </p:cBhvr>
                                      <p:tavLst>
                                        <p:tav tm="0">
                                          <p:val>
                                            <p:strVal val="ppt_x"/>
                                          </p:val>
                                        </p:tav>
                                        <p:tav tm="100000">
                                          <p:val>
                                            <p:strVal val="ppt_x"/>
                                          </p:val>
                                        </p:tav>
                                      </p:tavLst>
                                    </p:anim>
                                    <p:anim calcmode="lin" valueType="num">
                                      <p:cBhvr>
                                        <p:cTn id="43" dur="2000"/>
                                        <p:tgtEl>
                                          <p:spTgt spid="11"/>
                                        </p:tgtEl>
                                        <p:attrNameLst>
                                          <p:attrName>ppt_y</p:attrName>
                                        </p:attrNameLst>
                                      </p:cBhvr>
                                      <p:tavLst>
                                        <p:tav tm="0">
                                          <p:val>
                                            <p:strVal val="ppt_y"/>
                                          </p:val>
                                        </p:tav>
                                        <p:tav tm="100000">
                                          <p:val>
                                            <p:strVal val="ppt_y+.1"/>
                                          </p:val>
                                        </p:tav>
                                      </p:tavLst>
                                    </p:anim>
                                    <p:set>
                                      <p:cBhvr>
                                        <p:cTn id="44" dur="1" fill="hold">
                                          <p:stCondLst>
                                            <p:cond delay="19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2000"/>
                                        <p:tgtEl>
                                          <p:spTgt spid="12"/>
                                        </p:tgtEl>
                                      </p:cBhvr>
                                    </p:animEffect>
                                    <p:anim calcmode="lin" valueType="num">
                                      <p:cBhvr>
                                        <p:cTn id="49" dur="2000"/>
                                        <p:tgtEl>
                                          <p:spTgt spid="12"/>
                                        </p:tgtEl>
                                        <p:attrNameLst>
                                          <p:attrName>ppt_x</p:attrName>
                                        </p:attrNameLst>
                                      </p:cBhvr>
                                      <p:tavLst>
                                        <p:tav tm="0">
                                          <p:val>
                                            <p:strVal val="ppt_x"/>
                                          </p:val>
                                        </p:tav>
                                        <p:tav tm="100000">
                                          <p:val>
                                            <p:strVal val="ppt_x"/>
                                          </p:val>
                                        </p:tav>
                                      </p:tavLst>
                                    </p:anim>
                                    <p:anim calcmode="lin" valueType="num">
                                      <p:cBhvr>
                                        <p:cTn id="50" dur="2000"/>
                                        <p:tgtEl>
                                          <p:spTgt spid="12"/>
                                        </p:tgtEl>
                                        <p:attrNameLst>
                                          <p:attrName>ppt_y</p:attrName>
                                        </p:attrNameLst>
                                      </p:cBhvr>
                                      <p:tavLst>
                                        <p:tav tm="0">
                                          <p:val>
                                            <p:strVal val="ppt_y"/>
                                          </p:val>
                                        </p:tav>
                                        <p:tav tm="100000">
                                          <p:val>
                                            <p:strVal val="ppt_y+.1"/>
                                          </p:val>
                                        </p:tav>
                                      </p:tavLst>
                                    </p:anim>
                                    <p:set>
                                      <p:cBhvr>
                                        <p:cTn id="51" dur="1" fill="hold">
                                          <p:stCondLst>
                                            <p:cond delay="1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0" nodeType="clickEffect">
                                  <p:stCondLst>
                                    <p:cond delay="0"/>
                                  </p:stCondLst>
                                  <p:childTnLst>
                                    <p:animEffect transition="out" filter="fade">
                                      <p:cBhvr>
                                        <p:cTn id="55" dur="2000"/>
                                        <p:tgtEl>
                                          <p:spTgt spid="13"/>
                                        </p:tgtEl>
                                      </p:cBhvr>
                                    </p:animEffect>
                                    <p:anim calcmode="lin" valueType="num">
                                      <p:cBhvr>
                                        <p:cTn id="56" dur="2000"/>
                                        <p:tgtEl>
                                          <p:spTgt spid="13"/>
                                        </p:tgtEl>
                                        <p:attrNameLst>
                                          <p:attrName>ppt_x</p:attrName>
                                        </p:attrNameLst>
                                      </p:cBhvr>
                                      <p:tavLst>
                                        <p:tav tm="0">
                                          <p:val>
                                            <p:strVal val="ppt_x"/>
                                          </p:val>
                                        </p:tav>
                                        <p:tav tm="100000">
                                          <p:val>
                                            <p:strVal val="ppt_x"/>
                                          </p:val>
                                        </p:tav>
                                      </p:tavLst>
                                    </p:anim>
                                    <p:anim calcmode="lin" valueType="num">
                                      <p:cBhvr>
                                        <p:cTn id="57" dur="2000"/>
                                        <p:tgtEl>
                                          <p:spTgt spid="13"/>
                                        </p:tgtEl>
                                        <p:attrNameLst>
                                          <p:attrName>ppt_y</p:attrName>
                                        </p:attrNameLst>
                                      </p:cBhvr>
                                      <p:tavLst>
                                        <p:tav tm="0">
                                          <p:val>
                                            <p:strVal val="ppt_y"/>
                                          </p:val>
                                        </p:tav>
                                        <p:tav tm="100000">
                                          <p:val>
                                            <p:strVal val="ppt_y+.1"/>
                                          </p:val>
                                        </p:tav>
                                      </p:tavLst>
                                    </p:anim>
                                    <p:set>
                                      <p:cBhvr>
                                        <p:cTn id="58" dur="1" fill="hold">
                                          <p:stCondLst>
                                            <p:cond delay="19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2000"/>
                                        <p:tgtEl>
                                          <p:spTgt spid="14"/>
                                        </p:tgtEl>
                                      </p:cBhvr>
                                    </p:animEffect>
                                    <p:anim calcmode="lin" valueType="num">
                                      <p:cBhvr>
                                        <p:cTn id="63" dur="2000"/>
                                        <p:tgtEl>
                                          <p:spTgt spid="14"/>
                                        </p:tgtEl>
                                        <p:attrNameLst>
                                          <p:attrName>ppt_x</p:attrName>
                                        </p:attrNameLst>
                                      </p:cBhvr>
                                      <p:tavLst>
                                        <p:tav tm="0">
                                          <p:val>
                                            <p:strVal val="ppt_x"/>
                                          </p:val>
                                        </p:tav>
                                        <p:tav tm="100000">
                                          <p:val>
                                            <p:strVal val="ppt_x"/>
                                          </p:val>
                                        </p:tav>
                                      </p:tavLst>
                                    </p:anim>
                                    <p:anim calcmode="lin" valueType="num">
                                      <p:cBhvr>
                                        <p:cTn id="64" dur="2000"/>
                                        <p:tgtEl>
                                          <p:spTgt spid="14"/>
                                        </p:tgtEl>
                                        <p:attrNameLst>
                                          <p:attrName>ppt_y</p:attrName>
                                        </p:attrNameLst>
                                      </p:cBhvr>
                                      <p:tavLst>
                                        <p:tav tm="0">
                                          <p:val>
                                            <p:strVal val="ppt_y"/>
                                          </p:val>
                                        </p:tav>
                                        <p:tav tm="100000">
                                          <p:val>
                                            <p:strVal val="ppt_y+.1"/>
                                          </p:val>
                                        </p:tav>
                                      </p:tavLst>
                                    </p:anim>
                                    <p:set>
                                      <p:cBhvr>
                                        <p:cTn id="65" dur="1" fill="hold">
                                          <p:stCondLst>
                                            <p:cond delay="19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0" nodeType="clickEffect">
                                  <p:stCondLst>
                                    <p:cond delay="0"/>
                                  </p:stCondLst>
                                  <p:childTnLst>
                                    <p:animEffect transition="out" filter="fade">
                                      <p:cBhvr>
                                        <p:cTn id="69" dur="2000"/>
                                        <p:tgtEl>
                                          <p:spTgt spid="15"/>
                                        </p:tgtEl>
                                      </p:cBhvr>
                                    </p:animEffect>
                                    <p:anim calcmode="lin" valueType="num">
                                      <p:cBhvr>
                                        <p:cTn id="70" dur="2000"/>
                                        <p:tgtEl>
                                          <p:spTgt spid="15"/>
                                        </p:tgtEl>
                                        <p:attrNameLst>
                                          <p:attrName>ppt_x</p:attrName>
                                        </p:attrNameLst>
                                      </p:cBhvr>
                                      <p:tavLst>
                                        <p:tav tm="0">
                                          <p:val>
                                            <p:strVal val="ppt_x"/>
                                          </p:val>
                                        </p:tav>
                                        <p:tav tm="100000">
                                          <p:val>
                                            <p:strVal val="ppt_x"/>
                                          </p:val>
                                        </p:tav>
                                      </p:tavLst>
                                    </p:anim>
                                    <p:anim calcmode="lin" valueType="num">
                                      <p:cBhvr>
                                        <p:cTn id="71" dur="2000"/>
                                        <p:tgtEl>
                                          <p:spTgt spid="15"/>
                                        </p:tgtEl>
                                        <p:attrNameLst>
                                          <p:attrName>ppt_y</p:attrName>
                                        </p:attrNameLst>
                                      </p:cBhvr>
                                      <p:tavLst>
                                        <p:tav tm="0">
                                          <p:val>
                                            <p:strVal val="ppt_y"/>
                                          </p:val>
                                        </p:tav>
                                        <p:tav tm="100000">
                                          <p:val>
                                            <p:strVal val="ppt_y+.1"/>
                                          </p:val>
                                        </p:tav>
                                      </p:tavLst>
                                    </p:anim>
                                    <p:set>
                                      <p:cBhvr>
                                        <p:cTn id="72" dur="1" fill="hold">
                                          <p:stCondLst>
                                            <p:cond delay="1999"/>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0" nodeType="clickEffect">
                                  <p:stCondLst>
                                    <p:cond delay="0"/>
                                  </p:stCondLst>
                                  <p:childTnLst>
                                    <p:animEffect transition="out" filter="fade">
                                      <p:cBhvr>
                                        <p:cTn id="76" dur="1000"/>
                                        <p:tgtEl>
                                          <p:spTgt spid="29"/>
                                        </p:tgtEl>
                                      </p:cBhvr>
                                    </p:animEffect>
                                    <p:anim calcmode="lin" valueType="num">
                                      <p:cBhvr>
                                        <p:cTn id="77" dur="1000"/>
                                        <p:tgtEl>
                                          <p:spTgt spid="29"/>
                                        </p:tgtEl>
                                        <p:attrNameLst>
                                          <p:attrName>ppt_x</p:attrName>
                                        </p:attrNameLst>
                                      </p:cBhvr>
                                      <p:tavLst>
                                        <p:tav tm="0">
                                          <p:val>
                                            <p:strVal val="ppt_x"/>
                                          </p:val>
                                        </p:tav>
                                        <p:tav tm="100000">
                                          <p:val>
                                            <p:strVal val="ppt_x"/>
                                          </p:val>
                                        </p:tav>
                                      </p:tavLst>
                                    </p:anim>
                                    <p:anim calcmode="lin" valueType="num">
                                      <p:cBhvr>
                                        <p:cTn id="78" dur="1000"/>
                                        <p:tgtEl>
                                          <p:spTgt spid="29"/>
                                        </p:tgtEl>
                                        <p:attrNameLst>
                                          <p:attrName>ppt_y</p:attrName>
                                        </p:attrNameLst>
                                      </p:cBhvr>
                                      <p:tavLst>
                                        <p:tav tm="0">
                                          <p:val>
                                            <p:strVal val="ppt_y"/>
                                          </p:val>
                                        </p:tav>
                                        <p:tav tm="100000">
                                          <p:val>
                                            <p:strVal val="ppt_y+.1"/>
                                          </p:val>
                                        </p:tav>
                                      </p:tavLst>
                                    </p:anim>
                                    <p:set>
                                      <p:cBhvr>
                                        <p:cTn id="79" dur="1" fill="hold">
                                          <p:stCondLst>
                                            <p:cond delay="999"/>
                                          </p:stCondLst>
                                        </p:cTn>
                                        <p:tgtEl>
                                          <p:spTgt spid="29"/>
                                        </p:tgtEl>
                                        <p:attrNameLst>
                                          <p:attrName>style.visibility</p:attrName>
                                        </p:attrNameLst>
                                      </p:cBhvr>
                                      <p:to>
                                        <p:strVal val="hidden"/>
                                      </p:to>
                                    </p:set>
                                  </p:childTnLst>
                                </p:cTn>
                              </p:par>
                            </p:childTnLst>
                          </p:cTn>
                        </p:par>
                        <p:par>
                          <p:cTn id="80" fill="hold">
                            <p:stCondLst>
                              <p:cond delay="1000"/>
                            </p:stCondLst>
                            <p:childTnLst>
                              <p:par>
                                <p:cTn id="81" presetID="14" presetClass="entr" presetSubtype="10"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randombar(horizontal)">
                                      <p:cBhvr>
                                        <p:cTn id="83" dur="1000"/>
                                        <p:tgtEl>
                                          <p:spTgt spid="33"/>
                                        </p:tgtEl>
                                      </p:cBhvr>
                                    </p:animEffect>
                                  </p:childTnLst>
                                </p:cTn>
                              </p:par>
                            </p:childTnLst>
                          </p:cTn>
                        </p:par>
                        <p:par>
                          <p:cTn id="84" fill="hold">
                            <p:stCondLst>
                              <p:cond delay="2000"/>
                            </p:stCondLst>
                            <p:childTnLst>
                              <p:par>
                                <p:cTn id="85" presetID="14" presetClass="entr" presetSubtype="10" fill="hold" grpId="0" nodeType="after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10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xit" presetSubtype="0" fill="hold" grpId="0" nodeType="clickEffect">
                                  <p:stCondLst>
                                    <p:cond delay="0"/>
                                  </p:stCondLst>
                                  <p:childTnLst>
                                    <p:animEffect transition="out" filter="fade">
                                      <p:cBhvr>
                                        <p:cTn id="91" dur="2000"/>
                                        <p:tgtEl>
                                          <p:spTgt spid="17"/>
                                        </p:tgtEl>
                                      </p:cBhvr>
                                    </p:animEffect>
                                    <p:anim calcmode="lin" valueType="num">
                                      <p:cBhvr>
                                        <p:cTn id="92" dur="2000"/>
                                        <p:tgtEl>
                                          <p:spTgt spid="17"/>
                                        </p:tgtEl>
                                        <p:attrNameLst>
                                          <p:attrName>ppt_x</p:attrName>
                                        </p:attrNameLst>
                                      </p:cBhvr>
                                      <p:tavLst>
                                        <p:tav tm="0">
                                          <p:val>
                                            <p:strVal val="ppt_x"/>
                                          </p:val>
                                        </p:tav>
                                        <p:tav tm="100000">
                                          <p:val>
                                            <p:strVal val="ppt_x"/>
                                          </p:val>
                                        </p:tav>
                                      </p:tavLst>
                                    </p:anim>
                                    <p:anim calcmode="lin" valueType="num">
                                      <p:cBhvr>
                                        <p:cTn id="93" dur="2000"/>
                                        <p:tgtEl>
                                          <p:spTgt spid="17"/>
                                        </p:tgtEl>
                                        <p:attrNameLst>
                                          <p:attrName>ppt_y</p:attrName>
                                        </p:attrNameLst>
                                      </p:cBhvr>
                                      <p:tavLst>
                                        <p:tav tm="0">
                                          <p:val>
                                            <p:strVal val="ppt_y"/>
                                          </p:val>
                                        </p:tav>
                                        <p:tav tm="100000">
                                          <p:val>
                                            <p:strVal val="ppt_y+.1"/>
                                          </p:val>
                                        </p:tav>
                                      </p:tavLst>
                                    </p:anim>
                                    <p:set>
                                      <p:cBhvr>
                                        <p:cTn id="94" dur="1" fill="hold">
                                          <p:stCondLst>
                                            <p:cond delay="1999"/>
                                          </p:stCondLst>
                                        </p:cTn>
                                        <p:tgtEl>
                                          <p:spTgt spid="1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grpId="0" nodeType="clickEffect">
                                  <p:stCondLst>
                                    <p:cond delay="0"/>
                                  </p:stCondLst>
                                  <p:childTnLst>
                                    <p:animEffect transition="out" filter="fade">
                                      <p:cBhvr>
                                        <p:cTn id="98" dur="2000"/>
                                        <p:tgtEl>
                                          <p:spTgt spid="18"/>
                                        </p:tgtEl>
                                      </p:cBhvr>
                                    </p:animEffect>
                                    <p:anim calcmode="lin" valueType="num">
                                      <p:cBhvr>
                                        <p:cTn id="99" dur="2000"/>
                                        <p:tgtEl>
                                          <p:spTgt spid="18"/>
                                        </p:tgtEl>
                                        <p:attrNameLst>
                                          <p:attrName>ppt_x</p:attrName>
                                        </p:attrNameLst>
                                      </p:cBhvr>
                                      <p:tavLst>
                                        <p:tav tm="0">
                                          <p:val>
                                            <p:strVal val="ppt_x"/>
                                          </p:val>
                                        </p:tav>
                                        <p:tav tm="100000">
                                          <p:val>
                                            <p:strVal val="ppt_x"/>
                                          </p:val>
                                        </p:tav>
                                      </p:tavLst>
                                    </p:anim>
                                    <p:anim calcmode="lin" valueType="num">
                                      <p:cBhvr>
                                        <p:cTn id="100" dur="2000"/>
                                        <p:tgtEl>
                                          <p:spTgt spid="18"/>
                                        </p:tgtEl>
                                        <p:attrNameLst>
                                          <p:attrName>ppt_y</p:attrName>
                                        </p:attrNameLst>
                                      </p:cBhvr>
                                      <p:tavLst>
                                        <p:tav tm="0">
                                          <p:val>
                                            <p:strVal val="ppt_y"/>
                                          </p:val>
                                        </p:tav>
                                        <p:tav tm="100000">
                                          <p:val>
                                            <p:strVal val="ppt_y+.1"/>
                                          </p:val>
                                        </p:tav>
                                      </p:tavLst>
                                    </p:anim>
                                    <p:set>
                                      <p:cBhvr>
                                        <p:cTn id="101" dur="1" fill="hold">
                                          <p:stCondLst>
                                            <p:cond delay="1999"/>
                                          </p:stCondLst>
                                        </p:cTn>
                                        <p:tgtEl>
                                          <p:spTgt spid="1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42" presetClass="exit" presetSubtype="0" fill="hold" grpId="0" nodeType="clickEffect">
                                  <p:stCondLst>
                                    <p:cond delay="0"/>
                                  </p:stCondLst>
                                  <p:childTnLst>
                                    <p:animEffect transition="out" filter="fade">
                                      <p:cBhvr>
                                        <p:cTn id="105" dur="2000"/>
                                        <p:tgtEl>
                                          <p:spTgt spid="19"/>
                                        </p:tgtEl>
                                      </p:cBhvr>
                                    </p:animEffect>
                                    <p:anim calcmode="lin" valueType="num">
                                      <p:cBhvr>
                                        <p:cTn id="106" dur="2000"/>
                                        <p:tgtEl>
                                          <p:spTgt spid="19"/>
                                        </p:tgtEl>
                                        <p:attrNameLst>
                                          <p:attrName>ppt_x</p:attrName>
                                        </p:attrNameLst>
                                      </p:cBhvr>
                                      <p:tavLst>
                                        <p:tav tm="0">
                                          <p:val>
                                            <p:strVal val="ppt_x"/>
                                          </p:val>
                                        </p:tav>
                                        <p:tav tm="100000">
                                          <p:val>
                                            <p:strVal val="ppt_x"/>
                                          </p:val>
                                        </p:tav>
                                      </p:tavLst>
                                    </p:anim>
                                    <p:anim calcmode="lin" valueType="num">
                                      <p:cBhvr>
                                        <p:cTn id="107" dur="2000"/>
                                        <p:tgtEl>
                                          <p:spTgt spid="19"/>
                                        </p:tgtEl>
                                        <p:attrNameLst>
                                          <p:attrName>ppt_y</p:attrName>
                                        </p:attrNameLst>
                                      </p:cBhvr>
                                      <p:tavLst>
                                        <p:tav tm="0">
                                          <p:val>
                                            <p:strVal val="ppt_y"/>
                                          </p:val>
                                        </p:tav>
                                        <p:tav tm="100000">
                                          <p:val>
                                            <p:strVal val="ppt_y+.1"/>
                                          </p:val>
                                        </p:tav>
                                      </p:tavLst>
                                    </p:anim>
                                    <p:set>
                                      <p:cBhvr>
                                        <p:cTn id="108" dur="1" fill="hold">
                                          <p:stCondLst>
                                            <p:cond delay="1999"/>
                                          </p:stCondLst>
                                        </p:cTn>
                                        <p:tgtEl>
                                          <p:spTgt spid="1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42" presetClass="exit" presetSubtype="0" fill="hold" grpId="0" nodeType="clickEffect">
                                  <p:stCondLst>
                                    <p:cond delay="0"/>
                                  </p:stCondLst>
                                  <p:childTnLst>
                                    <p:animEffect transition="out" filter="fade">
                                      <p:cBhvr>
                                        <p:cTn id="112" dur="2000"/>
                                        <p:tgtEl>
                                          <p:spTgt spid="20"/>
                                        </p:tgtEl>
                                      </p:cBhvr>
                                    </p:animEffect>
                                    <p:anim calcmode="lin" valueType="num">
                                      <p:cBhvr>
                                        <p:cTn id="113" dur="2000"/>
                                        <p:tgtEl>
                                          <p:spTgt spid="20"/>
                                        </p:tgtEl>
                                        <p:attrNameLst>
                                          <p:attrName>ppt_x</p:attrName>
                                        </p:attrNameLst>
                                      </p:cBhvr>
                                      <p:tavLst>
                                        <p:tav tm="0">
                                          <p:val>
                                            <p:strVal val="ppt_x"/>
                                          </p:val>
                                        </p:tav>
                                        <p:tav tm="100000">
                                          <p:val>
                                            <p:strVal val="ppt_x"/>
                                          </p:val>
                                        </p:tav>
                                      </p:tavLst>
                                    </p:anim>
                                    <p:anim calcmode="lin" valueType="num">
                                      <p:cBhvr>
                                        <p:cTn id="114" dur="2000"/>
                                        <p:tgtEl>
                                          <p:spTgt spid="20"/>
                                        </p:tgtEl>
                                        <p:attrNameLst>
                                          <p:attrName>ppt_y</p:attrName>
                                        </p:attrNameLst>
                                      </p:cBhvr>
                                      <p:tavLst>
                                        <p:tav tm="0">
                                          <p:val>
                                            <p:strVal val="ppt_y"/>
                                          </p:val>
                                        </p:tav>
                                        <p:tav tm="100000">
                                          <p:val>
                                            <p:strVal val="ppt_y+.1"/>
                                          </p:val>
                                        </p:tav>
                                      </p:tavLst>
                                    </p:anim>
                                    <p:set>
                                      <p:cBhvr>
                                        <p:cTn id="115" dur="1" fill="hold">
                                          <p:stCondLst>
                                            <p:cond delay="1999"/>
                                          </p:stCondLst>
                                        </p:cTn>
                                        <p:tgtEl>
                                          <p:spTgt spid="20"/>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42" presetClass="exit" presetSubtype="0" fill="hold" grpId="0" nodeType="clickEffect">
                                  <p:stCondLst>
                                    <p:cond delay="0"/>
                                  </p:stCondLst>
                                  <p:childTnLst>
                                    <p:animEffect transition="out" filter="fade">
                                      <p:cBhvr>
                                        <p:cTn id="119" dur="1000"/>
                                        <p:tgtEl>
                                          <p:spTgt spid="30"/>
                                        </p:tgtEl>
                                      </p:cBhvr>
                                    </p:animEffect>
                                    <p:anim calcmode="lin" valueType="num">
                                      <p:cBhvr>
                                        <p:cTn id="120" dur="1000"/>
                                        <p:tgtEl>
                                          <p:spTgt spid="30"/>
                                        </p:tgtEl>
                                        <p:attrNameLst>
                                          <p:attrName>ppt_x</p:attrName>
                                        </p:attrNameLst>
                                      </p:cBhvr>
                                      <p:tavLst>
                                        <p:tav tm="0">
                                          <p:val>
                                            <p:strVal val="ppt_x"/>
                                          </p:val>
                                        </p:tav>
                                        <p:tav tm="100000">
                                          <p:val>
                                            <p:strVal val="ppt_x"/>
                                          </p:val>
                                        </p:tav>
                                      </p:tavLst>
                                    </p:anim>
                                    <p:anim calcmode="lin" valueType="num">
                                      <p:cBhvr>
                                        <p:cTn id="121" dur="1000"/>
                                        <p:tgtEl>
                                          <p:spTgt spid="30"/>
                                        </p:tgtEl>
                                        <p:attrNameLst>
                                          <p:attrName>ppt_y</p:attrName>
                                        </p:attrNameLst>
                                      </p:cBhvr>
                                      <p:tavLst>
                                        <p:tav tm="0">
                                          <p:val>
                                            <p:strVal val="ppt_y"/>
                                          </p:val>
                                        </p:tav>
                                        <p:tav tm="100000">
                                          <p:val>
                                            <p:strVal val="ppt_y+.1"/>
                                          </p:val>
                                        </p:tav>
                                      </p:tavLst>
                                    </p:anim>
                                    <p:set>
                                      <p:cBhvr>
                                        <p:cTn id="122" dur="1" fill="hold">
                                          <p:stCondLst>
                                            <p:cond delay="999"/>
                                          </p:stCondLst>
                                        </p:cTn>
                                        <p:tgtEl>
                                          <p:spTgt spid="30"/>
                                        </p:tgtEl>
                                        <p:attrNameLst>
                                          <p:attrName>style.visibility</p:attrName>
                                        </p:attrNameLst>
                                      </p:cBhvr>
                                      <p:to>
                                        <p:strVal val="hidden"/>
                                      </p:to>
                                    </p:set>
                                  </p:childTnLst>
                                </p:cTn>
                              </p:par>
                              <p:par>
                                <p:cTn id="123" presetID="42" presetClass="entr" presetSubtype="0"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fade">
                                      <p:cBhvr>
                                        <p:cTn id="125" dur="1000"/>
                                        <p:tgtEl>
                                          <p:spTgt spid="38"/>
                                        </p:tgtEl>
                                      </p:cBhvr>
                                    </p:animEffect>
                                    <p:anim calcmode="lin" valueType="num">
                                      <p:cBhvr>
                                        <p:cTn id="126" dur="1000" fill="hold"/>
                                        <p:tgtEl>
                                          <p:spTgt spid="38"/>
                                        </p:tgtEl>
                                        <p:attrNameLst>
                                          <p:attrName>ppt_x</p:attrName>
                                        </p:attrNameLst>
                                      </p:cBhvr>
                                      <p:tavLst>
                                        <p:tav tm="0">
                                          <p:val>
                                            <p:strVal val="#ppt_x"/>
                                          </p:val>
                                        </p:tav>
                                        <p:tav tm="100000">
                                          <p:val>
                                            <p:strVal val="#ppt_x"/>
                                          </p:val>
                                        </p:tav>
                                      </p:tavLst>
                                    </p:anim>
                                    <p:anim calcmode="lin" valueType="num">
                                      <p:cBhvr>
                                        <p:cTn id="127" dur="1000" fill="hold"/>
                                        <p:tgtEl>
                                          <p:spTgt spid="38"/>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1000"/>
                                        <p:tgtEl>
                                          <p:spTgt spid="37"/>
                                        </p:tgtEl>
                                      </p:cBhvr>
                                    </p:animEffect>
                                    <p:anim calcmode="lin" valueType="num">
                                      <p:cBhvr>
                                        <p:cTn id="131" dur="1000" fill="hold"/>
                                        <p:tgtEl>
                                          <p:spTgt spid="37"/>
                                        </p:tgtEl>
                                        <p:attrNameLst>
                                          <p:attrName>ppt_x</p:attrName>
                                        </p:attrNameLst>
                                      </p:cBhvr>
                                      <p:tavLst>
                                        <p:tav tm="0">
                                          <p:val>
                                            <p:strVal val="#ppt_x"/>
                                          </p:val>
                                        </p:tav>
                                        <p:tav tm="100000">
                                          <p:val>
                                            <p:strVal val="#ppt_x"/>
                                          </p:val>
                                        </p:tav>
                                      </p:tavLst>
                                    </p:anim>
                                    <p:anim calcmode="lin" valueType="num">
                                      <p:cBhvr>
                                        <p:cTn id="13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6" presetClass="exit" presetSubtype="32" fill="hold" grpId="0" nodeType="clickEffect">
                                  <p:stCondLst>
                                    <p:cond delay="0"/>
                                  </p:stCondLst>
                                  <p:childTnLst>
                                    <p:animEffect transition="out" filter="circle(out)">
                                      <p:cBhvr>
                                        <p:cTn id="136" dur="2000"/>
                                        <p:tgtEl>
                                          <p:spTgt spid="21"/>
                                        </p:tgtEl>
                                      </p:cBhvr>
                                    </p:animEffect>
                                    <p:set>
                                      <p:cBhvr>
                                        <p:cTn id="137" dur="1" fill="hold">
                                          <p:stCondLst>
                                            <p:cond delay="1999"/>
                                          </p:stCondLst>
                                        </p:cTn>
                                        <p:tgtEl>
                                          <p:spTgt spid="21"/>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6" presetClass="exit" presetSubtype="32" fill="hold" grpId="0" nodeType="clickEffect">
                                  <p:stCondLst>
                                    <p:cond delay="0"/>
                                  </p:stCondLst>
                                  <p:childTnLst>
                                    <p:animEffect transition="out" filter="circle(out)">
                                      <p:cBhvr>
                                        <p:cTn id="141" dur="2000"/>
                                        <p:tgtEl>
                                          <p:spTgt spid="22"/>
                                        </p:tgtEl>
                                      </p:cBhvr>
                                    </p:animEffect>
                                    <p:set>
                                      <p:cBhvr>
                                        <p:cTn id="142" dur="1" fill="hold">
                                          <p:stCondLst>
                                            <p:cond delay="1999"/>
                                          </p:stCondLst>
                                        </p:cTn>
                                        <p:tgtEl>
                                          <p:spTgt spid="22"/>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6" presetClass="exit" presetSubtype="32" fill="hold" grpId="0" nodeType="clickEffect">
                                  <p:stCondLst>
                                    <p:cond delay="0"/>
                                  </p:stCondLst>
                                  <p:childTnLst>
                                    <p:animEffect transition="out" filter="circle(out)">
                                      <p:cBhvr>
                                        <p:cTn id="146" dur="2000"/>
                                        <p:tgtEl>
                                          <p:spTgt spid="23"/>
                                        </p:tgtEl>
                                      </p:cBhvr>
                                    </p:animEffect>
                                    <p:set>
                                      <p:cBhvr>
                                        <p:cTn id="147" dur="1" fill="hold">
                                          <p:stCondLst>
                                            <p:cond delay="1999"/>
                                          </p:stCondLst>
                                        </p:cTn>
                                        <p:tgtEl>
                                          <p:spTgt spid="23"/>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6" presetClass="exit" presetSubtype="32" fill="hold" grpId="0" nodeType="clickEffect">
                                  <p:stCondLst>
                                    <p:cond delay="0"/>
                                  </p:stCondLst>
                                  <p:childTnLst>
                                    <p:animEffect transition="out" filter="circle(out)">
                                      <p:cBhvr>
                                        <p:cTn id="151" dur="2000"/>
                                        <p:tgtEl>
                                          <p:spTgt spid="24"/>
                                        </p:tgtEl>
                                      </p:cBhvr>
                                    </p:animEffect>
                                    <p:set>
                                      <p:cBhvr>
                                        <p:cTn id="152" dur="1" fill="hold">
                                          <p:stCondLst>
                                            <p:cond delay="1999"/>
                                          </p:stCondLst>
                                        </p:cTn>
                                        <p:tgtEl>
                                          <p:spTgt spid="24"/>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grpId="0" nodeType="click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fade">
                                      <p:cBhvr>
                                        <p:cTn id="157" dur="1000"/>
                                        <p:tgtEl>
                                          <p:spTgt spid="39"/>
                                        </p:tgtEl>
                                      </p:cBhvr>
                                    </p:animEffect>
                                    <p:anim calcmode="lin" valueType="num">
                                      <p:cBhvr>
                                        <p:cTn id="158" dur="1000" fill="hold"/>
                                        <p:tgtEl>
                                          <p:spTgt spid="39"/>
                                        </p:tgtEl>
                                        <p:attrNameLst>
                                          <p:attrName>ppt_x</p:attrName>
                                        </p:attrNameLst>
                                      </p:cBhvr>
                                      <p:tavLst>
                                        <p:tav tm="0">
                                          <p:val>
                                            <p:strVal val="#ppt_x"/>
                                          </p:val>
                                        </p:tav>
                                        <p:tav tm="100000">
                                          <p:val>
                                            <p:strVal val="#ppt_x"/>
                                          </p:val>
                                        </p:tav>
                                      </p:tavLst>
                                    </p:anim>
                                    <p:anim calcmode="lin" valueType="num">
                                      <p:cBhvr>
                                        <p:cTn id="159" dur="1000" fill="hold"/>
                                        <p:tgtEl>
                                          <p:spTgt spid="39"/>
                                        </p:tgtEl>
                                        <p:attrNameLst>
                                          <p:attrName>ppt_y</p:attrName>
                                        </p:attrNameLst>
                                      </p:cBhvr>
                                      <p:tavLst>
                                        <p:tav tm="0">
                                          <p:val>
                                            <p:strVal val="#ppt_y+.1"/>
                                          </p:val>
                                        </p:tav>
                                        <p:tav tm="100000">
                                          <p:val>
                                            <p:strVal val="#ppt_y"/>
                                          </p:val>
                                        </p:tav>
                                      </p:tavLst>
                                    </p:anim>
                                  </p:childTnLst>
                                </p:cTn>
                              </p:par>
                              <p:par>
                                <p:cTn id="160" presetID="42" presetClass="exit" presetSubtype="0" fill="hold" grpId="0" nodeType="withEffect">
                                  <p:stCondLst>
                                    <p:cond delay="0"/>
                                  </p:stCondLst>
                                  <p:childTnLst>
                                    <p:animEffect transition="out" filter="fade">
                                      <p:cBhvr>
                                        <p:cTn id="161" dur="1000"/>
                                        <p:tgtEl>
                                          <p:spTgt spid="31"/>
                                        </p:tgtEl>
                                      </p:cBhvr>
                                    </p:animEffect>
                                    <p:anim calcmode="lin" valueType="num">
                                      <p:cBhvr>
                                        <p:cTn id="162" dur="1000"/>
                                        <p:tgtEl>
                                          <p:spTgt spid="31"/>
                                        </p:tgtEl>
                                        <p:attrNameLst>
                                          <p:attrName>ppt_x</p:attrName>
                                        </p:attrNameLst>
                                      </p:cBhvr>
                                      <p:tavLst>
                                        <p:tav tm="0">
                                          <p:val>
                                            <p:strVal val="ppt_x"/>
                                          </p:val>
                                        </p:tav>
                                        <p:tav tm="100000">
                                          <p:val>
                                            <p:strVal val="ppt_x"/>
                                          </p:val>
                                        </p:tav>
                                      </p:tavLst>
                                    </p:anim>
                                    <p:anim calcmode="lin" valueType="num">
                                      <p:cBhvr>
                                        <p:cTn id="163" dur="1000"/>
                                        <p:tgtEl>
                                          <p:spTgt spid="31"/>
                                        </p:tgtEl>
                                        <p:attrNameLst>
                                          <p:attrName>ppt_y</p:attrName>
                                        </p:attrNameLst>
                                      </p:cBhvr>
                                      <p:tavLst>
                                        <p:tav tm="0">
                                          <p:val>
                                            <p:strVal val="ppt_y"/>
                                          </p:val>
                                        </p:tav>
                                        <p:tav tm="100000">
                                          <p:val>
                                            <p:strVal val="ppt_y+.1"/>
                                          </p:val>
                                        </p:tav>
                                      </p:tavLst>
                                    </p:anim>
                                    <p:set>
                                      <p:cBhvr>
                                        <p:cTn id="164" dur="1" fill="hold">
                                          <p:stCondLst>
                                            <p:cond delay="999"/>
                                          </p:stCondLst>
                                        </p:cTn>
                                        <p:tgtEl>
                                          <p:spTgt spid="31"/>
                                        </p:tgtEl>
                                        <p:attrNameLst>
                                          <p:attrName>style.visibility</p:attrName>
                                        </p:attrNameLst>
                                      </p:cBhvr>
                                      <p:to>
                                        <p:strVal val="hidden"/>
                                      </p:to>
                                    </p:set>
                                  </p:childTnLst>
                                </p:cTn>
                              </p:par>
                              <p:par>
                                <p:cTn id="165" presetID="42" presetClass="entr" presetSubtype="0" fill="hold" grpId="0" nodeType="withEffect">
                                  <p:stCondLst>
                                    <p:cond delay="0"/>
                                  </p:stCondLst>
                                  <p:childTnLst>
                                    <p:set>
                                      <p:cBhvr>
                                        <p:cTn id="166" dur="1" fill="hold">
                                          <p:stCondLst>
                                            <p:cond delay="0"/>
                                          </p:stCondLst>
                                        </p:cTn>
                                        <p:tgtEl>
                                          <p:spTgt spid="40"/>
                                        </p:tgtEl>
                                        <p:attrNameLst>
                                          <p:attrName>style.visibility</p:attrName>
                                        </p:attrNameLst>
                                      </p:cBhvr>
                                      <p:to>
                                        <p:strVal val="visible"/>
                                      </p:to>
                                    </p:set>
                                    <p:animEffect transition="in" filter="fade">
                                      <p:cBhvr>
                                        <p:cTn id="167" dur="1000"/>
                                        <p:tgtEl>
                                          <p:spTgt spid="40"/>
                                        </p:tgtEl>
                                      </p:cBhvr>
                                    </p:animEffect>
                                    <p:anim calcmode="lin" valueType="num">
                                      <p:cBhvr>
                                        <p:cTn id="168" dur="1000" fill="hold"/>
                                        <p:tgtEl>
                                          <p:spTgt spid="40"/>
                                        </p:tgtEl>
                                        <p:attrNameLst>
                                          <p:attrName>ppt_x</p:attrName>
                                        </p:attrNameLst>
                                      </p:cBhvr>
                                      <p:tavLst>
                                        <p:tav tm="0">
                                          <p:val>
                                            <p:strVal val="#ppt_x"/>
                                          </p:val>
                                        </p:tav>
                                        <p:tav tm="100000">
                                          <p:val>
                                            <p:strVal val="#ppt_x"/>
                                          </p:val>
                                        </p:tav>
                                      </p:tavLst>
                                    </p:anim>
                                    <p:anim calcmode="lin" valueType="num">
                                      <p:cBhvr>
                                        <p:cTn id="16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xit" presetSubtype="0" fill="hold" grpId="0" nodeType="clickEffect">
                                  <p:stCondLst>
                                    <p:cond delay="0"/>
                                  </p:stCondLst>
                                  <p:childTnLst>
                                    <p:animEffect transition="out" filter="fade">
                                      <p:cBhvr>
                                        <p:cTn id="173" dur="1000"/>
                                        <p:tgtEl>
                                          <p:spTgt spid="26"/>
                                        </p:tgtEl>
                                      </p:cBhvr>
                                    </p:animEffect>
                                    <p:anim calcmode="lin" valueType="num">
                                      <p:cBhvr>
                                        <p:cTn id="174" dur="1000"/>
                                        <p:tgtEl>
                                          <p:spTgt spid="26"/>
                                        </p:tgtEl>
                                        <p:attrNameLst>
                                          <p:attrName>ppt_x</p:attrName>
                                        </p:attrNameLst>
                                      </p:cBhvr>
                                      <p:tavLst>
                                        <p:tav tm="0">
                                          <p:val>
                                            <p:strVal val="ppt_x"/>
                                          </p:val>
                                        </p:tav>
                                        <p:tav tm="100000">
                                          <p:val>
                                            <p:strVal val="ppt_x"/>
                                          </p:val>
                                        </p:tav>
                                      </p:tavLst>
                                    </p:anim>
                                    <p:anim calcmode="lin" valueType="num">
                                      <p:cBhvr>
                                        <p:cTn id="175" dur="1000"/>
                                        <p:tgtEl>
                                          <p:spTgt spid="26"/>
                                        </p:tgtEl>
                                        <p:attrNameLst>
                                          <p:attrName>ppt_y</p:attrName>
                                        </p:attrNameLst>
                                      </p:cBhvr>
                                      <p:tavLst>
                                        <p:tav tm="0">
                                          <p:val>
                                            <p:strVal val="ppt_y"/>
                                          </p:val>
                                        </p:tav>
                                        <p:tav tm="100000">
                                          <p:val>
                                            <p:strVal val="ppt_y+.1"/>
                                          </p:val>
                                        </p:tav>
                                      </p:tavLst>
                                    </p:anim>
                                    <p:set>
                                      <p:cBhvr>
                                        <p:cTn id="176" dur="1" fill="hold">
                                          <p:stCondLst>
                                            <p:cond delay="999"/>
                                          </p:stCondLst>
                                        </p:cTn>
                                        <p:tgtEl>
                                          <p:spTgt spid="26"/>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42" presetClass="exit" presetSubtype="0" fill="hold" grpId="0"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0"/>
                                        <p:tgtEl>
                                          <p:spTgt spid="27"/>
                                        </p:tgtEl>
                                        <p:attrNameLst>
                                          <p:attrName>ppt_y</p:attrName>
                                        </p:attrNameLst>
                                      </p:cBhvr>
                                      <p:tavLst>
                                        <p:tav tm="0">
                                          <p:val>
                                            <p:strVal val="ppt_y"/>
                                          </p:val>
                                        </p:tav>
                                        <p:tav tm="100000">
                                          <p:val>
                                            <p:strVal val="ppt_y+.1"/>
                                          </p:val>
                                        </p:tav>
                                      </p:tavLst>
                                    </p:anim>
                                    <p:set>
                                      <p:cBhvr>
                                        <p:cTn id="183" dur="1" fill="hold">
                                          <p:stCondLst>
                                            <p:cond delay="999"/>
                                          </p:stCondLst>
                                        </p:cTn>
                                        <p:tgtEl>
                                          <p:spTgt spid="27"/>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41"/>
                                        </p:tgtEl>
                                        <p:attrNameLst>
                                          <p:attrName>style.visibility</p:attrName>
                                        </p:attrNameLst>
                                      </p:cBhvr>
                                      <p:to>
                                        <p:strVal val="visible"/>
                                      </p:to>
                                    </p:set>
                                    <p:animEffect transition="in" filter="fade">
                                      <p:cBhvr>
                                        <p:cTn id="188" dur="1000"/>
                                        <p:tgtEl>
                                          <p:spTgt spid="41"/>
                                        </p:tgtEl>
                                      </p:cBhvr>
                                    </p:animEffect>
                                    <p:anim calcmode="lin" valueType="num">
                                      <p:cBhvr>
                                        <p:cTn id="189" dur="1000" fill="hold"/>
                                        <p:tgtEl>
                                          <p:spTgt spid="41"/>
                                        </p:tgtEl>
                                        <p:attrNameLst>
                                          <p:attrName>ppt_x</p:attrName>
                                        </p:attrNameLst>
                                      </p:cBhvr>
                                      <p:tavLst>
                                        <p:tav tm="0">
                                          <p:val>
                                            <p:strVal val="#ppt_x"/>
                                          </p:val>
                                        </p:tav>
                                        <p:tav tm="100000">
                                          <p:val>
                                            <p:strVal val="#ppt_x"/>
                                          </p:val>
                                        </p:tav>
                                      </p:tavLst>
                                    </p:anim>
                                    <p:anim calcmode="lin" valueType="num">
                                      <p:cBhvr>
                                        <p:cTn id="190" dur="1000" fill="hold"/>
                                        <p:tgtEl>
                                          <p:spTgt spid="41"/>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42"/>
                                        </p:tgtEl>
                                        <p:attrNameLst>
                                          <p:attrName>style.visibility</p:attrName>
                                        </p:attrNameLst>
                                      </p:cBhvr>
                                      <p:to>
                                        <p:strVal val="visible"/>
                                      </p:to>
                                    </p:set>
                                    <p:animEffect transition="in" filter="fade">
                                      <p:cBhvr>
                                        <p:cTn id="193" dur="1000"/>
                                        <p:tgtEl>
                                          <p:spTgt spid="42"/>
                                        </p:tgtEl>
                                      </p:cBhvr>
                                    </p:animEffect>
                                    <p:anim calcmode="lin" valueType="num">
                                      <p:cBhvr>
                                        <p:cTn id="194" dur="1000" fill="hold"/>
                                        <p:tgtEl>
                                          <p:spTgt spid="42"/>
                                        </p:tgtEl>
                                        <p:attrNameLst>
                                          <p:attrName>ppt_x</p:attrName>
                                        </p:attrNameLst>
                                      </p:cBhvr>
                                      <p:tavLst>
                                        <p:tav tm="0">
                                          <p:val>
                                            <p:strVal val="#ppt_x"/>
                                          </p:val>
                                        </p:tav>
                                        <p:tav tm="100000">
                                          <p:val>
                                            <p:strVal val="#ppt_x"/>
                                          </p:val>
                                        </p:tav>
                                      </p:tavLst>
                                    </p:anim>
                                    <p:anim calcmode="lin" valueType="num">
                                      <p:cBhvr>
                                        <p:cTn id="19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3" grpId="0" animBg="1"/>
      <p:bldP spid="35" grpId="0" animBg="1"/>
      <p:bldP spid="37" grpId="0" animBg="1"/>
      <p:bldP spid="38" grpId="0" animBg="1"/>
      <p:bldP spid="39" grpId="0" animBg="1"/>
      <p:bldP spid="40" grpId="0" animBg="1"/>
      <p:bldP spid="41" grpId="0" animBg="1"/>
      <p:bldP spid="4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3835-68D3-4072-B1C7-BC159B6FD622}"/>
              </a:ext>
            </a:extLst>
          </p:cNvPr>
          <p:cNvSpPr>
            <a:spLocks noGrp="1"/>
          </p:cNvSpPr>
          <p:nvPr>
            <p:ph type="title"/>
          </p:nvPr>
        </p:nvSpPr>
        <p:spPr>
          <a:xfrm>
            <a:off x="1487488" y="12276"/>
            <a:ext cx="10424096" cy="706090"/>
          </a:xfrm>
        </p:spPr>
        <p:txBody>
          <a:bodyPr/>
          <a:lstStyle/>
          <a:p>
            <a:r>
              <a:rPr lang="en-US" b="1" dirty="0"/>
              <a:t>Cover Crops</a:t>
            </a:r>
            <a:endParaRPr lang="en-US" dirty="0"/>
          </a:p>
        </p:txBody>
      </p:sp>
      <p:sp>
        <p:nvSpPr>
          <p:cNvPr id="3" name="Content Placeholder 2">
            <a:extLst>
              <a:ext uri="{FF2B5EF4-FFF2-40B4-BE49-F238E27FC236}">
                <a16:creationId xmlns:a16="http://schemas.microsoft.com/office/drawing/2014/main" id="{19BEFCC6-4DB1-440E-87C4-692CF803B0E8}"/>
              </a:ext>
            </a:extLst>
          </p:cNvPr>
          <p:cNvSpPr>
            <a:spLocks noGrp="1"/>
          </p:cNvSpPr>
          <p:nvPr>
            <p:ph idx="1"/>
          </p:nvPr>
        </p:nvSpPr>
        <p:spPr>
          <a:xfrm>
            <a:off x="1487488" y="770020"/>
            <a:ext cx="10369152" cy="6011780"/>
          </a:xfrm>
        </p:spPr>
        <p:txBody>
          <a:bodyPr>
            <a:normAutofit/>
          </a:bodyPr>
          <a:lstStyle/>
          <a:p>
            <a:pPr algn="just"/>
            <a:r>
              <a:rPr lang="en-US" dirty="0"/>
              <a:t>Cover crops are an integral component of cropping systems to conserve soil and water. </a:t>
            </a:r>
          </a:p>
          <a:p>
            <a:pPr algn="just"/>
            <a:r>
              <a:rPr lang="en-US" dirty="0"/>
              <a:t>They protect soil against erosion, improve soil structure, and enhance soil fertility. </a:t>
            </a:r>
          </a:p>
          <a:p>
            <a:pPr algn="just"/>
            <a:r>
              <a:rPr lang="en-US" dirty="0"/>
              <a:t>Cover crops with legumes and mixture of plants enhance performance of crop rotations.</a:t>
            </a:r>
          </a:p>
          <a:p>
            <a:pPr algn="just"/>
            <a:r>
              <a:rPr lang="en-US" dirty="0"/>
              <a:t>A well-structured system with cover crops and rotations restores soil productivity. Legume cover crops enhance biological nitrogen fixation and biomass input. </a:t>
            </a:r>
          </a:p>
          <a:p>
            <a:pPr algn="just"/>
            <a:r>
              <a:rPr lang="en-US" dirty="0"/>
              <a:t>When used synergistically, crop rotations in conjunction with cover crops reduce incidence of insects and weeds and diseases, improve soil productivity, and accentuate sustainability and profitability.</a:t>
            </a:r>
          </a:p>
          <a:p>
            <a:endParaRPr lang="en-US" dirty="0"/>
          </a:p>
        </p:txBody>
      </p:sp>
      <p:sp>
        <p:nvSpPr>
          <p:cNvPr id="4" name="Date Placeholder 3">
            <a:extLst>
              <a:ext uri="{FF2B5EF4-FFF2-40B4-BE49-F238E27FC236}">
                <a16:creationId xmlns:a16="http://schemas.microsoft.com/office/drawing/2014/main" id="{20FCA16A-A6FC-425A-B45F-1EB35CA3B52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BD51D266-400F-45DC-B1E2-1AF73F3C6EA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8698244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AF78C-0DAB-4885-A5FD-4C9E0B8BBFD0}"/>
              </a:ext>
            </a:extLst>
          </p:cNvPr>
          <p:cNvSpPr>
            <a:spLocks noGrp="1"/>
          </p:cNvSpPr>
          <p:nvPr>
            <p:ph type="title"/>
          </p:nvPr>
        </p:nvSpPr>
        <p:spPr/>
        <p:txBody>
          <a:bodyPr/>
          <a:lstStyle/>
          <a:p>
            <a:r>
              <a:rPr lang="en-US" b="1" dirty="0"/>
              <a:t>Cover Crop</a:t>
            </a:r>
          </a:p>
        </p:txBody>
      </p:sp>
      <p:sp>
        <p:nvSpPr>
          <p:cNvPr id="3" name="Content Placeholder 2">
            <a:extLst>
              <a:ext uri="{FF2B5EF4-FFF2-40B4-BE49-F238E27FC236}">
                <a16:creationId xmlns:a16="http://schemas.microsoft.com/office/drawing/2014/main" id="{BA792F2D-9D91-4872-8916-161EEC5FE32A}"/>
              </a:ext>
            </a:extLst>
          </p:cNvPr>
          <p:cNvSpPr>
            <a:spLocks noGrp="1"/>
          </p:cNvSpPr>
          <p:nvPr>
            <p:ph idx="1"/>
          </p:nvPr>
        </p:nvSpPr>
        <p:spPr/>
        <p:txBody>
          <a:bodyPr>
            <a:normAutofit lnSpcReduction="10000"/>
          </a:bodyPr>
          <a:lstStyle/>
          <a:p>
            <a:r>
              <a:rPr lang="en-US" sz="2800" dirty="0"/>
              <a:t>Cover crops are innovative conservation practices, and are speciﬁcally grown for: </a:t>
            </a:r>
          </a:p>
          <a:p>
            <a:pPr lvl="1"/>
            <a:r>
              <a:rPr lang="en-US" dirty="0"/>
              <a:t>protecting soil against erosion, </a:t>
            </a:r>
          </a:p>
          <a:p>
            <a:pPr lvl="1"/>
            <a:r>
              <a:rPr lang="en-US" dirty="0"/>
              <a:t>improving soil properties, </a:t>
            </a:r>
          </a:p>
          <a:p>
            <a:pPr lvl="1"/>
            <a:r>
              <a:rPr lang="en-US" dirty="0"/>
              <a:t>enhancing soil fertility, </a:t>
            </a:r>
          </a:p>
          <a:p>
            <a:pPr lvl="1"/>
            <a:r>
              <a:rPr lang="en-US" dirty="0"/>
              <a:t>suppressing weeds, </a:t>
            </a:r>
          </a:p>
          <a:p>
            <a:pPr lvl="1"/>
            <a:r>
              <a:rPr lang="en-US" dirty="0"/>
              <a:t>ﬁxing N, </a:t>
            </a:r>
          </a:p>
          <a:p>
            <a:pPr lvl="1"/>
            <a:r>
              <a:rPr lang="en-US" dirty="0"/>
              <a:t>increasing soil organic matter content, </a:t>
            </a:r>
          </a:p>
          <a:p>
            <a:pPr lvl="1"/>
            <a:r>
              <a:rPr lang="en-US" dirty="0"/>
              <a:t>increasing crop yields, </a:t>
            </a:r>
          </a:p>
          <a:p>
            <a:pPr lvl="1"/>
            <a:r>
              <a:rPr lang="en-US" dirty="0"/>
              <a:t>recycling nutrients, </a:t>
            </a:r>
          </a:p>
          <a:p>
            <a:pPr lvl="1"/>
            <a:r>
              <a:rPr lang="en-US" dirty="0"/>
              <a:t>preventing leaching of nutrients, and </a:t>
            </a:r>
          </a:p>
          <a:p>
            <a:pPr lvl="1"/>
            <a:r>
              <a:rPr lang="en-US" dirty="0"/>
              <a:t>improving water quality</a:t>
            </a:r>
          </a:p>
          <a:p>
            <a:endParaRPr lang="en-US" dirty="0"/>
          </a:p>
        </p:txBody>
      </p:sp>
      <p:sp>
        <p:nvSpPr>
          <p:cNvPr id="4" name="Date Placeholder 3">
            <a:extLst>
              <a:ext uri="{FF2B5EF4-FFF2-40B4-BE49-F238E27FC236}">
                <a16:creationId xmlns:a16="http://schemas.microsoft.com/office/drawing/2014/main" id="{0AE0C328-8E0D-4D04-8307-967BA22182C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82E2CED-E48A-4F68-8A8A-0CBFED96AD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7698059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1AE8C-EF44-4D82-927A-981393F11D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9F109D-F8AE-4039-AF2E-0442394AB1D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1BF8C1C-9CDC-4F7D-A322-BBA6822A91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6AA4557-E844-4048-881D-7E9F3AEACB0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C6CF3576-3C84-43A7-A9F2-A0F7CBF7D900}"/>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1608102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FA115F-6178-4D3C-B72C-6958E070273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A13177C-6F12-47E9-93C8-14D39CBC922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Content Placeholder 5">
            <a:extLst>
              <a:ext uri="{FF2B5EF4-FFF2-40B4-BE49-F238E27FC236}">
                <a16:creationId xmlns:a16="http://schemas.microsoft.com/office/drawing/2014/main" id="{01BEF157-6960-4E82-B54B-50A7B77A962D}"/>
              </a:ext>
            </a:extLst>
          </p:cNvPr>
          <p:cNvPicPr>
            <a:picLocks noGrp="1" noChangeAspect="1"/>
          </p:cNvPicPr>
          <p:nvPr>
            <p:ph idx="1"/>
          </p:nvPr>
        </p:nvPicPr>
        <p:blipFill>
          <a:blip r:embed="rId2"/>
          <a:stretch>
            <a:fillRect/>
          </a:stretch>
        </p:blipFill>
        <p:spPr>
          <a:xfrm>
            <a:off x="1355029" y="0"/>
            <a:ext cx="4805139" cy="6893355"/>
          </a:xfrm>
          <a:prstGeom prst="rect">
            <a:avLst/>
          </a:prstGeom>
        </p:spPr>
      </p:pic>
      <p:pic>
        <p:nvPicPr>
          <p:cNvPr id="7" name="Picture 6">
            <a:extLst>
              <a:ext uri="{FF2B5EF4-FFF2-40B4-BE49-F238E27FC236}">
                <a16:creationId xmlns:a16="http://schemas.microsoft.com/office/drawing/2014/main" id="{F2AE48A3-11D0-4767-8092-15C625BE11C0}"/>
              </a:ext>
            </a:extLst>
          </p:cNvPr>
          <p:cNvPicPr>
            <a:picLocks noChangeAspect="1"/>
          </p:cNvPicPr>
          <p:nvPr/>
        </p:nvPicPr>
        <p:blipFill>
          <a:blip r:embed="rId3"/>
          <a:stretch>
            <a:fillRect/>
          </a:stretch>
        </p:blipFill>
        <p:spPr>
          <a:xfrm>
            <a:off x="6038429" y="0"/>
            <a:ext cx="6153571" cy="6858000"/>
          </a:xfrm>
          <a:prstGeom prst="rect">
            <a:avLst/>
          </a:prstGeom>
        </p:spPr>
      </p:pic>
    </p:spTree>
    <p:extLst>
      <p:ext uri="{BB962C8B-B14F-4D97-AF65-F5344CB8AC3E}">
        <p14:creationId xmlns:p14="http://schemas.microsoft.com/office/powerpoint/2010/main" val="19728946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B841292-27E4-46ED-827E-C3DE9B4C1D2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251B991-D46B-4603-B117-12C304C3318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38A2270A-BFAA-41B5-AF5F-5AAB87D822CF}"/>
              </a:ext>
            </a:extLst>
          </p:cNvPr>
          <p:cNvPicPr>
            <a:picLocks noChangeAspect="1"/>
          </p:cNvPicPr>
          <p:nvPr/>
        </p:nvPicPr>
        <p:blipFill>
          <a:blip r:embed="rId2"/>
          <a:stretch>
            <a:fillRect/>
          </a:stretch>
        </p:blipFill>
        <p:spPr>
          <a:xfrm>
            <a:off x="5653418" y="0"/>
            <a:ext cx="6441047" cy="5246077"/>
          </a:xfrm>
          <a:prstGeom prst="rect">
            <a:avLst/>
          </a:prstGeom>
        </p:spPr>
      </p:pic>
      <p:pic>
        <p:nvPicPr>
          <p:cNvPr id="7" name="Picture 6">
            <a:extLst>
              <a:ext uri="{FF2B5EF4-FFF2-40B4-BE49-F238E27FC236}">
                <a16:creationId xmlns:a16="http://schemas.microsoft.com/office/drawing/2014/main" id="{7B04AAE5-6C65-4618-A457-150A3268DFD2}"/>
              </a:ext>
            </a:extLst>
          </p:cNvPr>
          <p:cNvPicPr>
            <a:picLocks noChangeAspect="1"/>
          </p:cNvPicPr>
          <p:nvPr/>
        </p:nvPicPr>
        <p:blipFill>
          <a:blip r:embed="rId3"/>
          <a:stretch>
            <a:fillRect/>
          </a:stretch>
        </p:blipFill>
        <p:spPr>
          <a:xfrm>
            <a:off x="0" y="1473750"/>
            <a:ext cx="6650157" cy="5384250"/>
          </a:xfrm>
          <a:prstGeom prst="rect">
            <a:avLst/>
          </a:prstGeom>
        </p:spPr>
      </p:pic>
    </p:spTree>
    <p:extLst>
      <p:ext uri="{BB962C8B-B14F-4D97-AF65-F5344CB8AC3E}">
        <p14:creationId xmlns:p14="http://schemas.microsoft.com/office/powerpoint/2010/main" val="38898790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608C-685B-43CA-9591-15DAAE0209AB}"/>
              </a:ext>
            </a:extLst>
          </p:cNvPr>
          <p:cNvSpPr>
            <a:spLocks noGrp="1"/>
          </p:cNvSpPr>
          <p:nvPr>
            <p:ph type="title"/>
          </p:nvPr>
        </p:nvSpPr>
        <p:spPr>
          <a:xfrm>
            <a:off x="1295467" y="76200"/>
            <a:ext cx="10424096" cy="706090"/>
          </a:xfrm>
        </p:spPr>
        <p:txBody>
          <a:bodyPr>
            <a:normAutofit/>
          </a:bodyPr>
          <a:lstStyle/>
          <a:p>
            <a:r>
              <a:rPr lang="en-US" b="1" dirty="0"/>
              <a:t>Row Crops</a:t>
            </a:r>
            <a:endParaRPr lang="en-US" dirty="0"/>
          </a:p>
        </p:txBody>
      </p:sp>
      <p:sp>
        <p:nvSpPr>
          <p:cNvPr id="3" name="Content Placeholder 2">
            <a:extLst>
              <a:ext uri="{FF2B5EF4-FFF2-40B4-BE49-F238E27FC236}">
                <a16:creationId xmlns:a16="http://schemas.microsoft.com/office/drawing/2014/main" id="{73CF22B7-1C68-45BF-BCF4-419F9D7853F6}"/>
              </a:ext>
            </a:extLst>
          </p:cNvPr>
          <p:cNvSpPr>
            <a:spLocks noGrp="1"/>
          </p:cNvSpPr>
          <p:nvPr>
            <p:ph idx="1"/>
          </p:nvPr>
        </p:nvSpPr>
        <p:spPr>
          <a:xfrm>
            <a:off x="1487488" y="782290"/>
            <a:ext cx="10369152" cy="6075710"/>
          </a:xfrm>
        </p:spPr>
        <p:txBody>
          <a:bodyPr>
            <a:normAutofit fontScale="92500" lnSpcReduction="10000"/>
          </a:bodyPr>
          <a:lstStyle/>
          <a:p>
            <a:r>
              <a:rPr lang="en-US" dirty="0"/>
              <a:t>Row crops refer to crops grown in parallel rows</a:t>
            </a:r>
          </a:p>
          <a:p>
            <a:pPr lvl="1"/>
            <a:r>
              <a:rPr lang="en-US" dirty="0"/>
              <a:t>Corn, wheat, rice, soybean, cotton, peanuts, sorghum, sugarcane, sugar beets, and sunflowers are examples of row crops.</a:t>
            </a:r>
          </a:p>
          <a:p>
            <a:pPr lvl="1"/>
            <a:r>
              <a:rPr lang="en-US" sz="2600" dirty="0"/>
              <a:t>Soil erosion is a major concern in intensive row cropping systems under plow tillage system of seedbed preparation. </a:t>
            </a:r>
          </a:p>
          <a:p>
            <a:pPr lvl="1"/>
            <a:r>
              <a:rPr lang="en-US" sz="2600" dirty="0"/>
              <a:t>The unprotected wide space between rows exacerbates risks of rill and gully erosion. </a:t>
            </a:r>
          </a:p>
          <a:p>
            <a:r>
              <a:rPr lang="en-US" sz="2800" dirty="0"/>
              <a:t>Reducing space between rows has important implications to soil and water conservation and crop yields. </a:t>
            </a:r>
          </a:p>
          <a:p>
            <a:pPr lvl="1"/>
            <a:r>
              <a:rPr lang="en-US" sz="2600" dirty="0"/>
              <a:t>Crops grown in narrow spaced rows provide better protection against raindrop impacts by forming a close canopy. </a:t>
            </a:r>
          </a:p>
          <a:p>
            <a:pPr lvl="1"/>
            <a:r>
              <a:rPr lang="en-US" sz="2600" dirty="0"/>
              <a:t>Higher canopy cover or closed canopy cover in narrowly spaced row crops as compared to wide rows reduces evaporation and decreases soil’s susceptibility to erosion. </a:t>
            </a:r>
          </a:p>
          <a:p>
            <a:pPr lvl="1"/>
            <a:r>
              <a:rPr lang="en-US" sz="2600" dirty="0"/>
              <a:t>The closed canopy cover rapidly shades the soil surface, reduces soil temperature and weed proliferation although vehicular traffic can be difficult. </a:t>
            </a:r>
          </a:p>
          <a:p>
            <a:pPr lvl="1"/>
            <a:endParaRPr lang="en-US" sz="2600" dirty="0"/>
          </a:p>
          <a:p>
            <a:pPr lvl="1"/>
            <a:endParaRPr lang="en-US" sz="2600" dirty="0"/>
          </a:p>
          <a:p>
            <a:pPr lvl="1"/>
            <a:endParaRPr lang="en-US" dirty="0"/>
          </a:p>
          <a:p>
            <a:endParaRPr lang="en-US" dirty="0"/>
          </a:p>
        </p:txBody>
      </p:sp>
      <p:sp>
        <p:nvSpPr>
          <p:cNvPr id="4" name="Date Placeholder 3">
            <a:extLst>
              <a:ext uri="{FF2B5EF4-FFF2-40B4-BE49-F238E27FC236}">
                <a16:creationId xmlns:a16="http://schemas.microsoft.com/office/drawing/2014/main" id="{0D711AAB-C9D7-446A-819B-2E2ED5CBB64F}"/>
              </a:ext>
            </a:extLst>
          </p:cNvPr>
          <p:cNvSpPr>
            <a:spLocks noGrp="1"/>
          </p:cNvSpPr>
          <p:nvPr>
            <p:ph type="dt" sz="half" idx="10"/>
          </p:nvPr>
        </p:nvSpPr>
        <p:spPr>
          <a:xfrm>
            <a:off x="0" y="6543675"/>
            <a:ext cx="1960040" cy="28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dirty="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EF5D69B-4ABF-4EC3-82DA-9E0661A1C3C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5900960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932F5-8B0A-44B9-BDC1-B3718895C7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EDA767-EBCB-4754-96DE-8128C16808D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29F6E49-3564-4CE7-A8EE-A62572E1596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CC351F4-B6D2-410B-AC26-447C4A84DAB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EE7CA1DA-8E68-4310-9D58-92E17B9ABD12}"/>
              </a:ext>
            </a:extLst>
          </p:cNvPr>
          <p:cNvPicPr>
            <a:picLocks noChangeAspect="1"/>
          </p:cNvPicPr>
          <p:nvPr/>
        </p:nvPicPr>
        <p:blipFill rotWithShape="1">
          <a:blip r:embed="rId2"/>
          <a:srcRect l="972" r="1644"/>
          <a:stretch/>
        </p:blipFill>
        <p:spPr>
          <a:xfrm>
            <a:off x="1295467" y="0"/>
            <a:ext cx="10828742" cy="6858000"/>
          </a:xfrm>
          <a:prstGeom prst="rect">
            <a:avLst/>
          </a:prstGeom>
        </p:spPr>
      </p:pic>
    </p:spTree>
    <p:extLst>
      <p:ext uri="{BB962C8B-B14F-4D97-AF65-F5344CB8AC3E}">
        <p14:creationId xmlns:p14="http://schemas.microsoft.com/office/powerpoint/2010/main" val="39390965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62572-25D3-442E-8460-2B765E6BA75D}"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descr="Image result for maize crop at field"/>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2359757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78141-1298-43C6-9EC6-B700B5683D8B}"/>
              </a:ext>
            </a:extLst>
          </p:cNvPr>
          <p:cNvSpPr>
            <a:spLocks noGrp="1"/>
          </p:cNvSpPr>
          <p:nvPr>
            <p:ph type="title"/>
          </p:nvPr>
        </p:nvSpPr>
        <p:spPr>
          <a:xfrm>
            <a:off x="1432544" y="-1"/>
            <a:ext cx="10424096" cy="706090"/>
          </a:xfrm>
        </p:spPr>
        <p:txBody>
          <a:bodyPr>
            <a:normAutofit/>
          </a:bodyPr>
          <a:lstStyle/>
          <a:p>
            <a:r>
              <a:rPr lang="en-US" b="1" dirty="0"/>
              <a:t>Multiple Cropping</a:t>
            </a:r>
            <a:endParaRPr lang="en-US" dirty="0"/>
          </a:p>
        </p:txBody>
      </p:sp>
      <p:sp>
        <p:nvSpPr>
          <p:cNvPr id="3" name="Content Placeholder 2">
            <a:extLst>
              <a:ext uri="{FF2B5EF4-FFF2-40B4-BE49-F238E27FC236}">
                <a16:creationId xmlns:a16="http://schemas.microsoft.com/office/drawing/2014/main" id="{0F3F13A1-A122-42DE-B195-60CB9D282870}"/>
              </a:ext>
            </a:extLst>
          </p:cNvPr>
          <p:cNvSpPr>
            <a:spLocks noGrp="1"/>
          </p:cNvSpPr>
          <p:nvPr>
            <p:ph idx="1"/>
          </p:nvPr>
        </p:nvSpPr>
        <p:spPr>
          <a:xfrm>
            <a:off x="1487488" y="706089"/>
            <a:ext cx="10369152" cy="6039371"/>
          </a:xfrm>
        </p:spPr>
        <p:txBody>
          <a:bodyPr>
            <a:normAutofit fontScale="85000" lnSpcReduction="10000"/>
          </a:bodyPr>
          <a:lstStyle/>
          <a:p>
            <a:r>
              <a:rPr lang="en-US" dirty="0"/>
              <a:t>Multiple cropping is a system where different crops are simultaneously planted on the same field during the same season a year.</a:t>
            </a:r>
          </a:p>
          <a:p>
            <a:r>
              <a:rPr lang="en-US" dirty="0"/>
              <a:t>it allows an integration of food crops, farm animals, conservation grass buffers, and trees into the same piece of land.</a:t>
            </a:r>
          </a:p>
          <a:p>
            <a:r>
              <a:rPr lang="en-US" dirty="0"/>
              <a:t>Multiple cropping is advantageous because it:</a:t>
            </a:r>
          </a:p>
          <a:p>
            <a:pPr lvl="1"/>
            <a:r>
              <a:rPr lang="en-US" sz="2600" dirty="0"/>
              <a:t>allows the production of diverse food crops,</a:t>
            </a:r>
          </a:p>
          <a:p>
            <a:pPr lvl="1"/>
            <a:r>
              <a:rPr lang="en-US" sz="2600" dirty="0"/>
              <a:t>offers better soil erosion control by continuous growing of crops with variable </a:t>
            </a:r>
            <a:r>
              <a:rPr lang="en-US" sz="2800" dirty="0"/>
              <a:t>biomass production and rooting systems,</a:t>
            </a:r>
          </a:p>
          <a:p>
            <a:pPr lvl="1"/>
            <a:r>
              <a:rPr lang="en-US" sz="2600" dirty="0"/>
              <a:t>reduces risk of total loss of crops from adverse climate conditions (e.g., drought resistant) or diseases,</a:t>
            </a:r>
          </a:p>
          <a:p>
            <a:pPr lvl="1"/>
            <a:r>
              <a:rPr lang="en-US" sz="2600" dirty="0"/>
              <a:t>provides diversified farm products from a small piece of land, reducing production costs.</a:t>
            </a:r>
          </a:p>
          <a:p>
            <a:pPr lvl="1"/>
            <a:r>
              <a:rPr lang="en-US" sz="2600" dirty="0"/>
              <a:t>improves soil fertility and reduces soil erodibility by planting grass, grain crops, and legumes,</a:t>
            </a:r>
          </a:p>
          <a:p>
            <a:pPr lvl="1"/>
            <a:r>
              <a:rPr lang="en-US" sz="2600" dirty="0"/>
              <a:t>reduces disease pressure and use of synthetic fertilizers, herbicides, and pesticides</a:t>
            </a:r>
            <a:endParaRPr lang="en-US" sz="2800" dirty="0"/>
          </a:p>
          <a:p>
            <a:pPr lvl="1"/>
            <a:r>
              <a:rPr lang="en-US" sz="2600" dirty="0"/>
              <a:t>allows planting crops in different seasons, spreading the harvest and supply of produce.</a:t>
            </a:r>
            <a:endParaRPr lang="en-US" sz="2400" dirty="0"/>
          </a:p>
          <a:p>
            <a:pPr lvl="2"/>
            <a:endParaRPr lang="en-US" sz="2400" dirty="0"/>
          </a:p>
          <a:p>
            <a:pPr lvl="2"/>
            <a:endParaRPr lang="en-US" sz="2600" dirty="0"/>
          </a:p>
          <a:p>
            <a:pPr lvl="2"/>
            <a:endParaRPr lang="en-US" dirty="0"/>
          </a:p>
          <a:p>
            <a:endParaRPr lang="en-US" dirty="0"/>
          </a:p>
        </p:txBody>
      </p:sp>
      <p:sp>
        <p:nvSpPr>
          <p:cNvPr id="4" name="Date Placeholder 3">
            <a:extLst>
              <a:ext uri="{FF2B5EF4-FFF2-40B4-BE49-F238E27FC236}">
                <a16:creationId xmlns:a16="http://schemas.microsoft.com/office/drawing/2014/main" id="{4624921E-0942-4CEC-BDE8-299987A0435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D05067A-C816-402D-A8D4-4E21C8527D1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9138947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A1CF-2B56-4132-99FB-0B77F665EB28}"/>
              </a:ext>
            </a:extLst>
          </p:cNvPr>
          <p:cNvSpPr>
            <a:spLocks noGrp="1"/>
          </p:cNvSpPr>
          <p:nvPr>
            <p:ph type="title"/>
          </p:nvPr>
        </p:nvSpPr>
        <p:spPr/>
        <p:txBody>
          <a:bodyPr>
            <a:normAutofit/>
          </a:bodyPr>
          <a:lstStyle/>
          <a:p>
            <a:r>
              <a:rPr lang="en-US" b="1" dirty="0"/>
              <a:t>Double Cropping</a:t>
            </a:r>
            <a:endParaRPr lang="en-US" dirty="0"/>
          </a:p>
        </p:txBody>
      </p:sp>
      <p:sp>
        <p:nvSpPr>
          <p:cNvPr id="3" name="Content Placeholder 2">
            <a:extLst>
              <a:ext uri="{FF2B5EF4-FFF2-40B4-BE49-F238E27FC236}">
                <a16:creationId xmlns:a16="http://schemas.microsoft.com/office/drawing/2014/main" id="{08927A89-405B-4E49-910E-72B7AF0A8769}"/>
              </a:ext>
            </a:extLst>
          </p:cNvPr>
          <p:cNvSpPr>
            <a:spLocks noGrp="1"/>
          </p:cNvSpPr>
          <p:nvPr>
            <p:ph idx="1"/>
          </p:nvPr>
        </p:nvSpPr>
        <p:spPr/>
        <p:txBody>
          <a:bodyPr>
            <a:normAutofit/>
          </a:bodyPr>
          <a:lstStyle/>
          <a:p>
            <a:r>
              <a:rPr lang="en-US" dirty="0"/>
              <a:t>Double cropping consists of planting crops following harvest of the first on the same land during the same year.</a:t>
            </a:r>
          </a:p>
          <a:p>
            <a:r>
              <a:rPr lang="en-US" dirty="0"/>
              <a:t>This practice thus consecutively produces two crops on the same land in one year.</a:t>
            </a:r>
          </a:p>
          <a:p>
            <a:pPr lvl="1" algn="just"/>
            <a:r>
              <a:rPr lang="en-US" dirty="0"/>
              <a:t>Harvesting wheat in early summer and planting corn or soybeans on the same land to be harvested in fall is a common example of double cropping in temperate regions.</a:t>
            </a:r>
          </a:p>
          <a:p>
            <a:pPr algn="just"/>
            <a:r>
              <a:rPr lang="en-US" dirty="0"/>
              <a:t>Double cropping is suited to regions with long growing seasons.</a:t>
            </a:r>
          </a:p>
          <a:p>
            <a:pPr algn="just"/>
            <a:r>
              <a:rPr lang="en-US" dirty="0"/>
              <a:t>double cropping is advantageous because it provides a protective  vegetative cover all year long while improving farm income and breaking up pest cycles.</a:t>
            </a:r>
          </a:p>
          <a:p>
            <a:pPr algn="just"/>
            <a:endParaRPr lang="en-US" dirty="0"/>
          </a:p>
          <a:p>
            <a:endParaRPr lang="en-US" dirty="0"/>
          </a:p>
          <a:p>
            <a:endParaRPr lang="en-US" dirty="0"/>
          </a:p>
        </p:txBody>
      </p:sp>
      <p:sp>
        <p:nvSpPr>
          <p:cNvPr id="4" name="Date Placeholder 3">
            <a:extLst>
              <a:ext uri="{FF2B5EF4-FFF2-40B4-BE49-F238E27FC236}">
                <a16:creationId xmlns:a16="http://schemas.microsoft.com/office/drawing/2014/main" id="{F6E49EFA-8332-446F-95ED-163E1F9A21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2D915B3-125F-4823-8BB2-9BEF376F28B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614111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72199-F21D-4D65-8115-A7E94411DF19}"/>
              </a:ext>
            </a:extLst>
          </p:cNvPr>
          <p:cNvSpPr>
            <a:spLocks noGrp="1"/>
          </p:cNvSpPr>
          <p:nvPr>
            <p:ph idx="1"/>
          </p:nvPr>
        </p:nvSpPr>
        <p:spPr>
          <a:xfrm>
            <a:off x="1487488" y="736600"/>
            <a:ext cx="10369152" cy="5428915"/>
          </a:xfrm>
        </p:spPr>
        <p:txBody>
          <a:bodyPr/>
          <a:lstStyle/>
          <a:p>
            <a:r>
              <a:rPr lang="en-US" dirty="0"/>
              <a:t>Soil is a non-renewable resource over the human time scale. </a:t>
            </a:r>
          </a:p>
          <a:p>
            <a:pPr lvl="1"/>
            <a:r>
              <a:rPr lang="en-US" dirty="0"/>
              <a:t>It is dynamic and prone to rapid degradation with land misuse. </a:t>
            </a:r>
          </a:p>
          <a:p>
            <a:pPr lvl="1"/>
            <a:r>
              <a:rPr lang="en-US" dirty="0"/>
              <a:t>Productive lands are finite and </a:t>
            </a:r>
            <a:r>
              <a:rPr lang="en-US" dirty="0">
                <a:solidFill>
                  <a:srgbClr val="7030A0"/>
                </a:solidFill>
              </a:rPr>
              <a:t>represent only </a:t>
            </a:r>
            <a:r>
              <a:rPr lang="en-US" i="1" dirty="0">
                <a:solidFill>
                  <a:srgbClr val="7030A0"/>
                </a:solidFill>
              </a:rPr>
              <a:t>&lt;</a:t>
            </a:r>
            <a:r>
              <a:rPr lang="en-US" dirty="0">
                <a:solidFill>
                  <a:srgbClr val="7030A0"/>
                </a:solidFill>
              </a:rPr>
              <a:t>11% of earth’s land area </a:t>
            </a:r>
            <a:r>
              <a:rPr lang="en-US" dirty="0"/>
              <a:t>but supply food to more than 7.2 billion people increasing at the rate of 1.3% per year</a:t>
            </a:r>
          </a:p>
          <a:p>
            <a:pPr lvl="1"/>
            <a:r>
              <a:rPr lang="en-US" dirty="0"/>
              <a:t>The</a:t>
            </a:r>
            <a:r>
              <a:rPr lang="en-US" dirty="0">
                <a:solidFill>
                  <a:srgbClr val="7030A0"/>
                </a:solidFill>
              </a:rPr>
              <a:t> on- and off-site estimated costs of erosion </a:t>
            </a:r>
            <a:r>
              <a:rPr lang="en-US" dirty="0"/>
              <a:t>for replenishing lost nutrients, dredging or cleaning up water reservoirs and conveyances, and preventing erosion are very high and estimated at </a:t>
            </a:r>
            <a:r>
              <a:rPr lang="en-US" dirty="0">
                <a:solidFill>
                  <a:srgbClr val="7030A0"/>
                </a:solidFill>
              </a:rPr>
              <a:t>US$ 38 billion in the USA </a:t>
            </a:r>
            <a:r>
              <a:rPr lang="en-US" dirty="0"/>
              <a:t>and about </a:t>
            </a:r>
            <a:r>
              <a:rPr lang="en-US" dirty="0">
                <a:solidFill>
                  <a:srgbClr val="7030A0"/>
                </a:solidFill>
              </a:rPr>
              <a:t>US$ 400 billion in the world</a:t>
            </a:r>
            <a:r>
              <a:rPr lang="en-US" dirty="0"/>
              <a:t> annually. </a:t>
            </a:r>
          </a:p>
          <a:p>
            <a:pPr lvl="1"/>
            <a:r>
              <a:rPr lang="en-US" dirty="0"/>
              <a:t> </a:t>
            </a:r>
            <a:r>
              <a:rPr lang="en-US" b="1" dirty="0">
                <a:solidFill>
                  <a:srgbClr val="0000CC"/>
                </a:solidFill>
              </a:rPr>
              <a:t>In the USA</a:t>
            </a:r>
            <a:r>
              <a:rPr lang="en-US" dirty="0"/>
              <a:t>, the estimated cost of water erosion ranges from </a:t>
            </a:r>
            <a:r>
              <a:rPr lang="en-US" dirty="0">
                <a:solidFill>
                  <a:srgbClr val="7030A0"/>
                </a:solidFill>
              </a:rPr>
              <a:t>US$ 12 to US$ 42 billion</a:t>
            </a:r>
            <a:r>
              <a:rPr lang="en-US" dirty="0"/>
              <a:t> while that of wind erosion ranges from </a:t>
            </a:r>
            <a:r>
              <a:rPr lang="en-US" dirty="0">
                <a:solidFill>
                  <a:srgbClr val="7030A0"/>
                </a:solidFill>
              </a:rPr>
              <a:t>US$ 11 to US$ 32 billion</a:t>
            </a:r>
          </a:p>
          <a:p>
            <a:pPr lvl="1"/>
            <a:endParaRPr lang="en-US" dirty="0">
              <a:solidFill>
                <a:srgbClr val="7030A0"/>
              </a:solidFill>
            </a:endParaRPr>
          </a:p>
          <a:p>
            <a:pPr lvl="1"/>
            <a:endParaRPr lang="en-US" dirty="0"/>
          </a:p>
        </p:txBody>
      </p:sp>
      <p:sp>
        <p:nvSpPr>
          <p:cNvPr id="4" name="Date Placeholder 3">
            <a:extLst>
              <a:ext uri="{FF2B5EF4-FFF2-40B4-BE49-F238E27FC236}">
                <a16:creationId xmlns:a16="http://schemas.microsoft.com/office/drawing/2014/main" id="{10F62E41-6D66-4A98-A1B1-1EDB15A2B4E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82D23D7F-71D2-4439-A836-C3ECB7A98C8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5652490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9C8A-98C6-4E3A-9FE2-CE564520CCD4}"/>
              </a:ext>
            </a:extLst>
          </p:cNvPr>
          <p:cNvSpPr>
            <a:spLocks noGrp="1"/>
          </p:cNvSpPr>
          <p:nvPr>
            <p:ph type="title"/>
          </p:nvPr>
        </p:nvSpPr>
        <p:spPr>
          <a:xfrm>
            <a:off x="1432544" y="153988"/>
            <a:ext cx="10424096" cy="706090"/>
          </a:xfrm>
        </p:spPr>
        <p:txBody>
          <a:bodyPr>
            <a:normAutofit/>
          </a:bodyPr>
          <a:lstStyle/>
          <a:p>
            <a:r>
              <a:rPr lang="en-US" b="1" dirty="0"/>
              <a:t>Relay Cropping</a:t>
            </a:r>
            <a:endParaRPr lang="en-US" dirty="0"/>
          </a:p>
        </p:txBody>
      </p:sp>
      <p:sp>
        <p:nvSpPr>
          <p:cNvPr id="3" name="Content Placeholder 2">
            <a:extLst>
              <a:ext uri="{FF2B5EF4-FFF2-40B4-BE49-F238E27FC236}">
                <a16:creationId xmlns:a16="http://schemas.microsoft.com/office/drawing/2014/main" id="{DFC9DEDC-31BE-44E9-887B-CD74F7A850EB}"/>
              </a:ext>
            </a:extLst>
          </p:cNvPr>
          <p:cNvSpPr>
            <a:spLocks noGrp="1"/>
          </p:cNvSpPr>
          <p:nvPr>
            <p:ph idx="1"/>
          </p:nvPr>
        </p:nvSpPr>
        <p:spPr>
          <a:xfrm>
            <a:off x="1487488" y="860078"/>
            <a:ext cx="10369152" cy="5720951"/>
          </a:xfrm>
        </p:spPr>
        <p:txBody>
          <a:bodyPr>
            <a:normAutofit fontScale="92500" lnSpcReduction="10000"/>
          </a:bodyPr>
          <a:lstStyle/>
          <a:p>
            <a:r>
              <a:rPr lang="en-US" dirty="0"/>
              <a:t>Relay cropping consists of inter-seeding the second crop into the first crop before harvesting.</a:t>
            </a:r>
          </a:p>
          <a:p>
            <a:pPr algn="just"/>
            <a:r>
              <a:rPr lang="en-US" dirty="0"/>
              <a:t>It allows the production of a second crop during the same year. The same crop or different crops can be planted in relay cropping, which provides a continuous supply of food. </a:t>
            </a:r>
          </a:p>
          <a:p>
            <a:r>
              <a:rPr lang="en-US" dirty="0"/>
              <a:t>In temperate regions, the second crop often follows winter wheat. </a:t>
            </a:r>
          </a:p>
          <a:p>
            <a:r>
              <a:rPr lang="en-US" dirty="0"/>
              <a:t>Relay cropping is appropriate if: </a:t>
            </a:r>
          </a:p>
          <a:p>
            <a:pPr lvl="1"/>
            <a:r>
              <a:rPr lang="en-US" dirty="0"/>
              <a:t>(1) there is sufficient time for the production of a second crop before the first frost, and </a:t>
            </a:r>
          </a:p>
          <a:p>
            <a:pPr lvl="1"/>
            <a:r>
              <a:rPr lang="en-US" dirty="0"/>
              <a:t>(2) there is adequate soil water supply to sustain a second crop.</a:t>
            </a:r>
          </a:p>
          <a:p>
            <a:pPr lvl="1"/>
            <a:r>
              <a:rPr lang="en-US" sz="2600" dirty="0"/>
              <a:t>Water availability is the main determinant of relay cropping. </a:t>
            </a:r>
          </a:p>
          <a:p>
            <a:pPr lvl="2" algn="just"/>
            <a:r>
              <a:rPr lang="en-US" sz="2400" dirty="0"/>
              <a:t>In soils with limited water holding capacity, relay systems rely on irrigation or adequate rainfall although irrigation increases the production costs. </a:t>
            </a:r>
          </a:p>
          <a:p>
            <a:pPr lvl="2" algn="just"/>
            <a:r>
              <a:rPr lang="en-US" sz="2400" dirty="0"/>
              <a:t>Relay cropping is difficult in arid and semi-arid regions due to limited supply of water.</a:t>
            </a:r>
          </a:p>
          <a:p>
            <a:pPr lvl="2"/>
            <a:endParaRPr lang="en-US" dirty="0"/>
          </a:p>
          <a:p>
            <a:pPr lvl="1"/>
            <a:endParaRPr lang="en-US" dirty="0"/>
          </a:p>
          <a:p>
            <a:endParaRPr lang="en-US" dirty="0"/>
          </a:p>
          <a:p>
            <a:pPr algn="just"/>
            <a:endParaRPr lang="en-US" dirty="0"/>
          </a:p>
          <a:p>
            <a:endParaRPr lang="en-US" dirty="0"/>
          </a:p>
          <a:p>
            <a:endParaRPr lang="en-US" dirty="0"/>
          </a:p>
        </p:txBody>
      </p:sp>
      <p:sp>
        <p:nvSpPr>
          <p:cNvPr id="4" name="Date Placeholder 3">
            <a:extLst>
              <a:ext uri="{FF2B5EF4-FFF2-40B4-BE49-F238E27FC236}">
                <a16:creationId xmlns:a16="http://schemas.microsoft.com/office/drawing/2014/main" id="{BA19AB66-1579-4EED-A68E-D3904135A41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327E50B-90DA-47CF-9A44-4B84F513B4F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9460182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p:cNvPicPr/>
          <p:nvPr/>
        </p:nvPicPr>
        <p:blipFill>
          <a:blip r:embed="rId2"/>
          <a:srcRect/>
          <a:stretch>
            <a:fillRect/>
          </a:stretch>
        </p:blipFill>
        <p:spPr bwMode="auto">
          <a:xfrm>
            <a:off x="3071664" y="1340768"/>
            <a:ext cx="6840760" cy="4320480"/>
          </a:xfrm>
          <a:prstGeom prst="rect">
            <a:avLst/>
          </a:prstGeom>
          <a:noFill/>
          <a:ln>
            <a:solidFill>
              <a:schemeClr val="accent1"/>
            </a:solidFill>
          </a:ln>
        </p:spPr>
      </p:pic>
    </p:spTree>
    <p:extLst>
      <p:ext uri="{BB962C8B-B14F-4D97-AF65-F5344CB8AC3E}">
        <p14:creationId xmlns:p14="http://schemas.microsoft.com/office/powerpoint/2010/main" val="11092312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10" descr="Image result for relay cropping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014"/>
            <a:ext cx="9070848" cy="680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1033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13314" name="Picture 2" descr="Image result for relay cropping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0708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5425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8194" name="Picture 2" descr="Image result for relay cropping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037" y="27250"/>
            <a:ext cx="9024729" cy="675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017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10242" name="Picture 2" descr="Image result for relay cropping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892480"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5649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11266" name="Picture 2" descr="Image result for relay cropping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1"/>
            <a:ext cx="4395538" cy="329665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relay cropping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47" y="0"/>
            <a:ext cx="6497053" cy="433136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272589"/>
            <a:ext cx="4876800" cy="35854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relay cropping images"/>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6376737" y="3302669"/>
            <a:ext cx="5815263" cy="356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5348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3133-E44C-4470-8411-507952F829DB}"/>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F2D1DF5C-6AF7-453F-8133-9D00D4BCDE2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8E05A8AB-B08D-4F3A-9A0F-2976FE9FBAB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826D7B49-DB12-46A1-BE30-C7B4CF9C268C}"/>
              </a:ext>
            </a:extLst>
          </p:cNvPr>
          <p:cNvPicPr>
            <a:picLocks noChangeAspect="1"/>
          </p:cNvPicPr>
          <p:nvPr/>
        </p:nvPicPr>
        <p:blipFill>
          <a:blip r:embed="rId2"/>
          <a:stretch>
            <a:fillRect/>
          </a:stretch>
        </p:blipFill>
        <p:spPr>
          <a:xfrm>
            <a:off x="1324291" y="0"/>
            <a:ext cx="10770173" cy="6858000"/>
          </a:xfrm>
          <a:prstGeom prst="rect">
            <a:avLst/>
          </a:prstGeom>
        </p:spPr>
      </p:pic>
    </p:spTree>
    <p:extLst>
      <p:ext uri="{BB962C8B-B14F-4D97-AF65-F5344CB8AC3E}">
        <p14:creationId xmlns:p14="http://schemas.microsoft.com/office/powerpoint/2010/main" val="12955309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982EF-3DCE-4280-BEC0-B3D474EB4759}"/>
              </a:ext>
            </a:extLst>
          </p:cNvPr>
          <p:cNvSpPr>
            <a:spLocks noGrp="1"/>
          </p:cNvSpPr>
          <p:nvPr>
            <p:ph type="title"/>
          </p:nvPr>
        </p:nvSpPr>
        <p:spPr>
          <a:xfrm>
            <a:off x="1432544" y="76200"/>
            <a:ext cx="10424096" cy="706090"/>
          </a:xfrm>
        </p:spPr>
        <p:txBody>
          <a:bodyPr>
            <a:normAutofit/>
          </a:bodyPr>
          <a:lstStyle/>
          <a:p>
            <a:r>
              <a:rPr lang="en-US" b="1" dirty="0"/>
              <a:t>Intercropping</a:t>
            </a:r>
            <a:endParaRPr lang="en-US" dirty="0"/>
          </a:p>
        </p:txBody>
      </p:sp>
      <p:sp>
        <p:nvSpPr>
          <p:cNvPr id="3" name="Content Placeholder 2">
            <a:extLst>
              <a:ext uri="{FF2B5EF4-FFF2-40B4-BE49-F238E27FC236}">
                <a16:creationId xmlns:a16="http://schemas.microsoft.com/office/drawing/2014/main" id="{ED38604E-BAFE-48B2-B7C1-75B103CC1593}"/>
              </a:ext>
            </a:extLst>
          </p:cNvPr>
          <p:cNvSpPr>
            <a:spLocks noGrp="1"/>
          </p:cNvSpPr>
          <p:nvPr>
            <p:ph idx="1"/>
          </p:nvPr>
        </p:nvSpPr>
        <p:spPr>
          <a:xfrm>
            <a:off x="1487488" y="782290"/>
            <a:ext cx="10369152" cy="5383225"/>
          </a:xfrm>
        </p:spPr>
        <p:txBody>
          <a:bodyPr/>
          <a:lstStyle/>
          <a:p>
            <a:r>
              <a:rPr lang="en-US" dirty="0"/>
              <a:t>Intercropping is a multiple cropping system where two or more crops are grown simultaneously on the same field.</a:t>
            </a:r>
          </a:p>
          <a:p>
            <a:r>
              <a:rPr lang="en-US" dirty="0"/>
              <a:t>The different crops can be planted in alternating rows or sections.</a:t>
            </a:r>
          </a:p>
          <a:p>
            <a:r>
              <a:rPr lang="en-US" dirty="0"/>
              <a:t>Intercropping mixes different plant species with contrasting height, foliage, biomass, and other agronomic characteristics. </a:t>
            </a:r>
          </a:p>
          <a:p>
            <a:r>
              <a:rPr lang="en-US" dirty="0"/>
              <a:t>It is a recommended system for soil and water conservation. </a:t>
            </a:r>
          </a:p>
          <a:p>
            <a:r>
              <a:rPr lang="en-US" dirty="0"/>
              <a:t>Intercropping takes into account all beneficial interactions between and among crops while creating possible negative interactions caused by the neighborly effects. It minimizes pest problems and improves soil fertility. </a:t>
            </a:r>
          </a:p>
          <a:p>
            <a:r>
              <a:rPr lang="en-US" dirty="0"/>
              <a:t>Intercropping with trees (agroforestry) allows planting annual crops between rows of trees and has multiple benefits.</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0F6CA750-2B9B-4DF3-B56B-F0F811462F7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67F53F8C-CD06-48FC-9B01-98E75E48B69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3795556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9C3C-91B3-4C51-B8BE-215022DC76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9D196B-A02B-4ACC-8B11-65CF2F84AE7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46CF3B5-0348-42F0-AA47-FDC74CDEA43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8F2D651-915F-42F2-8AF5-088C359D123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45825961-07EE-4C62-9594-B2BEC4F76E42}"/>
              </a:ext>
            </a:extLst>
          </p:cNvPr>
          <p:cNvPicPr>
            <a:picLocks noChangeAspect="1"/>
          </p:cNvPicPr>
          <p:nvPr/>
        </p:nvPicPr>
        <p:blipFill>
          <a:blip r:embed="rId2"/>
          <a:stretch>
            <a:fillRect/>
          </a:stretch>
        </p:blipFill>
        <p:spPr>
          <a:xfrm>
            <a:off x="1295467" y="57150"/>
            <a:ext cx="10761717" cy="6858000"/>
          </a:xfrm>
          <a:prstGeom prst="rect">
            <a:avLst/>
          </a:prstGeom>
        </p:spPr>
      </p:pic>
    </p:spTree>
    <p:extLst>
      <p:ext uri="{BB962C8B-B14F-4D97-AF65-F5344CB8AC3E}">
        <p14:creationId xmlns:p14="http://schemas.microsoft.com/office/powerpoint/2010/main" val="3571597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578F-1745-41D8-8B4F-22AB480349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248552-9490-455E-B1AC-99B94212C24E}"/>
              </a:ext>
            </a:extLst>
          </p:cNvPr>
          <p:cNvSpPr>
            <a:spLocks noGrp="1"/>
          </p:cNvSpPr>
          <p:nvPr>
            <p:ph idx="1"/>
          </p:nvPr>
        </p:nvSpPr>
        <p:spPr/>
        <p:txBody>
          <a:bodyPr/>
          <a:lstStyle/>
          <a:p>
            <a:r>
              <a:rPr lang="en-US" dirty="0"/>
              <a:t>Water and wind erosion are two main agents that degrade soils.  </a:t>
            </a:r>
          </a:p>
          <a:p>
            <a:pPr lvl="1"/>
            <a:r>
              <a:rPr lang="en-US" b="1" dirty="0">
                <a:solidFill>
                  <a:srgbClr val="0000CC"/>
                </a:solidFill>
              </a:rPr>
              <a:t>Water erosion </a:t>
            </a:r>
            <a:r>
              <a:rPr lang="en-US" dirty="0"/>
              <a:t>affects nearly </a:t>
            </a:r>
            <a:r>
              <a:rPr lang="en-US" b="1" dirty="0">
                <a:solidFill>
                  <a:srgbClr val="0000CC"/>
                </a:solidFill>
              </a:rPr>
              <a:t>1,100</a:t>
            </a:r>
            <a:r>
              <a:rPr lang="en-US" dirty="0"/>
              <a:t> million hectares (</a:t>
            </a:r>
            <a:r>
              <a:rPr lang="en-US" dirty="0" err="1"/>
              <a:t>Mha</a:t>
            </a:r>
            <a:r>
              <a:rPr lang="en-US" dirty="0"/>
              <a:t>) worldwide, representing about 56% of the total degraded land while wind erosion affects about 28% of the total degraded land area (</a:t>
            </a:r>
            <a:r>
              <a:rPr lang="en-US" dirty="0" err="1"/>
              <a:t>Oldeman</a:t>
            </a:r>
            <a:r>
              <a:rPr lang="en-US" dirty="0"/>
              <a:t>, 1994).</a:t>
            </a:r>
          </a:p>
          <a:p>
            <a:pPr lvl="1" algn="just"/>
            <a:r>
              <a:rPr lang="en-US" dirty="0"/>
              <a:t>Since the late 1960’s, nearly one-third of the world’s arable land has been lost by erosion and continues to be lost at a rate of more than 10 million hectares per year. </a:t>
            </a:r>
          </a:p>
        </p:txBody>
      </p:sp>
      <p:sp>
        <p:nvSpPr>
          <p:cNvPr id="4" name="Date Placeholder 3">
            <a:extLst>
              <a:ext uri="{FF2B5EF4-FFF2-40B4-BE49-F238E27FC236}">
                <a16:creationId xmlns:a16="http://schemas.microsoft.com/office/drawing/2014/main" id="{24EE56BF-63F6-47CC-8FDE-71EA64508AE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6DAD94F-A4C5-411C-80FE-5D4E195173F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8567232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1A3AFC-0770-49B6-BFCA-EE13AA5A37E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E9EE1954-D5C8-4E1C-A22B-F547B12E51B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162D7C60-2835-4226-8776-D3E4F1FE4C58}"/>
              </a:ext>
            </a:extLst>
          </p:cNvPr>
          <p:cNvPicPr/>
          <p:nvPr/>
        </p:nvPicPr>
        <p:blipFill>
          <a:blip r:embed="rId2"/>
          <a:stretch>
            <a:fillRect/>
          </a:stretch>
        </p:blipFill>
        <p:spPr>
          <a:xfrm>
            <a:off x="1345530" y="0"/>
            <a:ext cx="10846469" cy="6858000"/>
          </a:xfrm>
          <a:prstGeom prst="rect">
            <a:avLst/>
          </a:prstGeom>
        </p:spPr>
      </p:pic>
    </p:spTree>
    <p:extLst>
      <p:ext uri="{BB962C8B-B14F-4D97-AF65-F5344CB8AC3E}">
        <p14:creationId xmlns:p14="http://schemas.microsoft.com/office/powerpoint/2010/main" val="10661027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D212EB-C4D7-42F8-A9DD-40DFA8C3235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15D9B46-8BE1-4376-9FDA-66C35601EAA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0536DB3E-978B-4AF0-90A6-6B1E389676BB}"/>
              </a:ext>
            </a:extLst>
          </p:cNvPr>
          <p:cNvPicPr>
            <a:picLocks noChangeAspect="1"/>
          </p:cNvPicPr>
          <p:nvPr/>
        </p:nvPicPr>
        <p:blipFill>
          <a:blip r:embed="rId2"/>
          <a:stretch>
            <a:fillRect/>
          </a:stretch>
        </p:blipFill>
        <p:spPr>
          <a:xfrm>
            <a:off x="5523399" y="-1"/>
            <a:ext cx="6668601" cy="5510463"/>
          </a:xfrm>
          <a:prstGeom prst="rect">
            <a:avLst/>
          </a:prstGeom>
        </p:spPr>
      </p:pic>
      <p:pic>
        <p:nvPicPr>
          <p:cNvPr id="6" name="Picture 5">
            <a:extLst>
              <a:ext uri="{FF2B5EF4-FFF2-40B4-BE49-F238E27FC236}">
                <a16:creationId xmlns:a16="http://schemas.microsoft.com/office/drawing/2014/main" id="{696CB159-7819-47AB-9AE8-3624C3ED60C6}"/>
              </a:ext>
            </a:extLst>
          </p:cNvPr>
          <p:cNvPicPr>
            <a:picLocks noChangeAspect="1"/>
          </p:cNvPicPr>
          <p:nvPr/>
        </p:nvPicPr>
        <p:blipFill>
          <a:blip r:embed="rId3"/>
          <a:stretch>
            <a:fillRect/>
          </a:stretch>
        </p:blipFill>
        <p:spPr>
          <a:xfrm>
            <a:off x="1368163" y="0"/>
            <a:ext cx="4382932" cy="6858000"/>
          </a:xfrm>
          <a:prstGeom prst="rect">
            <a:avLst/>
          </a:prstGeom>
        </p:spPr>
      </p:pic>
    </p:spTree>
    <p:extLst>
      <p:ext uri="{BB962C8B-B14F-4D97-AF65-F5344CB8AC3E}">
        <p14:creationId xmlns:p14="http://schemas.microsoft.com/office/powerpoint/2010/main" val="37704155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2" y="625642"/>
            <a:ext cx="9448798" cy="62547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A87BE0-9815-47B8-BED2-7AD155BB2067}"/>
              </a:ext>
            </a:extLst>
          </p:cNvPr>
          <p:cNvSpPr txBox="1"/>
          <p:nvPr/>
        </p:nvSpPr>
        <p:spPr>
          <a:xfrm>
            <a:off x="1371600" y="625642"/>
            <a:ext cx="1371601" cy="6186309"/>
          </a:xfrm>
          <a:prstGeom prst="rect">
            <a:avLst/>
          </a:prstGeom>
          <a:solidFill>
            <a:schemeClr val="accent3">
              <a:lumMod val="75000"/>
            </a:schemeClr>
          </a:solidFill>
        </p:spPr>
        <p:txBody>
          <a:bodyPr wrap="square" rtlCol="0">
            <a:spAutoFit/>
          </a:bodyPr>
          <a:lstStyle/>
          <a:p>
            <a:r>
              <a:rPr lang="en-US" dirty="0"/>
              <a:t>22222222</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2</a:t>
            </a:r>
          </a:p>
        </p:txBody>
      </p:sp>
    </p:spTree>
    <p:extLst>
      <p:ext uri="{BB962C8B-B14F-4D97-AF65-F5344CB8AC3E}">
        <p14:creationId xmlns:p14="http://schemas.microsoft.com/office/powerpoint/2010/main" val="852580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AB8F7-C9EC-498C-83D5-F8110DEEEE3D}"/>
              </a:ext>
            </a:extLst>
          </p:cNvPr>
          <p:cNvSpPr>
            <a:spLocks noGrp="1"/>
          </p:cNvSpPr>
          <p:nvPr>
            <p:ph idx="1"/>
          </p:nvPr>
        </p:nvSpPr>
        <p:spPr>
          <a:xfrm>
            <a:off x="1487488" y="586154"/>
            <a:ext cx="10369152" cy="5795595"/>
          </a:xfrm>
        </p:spPr>
        <p:txBody>
          <a:bodyPr>
            <a:normAutofit/>
          </a:bodyPr>
          <a:lstStyle/>
          <a:p>
            <a:r>
              <a:rPr lang="en-US" dirty="0"/>
              <a:t>At global scale, an estimate to about </a:t>
            </a:r>
            <a:r>
              <a:rPr lang="en-US" dirty="0">
                <a:solidFill>
                  <a:srgbClr val="7030A0"/>
                </a:solidFill>
              </a:rPr>
              <a:t>1960 </a:t>
            </a:r>
            <a:r>
              <a:rPr lang="en-US" dirty="0" err="1">
                <a:solidFill>
                  <a:srgbClr val="7030A0"/>
                </a:solidFill>
              </a:rPr>
              <a:t>Mha</a:t>
            </a:r>
            <a:r>
              <a:rPr lang="en-US" dirty="0">
                <a:solidFill>
                  <a:srgbClr val="7030A0"/>
                </a:solidFill>
              </a:rPr>
              <a:t> </a:t>
            </a:r>
            <a:r>
              <a:rPr lang="en-US" dirty="0"/>
              <a:t>of land are prone to erosion, which represents about 15% of the earth’s total land area, of which </a:t>
            </a:r>
            <a:r>
              <a:rPr lang="en-US" dirty="0">
                <a:solidFill>
                  <a:srgbClr val="7030A0"/>
                </a:solidFill>
              </a:rPr>
              <a:t>50% is severely eroded,</a:t>
            </a:r>
            <a:r>
              <a:rPr lang="en-US" dirty="0"/>
              <a:t> and much of that is being abandoned.</a:t>
            </a:r>
          </a:p>
          <a:p>
            <a:r>
              <a:rPr lang="en-US" dirty="0"/>
              <a:t>Soil erosion rates ranges between</a:t>
            </a:r>
            <a:r>
              <a:rPr lang="en-US" dirty="0">
                <a:solidFill>
                  <a:srgbClr val="7030A0"/>
                </a:solidFill>
              </a:rPr>
              <a:t> 0.5 to 350Mgha</a:t>
            </a:r>
            <a:r>
              <a:rPr lang="en-US" baseline="30000" dirty="0">
                <a:solidFill>
                  <a:srgbClr val="7030A0"/>
                </a:solidFill>
              </a:rPr>
              <a:t>−1</a:t>
            </a:r>
            <a:r>
              <a:rPr lang="en-US" dirty="0">
                <a:solidFill>
                  <a:srgbClr val="7030A0"/>
                </a:solidFill>
              </a:rPr>
              <a:t> y</a:t>
            </a:r>
            <a:r>
              <a:rPr lang="en-US" baseline="30000" dirty="0">
                <a:solidFill>
                  <a:srgbClr val="7030A0"/>
                </a:solidFill>
              </a:rPr>
              <a:t>-1</a:t>
            </a:r>
          </a:p>
          <a:p>
            <a:r>
              <a:rPr lang="en-US" dirty="0"/>
              <a:t>The current cultivated land area is almost equal to the land area abandoned since the dawn of agriculture.r</a:t>
            </a:r>
            <a:r>
              <a:rPr lang="en-US" baseline="30000" dirty="0"/>
              <a:t>−1</a:t>
            </a:r>
            <a:r>
              <a:rPr lang="en-US" dirty="0"/>
              <a:t>. </a:t>
            </a:r>
          </a:p>
          <a:p>
            <a:r>
              <a:rPr lang="en-US" dirty="0"/>
              <a:t>Annually, about </a:t>
            </a:r>
            <a:r>
              <a:rPr lang="en-US" dirty="0">
                <a:solidFill>
                  <a:srgbClr val="7030A0"/>
                </a:solidFill>
              </a:rPr>
              <a:t>75 × 10</a:t>
            </a:r>
            <a:r>
              <a:rPr lang="en-US" baseline="30000" dirty="0">
                <a:solidFill>
                  <a:srgbClr val="7030A0"/>
                </a:solidFill>
              </a:rPr>
              <a:t>9</a:t>
            </a:r>
            <a:r>
              <a:rPr lang="en-US" dirty="0">
                <a:solidFill>
                  <a:srgbClr val="7030A0"/>
                </a:solidFill>
              </a:rPr>
              <a:t> Mg of soil is lost worldwide</a:t>
            </a:r>
            <a:r>
              <a:rPr lang="en-US" dirty="0"/>
              <a:t>, representing approximately </a:t>
            </a:r>
            <a:r>
              <a:rPr lang="en-US" dirty="0">
                <a:solidFill>
                  <a:srgbClr val="7030A0"/>
                </a:solidFill>
              </a:rPr>
              <a:t>US$400 billion per year </a:t>
            </a:r>
            <a:r>
              <a:rPr lang="en-US" dirty="0"/>
              <a:t>for losses in nutrients, soil, and water, equivalent to </a:t>
            </a:r>
            <a:r>
              <a:rPr lang="en-US" dirty="0">
                <a:solidFill>
                  <a:srgbClr val="7030A0"/>
                </a:solidFill>
              </a:rPr>
              <a:t>US$70 per person per year</a:t>
            </a:r>
            <a:r>
              <a:rPr lang="en-US" dirty="0"/>
              <a:t> (Lal, 1998). </a:t>
            </a:r>
          </a:p>
          <a:p>
            <a:r>
              <a:rPr lang="en-US" dirty="0"/>
              <a:t>Soil erosion constitutes a major threat to food production particularly in densely populated and rapidly growing regions of the world. </a:t>
            </a:r>
          </a:p>
          <a:p>
            <a:r>
              <a:rPr lang="en-US" dirty="0"/>
              <a:t>About </a:t>
            </a:r>
            <a:r>
              <a:rPr lang="en-US" dirty="0">
                <a:solidFill>
                  <a:srgbClr val="7030A0"/>
                </a:solidFill>
              </a:rPr>
              <a:t>6 × 10</a:t>
            </a:r>
            <a:r>
              <a:rPr lang="en-US" baseline="30000" dirty="0">
                <a:solidFill>
                  <a:srgbClr val="7030A0"/>
                </a:solidFill>
              </a:rPr>
              <a:t>9</a:t>
            </a:r>
            <a:r>
              <a:rPr lang="en-US" dirty="0">
                <a:solidFill>
                  <a:srgbClr val="7030A0"/>
                </a:solidFill>
              </a:rPr>
              <a:t> Mgyr</a:t>
            </a:r>
            <a:r>
              <a:rPr lang="en-US" baseline="30000" dirty="0">
                <a:solidFill>
                  <a:srgbClr val="7030A0"/>
                </a:solidFill>
              </a:rPr>
              <a:t>−1</a:t>
            </a:r>
            <a:r>
              <a:rPr lang="en-US" dirty="0">
                <a:solidFill>
                  <a:srgbClr val="7030A0"/>
                </a:solidFill>
              </a:rPr>
              <a:t> of soil</a:t>
            </a:r>
            <a:r>
              <a:rPr lang="en-US" dirty="0"/>
              <a:t> is annually lost in </a:t>
            </a:r>
            <a:r>
              <a:rPr lang="en-US" dirty="0">
                <a:solidFill>
                  <a:srgbClr val="7030A0"/>
                </a:solidFill>
              </a:rPr>
              <a:t>India</a:t>
            </a:r>
            <a:r>
              <a:rPr lang="en-US" dirty="0"/>
              <a:t> and </a:t>
            </a:r>
            <a:r>
              <a:rPr lang="en-US" dirty="0">
                <a:solidFill>
                  <a:srgbClr val="7030A0"/>
                </a:solidFill>
              </a:rPr>
              <a:t>China</a:t>
            </a:r>
            <a:r>
              <a:rPr lang="en-US" dirty="0"/>
              <a:t> (Pimentel, 2006).</a:t>
            </a:r>
          </a:p>
          <a:p>
            <a:endParaRPr lang="en-US" dirty="0"/>
          </a:p>
        </p:txBody>
      </p:sp>
      <p:sp>
        <p:nvSpPr>
          <p:cNvPr id="4" name="Date Placeholder 3">
            <a:extLst>
              <a:ext uri="{FF2B5EF4-FFF2-40B4-BE49-F238E27FC236}">
                <a16:creationId xmlns:a16="http://schemas.microsoft.com/office/drawing/2014/main" id="{9E330ED4-D9E4-46C0-B4D6-95F917E5AE7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005A372-C34D-4216-8FC7-2CBFD4A3CA4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977774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59F8C2-977E-4A6C-B2C6-145469B66511}"/>
              </a:ext>
            </a:extLst>
          </p:cNvPr>
          <p:cNvSpPr>
            <a:spLocks noGrp="1"/>
          </p:cNvSpPr>
          <p:nvPr>
            <p:ph idx="1"/>
          </p:nvPr>
        </p:nvSpPr>
        <p:spPr>
          <a:xfrm>
            <a:off x="1487488" y="609600"/>
            <a:ext cx="10369152" cy="5555915"/>
          </a:xfrm>
        </p:spPr>
        <p:txBody>
          <a:bodyPr/>
          <a:lstStyle/>
          <a:p>
            <a:r>
              <a:rPr lang="en-US" dirty="0"/>
              <a:t>In the United States, an estimated </a:t>
            </a:r>
            <a:r>
              <a:rPr lang="en-US" dirty="0">
                <a:solidFill>
                  <a:srgbClr val="7030A0"/>
                </a:solidFill>
              </a:rPr>
              <a:t>4 X 10</a:t>
            </a:r>
            <a:r>
              <a:rPr lang="en-US" baseline="30000" dirty="0">
                <a:solidFill>
                  <a:srgbClr val="7030A0"/>
                </a:solidFill>
              </a:rPr>
              <a:t>9</a:t>
            </a:r>
            <a:r>
              <a:rPr lang="en-US" dirty="0">
                <a:solidFill>
                  <a:srgbClr val="7030A0"/>
                </a:solidFill>
              </a:rPr>
              <a:t> </a:t>
            </a:r>
            <a:r>
              <a:rPr lang="en-US" dirty="0"/>
              <a:t>tons of </a:t>
            </a:r>
            <a:r>
              <a:rPr lang="en-US" dirty="0">
                <a:solidFill>
                  <a:srgbClr val="7030A0"/>
                </a:solidFill>
              </a:rPr>
              <a:t>soil</a:t>
            </a:r>
            <a:r>
              <a:rPr lang="en-US" dirty="0"/>
              <a:t> and </a:t>
            </a:r>
            <a:r>
              <a:rPr lang="en-US" dirty="0">
                <a:solidFill>
                  <a:srgbClr val="7030A0"/>
                </a:solidFill>
              </a:rPr>
              <a:t>1.3 x 10</a:t>
            </a:r>
            <a:r>
              <a:rPr lang="en-US" baseline="30000" dirty="0">
                <a:solidFill>
                  <a:srgbClr val="7030A0"/>
                </a:solidFill>
              </a:rPr>
              <a:t>11</a:t>
            </a:r>
            <a:r>
              <a:rPr lang="en-US" dirty="0">
                <a:solidFill>
                  <a:srgbClr val="7030A0"/>
                </a:solidFill>
              </a:rPr>
              <a:t> tons </a:t>
            </a:r>
            <a:r>
              <a:rPr lang="en-US" dirty="0"/>
              <a:t>of </a:t>
            </a:r>
            <a:r>
              <a:rPr lang="en-US" dirty="0">
                <a:solidFill>
                  <a:srgbClr val="7030A0"/>
                </a:solidFill>
              </a:rPr>
              <a:t>water</a:t>
            </a:r>
            <a:r>
              <a:rPr lang="en-US" dirty="0"/>
              <a:t> are lost from the 1.6 x 108 hectares of cropland each year.</a:t>
            </a:r>
          </a:p>
          <a:p>
            <a:pPr lvl="1"/>
            <a:r>
              <a:rPr lang="en-US" dirty="0"/>
              <a:t> This translates into an </a:t>
            </a:r>
            <a:r>
              <a:rPr lang="en-US" dirty="0">
                <a:solidFill>
                  <a:srgbClr val="7030A0"/>
                </a:solidFill>
              </a:rPr>
              <a:t>on-site economic loss of more than $27 billion each year</a:t>
            </a:r>
            <a:r>
              <a:rPr lang="en-US" dirty="0"/>
              <a:t>, of which </a:t>
            </a:r>
          </a:p>
          <a:p>
            <a:pPr lvl="2"/>
            <a:r>
              <a:rPr lang="en-US" dirty="0"/>
              <a:t>$20 billion is for replacement of nutrients and </a:t>
            </a:r>
          </a:p>
          <a:p>
            <a:pPr lvl="2"/>
            <a:r>
              <a:rPr lang="en-US" dirty="0"/>
              <a:t>$7 billion for lost water and soil depth</a:t>
            </a:r>
          </a:p>
        </p:txBody>
      </p:sp>
      <p:sp>
        <p:nvSpPr>
          <p:cNvPr id="4" name="Date Placeholder 3">
            <a:extLst>
              <a:ext uri="{FF2B5EF4-FFF2-40B4-BE49-F238E27FC236}">
                <a16:creationId xmlns:a16="http://schemas.microsoft.com/office/drawing/2014/main" id="{37137DBD-7805-4246-9336-1363EDABDBE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575DDD0-3477-4AD5-82F6-4AB12D52099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81700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B25D8F-F0C1-495C-9CBE-EBD60E54AD18}"/>
              </a:ext>
            </a:extLst>
          </p:cNvPr>
          <p:cNvSpPr>
            <a:spLocks noGrp="1"/>
          </p:cNvSpPr>
          <p:nvPr>
            <p:ph idx="1"/>
          </p:nvPr>
        </p:nvSpPr>
        <p:spPr>
          <a:xfrm>
            <a:off x="1487488" y="609600"/>
            <a:ext cx="10369152" cy="5772150"/>
          </a:xfrm>
        </p:spPr>
        <p:txBody>
          <a:bodyPr>
            <a:normAutofit/>
          </a:bodyPr>
          <a:lstStyle/>
          <a:p>
            <a:pPr lvl="1" algn="just"/>
            <a:r>
              <a:rPr lang="en-US" dirty="0"/>
              <a:t>In Ethiopia, </a:t>
            </a:r>
            <a:r>
              <a:rPr lang="en-US" dirty="0">
                <a:solidFill>
                  <a:srgbClr val="7030A0"/>
                </a:solidFill>
              </a:rPr>
              <a:t>88%</a:t>
            </a:r>
            <a:r>
              <a:rPr lang="en-US" dirty="0"/>
              <a:t> of the human population, </a:t>
            </a:r>
            <a:r>
              <a:rPr lang="en-US" dirty="0">
                <a:solidFill>
                  <a:srgbClr val="7030A0"/>
                </a:solidFill>
              </a:rPr>
              <a:t>60%</a:t>
            </a:r>
            <a:r>
              <a:rPr lang="en-US" dirty="0"/>
              <a:t> of the livestock, and </a:t>
            </a:r>
            <a:r>
              <a:rPr lang="en-US" dirty="0">
                <a:solidFill>
                  <a:srgbClr val="7030A0"/>
                </a:solidFill>
              </a:rPr>
              <a:t>90%</a:t>
            </a:r>
            <a:r>
              <a:rPr lang="en-US" dirty="0"/>
              <a:t> of the agriculturally suitable area is </a:t>
            </a:r>
            <a:r>
              <a:rPr lang="en-US" dirty="0">
                <a:solidFill>
                  <a:srgbClr val="7030A0"/>
                </a:solidFill>
              </a:rPr>
              <a:t>concentrated in the highlands</a:t>
            </a:r>
            <a:r>
              <a:rPr lang="en-US" dirty="0"/>
              <a:t> more than 1500 m above sea level (Constable, 1985)</a:t>
            </a:r>
          </a:p>
          <a:p>
            <a:pPr lvl="1" algn="just"/>
            <a:r>
              <a:rPr lang="en-US" dirty="0"/>
              <a:t>Land degradation affects:</a:t>
            </a:r>
          </a:p>
          <a:p>
            <a:pPr lvl="2"/>
            <a:r>
              <a:rPr lang="en-US" dirty="0"/>
              <a:t>over 40 million hectares and </a:t>
            </a:r>
          </a:p>
          <a:p>
            <a:pPr lvl="2"/>
            <a:r>
              <a:rPr lang="en-US" dirty="0"/>
              <a:t>~70% of Ethiopia’s highland population. </a:t>
            </a:r>
          </a:p>
          <a:p>
            <a:pPr lvl="3"/>
            <a:r>
              <a:rPr lang="en-US" dirty="0"/>
              <a:t>Each year, </a:t>
            </a:r>
            <a:r>
              <a:rPr lang="en-US" b="1" dirty="0">
                <a:solidFill>
                  <a:srgbClr val="0000CC"/>
                </a:solidFill>
              </a:rPr>
              <a:t>1.9 billion tons </a:t>
            </a:r>
            <a:r>
              <a:rPr lang="en-US" dirty="0"/>
              <a:t>of soil are lost to erosion,</a:t>
            </a:r>
          </a:p>
          <a:p>
            <a:pPr lvl="3"/>
            <a:r>
              <a:rPr lang="en-US" b="1" dirty="0">
                <a:solidFill>
                  <a:srgbClr val="0000CC"/>
                </a:solidFill>
              </a:rPr>
              <a:t>110 billion cubic meters </a:t>
            </a:r>
            <a:r>
              <a:rPr lang="en-US" dirty="0"/>
              <a:t>of water are lost as runoff</a:t>
            </a:r>
          </a:p>
          <a:p>
            <a:pPr lvl="3"/>
            <a:r>
              <a:rPr lang="en-US" dirty="0"/>
              <a:t>Soil nutrient loss costs </a:t>
            </a:r>
            <a:r>
              <a:rPr lang="en-US" b="1" dirty="0">
                <a:solidFill>
                  <a:srgbClr val="0000CC"/>
                </a:solidFill>
              </a:rPr>
              <a:t>USD 100 million</a:t>
            </a:r>
          </a:p>
          <a:p>
            <a:pPr lvl="3"/>
            <a:r>
              <a:rPr lang="en-US" dirty="0"/>
              <a:t>Net deforestation that equals </a:t>
            </a:r>
            <a:r>
              <a:rPr lang="en-US" b="1" dirty="0">
                <a:solidFill>
                  <a:srgbClr val="0000CC"/>
                </a:solidFill>
              </a:rPr>
              <a:t>200,000 hectares </a:t>
            </a:r>
            <a:r>
              <a:rPr lang="en-US" dirty="0"/>
              <a:t>(Tadesse 2012).</a:t>
            </a:r>
          </a:p>
          <a:p>
            <a:r>
              <a:rPr lang="en-US" dirty="0"/>
              <a:t>Soil erosion by water is the dominant degradation process and occurs particularly on cropland, with annual soil loss rates on average of </a:t>
            </a:r>
            <a:r>
              <a:rPr lang="en-US" dirty="0">
                <a:solidFill>
                  <a:srgbClr val="7030A0"/>
                </a:solidFill>
              </a:rPr>
              <a:t>42 tons/ha</a:t>
            </a:r>
            <a:r>
              <a:rPr lang="en-US" dirty="0"/>
              <a:t> for croplands, and up to </a:t>
            </a:r>
            <a:r>
              <a:rPr lang="en-US" dirty="0">
                <a:solidFill>
                  <a:srgbClr val="7030A0"/>
                </a:solidFill>
              </a:rPr>
              <a:t>300 tons/ha </a:t>
            </a:r>
            <a:r>
              <a:rPr lang="en-US" dirty="0"/>
              <a:t>in extreme cases (</a:t>
            </a:r>
            <a:r>
              <a:rPr lang="en-US" dirty="0" err="1"/>
              <a:t>Hurni</a:t>
            </a:r>
            <a:r>
              <a:rPr lang="en-US" dirty="0"/>
              <a:t> 1993).</a:t>
            </a:r>
          </a:p>
        </p:txBody>
      </p:sp>
      <p:sp>
        <p:nvSpPr>
          <p:cNvPr id="4" name="Date Placeholder 3">
            <a:extLst>
              <a:ext uri="{FF2B5EF4-FFF2-40B4-BE49-F238E27FC236}">
                <a16:creationId xmlns:a16="http://schemas.microsoft.com/office/drawing/2014/main" id="{7472B353-EAD0-43C9-A749-6CEFF229AD8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518EE08-19BE-4178-862F-EFFEB2FBF3E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869685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5B60C-75B5-4CD3-B59A-ED40F856E69E}"/>
              </a:ext>
            </a:extLst>
          </p:cNvPr>
          <p:cNvSpPr>
            <a:spLocks noGrp="1"/>
          </p:cNvSpPr>
          <p:nvPr>
            <p:ph type="title"/>
          </p:nvPr>
        </p:nvSpPr>
        <p:spPr/>
        <p:txBody>
          <a:bodyPr/>
          <a:lstStyle/>
          <a:p>
            <a:r>
              <a:rPr lang="en-US" dirty="0"/>
              <a:t>Soil Erosion - Principles</a:t>
            </a:r>
          </a:p>
        </p:txBody>
      </p:sp>
      <p:sp>
        <p:nvSpPr>
          <p:cNvPr id="3" name="Content Placeholder 2">
            <a:extLst>
              <a:ext uri="{FF2B5EF4-FFF2-40B4-BE49-F238E27FC236}">
                <a16:creationId xmlns:a16="http://schemas.microsoft.com/office/drawing/2014/main" id="{91C16893-0A6A-4736-8DD5-2BBC0CF425BE}"/>
              </a:ext>
            </a:extLst>
          </p:cNvPr>
          <p:cNvSpPr>
            <a:spLocks noGrp="1"/>
          </p:cNvSpPr>
          <p:nvPr>
            <p:ph idx="1"/>
          </p:nvPr>
        </p:nvSpPr>
        <p:spPr/>
        <p:txBody>
          <a:bodyPr>
            <a:normAutofit/>
          </a:bodyPr>
          <a:lstStyle/>
          <a:p>
            <a:r>
              <a:rPr lang="en-US" dirty="0"/>
              <a:t>Definition – </a:t>
            </a:r>
          </a:p>
          <a:p>
            <a:pPr lvl="1"/>
            <a:r>
              <a:rPr lang="en-US" dirty="0"/>
              <a:t>The detachment and transportation of soil material by different agents.</a:t>
            </a:r>
          </a:p>
          <a:p>
            <a:r>
              <a:rPr lang="en-US" dirty="0"/>
              <a:t>Types of soil </a:t>
            </a:r>
            <a:r>
              <a:rPr lang="en-US" dirty="0" err="1"/>
              <a:t>Erosionon</a:t>
            </a:r>
            <a:r>
              <a:rPr lang="en-US" dirty="0"/>
              <a:t> </a:t>
            </a:r>
          </a:p>
          <a:p>
            <a:pPr lvl="1"/>
            <a:r>
              <a:rPr lang="en-US" dirty="0"/>
              <a:t>Geological erosion</a:t>
            </a:r>
          </a:p>
          <a:p>
            <a:pPr lvl="1"/>
            <a:r>
              <a:rPr lang="en-US" dirty="0"/>
              <a:t>Accelerated erosion</a:t>
            </a:r>
          </a:p>
          <a:p>
            <a:r>
              <a:rPr lang="en-US" sz="2400" dirty="0"/>
              <a:t>The common forms of soil erosion are:</a:t>
            </a:r>
            <a:endParaRPr lang="en-US" sz="2000" dirty="0"/>
          </a:p>
          <a:p>
            <a:pPr lvl="1"/>
            <a:r>
              <a:rPr lang="en-US" dirty="0"/>
              <a:t>Splash, sheet, rill, gully, streambank, </a:t>
            </a:r>
          </a:p>
          <a:p>
            <a:r>
              <a:rPr lang="en-US" dirty="0"/>
              <a:t>Factors of soil Erosion</a:t>
            </a:r>
          </a:p>
          <a:p>
            <a:pPr lvl="1"/>
            <a:r>
              <a:rPr lang="en-US" dirty="0"/>
              <a:t>amount and type of vegetation, slope,  amount of rainfall,  soil type, and human activities.</a:t>
            </a:r>
          </a:p>
          <a:p>
            <a:pPr lvl="1"/>
            <a:r>
              <a:rPr lang="en-US" dirty="0"/>
              <a:t> </a:t>
            </a:r>
          </a:p>
        </p:txBody>
      </p:sp>
      <p:sp>
        <p:nvSpPr>
          <p:cNvPr id="4" name="Date Placeholder 3">
            <a:extLst>
              <a:ext uri="{FF2B5EF4-FFF2-40B4-BE49-F238E27FC236}">
                <a16:creationId xmlns:a16="http://schemas.microsoft.com/office/drawing/2014/main" id="{A8427687-EBE9-43D2-8170-2EDCB2E4198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BE1F0F6-849C-457C-B98C-7F62BFA860C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647760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1072E98-6FA8-4C8A-89DD-59D062D6E403}"/>
              </a:ext>
            </a:extLst>
          </p:cNvPr>
          <p:cNvPicPr>
            <a:picLocks noChangeAspect="1" noChangeArrowheads="1"/>
          </p:cNvPicPr>
          <p:nvPr/>
        </p:nvPicPr>
        <p:blipFill>
          <a:blip r:embed="rId2" cstate="print"/>
          <a:srcRect/>
          <a:stretch>
            <a:fillRect/>
          </a:stretch>
        </p:blipFill>
        <p:spPr bwMode="auto">
          <a:xfrm>
            <a:off x="1476345" y="204097"/>
            <a:ext cx="7631469" cy="6339578"/>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ADE04716-2983-4FE3-B09B-C4486DF956C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1B5F4CC-D232-4913-A655-7785938BDE2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grpSp>
        <p:nvGrpSpPr>
          <p:cNvPr id="8" name="Group 7">
            <a:extLst>
              <a:ext uri="{FF2B5EF4-FFF2-40B4-BE49-F238E27FC236}">
                <a16:creationId xmlns:a16="http://schemas.microsoft.com/office/drawing/2014/main" id="{062D240B-C041-4E69-981B-E6DA0D45732C}"/>
              </a:ext>
            </a:extLst>
          </p:cNvPr>
          <p:cNvGrpSpPr/>
          <p:nvPr/>
        </p:nvGrpSpPr>
        <p:grpSpPr>
          <a:xfrm>
            <a:off x="4177625" y="204097"/>
            <a:ext cx="2903114" cy="5328592"/>
            <a:chOff x="3203848" y="260648"/>
            <a:chExt cx="2088232" cy="5328592"/>
          </a:xfrm>
        </p:grpSpPr>
        <p:cxnSp>
          <p:nvCxnSpPr>
            <p:cNvPr id="9" name="Straight Connector 8">
              <a:extLst>
                <a:ext uri="{FF2B5EF4-FFF2-40B4-BE49-F238E27FC236}">
                  <a16:creationId xmlns:a16="http://schemas.microsoft.com/office/drawing/2014/main" id="{822C090E-5465-4F4B-9955-8F1AE0AC6A5A}"/>
                </a:ext>
              </a:extLst>
            </p:cNvPr>
            <p:cNvCxnSpPr/>
            <p:nvPr/>
          </p:nvCxnSpPr>
          <p:spPr>
            <a:xfrm flipV="1">
              <a:off x="3203848" y="260648"/>
              <a:ext cx="0" cy="5328592"/>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BA1CE9-79BB-49C6-8D62-BF70B6CC46E4}"/>
                </a:ext>
              </a:extLst>
            </p:cNvPr>
            <p:cNvCxnSpPr/>
            <p:nvPr/>
          </p:nvCxnSpPr>
          <p:spPr>
            <a:xfrm flipV="1">
              <a:off x="4355976" y="260648"/>
              <a:ext cx="0" cy="5328592"/>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8AA4AD-5C54-4F6D-B0AA-4CAA32B0E6FB}"/>
                </a:ext>
              </a:extLst>
            </p:cNvPr>
            <p:cNvCxnSpPr/>
            <p:nvPr/>
          </p:nvCxnSpPr>
          <p:spPr>
            <a:xfrm flipV="1">
              <a:off x="5292080" y="260648"/>
              <a:ext cx="0" cy="5328592"/>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1948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1B16D4-B462-4588-8160-02B2FCD177A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082CC67-6E6F-416E-B0D7-F6F7934F967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A4011D85-69C4-433A-8856-D43CC9002CBE}"/>
              </a:ext>
            </a:extLst>
          </p:cNvPr>
          <p:cNvPicPr>
            <a:picLocks noChangeAspect="1"/>
          </p:cNvPicPr>
          <p:nvPr/>
        </p:nvPicPr>
        <p:blipFill>
          <a:blip r:embed="rId2"/>
          <a:stretch>
            <a:fillRect/>
          </a:stretch>
        </p:blipFill>
        <p:spPr>
          <a:xfrm>
            <a:off x="1295467" y="76200"/>
            <a:ext cx="9833790" cy="6870509"/>
          </a:xfrm>
          <a:prstGeom prst="rect">
            <a:avLst/>
          </a:prstGeom>
        </p:spPr>
      </p:pic>
    </p:spTree>
    <p:extLst>
      <p:ext uri="{BB962C8B-B14F-4D97-AF65-F5344CB8AC3E}">
        <p14:creationId xmlns:p14="http://schemas.microsoft.com/office/powerpoint/2010/main" val="413843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70DC-E2F8-4A0B-ADBC-9EDA7FF370B8}"/>
              </a:ext>
            </a:extLst>
          </p:cNvPr>
          <p:cNvSpPr>
            <a:spLocks noGrp="1"/>
          </p:cNvSpPr>
          <p:nvPr>
            <p:ph type="title"/>
          </p:nvPr>
        </p:nvSpPr>
        <p:spPr/>
        <p:txBody>
          <a:bodyPr/>
          <a:lstStyle/>
          <a:p>
            <a:r>
              <a:rPr lang="en-US" b="1" dirty="0"/>
              <a:t>Objectives</a:t>
            </a:r>
            <a:endParaRPr lang="en-US" dirty="0"/>
          </a:p>
        </p:txBody>
      </p:sp>
      <p:sp>
        <p:nvSpPr>
          <p:cNvPr id="3" name="Content Placeholder 2">
            <a:extLst>
              <a:ext uri="{FF2B5EF4-FFF2-40B4-BE49-F238E27FC236}">
                <a16:creationId xmlns:a16="http://schemas.microsoft.com/office/drawing/2014/main" id="{1D964FC5-1AAF-4AAF-91B7-1D2F8E15FACC}"/>
              </a:ext>
            </a:extLst>
          </p:cNvPr>
          <p:cNvSpPr>
            <a:spLocks noGrp="1"/>
          </p:cNvSpPr>
          <p:nvPr>
            <p:ph idx="1"/>
          </p:nvPr>
        </p:nvSpPr>
        <p:spPr>
          <a:xfrm>
            <a:off x="1487488" y="983060"/>
            <a:ext cx="10369152" cy="5798740"/>
          </a:xfrm>
        </p:spPr>
        <p:txBody>
          <a:bodyPr>
            <a:normAutofit/>
          </a:bodyPr>
          <a:lstStyle/>
          <a:p>
            <a:pPr lvl="1"/>
            <a:r>
              <a:rPr lang="en-US" dirty="0"/>
              <a:t>At the end of successful completion of the course will enable students to;</a:t>
            </a:r>
          </a:p>
          <a:p>
            <a:pPr lvl="2"/>
            <a:r>
              <a:rPr lang="en-US" sz="2400" dirty="0"/>
              <a:t>Identify the processes, types and mechanics of erosion</a:t>
            </a:r>
          </a:p>
          <a:p>
            <a:pPr lvl="2"/>
            <a:r>
              <a:rPr lang="en-US" sz="2400" dirty="0"/>
              <a:t>Identify the causes and consequences of erosion</a:t>
            </a:r>
          </a:p>
          <a:p>
            <a:pPr lvl="2"/>
            <a:r>
              <a:rPr lang="en-US" sz="2400" dirty="0"/>
              <a:t>Apply different assessment and estimation models of erosion hazard estimation </a:t>
            </a:r>
          </a:p>
          <a:p>
            <a:pPr lvl="2"/>
            <a:r>
              <a:rPr lang="en-US" sz="2400" dirty="0"/>
              <a:t>Understand the strategies and principles to be followed in planning erosion control activities</a:t>
            </a:r>
          </a:p>
          <a:p>
            <a:pPr lvl="2"/>
            <a:r>
              <a:rPr lang="en-US" sz="2400" dirty="0"/>
              <a:t>Explain the importance of different soil and water conservation measures</a:t>
            </a:r>
          </a:p>
          <a:p>
            <a:pPr lvl="2"/>
            <a:r>
              <a:rPr lang="en-US" sz="2400" dirty="0"/>
              <a:t>Plan and implement physical/mechanical and agronomic/biological erosion control measures to different land use and agro ecological zones.</a:t>
            </a:r>
          </a:p>
          <a:p>
            <a:pPr lvl="2"/>
            <a:r>
              <a:rPr lang="en-US" sz="2400" dirty="0"/>
              <a:t>Able to Use of remote sensing and GIS for planning soil and water conservation techniques.</a:t>
            </a:r>
          </a:p>
          <a:p>
            <a:pPr lvl="2"/>
            <a:r>
              <a:rPr lang="en-US" sz="2400" dirty="0"/>
              <a:t>Describe different water harvesting techniques </a:t>
            </a:r>
          </a:p>
        </p:txBody>
      </p:sp>
      <p:sp>
        <p:nvSpPr>
          <p:cNvPr id="4" name="Date Placeholder 3">
            <a:extLst>
              <a:ext uri="{FF2B5EF4-FFF2-40B4-BE49-F238E27FC236}">
                <a16:creationId xmlns:a16="http://schemas.microsoft.com/office/drawing/2014/main" id="{7D669645-86D4-4A10-971D-91AB58D3AE5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609BA705-96CE-4919-A5CF-CDF0814F10F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664370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E8516B2-9359-401C-ADFC-A55B50AA3AC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ECAE1FD-4EF5-4B73-9F33-94B24B0273C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2">
            <a:hlinkClick r:id="rId2" action="ppaction://hlinksldjump"/>
            <a:extLst>
              <a:ext uri="{FF2B5EF4-FFF2-40B4-BE49-F238E27FC236}">
                <a16:creationId xmlns:a16="http://schemas.microsoft.com/office/drawing/2014/main" id="{7146B3AF-E08D-40D8-B8CB-12036588DBE3}"/>
              </a:ext>
            </a:extLst>
          </p:cNvPr>
          <p:cNvPicPr>
            <a:picLocks noChangeAspect="1" noChangeArrowheads="1"/>
          </p:cNvPicPr>
          <p:nvPr/>
        </p:nvPicPr>
        <p:blipFill>
          <a:blip r:embed="rId3" cstate="print"/>
          <a:srcRect/>
          <a:stretch>
            <a:fillRect/>
          </a:stretch>
        </p:blipFill>
        <p:spPr bwMode="auto">
          <a:xfrm>
            <a:off x="1691679" y="852881"/>
            <a:ext cx="8507397" cy="5771878"/>
          </a:xfrm>
          <a:prstGeom prst="rect">
            <a:avLst/>
          </a:prstGeom>
          <a:noFill/>
          <a:ln w="9525">
            <a:noFill/>
            <a:miter lim="800000"/>
            <a:headEnd/>
            <a:tailEnd/>
          </a:ln>
        </p:spPr>
      </p:pic>
      <p:sp>
        <p:nvSpPr>
          <p:cNvPr id="7" name="TextBox 6">
            <a:extLst>
              <a:ext uri="{FF2B5EF4-FFF2-40B4-BE49-F238E27FC236}">
                <a16:creationId xmlns:a16="http://schemas.microsoft.com/office/drawing/2014/main" id="{42852161-E8F3-4C6E-B7A9-ABADB465FE4F}"/>
              </a:ext>
            </a:extLst>
          </p:cNvPr>
          <p:cNvSpPr txBox="1"/>
          <p:nvPr/>
        </p:nvSpPr>
        <p:spPr>
          <a:xfrm>
            <a:off x="1691680" y="332656"/>
            <a:ext cx="59087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Relation of soil separates to detachability and transportability</a:t>
            </a:r>
            <a:endParaRPr kumimoji="0" lang="en-IN"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359948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0658" name="Picture 2"/>
          <p:cNvPicPr>
            <a:picLocks noChangeAspect="1" noChangeArrowheads="1"/>
          </p:cNvPicPr>
          <p:nvPr/>
        </p:nvPicPr>
        <p:blipFill>
          <a:blip r:embed="rId2" cstate="print"/>
          <a:srcRect/>
          <a:stretch>
            <a:fillRect/>
          </a:stretch>
        </p:blipFill>
        <p:spPr bwMode="auto">
          <a:xfrm>
            <a:off x="2009800" y="835420"/>
            <a:ext cx="8172400" cy="6022580"/>
          </a:xfrm>
          <a:prstGeom prst="rect">
            <a:avLst/>
          </a:prstGeom>
          <a:noFill/>
          <a:ln w="9525">
            <a:noFill/>
            <a:miter lim="800000"/>
            <a:headEnd/>
            <a:tailEnd/>
          </a:ln>
        </p:spPr>
      </p:pic>
    </p:spTree>
    <p:extLst>
      <p:ext uri="{BB962C8B-B14F-4D97-AF65-F5344CB8AC3E}">
        <p14:creationId xmlns:p14="http://schemas.microsoft.com/office/powerpoint/2010/main" val="2980861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386C5-EC87-4C33-8380-56D720BB7BD2}"/>
              </a:ext>
            </a:extLst>
          </p:cNvPr>
          <p:cNvSpPr>
            <a:spLocks noGrp="1"/>
          </p:cNvSpPr>
          <p:nvPr>
            <p:ph type="title"/>
          </p:nvPr>
        </p:nvSpPr>
        <p:spPr/>
        <p:txBody>
          <a:bodyPr>
            <a:normAutofit/>
          </a:bodyPr>
          <a:lstStyle/>
          <a:p>
            <a:r>
              <a:rPr lang="en-US" b="1" dirty="0">
                <a:effectLst/>
              </a:rPr>
              <a:t>GULLY EROSION</a:t>
            </a:r>
            <a:endParaRPr lang="en-US" dirty="0"/>
          </a:p>
        </p:txBody>
      </p:sp>
      <p:sp>
        <p:nvSpPr>
          <p:cNvPr id="3" name="Content Placeholder 2">
            <a:extLst>
              <a:ext uri="{FF2B5EF4-FFF2-40B4-BE49-F238E27FC236}">
                <a16:creationId xmlns:a16="http://schemas.microsoft.com/office/drawing/2014/main" id="{1CF4F0D5-FE4A-44E4-AD9C-3C6B598FE67A}"/>
              </a:ext>
            </a:extLst>
          </p:cNvPr>
          <p:cNvSpPr>
            <a:spLocks noGrp="1"/>
          </p:cNvSpPr>
          <p:nvPr>
            <p:ph idx="1"/>
          </p:nvPr>
        </p:nvSpPr>
        <p:spPr/>
        <p:txBody>
          <a:bodyPr/>
          <a:lstStyle/>
          <a:p>
            <a:r>
              <a:rPr lang="en-US" dirty="0"/>
              <a:t>There are many farms that are losing large quantities of topsoil and subsoil each year due to gully erosion. </a:t>
            </a:r>
          </a:p>
        </p:txBody>
      </p:sp>
      <p:sp>
        <p:nvSpPr>
          <p:cNvPr id="4" name="Date Placeholder 3">
            <a:extLst>
              <a:ext uri="{FF2B5EF4-FFF2-40B4-BE49-F238E27FC236}">
                <a16:creationId xmlns:a16="http://schemas.microsoft.com/office/drawing/2014/main" id="{41B0D0A0-A5AD-492C-A393-C9CF12BC79A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6774499-6A9E-4718-A906-BF5DAA15A51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C21027A8-85EE-4012-8137-E58431380872}"/>
              </a:ext>
            </a:extLst>
          </p:cNvPr>
          <p:cNvPicPr>
            <a:picLocks noChangeAspect="1"/>
          </p:cNvPicPr>
          <p:nvPr/>
        </p:nvPicPr>
        <p:blipFill>
          <a:blip r:embed="rId2"/>
          <a:stretch>
            <a:fillRect/>
          </a:stretch>
        </p:blipFill>
        <p:spPr>
          <a:xfrm>
            <a:off x="1364422" y="2095702"/>
            <a:ext cx="6142892" cy="4283716"/>
          </a:xfrm>
          <a:prstGeom prst="rect">
            <a:avLst/>
          </a:prstGeom>
        </p:spPr>
      </p:pic>
      <p:pic>
        <p:nvPicPr>
          <p:cNvPr id="9" name="Picture 8">
            <a:extLst>
              <a:ext uri="{FF2B5EF4-FFF2-40B4-BE49-F238E27FC236}">
                <a16:creationId xmlns:a16="http://schemas.microsoft.com/office/drawing/2014/main" id="{D3F8FBB8-42E0-446B-BE51-B3F86C517582}"/>
              </a:ext>
            </a:extLst>
          </p:cNvPr>
          <p:cNvPicPr>
            <a:picLocks noChangeAspect="1"/>
          </p:cNvPicPr>
          <p:nvPr/>
        </p:nvPicPr>
        <p:blipFill>
          <a:blip r:embed="rId3"/>
          <a:stretch>
            <a:fillRect/>
          </a:stretch>
        </p:blipFill>
        <p:spPr>
          <a:xfrm>
            <a:off x="7576269" y="2126567"/>
            <a:ext cx="4358893" cy="3109344"/>
          </a:xfrm>
          <a:prstGeom prst="rect">
            <a:avLst/>
          </a:prstGeom>
        </p:spPr>
      </p:pic>
      <p:pic>
        <p:nvPicPr>
          <p:cNvPr id="11" name="Picture 10">
            <a:extLst>
              <a:ext uri="{FF2B5EF4-FFF2-40B4-BE49-F238E27FC236}">
                <a16:creationId xmlns:a16="http://schemas.microsoft.com/office/drawing/2014/main" id="{9EA0330F-C92F-483C-B69E-29E671C64E18}"/>
              </a:ext>
            </a:extLst>
          </p:cNvPr>
          <p:cNvPicPr>
            <a:picLocks noChangeAspect="1"/>
          </p:cNvPicPr>
          <p:nvPr/>
        </p:nvPicPr>
        <p:blipFill>
          <a:blip r:embed="rId4"/>
          <a:stretch>
            <a:fillRect/>
          </a:stretch>
        </p:blipFill>
        <p:spPr>
          <a:xfrm>
            <a:off x="8763499" y="5338259"/>
            <a:ext cx="1905000" cy="1362075"/>
          </a:xfrm>
          <a:prstGeom prst="rect">
            <a:avLst/>
          </a:prstGeom>
        </p:spPr>
      </p:pic>
    </p:spTree>
    <p:extLst>
      <p:ext uri="{BB962C8B-B14F-4D97-AF65-F5344CB8AC3E}">
        <p14:creationId xmlns:p14="http://schemas.microsoft.com/office/powerpoint/2010/main" val="1161961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F13B-DD8F-4870-94CF-A00C66FE0D3F}"/>
              </a:ext>
            </a:extLst>
          </p:cNvPr>
          <p:cNvSpPr>
            <a:spLocks noGrp="1"/>
          </p:cNvSpPr>
          <p:nvPr>
            <p:ph type="title"/>
          </p:nvPr>
        </p:nvSpPr>
        <p:spPr/>
        <p:txBody>
          <a:bodyPr/>
          <a:lstStyle/>
          <a:p>
            <a:r>
              <a:rPr lang="en-US" b="1" dirty="0">
                <a:effectLst/>
              </a:rPr>
              <a:t>EROSION BY WIND</a:t>
            </a:r>
            <a:endParaRPr lang="en-US" dirty="0"/>
          </a:p>
        </p:txBody>
      </p:sp>
      <p:sp>
        <p:nvSpPr>
          <p:cNvPr id="3" name="Content Placeholder 2">
            <a:extLst>
              <a:ext uri="{FF2B5EF4-FFF2-40B4-BE49-F238E27FC236}">
                <a16:creationId xmlns:a16="http://schemas.microsoft.com/office/drawing/2014/main" id="{22A8CFCB-D80E-4856-8713-46B18781A235}"/>
              </a:ext>
            </a:extLst>
          </p:cNvPr>
          <p:cNvSpPr>
            <a:spLocks noGrp="1"/>
          </p:cNvSpPr>
          <p:nvPr>
            <p:ph idx="1"/>
          </p:nvPr>
        </p:nvSpPr>
        <p:spPr/>
        <p:txBody>
          <a:bodyPr/>
          <a:lstStyle/>
          <a:p>
            <a:r>
              <a:rPr lang="en-US" dirty="0"/>
              <a:t>The rate and magnitude of soil erosion by wind is controlled by the following factors</a:t>
            </a:r>
          </a:p>
          <a:p>
            <a:pPr lvl="1"/>
            <a:r>
              <a:rPr lang="en-US" dirty="0"/>
              <a:t>Erodibility of Soil</a:t>
            </a:r>
          </a:p>
          <a:p>
            <a:pPr lvl="1"/>
            <a:r>
              <a:rPr lang="en-US" dirty="0"/>
              <a:t>Soil Surface; Roughness</a:t>
            </a:r>
          </a:p>
          <a:p>
            <a:pPr lvl="1"/>
            <a:r>
              <a:rPr lang="en-US" dirty="0"/>
              <a:t>Soil moisture</a:t>
            </a:r>
          </a:p>
          <a:p>
            <a:pPr lvl="1"/>
            <a:r>
              <a:rPr lang="en-US" dirty="0"/>
              <a:t>Climate</a:t>
            </a:r>
          </a:p>
          <a:p>
            <a:pPr lvl="1"/>
            <a:r>
              <a:rPr lang="en-US" dirty="0"/>
              <a:t>Unsheltered Distance</a:t>
            </a:r>
          </a:p>
          <a:p>
            <a:pPr lvl="1"/>
            <a:r>
              <a:rPr lang="en-US" dirty="0"/>
              <a:t>Vegetative Cover</a:t>
            </a:r>
          </a:p>
          <a:p>
            <a:pPr lvl="1"/>
            <a:endParaRPr lang="en-US" dirty="0"/>
          </a:p>
          <a:p>
            <a:endParaRPr lang="en-US" dirty="0"/>
          </a:p>
        </p:txBody>
      </p:sp>
      <p:sp>
        <p:nvSpPr>
          <p:cNvPr id="4" name="Date Placeholder 3">
            <a:extLst>
              <a:ext uri="{FF2B5EF4-FFF2-40B4-BE49-F238E27FC236}">
                <a16:creationId xmlns:a16="http://schemas.microsoft.com/office/drawing/2014/main" id="{5978B995-2959-4D9C-A4A9-822128D987E2}"/>
              </a:ext>
            </a:extLst>
          </p:cNvPr>
          <p:cNvSpPr>
            <a:spLocks noGrp="1"/>
          </p:cNvSpPr>
          <p:nvPr>
            <p:ph type="dt" sz="half" idx="10"/>
          </p:nvPr>
        </p:nvSpPr>
        <p:spPr>
          <a:xfrm>
            <a:off x="-336715" y="6410999"/>
            <a:ext cx="3648405"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000" b="1" i="0" u="none" strike="noStrike" kern="1200" cap="none" spc="0" normalizeH="0" baseline="0" noProof="0" smtClean="0">
                <a:ln>
                  <a:noFill/>
                </a:ln>
                <a:solidFill>
                  <a:srgbClr val="C00000"/>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0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47FEBB29-1491-4150-A263-E153551148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1026" name="Picture 2" descr="Wind removes smaller soil particles and leaves rocks exposed on the surface. ">
            <a:extLst>
              <a:ext uri="{FF2B5EF4-FFF2-40B4-BE49-F238E27FC236}">
                <a16:creationId xmlns:a16="http://schemas.microsoft.com/office/drawing/2014/main" id="{1EFE9025-5620-43FB-AA96-0F952D75C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712" y="1725125"/>
            <a:ext cx="6428683" cy="42528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7D96800-4B06-4D0B-9CC2-C80F2DF5DF34}"/>
              </a:ext>
            </a:extLst>
          </p:cNvPr>
          <p:cNvSpPr/>
          <p:nvPr/>
        </p:nvSpPr>
        <p:spPr>
          <a:xfrm>
            <a:off x="5146886" y="6056252"/>
            <a:ext cx="6855876"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Gill Sans MT"/>
                <a:ea typeface="+mn-ea"/>
                <a:cs typeface="+mn-cs"/>
              </a:rPr>
              <a:t>Wind removes smaller soil particles and leaves rocks exposed on the surface</a:t>
            </a:r>
          </a:p>
        </p:txBody>
      </p:sp>
    </p:spTree>
    <p:extLst>
      <p:ext uri="{BB962C8B-B14F-4D97-AF65-F5344CB8AC3E}">
        <p14:creationId xmlns:p14="http://schemas.microsoft.com/office/powerpoint/2010/main" val="2207223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70A8F1-AFF0-410F-8088-EC52BAE0937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E18A99F0-253B-4355-8B75-C4F31A17349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2050" name="Picture 2" descr="Field shelterbelts reduce wind erosion and conserve soil moisture. ">
            <a:extLst>
              <a:ext uri="{FF2B5EF4-FFF2-40B4-BE49-F238E27FC236}">
                <a16:creationId xmlns:a16="http://schemas.microsoft.com/office/drawing/2014/main" id="{AC24D94F-C319-4992-A308-21D0233FE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621" y="44844"/>
            <a:ext cx="9496644" cy="61655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F0EF51F-9AC8-42D7-856E-8466963F4C65}"/>
              </a:ext>
            </a:extLst>
          </p:cNvPr>
          <p:cNvSpPr/>
          <p:nvPr/>
        </p:nvSpPr>
        <p:spPr>
          <a:xfrm>
            <a:off x="1295466" y="6165514"/>
            <a:ext cx="960106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Gill Sans MT"/>
                <a:ea typeface="+mn-ea"/>
                <a:cs typeface="+mn-cs"/>
              </a:rPr>
              <a:t>Field shelterbelts reduce wind erosion and conserve soil moisture.</a:t>
            </a:r>
            <a:endParaRPr kumimoji="0" lang="en-US" sz="24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7" name="Rectangle 6">
            <a:extLst>
              <a:ext uri="{FF2B5EF4-FFF2-40B4-BE49-F238E27FC236}">
                <a16:creationId xmlns:a16="http://schemas.microsoft.com/office/drawing/2014/main" id="{553B3CA1-CE89-4D56-9E89-BA190A5C1816}"/>
              </a:ext>
            </a:extLst>
          </p:cNvPr>
          <p:cNvSpPr/>
          <p:nvPr/>
        </p:nvSpPr>
        <p:spPr>
          <a:xfrm>
            <a:off x="8174229" y="276969"/>
            <a:ext cx="3822222" cy="9797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Shelterbelts</a:t>
            </a:r>
            <a:br>
              <a:rPr kumimoji="0" lang="en-US" sz="2800" b="0" i="0" u="none" strike="noStrike" kern="1200" cap="none" spc="0" normalizeH="0" baseline="0" noProof="0" dirty="0">
                <a:ln>
                  <a:noFill/>
                </a:ln>
                <a:solidFill>
                  <a:prstClr val="white"/>
                </a:solidFill>
                <a:effectLst/>
                <a:uLnTx/>
                <a:uFillTx/>
                <a:latin typeface="Gill Sans MT"/>
                <a:ea typeface="+mn-ea"/>
                <a:cs typeface="+mn-cs"/>
              </a:rPr>
            </a:br>
            <a:endParaRPr kumimoji="0" lang="en-US" sz="2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062090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D588105-8ACA-4F6D-9260-8B8395C7D678}"/>
              </a:ext>
            </a:extLst>
          </p:cNvPr>
          <p:cNvSpPr>
            <a:spLocks noGrp="1"/>
          </p:cNvSpPr>
          <p:nvPr>
            <p:ph type="dt" sz="half" idx="10"/>
          </p:nvPr>
        </p:nvSpPr>
        <p:spPr>
          <a:xfrm>
            <a:off x="1429546" y="6805863"/>
            <a:ext cx="3632254" cy="9805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1" i="0" u="none" strike="noStrike" kern="1200" cap="none" spc="0" normalizeH="0" baseline="0" noProof="0" smtClean="0">
                <a:ln>
                  <a:noFill/>
                </a:ln>
                <a:solidFill>
                  <a:srgbClr val="7030A0"/>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1" i="0" u="none" strike="noStrike" kern="1200" cap="none" spc="0" normalizeH="0" baseline="0" noProof="0" dirty="0">
              <a:ln>
                <a:noFill/>
              </a:ln>
              <a:solidFill>
                <a:srgbClr val="7030A0"/>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3175C08-E9FF-46D9-AD2C-7417A40AF8C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3074" name="Picture 2" descr="Ripping is an emergency measure to reduce wind ersosion on clay soil. ">
            <a:extLst>
              <a:ext uri="{FF2B5EF4-FFF2-40B4-BE49-F238E27FC236}">
                <a16:creationId xmlns:a16="http://schemas.microsoft.com/office/drawing/2014/main" id="{DC2EBAB5-B718-4E6D-88FD-6CDC4DE2C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628" y="0"/>
            <a:ext cx="9358884" cy="5848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008F7D-EC8F-442E-80FE-254A8708B6C6}"/>
              </a:ext>
            </a:extLst>
          </p:cNvPr>
          <p:cNvSpPr/>
          <p:nvPr/>
        </p:nvSpPr>
        <p:spPr>
          <a:xfrm>
            <a:off x="1429546" y="5843885"/>
            <a:ext cx="935888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Gill Sans MT"/>
                <a:ea typeface="+mn-ea"/>
                <a:cs typeface="+mn-cs"/>
              </a:rPr>
              <a:t>Ripping is an emergency measure to reduce wind erosion on clay soil</a:t>
            </a:r>
            <a:endParaRPr kumimoji="0" lang="en-US" sz="2400" b="1" i="0" u="none" strike="noStrike" kern="1200" cap="none" spc="0" normalizeH="0" baseline="0" noProof="0" dirty="0">
              <a:ln>
                <a:noFill/>
              </a:ln>
              <a:solidFill>
                <a:srgbClr val="C00000"/>
              </a:solidFill>
              <a:effectLst/>
              <a:uLnTx/>
              <a:uFillTx/>
              <a:latin typeface="Gill Sans MT"/>
              <a:ea typeface="+mn-ea"/>
              <a:cs typeface="+mn-cs"/>
            </a:endParaRPr>
          </a:p>
        </p:txBody>
      </p:sp>
    </p:spTree>
    <p:extLst>
      <p:ext uri="{BB962C8B-B14F-4D97-AF65-F5344CB8AC3E}">
        <p14:creationId xmlns:p14="http://schemas.microsoft.com/office/powerpoint/2010/main" val="961360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4CB0-25A6-43A4-89EE-1B90C770EABE}"/>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9947157D-7C62-4447-82D2-9AFB480F431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138FD1B-69D0-4B55-B0F7-4F4DF3F3C47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4098" name="Picture 2" descr="Control wind erosion with a crop residue cover and shelterbelts. ">
            <a:extLst>
              <a:ext uri="{FF2B5EF4-FFF2-40B4-BE49-F238E27FC236}">
                <a16:creationId xmlns:a16="http://schemas.microsoft.com/office/drawing/2014/main" id="{119D207A-01EE-4CE3-B00C-5380735B28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7488" y="363156"/>
            <a:ext cx="9284990" cy="59423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B3338C8-4B91-4F05-8FC4-8406C65D1BB1}"/>
              </a:ext>
            </a:extLst>
          </p:cNvPr>
          <p:cNvSpPr/>
          <p:nvPr/>
        </p:nvSpPr>
        <p:spPr>
          <a:xfrm>
            <a:off x="1419522" y="503634"/>
            <a:ext cx="928499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Gill Sans MT"/>
                <a:ea typeface="+mn-ea"/>
                <a:cs typeface="+mn-cs"/>
              </a:rPr>
              <a:t>Control wind erosion with a crop residue cover and shelterbelts. </a:t>
            </a: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659455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21377-7C9E-49A3-A257-76EA3DA9BAE1}"/>
              </a:ext>
            </a:extLst>
          </p:cNvPr>
          <p:cNvSpPr>
            <a:spLocks noGrp="1"/>
          </p:cNvSpPr>
          <p:nvPr>
            <p:ph idx="1"/>
          </p:nvPr>
        </p:nvSpPr>
        <p:spPr>
          <a:xfrm>
            <a:off x="1487488" y="1196962"/>
            <a:ext cx="10369152" cy="5584837"/>
          </a:xfrm>
        </p:spPr>
        <p:txBody>
          <a:bodyPr>
            <a:normAutofit fontScale="92500" lnSpcReduction="20000"/>
          </a:bodyPr>
          <a:lstStyle/>
          <a:p>
            <a:r>
              <a:rPr lang="en-US" dirty="0"/>
              <a:t>Terms for soil and water conservation technologies and approaches are not consistently used and mean different things to different people – and even to the same people at different times</a:t>
            </a:r>
          </a:p>
          <a:p>
            <a:pPr lvl="1"/>
            <a:r>
              <a:rPr lang="en-US" dirty="0"/>
              <a:t>Terrace</a:t>
            </a:r>
          </a:p>
          <a:p>
            <a:pPr lvl="1"/>
            <a:r>
              <a:rPr lang="en-US" dirty="0"/>
              <a:t>Bunds</a:t>
            </a:r>
          </a:p>
          <a:p>
            <a:pPr lvl="1"/>
            <a:r>
              <a:rPr lang="en-US" dirty="0"/>
              <a:t>Ditches</a:t>
            </a:r>
          </a:p>
          <a:p>
            <a:pPr lvl="1"/>
            <a:r>
              <a:rPr lang="en-US" dirty="0"/>
              <a:t>Stonewalls</a:t>
            </a:r>
          </a:p>
          <a:p>
            <a:pPr lvl="1"/>
            <a:r>
              <a:rPr lang="en-US" dirty="0"/>
              <a:t>Earth bunds</a:t>
            </a:r>
          </a:p>
          <a:p>
            <a:pPr lvl="1"/>
            <a:r>
              <a:rPr lang="en-US" dirty="0"/>
              <a:t>Grass strips</a:t>
            </a:r>
          </a:p>
          <a:p>
            <a:pPr lvl="1"/>
            <a:r>
              <a:rPr lang="en-US" dirty="0"/>
              <a:t>Graded ditches</a:t>
            </a:r>
          </a:p>
          <a:p>
            <a:pPr lvl="1"/>
            <a:r>
              <a:rPr lang="en-US" dirty="0"/>
              <a:t>Infiltration ditches</a:t>
            </a:r>
          </a:p>
          <a:p>
            <a:pPr lvl="1"/>
            <a:r>
              <a:rPr lang="en-US" dirty="0"/>
              <a:t>Enclosure</a:t>
            </a:r>
          </a:p>
          <a:p>
            <a:pPr lvl="1"/>
            <a:r>
              <a:rPr lang="en-US" dirty="0"/>
              <a:t>Fanya juu</a:t>
            </a:r>
          </a:p>
          <a:p>
            <a:pPr lvl="1"/>
            <a:r>
              <a:rPr lang="en-US" dirty="0"/>
              <a:t>Cutoff drain </a:t>
            </a:r>
          </a:p>
          <a:p>
            <a:pPr lvl="1"/>
            <a:r>
              <a:rPr lang="en-US" dirty="0"/>
              <a:t>waterway</a:t>
            </a:r>
          </a:p>
        </p:txBody>
      </p:sp>
      <p:sp>
        <p:nvSpPr>
          <p:cNvPr id="4" name="Date Placeholder 3">
            <a:extLst>
              <a:ext uri="{FF2B5EF4-FFF2-40B4-BE49-F238E27FC236}">
                <a16:creationId xmlns:a16="http://schemas.microsoft.com/office/drawing/2014/main" id="{5E42ECB6-DE9B-4109-81DE-29986CCA81B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F534A8E-434C-42B7-9CC5-EB10D295242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Title 1">
            <a:extLst>
              <a:ext uri="{FF2B5EF4-FFF2-40B4-BE49-F238E27FC236}">
                <a16:creationId xmlns:a16="http://schemas.microsoft.com/office/drawing/2014/main" id="{22968AA4-8051-4564-B828-E94D777C7C34}"/>
              </a:ext>
            </a:extLst>
          </p:cNvPr>
          <p:cNvSpPr>
            <a:spLocks noGrp="1"/>
          </p:cNvSpPr>
          <p:nvPr>
            <p:ph type="title"/>
          </p:nvPr>
        </p:nvSpPr>
        <p:spPr/>
        <p:txBody>
          <a:bodyPr>
            <a:normAutofit fontScale="90000"/>
          </a:bodyPr>
          <a:lstStyle/>
          <a:p>
            <a:pPr algn="ctr"/>
            <a:r>
              <a:rPr lang="en-US" dirty="0"/>
              <a:t>Relative importance of the agronomic and structural measures in relation to:- erosion control, maintenance of fertility and soil and water status and production</a:t>
            </a:r>
          </a:p>
        </p:txBody>
      </p:sp>
      <p:sp>
        <p:nvSpPr>
          <p:cNvPr id="8" name="TextBox 7">
            <a:extLst>
              <a:ext uri="{FF2B5EF4-FFF2-40B4-BE49-F238E27FC236}">
                <a16:creationId xmlns:a16="http://schemas.microsoft.com/office/drawing/2014/main" id="{707CBF30-CE03-4FD2-83E5-1D1B596CA0B5}"/>
              </a:ext>
            </a:extLst>
          </p:cNvPr>
          <p:cNvSpPr txBox="1"/>
          <p:nvPr/>
        </p:nvSpPr>
        <p:spPr>
          <a:xfrm>
            <a:off x="5274085" y="2478599"/>
            <a:ext cx="14847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ill Sans MT"/>
                <a:ea typeface="+mn-ea"/>
                <a:cs typeface="+mn-cs"/>
              </a:rPr>
              <a:t>Appearance</a:t>
            </a:r>
          </a:p>
        </p:txBody>
      </p:sp>
      <p:sp>
        <p:nvSpPr>
          <p:cNvPr id="9" name="TextBox 8">
            <a:extLst>
              <a:ext uri="{FF2B5EF4-FFF2-40B4-BE49-F238E27FC236}">
                <a16:creationId xmlns:a16="http://schemas.microsoft.com/office/drawing/2014/main" id="{5033E795-2A02-48EC-A179-E185B98DA4F9}"/>
              </a:ext>
            </a:extLst>
          </p:cNvPr>
          <p:cNvSpPr txBox="1"/>
          <p:nvPr/>
        </p:nvSpPr>
        <p:spPr>
          <a:xfrm>
            <a:off x="5274085" y="3490808"/>
            <a:ext cx="30796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ill Sans MT"/>
                <a:ea typeface="+mn-ea"/>
                <a:cs typeface="+mn-cs"/>
              </a:rPr>
              <a:t>Appearance and materials </a:t>
            </a:r>
          </a:p>
        </p:txBody>
      </p:sp>
      <p:sp>
        <p:nvSpPr>
          <p:cNvPr id="10" name="TextBox 9">
            <a:extLst>
              <a:ext uri="{FF2B5EF4-FFF2-40B4-BE49-F238E27FC236}">
                <a16:creationId xmlns:a16="http://schemas.microsoft.com/office/drawing/2014/main" id="{D612783A-C8C6-47C3-B9E1-A2F60E03832D}"/>
              </a:ext>
            </a:extLst>
          </p:cNvPr>
          <p:cNvSpPr txBox="1"/>
          <p:nvPr/>
        </p:nvSpPr>
        <p:spPr>
          <a:xfrm>
            <a:off x="5274085" y="4304502"/>
            <a:ext cx="22295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ill Sans MT"/>
                <a:ea typeface="+mn-ea"/>
                <a:cs typeface="+mn-cs"/>
              </a:rPr>
              <a:t>Slope and drainage</a:t>
            </a:r>
          </a:p>
        </p:txBody>
      </p:sp>
      <p:sp>
        <p:nvSpPr>
          <p:cNvPr id="11" name="TextBox 10">
            <a:extLst>
              <a:ext uri="{FF2B5EF4-FFF2-40B4-BE49-F238E27FC236}">
                <a16:creationId xmlns:a16="http://schemas.microsoft.com/office/drawing/2014/main" id="{64C3346A-2416-484E-9DF7-3AA577F11BF0}"/>
              </a:ext>
            </a:extLst>
          </p:cNvPr>
          <p:cNvSpPr txBox="1"/>
          <p:nvPr/>
        </p:nvSpPr>
        <p:spPr>
          <a:xfrm>
            <a:off x="5410982" y="5262470"/>
            <a:ext cx="24634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ill Sans MT"/>
                <a:ea typeface="+mn-ea"/>
                <a:cs typeface="+mn-cs"/>
              </a:rPr>
              <a:t>Way of constructions</a:t>
            </a:r>
          </a:p>
        </p:txBody>
      </p:sp>
      <p:sp>
        <p:nvSpPr>
          <p:cNvPr id="13" name="TextBox 12">
            <a:extLst>
              <a:ext uri="{FF2B5EF4-FFF2-40B4-BE49-F238E27FC236}">
                <a16:creationId xmlns:a16="http://schemas.microsoft.com/office/drawing/2014/main" id="{888E4A57-C5BC-437D-8B0A-226CB095A261}"/>
              </a:ext>
            </a:extLst>
          </p:cNvPr>
          <p:cNvSpPr txBox="1"/>
          <p:nvPr/>
        </p:nvSpPr>
        <p:spPr>
          <a:xfrm>
            <a:off x="5298181" y="4825471"/>
            <a:ext cx="220233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ill Sans MT"/>
                <a:ea typeface="+mn-ea"/>
                <a:cs typeface="+mn-cs"/>
              </a:rPr>
              <a:t>Land management</a:t>
            </a:r>
          </a:p>
        </p:txBody>
      </p:sp>
      <p:sp>
        <p:nvSpPr>
          <p:cNvPr id="14" name="TextBox 13">
            <a:extLst>
              <a:ext uri="{FF2B5EF4-FFF2-40B4-BE49-F238E27FC236}">
                <a16:creationId xmlns:a16="http://schemas.microsoft.com/office/drawing/2014/main" id="{6B00DBE7-6659-4B79-B452-8C66B21B53D3}"/>
              </a:ext>
            </a:extLst>
          </p:cNvPr>
          <p:cNvSpPr txBox="1"/>
          <p:nvPr/>
        </p:nvSpPr>
        <p:spPr>
          <a:xfrm>
            <a:off x="5469651" y="5767136"/>
            <a:ext cx="24048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ill Sans MT"/>
                <a:ea typeface="+mn-ea"/>
                <a:cs typeface="+mn-cs"/>
              </a:rPr>
              <a:t>Function and impact</a:t>
            </a:r>
          </a:p>
        </p:txBody>
      </p:sp>
      <p:sp>
        <p:nvSpPr>
          <p:cNvPr id="15" name="Right Brace 14">
            <a:extLst>
              <a:ext uri="{FF2B5EF4-FFF2-40B4-BE49-F238E27FC236}">
                <a16:creationId xmlns:a16="http://schemas.microsoft.com/office/drawing/2014/main" id="{75335407-3A74-4FE2-9044-49BE481F3408}"/>
              </a:ext>
            </a:extLst>
          </p:cNvPr>
          <p:cNvSpPr/>
          <p:nvPr/>
        </p:nvSpPr>
        <p:spPr>
          <a:xfrm>
            <a:off x="3727938" y="2274277"/>
            <a:ext cx="375139" cy="7060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6" name="Right Brace 15">
            <a:extLst>
              <a:ext uri="{FF2B5EF4-FFF2-40B4-BE49-F238E27FC236}">
                <a16:creationId xmlns:a16="http://schemas.microsoft.com/office/drawing/2014/main" id="{54585ADA-3E17-45FA-BB21-D80625C24DD7}"/>
              </a:ext>
            </a:extLst>
          </p:cNvPr>
          <p:cNvSpPr/>
          <p:nvPr/>
        </p:nvSpPr>
        <p:spPr>
          <a:xfrm>
            <a:off x="3915507" y="3334941"/>
            <a:ext cx="375139" cy="7060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7" name="Right Brace 16">
            <a:extLst>
              <a:ext uri="{FF2B5EF4-FFF2-40B4-BE49-F238E27FC236}">
                <a16:creationId xmlns:a16="http://schemas.microsoft.com/office/drawing/2014/main" id="{96A5C90B-8E1C-4FC1-808F-ABEC7A8738B7}"/>
              </a:ext>
            </a:extLst>
          </p:cNvPr>
          <p:cNvSpPr/>
          <p:nvPr/>
        </p:nvSpPr>
        <p:spPr>
          <a:xfrm>
            <a:off x="4546968" y="4304502"/>
            <a:ext cx="396904" cy="4762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8" name="Right Brace 17">
            <a:extLst>
              <a:ext uri="{FF2B5EF4-FFF2-40B4-BE49-F238E27FC236}">
                <a16:creationId xmlns:a16="http://schemas.microsoft.com/office/drawing/2014/main" id="{B2B6392B-37DA-4D58-88E6-6A0F98E2EA0A}"/>
              </a:ext>
            </a:extLst>
          </p:cNvPr>
          <p:cNvSpPr/>
          <p:nvPr/>
        </p:nvSpPr>
        <p:spPr>
          <a:xfrm>
            <a:off x="4546968" y="5767136"/>
            <a:ext cx="396904" cy="4762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cxnSp>
        <p:nvCxnSpPr>
          <p:cNvPr id="23" name="Straight Arrow Connector 22">
            <a:extLst>
              <a:ext uri="{FF2B5EF4-FFF2-40B4-BE49-F238E27FC236}">
                <a16:creationId xmlns:a16="http://schemas.microsoft.com/office/drawing/2014/main" id="{1E036033-6FBB-4017-A6C7-7814EDC43334}"/>
              </a:ext>
            </a:extLst>
          </p:cNvPr>
          <p:cNvCxnSpPr>
            <a:cxnSpLocks/>
          </p:cNvCxnSpPr>
          <p:nvPr/>
        </p:nvCxnSpPr>
        <p:spPr>
          <a:xfrm>
            <a:off x="4021189" y="5027413"/>
            <a:ext cx="9226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71656D4-518C-409A-853F-9AB68BBA0416}"/>
              </a:ext>
            </a:extLst>
          </p:cNvPr>
          <p:cNvCxnSpPr>
            <a:cxnSpLocks/>
          </p:cNvCxnSpPr>
          <p:nvPr/>
        </p:nvCxnSpPr>
        <p:spPr>
          <a:xfrm>
            <a:off x="4085626" y="5421903"/>
            <a:ext cx="9226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080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2843-F8D5-43A3-A868-3A794CC354E5}"/>
              </a:ext>
            </a:extLst>
          </p:cNvPr>
          <p:cNvSpPr>
            <a:spLocks noGrp="1"/>
          </p:cNvSpPr>
          <p:nvPr>
            <p:ph type="title"/>
          </p:nvPr>
        </p:nvSpPr>
        <p:spPr/>
        <p:txBody>
          <a:bodyPr/>
          <a:lstStyle/>
          <a:p>
            <a:r>
              <a:rPr lang="en-US" i="1" dirty="0"/>
              <a:t>SWC classification</a:t>
            </a:r>
            <a:endParaRPr lang="en-US" dirty="0"/>
          </a:p>
        </p:txBody>
      </p:sp>
      <p:sp>
        <p:nvSpPr>
          <p:cNvPr id="3" name="Content Placeholder 2">
            <a:extLst>
              <a:ext uri="{FF2B5EF4-FFF2-40B4-BE49-F238E27FC236}">
                <a16:creationId xmlns:a16="http://schemas.microsoft.com/office/drawing/2014/main" id="{B25ECB5A-9D07-4EA0-BC0E-6F3FEE4060A6}"/>
              </a:ext>
            </a:extLst>
          </p:cNvPr>
          <p:cNvSpPr>
            <a:spLocks noGrp="1"/>
          </p:cNvSpPr>
          <p:nvPr>
            <p:ph idx="1"/>
          </p:nvPr>
        </p:nvSpPr>
        <p:spPr>
          <a:xfrm>
            <a:off x="1487488" y="1196962"/>
            <a:ext cx="10369152" cy="5384067"/>
          </a:xfrm>
        </p:spPr>
        <p:txBody>
          <a:bodyPr>
            <a:normAutofit lnSpcReduction="10000"/>
          </a:bodyPr>
          <a:lstStyle/>
          <a:p>
            <a:r>
              <a:rPr lang="en-US" b="1" dirty="0"/>
              <a:t>Management measures </a:t>
            </a:r>
            <a:r>
              <a:rPr lang="en-US" dirty="0"/>
              <a:t>such as </a:t>
            </a:r>
            <a:r>
              <a:rPr lang="en-US" b="1" dirty="0">
                <a:solidFill>
                  <a:srgbClr val="0000CC"/>
                </a:solidFill>
              </a:rPr>
              <a:t>land use change</a:t>
            </a:r>
            <a:r>
              <a:rPr lang="en-US" dirty="0"/>
              <a:t>, </a:t>
            </a:r>
            <a:r>
              <a:rPr lang="en-US" b="1" dirty="0">
                <a:solidFill>
                  <a:srgbClr val="0000CC"/>
                </a:solidFill>
              </a:rPr>
              <a:t>area closure</a:t>
            </a:r>
            <a:r>
              <a:rPr lang="en-US" dirty="0"/>
              <a:t>, </a:t>
            </a:r>
            <a:r>
              <a:rPr lang="en-US" b="1" dirty="0">
                <a:solidFill>
                  <a:srgbClr val="0000CC"/>
                </a:solidFill>
              </a:rPr>
              <a:t>rotational grazing</a:t>
            </a:r>
            <a:r>
              <a:rPr lang="en-US" dirty="0"/>
              <a:t>, etc.</a:t>
            </a:r>
          </a:p>
          <a:p>
            <a:pPr lvl="1"/>
            <a:r>
              <a:rPr lang="en-US" dirty="0"/>
              <a:t>Involve a fundamental change in land use</a:t>
            </a:r>
          </a:p>
          <a:p>
            <a:pPr lvl="1"/>
            <a:r>
              <a:rPr lang="en-US" dirty="0"/>
              <a:t>Involve no agronomic and structural measures as a priority</a:t>
            </a:r>
          </a:p>
          <a:p>
            <a:pPr lvl="1"/>
            <a:r>
              <a:rPr lang="en-US" dirty="0"/>
              <a:t>Often result in improved vegetative cover</a:t>
            </a:r>
          </a:p>
          <a:p>
            <a:pPr lvl="1"/>
            <a:r>
              <a:rPr lang="en-US" dirty="0"/>
              <a:t>Often reduce the intensity of use</a:t>
            </a:r>
          </a:p>
          <a:p>
            <a:r>
              <a:rPr lang="en-US" b="1" dirty="0"/>
              <a:t>Agronomic measures </a:t>
            </a:r>
            <a:r>
              <a:rPr lang="en-US" dirty="0"/>
              <a:t>such as </a:t>
            </a:r>
            <a:r>
              <a:rPr lang="en-US" b="1" dirty="0">
                <a:solidFill>
                  <a:srgbClr val="0000CC"/>
                </a:solidFill>
              </a:rPr>
              <a:t>mixed cropping, contour cultivation, mulching</a:t>
            </a:r>
            <a:r>
              <a:rPr lang="en-US" dirty="0"/>
              <a:t>, etc.</a:t>
            </a:r>
          </a:p>
          <a:p>
            <a:pPr lvl="1"/>
            <a:r>
              <a:rPr lang="en-US" dirty="0"/>
              <a:t>Are usually associated with annual crops</a:t>
            </a:r>
          </a:p>
          <a:p>
            <a:pPr lvl="1"/>
            <a:r>
              <a:rPr lang="en-US" dirty="0"/>
              <a:t>Are repeated routinely each season or in a rotational sequence</a:t>
            </a:r>
          </a:p>
          <a:p>
            <a:pPr lvl="1"/>
            <a:r>
              <a:rPr lang="en-US" dirty="0"/>
              <a:t>Are of short duration and not permanent</a:t>
            </a:r>
          </a:p>
          <a:p>
            <a:pPr lvl="1"/>
            <a:r>
              <a:rPr lang="en-US" dirty="0"/>
              <a:t>Do not lead to changes in slope profile</a:t>
            </a:r>
          </a:p>
          <a:p>
            <a:pPr lvl="1"/>
            <a:r>
              <a:rPr lang="en-US" dirty="0"/>
              <a:t>Are normally independent of slope</a:t>
            </a:r>
          </a:p>
        </p:txBody>
      </p:sp>
      <p:sp>
        <p:nvSpPr>
          <p:cNvPr id="4" name="Date Placeholder 3">
            <a:extLst>
              <a:ext uri="{FF2B5EF4-FFF2-40B4-BE49-F238E27FC236}">
                <a16:creationId xmlns:a16="http://schemas.microsoft.com/office/drawing/2014/main" id="{718C6013-82FE-4207-B66E-601C81AB6FC1}"/>
              </a:ext>
            </a:extLst>
          </p:cNvPr>
          <p:cNvSpPr>
            <a:spLocks noGrp="1"/>
          </p:cNvSpPr>
          <p:nvPr>
            <p:ph type="dt" sz="half" idx="10"/>
          </p:nvPr>
        </p:nvSpPr>
        <p:spPr>
          <a:xfrm>
            <a:off x="-931918" y="6443290"/>
            <a:ext cx="3648405"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dirty="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D41C0A2-FD5E-444B-9B20-CF8EEE1B74C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65630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D665D1-8D88-4D2A-BF93-46DEA04AC282}"/>
              </a:ext>
            </a:extLst>
          </p:cNvPr>
          <p:cNvSpPr>
            <a:spLocks noGrp="1"/>
          </p:cNvSpPr>
          <p:nvPr>
            <p:ph idx="1"/>
          </p:nvPr>
        </p:nvSpPr>
        <p:spPr>
          <a:xfrm>
            <a:off x="1487488" y="398584"/>
            <a:ext cx="10369152" cy="6383215"/>
          </a:xfrm>
        </p:spPr>
        <p:txBody>
          <a:bodyPr>
            <a:normAutofit fontScale="92500" lnSpcReduction="10000"/>
          </a:bodyPr>
          <a:lstStyle/>
          <a:p>
            <a:r>
              <a:rPr lang="en-US" b="1" dirty="0"/>
              <a:t>Vegetative measures </a:t>
            </a:r>
            <a:r>
              <a:rPr lang="en-US" dirty="0"/>
              <a:t>such as </a:t>
            </a:r>
            <a:r>
              <a:rPr lang="en-US" b="1" dirty="0">
                <a:solidFill>
                  <a:srgbClr val="0000CC"/>
                </a:solidFill>
              </a:rPr>
              <a:t>grass strips, hedge barriers, windbreaks</a:t>
            </a:r>
            <a:r>
              <a:rPr lang="en-US" dirty="0"/>
              <a:t>, etc.</a:t>
            </a:r>
          </a:p>
          <a:p>
            <a:pPr lvl="1"/>
            <a:r>
              <a:rPr lang="en-US" dirty="0"/>
              <a:t>Involve the use of perennial grasses, shrubs or trees</a:t>
            </a:r>
          </a:p>
          <a:p>
            <a:pPr lvl="1"/>
            <a:r>
              <a:rPr lang="en-US" dirty="0"/>
              <a:t>Are of long duration</a:t>
            </a:r>
          </a:p>
          <a:p>
            <a:pPr lvl="1"/>
            <a:r>
              <a:rPr lang="en-US" dirty="0"/>
              <a:t>Often lead to a change in slope profile</a:t>
            </a:r>
          </a:p>
          <a:p>
            <a:pPr lvl="1"/>
            <a:r>
              <a:rPr lang="en-US" dirty="0"/>
              <a:t>Are often zoned on the contour or at right angles to wind direction</a:t>
            </a:r>
          </a:p>
          <a:p>
            <a:pPr lvl="1"/>
            <a:r>
              <a:rPr lang="en-US" dirty="0"/>
              <a:t>Are often spaced according to slope</a:t>
            </a:r>
          </a:p>
          <a:p>
            <a:r>
              <a:rPr lang="en-US" sz="2800" b="1" dirty="0"/>
              <a:t>Structural measures </a:t>
            </a:r>
            <a:r>
              <a:rPr lang="en-US" sz="2800" dirty="0"/>
              <a:t>such as </a:t>
            </a:r>
            <a:r>
              <a:rPr lang="en-US" sz="2800" b="1" dirty="0">
                <a:solidFill>
                  <a:srgbClr val="0000CC"/>
                </a:solidFill>
              </a:rPr>
              <a:t>terraces, banks, bunds, constructions, palisades (strong fence)</a:t>
            </a:r>
            <a:r>
              <a:rPr lang="en-US" sz="2800" dirty="0"/>
              <a:t>, etc.</a:t>
            </a:r>
          </a:p>
          <a:p>
            <a:pPr lvl="1"/>
            <a:r>
              <a:rPr lang="en-US" dirty="0"/>
              <a:t>Often lead to a change in slope profile</a:t>
            </a:r>
          </a:p>
          <a:p>
            <a:pPr lvl="1"/>
            <a:r>
              <a:rPr lang="en-US" dirty="0"/>
              <a:t>Are of long duration or permanent</a:t>
            </a:r>
          </a:p>
          <a:p>
            <a:pPr lvl="1"/>
            <a:r>
              <a:rPr lang="en-US" dirty="0"/>
              <a:t>Are carried out primarily to control runoff, wind velocity and erosion</a:t>
            </a:r>
          </a:p>
          <a:p>
            <a:pPr lvl="1"/>
            <a:r>
              <a:rPr lang="en-US" dirty="0"/>
              <a:t> Often require substantial inputs of labor or money when first installed</a:t>
            </a:r>
          </a:p>
          <a:p>
            <a:pPr lvl="1"/>
            <a:r>
              <a:rPr lang="en-US" dirty="0"/>
              <a:t>Are often zoned on the contour / against wind direction</a:t>
            </a:r>
          </a:p>
          <a:p>
            <a:pPr lvl="1"/>
            <a:r>
              <a:rPr lang="en-US" dirty="0"/>
              <a:t>Are often spaced according to slope</a:t>
            </a:r>
          </a:p>
          <a:p>
            <a:pPr lvl="1"/>
            <a:r>
              <a:rPr lang="en-US" dirty="0"/>
              <a:t>Involve major earth movements and / or construction with wood, stone, concrete, etc.</a:t>
            </a:r>
          </a:p>
        </p:txBody>
      </p:sp>
      <p:sp>
        <p:nvSpPr>
          <p:cNvPr id="4" name="Date Placeholder 3">
            <a:extLst>
              <a:ext uri="{FF2B5EF4-FFF2-40B4-BE49-F238E27FC236}">
                <a16:creationId xmlns:a16="http://schemas.microsoft.com/office/drawing/2014/main" id="{C02F0F28-1F6E-43D1-9EDC-66F63F87AE3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F2412DE-8C0E-4189-8C43-FD82568F366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17465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2B7CDB-2406-439F-A583-470F68606FD2}"/>
              </a:ext>
            </a:extLst>
          </p:cNvPr>
          <p:cNvSpPr>
            <a:spLocks noGrp="1"/>
          </p:cNvSpPr>
          <p:nvPr>
            <p:ph idx="1"/>
          </p:nvPr>
        </p:nvSpPr>
        <p:spPr>
          <a:xfrm>
            <a:off x="1487488" y="609600"/>
            <a:ext cx="10369152" cy="5555915"/>
          </a:xfrm>
        </p:spPr>
        <p:txBody>
          <a:bodyPr>
            <a:normAutofit fontScale="92500"/>
          </a:bodyPr>
          <a:lstStyle/>
          <a:p>
            <a:r>
              <a:rPr lang="en-US" sz="2800" dirty="0"/>
              <a:t>CHAPTER 1:  INTRODUCTION</a:t>
            </a:r>
          </a:p>
          <a:p>
            <a:pPr marL="402336" lvl="1" indent="0">
              <a:buNone/>
            </a:pPr>
            <a:r>
              <a:rPr lang="en-US" dirty="0"/>
              <a:t>1.1 Objectives, aims of soil and water conservation, </a:t>
            </a:r>
          </a:p>
          <a:p>
            <a:pPr marL="402336" lvl="1" indent="0">
              <a:buNone/>
            </a:pPr>
            <a:r>
              <a:rPr lang="en-US" dirty="0"/>
              <a:t>1.2 Defining goals; identifying goals (on farm and off-farm) </a:t>
            </a:r>
          </a:p>
          <a:p>
            <a:pPr marL="402336" lvl="1" indent="0">
              <a:buNone/>
            </a:pPr>
            <a:r>
              <a:rPr lang="en-US" dirty="0"/>
              <a:t>1.3 Past approaches, new concepts, </a:t>
            </a:r>
          </a:p>
          <a:p>
            <a:pPr marL="402336" lvl="1" indent="0">
              <a:buNone/>
            </a:pPr>
            <a:r>
              <a:rPr lang="en-US" sz="2600" dirty="0"/>
              <a:t>1.4 Relative importance of the agronomic and structural measures in relation to:- erosion control, maintenance of fertility and soil and water status and production</a:t>
            </a:r>
            <a:endParaRPr lang="en-US" dirty="0"/>
          </a:p>
          <a:p>
            <a:r>
              <a:rPr lang="en-US" dirty="0"/>
              <a:t>CHAPTER 2: EROSION CONTROL MEASURES; AGRONOMIC MEASURES</a:t>
            </a:r>
          </a:p>
          <a:p>
            <a:pPr marL="356616" lvl="1" indent="0">
              <a:buNone/>
            </a:pPr>
            <a:r>
              <a:rPr lang="en-US" dirty="0"/>
              <a:t>2.1. Principles of erosion control, </a:t>
            </a:r>
          </a:p>
          <a:p>
            <a:pPr marL="356616" lvl="1" indent="0">
              <a:buNone/>
            </a:pPr>
            <a:r>
              <a:rPr lang="en-US" dirty="0"/>
              <a:t>2.2. Crop management; </a:t>
            </a:r>
          </a:p>
          <a:p>
            <a:pPr marL="356616" lvl="1" indent="0">
              <a:buNone/>
            </a:pPr>
            <a:r>
              <a:rPr lang="en-US" dirty="0"/>
              <a:t>2.3. Control and management of denuded lands</a:t>
            </a:r>
          </a:p>
          <a:p>
            <a:pPr marL="356616" lvl="1" indent="0">
              <a:buNone/>
            </a:pPr>
            <a:r>
              <a:rPr lang="en-US" dirty="0"/>
              <a:t>2.4. Control and management of grasslands, </a:t>
            </a:r>
          </a:p>
          <a:p>
            <a:pPr marL="356616" lvl="1" indent="0">
              <a:buNone/>
            </a:pPr>
            <a:r>
              <a:rPr lang="en-US" dirty="0"/>
              <a:t>2.5. Choice of the appropriate measures</a:t>
            </a:r>
          </a:p>
        </p:txBody>
      </p:sp>
      <p:sp>
        <p:nvSpPr>
          <p:cNvPr id="4" name="Date Placeholder 3">
            <a:extLst>
              <a:ext uri="{FF2B5EF4-FFF2-40B4-BE49-F238E27FC236}">
                <a16:creationId xmlns:a16="http://schemas.microsoft.com/office/drawing/2014/main" id="{6572E7DC-507A-4206-845D-2AACB584868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8781F55-A674-4AD1-B623-7032DF3759A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654061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0C0DD3-9B02-4599-BC16-1585301BD444}"/>
              </a:ext>
            </a:extLst>
          </p:cNvPr>
          <p:cNvSpPr>
            <a:spLocks noGrp="1"/>
          </p:cNvSpPr>
          <p:nvPr>
            <p:ph idx="1"/>
          </p:nvPr>
        </p:nvSpPr>
        <p:spPr>
          <a:xfrm>
            <a:off x="1487488" y="398585"/>
            <a:ext cx="10369152" cy="5766930"/>
          </a:xfrm>
        </p:spPr>
        <p:txBody>
          <a:bodyPr/>
          <a:lstStyle/>
          <a:p>
            <a:r>
              <a:rPr lang="en-US" b="1" dirty="0"/>
              <a:t>Combinations </a:t>
            </a:r>
            <a:r>
              <a:rPr lang="en-US" dirty="0"/>
              <a:t>in conditions where different measures are complementary and thus enhance each other’s effectiveness.</a:t>
            </a:r>
          </a:p>
          <a:p>
            <a:r>
              <a:rPr lang="en-US" dirty="0"/>
              <a:t>Any combinations of the above measures are possible, e.g.:</a:t>
            </a:r>
          </a:p>
          <a:p>
            <a:pPr lvl="1"/>
            <a:r>
              <a:rPr lang="en-US" dirty="0"/>
              <a:t>Structural: terrace with</a:t>
            </a:r>
          </a:p>
          <a:p>
            <a:pPr lvl="1"/>
            <a:r>
              <a:rPr lang="en-US" dirty="0"/>
              <a:t>Vegetative: grass and trees with</a:t>
            </a:r>
          </a:p>
          <a:p>
            <a:pPr lvl="1"/>
            <a:r>
              <a:rPr lang="en-US" dirty="0"/>
              <a:t>Agronomic: ridges</a:t>
            </a:r>
          </a:p>
        </p:txBody>
      </p:sp>
      <p:sp>
        <p:nvSpPr>
          <p:cNvPr id="4" name="Date Placeholder 3">
            <a:extLst>
              <a:ext uri="{FF2B5EF4-FFF2-40B4-BE49-F238E27FC236}">
                <a16:creationId xmlns:a16="http://schemas.microsoft.com/office/drawing/2014/main" id="{45F03A22-D553-4501-AD2C-219BC7DFA36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9D6003CC-81E7-4311-A056-6DCB22A454A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345034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040EAD-2446-4F2E-923F-E9A32599B9F6}"/>
              </a:ext>
            </a:extLst>
          </p:cNvPr>
          <p:cNvSpPr>
            <a:spLocks noGrp="1"/>
          </p:cNvSpPr>
          <p:nvPr>
            <p:ph idx="1"/>
          </p:nvPr>
        </p:nvSpPr>
        <p:spPr>
          <a:xfrm>
            <a:off x="1487488" y="445477"/>
            <a:ext cx="10369152" cy="6336323"/>
          </a:xfrm>
          <a:noFill/>
        </p:spPr>
        <p:txBody>
          <a:bodyPr>
            <a:normAutofit/>
          </a:bodyPr>
          <a:lstStyle/>
          <a:p>
            <a:pPr algn="just"/>
            <a:r>
              <a:rPr lang="en-US" dirty="0"/>
              <a:t>Each of these (soil management, vegetative, structural and agronomic conservation measures) conservation categories is split up into subcategories.</a:t>
            </a:r>
          </a:p>
          <a:p>
            <a:pPr algn="just"/>
            <a:r>
              <a:rPr lang="en-US" dirty="0"/>
              <a:t>The main criteria are the appearance, the materials used and the management involved in the technology.</a:t>
            </a:r>
          </a:p>
          <a:p>
            <a:pPr algn="just"/>
            <a:r>
              <a:rPr lang="en-US" sz="3600" b="1" i="1" dirty="0">
                <a:solidFill>
                  <a:srgbClr val="002060"/>
                </a:solidFill>
              </a:rPr>
              <a:t>Over all management</a:t>
            </a:r>
          </a:p>
          <a:p>
            <a:pPr lvl="1" algn="just"/>
            <a:r>
              <a:rPr lang="en-US" dirty="0"/>
              <a:t>Management measures (such as </a:t>
            </a:r>
            <a:r>
              <a:rPr lang="en-US" b="1" dirty="0">
                <a:solidFill>
                  <a:srgbClr val="C00000"/>
                </a:solidFill>
              </a:rPr>
              <a:t>land use change</a:t>
            </a:r>
            <a:r>
              <a:rPr lang="en-US" dirty="0"/>
              <a:t>, </a:t>
            </a:r>
            <a:r>
              <a:rPr lang="en-US" b="1" dirty="0">
                <a:solidFill>
                  <a:srgbClr val="C00000"/>
                </a:solidFill>
              </a:rPr>
              <a:t>area closure</a:t>
            </a:r>
            <a:r>
              <a:rPr lang="en-US" dirty="0"/>
              <a:t>, </a:t>
            </a:r>
            <a:r>
              <a:rPr lang="en-US" b="1" dirty="0">
                <a:solidFill>
                  <a:srgbClr val="C00000"/>
                </a:solidFill>
              </a:rPr>
              <a:t>rotational</a:t>
            </a:r>
            <a:r>
              <a:rPr lang="en-US" dirty="0"/>
              <a:t> </a:t>
            </a:r>
            <a:r>
              <a:rPr lang="en-US" b="1" dirty="0">
                <a:solidFill>
                  <a:srgbClr val="C00000"/>
                </a:solidFill>
              </a:rPr>
              <a:t>grazing</a:t>
            </a:r>
            <a:r>
              <a:rPr lang="en-US" dirty="0"/>
              <a:t>, etc.) involve a fundamental change in land uses; often result in improved vegetative cover; and often reduce the intensity of use. ; involve no agronomic and structural measure</a:t>
            </a:r>
          </a:p>
          <a:p>
            <a:pPr lvl="2"/>
            <a:r>
              <a:rPr lang="en-US" sz="2400" i="1" dirty="0"/>
              <a:t>Change of land use type</a:t>
            </a:r>
            <a:r>
              <a:rPr lang="en-US" sz="2400" dirty="0"/>
              <a:t>: </a:t>
            </a:r>
          </a:p>
          <a:p>
            <a:pPr lvl="3"/>
            <a:r>
              <a:rPr lang="en-US" sz="2200" dirty="0"/>
              <a:t>e.g. </a:t>
            </a:r>
          </a:p>
          <a:p>
            <a:pPr lvl="4"/>
            <a:r>
              <a:rPr lang="en-US" sz="2000" dirty="0"/>
              <a:t>enclosure, resting, protection, </a:t>
            </a:r>
          </a:p>
          <a:p>
            <a:pPr lvl="4"/>
            <a:r>
              <a:rPr lang="en-US" sz="2000" dirty="0"/>
              <a:t>change from crop to grazing land, from forest to agroforestry, from grazing land to cropland, etc.</a:t>
            </a:r>
            <a:endParaRPr lang="en-US" dirty="0"/>
          </a:p>
        </p:txBody>
      </p:sp>
      <p:sp>
        <p:nvSpPr>
          <p:cNvPr id="4" name="Date Placeholder 3">
            <a:extLst>
              <a:ext uri="{FF2B5EF4-FFF2-40B4-BE49-F238E27FC236}">
                <a16:creationId xmlns:a16="http://schemas.microsoft.com/office/drawing/2014/main" id="{57344EE5-F362-4CAF-830C-887B5F8C4AE2}"/>
              </a:ext>
            </a:extLst>
          </p:cNvPr>
          <p:cNvSpPr>
            <a:spLocks noGrp="1"/>
          </p:cNvSpPr>
          <p:nvPr>
            <p:ph type="dt" sz="half" idx="10"/>
          </p:nvPr>
        </p:nvSpPr>
        <p:spPr>
          <a:xfrm>
            <a:off x="0" y="6412523"/>
            <a:ext cx="3648405"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dirty="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8AF3D0E3-F230-470F-AAC6-07168CB6823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156818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446ECE-7810-412C-9A2C-9F739FF22BD1}"/>
              </a:ext>
            </a:extLst>
          </p:cNvPr>
          <p:cNvSpPr>
            <a:spLocks noGrp="1"/>
          </p:cNvSpPr>
          <p:nvPr>
            <p:ph idx="1"/>
          </p:nvPr>
        </p:nvSpPr>
        <p:spPr>
          <a:xfrm>
            <a:off x="1487488" y="445476"/>
            <a:ext cx="10369152" cy="6336324"/>
          </a:xfrm>
        </p:spPr>
        <p:txBody>
          <a:bodyPr>
            <a:normAutofit/>
          </a:bodyPr>
          <a:lstStyle/>
          <a:p>
            <a:pPr lvl="2"/>
            <a:r>
              <a:rPr lang="en-US" i="1" dirty="0"/>
              <a:t>Change of management / intensity level</a:t>
            </a:r>
            <a:r>
              <a:rPr lang="en-US" dirty="0"/>
              <a:t>: </a:t>
            </a:r>
          </a:p>
          <a:p>
            <a:pPr lvl="3"/>
            <a:r>
              <a:rPr lang="en-US" dirty="0"/>
              <a:t>e.g. from monocropping to rotational cropping, </a:t>
            </a:r>
          </a:p>
          <a:p>
            <a:pPr lvl="3"/>
            <a:r>
              <a:rPr lang="en-US" dirty="0"/>
              <a:t>from continuous cropping to managed fallow, </a:t>
            </a:r>
          </a:p>
          <a:p>
            <a:pPr lvl="3"/>
            <a:r>
              <a:rPr lang="en-US" dirty="0"/>
              <a:t>from laissez-faire to managed, </a:t>
            </a:r>
          </a:p>
          <a:p>
            <a:pPr lvl="3"/>
            <a:r>
              <a:rPr lang="en-US" dirty="0"/>
              <a:t>from random (open access) to controlled access (grazing land forest land e.g. access to firewood), from herding to fencing, adjusting stocking rates, etc.</a:t>
            </a:r>
          </a:p>
          <a:p>
            <a:pPr lvl="2"/>
            <a:r>
              <a:rPr lang="en-US" dirty="0"/>
              <a:t>Layout according to natural and human environment: </a:t>
            </a:r>
          </a:p>
          <a:p>
            <a:pPr lvl="3"/>
            <a:r>
              <a:rPr lang="en-US" dirty="0"/>
              <a:t>exclusion of natural waterways and hazardous areas, separation of grazing types, distribution of water points, salt-licks, livestock pens, dips (grazing land)</a:t>
            </a:r>
          </a:p>
          <a:p>
            <a:pPr lvl="2"/>
            <a:r>
              <a:rPr lang="en-US" dirty="0"/>
              <a:t>Major change in timing of activities: </a:t>
            </a:r>
          </a:p>
          <a:p>
            <a:pPr lvl="3"/>
            <a:r>
              <a:rPr lang="en-US" dirty="0"/>
              <a:t>land preparation, planting, cutting of vegetation</a:t>
            </a:r>
          </a:p>
          <a:p>
            <a:pPr lvl="2"/>
            <a:r>
              <a:rPr lang="en-US" dirty="0"/>
              <a:t>Control / change of species composition: </a:t>
            </a:r>
          </a:p>
          <a:p>
            <a:pPr lvl="3"/>
            <a:r>
              <a:rPr lang="en-US" dirty="0"/>
              <a:t>reduce invasive species, </a:t>
            </a:r>
          </a:p>
          <a:p>
            <a:pPr lvl="3"/>
            <a:r>
              <a:rPr lang="en-US" dirty="0"/>
              <a:t>selective clearing, </a:t>
            </a:r>
          </a:p>
          <a:p>
            <a:pPr lvl="3"/>
            <a:r>
              <a:rPr lang="en-US" dirty="0"/>
              <a:t>encourage desired species, </a:t>
            </a:r>
          </a:p>
          <a:p>
            <a:pPr lvl="3"/>
            <a:r>
              <a:rPr lang="en-US" dirty="0"/>
              <a:t>controlled burning / residue burning</a:t>
            </a:r>
          </a:p>
        </p:txBody>
      </p:sp>
      <p:sp>
        <p:nvSpPr>
          <p:cNvPr id="4" name="Date Placeholder 3">
            <a:extLst>
              <a:ext uri="{FF2B5EF4-FFF2-40B4-BE49-F238E27FC236}">
                <a16:creationId xmlns:a16="http://schemas.microsoft.com/office/drawing/2014/main" id="{AA3F987E-DD4E-4E8A-96FF-693266C75DC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E87BF00-FA38-45D2-95E6-1F3302523A6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060831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38302-F809-4AE8-B902-C92D0D6407E0}"/>
              </a:ext>
            </a:extLst>
          </p:cNvPr>
          <p:cNvSpPr>
            <a:spLocks noGrp="1"/>
          </p:cNvSpPr>
          <p:nvPr>
            <p:ph idx="1"/>
          </p:nvPr>
        </p:nvSpPr>
        <p:spPr>
          <a:xfrm>
            <a:off x="1487488" y="422030"/>
            <a:ext cx="10369152" cy="6359769"/>
          </a:xfrm>
        </p:spPr>
        <p:txBody>
          <a:bodyPr numCol="2">
            <a:normAutofit/>
          </a:bodyPr>
          <a:lstStyle/>
          <a:p>
            <a:r>
              <a:rPr lang="en-US" sz="3600" b="1" i="1" dirty="0">
                <a:solidFill>
                  <a:srgbClr val="002060"/>
                </a:solidFill>
              </a:rPr>
              <a:t>Agronomic measures / soil management</a:t>
            </a:r>
          </a:p>
          <a:p>
            <a:pPr lvl="1" algn="just"/>
            <a:r>
              <a:rPr lang="en-US" sz="2600" dirty="0"/>
              <a:t>Agronomic measures (such as </a:t>
            </a:r>
            <a:r>
              <a:rPr lang="en-US" sz="2600" b="1" dirty="0">
                <a:solidFill>
                  <a:srgbClr val="C00000"/>
                </a:solidFill>
              </a:rPr>
              <a:t>mixed cropping</a:t>
            </a:r>
            <a:r>
              <a:rPr lang="en-US" sz="2600" dirty="0"/>
              <a:t>, </a:t>
            </a:r>
            <a:r>
              <a:rPr lang="en-US" sz="2600" b="1" dirty="0">
                <a:solidFill>
                  <a:srgbClr val="C00000"/>
                </a:solidFill>
              </a:rPr>
              <a:t>contour</a:t>
            </a:r>
            <a:r>
              <a:rPr lang="en-US" sz="2600" dirty="0"/>
              <a:t> </a:t>
            </a:r>
            <a:r>
              <a:rPr lang="en-US" sz="2600" b="1" dirty="0">
                <a:solidFill>
                  <a:srgbClr val="C00000"/>
                </a:solidFill>
              </a:rPr>
              <a:t>cultivation</a:t>
            </a:r>
            <a:r>
              <a:rPr lang="en-US" sz="2600" dirty="0"/>
              <a:t>, </a:t>
            </a:r>
            <a:r>
              <a:rPr lang="en-US" sz="2600" b="1" dirty="0">
                <a:solidFill>
                  <a:srgbClr val="C00000"/>
                </a:solidFill>
              </a:rPr>
              <a:t>mulching</a:t>
            </a:r>
            <a:r>
              <a:rPr lang="en-US" sz="2600" dirty="0"/>
              <a:t>) are usually associated with </a:t>
            </a:r>
            <a:r>
              <a:rPr lang="en-US" sz="2600" b="1" dirty="0">
                <a:solidFill>
                  <a:srgbClr val="7030A0"/>
                </a:solidFill>
              </a:rPr>
              <a:t>annual crops</a:t>
            </a:r>
            <a:r>
              <a:rPr lang="en-US" sz="2600" dirty="0"/>
              <a:t>; are </a:t>
            </a:r>
            <a:r>
              <a:rPr lang="en-US" sz="2600" b="1" dirty="0">
                <a:solidFill>
                  <a:srgbClr val="7030A0"/>
                </a:solidFill>
              </a:rPr>
              <a:t>repeated</a:t>
            </a:r>
            <a:r>
              <a:rPr lang="en-US" sz="2600" dirty="0"/>
              <a:t> </a:t>
            </a:r>
            <a:r>
              <a:rPr lang="en-US" sz="2600" b="1" dirty="0">
                <a:solidFill>
                  <a:srgbClr val="7030A0"/>
                </a:solidFill>
              </a:rPr>
              <a:t>routinely</a:t>
            </a:r>
            <a:r>
              <a:rPr lang="en-US" sz="2600" dirty="0"/>
              <a:t> </a:t>
            </a:r>
            <a:r>
              <a:rPr lang="en-US" sz="2600" b="1" dirty="0">
                <a:solidFill>
                  <a:srgbClr val="7030A0"/>
                </a:solidFill>
              </a:rPr>
              <a:t>each season </a:t>
            </a:r>
            <a:r>
              <a:rPr lang="en-US" sz="2600" dirty="0"/>
              <a:t>or in a rotational sequence; are of short duration and not permanent; </a:t>
            </a:r>
            <a:r>
              <a:rPr lang="en-US" sz="2600" b="1" dirty="0">
                <a:solidFill>
                  <a:srgbClr val="7030A0"/>
                </a:solidFill>
              </a:rPr>
              <a:t>do not lead to changes in slope profile</a:t>
            </a:r>
            <a:r>
              <a:rPr lang="en-US" sz="2600" dirty="0"/>
              <a:t>; are normally not zoned; and are </a:t>
            </a:r>
            <a:r>
              <a:rPr lang="en-US" sz="2600" b="1" dirty="0">
                <a:solidFill>
                  <a:srgbClr val="7030A0"/>
                </a:solidFill>
              </a:rPr>
              <a:t>normally independent of slope</a:t>
            </a:r>
            <a:r>
              <a:rPr lang="en-US" sz="2600" dirty="0"/>
              <a:t>.</a:t>
            </a:r>
          </a:p>
          <a:p>
            <a:pPr lvl="2" algn="just"/>
            <a:r>
              <a:rPr lang="en-US" sz="2800" i="1" dirty="0"/>
              <a:t>Vegetation / soil cover: </a:t>
            </a:r>
          </a:p>
          <a:p>
            <a:pPr lvl="3" algn="just"/>
            <a:r>
              <a:rPr lang="en-US" sz="2400" i="1" dirty="0"/>
              <a:t>better soil cover by vegetation, </a:t>
            </a:r>
          </a:p>
          <a:p>
            <a:pPr lvl="3" algn="just"/>
            <a:r>
              <a:rPr lang="en-US" sz="2400" i="1" dirty="0"/>
              <a:t>early planting, </a:t>
            </a:r>
          </a:p>
          <a:p>
            <a:pPr lvl="3" algn="just"/>
            <a:r>
              <a:rPr lang="en-US" sz="2400" i="1" dirty="0"/>
              <a:t>relay cropping, </a:t>
            </a:r>
          </a:p>
          <a:p>
            <a:pPr lvl="3" algn="just"/>
            <a:r>
              <a:rPr lang="en-US" sz="2400" i="1" dirty="0"/>
              <a:t>mixed cropping / intercropping, </a:t>
            </a:r>
          </a:p>
          <a:p>
            <a:pPr lvl="3" algn="just"/>
            <a:r>
              <a:rPr lang="en-US" sz="2400" i="1" dirty="0"/>
              <a:t>contour planting / strip cropping, </a:t>
            </a:r>
          </a:p>
          <a:p>
            <a:pPr lvl="3" algn="just"/>
            <a:r>
              <a:rPr lang="en-US" sz="2400" i="1" dirty="0"/>
              <a:t>cover cropping, retaining more vegetation cover, </a:t>
            </a:r>
          </a:p>
          <a:p>
            <a:pPr lvl="3" algn="just"/>
            <a:r>
              <a:rPr lang="en-US" sz="2400" i="1" dirty="0"/>
              <a:t>mulching, temporary trash lines, others</a:t>
            </a:r>
          </a:p>
        </p:txBody>
      </p:sp>
      <p:sp>
        <p:nvSpPr>
          <p:cNvPr id="4" name="Date Placeholder 3">
            <a:extLst>
              <a:ext uri="{FF2B5EF4-FFF2-40B4-BE49-F238E27FC236}">
                <a16:creationId xmlns:a16="http://schemas.microsoft.com/office/drawing/2014/main" id="{66363B3A-CEAC-4ADD-875B-74BDB09EF78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50F2740-6EB0-4904-AA13-E2D1169C6B9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624117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D94BB7-30C5-4F4F-9CBE-77B031270D16}"/>
              </a:ext>
            </a:extLst>
          </p:cNvPr>
          <p:cNvSpPr>
            <a:spLocks noGrp="1"/>
          </p:cNvSpPr>
          <p:nvPr>
            <p:ph idx="1"/>
          </p:nvPr>
        </p:nvSpPr>
        <p:spPr>
          <a:xfrm>
            <a:off x="1487488" y="445477"/>
            <a:ext cx="10369152" cy="6166338"/>
          </a:xfrm>
        </p:spPr>
        <p:txBody>
          <a:bodyPr>
            <a:normAutofit/>
          </a:bodyPr>
          <a:lstStyle/>
          <a:p>
            <a:pPr lvl="2"/>
            <a:r>
              <a:rPr lang="en-US" i="1" dirty="0"/>
              <a:t>Organic matter / soil fertility</a:t>
            </a:r>
            <a:r>
              <a:rPr lang="en-US" dirty="0"/>
              <a:t>: </a:t>
            </a:r>
          </a:p>
          <a:p>
            <a:pPr lvl="3"/>
            <a:r>
              <a:rPr lang="en-US" dirty="0"/>
              <a:t>legume inter-planting, </a:t>
            </a:r>
          </a:p>
          <a:p>
            <a:pPr lvl="3"/>
            <a:r>
              <a:rPr lang="en-US" dirty="0"/>
              <a:t>green manure, </a:t>
            </a:r>
          </a:p>
          <a:p>
            <a:pPr lvl="3"/>
            <a:r>
              <a:rPr lang="en-US" dirty="0"/>
              <a:t>applying manure / compost / residues (organic fertilizers), </a:t>
            </a:r>
          </a:p>
          <a:p>
            <a:pPr lvl="3"/>
            <a:r>
              <a:rPr lang="en-US" dirty="0"/>
              <a:t>applying mineral fertilizers (inorganic fertilizers), </a:t>
            </a:r>
          </a:p>
          <a:p>
            <a:pPr lvl="3"/>
            <a:r>
              <a:rPr lang="en-US" dirty="0"/>
              <a:t>applying soil conditioners (e.g. use of lime or gypsum), </a:t>
            </a:r>
          </a:p>
          <a:p>
            <a:pPr lvl="3"/>
            <a:r>
              <a:rPr lang="en-US" dirty="0"/>
              <a:t>rotations / fallows (associated with overall management), others</a:t>
            </a:r>
          </a:p>
          <a:p>
            <a:pPr lvl="2" algn="just"/>
            <a:r>
              <a:rPr lang="en-US" dirty="0"/>
              <a:t>Soil surface treatment: </a:t>
            </a:r>
          </a:p>
          <a:p>
            <a:pPr lvl="3" algn="just"/>
            <a:r>
              <a:rPr lang="en-US" dirty="0"/>
              <a:t>conservation tillage (zero tillage, minimum tillage and other tillage with reduced disturbance of the top soil), </a:t>
            </a:r>
          </a:p>
          <a:p>
            <a:pPr lvl="3" algn="just"/>
            <a:r>
              <a:rPr lang="en-US" dirty="0"/>
              <a:t>contour tillage, </a:t>
            </a:r>
          </a:p>
          <a:p>
            <a:pPr marL="1266444" lvl="3" indent="-342900" algn="just"/>
            <a:r>
              <a:rPr lang="en-US" dirty="0"/>
              <a:t>contour ridging (crop and grazing land), done annually or in rotational sequence,</a:t>
            </a:r>
          </a:p>
          <a:p>
            <a:pPr marL="1056132" lvl="2" indent="-342900" algn="just"/>
            <a:r>
              <a:rPr lang="en-US" dirty="0"/>
              <a:t> Subsurface treatment: </a:t>
            </a:r>
          </a:p>
          <a:p>
            <a:pPr marL="1266444" lvl="3" indent="-342900" algn="just"/>
            <a:r>
              <a:rPr lang="en-US" dirty="0"/>
              <a:t>breaking compacted subsoil (hard pans): </a:t>
            </a:r>
          </a:p>
          <a:p>
            <a:pPr marL="1266444" lvl="3" indent="-342900" algn="just"/>
            <a:r>
              <a:rPr lang="en-US" dirty="0"/>
              <a:t>deep ripping, “subsoiling”, </a:t>
            </a:r>
          </a:p>
          <a:p>
            <a:pPr marL="1266444" lvl="3" indent="-342900" algn="just"/>
            <a:r>
              <a:rPr lang="en-US" dirty="0"/>
              <a:t>deep tillage / double digging, others</a:t>
            </a:r>
          </a:p>
        </p:txBody>
      </p:sp>
      <p:sp>
        <p:nvSpPr>
          <p:cNvPr id="4" name="Date Placeholder 3">
            <a:extLst>
              <a:ext uri="{FF2B5EF4-FFF2-40B4-BE49-F238E27FC236}">
                <a16:creationId xmlns:a16="http://schemas.microsoft.com/office/drawing/2014/main" id="{BD89B040-A79C-4BFF-8566-FE17F8311B0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2949407-4F19-4F91-AEB0-D0836A2F752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571803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870F33-16BB-43DF-BC5B-D091A4306090}"/>
              </a:ext>
            </a:extLst>
          </p:cNvPr>
          <p:cNvSpPr>
            <a:spLocks noGrp="1"/>
          </p:cNvSpPr>
          <p:nvPr>
            <p:ph idx="1"/>
          </p:nvPr>
        </p:nvSpPr>
        <p:spPr>
          <a:xfrm>
            <a:off x="1487488" y="492369"/>
            <a:ext cx="10369152" cy="6119446"/>
          </a:xfrm>
        </p:spPr>
        <p:txBody>
          <a:bodyPr>
            <a:normAutofit/>
          </a:bodyPr>
          <a:lstStyle/>
          <a:p>
            <a:r>
              <a:rPr lang="en-US" sz="3600" b="1" i="1" dirty="0">
                <a:solidFill>
                  <a:srgbClr val="002060"/>
                </a:solidFill>
              </a:rPr>
              <a:t>Vegetative measures</a:t>
            </a:r>
          </a:p>
          <a:p>
            <a:pPr lvl="1"/>
            <a:r>
              <a:rPr lang="en-US" sz="3200" dirty="0"/>
              <a:t>Vegetative measures </a:t>
            </a:r>
          </a:p>
          <a:p>
            <a:pPr lvl="1"/>
            <a:r>
              <a:rPr lang="en-US" sz="3200" dirty="0"/>
              <a:t>(such as </a:t>
            </a:r>
            <a:r>
              <a:rPr lang="en-US" sz="3200" b="1" dirty="0">
                <a:solidFill>
                  <a:srgbClr val="7030A0"/>
                </a:solidFill>
              </a:rPr>
              <a:t>grass strips</a:t>
            </a:r>
            <a:r>
              <a:rPr lang="en-US" sz="3200" dirty="0"/>
              <a:t>, </a:t>
            </a:r>
            <a:r>
              <a:rPr lang="en-US" sz="3200" b="1" dirty="0">
                <a:solidFill>
                  <a:srgbClr val="7030A0"/>
                </a:solidFill>
              </a:rPr>
              <a:t>hedge</a:t>
            </a:r>
            <a:r>
              <a:rPr lang="en-US" sz="3200" dirty="0"/>
              <a:t> </a:t>
            </a:r>
            <a:r>
              <a:rPr lang="en-US" sz="3200" b="1" dirty="0">
                <a:solidFill>
                  <a:srgbClr val="7030A0"/>
                </a:solidFill>
              </a:rPr>
              <a:t>barriers</a:t>
            </a:r>
            <a:r>
              <a:rPr lang="en-US" sz="3200" dirty="0"/>
              <a:t>, </a:t>
            </a:r>
            <a:r>
              <a:rPr lang="en-US" sz="3200" b="1" dirty="0">
                <a:solidFill>
                  <a:srgbClr val="7030A0"/>
                </a:solidFill>
              </a:rPr>
              <a:t>windbreaks</a:t>
            </a:r>
            <a:r>
              <a:rPr lang="en-US" sz="3200" dirty="0"/>
              <a:t>, etc.) </a:t>
            </a:r>
          </a:p>
          <a:p>
            <a:pPr lvl="2"/>
            <a:r>
              <a:rPr lang="en-US" sz="3200" dirty="0"/>
              <a:t>involve the use of perennial grasses, shrubs or trees; </a:t>
            </a:r>
          </a:p>
          <a:p>
            <a:pPr lvl="2"/>
            <a:r>
              <a:rPr lang="en-US" sz="3200" dirty="0"/>
              <a:t>are of long duration; </a:t>
            </a:r>
          </a:p>
          <a:p>
            <a:pPr lvl="2"/>
            <a:r>
              <a:rPr lang="en-US" sz="3200" dirty="0"/>
              <a:t>often lead to a change in slope profile; </a:t>
            </a:r>
          </a:p>
          <a:p>
            <a:pPr lvl="2"/>
            <a:r>
              <a:rPr lang="en-US" sz="3200" dirty="0"/>
              <a:t>are often zoned on the contour or at right angles to wind direction and </a:t>
            </a:r>
          </a:p>
          <a:p>
            <a:pPr lvl="2"/>
            <a:r>
              <a:rPr lang="en-US" sz="3200" dirty="0"/>
              <a:t>are often spaced according to slope:</a:t>
            </a:r>
          </a:p>
        </p:txBody>
      </p:sp>
      <p:sp>
        <p:nvSpPr>
          <p:cNvPr id="4" name="Date Placeholder 3">
            <a:extLst>
              <a:ext uri="{FF2B5EF4-FFF2-40B4-BE49-F238E27FC236}">
                <a16:creationId xmlns:a16="http://schemas.microsoft.com/office/drawing/2014/main" id="{BC03677F-5EB6-4623-ACAC-2AB431E48F7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8F35330-03B8-47CA-958E-72748AACD86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546964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C3E9D-7468-4517-A71A-1994373C37BA}"/>
              </a:ext>
            </a:extLst>
          </p:cNvPr>
          <p:cNvSpPr>
            <a:spLocks noGrp="1"/>
          </p:cNvSpPr>
          <p:nvPr>
            <p:ph idx="1"/>
          </p:nvPr>
        </p:nvSpPr>
        <p:spPr>
          <a:xfrm>
            <a:off x="1487488" y="505326"/>
            <a:ext cx="10369152" cy="5660189"/>
          </a:xfrm>
        </p:spPr>
        <p:txBody>
          <a:bodyPr/>
          <a:lstStyle/>
          <a:p>
            <a:pPr lvl="2"/>
            <a:r>
              <a:rPr lang="en-US" sz="3200" i="1" dirty="0"/>
              <a:t>Tree and shrub cover</a:t>
            </a:r>
            <a:r>
              <a:rPr lang="en-US" sz="3200" dirty="0"/>
              <a:t>: </a:t>
            </a:r>
          </a:p>
          <a:p>
            <a:pPr lvl="3"/>
            <a:r>
              <a:rPr lang="en-US" sz="3200" dirty="0"/>
              <a:t>Dispersed trees (in annual crops or grazing land), </a:t>
            </a:r>
          </a:p>
          <a:p>
            <a:pPr lvl="3"/>
            <a:r>
              <a:rPr lang="en-US" sz="3200" dirty="0"/>
              <a:t>Aligned  trees (in annual crops or grazing land): e.g. live fences, hedges, barrier hedgerows, alley cropping), </a:t>
            </a:r>
          </a:p>
          <a:p>
            <a:pPr lvl="3"/>
            <a:r>
              <a:rPr lang="en-US" sz="3200" dirty="0"/>
              <a:t>Trees in blocks (e.g. woodlots)</a:t>
            </a:r>
          </a:p>
          <a:p>
            <a:pPr lvl="3"/>
            <a:endParaRPr lang="en-US" sz="3200" dirty="0"/>
          </a:p>
          <a:p>
            <a:pPr lvl="2"/>
            <a:r>
              <a:rPr lang="en-US" sz="3200" i="1" dirty="0"/>
              <a:t>Grasses and perennial herbaceous plants: </a:t>
            </a:r>
          </a:p>
          <a:p>
            <a:pPr lvl="3"/>
            <a:r>
              <a:rPr lang="en-US" sz="3200" i="1" dirty="0"/>
              <a:t>dispersed, aligned (grass strips)</a:t>
            </a:r>
          </a:p>
          <a:p>
            <a:endParaRPr lang="en-US" dirty="0"/>
          </a:p>
        </p:txBody>
      </p:sp>
      <p:sp>
        <p:nvSpPr>
          <p:cNvPr id="4" name="Date Placeholder 3">
            <a:extLst>
              <a:ext uri="{FF2B5EF4-FFF2-40B4-BE49-F238E27FC236}">
                <a16:creationId xmlns:a16="http://schemas.microsoft.com/office/drawing/2014/main" id="{45E189D1-F3A6-4AC1-9573-BEABD6C7B96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4E92C68F-F992-4F51-ACCB-22CE5582E19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102086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29FCC-921A-4D3B-8C04-A3221CA8656E}"/>
              </a:ext>
            </a:extLst>
          </p:cNvPr>
          <p:cNvSpPr>
            <a:spLocks noGrp="1"/>
          </p:cNvSpPr>
          <p:nvPr>
            <p:ph idx="1"/>
          </p:nvPr>
        </p:nvSpPr>
        <p:spPr>
          <a:xfrm>
            <a:off x="1487488" y="375137"/>
            <a:ext cx="10369152" cy="6236677"/>
          </a:xfrm>
        </p:spPr>
        <p:txBody>
          <a:bodyPr>
            <a:normAutofit/>
          </a:bodyPr>
          <a:lstStyle/>
          <a:p>
            <a:r>
              <a:rPr lang="en-US" sz="3600" b="1" i="1" dirty="0">
                <a:solidFill>
                  <a:srgbClr val="002060"/>
                </a:solidFill>
              </a:rPr>
              <a:t>Structural measures</a:t>
            </a:r>
          </a:p>
          <a:p>
            <a:pPr lvl="1" algn="just"/>
            <a:r>
              <a:rPr lang="en-US" dirty="0"/>
              <a:t>Structural measures (such as terraces, banks, bunds, constructions, palisades, etc.) </a:t>
            </a:r>
          </a:p>
          <a:p>
            <a:pPr lvl="2" algn="just"/>
            <a:r>
              <a:rPr lang="en-US" dirty="0"/>
              <a:t>often lead to a change in slope profile; </a:t>
            </a:r>
          </a:p>
          <a:p>
            <a:pPr lvl="2" algn="just"/>
            <a:r>
              <a:rPr lang="en-US" dirty="0"/>
              <a:t>are of long duration or permanent; </a:t>
            </a:r>
          </a:p>
          <a:p>
            <a:pPr lvl="2" algn="just"/>
            <a:r>
              <a:rPr lang="en-US" dirty="0"/>
              <a:t>are carried out primarily to control runoff, wind velocity and erosion; </a:t>
            </a:r>
          </a:p>
          <a:p>
            <a:pPr lvl="2" algn="just"/>
            <a:r>
              <a:rPr lang="en-US" dirty="0"/>
              <a:t>often require substantial inputs of labor or money when first installed; </a:t>
            </a:r>
          </a:p>
          <a:p>
            <a:pPr lvl="2" algn="just"/>
            <a:r>
              <a:rPr lang="en-US" dirty="0"/>
              <a:t>are often zoned on the contour / against wind direction; </a:t>
            </a:r>
          </a:p>
          <a:p>
            <a:pPr lvl="2" algn="just"/>
            <a:r>
              <a:rPr lang="en-US" dirty="0"/>
              <a:t>are often spaced according to slope; and </a:t>
            </a:r>
          </a:p>
        </p:txBody>
      </p:sp>
      <p:sp>
        <p:nvSpPr>
          <p:cNvPr id="4" name="Date Placeholder 3">
            <a:extLst>
              <a:ext uri="{FF2B5EF4-FFF2-40B4-BE49-F238E27FC236}">
                <a16:creationId xmlns:a16="http://schemas.microsoft.com/office/drawing/2014/main" id="{D2BE5CAC-D256-4474-B192-C0D3446801B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67430A0-9FE3-411C-A8E5-9DB2AA9FD2D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270986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0238A1-4F3B-48E7-8B49-45EAA7931EE2}"/>
              </a:ext>
            </a:extLst>
          </p:cNvPr>
          <p:cNvSpPr>
            <a:spLocks noGrp="1"/>
          </p:cNvSpPr>
          <p:nvPr>
            <p:ph idx="1"/>
          </p:nvPr>
        </p:nvSpPr>
        <p:spPr>
          <a:xfrm>
            <a:off x="1487488" y="385011"/>
            <a:ext cx="10369152" cy="5780504"/>
          </a:xfrm>
        </p:spPr>
        <p:txBody>
          <a:bodyPr>
            <a:normAutofit lnSpcReduction="10000"/>
          </a:bodyPr>
          <a:lstStyle/>
          <a:p>
            <a:pPr lvl="2" algn="just"/>
            <a:r>
              <a:rPr lang="en-US" sz="3200" dirty="0"/>
              <a:t>involve major earth movements and / or construction with wood, stone, concrete, etc.:</a:t>
            </a:r>
          </a:p>
          <a:p>
            <a:pPr lvl="3" algn="just"/>
            <a:r>
              <a:rPr lang="en-US" sz="3200" i="1" dirty="0"/>
              <a:t>bench terraces- level,  forward sloping/outward sloping, backward sloping/back sloping/reverse</a:t>
            </a:r>
          </a:p>
          <a:p>
            <a:pPr lvl="3" algn="just"/>
            <a:r>
              <a:rPr lang="en-US" sz="3200" i="1" dirty="0"/>
              <a:t>Bunds/banks – </a:t>
            </a:r>
            <a:r>
              <a:rPr lang="en-US" sz="3200" i="1" dirty="0" err="1"/>
              <a:t>levele</a:t>
            </a:r>
            <a:r>
              <a:rPr lang="en-US" sz="3200" i="1" dirty="0"/>
              <a:t> (tied, non-tied), graded (tied, non-tied), semi-circular, v-shaped, trapezoidal,</a:t>
            </a:r>
          </a:p>
          <a:p>
            <a:pPr lvl="3" algn="just"/>
            <a:r>
              <a:rPr lang="en-US" sz="3200" i="1" dirty="0"/>
              <a:t>Graded ditches – waterways, cut-off drains</a:t>
            </a:r>
          </a:p>
          <a:p>
            <a:pPr lvl="3" algn="just"/>
            <a:r>
              <a:rPr lang="en-US" sz="3200" i="1" dirty="0"/>
              <a:t>Level ditches, pits : infiltration, retention, sediment/sand traps</a:t>
            </a:r>
          </a:p>
          <a:p>
            <a:pPr lvl="3" algn="just"/>
            <a:r>
              <a:rPr lang="en-US" sz="3200" i="1" dirty="0"/>
              <a:t>Dams/pans -  store excess water </a:t>
            </a:r>
          </a:p>
          <a:p>
            <a:pPr lvl="3" algn="just"/>
            <a:r>
              <a:rPr lang="en-US" sz="3200" i="1" dirty="0"/>
              <a:t>Reshaping surface (reducing slope/topsoil retention</a:t>
            </a:r>
            <a:endParaRPr lang="en-US" sz="3200" dirty="0"/>
          </a:p>
          <a:p>
            <a:endParaRPr lang="en-US" dirty="0"/>
          </a:p>
        </p:txBody>
      </p:sp>
      <p:sp>
        <p:nvSpPr>
          <p:cNvPr id="4" name="Date Placeholder 3">
            <a:extLst>
              <a:ext uri="{FF2B5EF4-FFF2-40B4-BE49-F238E27FC236}">
                <a16:creationId xmlns:a16="http://schemas.microsoft.com/office/drawing/2014/main" id="{8E65C14E-EE71-4533-8E09-E6AB62F6A66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850500B8-E944-49EF-9A72-26A6E667713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018282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C672-D342-409D-B800-4F3A7C493C3A}"/>
              </a:ext>
            </a:extLst>
          </p:cNvPr>
          <p:cNvSpPr>
            <a:spLocks noGrp="1"/>
          </p:cNvSpPr>
          <p:nvPr>
            <p:ph type="title"/>
          </p:nvPr>
        </p:nvSpPr>
        <p:spPr/>
        <p:txBody>
          <a:bodyPr>
            <a:normAutofit/>
          </a:bodyPr>
          <a:lstStyle/>
          <a:p>
            <a:r>
              <a:rPr lang="en-US" sz="4000" b="1" dirty="0"/>
              <a:t>SWC – principles of functioning</a:t>
            </a:r>
            <a:endParaRPr lang="en-US" sz="4000" dirty="0"/>
          </a:p>
        </p:txBody>
      </p:sp>
      <p:sp>
        <p:nvSpPr>
          <p:cNvPr id="3" name="Content Placeholder 2">
            <a:extLst>
              <a:ext uri="{FF2B5EF4-FFF2-40B4-BE49-F238E27FC236}">
                <a16:creationId xmlns:a16="http://schemas.microsoft.com/office/drawing/2014/main" id="{798C9B58-5361-4154-B2CB-B9D499A6C60A}"/>
              </a:ext>
            </a:extLst>
          </p:cNvPr>
          <p:cNvSpPr>
            <a:spLocks noGrp="1"/>
          </p:cNvSpPr>
          <p:nvPr>
            <p:ph idx="1"/>
          </p:nvPr>
        </p:nvSpPr>
        <p:spPr/>
        <p:txBody>
          <a:bodyPr>
            <a:normAutofit/>
          </a:bodyPr>
          <a:lstStyle/>
          <a:p>
            <a:r>
              <a:rPr lang="en-US" sz="3600" dirty="0"/>
              <a:t>To describe these principles, it is useful to regroup the above-mentioned SWC categories into four groups with similar functions: </a:t>
            </a:r>
          </a:p>
          <a:p>
            <a:pPr lvl="1"/>
            <a:r>
              <a:rPr lang="en-US" sz="3600" dirty="0"/>
              <a:t>(1) vegetative and agronomic SWC </a:t>
            </a:r>
          </a:p>
          <a:p>
            <a:pPr lvl="1"/>
            <a:r>
              <a:rPr lang="en-US" sz="3600" dirty="0"/>
              <a:t>(2) structural SWC in humid areas, </a:t>
            </a:r>
          </a:p>
          <a:p>
            <a:pPr lvl="1"/>
            <a:r>
              <a:rPr lang="en-US" sz="3600" dirty="0"/>
              <a:t>(3) structural water conservation in arid areas, and </a:t>
            </a:r>
          </a:p>
          <a:p>
            <a:pPr lvl="1"/>
            <a:r>
              <a:rPr lang="en-US" sz="3600" dirty="0"/>
              <a:t>(4) wind erosion control</a:t>
            </a:r>
          </a:p>
        </p:txBody>
      </p:sp>
      <p:sp>
        <p:nvSpPr>
          <p:cNvPr id="4" name="Date Placeholder 3">
            <a:extLst>
              <a:ext uri="{FF2B5EF4-FFF2-40B4-BE49-F238E27FC236}">
                <a16:creationId xmlns:a16="http://schemas.microsoft.com/office/drawing/2014/main" id="{0E1BE4DF-3088-4FCD-B8FA-32FBB3D6B94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90B2007-8956-4AD4-940B-18B926E0408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89577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F6A5AD-C2DC-4298-AA57-0A340F00E82B}"/>
              </a:ext>
            </a:extLst>
          </p:cNvPr>
          <p:cNvSpPr>
            <a:spLocks noGrp="1"/>
          </p:cNvSpPr>
          <p:nvPr>
            <p:ph idx="1"/>
          </p:nvPr>
        </p:nvSpPr>
        <p:spPr>
          <a:xfrm>
            <a:off x="1487488" y="482600"/>
            <a:ext cx="10369152" cy="5682915"/>
          </a:xfrm>
        </p:spPr>
        <p:txBody>
          <a:bodyPr/>
          <a:lstStyle/>
          <a:p>
            <a:r>
              <a:rPr lang="en-US" dirty="0"/>
              <a:t>CHAPTER 3: SOIL MANAGEMENT</a:t>
            </a:r>
          </a:p>
          <a:p>
            <a:pPr marL="356616" lvl="1" indent="0">
              <a:buNone/>
            </a:pPr>
            <a:r>
              <a:rPr lang="en-US" dirty="0"/>
              <a:t>3.1. How the soil is treated and managed. </a:t>
            </a:r>
          </a:p>
          <a:p>
            <a:pPr marL="356616" lvl="1" indent="0">
              <a:buNone/>
            </a:pPr>
            <a:r>
              <a:rPr lang="en-US" dirty="0"/>
              <a:t>3.2. Maintenance of soil fertility and structure, 	</a:t>
            </a:r>
          </a:p>
          <a:p>
            <a:pPr marL="356616" lvl="1" indent="0">
              <a:buNone/>
            </a:pPr>
            <a:r>
              <a:rPr lang="en-US" dirty="0"/>
              <a:t>3.3. Means of increasing the resistance of the soil to erosion</a:t>
            </a:r>
          </a:p>
          <a:p>
            <a:pPr marL="356616" lvl="1" indent="0">
              <a:buNone/>
            </a:pPr>
            <a:r>
              <a:rPr lang="en-US" dirty="0"/>
              <a:t>3.4. Improving the soil physical and chemical properties.</a:t>
            </a:r>
          </a:p>
          <a:p>
            <a:pPr marL="356616" lvl="1" indent="0">
              <a:buNone/>
            </a:pPr>
            <a:r>
              <a:rPr lang="en-US" dirty="0"/>
              <a:t>3.5. Soil management practices</a:t>
            </a:r>
          </a:p>
          <a:p>
            <a:pPr marL="658368" lvl="2" indent="0">
              <a:buNone/>
            </a:pPr>
            <a:r>
              <a:rPr lang="en-US" dirty="0"/>
              <a:t>3.5.1. Appropriate tillage practices</a:t>
            </a:r>
          </a:p>
          <a:p>
            <a:pPr marL="658368" lvl="2" indent="0">
              <a:buNone/>
            </a:pPr>
            <a:r>
              <a:rPr lang="en-US" dirty="0"/>
              <a:t>3.5.2. Application of fertilizers and manure</a:t>
            </a:r>
          </a:p>
          <a:p>
            <a:pPr marL="658368" lvl="2" indent="0">
              <a:buNone/>
            </a:pPr>
            <a:r>
              <a:rPr lang="en-US" dirty="0"/>
              <a:t>3.5.3. Mulching</a:t>
            </a:r>
          </a:p>
          <a:p>
            <a:pPr marL="658368" lvl="2" indent="0">
              <a:buNone/>
            </a:pPr>
            <a:r>
              <a:rPr lang="en-US" dirty="0"/>
              <a:t>3.5.4. Incorporation of organic material and crop residue into the soil</a:t>
            </a:r>
          </a:p>
          <a:p>
            <a:endParaRPr lang="en-US" dirty="0"/>
          </a:p>
        </p:txBody>
      </p:sp>
      <p:sp>
        <p:nvSpPr>
          <p:cNvPr id="4" name="Date Placeholder 3">
            <a:extLst>
              <a:ext uri="{FF2B5EF4-FFF2-40B4-BE49-F238E27FC236}">
                <a16:creationId xmlns:a16="http://schemas.microsoft.com/office/drawing/2014/main" id="{812ECC3D-EF8E-4EDD-A84B-7D9CA148B30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1218D4-4D1C-4BD1-ACD5-088E106080A9}"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97D3827-1090-4089-B763-9EBB5EAB485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020336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C145A-11A3-4323-B873-DC021ED27596}"/>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27F225B5-CCF7-4393-A923-33DFF405564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CD8EE-5CA6-4977-B2AB-A1FF82DE5887}"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2646A3E-8502-44C3-A6FF-76F84DFDE2E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10" name="Content Placeholder 9">
            <a:extLst>
              <a:ext uri="{FF2B5EF4-FFF2-40B4-BE49-F238E27FC236}">
                <a16:creationId xmlns:a16="http://schemas.microsoft.com/office/drawing/2014/main" id="{3991EDD0-0E69-4613-A0D4-5867B6ED32E9}"/>
              </a:ext>
            </a:extLst>
          </p:cNvPr>
          <p:cNvPicPr>
            <a:picLocks noGrp="1" noChangeAspect="1"/>
          </p:cNvPicPr>
          <p:nvPr>
            <p:ph idx="1"/>
          </p:nvPr>
        </p:nvPicPr>
        <p:blipFill>
          <a:blip r:embed="rId2"/>
          <a:stretch>
            <a:fillRect/>
          </a:stretch>
        </p:blipFill>
        <p:spPr>
          <a:xfrm>
            <a:off x="1295466" y="1"/>
            <a:ext cx="10896533" cy="6858000"/>
          </a:xfrm>
          <a:prstGeom prst="rect">
            <a:avLst/>
          </a:prstGeom>
        </p:spPr>
      </p:pic>
      <p:sp>
        <p:nvSpPr>
          <p:cNvPr id="16" name="Rectangle 15"/>
          <p:cNvSpPr/>
          <p:nvPr/>
        </p:nvSpPr>
        <p:spPr>
          <a:xfrm>
            <a:off x="1487487" y="675409"/>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Rectangle 16"/>
          <p:cNvSpPr/>
          <p:nvPr/>
        </p:nvSpPr>
        <p:spPr>
          <a:xfrm>
            <a:off x="1459937" y="5064343"/>
            <a:ext cx="2528701" cy="401733"/>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Rectangle 19"/>
          <p:cNvSpPr/>
          <p:nvPr/>
        </p:nvSpPr>
        <p:spPr>
          <a:xfrm>
            <a:off x="1459937" y="4512714"/>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ectangle 20"/>
          <p:cNvSpPr/>
          <p:nvPr/>
        </p:nvSpPr>
        <p:spPr>
          <a:xfrm>
            <a:off x="1459938" y="6157632"/>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Rectangle 21"/>
          <p:cNvSpPr/>
          <p:nvPr/>
        </p:nvSpPr>
        <p:spPr>
          <a:xfrm>
            <a:off x="1459939" y="3956950"/>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p:nvSpPr>
        <p:spPr>
          <a:xfrm>
            <a:off x="1459940" y="3419425"/>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Rectangle 23"/>
          <p:cNvSpPr/>
          <p:nvPr/>
        </p:nvSpPr>
        <p:spPr>
          <a:xfrm>
            <a:off x="1459940" y="2863661"/>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 name="Rectangle 24"/>
          <p:cNvSpPr/>
          <p:nvPr/>
        </p:nvSpPr>
        <p:spPr>
          <a:xfrm>
            <a:off x="1459941" y="2340655"/>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6" name="Rectangle 25"/>
          <p:cNvSpPr/>
          <p:nvPr/>
        </p:nvSpPr>
        <p:spPr>
          <a:xfrm>
            <a:off x="1469232" y="1788966"/>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p:cNvSpPr/>
          <p:nvPr/>
        </p:nvSpPr>
        <p:spPr>
          <a:xfrm>
            <a:off x="1487487" y="1230101"/>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Rectangle 27"/>
          <p:cNvSpPr/>
          <p:nvPr/>
        </p:nvSpPr>
        <p:spPr>
          <a:xfrm>
            <a:off x="1459939" y="5601869"/>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ectangle 28"/>
          <p:cNvSpPr/>
          <p:nvPr/>
        </p:nvSpPr>
        <p:spPr>
          <a:xfrm>
            <a:off x="9310360" y="1005984"/>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ectangle 29"/>
          <p:cNvSpPr/>
          <p:nvPr/>
        </p:nvSpPr>
        <p:spPr>
          <a:xfrm>
            <a:off x="9310361" y="1552269"/>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1" name="Rectangle 30"/>
          <p:cNvSpPr/>
          <p:nvPr/>
        </p:nvSpPr>
        <p:spPr>
          <a:xfrm>
            <a:off x="9310362" y="2076704"/>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2" name="Rectangle 31"/>
          <p:cNvSpPr/>
          <p:nvPr/>
        </p:nvSpPr>
        <p:spPr>
          <a:xfrm>
            <a:off x="9310363" y="2599709"/>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27942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childTnLst>
                          </p:cTn>
                        </p:par>
                        <p:par>
                          <p:cTn id="10" fill="hold">
                            <p:stCondLst>
                              <p:cond delay="1000"/>
                            </p:stCondLst>
                            <p:childTnLst>
                              <p:par>
                                <p:cTn id="11" presetID="42" presetClass="exit" presetSubtype="0" fill="hold" grpId="0" nodeType="afterEffect">
                                  <p:stCondLst>
                                    <p:cond delay="0"/>
                                  </p:stCondLst>
                                  <p:childTnLst>
                                    <p:animEffect transition="out" filter="fade">
                                      <p:cBhvr>
                                        <p:cTn id="12" dur="1000"/>
                                        <p:tgtEl>
                                          <p:spTgt spid="27"/>
                                        </p:tgtEl>
                                      </p:cBhvr>
                                    </p:animEffect>
                                    <p:anim calcmode="lin" valueType="num">
                                      <p:cBhvr>
                                        <p:cTn id="13" dur="1000"/>
                                        <p:tgtEl>
                                          <p:spTgt spid="27"/>
                                        </p:tgtEl>
                                        <p:attrNameLst>
                                          <p:attrName>ppt_x</p:attrName>
                                        </p:attrNameLst>
                                      </p:cBhvr>
                                      <p:tavLst>
                                        <p:tav tm="0">
                                          <p:val>
                                            <p:strVal val="ppt_x"/>
                                          </p:val>
                                        </p:tav>
                                        <p:tav tm="100000">
                                          <p:val>
                                            <p:strVal val="ppt_x"/>
                                          </p:val>
                                        </p:tav>
                                      </p:tavLst>
                                    </p:anim>
                                    <p:anim calcmode="lin" valueType="num">
                                      <p:cBhvr>
                                        <p:cTn id="14" dur="1000"/>
                                        <p:tgtEl>
                                          <p:spTgt spid="27"/>
                                        </p:tgtEl>
                                        <p:attrNameLst>
                                          <p:attrName>ppt_y</p:attrName>
                                        </p:attrNameLst>
                                      </p:cBhvr>
                                      <p:tavLst>
                                        <p:tav tm="0">
                                          <p:val>
                                            <p:strVal val="ppt_y"/>
                                          </p:val>
                                        </p:tav>
                                        <p:tav tm="100000">
                                          <p:val>
                                            <p:strVal val="ppt_y+.1"/>
                                          </p:val>
                                        </p:tav>
                                      </p:tavLst>
                                    </p:anim>
                                    <p:set>
                                      <p:cBhvr>
                                        <p:cTn id="15" dur="1" fill="hold">
                                          <p:stCondLst>
                                            <p:cond delay="999"/>
                                          </p:stCondLst>
                                        </p:cTn>
                                        <p:tgtEl>
                                          <p:spTgt spid="27"/>
                                        </p:tgtEl>
                                        <p:attrNameLst>
                                          <p:attrName>style.visibility</p:attrName>
                                        </p:attrNameLst>
                                      </p:cBhvr>
                                      <p:to>
                                        <p:strVal val="hidden"/>
                                      </p:to>
                                    </p:set>
                                  </p:childTnLst>
                                </p:cTn>
                              </p:par>
                            </p:childTnLst>
                          </p:cTn>
                        </p:par>
                        <p:par>
                          <p:cTn id="16" fill="hold">
                            <p:stCondLst>
                              <p:cond delay="2000"/>
                            </p:stCondLst>
                            <p:childTnLst>
                              <p:par>
                                <p:cTn id="17" presetID="42" presetClass="exit" presetSubtype="0" fill="hold" grpId="0" nodeType="afterEffect">
                                  <p:stCondLst>
                                    <p:cond delay="0"/>
                                  </p:stCondLst>
                                  <p:childTnLst>
                                    <p:animEffect transition="out" filter="fade">
                                      <p:cBhvr>
                                        <p:cTn id="18" dur="1000"/>
                                        <p:tgtEl>
                                          <p:spTgt spid="26"/>
                                        </p:tgtEl>
                                      </p:cBhvr>
                                    </p:animEffect>
                                    <p:anim calcmode="lin" valueType="num">
                                      <p:cBhvr>
                                        <p:cTn id="19" dur="1000"/>
                                        <p:tgtEl>
                                          <p:spTgt spid="26"/>
                                        </p:tgtEl>
                                        <p:attrNameLst>
                                          <p:attrName>ppt_x</p:attrName>
                                        </p:attrNameLst>
                                      </p:cBhvr>
                                      <p:tavLst>
                                        <p:tav tm="0">
                                          <p:val>
                                            <p:strVal val="ppt_x"/>
                                          </p:val>
                                        </p:tav>
                                        <p:tav tm="100000">
                                          <p:val>
                                            <p:strVal val="ppt_x"/>
                                          </p:val>
                                        </p:tav>
                                      </p:tavLst>
                                    </p:anim>
                                    <p:anim calcmode="lin" valueType="num">
                                      <p:cBhvr>
                                        <p:cTn id="20" dur="1000"/>
                                        <p:tgtEl>
                                          <p:spTgt spid="26"/>
                                        </p:tgtEl>
                                        <p:attrNameLst>
                                          <p:attrName>ppt_y</p:attrName>
                                        </p:attrNameLst>
                                      </p:cBhvr>
                                      <p:tavLst>
                                        <p:tav tm="0">
                                          <p:val>
                                            <p:strVal val="ppt_y"/>
                                          </p:val>
                                        </p:tav>
                                        <p:tav tm="100000">
                                          <p:val>
                                            <p:strVal val="ppt_y+.1"/>
                                          </p:val>
                                        </p:tav>
                                      </p:tavLst>
                                    </p:anim>
                                    <p:set>
                                      <p:cBhvr>
                                        <p:cTn id="21" dur="1" fill="hold">
                                          <p:stCondLst>
                                            <p:cond delay="999"/>
                                          </p:stCondLst>
                                        </p:cTn>
                                        <p:tgtEl>
                                          <p:spTgt spid="26"/>
                                        </p:tgtEl>
                                        <p:attrNameLst>
                                          <p:attrName>style.visibility</p:attrName>
                                        </p:attrNameLst>
                                      </p:cBhvr>
                                      <p:to>
                                        <p:strVal val="hidden"/>
                                      </p:to>
                                    </p:set>
                                  </p:childTnLst>
                                </p:cTn>
                              </p:par>
                            </p:childTnLst>
                          </p:cTn>
                        </p:par>
                        <p:par>
                          <p:cTn id="22" fill="hold">
                            <p:stCondLst>
                              <p:cond delay="3000"/>
                            </p:stCondLst>
                            <p:childTnLst>
                              <p:par>
                                <p:cTn id="23" presetID="42" presetClass="exit" presetSubtype="0" fill="hold" grpId="0" nodeType="afterEffect">
                                  <p:stCondLst>
                                    <p:cond delay="0"/>
                                  </p:stCondLst>
                                  <p:childTnLst>
                                    <p:animEffect transition="out" filter="fade">
                                      <p:cBhvr>
                                        <p:cTn id="24" dur="1000"/>
                                        <p:tgtEl>
                                          <p:spTgt spid="25"/>
                                        </p:tgtEl>
                                      </p:cBhvr>
                                    </p:animEffect>
                                    <p:anim calcmode="lin" valueType="num">
                                      <p:cBhvr>
                                        <p:cTn id="25" dur="1000"/>
                                        <p:tgtEl>
                                          <p:spTgt spid="25"/>
                                        </p:tgtEl>
                                        <p:attrNameLst>
                                          <p:attrName>ppt_x</p:attrName>
                                        </p:attrNameLst>
                                      </p:cBhvr>
                                      <p:tavLst>
                                        <p:tav tm="0">
                                          <p:val>
                                            <p:strVal val="ppt_x"/>
                                          </p:val>
                                        </p:tav>
                                        <p:tav tm="100000">
                                          <p:val>
                                            <p:strVal val="ppt_x"/>
                                          </p:val>
                                        </p:tav>
                                      </p:tavLst>
                                    </p:anim>
                                    <p:anim calcmode="lin" valueType="num">
                                      <p:cBhvr>
                                        <p:cTn id="26" dur="1000"/>
                                        <p:tgtEl>
                                          <p:spTgt spid="25"/>
                                        </p:tgtEl>
                                        <p:attrNameLst>
                                          <p:attrName>ppt_y</p:attrName>
                                        </p:attrNameLst>
                                      </p:cBhvr>
                                      <p:tavLst>
                                        <p:tav tm="0">
                                          <p:val>
                                            <p:strVal val="ppt_y"/>
                                          </p:val>
                                        </p:tav>
                                        <p:tav tm="100000">
                                          <p:val>
                                            <p:strVal val="ppt_y+.1"/>
                                          </p:val>
                                        </p:tav>
                                      </p:tavLst>
                                    </p:anim>
                                    <p:set>
                                      <p:cBhvr>
                                        <p:cTn id="27" dur="1" fill="hold">
                                          <p:stCondLst>
                                            <p:cond delay="999"/>
                                          </p:stCondLst>
                                        </p:cTn>
                                        <p:tgtEl>
                                          <p:spTgt spid="25"/>
                                        </p:tgtEl>
                                        <p:attrNameLst>
                                          <p:attrName>style.visibility</p:attrName>
                                        </p:attrNameLst>
                                      </p:cBhvr>
                                      <p:to>
                                        <p:strVal val="hidden"/>
                                      </p:to>
                                    </p:set>
                                  </p:childTnLst>
                                </p:cTn>
                              </p:par>
                            </p:childTnLst>
                          </p:cTn>
                        </p:par>
                        <p:par>
                          <p:cTn id="28" fill="hold">
                            <p:stCondLst>
                              <p:cond delay="4000"/>
                            </p:stCondLst>
                            <p:childTnLst>
                              <p:par>
                                <p:cTn id="29" presetID="42" presetClass="exit" presetSubtype="0" fill="hold" grpId="0" nodeType="afterEffect">
                                  <p:stCondLst>
                                    <p:cond delay="0"/>
                                  </p:stCondLst>
                                  <p:childTnLst>
                                    <p:animEffect transition="out" filter="fade">
                                      <p:cBhvr>
                                        <p:cTn id="30" dur="1000"/>
                                        <p:tgtEl>
                                          <p:spTgt spid="24"/>
                                        </p:tgtEl>
                                      </p:cBhvr>
                                    </p:animEffect>
                                    <p:anim calcmode="lin" valueType="num">
                                      <p:cBhvr>
                                        <p:cTn id="31" dur="1000"/>
                                        <p:tgtEl>
                                          <p:spTgt spid="24"/>
                                        </p:tgtEl>
                                        <p:attrNameLst>
                                          <p:attrName>ppt_x</p:attrName>
                                        </p:attrNameLst>
                                      </p:cBhvr>
                                      <p:tavLst>
                                        <p:tav tm="0">
                                          <p:val>
                                            <p:strVal val="ppt_x"/>
                                          </p:val>
                                        </p:tav>
                                        <p:tav tm="100000">
                                          <p:val>
                                            <p:strVal val="ppt_x"/>
                                          </p:val>
                                        </p:tav>
                                      </p:tavLst>
                                    </p:anim>
                                    <p:anim calcmode="lin" valueType="num">
                                      <p:cBhvr>
                                        <p:cTn id="32" dur="1000"/>
                                        <p:tgtEl>
                                          <p:spTgt spid="24"/>
                                        </p:tgtEl>
                                        <p:attrNameLst>
                                          <p:attrName>ppt_y</p:attrName>
                                        </p:attrNameLst>
                                      </p:cBhvr>
                                      <p:tavLst>
                                        <p:tav tm="0">
                                          <p:val>
                                            <p:strVal val="ppt_y"/>
                                          </p:val>
                                        </p:tav>
                                        <p:tav tm="100000">
                                          <p:val>
                                            <p:strVal val="ppt_y+.1"/>
                                          </p:val>
                                        </p:tav>
                                      </p:tavLst>
                                    </p:anim>
                                    <p:set>
                                      <p:cBhvr>
                                        <p:cTn id="33" dur="1" fill="hold">
                                          <p:stCondLst>
                                            <p:cond delay="999"/>
                                          </p:stCondLst>
                                        </p:cTn>
                                        <p:tgtEl>
                                          <p:spTgt spid="24"/>
                                        </p:tgtEl>
                                        <p:attrNameLst>
                                          <p:attrName>style.visibility</p:attrName>
                                        </p:attrNameLst>
                                      </p:cBhvr>
                                      <p:to>
                                        <p:strVal val="hidden"/>
                                      </p:to>
                                    </p:set>
                                  </p:childTnLst>
                                </p:cTn>
                              </p:par>
                            </p:childTnLst>
                          </p:cTn>
                        </p:par>
                        <p:par>
                          <p:cTn id="34" fill="hold">
                            <p:stCondLst>
                              <p:cond delay="5000"/>
                            </p:stCondLst>
                            <p:childTnLst>
                              <p:par>
                                <p:cTn id="35" presetID="42" presetClass="exit" presetSubtype="0" fill="hold" grpId="0" nodeType="afterEffect">
                                  <p:stCondLst>
                                    <p:cond delay="0"/>
                                  </p:stCondLst>
                                  <p:childTnLst>
                                    <p:animEffect transition="out" filter="fade">
                                      <p:cBhvr>
                                        <p:cTn id="36" dur="1000"/>
                                        <p:tgtEl>
                                          <p:spTgt spid="23"/>
                                        </p:tgtEl>
                                      </p:cBhvr>
                                    </p:animEffect>
                                    <p:anim calcmode="lin" valueType="num">
                                      <p:cBhvr>
                                        <p:cTn id="37" dur="1000"/>
                                        <p:tgtEl>
                                          <p:spTgt spid="23"/>
                                        </p:tgtEl>
                                        <p:attrNameLst>
                                          <p:attrName>ppt_x</p:attrName>
                                        </p:attrNameLst>
                                      </p:cBhvr>
                                      <p:tavLst>
                                        <p:tav tm="0">
                                          <p:val>
                                            <p:strVal val="ppt_x"/>
                                          </p:val>
                                        </p:tav>
                                        <p:tav tm="100000">
                                          <p:val>
                                            <p:strVal val="ppt_x"/>
                                          </p:val>
                                        </p:tav>
                                      </p:tavLst>
                                    </p:anim>
                                    <p:anim calcmode="lin" valueType="num">
                                      <p:cBhvr>
                                        <p:cTn id="38" dur="1000"/>
                                        <p:tgtEl>
                                          <p:spTgt spid="23"/>
                                        </p:tgtEl>
                                        <p:attrNameLst>
                                          <p:attrName>ppt_y</p:attrName>
                                        </p:attrNameLst>
                                      </p:cBhvr>
                                      <p:tavLst>
                                        <p:tav tm="0">
                                          <p:val>
                                            <p:strVal val="ppt_y"/>
                                          </p:val>
                                        </p:tav>
                                        <p:tav tm="100000">
                                          <p:val>
                                            <p:strVal val="ppt_y+.1"/>
                                          </p:val>
                                        </p:tav>
                                      </p:tavLst>
                                    </p:anim>
                                    <p:set>
                                      <p:cBhvr>
                                        <p:cTn id="39" dur="1" fill="hold">
                                          <p:stCondLst>
                                            <p:cond delay="999"/>
                                          </p:stCondLst>
                                        </p:cTn>
                                        <p:tgtEl>
                                          <p:spTgt spid="23"/>
                                        </p:tgtEl>
                                        <p:attrNameLst>
                                          <p:attrName>style.visibility</p:attrName>
                                        </p:attrNameLst>
                                      </p:cBhvr>
                                      <p:to>
                                        <p:strVal val="hidden"/>
                                      </p:to>
                                    </p:set>
                                  </p:childTnLst>
                                </p:cTn>
                              </p:par>
                            </p:childTnLst>
                          </p:cTn>
                        </p:par>
                        <p:par>
                          <p:cTn id="40" fill="hold">
                            <p:stCondLst>
                              <p:cond delay="6000"/>
                            </p:stCondLst>
                            <p:childTnLst>
                              <p:par>
                                <p:cTn id="41" presetID="42" presetClass="exit" presetSubtype="0" fill="hold" grpId="0" nodeType="afterEffect">
                                  <p:stCondLst>
                                    <p:cond delay="0"/>
                                  </p:stCondLst>
                                  <p:childTnLst>
                                    <p:animEffect transition="out" filter="fade">
                                      <p:cBhvr>
                                        <p:cTn id="42" dur="1000"/>
                                        <p:tgtEl>
                                          <p:spTgt spid="22"/>
                                        </p:tgtEl>
                                      </p:cBhvr>
                                    </p:animEffect>
                                    <p:anim calcmode="lin" valueType="num">
                                      <p:cBhvr>
                                        <p:cTn id="43" dur="1000"/>
                                        <p:tgtEl>
                                          <p:spTgt spid="22"/>
                                        </p:tgtEl>
                                        <p:attrNameLst>
                                          <p:attrName>ppt_x</p:attrName>
                                        </p:attrNameLst>
                                      </p:cBhvr>
                                      <p:tavLst>
                                        <p:tav tm="0">
                                          <p:val>
                                            <p:strVal val="ppt_x"/>
                                          </p:val>
                                        </p:tav>
                                        <p:tav tm="100000">
                                          <p:val>
                                            <p:strVal val="ppt_x"/>
                                          </p:val>
                                        </p:tav>
                                      </p:tavLst>
                                    </p:anim>
                                    <p:anim calcmode="lin" valueType="num">
                                      <p:cBhvr>
                                        <p:cTn id="44" dur="1000"/>
                                        <p:tgtEl>
                                          <p:spTgt spid="22"/>
                                        </p:tgtEl>
                                        <p:attrNameLst>
                                          <p:attrName>ppt_y</p:attrName>
                                        </p:attrNameLst>
                                      </p:cBhvr>
                                      <p:tavLst>
                                        <p:tav tm="0">
                                          <p:val>
                                            <p:strVal val="ppt_y"/>
                                          </p:val>
                                        </p:tav>
                                        <p:tav tm="100000">
                                          <p:val>
                                            <p:strVal val="ppt_y+.1"/>
                                          </p:val>
                                        </p:tav>
                                      </p:tavLst>
                                    </p:anim>
                                    <p:set>
                                      <p:cBhvr>
                                        <p:cTn id="45" dur="1" fill="hold">
                                          <p:stCondLst>
                                            <p:cond delay="999"/>
                                          </p:stCondLst>
                                        </p:cTn>
                                        <p:tgtEl>
                                          <p:spTgt spid="22"/>
                                        </p:tgtEl>
                                        <p:attrNameLst>
                                          <p:attrName>style.visibility</p:attrName>
                                        </p:attrNameLst>
                                      </p:cBhvr>
                                      <p:to>
                                        <p:strVal val="hidden"/>
                                      </p:to>
                                    </p:set>
                                  </p:childTnLst>
                                </p:cTn>
                              </p:par>
                            </p:childTnLst>
                          </p:cTn>
                        </p:par>
                        <p:par>
                          <p:cTn id="46" fill="hold">
                            <p:stCondLst>
                              <p:cond delay="7000"/>
                            </p:stCondLst>
                            <p:childTnLst>
                              <p:par>
                                <p:cTn id="47" presetID="42" presetClass="exit" presetSubtype="0" fill="hold" grpId="0" nodeType="afterEffect">
                                  <p:stCondLst>
                                    <p:cond delay="0"/>
                                  </p:stCondLst>
                                  <p:childTnLst>
                                    <p:animEffect transition="out" filter="fade">
                                      <p:cBhvr>
                                        <p:cTn id="48" dur="1000"/>
                                        <p:tgtEl>
                                          <p:spTgt spid="20"/>
                                        </p:tgtEl>
                                      </p:cBhvr>
                                    </p:animEffect>
                                    <p:anim calcmode="lin" valueType="num">
                                      <p:cBhvr>
                                        <p:cTn id="49" dur="1000"/>
                                        <p:tgtEl>
                                          <p:spTgt spid="20"/>
                                        </p:tgtEl>
                                        <p:attrNameLst>
                                          <p:attrName>ppt_x</p:attrName>
                                        </p:attrNameLst>
                                      </p:cBhvr>
                                      <p:tavLst>
                                        <p:tav tm="0">
                                          <p:val>
                                            <p:strVal val="ppt_x"/>
                                          </p:val>
                                        </p:tav>
                                        <p:tav tm="100000">
                                          <p:val>
                                            <p:strVal val="ppt_x"/>
                                          </p:val>
                                        </p:tav>
                                      </p:tavLst>
                                    </p:anim>
                                    <p:anim calcmode="lin" valueType="num">
                                      <p:cBhvr>
                                        <p:cTn id="50" dur="1000"/>
                                        <p:tgtEl>
                                          <p:spTgt spid="20"/>
                                        </p:tgtEl>
                                        <p:attrNameLst>
                                          <p:attrName>ppt_y</p:attrName>
                                        </p:attrNameLst>
                                      </p:cBhvr>
                                      <p:tavLst>
                                        <p:tav tm="0">
                                          <p:val>
                                            <p:strVal val="ppt_y"/>
                                          </p:val>
                                        </p:tav>
                                        <p:tav tm="100000">
                                          <p:val>
                                            <p:strVal val="ppt_y+.1"/>
                                          </p:val>
                                        </p:tav>
                                      </p:tavLst>
                                    </p:anim>
                                    <p:set>
                                      <p:cBhvr>
                                        <p:cTn id="51" dur="1" fill="hold">
                                          <p:stCondLst>
                                            <p:cond delay="999"/>
                                          </p:stCondLst>
                                        </p:cTn>
                                        <p:tgtEl>
                                          <p:spTgt spid="20"/>
                                        </p:tgtEl>
                                        <p:attrNameLst>
                                          <p:attrName>style.visibility</p:attrName>
                                        </p:attrNameLst>
                                      </p:cBhvr>
                                      <p:to>
                                        <p:strVal val="hidden"/>
                                      </p:to>
                                    </p:set>
                                  </p:childTnLst>
                                </p:cTn>
                              </p:par>
                            </p:childTnLst>
                          </p:cTn>
                        </p:par>
                        <p:par>
                          <p:cTn id="52" fill="hold">
                            <p:stCondLst>
                              <p:cond delay="8000"/>
                            </p:stCondLst>
                            <p:childTnLst>
                              <p:par>
                                <p:cTn id="53" presetID="42" presetClass="exit" presetSubtype="0" fill="hold" grpId="0" nodeType="afterEffect">
                                  <p:stCondLst>
                                    <p:cond delay="0"/>
                                  </p:stCondLst>
                                  <p:childTnLst>
                                    <p:animEffect transition="out" filter="fade">
                                      <p:cBhvr>
                                        <p:cTn id="54" dur="1000"/>
                                        <p:tgtEl>
                                          <p:spTgt spid="17"/>
                                        </p:tgtEl>
                                      </p:cBhvr>
                                    </p:animEffect>
                                    <p:anim calcmode="lin" valueType="num">
                                      <p:cBhvr>
                                        <p:cTn id="55" dur="1000"/>
                                        <p:tgtEl>
                                          <p:spTgt spid="17"/>
                                        </p:tgtEl>
                                        <p:attrNameLst>
                                          <p:attrName>ppt_x</p:attrName>
                                        </p:attrNameLst>
                                      </p:cBhvr>
                                      <p:tavLst>
                                        <p:tav tm="0">
                                          <p:val>
                                            <p:strVal val="ppt_x"/>
                                          </p:val>
                                        </p:tav>
                                        <p:tav tm="100000">
                                          <p:val>
                                            <p:strVal val="ppt_x"/>
                                          </p:val>
                                        </p:tav>
                                      </p:tavLst>
                                    </p:anim>
                                    <p:anim calcmode="lin" valueType="num">
                                      <p:cBhvr>
                                        <p:cTn id="56" dur="1000"/>
                                        <p:tgtEl>
                                          <p:spTgt spid="17"/>
                                        </p:tgtEl>
                                        <p:attrNameLst>
                                          <p:attrName>ppt_y</p:attrName>
                                        </p:attrNameLst>
                                      </p:cBhvr>
                                      <p:tavLst>
                                        <p:tav tm="0">
                                          <p:val>
                                            <p:strVal val="ppt_y"/>
                                          </p:val>
                                        </p:tav>
                                        <p:tav tm="100000">
                                          <p:val>
                                            <p:strVal val="ppt_y+.1"/>
                                          </p:val>
                                        </p:tav>
                                      </p:tavLst>
                                    </p:anim>
                                    <p:set>
                                      <p:cBhvr>
                                        <p:cTn id="57" dur="1" fill="hold">
                                          <p:stCondLst>
                                            <p:cond delay="999"/>
                                          </p:stCondLst>
                                        </p:cTn>
                                        <p:tgtEl>
                                          <p:spTgt spid="17"/>
                                        </p:tgtEl>
                                        <p:attrNameLst>
                                          <p:attrName>style.visibility</p:attrName>
                                        </p:attrNameLst>
                                      </p:cBhvr>
                                      <p:to>
                                        <p:strVal val="hidden"/>
                                      </p:to>
                                    </p:set>
                                  </p:childTnLst>
                                </p:cTn>
                              </p:par>
                            </p:childTnLst>
                          </p:cTn>
                        </p:par>
                        <p:par>
                          <p:cTn id="58" fill="hold">
                            <p:stCondLst>
                              <p:cond delay="9000"/>
                            </p:stCondLst>
                            <p:childTnLst>
                              <p:par>
                                <p:cTn id="59" presetID="42" presetClass="exit" presetSubtype="0" fill="hold" grpId="0" nodeType="afterEffect">
                                  <p:stCondLst>
                                    <p:cond delay="0"/>
                                  </p:stCondLst>
                                  <p:childTnLst>
                                    <p:animEffect transition="out" filter="fade">
                                      <p:cBhvr>
                                        <p:cTn id="60" dur="1000"/>
                                        <p:tgtEl>
                                          <p:spTgt spid="28"/>
                                        </p:tgtEl>
                                      </p:cBhvr>
                                    </p:animEffect>
                                    <p:anim calcmode="lin" valueType="num">
                                      <p:cBhvr>
                                        <p:cTn id="61" dur="1000"/>
                                        <p:tgtEl>
                                          <p:spTgt spid="28"/>
                                        </p:tgtEl>
                                        <p:attrNameLst>
                                          <p:attrName>ppt_x</p:attrName>
                                        </p:attrNameLst>
                                      </p:cBhvr>
                                      <p:tavLst>
                                        <p:tav tm="0">
                                          <p:val>
                                            <p:strVal val="ppt_x"/>
                                          </p:val>
                                        </p:tav>
                                        <p:tav tm="100000">
                                          <p:val>
                                            <p:strVal val="ppt_x"/>
                                          </p:val>
                                        </p:tav>
                                      </p:tavLst>
                                    </p:anim>
                                    <p:anim calcmode="lin" valueType="num">
                                      <p:cBhvr>
                                        <p:cTn id="62" dur="1000"/>
                                        <p:tgtEl>
                                          <p:spTgt spid="28"/>
                                        </p:tgtEl>
                                        <p:attrNameLst>
                                          <p:attrName>ppt_y</p:attrName>
                                        </p:attrNameLst>
                                      </p:cBhvr>
                                      <p:tavLst>
                                        <p:tav tm="0">
                                          <p:val>
                                            <p:strVal val="ppt_y"/>
                                          </p:val>
                                        </p:tav>
                                        <p:tav tm="100000">
                                          <p:val>
                                            <p:strVal val="ppt_y+.1"/>
                                          </p:val>
                                        </p:tav>
                                      </p:tavLst>
                                    </p:anim>
                                    <p:set>
                                      <p:cBhvr>
                                        <p:cTn id="63" dur="1" fill="hold">
                                          <p:stCondLst>
                                            <p:cond delay="999"/>
                                          </p:stCondLst>
                                        </p:cTn>
                                        <p:tgtEl>
                                          <p:spTgt spid="28"/>
                                        </p:tgtEl>
                                        <p:attrNameLst>
                                          <p:attrName>style.visibility</p:attrName>
                                        </p:attrNameLst>
                                      </p:cBhvr>
                                      <p:to>
                                        <p:strVal val="hidden"/>
                                      </p:to>
                                    </p:set>
                                  </p:childTnLst>
                                </p:cTn>
                              </p:par>
                            </p:childTnLst>
                          </p:cTn>
                        </p:par>
                        <p:par>
                          <p:cTn id="64" fill="hold">
                            <p:stCondLst>
                              <p:cond delay="10000"/>
                            </p:stCondLst>
                            <p:childTnLst>
                              <p:par>
                                <p:cTn id="65" presetID="42" presetClass="exit" presetSubtype="0" fill="hold" grpId="0" nodeType="afterEffect">
                                  <p:stCondLst>
                                    <p:cond delay="0"/>
                                  </p:stCondLst>
                                  <p:childTnLst>
                                    <p:animEffect transition="out" filter="fade">
                                      <p:cBhvr>
                                        <p:cTn id="66" dur="1000"/>
                                        <p:tgtEl>
                                          <p:spTgt spid="21"/>
                                        </p:tgtEl>
                                      </p:cBhvr>
                                    </p:animEffect>
                                    <p:anim calcmode="lin" valueType="num">
                                      <p:cBhvr>
                                        <p:cTn id="67" dur="1000"/>
                                        <p:tgtEl>
                                          <p:spTgt spid="21"/>
                                        </p:tgtEl>
                                        <p:attrNameLst>
                                          <p:attrName>ppt_x</p:attrName>
                                        </p:attrNameLst>
                                      </p:cBhvr>
                                      <p:tavLst>
                                        <p:tav tm="0">
                                          <p:val>
                                            <p:strVal val="ppt_x"/>
                                          </p:val>
                                        </p:tav>
                                        <p:tav tm="100000">
                                          <p:val>
                                            <p:strVal val="ppt_x"/>
                                          </p:val>
                                        </p:tav>
                                      </p:tavLst>
                                    </p:anim>
                                    <p:anim calcmode="lin" valueType="num">
                                      <p:cBhvr>
                                        <p:cTn id="68" dur="1000"/>
                                        <p:tgtEl>
                                          <p:spTgt spid="21"/>
                                        </p:tgtEl>
                                        <p:attrNameLst>
                                          <p:attrName>ppt_y</p:attrName>
                                        </p:attrNameLst>
                                      </p:cBhvr>
                                      <p:tavLst>
                                        <p:tav tm="0">
                                          <p:val>
                                            <p:strVal val="ppt_y"/>
                                          </p:val>
                                        </p:tav>
                                        <p:tav tm="100000">
                                          <p:val>
                                            <p:strVal val="ppt_y+.1"/>
                                          </p:val>
                                        </p:tav>
                                      </p:tavLst>
                                    </p:anim>
                                    <p:set>
                                      <p:cBhvr>
                                        <p:cTn id="69" dur="1" fill="hold">
                                          <p:stCondLst>
                                            <p:cond delay="999"/>
                                          </p:stCondLst>
                                        </p:cTn>
                                        <p:tgtEl>
                                          <p:spTgt spid="2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1"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1"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par>
                                <p:cTn id="82" presetID="42" presetClass="entr" presetSubtype="0" fill="hold" grpId="1"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42" presetClass="entr" presetSubtype="0" fill="hold" grpId="1"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1000"/>
                                        <p:tgtEl>
                                          <p:spTgt spid="25"/>
                                        </p:tgtEl>
                                      </p:cBhvr>
                                    </p:animEffect>
                                    <p:anim calcmode="lin" valueType="num">
                                      <p:cBhvr>
                                        <p:cTn id="90" dur="1000" fill="hold"/>
                                        <p:tgtEl>
                                          <p:spTgt spid="25"/>
                                        </p:tgtEl>
                                        <p:attrNameLst>
                                          <p:attrName>ppt_x</p:attrName>
                                        </p:attrNameLst>
                                      </p:cBhvr>
                                      <p:tavLst>
                                        <p:tav tm="0">
                                          <p:val>
                                            <p:strVal val="#ppt_x"/>
                                          </p:val>
                                        </p:tav>
                                        <p:tav tm="100000">
                                          <p:val>
                                            <p:strVal val="#ppt_x"/>
                                          </p:val>
                                        </p:tav>
                                      </p:tavLst>
                                    </p:anim>
                                    <p:anim calcmode="lin" valueType="num">
                                      <p:cBhvr>
                                        <p:cTn id="91" dur="1000" fill="hold"/>
                                        <p:tgtEl>
                                          <p:spTgt spid="25"/>
                                        </p:tgtEl>
                                        <p:attrNameLst>
                                          <p:attrName>ppt_y</p:attrName>
                                        </p:attrNameLst>
                                      </p:cBhvr>
                                      <p:tavLst>
                                        <p:tav tm="0">
                                          <p:val>
                                            <p:strVal val="#ppt_y+.1"/>
                                          </p:val>
                                        </p:tav>
                                        <p:tav tm="100000">
                                          <p:val>
                                            <p:strVal val="#ppt_y"/>
                                          </p:val>
                                        </p:tav>
                                      </p:tavLst>
                                    </p:anim>
                                  </p:childTnLst>
                                </p:cTn>
                              </p:par>
                              <p:par>
                                <p:cTn id="92" presetID="42" presetClass="entr" presetSubtype="0" fill="hold" grpId="1"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1000"/>
                                        <p:tgtEl>
                                          <p:spTgt spid="24"/>
                                        </p:tgtEl>
                                      </p:cBhvr>
                                    </p:animEffect>
                                    <p:anim calcmode="lin" valueType="num">
                                      <p:cBhvr>
                                        <p:cTn id="95" dur="1000" fill="hold"/>
                                        <p:tgtEl>
                                          <p:spTgt spid="24"/>
                                        </p:tgtEl>
                                        <p:attrNameLst>
                                          <p:attrName>ppt_x</p:attrName>
                                        </p:attrNameLst>
                                      </p:cBhvr>
                                      <p:tavLst>
                                        <p:tav tm="0">
                                          <p:val>
                                            <p:strVal val="#ppt_x"/>
                                          </p:val>
                                        </p:tav>
                                        <p:tav tm="100000">
                                          <p:val>
                                            <p:strVal val="#ppt_x"/>
                                          </p:val>
                                        </p:tav>
                                      </p:tavLst>
                                    </p:anim>
                                    <p:anim calcmode="lin" valueType="num">
                                      <p:cBhvr>
                                        <p:cTn id="96" dur="1000" fill="hold"/>
                                        <p:tgtEl>
                                          <p:spTgt spid="24"/>
                                        </p:tgtEl>
                                        <p:attrNameLst>
                                          <p:attrName>ppt_y</p:attrName>
                                        </p:attrNameLst>
                                      </p:cBhvr>
                                      <p:tavLst>
                                        <p:tav tm="0">
                                          <p:val>
                                            <p:strVal val="#ppt_y+.1"/>
                                          </p:val>
                                        </p:tav>
                                        <p:tav tm="100000">
                                          <p:val>
                                            <p:strVal val="#ppt_y"/>
                                          </p:val>
                                        </p:tav>
                                      </p:tavLst>
                                    </p:anim>
                                  </p:childTnLst>
                                </p:cTn>
                              </p:par>
                              <p:par>
                                <p:cTn id="97" presetID="42" presetClass="entr" presetSubtype="0" fill="hold" grpId="1"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1000"/>
                                        <p:tgtEl>
                                          <p:spTgt spid="23"/>
                                        </p:tgtEl>
                                      </p:cBhvr>
                                    </p:animEffect>
                                    <p:anim calcmode="lin" valueType="num">
                                      <p:cBhvr>
                                        <p:cTn id="100" dur="1000" fill="hold"/>
                                        <p:tgtEl>
                                          <p:spTgt spid="23"/>
                                        </p:tgtEl>
                                        <p:attrNameLst>
                                          <p:attrName>ppt_x</p:attrName>
                                        </p:attrNameLst>
                                      </p:cBhvr>
                                      <p:tavLst>
                                        <p:tav tm="0">
                                          <p:val>
                                            <p:strVal val="#ppt_x"/>
                                          </p:val>
                                        </p:tav>
                                        <p:tav tm="100000">
                                          <p:val>
                                            <p:strVal val="#ppt_x"/>
                                          </p:val>
                                        </p:tav>
                                      </p:tavLst>
                                    </p:anim>
                                    <p:anim calcmode="lin" valueType="num">
                                      <p:cBhvr>
                                        <p:cTn id="101" dur="1000" fill="hold"/>
                                        <p:tgtEl>
                                          <p:spTgt spid="23"/>
                                        </p:tgtEl>
                                        <p:attrNameLst>
                                          <p:attrName>ppt_y</p:attrName>
                                        </p:attrNameLst>
                                      </p:cBhvr>
                                      <p:tavLst>
                                        <p:tav tm="0">
                                          <p:val>
                                            <p:strVal val="#ppt_y+.1"/>
                                          </p:val>
                                        </p:tav>
                                        <p:tav tm="100000">
                                          <p:val>
                                            <p:strVal val="#ppt_y"/>
                                          </p:val>
                                        </p:tav>
                                      </p:tavLst>
                                    </p:anim>
                                  </p:childTnLst>
                                </p:cTn>
                              </p:par>
                              <p:par>
                                <p:cTn id="102" presetID="42" presetClass="entr" presetSubtype="0" fill="hold" grpId="1"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1000"/>
                                        <p:tgtEl>
                                          <p:spTgt spid="22"/>
                                        </p:tgtEl>
                                      </p:cBhvr>
                                    </p:animEffect>
                                    <p:anim calcmode="lin" valueType="num">
                                      <p:cBhvr>
                                        <p:cTn id="105" dur="1000" fill="hold"/>
                                        <p:tgtEl>
                                          <p:spTgt spid="22"/>
                                        </p:tgtEl>
                                        <p:attrNameLst>
                                          <p:attrName>ppt_x</p:attrName>
                                        </p:attrNameLst>
                                      </p:cBhvr>
                                      <p:tavLst>
                                        <p:tav tm="0">
                                          <p:val>
                                            <p:strVal val="#ppt_x"/>
                                          </p:val>
                                        </p:tav>
                                        <p:tav tm="100000">
                                          <p:val>
                                            <p:strVal val="#ppt_x"/>
                                          </p:val>
                                        </p:tav>
                                      </p:tavLst>
                                    </p:anim>
                                    <p:anim calcmode="lin" valueType="num">
                                      <p:cBhvr>
                                        <p:cTn id="106" dur="1000" fill="hold"/>
                                        <p:tgtEl>
                                          <p:spTgt spid="22"/>
                                        </p:tgtEl>
                                        <p:attrNameLst>
                                          <p:attrName>ppt_y</p:attrName>
                                        </p:attrNameLst>
                                      </p:cBhvr>
                                      <p:tavLst>
                                        <p:tav tm="0">
                                          <p:val>
                                            <p:strVal val="#ppt_y+.1"/>
                                          </p:val>
                                        </p:tav>
                                        <p:tav tm="100000">
                                          <p:val>
                                            <p:strVal val="#ppt_y"/>
                                          </p:val>
                                        </p:tav>
                                      </p:tavLst>
                                    </p:anim>
                                  </p:childTnLst>
                                </p:cTn>
                              </p:par>
                              <p:par>
                                <p:cTn id="107" presetID="42" presetClass="entr" presetSubtype="0" fill="hold" grpId="1"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1000"/>
                                        <p:tgtEl>
                                          <p:spTgt spid="20"/>
                                        </p:tgtEl>
                                      </p:cBhvr>
                                    </p:animEffect>
                                    <p:anim calcmode="lin" valueType="num">
                                      <p:cBhvr>
                                        <p:cTn id="110" dur="1000" fill="hold"/>
                                        <p:tgtEl>
                                          <p:spTgt spid="20"/>
                                        </p:tgtEl>
                                        <p:attrNameLst>
                                          <p:attrName>ppt_x</p:attrName>
                                        </p:attrNameLst>
                                      </p:cBhvr>
                                      <p:tavLst>
                                        <p:tav tm="0">
                                          <p:val>
                                            <p:strVal val="#ppt_x"/>
                                          </p:val>
                                        </p:tav>
                                        <p:tav tm="100000">
                                          <p:val>
                                            <p:strVal val="#ppt_x"/>
                                          </p:val>
                                        </p:tav>
                                      </p:tavLst>
                                    </p:anim>
                                    <p:anim calcmode="lin" valueType="num">
                                      <p:cBhvr>
                                        <p:cTn id="111" dur="1000" fill="hold"/>
                                        <p:tgtEl>
                                          <p:spTgt spid="20"/>
                                        </p:tgtEl>
                                        <p:attrNameLst>
                                          <p:attrName>ppt_y</p:attrName>
                                        </p:attrNameLst>
                                      </p:cBhvr>
                                      <p:tavLst>
                                        <p:tav tm="0">
                                          <p:val>
                                            <p:strVal val="#ppt_y+.1"/>
                                          </p:val>
                                        </p:tav>
                                        <p:tav tm="100000">
                                          <p:val>
                                            <p:strVal val="#ppt_y"/>
                                          </p:val>
                                        </p:tav>
                                      </p:tavLst>
                                    </p:anim>
                                  </p:childTnLst>
                                </p:cTn>
                              </p:par>
                              <p:par>
                                <p:cTn id="112" presetID="42" presetClass="entr" presetSubtype="0" fill="hold" grpId="1" nodeType="with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fade">
                                      <p:cBhvr>
                                        <p:cTn id="114" dur="1000"/>
                                        <p:tgtEl>
                                          <p:spTgt spid="17"/>
                                        </p:tgtEl>
                                      </p:cBhvr>
                                    </p:animEffect>
                                    <p:anim calcmode="lin" valueType="num">
                                      <p:cBhvr>
                                        <p:cTn id="115" dur="1000" fill="hold"/>
                                        <p:tgtEl>
                                          <p:spTgt spid="17"/>
                                        </p:tgtEl>
                                        <p:attrNameLst>
                                          <p:attrName>ppt_x</p:attrName>
                                        </p:attrNameLst>
                                      </p:cBhvr>
                                      <p:tavLst>
                                        <p:tav tm="0">
                                          <p:val>
                                            <p:strVal val="#ppt_x"/>
                                          </p:val>
                                        </p:tav>
                                        <p:tav tm="100000">
                                          <p:val>
                                            <p:strVal val="#ppt_x"/>
                                          </p:val>
                                        </p:tav>
                                      </p:tavLst>
                                    </p:anim>
                                    <p:anim calcmode="lin" valueType="num">
                                      <p:cBhvr>
                                        <p:cTn id="116" dur="1000" fill="hold"/>
                                        <p:tgtEl>
                                          <p:spTgt spid="17"/>
                                        </p:tgtEl>
                                        <p:attrNameLst>
                                          <p:attrName>ppt_y</p:attrName>
                                        </p:attrNameLst>
                                      </p:cBhvr>
                                      <p:tavLst>
                                        <p:tav tm="0">
                                          <p:val>
                                            <p:strVal val="#ppt_y+.1"/>
                                          </p:val>
                                        </p:tav>
                                        <p:tav tm="100000">
                                          <p:val>
                                            <p:strVal val="#ppt_y"/>
                                          </p:val>
                                        </p:tav>
                                      </p:tavLst>
                                    </p:anim>
                                  </p:childTnLst>
                                </p:cTn>
                              </p:par>
                              <p:par>
                                <p:cTn id="117" presetID="42" presetClass="entr" presetSubtype="0" fill="hold" grpId="1" nodeType="with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1000"/>
                                        <p:tgtEl>
                                          <p:spTgt spid="28"/>
                                        </p:tgtEl>
                                      </p:cBhvr>
                                    </p:animEffect>
                                    <p:anim calcmode="lin" valueType="num">
                                      <p:cBhvr>
                                        <p:cTn id="120" dur="1000" fill="hold"/>
                                        <p:tgtEl>
                                          <p:spTgt spid="28"/>
                                        </p:tgtEl>
                                        <p:attrNameLst>
                                          <p:attrName>ppt_x</p:attrName>
                                        </p:attrNameLst>
                                      </p:cBhvr>
                                      <p:tavLst>
                                        <p:tav tm="0">
                                          <p:val>
                                            <p:strVal val="#ppt_x"/>
                                          </p:val>
                                        </p:tav>
                                        <p:tav tm="100000">
                                          <p:val>
                                            <p:strVal val="#ppt_x"/>
                                          </p:val>
                                        </p:tav>
                                      </p:tavLst>
                                    </p:anim>
                                    <p:anim calcmode="lin" valueType="num">
                                      <p:cBhvr>
                                        <p:cTn id="121" dur="1000" fill="hold"/>
                                        <p:tgtEl>
                                          <p:spTgt spid="28"/>
                                        </p:tgtEl>
                                        <p:attrNameLst>
                                          <p:attrName>ppt_y</p:attrName>
                                        </p:attrNameLst>
                                      </p:cBhvr>
                                      <p:tavLst>
                                        <p:tav tm="0">
                                          <p:val>
                                            <p:strVal val="#ppt_y+.1"/>
                                          </p:val>
                                        </p:tav>
                                        <p:tav tm="100000">
                                          <p:val>
                                            <p:strVal val="#ppt_y"/>
                                          </p:val>
                                        </p:tav>
                                      </p:tavLst>
                                    </p:anim>
                                  </p:childTnLst>
                                </p:cTn>
                              </p:par>
                              <p:par>
                                <p:cTn id="122" presetID="42" presetClass="entr" presetSubtype="0" fill="hold" grpId="1" nodeType="with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fade">
                                      <p:cBhvr>
                                        <p:cTn id="124" dur="1000"/>
                                        <p:tgtEl>
                                          <p:spTgt spid="21"/>
                                        </p:tgtEl>
                                      </p:cBhvr>
                                    </p:animEffect>
                                    <p:anim calcmode="lin" valueType="num">
                                      <p:cBhvr>
                                        <p:cTn id="125" dur="1000" fill="hold"/>
                                        <p:tgtEl>
                                          <p:spTgt spid="21"/>
                                        </p:tgtEl>
                                        <p:attrNameLst>
                                          <p:attrName>ppt_x</p:attrName>
                                        </p:attrNameLst>
                                      </p:cBhvr>
                                      <p:tavLst>
                                        <p:tav tm="0">
                                          <p:val>
                                            <p:strVal val="#ppt_x"/>
                                          </p:val>
                                        </p:tav>
                                        <p:tav tm="100000">
                                          <p:val>
                                            <p:strVal val="#ppt_x"/>
                                          </p:val>
                                        </p:tav>
                                      </p:tavLst>
                                    </p:anim>
                                    <p:anim calcmode="lin" valueType="num">
                                      <p:cBhvr>
                                        <p:cTn id="126" dur="1000" fill="hold"/>
                                        <p:tgtEl>
                                          <p:spTgt spid="21"/>
                                        </p:tgtEl>
                                        <p:attrNameLst>
                                          <p:attrName>ppt_y</p:attrName>
                                        </p:attrNameLst>
                                      </p:cBhvr>
                                      <p:tavLst>
                                        <p:tav tm="0">
                                          <p:val>
                                            <p:strVal val="#ppt_y+.1"/>
                                          </p:val>
                                        </p:tav>
                                        <p:tav tm="100000">
                                          <p:val>
                                            <p:strVal val="#ppt_y"/>
                                          </p:val>
                                        </p:tav>
                                      </p:tavLst>
                                    </p:anim>
                                  </p:childTnLst>
                                </p:cTn>
                              </p:par>
                            </p:childTnLst>
                          </p:cTn>
                        </p:par>
                        <p:par>
                          <p:cTn id="127" fill="hold">
                            <p:stCondLst>
                              <p:cond delay="1000"/>
                            </p:stCondLst>
                            <p:childTnLst>
                              <p:par>
                                <p:cTn id="128" presetID="42" presetClass="exit" presetSubtype="0" fill="hold" grpId="0" nodeType="afterEffect">
                                  <p:stCondLst>
                                    <p:cond delay="0"/>
                                  </p:stCondLst>
                                  <p:childTnLst>
                                    <p:animEffect transition="out" filter="fade">
                                      <p:cBhvr>
                                        <p:cTn id="129" dur="1000"/>
                                        <p:tgtEl>
                                          <p:spTgt spid="29"/>
                                        </p:tgtEl>
                                      </p:cBhvr>
                                    </p:animEffect>
                                    <p:anim calcmode="lin" valueType="num">
                                      <p:cBhvr>
                                        <p:cTn id="130" dur="1000"/>
                                        <p:tgtEl>
                                          <p:spTgt spid="29"/>
                                        </p:tgtEl>
                                        <p:attrNameLst>
                                          <p:attrName>ppt_x</p:attrName>
                                        </p:attrNameLst>
                                      </p:cBhvr>
                                      <p:tavLst>
                                        <p:tav tm="0">
                                          <p:val>
                                            <p:strVal val="ppt_x"/>
                                          </p:val>
                                        </p:tav>
                                        <p:tav tm="100000">
                                          <p:val>
                                            <p:strVal val="ppt_x"/>
                                          </p:val>
                                        </p:tav>
                                      </p:tavLst>
                                    </p:anim>
                                    <p:anim calcmode="lin" valueType="num">
                                      <p:cBhvr>
                                        <p:cTn id="131" dur="1000"/>
                                        <p:tgtEl>
                                          <p:spTgt spid="29"/>
                                        </p:tgtEl>
                                        <p:attrNameLst>
                                          <p:attrName>ppt_y</p:attrName>
                                        </p:attrNameLst>
                                      </p:cBhvr>
                                      <p:tavLst>
                                        <p:tav tm="0">
                                          <p:val>
                                            <p:strVal val="ppt_y"/>
                                          </p:val>
                                        </p:tav>
                                        <p:tav tm="100000">
                                          <p:val>
                                            <p:strVal val="ppt_y+.1"/>
                                          </p:val>
                                        </p:tav>
                                      </p:tavLst>
                                    </p:anim>
                                    <p:set>
                                      <p:cBhvr>
                                        <p:cTn id="132" dur="1" fill="hold">
                                          <p:stCondLst>
                                            <p:cond delay="999"/>
                                          </p:stCondLst>
                                        </p:cTn>
                                        <p:tgtEl>
                                          <p:spTgt spid="29"/>
                                        </p:tgtEl>
                                        <p:attrNameLst>
                                          <p:attrName>style.visibility</p:attrName>
                                        </p:attrNameLst>
                                      </p:cBhvr>
                                      <p:to>
                                        <p:strVal val="hidden"/>
                                      </p:to>
                                    </p:set>
                                  </p:childTnLst>
                                </p:cTn>
                              </p:par>
                            </p:childTnLst>
                          </p:cTn>
                        </p:par>
                        <p:par>
                          <p:cTn id="133" fill="hold">
                            <p:stCondLst>
                              <p:cond delay="2000"/>
                            </p:stCondLst>
                            <p:childTnLst>
                              <p:par>
                                <p:cTn id="134" presetID="42" presetClass="exit" presetSubtype="0" fill="hold" grpId="0" nodeType="afterEffect">
                                  <p:stCondLst>
                                    <p:cond delay="0"/>
                                  </p:stCondLst>
                                  <p:childTnLst>
                                    <p:animEffect transition="out" filter="fade">
                                      <p:cBhvr>
                                        <p:cTn id="135" dur="1000"/>
                                        <p:tgtEl>
                                          <p:spTgt spid="30"/>
                                        </p:tgtEl>
                                      </p:cBhvr>
                                    </p:animEffect>
                                    <p:anim calcmode="lin" valueType="num">
                                      <p:cBhvr>
                                        <p:cTn id="136" dur="1000"/>
                                        <p:tgtEl>
                                          <p:spTgt spid="30"/>
                                        </p:tgtEl>
                                        <p:attrNameLst>
                                          <p:attrName>ppt_x</p:attrName>
                                        </p:attrNameLst>
                                      </p:cBhvr>
                                      <p:tavLst>
                                        <p:tav tm="0">
                                          <p:val>
                                            <p:strVal val="ppt_x"/>
                                          </p:val>
                                        </p:tav>
                                        <p:tav tm="100000">
                                          <p:val>
                                            <p:strVal val="ppt_x"/>
                                          </p:val>
                                        </p:tav>
                                      </p:tavLst>
                                    </p:anim>
                                    <p:anim calcmode="lin" valueType="num">
                                      <p:cBhvr>
                                        <p:cTn id="137" dur="1000"/>
                                        <p:tgtEl>
                                          <p:spTgt spid="30"/>
                                        </p:tgtEl>
                                        <p:attrNameLst>
                                          <p:attrName>ppt_y</p:attrName>
                                        </p:attrNameLst>
                                      </p:cBhvr>
                                      <p:tavLst>
                                        <p:tav tm="0">
                                          <p:val>
                                            <p:strVal val="ppt_y"/>
                                          </p:val>
                                        </p:tav>
                                        <p:tav tm="100000">
                                          <p:val>
                                            <p:strVal val="ppt_y+.1"/>
                                          </p:val>
                                        </p:tav>
                                      </p:tavLst>
                                    </p:anim>
                                    <p:set>
                                      <p:cBhvr>
                                        <p:cTn id="138" dur="1" fill="hold">
                                          <p:stCondLst>
                                            <p:cond delay="999"/>
                                          </p:stCondLst>
                                        </p:cTn>
                                        <p:tgtEl>
                                          <p:spTgt spid="30"/>
                                        </p:tgtEl>
                                        <p:attrNameLst>
                                          <p:attrName>style.visibility</p:attrName>
                                        </p:attrNameLst>
                                      </p:cBhvr>
                                      <p:to>
                                        <p:strVal val="hidden"/>
                                      </p:to>
                                    </p:set>
                                  </p:childTnLst>
                                </p:cTn>
                              </p:par>
                            </p:childTnLst>
                          </p:cTn>
                        </p:par>
                        <p:par>
                          <p:cTn id="139" fill="hold">
                            <p:stCondLst>
                              <p:cond delay="3000"/>
                            </p:stCondLst>
                            <p:childTnLst>
                              <p:par>
                                <p:cTn id="140" presetID="42" presetClass="exit" presetSubtype="0" fill="hold" grpId="0" nodeType="afterEffect">
                                  <p:stCondLst>
                                    <p:cond delay="0"/>
                                  </p:stCondLst>
                                  <p:childTnLst>
                                    <p:animEffect transition="out" filter="fade">
                                      <p:cBhvr>
                                        <p:cTn id="141" dur="1000"/>
                                        <p:tgtEl>
                                          <p:spTgt spid="31"/>
                                        </p:tgtEl>
                                      </p:cBhvr>
                                    </p:animEffect>
                                    <p:anim calcmode="lin" valueType="num">
                                      <p:cBhvr>
                                        <p:cTn id="142" dur="1000"/>
                                        <p:tgtEl>
                                          <p:spTgt spid="31"/>
                                        </p:tgtEl>
                                        <p:attrNameLst>
                                          <p:attrName>ppt_x</p:attrName>
                                        </p:attrNameLst>
                                      </p:cBhvr>
                                      <p:tavLst>
                                        <p:tav tm="0">
                                          <p:val>
                                            <p:strVal val="ppt_x"/>
                                          </p:val>
                                        </p:tav>
                                        <p:tav tm="100000">
                                          <p:val>
                                            <p:strVal val="ppt_x"/>
                                          </p:val>
                                        </p:tav>
                                      </p:tavLst>
                                    </p:anim>
                                    <p:anim calcmode="lin" valueType="num">
                                      <p:cBhvr>
                                        <p:cTn id="143" dur="1000"/>
                                        <p:tgtEl>
                                          <p:spTgt spid="31"/>
                                        </p:tgtEl>
                                        <p:attrNameLst>
                                          <p:attrName>ppt_y</p:attrName>
                                        </p:attrNameLst>
                                      </p:cBhvr>
                                      <p:tavLst>
                                        <p:tav tm="0">
                                          <p:val>
                                            <p:strVal val="ppt_y"/>
                                          </p:val>
                                        </p:tav>
                                        <p:tav tm="100000">
                                          <p:val>
                                            <p:strVal val="ppt_y+.1"/>
                                          </p:val>
                                        </p:tav>
                                      </p:tavLst>
                                    </p:anim>
                                    <p:set>
                                      <p:cBhvr>
                                        <p:cTn id="144" dur="1" fill="hold">
                                          <p:stCondLst>
                                            <p:cond delay="999"/>
                                          </p:stCondLst>
                                        </p:cTn>
                                        <p:tgtEl>
                                          <p:spTgt spid="31"/>
                                        </p:tgtEl>
                                        <p:attrNameLst>
                                          <p:attrName>style.visibility</p:attrName>
                                        </p:attrNameLst>
                                      </p:cBhvr>
                                      <p:to>
                                        <p:strVal val="hidden"/>
                                      </p:to>
                                    </p:set>
                                  </p:childTnLst>
                                </p:cTn>
                              </p:par>
                            </p:childTnLst>
                          </p:cTn>
                        </p:par>
                        <p:par>
                          <p:cTn id="145" fill="hold">
                            <p:stCondLst>
                              <p:cond delay="4000"/>
                            </p:stCondLst>
                            <p:childTnLst>
                              <p:par>
                                <p:cTn id="146" presetID="42" presetClass="exit" presetSubtype="0" fill="hold" grpId="0" nodeType="afterEffect">
                                  <p:stCondLst>
                                    <p:cond delay="0"/>
                                  </p:stCondLst>
                                  <p:childTnLst>
                                    <p:animEffect transition="out" filter="fade">
                                      <p:cBhvr>
                                        <p:cTn id="147" dur="1000"/>
                                        <p:tgtEl>
                                          <p:spTgt spid="32"/>
                                        </p:tgtEl>
                                      </p:cBhvr>
                                    </p:animEffect>
                                    <p:anim calcmode="lin" valueType="num">
                                      <p:cBhvr>
                                        <p:cTn id="148" dur="1000"/>
                                        <p:tgtEl>
                                          <p:spTgt spid="32"/>
                                        </p:tgtEl>
                                        <p:attrNameLst>
                                          <p:attrName>ppt_x</p:attrName>
                                        </p:attrNameLst>
                                      </p:cBhvr>
                                      <p:tavLst>
                                        <p:tav tm="0">
                                          <p:val>
                                            <p:strVal val="ppt_x"/>
                                          </p:val>
                                        </p:tav>
                                        <p:tav tm="100000">
                                          <p:val>
                                            <p:strVal val="ppt_x"/>
                                          </p:val>
                                        </p:tav>
                                      </p:tavLst>
                                    </p:anim>
                                    <p:anim calcmode="lin" valueType="num">
                                      <p:cBhvr>
                                        <p:cTn id="149" dur="1000"/>
                                        <p:tgtEl>
                                          <p:spTgt spid="32"/>
                                        </p:tgtEl>
                                        <p:attrNameLst>
                                          <p:attrName>ppt_y</p:attrName>
                                        </p:attrNameLst>
                                      </p:cBhvr>
                                      <p:tavLst>
                                        <p:tav tm="0">
                                          <p:val>
                                            <p:strVal val="ppt_y"/>
                                          </p:val>
                                        </p:tav>
                                        <p:tav tm="100000">
                                          <p:val>
                                            <p:strVal val="ppt_y+.1"/>
                                          </p:val>
                                        </p:tav>
                                      </p:tavLst>
                                    </p:anim>
                                    <p:set>
                                      <p:cBhvr>
                                        <p:cTn id="150" dur="1" fill="hold">
                                          <p:stCondLst>
                                            <p:cond delay="999"/>
                                          </p:stCondLst>
                                        </p:cTn>
                                        <p:tgtEl>
                                          <p:spTgt spid="3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1" nodeType="clickEffect">
                                  <p:stCondLst>
                                    <p:cond delay="0"/>
                                  </p:stCondLst>
                                  <p:childTnLst>
                                    <p:set>
                                      <p:cBhvr>
                                        <p:cTn id="154" dur="1" fill="hold">
                                          <p:stCondLst>
                                            <p:cond delay="0"/>
                                          </p:stCondLst>
                                        </p:cTn>
                                        <p:tgtEl>
                                          <p:spTgt spid="29"/>
                                        </p:tgtEl>
                                        <p:attrNameLst>
                                          <p:attrName>style.visibility</p:attrName>
                                        </p:attrNameLst>
                                      </p:cBhvr>
                                      <p:to>
                                        <p:strVal val="visible"/>
                                      </p:to>
                                    </p:set>
                                    <p:animEffect transition="in" filter="fade">
                                      <p:cBhvr>
                                        <p:cTn id="155" dur="1000"/>
                                        <p:tgtEl>
                                          <p:spTgt spid="29"/>
                                        </p:tgtEl>
                                      </p:cBhvr>
                                    </p:animEffect>
                                    <p:anim calcmode="lin" valueType="num">
                                      <p:cBhvr>
                                        <p:cTn id="156" dur="1000" fill="hold"/>
                                        <p:tgtEl>
                                          <p:spTgt spid="29"/>
                                        </p:tgtEl>
                                        <p:attrNameLst>
                                          <p:attrName>ppt_x</p:attrName>
                                        </p:attrNameLst>
                                      </p:cBhvr>
                                      <p:tavLst>
                                        <p:tav tm="0">
                                          <p:val>
                                            <p:strVal val="#ppt_x"/>
                                          </p:val>
                                        </p:tav>
                                        <p:tav tm="100000">
                                          <p:val>
                                            <p:strVal val="#ppt_x"/>
                                          </p:val>
                                        </p:tav>
                                      </p:tavLst>
                                    </p:anim>
                                    <p:anim calcmode="lin" valueType="num">
                                      <p:cBhvr>
                                        <p:cTn id="157" dur="1000" fill="hold"/>
                                        <p:tgtEl>
                                          <p:spTgt spid="29"/>
                                        </p:tgtEl>
                                        <p:attrNameLst>
                                          <p:attrName>ppt_y</p:attrName>
                                        </p:attrNameLst>
                                      </p:cBhvr>
                                      <p:tavLst>
                                        <p:tav tm="0">
                                          <p:val>
                                            <p:strVal val="#ppt_y+.1"/>
                                          </p:val>
                                        </p:tav>
                                        <p:tav tm="100000">
                                          <p:val>
                                            <p:strVal val="#ppt_y"/>
                                          </p:val>
                                        </p:tav>
                                      </p:tavLst>
                                    </p:anim>
                                  </p:childTnLst>
                                </p:cTn>
                              </p:par>
                              <p:par>
                                <p:cTn id="158" presetID="42" presetClass="entr" presetSubtype="0" fill="hold" grpId="1" nodeType="with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fade">
                                      <p:cBhvr>
                                        <p:cTn id="160" dur="1000"/>
                                        <p:tgtEl>
                                          <p:spTgt spid="30"/>
                                        </p:tgtEl>
                                      </p:cBhvr>
                                    </p:animEffect>
                                    <p:anim calcmode="lin" valueType="num">
                                      <p:cBhvr>
                                        <p:cTn id="161" dur="1000" fill="hold"/>
                                        <p:tgtEl>
                                          <p:spTgt spid="30"/>
                                        </p:tgtEl>
                                        <p:attrNameLst>
                                          <p:attrName>ppt_x</p:attrName>
                                        </p:attrNameLst>
                                      </p:cBhvr>
                                      <p:tavLst>
                                        <p:tav tm="0">
                                          <p:val>
                                            <p:strVal val="#ppt_x"/>
                                          </p:val>
                                        </p:tav>
                                        <p:tav tm="100000">
                                          <p:val>
                                            <p:strVal val="#ppt_x"/>
                                          </p:val>
                                        </p:tav>
                                      </p:tavLst>
                                    </p:anim>
                                    <p:anim calcmode="lin" valueType="num">
                                      <p:cBhvr>
                                        <p:cTn id="162" dur="1000" fill="hold"/>
                                        <p:tgtEl>
                                          <p:spTgt spid="30"/>
                                        </p:tgtEl>
                                        <p:attrNameLst>
                                          <p:attrName>ppt_y</p:attrName>
                                        </p:attrNameLst>
                                      </p:cBhvr>
                                      <p:tavLst>
                                        <p:tav tm="0">
                                          <p:val>
                                            <p:strVal val="#ppt_y+.1"/>
                                          </p:val>
                                        </p:tav>
                                        <p:tav tm="100000">
                                          <p:val>
                                            <p:strVal val="#ppt_y"/>
                                          </p:val>
                                        </p:tav>
                                      </p:tavLst>
                                    </p:anim>
                                  </p:childTnLst>
                                </p:cTn>
                              </p:par>
                              <p:par>
                                <p:cTn id="163" presetID="42" presetClass="entr" presetSubtype="0" fill="hold" grpId="1" nodeType="with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fade">
                                      <p:cBhvr>
                                        <p:cTn id="165" dur="1000"/>
                                        <p:tgtEl>
                                          <p:spTgt spid="31"/>
                                        </p:tgtEl>
                                      </p:cBhvr>
                                    </p:animEffect>
                                    <p:anim calcmode="lin" valueType="num">
                                      <p:cBhvr>
                                        <p:cTn id="166" dur="1000" fill="hold"/>
                                        <p:tgtEl>
                                          <p:spTgt spid="31"/>
                                        </p:tgtEl>
                                        <p:attrNameLst>
                                          <p:attrName>ppt_x</p:attrName>
                                        </p:attrNameLst>
                                      </p:cBhvr>
                                      <p:tavLst>
                                        <p:tav tm="0">
                                          <p:val>
                                            <p:strVal val="#ppt_x"/>
                                          </p:val>
                                        </p:tav>
                                        <p:tav tm="100000">
                                          <p:val>
                                            <p:strVal val="#ppt_x"/>
                                          </p:val>
                                        </p:tav>
                                      </p:tavLst>
                                    </p:anim>
                                    <p:anim calcmode="lin" valueType="num">
                                      <p:cBhvr>
                                        <p:cTn id="167" dur="1000" fill="hold"/>
                                        <p:tgtEl>
                                          <p:spTgt spid="31"/>
                                        </p:tgtEl>
                                        <p:attrNameLst>
                                          <p:attrName>ppt_y</p:attrName>
                                        </p:attrNameLst>
                                      </p:cBhvr>
                                      <p:tavLst>
                                        <p:tav tm="0">
                                          <p:val>
                                            <p:strVal val="#ppt_y+.1"/>
                                          </p:val>
                                        </p:tav>
                                        <p:tav tm="100000">
                                          <p:val>
                                            <p:strVal val="#ppt_y"/>
                                          </p:val>
                                        </p:tav>
                                      </p:tavLst>
                                    </p:anim>
                                  </p:childTnLst>
                                </p:cTn>
                              </p:par>
                              <p:par>
                                <p:cTn id="168" presetID="42" presetClass="entr" presetSubtype="0" fill="hold" grpId="1" nodeType="withEffect">
                                  <p:stCondLst>
                                    <p:cond delay="0"/>
                                  </p:stCondLst>
                                  <p:childTnLst>
                                    <p:set>
                                      <p:cBhvr>
                                        <p:cTn id="169" dur="1" fill="hold">
                                          <p:stCondLst>
                                            <p:cond delay="0"/>
                                          </p:stCondLst>
                                        </p:cTn>
                                        <p:tgtEl>
                                          <p:spTgt spid="32"/>
                                        </p:tgtEl>
                                        <p:attrNameLst>
                                          <p:attrName>style.visibility</p:attrName>
                                        </p:attrNameLst>
                                      </p:cBhvr>
                                      <p:to>
                                        <p:strVal val="visible"/>
                                      </p:to>
                                    </p:set>
                                    <p:animEffect transition="in" filter="fade">
                                      <p:cBhvr>
                                        <p:cTn id="170" dur="1000"/>
                                        <p:tgtEl>
                                          <p:spTgt spid="32"/>
                                        </p:tgtEl>
                                      </p:cBhvr>
                                    </p:animEffect>
                                    <p:anim calcmode="lin" valueType="num">
                                      <p:cBhvr>
                                        <p:cTn id="171" dur="1000" fill="hold"/>
                                        <p:tgtEl>
                                          <p:spTgt spid="32"/>
                                        </p:tgtEl>
                                        <p:attrNameLst>
                                          <p:attrName>ppt_x</p:attrName>
                                        </p:attrNameLst>
                                      </p:cBhvr>
                                      <p:tavLst>
                                        <p:tav tm="0">
                                          <p:val>
                                            <p:strVal val="#ppt_x"/>
                                          </p:val>
                                        </p:tav>
                                        <p:tav tm="100000">
                                          <p:val>
                                            <p:strVal val="#ppt_x"/>
                                          </p:val>
                                        </p:tav>
                                      </p:tavLst>
                                    </p:anim>
                                    <p:anim calcmode="lin" valueType="num">
                                      <p:cBhvr>
                                        <p:cTn id="17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6" presetClass="exit" presetSubtype="32" fill="hold" grpId="2" nodeType="clickEffect">
                                  <p:stCondLst>
                                    <p:cond delay="0"/>
                                  </p:stCondLst>
                                  <p:childTnLst>
                                    <p:animEffect transition="out" filter="circle(out)">
                                      <p:cBhvr>
                                        <p:cTn id="176" dur="2000"/>
                                        <p:tgtEl>
                                          <p:spTgt spid="16"/>
                                        </p:tgtEl>
                                      </p:cBhvr>
                                    </p:animEffect>
                                    <p:set>
                                      <p:cBhvr>
                                        <p:cTn id="177" dur="1" fill="hold">
                                          <p:stCondLst>
                                            <p:cond delay="1999"/>
                                          </p:stCondLst>
                                        </p:cTn>
                                        <p:tgtEl>
                                          <p:spTgt spid="16"/>
                                        </p:tgtEl>
                                        <p:attrNameLst>
                                          <p:attrName>style.visibility</p:attrName>
                                        </p:attrNameLst>
                                      </p:cBhvr>
                                      <p:to>
                                        <p:strVal val="hidden"/>
                                      </p:to>
                                    </p:set>
                                  </p:childTnLst>
                                </p:cTn>
                              </p:par>
                              <p:par>
                                <p:cTn id="178" presetID="6" presetClass="exit" presetSubtype="32" fill="hold" grpId="2" nodeType="withEffect">
                                  <p:stCondLst>
                                    <p:cond delay="0"/>
                                  </p:stCondLst>
                                  <p:childTnLst>
                                    <p:animEffect transition="out" filter="circle(out)">
                                      <p:cBhvr>
                                        <p:cTn id="179" dur="2000"/>
                                        <p:tgtEl>
                                          <p:spTgt spid="27"/>
                                        </p:tgtEl>
                                      </p:cBhvr>
                                    </p:animEffect>
                                    <p:set>
                                      <p:cBhvr>
                                        <p:cTn id="180" dur="1" fill="hold">
                                          <p:stCondLst>
                                            <p:cond delay="1999"/>
                                          </p:stCondLst>
                                        </p:cTn>
                                        <p:tgtEl>
                                          <p:spTgt spid="27"/>
                                        </p:tgtEl>
                                        <p:attrNameLst>
                                          <p:attrName>style.visibility</p:attrName>
                                        </p:attrNameLst>
                                      </p:cBhvr>
                                      <p:to>
                                        <p:strVal val="hidden"/>
                                      </p:to>
                                    </p:set>
                                  </p:childTnLst>
                                </p:cTn>
                              </p:par>
                              <p:par>
                                <p:cTn id="181" presetID="6" presetClass="exit" presetSubtype="32" fill="hold" grpId="2" nodeType="withEffect">
                                  <p:stCondLst>
                                    <p:cond delay="0"/>
                                  </p:stCondLst>
                                  <p:childTnLst>
                                    <p:animEffect transition="out" filter="circle(out)">
                                      <p:cBhvr>
                                        <p:cTn id="182" dur="2000"/>
                                        <p:tgtEl>
                                          <p:spTgt spid="26"/>
                                        </p:tgtEl>
                                      </p:cBhvr>
                                    </p:animEffect>
                                    <p:set>
                                      <p:cBhvr>
                                        <p:cTn id="183" dur="1" fill="hold">
                                          <p:stCondLst>
                                            <p:cond delay="1999"/>
                                          </p:stCondLst>
                                        </p:cTn>
                                        <p:tgtEl>
                                          <p:spTgt spid="26"/>
                                        </p:tgtEl>
                                        <p:attrNameLst>
                                          <p:attrName>style.visibility</p:attrName>
                                        </p:attrNameLst>
                                      </p:cBhvr>
                                      <p:to>
                                        <p:strVal val="hidden"/>
                                      </p:to>
                                    </p:set>
                                  </p:childTnLst>
                                </p:cTn>
                              </p:par>
                              <p:par>
                                <p:cTn id="184" presetID="6" presetClass="exit" presetSubtype="32" fill="hold" grpId="2" nodeType="withEffect">
                                  <p:stCondLst>
                                    <p:cond delay="0"/>
                                  </p:stCondLst>
                                  <p:childTnLst>
                                    <p:animEffect transition="out" filter="circle(out)">
                                      <p:cBhvr>
                                        <p:cTn id="185" dur="2000"/>
                                        <p:tgtEl>
                                          <p:spTgt spid="25"/>
                                        </p:tgtEl>
                                      </p:cBhvr>
                                    </p:animEffect>
                                    <p:set>
                                      <p:cBhvr>
                                        <p:cTn id="186" dur="1" fill="hold">
                                          <p:stCondLst>
                                            <p:cond delay="1999"/>
                                          </p:stCondLst>
                                        </p:cTn>
                                        <p:tgtEl>
                                          <p:spTgt spid="25"/>
                                        </p:tgtEl>
                                        <p:attrNameLst>
                                          <p:attrName>style.visibility</p:attrName>
                                        </p:attrNameLst>
                                      </p:cBhvr>
                                      <p:to>
                                        <p:strVal val="hidden"/>
                                      </p:to>
                                    </p:set>
                                  </p:childTnLst>
                                </p:cTn>
                              </p:par>
                              <p:par>
                                <p:cTn id="187" presetID="6" presetClass="exit" presetSubtype="32" fill="hold" grpId="2" nodeType="withEffect">
                                  <p:stCondLst>
                                    <p:cond delay="0"/>
                                  </p:stCondLst>
                                  <p:childTnLst>
                                    <p:animEffect transition="out" filter="circle(out)">
                                      <p:cBhvr>
                                        <p:cTn id="188" dur="2000"/>
                                        <p:tgtEl>
                                          <p:spTgt spid="24"/>
                                        </p:tgtEl>
                                      </p:cBhvr>
                                    </p:animEffect>
                                    <p:set>
                                      <p:cBhvr>
                                        <p:cTn id="189" dur="1" fill="hold">
                                          <p:stCondLst>
                                            <p:cond delay="1999"/>
                                          </p:stCondLst>
                                        </p:cTn>
                                        <p:tgtEl>
                                          <p:spTgt spid="24"/>
                                        </p:tgtEl>
                                        <p:attrNameLst>
                                          <p:attrName>style.visibility</p:attrName>
                                        </p:attrNameLst>
                                      </p:cBhvr>
                                      <p:to>
                                        <p:strVal val="hidden"/>
                                      </p:to>
                                    </p:set>
                                  </p:childTnLst>
                                </p:cTn>
                              </p:par>
                              <p:par>
                                <p:cTn id="190" presetID="6" presetClass="exit" presetSubtype="32" fill="hold" grpId="2" nodeType="withEffect">
                                  <p:stCondLst>
                                    <p:cond delay="0"/>
                                  </p:stCondLst>
                                  <p:childTnLst>
                                    <p:animEffect transition="out" filter="circle(out)">
                                      <p:cBhvr>
                                        <p:cTn id="191" dur="2000"/>
                                        <p:tgtEl>
                                          <p:spTgt spid="23"/>
                                        </p:tgtEl>
                                      </p:cBhvr>
                                    </p:animEffect>
                                    <p:set>
                                      <p:cBhvr>
                                        <p:cTn id="192" dur="1" fill="hold">
                                          <p:stCondLst>
                                            <p:cond delay="1999"/>
                                          </p:stCondLst>
                                        </p:cTn>
                                        <p:tgtEl>
                                          <p:spTgt spid="23"/>
                                        </p:tgtEl>
                                        <p:attrNameLst>
                                          <p:attrName>style.visibility</p:attrName>
                                        </p:attrNameLst>
                                      </p:cBhvr>
                                      <p:to>
                                        <p:strVal val="hidden"/>
                                      </p:to>
                                    </p:set>
                                  </p:childTnLst>
                                </p:cTn>
                              </p:par>
                              <p:par>
                                <p:cTn id="193" presetID="6" presetClass="exit" presetSubtype="32" fill="hold" grpId="2" nodeType="withEffect">
                                  <p:stCondLst>
                                    <p:cond delay="0"/>
                                  </p:stCondLst>
                                  <p:childTnLst>
                                    <p:animEffect transition="out" filter="circle(out)">
                                      <p:cBhvr>
                                        <p:cTn id="194" dur="2000"/>
                                        <p:tgtEl>
                                          <p:spTgt spid="22"/>
                                        </p:tgtEl>
                                      </p:cBhvr>
                                    </p:animEffect>
                                    <p:set>
                                      <p:cBhvr>
                                        <p:cTn id="195" dur="1" fill="hold">
                                          <p:stCondLst>
                                            <p:cond delay="1999"/>
                                          </p:stCondLst>
                                        </p:cTn>
                                        <p:tgtEl>
                                          <p:spTgt spid="22"/>
                                        </p:tgtEl>
                                        <p:attrNameLst>
                                          <p:attrName>style.visibility</p:attrName>
                                        </p:attrNameLst>
                                      </p:cBhvr>
                                      <p:to>
                                        <p:strVal val="hidden"/>
                                      </p:to>
                                    </p:set>
                                  </p:childTnLst>
                                </p:cTn>
                              </p:par>
                              <p:par>
                                <p:cTn id="196" presetID="6" presetClass="exit" presetSubtype="32" fill="hold" grpId="2" nodeType="withEffect">
                                  <p:stCondLst>
                                    <p:cond delay="0"/>
                                  </p:stCondLst>
                                  <p:childTnLst>
                                    <p:animEffect transition="out" filter="circle(out)">
                                      <p:cBhvr>
                                        <p:cTn id="197" dur="2000"/>
                                        <p:tgtEl>
                                          <p:spTgt spid="20"/>
                                        </p:tgtEl>
                                      </p:cBhvr>
                                    </p:animEffect>
                                    <p:set>
                                      <p:cBhvr>
                                        <p:cTn id="198" dur="1" fill="hold">
                                          <p:stCondLst>
                                            <p:cond delay="1999"/>
                                          </p:stCondLst>
                                        </p:cTn>
                                        <p:tgtEl>
                                          <p:spTgt spid="20"/>
                                        </p:tgtEl>
                                        <p:attrNameLst>
                                          <p:attrName>style.visibility</p:attrName>
                                        </p:attrNameLst>
                                      </p:cBhvr>
                                      <p:to>
                                        <p:strVal val="hidden"/>
                                      </p:to>
                                    </p:set>
                                  </p:childTnLst>
                                </p:cTn>
                              </p:par>
                              <p:par>
                                <p:cTn id="199" presetID="6" presetClass="exit" presetSubtype="32" fill="hold" grpId="2" nodeType="withEffect">
                                  <p:stCondLst>
                                    <p:cond delay="0"/>
                                  </p:stCondLst>
                                  <p:childTnLst>
                                    <p:animEffect transition="out" filter="circle(out)">
                                      <p:cBhvr>
                                        <p:cTn id="200" dur="2000"/>
                                        <p:tgtEl>
                                          <p:spTgt spid="17"/>
                                        </p:tgtEl>
                                      </p:cBhvr>
                                    </p:animEffect>
                                    <p:set>
                                      <p:cBhvr>
                                        <p:cTn id="201" dur="1" fill="hold">
                                          <p:stCondLst>
                                            <p:cond delay="1999"/>
                                          </p:stCondLst>
                                        </p:cTn>
                                        <p:tgtEl>
                                          <p:spTgt spid="17"/>
                                        </p:tgtEl>
                                        <p:attrNameLst>
                                          <p:attrName>style.visibility</p:attrName>
                                        </p:attrNameLst>
                                      </p:cBhvr>
                                      <p:to>
                                        <p:strVal val="hidden"/>
                                      </p:to>
                                    </p:set>
                                  </p:childTnLst>
                                </p:cTn>
                              </p:par>
                              <p:par>
                                <p:cTn id="202" presetID="6" presetClass="exit" presetSubtype="32" fill="hold" grpId="2" nodeType="withEffect">
                                  <p:stCondLst>
                                    <p:cond delay="0"/>
                                  </p:stCondLst>
                                  <p:childTnLst>
                                    <p:animEffect transition="out" filter="circle(out)">
                                      <p:cBhvr>
                                        <p:cTn id="203" dur="2000"/>
                                        <p:tgtEl>
                                          <p:spTgt spid="28"/>
                                        </p:tgtEl>
                                      </p:cBhvr>
                                    </p:animEffect>
                                    <p:set>
                                      <p:cBhvr>
                                        <p:cTn id="204" dur="1" fill="hold">
                                          <p:stCondLst>
                                            <p:cond delay="1999"/>
                                          </p:stCondLst>
                                        </p:cTn>
                                        <p:tgtEl>
                                          <p:spTgt spid="28"/>
                                        </p:tgtEl>
                                        <p:attrNameLst>
                                          <p:attrName>style.visibility</p:attrName>
                                        </p:attrNameLst>
                                      </p:cBhvr>
                                      <p:to>
                                        <p:strVal val="hidden"/>
                                      </p:to>
                                    </p:set>
                                  </p:childTnLst>
                                </p:cTn>
                              </p:par>
                              <p:par>
                                <p:cTn id="205" presetID="6" presetClass="exit" presetSubtype="32" fill="hold" grpId="2" nodeType="withEffect">
                                  <p:stCondLst>
                                    <p:cond delay="0"/>
                                  </p:stCondLst>
                                  <p:childTnLst>
                                    <p:animEffect transition="out" filter="circle(out)">
                                      <p:cBhvr>
                                        <p:cTn id="206" dur="2000"/>
                                        <p:tgtEl>
                                          <p:spTgt spid="21"/>
                                        </p:tgtEl>
                                      </p:cBhvr>
                                    </p:animEffect>
                                    <p:set>
                                      <p:cBhvr>
                                        <p:cTn id="207" dur="1" fill="hold">
                                          <p:stCondLst>
                                            <p:cond delay="1999"/>
                                          </p:stCondLst>
                                        </p:cTn>
                                        <p:tgtEl>
                                          <p:spTgt spid="21"/>
                                        </p:tgtEl>
                                        <p:attrNameLst>
                                          <p:attrName>style.visibility</p:attrName>
                                        </p:attrNameLst>
                                      </p:cBhvr>
                                      <p:to>
                                        <p:strVal val="hidden"/>
                                      </p:to>
                                    </p:set>
                                  </p:childTnLst>
                                </p:cTn>
                              </p:par>
                              <p:par>
                                <p:cTn id="208" presetID="6" presetClass="exit" presetSubtype="32" fill="hold" grpId="2" nodeType="withEffect">
                                  <p:stCondLst>
                                    <p:cond delay="0"/>
                                  </p:stCondLst>
                                  <p:childTnLst>
                                    <p:animEffect transition="out" filter="circle(out)">
                                      <p:cBhvr>
                                        <p:cTn id="209" dur="2000"/>
                                        <p:tgtEl>
                                          <p:spTgt spid="29"/>
                                        </p:tgtEl>
                                      </p:cBhvr>
                                    </p:animEffect>
                                    <p:set>
                                      <p:cBhvr>
                                        <p:cTn id="210" dur="1" fill="hold">
                                          <p:stCondLst>
                                            <p:cond delay="1999"/>
                                          </p:stCondLst>
                                        </p:cTn>
                                        <p:tgtEl>
                                          <p:spTgt spid="29"/>
                                        </p:tgtEl>
                                        <p:attrNameLst>
                                          <p:attrName>style.visibility</p:attrName>
                                        </p:attrNameLst>
                                      </p:cBhvr>
                                      <p:to>
                                        <p:strVal val="hidden"/>
                                      </p:to>
                                    </p:set>
                                  </p:childTnLst>
                                </p:cTn>
                              </p:par>
                              <p:par>
                                <p:cTn id="211" presetID="6" presetClass="exit" presetSubtype="32" fill="hold" grpId="2" nodeType="withEffect">
                                  <p:stCondLst>
                                    <p:cond delay="0"/>
                                  </p:stCondLst>
                                  <p:childTnLst>
                                    <p:animEffect transition="out" filter="circle(out)">
                                      <p:cBhvr>
                                        <p:cTn id="212" dur="2000"/>
                                        <p:tgtEl>
                                          <p:spTgt spid="30"/>
                                        </p:tgtEl>
                                      </p:cBhvr>
                                    </p:animEffect>
                                    <p:set>
                                      <p:cBhvr>
                                        <p:cTn id="213" dur="1" fill="hold">
                                          <p:stCondLst>
                                            <p:cond delay="1999"/>
                                          </p:stCondLst>
                                        </p:cTn>
                                        <p:tgtEl>
                                          <p:spTgt spid="30"/>
                                        </p:tgtEl>
                                        <p:attrNameLst>
                                          <p:attrName>style.visibility</p:attrName>
                                        </p:attrNameLst>
                                      </p:cBhvr>
                                      <p:to>
                                        <p:strVal val="hidden"/>
                                      </p:to>
                                    </p:set>
                                  </p:childTnLst>
                                </p:cTn>
                              </p:par>
                              <p:par>
                                <p:cTn id="214" presetID="6" presetClass="exit" presetSubtype="32" fill="hold" grpId="2" nodeType="withEffect">
                                  <p:stCondLst>
                                    <p:cond delay="0"/>
                                  </p:stCondLst>
                                  <p:childTnLst>
                                    <p:animEffect transition="out" filter="circle(out)">
                                      <p:cBhvr>
                                        <p:cTn id="215" dur="2000"/>
                                        <p:tgtEl>
                                          <p:spTgt spid="31"/>
                                        </p:tgtEl>
                                      </p:cBhvr>
                                    </p:animEffect>
                                    <p:set>
                                      <p:cBhvr>
                                        <p:cTn id="216" dur="1" fill="hold">
                                          <p:stCondLst>
                                            <p:cond delay="1999"/>
                                          </p:stCondLst>
                                        </p:cTn>
                                        <p:tgtEl>
                                          <p:spTgt spid="31"/>
                                        </p:tgtEl>
                                        <p:attrNameLst>
                                          <p:attrName>style.visibility</p:attrName>
                                        </p:attrNameLst>
                                      </p:cBhvr>
                                      <p:to>
                                        <p:strVal val="hidden"/>
                                      </p:to>
                                    </p:set>
                                  </p:childTnLst>
                                </p:cTn>
                              </p:par>
                              <p:par>
                                <p:cTn id="217" presetID="6" presetClass="exit" presetSubtype="32" fill="hold" grpId="2" nodeType="withEffect">
                                  <p:stCondLst>
                                    <p:cond delay="0"/>
                                  </p:stCondLst>
                                  <p:childTnLst>
                                    <p:animEffect transition="out" filter="circle(out)">
                                      <p:cBhvr>
                                        <p:cTn id="218" dur="2000"/>
                                        <p:tgtEl>
                                          <p:spTgt spid="32"/>
                                        </p:tgtEl>
                                      </p:cBhvr>
                                    </p:animEffect>
                                    <p:set>
                                      <p:cBhvr>
                                        <p:cTn id="219" dur="1" fill="hold">
                                          <p:stCondLst>
                                            <p:cond delay="1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7" grpId="0" animBg="1"/>
      <p:bldP spid="17" grpId="1" animBg="1"/>
      <p:bldP spid="17"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85C3-F501-4FBF-B7D2-5E61B30BDF6B}"/>
              </a:ext>
            </a:extLst>
          </p:cNvPr>
          <p:cNvSpPr>
            <a:spLocks noGrp="1"/>
          </p:cNvSpPr>
          <p:nvPr>
            <p:ph type="title"/>
          </p:nvPr>
        </p:nvSpPr>
        <p:spPr/>
        <p:txBody>
          <a:bodyPr>
            <a:normAutofit fontScale="90000"/>
          </a:bodyPr>
          <a:lstStyle/>
          <a:p>
            <a:r>
              <a:rPr lang="en-US" sz="4000" dirty="0"/>
              <a:t>Principles of functioning – vegetative / agronomic SWC</a:t>
            </a:r>
          </a:p>
        </p:txBody>
      </p:sp>
      <p:sp>
        <p:nvSpPr>
          <p:cNvPr id="3" name="Content Placeholder 2">
            <a:extLst>
              <a:ext uri="{FF2B5EF4-FFF2-40B4-BE49-F238E27FC236}">
                <a16:creationId xmlns:a16="http://schemas.microsoft.com/office/drawing/2014/main" id="{341804A6-8506-4328-BE1E-CC0AFC7B87B9}"/>
              </a:ext>
            </a:extLst>
          </p:cNvPr>
          <p:cNvSpPr>
            <a:spLocks noGrp="1"/>
          </p:cNvSpPr>
          <p:nvPr>
            <p:ph idx="1"/>
          </p:nvPr>
        </p:nvSpPr>
        <p:spPr>
          <a:xfrm>
            <a:off x="1487488" y="1196962"/>
            <a:ext cx="10369152" cy="5584837"/>
          </a:xfrm>
        </p:spPr>
        <p:txBody>
          <a:bodyPr numCol="1">
            <a:noAutofit/>
          </a:bodyPr>
          <a:lstStyle/>
          <a:p>
            <a:r>
              <a:rPr lang="en-US" sz="3400" i="1" dirty="0"/>
              <a:t>Vegetative and agronomic measures create effects both above and below the soil surface.</a:t>
            </a:r>
          </a:p>
          <a:p>
            <a:endParaRPr lang="en-US" sz="1600" i="1" dirty="0"/>
          </a:p>
          <a:p>
            <a:r>
              <a:rPr lang="en-US" sz="3400" i="1" dirty="0"/>
              <a:t>Plants, plant residues, but also stones, coarse clods (soil aggregates), etc. form an increased surface roughness that in turn enforces a reduction of runoff velocity, accumulation of eroded particles, and provide an extended time of infiltration. </a:t>
            </a:r>
          </a:p>
          <a:p>
            <a:endParaRPr lang="en-US" sz="1600" i="1" dirty="0"/>
          </a:p>
          <a:p>
            <a:pPr algn="just"/>
            <a:r>
              <a:rPr lang="en-US" sz="3400" i="1" dirty="0"/>
              <a:t>In addition, plants and mulch reduce the effect of rain splash, decreasing the amplitude of the surface temperature and thus help reduce evaporation losses.</a:t>
            </a:r>
          </a:p>
        </p:txBody>
      </p:sp>
      <p:sp>
        <p:nvSpPr>
          <p:cNvPr id="4" name="Date Placeholder 3">
            <a:extLst>
              <a:ext uri="{FF2B5EF4-FFF2-40B4-BE49-F238E27FC236}">
                <a16:creationId xmlns:a16="http://schemas.microsoft.com/office/drawing/2014/main" id="{E98D1610-394B-4D88-9B98-663013D3414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D6B8AD6-6D40-466B-8546-D81729EB58F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788129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3A191-5388-492F-B19C-867C0AF8DA4D}"/>
              </a:ext>
            </a:extLst>
          </p:cNvPr>
          <p:cNvSpPr>
            <a:spLocks noGrp="1"/>
          </p:cNvSpPr>
          <p:nvPr>
            <p:ph idx="1"/>
          </p:nvPr>
        </p:nvSpPr>
        <p:spPr>
          <a:xfrm>
            <a:off x="1487488" y="264695"/>
            <a:ext cx="10369152" cy="5900820"/>
          </a:xfrm>
        </p:spPr>
        <p:txBody>
          <a:bodyPr/>
          <a:lstStyle/>
          <a:p>
            <a:pPr algn="just"/>
            <a:r>
              <a:rPr lang="en-US" sz="3600" i="1" dirty="0"/>
              <a:t>Plants also help increase infiltration in many ways: </a:t>
            </a:r>
          </a:p>
          <a:p>
            <a:pPr lvl="1" algn="just"/>
            <a:r>
              <a:rPr lang="en-US" sz="3600" i="1" dirty="0"/>
              <a:t>(1) directly through their roots, and </a:t>
            </a:r>
          </a:p>
          <a:p>
            <a:pPr lvl="1" algn="just"/>
            <a:r>
              <a:rPr lang="en-US" sz="3600" i="1" dirty="0"/>
              <a:t>(2) indirectly by increasing organic matter and thus improving aggregate stability and the soil structure. </a:t>
            </a:r>
          </a:p>
          <a:p>
            <a:pPr algn="just"/>
            <a:r>
              <a:rPr lang="en-US" sz="3600" i="1" dirty="0"/>
              <a:t>Selected plant types improve soil fertility by fixing macronutrients such as Nitrogen.</a:t>
            </a:r>
          </a:p>
          <a:p>
            <a:pPr algn="just"/>
            <a:r>
              <a:rPr lang="en-US" sz="3600" i="1" dirty="0"/>
              <a:t>Improved soil fertility, in turn, serves again for better plant growth.</a:t>
            </a:r>
          </a:p>
          <a:p>
            <a:endParaRPr lang="en-US" dirty="0"/>
          </a:p>
        </p:txBody>
      </p:sp>
      <p:sp>
        <p:nvSpPr>
          <p:cNvPr id="4" name="Date Placeholder 3">
            <a:extLst>
              <a:ext uri="{FF2B5EF4-FFF2-40B4-BE49-F238E27FC236}">
                <a16:creationId xmlns:a16="http://schemas.microsoft.com/office/drawing/2014/main" id="{6815F823-E51D-4FBD-8ACB-77446B52D6D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6F55FD1-E573-495E-8783-A748A6C6DE0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155990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6111-0350-458E-81FD-71DC05554E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87610B-564F-4835-BA6E-022A748EA08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2E713791-CE34-48BB-8015-83B369F171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492E19-4C36-48CC-BA74-DD9B948553CB}"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E4454D0-C8D8-4536-8C44-B60561F5CD4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FE19FF4E-4D66-42C7-84A4-B9AEE4EB111E}"/>
              </a:ext>
            </a:extLst>
          </p:cNvPr>
          <p:cNvPicPr>
            <a:picLocks noChangeAspect="1"/>
          </p:cNvPicPr>
          <p:nvPr/>
        </p:nvPicPr>
        <p:blipFill>
          <a:blip r:embed="rId2"/>
          <a:stretch>
            <a:fillRect/>
          </a:stretch>
        </p:blipFill>
        <p:spPr>
          <a:xfrm>
            <a:off x="1295466" y="0"/>
            <a:ext cx="10896533" cy="6858000"/>
          </a:xfrm>
          <a:prstGeom prst="rect">
            <a:avLst/>
          </a:prstGeom>
        </p:spPr>
      </p:pic>
      <p:sp>
        <p:nvSpPr>
          <p:cNvPr id="7" name="Rectangle 6"/>
          <p:cNvSpPr/>
          <p:nvPr/>
        </p:nvSpPr>
        <p:spPr>
          <a:xfrm>
            <a:off x="9075240" y="3713709"/>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Rectangle 7"/>
          <p:cNvSpPr/>
          <p:nvPr/>
        </p:nvSpPr>
        <p:spPr>
          <a:xfrm>
            <a:off x="9075241" y="4288492"/>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Rectangle 8"/>
          <p:cNvSpPr/>
          <p:nvPr/>
        </p:nvSpPr>
        <p:spPr>
          <a:xfrm>
            <a:off x="9075242" y="4864514"/>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p:cNvSpPr/>
          <p:nvPr/>
        </p:nvSpPr>
        <p:spPr>
          <a:xfrm>
            <a:off x="9075243" y="5440536"/>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Rectangle 10"/>
          <p:cNvSpPr/>
          <p:nvPr/>
        </p:nvSpPr>
        <p:spPr>
          <a:xfrm>
            <a:off x="9075244" y="6005233"/>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2921840" y="682336"/>
            <a:ext cx="2528701" cy="296467"/>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Rectangle 12"/>
          <p:cNvSpPr/>
          <p:nvPr/>
        </p:nvSpPr>
        <p:spPr>
          <a:xfrm>
            <a:off x="8231268" y="980728"/>
            <a:ext cx="2528701" cy="2958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ectangle 13"/>
          <p:cNvSpPr/>
          <p:nvPr/>
        </p:nvSpPr>
        <p:spPr>
          <a:xfrm>
            <a:off x="9075240" y="3152864"/>
            <a:ext cx="2528701" cy="44823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46054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par>
                          <p:cTn id="10" fill="hold">
                            <p:stCondLst>
                              <p:cond delay="1000"/>
                            </p:stCondLst>
                            <p:childTnLst>
                              <p:par>
                                <p:cTn id="11" presetID="42" presetClass="exit" presetSubtype="0" fill="hold" grpId="0" nodeType="afterEffect">
                                  <p:stCondLst>
                                    <p:cond delay="0"/>
                                  </p:stCondLst>
                                  <p:childTnLst>
                                    <p:animEffect transition="out" filter="fade">
                                      <p:cBhvr>
                                        <p:cTn id="12" dur="1000"/>
                                        <p:tgtEl>
                                          <p:spTgt spid="13"/>
                                        </p:tgtEl>
                                      </p:cBhvr>
                                    </p:animEffect>
                                    <p:anim calcmode="lin" valueType="num">
                                      <p:cBhvr>
                                        <p:cTn id="13" dur="1000"/>
                                        <p:tgtEl>
                                          <p:spTgt spid="13"/>
                                        </p:tgtEl>
                                        <p:attrNameLst>
                                          <p:attrName>ppt_x</p:attrName>
                                        </p:attrNameLst>
                                      </p:cBhvr>
                                      <p:tavLst>
                                        <p:tav tm="0">
                                          <p:val>
                                            <p:strVal val="ppt_x"/>
                                          </p:val>
                                        </p:tav>
                                        <p:tav tm="100000">
                                          <p:val>
                                            <p:strVal val="ppt_x"/>
                                          </p:val>
                                        </p:tav>
                                      </p:tavLst>
                                    </p:anim>
                                    <p:anim calcmode="lin" valueType="num">
                                      <p:cBhvr>
                                        <p:cTn id="14" dur="1000"/>
                                        <p:tgtEl>
                                          <p:spTgt spid="13"/>
                                        </p:tgtEl>
                                        <p:attrNameLst>
                                          <p:attrName>ppt_y</p:attrName>
                                        </p:attrNameLst>
                                      </p:cBhvr>
                                      <p:tavLst>
                                        <p:tav tm="0">
                                          <p:val>
                                            <p:strVal val="ppt_y"/>
                                          </p:val>
                                        </p:tav>
                                        <p:tav tm="100000">
                                          <p:val>
                                            <p:strVal val="ppt_y+.1"/>
                                          </p:val>
                                        </p:tav>
                                      </p:tavLst>
                                    </p:anim>
                                    <p:set>
                                      <p:cBhvr>
                                        <p:cTn id="15" dur="1" fill="hold">
                                          <p:stCondLst>
                                            <p:cond delay="999"/>
                                          </p:stCondLst>
                                        </p:cTn>
                                        <p:tgtEl>
                                          <p:spTgt spid="13"/>
                                        </p:tgtEl>
                                        <p:attrNameLst>
                                          <p:attrName>style.visibility</p:attrName>
                                        </p:attrNameLst>
                                      </p:cBhvr>
                                      <p:to>
                                        <p:strVal val="hidden"/>
                                      </p:to>
                                    </p:set>
                                  </p:childTnLst>
                                </p:cTn>
                              </p:par>
                            </p:childTnLst>
                          </p:cTn>
                        </p:par>
                        <p:par>
                          <p:cTn id="16" fill="hold">
                            <p:stCondLst>
                              <p:cond delay="2000"/>
                            </p:stCondLst>
                            <p:childTnLst>
                              <p:par>
                                <p:cTn id="17" presetID="42" presetClass="exit" presetSubtype="0" fill="hold" grpId="0" nodeType="afterEffect">
                                  <p:stCondLst>
                                    <p:cond delay="0"/>
                                  </p:stCondLst>
                                  <p:childTnLst>
                                    <p:animEffect transition="out" filter="fade">
                                      <p:cBhvr>
                                        <p:cTn id="18" dur="1000"/>
                                        <p:tgtEl>
                                          <p:spTgt spid="14"/>
                                        </p:tgtEl>
                                      </p:cBhvr>
                                    </p:animEffect>
                                    <p:anim calcmode="lin" valueType="num">
                                      <p:cBhvr>
                                        <p:cTn id="19" dur="1000"/>
                                        <p:tgtEl>
                                          <p:spTgt spid="14"/>
                                        </p:tgtEl>
                                        <p:attrNameLst>
                                          <p:attrName>ppt_x</p:attrName>
                                        </p:attrNameLst>
                                      </p:cBhvr>
                                      <p:tavLst>
                                        <p:tav tm="0">
                                          <p:val>
                                            <p:strVal val="ppt_x"/>
                                          </p:val>
                                        </p:tav>
                                        <p:tav tm="100000">
                                          <p:val>
                                            <p:strVal val="ppt_x"/>
                                          </p:val>
                                        </p:tav>
                                      </p:tavLst>
                                    </p:anim>
                                    <p:anim calcmode="lin" valueType="num">
                                      <p:cBhvr>
                                        <p:cTn id="20" dur="1000"/>
                                        <p:tgtEl>
                                          <p:spTgt spid="14"/>
                                        </p:tgtEl>
                                        <p:attrNameLst>
                                          <p:attrName>ppt_y</p:attrName>
                                        </p:attrNameLst>
                                      </p:cBhvr>
                                      <p:tavLst>
                                        <p:tav tm="0">
                                          <p:val>
                                            <p:strVal val="ppt_y"/>
                                          </p:val>
                                        </p:tav>
                                        <p:tav tm="100000">
                                          <p:val>
                                            <p:strVal val="ppt_y+.1"/>
                                          </p:val>
                                        </p:tav>
                                      </p:tavLst>
                                    </p:anim>
                                    <p:set>
                                      <p:cBhvr>
                                        <p:cTn id="21" dur="1" fill="hold">
                                          <p:stCondLst>
                                            <p:cond delay="9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7"/>
                                        </p:tgtEl>
                                      </p:cBhvr>
                                    </p:animEffect>
                                    <p:anim calcmode="lin" valueType="num">
                                      <p:cBhvr>
                                        <p:cTn id="26" dur="1000"/>
                                        <p:tgtEl>
                                          <p:spTgt spid="7"/>
                                        </p:tgtEl>
                                        <p:attrNameLst>
                                          <p:attrName>ppt_x</p:attrName>
                                        </p:attrNameLst>
                                      </p:cBhvr>
                                      <p:tavLst>
                                        <p:tav tm="0">
                                          <p:val>
                                            <p:strVal val="ppt_x"/>
                                          </p:val>
                                        </p:tav>
                                        <p:tav tm="100000">
                                          <p:val>
                                            <p:strVal val="ppt_x"/>
                                          </p:val>
                                        </p:tav>
                                      </p:tavLst>
                                    </p:anim>
                                    <p:anim calcmode="lin" valueType="num">
                                      <p:cBhvr>
                                        <p:cTn id="27" dur="1000"/>
                                        <p:tgtEl>
                                          <p:spTgt spid="7"/>
                                        </p:tgtEl>
                                        <p:attrNameLst>
                                          <p:attrName>ppt_y</p:attrName>
                                        </p:attrNameLst>
                                      </p:cBhvr>
                                      <p:tavLst>
                                        <p:tav tm="0">
                                          <p:val>
                                            <p:strVal val="ppt_y"/>
                                          </p:val>
                                        </p:tav>
                                        <p:tav tm="100000">
                                          <p:val>
                                            <p:strVal val="ppt_y+.1"/>
                                          </p:val>
                                        </p:tav>
                                      </p:tavLst>
                                    </p:anim>
                                    <p:set>
                                      <p:cBhvr>
                                        <p:cTn id="28" dur="1" fill="hold">
                                          <p:stCondLst>
                                            <p:cond delay="999"/>
                                          </p:stCondLst>
                                        </p:cTn>
                                        <p:tgtEl>
                                          <p:spTgt spid="7"/>
                                        </p:tgtEl>
                                        <p:attrNameLst>
                                          <p:attrName>style.visibility</p:attrName>
                                        </p:attrNameLst>
                                      </p:cBhvr>
                                      <p:to>
                                        <p:strVal val="hidden"/>
                                      </p:to>
                                    </p:set>
                                  </p:childTnLst>
                                </p:cTn>
                              </p:par>
                            </p:childTnLst>
                          </p:cTn>
                        </p:par>
                        <p:par>
                          <p:cTn id="29" fill="hold">
                            <p:stCondLst>
                              <p:cond delay="1000"/>
                            </p:stCondLst>
                            <p:childTnLst>
                              <p:par>
                                <p:cTn id="30" presetID="42" presetClass="exit" presetSubtype="0" fill="hold" grpId="0" nodeType="afterEffect">
                                  <p:stCondLst>
                                    <p:cond delay="0"/>
                                  </p:stCondLst>
                                  <p:childTnLst>
                                    <p:animEffect transition="out" filter="fade">
                                      <p:cBhvr>
                                        <p:cTn id="31" dur="1000"/>
                                        <p:tgtEl>
                                          <p:spTgt spid="8"/>
                                        </p:tgtEl>
                                      </p:cBhvr>
                                    </p:animEffect>
                                    <p:anim calcmode="lin" valueType="num">
                                      <p:cBhvr>
                                        <p:cTn id="32" dur="1000"/>
                                        <p:tgtEl>
                                          <p:spTgt spid="8"/>
                                        </p:tgtEl>
                                        <p:attrNameLst>
                                          <p:attrName>ppt_x</p:attrName>
                                        </p:attrNameLst>
                                      </p:cBhvr>
                                      <p:tavLst>
                                        <p:tav tm="0">
                                          <p:val>
                                            <p:strVal val="ppt_x"/>
                                          </p:val>
                                        </p:tav>
                                        <p:tav tm="100000">
                                          <p:val>
                                            <p:strVal val="ppt_x"/>
                                          </p:val>
                                        </p:tav>
                                      </p:tavLst>
                                    </p:anim>
                                    <p:anim calcmode="lin" valueType="num">
                                      <p:cBhvr>
                                        <p:cTn id="33" dur="1000"/>
                                        <p:tgtEl>
                                          <p:spTgt spid="8"/>
                                        </p:tgtEl>
                                        <p:attrNameLst>
                                          <p:attrName>ppt_y</p:attrName>
                                        </p:attrNameLst>
                                      </p:cBhvr>
                                      <p:tavLst>
                                        <p:tav tm="0">
                                          <p:val>
                                            <p:strVal val="ppt_y"/>
                                          </p:val>
                                        </p:tav>
                                        <p:tav tm="100000">
                                          <p:val>
                                            <p:strVal val="ppt_y+.1"/>
                                          </p:val>
                                        </p:tav>
                                      </p:tavLst>
                                    </p:anim>
                                    <p:set>
                                      <p:cBhvr>
                                        <p:cTn id="34" dur="1" fill="hold">
                                          <p:stCondLst>
                                            <p:cond delay="999"/>
                                          </p:stCondLst>
                                        </p:cTn>
                                        <p:tgtEl>
                                          <p:spTgt spid="8"/>
                                        </p:tgtEl>
                                        <p:attrNameLst>
                                          <p:attrName>style.visibility</p:attrName>
                                        </p:attrNameLst>
                                      </p:cBhvr>
                                      <p:to>
                                        <p:strVal val="hidden"/>
                                      </p:to>
                                    </p:set>
                                  </p:childTnLst>
                                </p:cTn>
                              </p:par>
                            </p:childTnLst>
                          </p:cTn>
                        </p:par>
                        <p:par>
                          <p:cTn id="35" fill="hold">
                            <p:stCondLst>
                              <p:cond delay="2000"/>
                            </p:stCondLst>
                            <p:childTnLst>
                              <p:par>
                                <p:cTn id="36" presetID="42" presetClass="exit" presetSubtype="0" fill="hold" grpId="0" nodeType="afterEffect">
                                  <p:stCondLst>
                                    <p:cond delay="0"/>
                                  </p:stCondLst>
                                  <p:childTnLst>
                                    <p:animEffect transition="out" filter="fade">
                                      <p:cBhvr>
                                        <p:cTn id="37" dur="1000"/>
                                        <p:tgtEl>
                                          <p:spTgt spid="9"/>
                                        </p:tgtEl>
                                      </p:cBhvr>
                                    </p:animEffect>
                                    <p:anim calcmode="lin" valueType="num">
                                      <p:cBhvr>
                                        <p:cTn id="38" dur="1000"/>
                                        <p:tgtEl>
                                          <p:spTgt spid="9"/>
                                        </p:tgtEl>
                                        <p:attrNameLst>
                                          <p:attrName>ppt_x</p:attrName>
                                        </p:attrNameLst>
                                      </p:cBhvr>
                                      <p:tavLst>
                                        <p:tav tm="0">
                                          <p:val>
                                            <p:strVal val="ppt_x"/>
                                          </p:val>
                                        </p:tav>
                                        <p:tav tm="100000">
                                          <p:val>
                                            <p:strVal val="ppt_x"/>
                                          </p:val>
                                        </p:tav>
                                      </p:tavLst>
                                    </p:anim>
                                    <p:anim calcmode="lin" valueType="num">
                                      <p:cBhvr>
                                        <p:cTn id="39" dur="1000"/>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par>
                          <p:cTn id="41" fill="hold">
                            <p:stCondLst>
                              <p:cond delay="3000"/>
                            </p:stCondLst>
                            <p:childTnLst>
                              <p:par>
                                <p:cTn id="42" presetID="42" presetClass="exit" presetSubtype="0" fill="hold" grpId="0" nodeType="afterEffect">
                                  <p:stCondLst>
                                    <p:cond delay="0"/>
                                  </p:stCondLst>
                                  <p:childTnLst>
                                    <p:animEffect transition="out" filter="fade">
                                      <p:cBhvr>
                                        <p:cTn id="43" dur="1000"/>
                                        <p:tgtEl>
                                          <p:spTgt spid="10"/>
                                        </p:tgtEl>
                                      </p:cBhvr>
                                    </p:animEffect>
                                    <p:anim calcmode="lin" valueType="num">
                                      <p:cBhvr>
                                        <p:cTn id="44" dur="1000"/>
                                        <p:tgtEl>
                                          <p:spTgt spid="10"/>
                                        </p:tgtEl>
                                        <p:attrNameLst>
                                          <p:attrName>ppt_x</p:attrName>
                                        </p:attrNameLst>
                                      </p:cBhvr>
                                      <p:tavLst>
                                        <p:tav tm="0">
                                          <p:val>
                                            <p:strVal val="ppt_x"/>
                                          </p:val>
                                        </p:tav>
                                        <p:tav tm="100000">
                                          <p:val>
                                            <p:strVal val="ppt_x"/>
                                          </p:val>
                                        </p:tav>
                                      </p:tavLst>
                                    </p:anim>
                                    <p:anim calcmode="lin" valueType="num">
                                      <p:cBhvr>
                                        <p:cTn id="45" dur="1000"/>
                                        <p:tgtEl>
                                          <p:spTgt spid="10"/>
                                        </p:tgtEl>
                                        <p:attrNameLst>
                                          <p:attrName>ppt_y</p:attrName>
                                        </p:attrNameLst>
                                      </p:cBhvr>
                                      <p:tavLst>
                                        <p:tav tm="0">
                                          <p:val>
                                            <p:strVal val="ppt_y"/>
                                          </p:val>
                                        </p:tav>
                                        <p:tav tm="100000">
                                          <p:val>
                                            <p:strVal val="ppt_y+.1"/>
                                          </p:val>
                                        </p:tav>
                                      </p:tavLst>
                                    </p:anim>
                                    <p:set>
                                      <p:cBhvr>
                                        <p:cTn id="46" dur="1" fill="hold">
                                          <p:stCondLst>
                                            <p:cond delay="999"/>
                                          </p:stCondLst>
                                        </p:cTn>
                                        <p:tgtEl>
                                          <p:spTgt spid="10"/>
                                        </p:tgtEl>
                                        <p:attrNameLst>
                                          <p:attrName>style.visibility</p:attrName>
                                        </p:attrNameLst>
                                      </p:cBhvr>
                                      <p:to>
                                        <p:strVal val="hidden"/>
                                      </p:to>
                                    </p:set>
                                  </p:childTnLst>
                                </p:cTn>
                              </p:par>
                            </p:childTnLst>
                          </p:cTn>
                        </p:par>
                        <p:par>
                          <p:cTn id="47" fill="hold">
                            <p:stCondLst>
                              <p:cond delay="4000"/>
                            </p:stCondLst>
                            <p:childTnLst>
                              <p:par>
                                <p:cTn id="48" presetID="42" presetClass="exit" presetSubtype="0" fill="hold" grpId="0" nodeType="afterEffect">
                                  <p:stCondLst>
                                    <p:cond delay="0"/>
                                  </p:stCondLst>
                                  <p:childTnLst>
                                    <p:animEffect transition="out" filter="fade">
                                      <p:cBhvr>
                                        <p:cTn id="49" dur="1000"/>
                                        <p:tgtEl>
                                          <p:spTgt spid="11"/>
                                        </p:tgtEl>
                                      </p:cBhvr>
                                    </p:animEffect>
                                    <p:anim calcmode="lin" valueType="num">
                                      <p:cBhvr>
                                        <p:cTn id="50" dur="1000"/>
                                        <p:tgtEl>
                                          <p:spTgt spid="11"/>
                                        </p:tgtEl>
                                        <p:attrNameLst>
                                          <p:attrName>ppt_x</p:attrName>
                                        </p:attrNameLst>
                                      </p:cBhvr>
                                      <p:tavLst>
                                        <p:tav tm="0">
                                          <p:val>
                                            <p:strVal val="ppt_x"/>
                                          </p:val>
                                        </p:tav>
                                        <p:tav tm="100000">
                                          <p:val>
                                            <p:strVal val="ppt_x"/>
                                          </p:val>
                                        </p:tav>
                                      </p:tavLst>
                                    </p:anim>
                                    <p:anim calcmode="lin" valueType="num">
                                      <p:cBhvr>
                                        <p:cTn id="51" dur="1000"/>
                                        <p:tgtEl>
                                          <p:spTgt spid="11"/>
                                        </p:tgtEl>
                                        <p:attrNameLst>
                                          <p:attrName>ppt_y</p:attrName>
                                        </p:attrNameLst>
                                      </p:cBhvr>
                                      <p:tavLst>
                                        <p:tav tm="0">
                                          <p:val>
                                            <p:strVal val="ppt_y"/>
                                          </p:val>
                                        </p:tav>
                                        <p:tav tm="100000">
                                          <p:val>
                                            <p:strVal val="ppt_y+.1"/>
                                          </p:val>
                                        </p:tav>
                                      </p:tavLst>
                                    </p:anim>
                                    <p:set>
                                      <p:cBhvr>
                                        <p:cTn id="5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B441-FA9C-4B76-8A5E-1B74A4AAF4A1}"/>
              </a:ext>
            </a:extLst>
          </p:cNvPr>
          <p:cNvSpPr>
            <a:spLocks noGrp="1"/>
          </p:cNvSpPr>
          <p:nvPr>
            <p:ph type="title"/>
          </p:nvPr>
        </p:nvSpPr>
        <p:spPr/>
        <p:txBody>
          <a:bodyPr>
            <a:normAutofit/>
          </a:bodyPr>
          <a:lstStyle/>
          <a:p>
            <a:r>
              <a:rPr lang="en-US" sz="3200" i="1" dirty="0"/>
              <a:t>Principles of functioning – structural SWC in humid areas</a:t>
            </a:r>
            <a:endParaRPr lang="en-US" sz="3200" dirty="0"/>
          </a:p>
        </p:txBody>
      </p:sp>
      <p:sp>
        <p:nvSpPr>
          <p:cNvPr id="3" name="Content Placeholder 2">
            <a:extLst>
              <a:ext uri="{FF2B5EF4-FFF2-40B4-BE49-F238E27FC236}">
                <a16:creationId xmlns:a16="http://schemas.microsoft.com/office/drawing/2014/main" id="{DE9197C1-FC24-4A71-B330-F85FDA6C9513}"/>
              </a:ext>
            </a:extLst>
          </p:cNvPr>
          <p:cNvSpPr>
            <a:spLocks noGrp="1"/>
          </p:cNvSpPr>
          <p:nvPr>
            <p:ph idx="1"/>
          </p:nvPr>
        </p:nvSpPr>
        <p:spPr>
          <a:xfrm>
            <a:off x="1487488" y="1196962"/>
            <a:ext cx="10369152" cy="5384067"/>
          </a:xfrm>
        </p:spPr>
        <p:txBody>
          <a:bodyPr>
            <a:normAutofit/>
          </a:bodyPr>
          <a:lstStyle/>
          <a:p>
            <a:r>
              <a:rPr lang="en-US" i="1" dirty="0"/>
              <a:t>Catchments in humid areas often face a general problem of surplus overland flow.</a:t>
            </a:r>
          </a:p>
          <a:p>
            <a:r>
              <a:rPr lang="en-US" i="1" dirty="0"/>
              <a:t>The first task may therefore be to protect the uncovered cultivated parts from external sources of water – the so-called </a:t>
            </a:r>
            <a:r>
              <a:rPr lang="en-US" i="1" dirty="0" err="1"/>
              <a:t>runon</a:t>
            </a:r>
            <a:r>
              <a:rPr lang="en-US" i="1" dirty="0"/>
              <a:t>.</a:t>
            </a:r>
          </a:p>
          <a:p>
            <a:r>
              <a:rPr lang="en-US" i="1" dirty="0"/>
              <a:t>when there is less protective vegetation available, it is mostly drainage channels or ditches, so-called cut-off drains that serve as a </a:t>
            </a:r>
            <a:r>
              <a:rPr lang="en-US" i="1" dirty="0" err="1"/>
              <a:t>runon</a:t>
            </a:r>
            <a:r>
              <a:rPr lang="en-US" i="1" dirty="0"/>
              <a:t> control.</a:t>
            </a:r>
          </a:p>
          <a:p>
            <a:pPr algn="just"/>
            <a:r>
              <a:rPr lang="en-US" i="1" dirty="0"/>
              <a:t>On cultivated fields, structural measures such as ditches, terraces, bunds etc. help interrupt (decrease) slope length. With time, also the slope angle will be diminished when structures gradually develop into terraces.</a:t>
            </a:r>
          </a:p>
          <a:p>
            <a:pPr algn="just"/>
            <a:r>
              <a:rPr lang="en-US" i="1" dirty="0"/>
              <a:t>To safely drain excess water, these structures are graded. Both reduced slope length and slope angle help slow down runoff velocity, encourage accumulation of eroded particles, and extending the time of infiltration.</a:t>
            </a:r>
            <a:endParaRPr lang="en-US" dirty="0"/>
          </a:p>
        </p:txBody>
      </p:sp>
      <p:sp>
        <p:nvSpPr>
          <p:cNvPr id="4" name="Date Placeholder 3">
            <a:extLst>
              <a:ext uri="{FF2B5EF4-FFF2-40B4-BE49-F238E27FC236}">
                <a16:creationId xmlns:a16="http://schemas.microsoft.com/office/drawing/2014/main" id="{BA50D36A-049F-4A6C-91E6-75D5E6D3D28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9657FC8-D8AC-45FB-BCE5-A87ADCC9737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186552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5EC18A-1EA3-4D85-ADB5-CD7D3D86D00A}"/>
              </a:ext>
            </a:extLst>
          </p:cNvPr>
          <p:cNvSpPr>
            <a:spLocks noGrp="1"/>
          </p:cNvSpPr>
          <p:nvPr>
            <p:ph idx="1"/>
          </p:nvPr>
        </p:nvSpPr>
        <p:spPr/>
        <p:txBody>
          <a:bodyPr/>
          <a:lstStyle/>
          <a:p>
            <a:r>
              <a:rPr lang="en-US" b="1" i="1" dirty="0">
                <a:solidFill>
                  <a:srgbClr val="7030A0"/>
                </a:solidFill>
              </a:rPr>
              <a:t>Cut-off drains and terrace channels</a:t>
            </a:r>
            <a:r>
              <a:rPr lang="en-US" i="1" dirty="0"/>
              <a:t> collect a lot of runoff that needs to be safely drained out of the cropping area and out of the catchment.. Waterways these purpose.</a:t>
            </a:r>
          </a:p>
          <a:p>
            <a:r>
              <a:rPr lang="en-US" b="1" i="1" dirty="0">
                <a:solidFill>
                  <a:srgbClr val="7030A0"/>
                </a:solidFill>
              </a:rPr>
              <a:t>waterways </a:t>
            </a:r>
            <a:r>
              <a:rPr lang="en-US" i="1" dirty="0"/>
              <a:t>can be natural or artificial drainage lines that should be protected from erosion themselves, for example by a dense ground cover (grass, stones) or wooden / stone check-dams. </a:t>
            </a:r>
          </a:p>
          <a:p>
            <a:r>
              <a:rPr lang="en-US" i="1" dirty="0"/>
              <a:t>Waterway – or gully – protection measures focus also on reducing runoff velocity and enforcing accumulation of eroded material</a:t>
            </a:r>
            <a:endParaRPr lang="en-US" dirty="0"/>
          </a:p>
        </p:txBody>
      </p:sp>
      <p:sp>
        <p:nvSpPr>
          <p:cNvPr id="4" name="Date Placeholder 3">
            <a:extLst>
              <a:ext uri="{FF2B5EF4-FFF2-40B4-BE49-F238E27FC236}">
                <a16:creationId xmlns:a16="http://schemas.microsoft.com/office/drawing/2014/main" id="{7F8AE34D-B2B7-4263-94C0-782E915B752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EEC24522-F765-41D9-BB27-741E8A0916C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160208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DDE0-0ED2-45F3-BB7A-C4F9AB7F60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CA3BD2-B638-4762-B953-A2CAB6191E2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BA2D497-39E2-4A7A-BE65-D797864D2DB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EED80-E070-4A06-B947-2602A926BDFE}"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01BCD67-9532-4CD7-B61B-57B42B903E8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48217539-765F-4745-9163-83EE9FA0B649}"/>
              </a:ext>
            </a:extLst>
          </p:cNvPr>
          <p:cNvPicPr>
            <a:picLocks noChangeAspect="1"/>
          </p:cNvPicPr>
          <p:nvPr/>
        </p:nvPicPr>
        <p:blipFill>
          <a:blip r:embed="rId2"/>
          <a:stretch>
            <a:fillRect/>
          </a:stretch>
        </p:blipFill>
        <p:spPr>
          <a:xfrm>
            <a:off x="1074913" y="0"/>
            <a:ext cx="11064375" cy="6858000"/>
          </a:xfrm>
          <a:prstGeom prst="rect">
            <a:avLst/>
          </a:prstGeom>
        </p:spPr>
      </p:pic>
      <p:sp>
        <p:nvSpPr>
          <p:cNvPr id="6" name="Rectangle 5"/>
          <p:cNvSpPr/>
          <p:nvPr/>
        </p:nvSpPr>
        <p:spPr>
          <a:xfrm>
            <a:off x="3980329" y="770965"/>
            <a:ext cx="2958353" cy="555811"/>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Rectangle 7"/>
          <p:cNvSpPr/>
          <p:nvPr/>
        </p:nvSpPr>
        <p:spPr>
          <a:xfrm>
            <a:off x="8507506" y="743255"/>
            <a:ext cx="2958353" cy="555811"/>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Rectangle 8"/>
          <p:cNvSpPr/>
          <p:nvPr/>
        </p:nvSpPr>
        <p:spPr>
          <a:xfrm>
            <a:off x="1667435" y="3854824"/>
            <a:ext cx="2151530" cy="528916"/>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p:cNvSpPr/>
          <p:nvPr/>
        </p:nvSpPr>
        <p:spPr>
          <a:xfrm>
            <a:off x="9314327" y="3948099"/>
            <a:ext cx="2151530" cy="313764"/>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Rectangle 10"/>
          <p:cNvSpPr/>
          <p:nvPr/>
        </p:nvSpPr>
        <p:spPr>
          <a:xfrm>
            <a:off x="1295466" y="4393528"/>
            <a:ext cx="2958353" cy="457316"/>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295466" y="4873777"/>
            <a:ext cx="2958353" cy="555811"/>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Rectangle 12"/>
          <p:cNvSpPr/>
          <p:nvPr/>
        </p:nvSpPr>
        <p:spPr>
          <a:xfrm>
            <a:off x="1295467" y="5452522"/>
            <a:ext cx="2958353" cy="555811"/>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ectangle 13"/>
          <p:cNvSpPr/>
          <p:nvPr/>
        </p:nvSpPr>
        <p:spPr>
          <a:xfrm>
            <a:off x="1295467" y="6018120"/>
            <a:ext cx="2958353" cy="555811"/>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Rectangle 14"/>
          <p:cNvSpPr/>
          <p:nvPr/>
        </p:nvSpPr>
        <p:spPr>
          <a:xfrm>
            <a:off x="8507505" y="4775987"/>
            <a:ext cx="2958353" cy="555811"/>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Rectangle 15"/>
          <p:cNvSpPr/>
          <p:nvPr/>
        </p:nvSpPr>
        <p:spPr>
          <a:xfrm>
            <a:off x="8507505" y="5369899"/>
            <a:ext cx="2958353" cy="555811"/>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Rectangle 16"/>
          <p:cNvSpPr/>
          <p:nvPr/>
        </p:nvSpPr>
        <p:spPr>
          <a:xfrm>
            <a:off x="8507506" y="5941437"/>
            <a:ext cx="2958353" cy="555811"/>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8" name="Rectangle 17"/>
          <p:cNvSpPr/>
          <p:nvPr/>
        </p:nvSpPr>
        <p:spPr>
          <a:xfrm>
            <a:off x="8507504" y="4269726"/>
            <a:ext cx="2958353" cy="555811"/>
          </a:xfrm>
          <a:prstGeom prst="rect">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5193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6" presetClass="exit" presetSubtype="32" fill="hold" grpId="0" nodeType="withEffect">
                                  <p:stCondLst>
                                    <p:cond delay="0"/>
                                  </p:stCondLst>
                                  <p:childTnLst>
                                    <p:animEffect transition="out" filter="circle(out)">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1"/>
                                        </p:tgtEl>
                                      </p:cBhvr>
                                    </p:animEffect>
                                    <p:anim calcmode="lin" valueType="num">
                                      <p:cBhvr>
                                        <p:cTn id="21" dur="1000"/>
                                        <p:tgtEl>
                                          <p:spTgt spid="11"/>
                                        </p:tgtEl>
                                        <p:attrNameLst>
                                          <p:attrName>ppt_x</p:attrName>
                                        </p:attrNameLst>
                                      </p:cBhvr>
                                      <p:tavLst>
                                        <p:tav tm="0">
                                          <p:val>
                                            <p:strVal val="ppt_x"/>
                                          </p:val>
                                        </p:tav>
                                        <p:tav tm="100000">
                                          <p:val>
                                            <p:strVal val="ppt_x"/>
                                          </p:val>
                                        </p:tav>
                                      </p:tavLst>
                                    </p:anim>
                                    <p:anim calcmode="lin" valueType="num">
                                      <p:cBhvr>
                                        <p:cTn id="22" dur="1000"/>
                                        <p:tgtEl>
                                          <p:spTgt spid="11"/>
                                        </p:tgtEl>
                                        <p:attrNameLst>
                                          <p:attrName>ppt_y</p:attrName>
                                        </p:attrNameLst>
                                      </p:cBhvr>
                                      <p:tavLst>
                                        <p:tav tm="0">
                                          <p:val>
                                            <p:strVal val="ppt_y"/>
                                          </p:val>
                                        </p:tav>
                                        <p:tav tm="100000">
                                          <p:val>
                                            <p:strVal val="ppt_y+.1"/>
                                          </p:val>
                                        </p:tav>
                                      </p:tavLst>
                                    </p:anim>
                                    <p:set>
                                      <p:cBhvr>
                                        <p:cTn id="23" dur="1" fill="hold">
                                          <p:stCondLst>
                                            <p:cond delay="999"/>
                                          </p:stCondLst>
                                        </p:cTn>
                                        <p:tgtEl>
                                          <p:spTgt spid="11"/>
                                        </p:tgtEl>
                                        <p:attrNameLst>
                                          <p:attrName>style.visibility</p:attrName>
                                        </p:attrNameLst>
                                      </p:cBhvr>
                                      <p:to>
                                        <p:strVal val="hidden"/>
                                      </p:to>
                                    </p:set>
                                  </p:childTnLst>
                                </p:cTn>
                              </p:par>
                            </p:childTnLst>
                          </p:cTn>
                        </p:par>
                        <p:par>
                          <p:cTn id="24" fill="hold">
                            <p:stCondLst>
                              <p:cond delay="1000"/>
                            </p:stCondLst>
                            <p:childTnLst>
                              <p:par>
                                <p:cTn id="25" presetID="42" presetClass="exit" presetSubtype="0" fill="hold" grpId="0" nodeType="afterEffect">
                                  <p:stCondLst>
                                    <p:cond delay="0"/>
                                  </p:stCondLst>
                                  <p:childTnLst>
                                    <p:animEffect transition="out" filter="fade">
                                      <p:cBhvr>
                                        <p:cTn id="26" dur="1000"/>
                                        <p:tgtEl>
                                          <p:spTgt spid="12"/>
                                        </p:tgtEl>
                                      </p:cBhvr>
                                    </p:animEffect>
                                    <p:anim calcmode="lin" valueType="num">
                                      <p:cBhvr>
                                        <p:cTn id="27" dur="1000"/>
                                        <p:tgtEl>
                                          <p:spTgt spid="12"/>
                                        </p:tgtEl>
                                        <p:attrNameLst>
                                          <p:attrName>ppt_x</p:attrName>
                                        </p:attrNameLst>
                                      </p:cBhvr>
                                      <p:tavLst>
                                        <p:tav tm="0">
                                          <p:val>
                                            <p:strVal val="ppt_x"/>
                                          </p:val>
                                        </p:tav>
                                        <p:tav tm="100000">
                                          <p:val>
                                            <p:strVal val="ppt_x"/>
                                          </p:val>
                                        </p:tav>
                                      </p:tavLst>
                                    </p:anim>
                                    <p:anim calcmode="lin" valueType="num">
                                      <p:cBhvr>
                                        <p:cTn id="28" dur="1000"/>
                                        <p:tgtEl>
                                          <p:spTgt spid="12"/>
                                        </p:tgtEl>
                                        <p:attrNameLst>
                                          <p:attrName>ppt_y</p:attrName>
                                        </p:attrNameLst>
                                      </p:cBhvr>
                                      <p:tavLst>
                                        <p:tav tm="0">
                                          <p:val>
                                            <p:strVal val="ppt_y"/>
                                          </p:val>
                                        </p:tav>
                                        <p:tav tm="100000">
                                          <p:val>
                                            <p:strVal val="ppt_y+.1"/>
                                          </p:val>
                                        </p:tav>
                                      </p:tavLst>
                                    </p:anim>
                                    <p:set>
                                      <p:cBhvr>
                                        <p:cTn id="29" dur="1" fill="hold">
                                          <p:stCondLst>
                                            <p:cond delay="999"/>
                                          </p:stCondLst>
                                        </p:cTn>
                                        <p:tgtEl>
                                          <p:spTgt spid="12"/>
                                        </p:tgtEl>
                                        <p:attrNameLst>
                                          <p:attrName>style.visibility</p:attrName>
                                        </p:attrNameLst>
                                      </p:cBhvr>
                                      <p:to>
                                        <p:strVal val="hidden"/>
                                      </p:to>
                                    </p:set>
                                  </p:childTnLst>
                                </p:cTn>
                              </p:par>
                            </p:childTnLst>
                          </p:cTn>
                        </p:par>
                        <p:par>
                          <p:cTn id="30" fill="hold">
                            <p:stCondLst>
                              <p:cond delay="2000"/>
                            </p:stCondLst>
                            <p:childTnLst>
                              <p:par>
                                <p:cTn id="31" presetID="42" presetClass="exit" presetSubtype="0" fill="hold" grpId="0" nodeType="afterEffect">
                                  <p:stCondLst>
                                    <p:cond delay="0"/>
                                  </p:stCondLst>
                                  <p:childTnLst>
                                    <p:animEffect transition="out" filter="fade">
                                      <p:cBhvr>
                                        <p:cTn id="32" dur="1000"/>
                                        <p:tgtEl>
                                          <p:spTgt spid="13"/>
                                        </p:tgtEl>
                                      </p:cBhvr>
                                    </p:animEffect>
                                    <p:anim calcmode="lin" valueType="num">
                                      <p:cBhvr>
                                        <p:cTn id="33" dur="1000"/>
                                        <p:tgtEl>
                                          <p:spTgt spid="13"/>
                                        </p:tgtEl>
                                        <p:attrNameLst>
                                          <p:attrName>ppt_x</p:attrName>
                                        </p:attrNameLst>
                                      </p:cBhvr>
                                      <p:tavLst>
                                        <p:tav tm="0">
                                          <p:val>
                                            <p:strVal val="ppt_x"/>
                                          </p:val>
                                        </p:tav>
                                        <p:tav tm="100000">
                                          <p:val>
                                            <p:strVal val="ppt_x"/>
                                          </p:val>
                                        </p:tav>
                                      </p:tavLst>
                                    </p:anim>
                                    <p:anim calcmode="lin" valueType="num">
                                      <p:cBhvr>
                                        <p:cTn id="34" dur="1000"/>
                                        <p:tgtEl>
                                          <p:spTgt spid="13"/>
                                        </p:tgtEl>
                                        <p:attrNameLst>
                                          <p:attrName>ppt_y</p:attrName>
                                        </p:attrNameLst>
                                      </p:cBhvr>
                                      <p:tavLst>
                                        <p:tav tm="0">
                                          <p:val>
                                            <p:strVal val="ppt_y"/>
                                          </p:val>
                                        </p:tav>
                                        <p:tav tm="100000">
                                          <p:val>
                                            <p:strVal val="ppt_y+.1"/>
                                          </p:val>
                                        </p:tav>
                                      </p:tavLst>
                                    </p:anim>
                                    <p:set>
                                      <p:cBhvr>
                                        <p:cTn id="35" dur="1" fill="hold">
                                          <p:stCondLst>
                                            <p:cond delay="999"/>
                                          </p:stCondLst>
                                        </p:cTn>
                                        <p:tgtEl>
                                          <p:spTgt spid="13"/>
                                        </p:tgtEl>
                                        <p:attrNameLst>
                                          <p:attrName>style.visibility</p:attrName>
                                        </p:attrNameLst>
                                      </p:cBhvr>
                                      <p:to>
                                        <p:strVal val="hidden"/>
                                      </p:to>
                                    </p:set>
                                  </p:childTnLst>
                                </p:cTn>
                              </p:par>
                            </p:childTnLst>
                          </p:cTn>
                        </p:par>
                        <p:par>
                          <p:cTn id="36" fill="hold">
                            <p:stCondLst>
                              <p:cond delay="3000"/>
                            </p:stCondLst>
                            <p:childTnLst>
                              <p:par>
                                <p:cTn id="37" presetID="42" presetClass="exit" presetSubtype="0" fill="hold" grpId="0" nodeType="afterEffect">
                                  <p:stCondLst>
                                    <p:cond delay="0"/>
                                  </p:stCondLst>
                                  <p:childTnLst>
                                    <p:animEffect transition="out" filter="fade">
                                      <p:cBhvr>
                                        <p:cTn id="38" dur="1000"/>
                                        <p:tgtEl>
                                          <p:spTgt spid="14"/>
                                        </p:tgtEl>
                                      </p:cBhvr>
                                    </p:animEffect>
                                    <p:anim calcmode="lin" valueType="num">
                                      <p:cBhvr>
                                        <p:cTn id="39" dur="1000"/>
                                        <p:tgtEl>
                                          <p:spTgt spid="14"/>
                                        </p:tgtEl>
                                        <p:attrNameLst>
                                          <p:attrName>ppt_x</p:attrName>
                                        </p:attrNameLst>
                                      </p:cBhvr>
                                      <p:tavLst>
                                        <p:tav tm="0">
                                          <p:val>
                                            <p:strVal val="ppt_x"/>
                                          </p:val>
                                        </p:tav>
                                        <p:tav tm="100000">
                                          <p:val>
                                            <p:strVal val="ppt_x"/>
                                          </p:val>
                                        </p:tav>
                                      </p:tavLst>
                                    </p:anim>
                                    <p:anim calcmode="lin" valueType="num">
                                      <p:cBhvr>
                                        <p:cTn id="40" dur="1000"/>
                                        <p:tgtEl>
                                          <p:spTgt spid="14"/>
                                        </p:tgtEl>
                                        <p:attrNameLst>
                                          <p:attrName>ppt_y</p:attrName>
                                        </p:attrNameLst>
                                      </p:cBhvr>
                                      <p:tavLst>
                                        <p:tav tm="0">
                                          <p:val>
                                            <p:strVal val="ppt_y"/>
                                          </p:val>
                                        </p:tav>
                                        <p:tav tm="100000">
                                          <p:val>
                                            <p:strVal val="ppt_y+.1"/>
                                          </p:val>
                                        </p:tav>
                                      </p:tavLst>
                                    </p:anim>
                                    <p:set>
                                      <p:cBhvr>
                                        <p:cTn id="41" dur="1" fill="hold">
                                          <p:stCondLst>
                                            <p:cond delay="999"/>
                                          </p:stCondLst>
                                        </p:cTn>
                                        <p:tgtEl>
                                          <p:spTgt spid="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1"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par>
                                <p:cTn id="47" presetID="6" presetClass="entr" presetSubtype="16" fill="hold" grpId="1"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par>
                                <p:cTn id="50" presetID="6" presetClass="entr" presetSubtype="16"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ircle(in)">
                                      <p:cBhvr>
                                        <p:cTn id="52" dur="2000"/>
                                        <p:tgtEl>
                                          <p:spTgt spid="12"/>
                                        </p:tgtEl>
                                      </p:cBhvr>
                                    </p:animEffect>
                                  </p:childTnLst>
                                </p:cTn>
                              </p:par>
                              <p:par>
                                <p:cTn id="53" presetID="6" presetClass="entr" presetSubtype="16" fill="hold" grpId="1"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grpId="1"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circle(in)">
                                      <p:cBhvr>
                                        <p:cTn id="58" dur="2000"/>
                                        <p:tgtEl>
                                          <p:spTgt spid="14"/>
                                        </p:tgtEl>
                                      </p:cBhvr>
                                    </p:animEffect>
                                  </p:childTnLst>
                                </p:cTn>
                              </p:par>
                              <p:par>
                                <p:cTn id="59" presetID="42" presetClass="exit" presetSubtype="0" fill="hold" grpId="0" nodeType="withEffect">
                                  <p:stCondLst>
                                    <p:cond delay="0"/>
                                  </p:stCondLst>
                                  <p:childTnLst>
                                    <p:animEffect transition="out" filter="fade">
                                      <p:cBhvr>
                                        <p:cTn id="60" dur="1000"/>
                                        <p:tgtEl>
                                          <p:spTgt spid="18"/>
                                        </p:tgtEl>
                                      </p:cBhvr>
                                    </p:animEffect>
                                    <p:anim calcmode="lin" valueType="num">
                                      <p:cBhvr>
                                        <p:cTn id="61" dur="1000"/>
                                        <p:tgtEl>
                                          <p:spTgt spid="18"/>
                                        </p:tgtEl>
                                        <p:attrNameLst>
                                          <p:attrName>ppt_x</p:attrName>
                                        </p:attrNameLst>
                                      </p:cBhvr>
                                      <p:tavLst>
                                        <p:tav tm="0">
                                          <p:val>
                                            <p:strVal val="ppt_x"/>
                                          </p:val>
                                        </p:tav>
                                        <p:tav tm="100000">
                                          <p:val>
                                            <p:strVal val="ppt_x"/>
                                          </p:val>
                                        </p:tav>
                                      </p:tavLst>
                                    </p:anim>
                                    <p:anim calcmode="lin" valueType="num">
                                      <p:cBhvr>
                                        <p:cTn id="62" dur="1000"/>
                                        <p:tgtEl>
                                          <p:spTgt spid="18"/>
                                        </p:tgtEl>
                                        <p:attrNameLst>
                                          <p:attrName>ppt_y</p:attrName>
                                        </p:attrNameLst>
                                      </p:cBhvr>
                                      <p:tavLst>
                                        <p:tav tm="0">
                                          <p:val>
                                            <p:strVal val="ppt_y"/>
                                          </p:val>
                                        </p:tav>
                                        <p:tav tm="100000">
                                          <p:val>
                                            <p:strVal val="ppt_y+.1"/>
                                          </p:val>
                                        </p:tav>
                                      </p:tavLst>
                                    </p:anim>
                                    <p:set>
                                      <p:cBhvr>
                                        <p:cTn id="63" dur="1" fill="hold">
                                          <p:stCondLst>
                                            <p:cond delay="999"/>
                                          </p:stCondLst>
                                        </p:cTn>
                                        <p:tgtEl>
                                          <p:spTgt spid="18"/>
                                        </p:tgtEl>
                                        <p:attrNameLst>
                                          <p:attrName>style.visibility</p:attrName>
                                        </p:attrNameLst>
                                      </p:cBhvr>
                                      <p:to>
                                        <p:strVal val="hidden"/>
                                      </p:to>
                                    </p:set>
                                  </p:childTnLst>
                                </p:cTn>
                              </p:par>
                            </p:childTnLst>
                          </p:cTn>
                        </p:par>
                        <p:par>
                          <p:cTn id="64" fill="hold">
                            <p:stCondLst>
                              <p:cond delay="2000"/>
                            </p:stCondLst>
                            <p:childTnLst>
                              <p:par>
                                <p:cTn id="65" presetID="42" presetClass="exit" presetSubtype="0" fill="hold" grpId="0" nodeType="afterEffect">
                                  <p:stCondLst>
                                    <p:cond delay="0"/>
                                  </p:stCondLst>
                                  <p:childTnLst>
                                    <p:animEffect transition="out" filter="fade">
                                      <p:cBhvr>
                                        <p:cTn id="66" dur="1000"/>
                                        <p:tgtEl>
                                          <p:spTgt spid="15"/>
                                        </p:tgtEl>
                                      </p:cBhvr>
                                    </p:animEffect>
                                    <p:anim calcmode="lin" valueType="num">
                                      <p:cBhvr>
                                        <p:cTn id="67" dur="1000"/>
                                        <p:tgtEl>
                                          <p:spTgt spid="15"/>
                                        </p:tgtEl>
                                        <p:attrNameLst>
                                          <p:attrName>ppt_x</p:attrName>
                                        </p:attrNameLst>
                                      </p:cBhvr>
                                      <p:tavLst>
                                        <p:tav tm="0">
                                          <p:val>
                                            <p:strVal val="ppt_x"/>
                                          </p:val>
                                        </p:tav>
                                        <p:tav tm="100000">
                                          <p:val>
                                            <p:strVal val="ppt_x"/>
                                          </p:val>
                                        </p:tav>
                                      </p:tavLst>
                                    </p:anim>
                                    <p:anim calcmode="lin" valueType="num">
                                      <p:cBhvr>
                                        <p:cTn id="68" dur="1000"/>
                                        <p:tgtEl>
                                          <p:spTgt spid="15"/>
                                        </p:tgtEl>
                                        <p:attrNameLst>
                                          <p:attrName>ppt_y</p:attrName>
                                        </p:attrNameLst>
                                      </p:cBhvr>
                                      <p:tavLst>
                                        <p:tav tm="0">
                                          <p:val>
                                            <p:strVal val="ppt_y"/>
                                          </p:val>
                                        </p:tav>
                                        <p:tav tm="100000">
                                          <p:val>
                                            <p:strVal val="ppt_y+.1"/>
                                          </p:val>
                                        </p:tav>
                                      </p:tavLst>
                                    </p:anim>
                                    <p:set>
                                      <p:cBhvr>
                                        <p:cTn id="69" dur="1" fill="hold">
                                          <p:stCondLst>
                                            <p:cond delay="999"/>
                                          </p:stCondLst>
                                        </p:cTn>
                                        <p:tgtEl>
                                          <p:spTgt spid="15"/>
                                        </p:tgtEl>
                                        <p:attrNameLst>
                                          <p:attrName>style.visibility</p:attrName>
                                        </p:attrNameLst>
                                      </p:cBhvr>
                                      <p:to>
                                        <p:strVal val="hidden"/>
                                      </p:to>
                                    </p:set>
                                  </p:childTnLst>
                                </p:cTn>
                              </p:par>
                            </p:childTnLst>
                          </p:cTn>
                        </p:par>
                        <p:par>
                          <p:cTn id="70" fill="hold">
                            <p:stCondLst>
                              <p:cond delay="3000"/>
                            </p:stCondLst>
                            <p:childTnLst>
                              <p:par>
                                <p:cTn id="71" presetID="42" presetClass="exit" presetSubtype="0" fill="hold" grpId="0" nodeType="afterEffect">
                                  <p:stCondLst>
                                    <p:cond delay="0"/>
                                  </p:stCondLst>
                                  <p:childTnLst>
                                    <p:animEffect transition="out" filter="fade">
                                      <p:cBhvr>
                                        <p:cTn id="72" dur="1000"/>
                                        <p:tgtEl>
                                          <p:spTgt spid="16"/>
                                        </p:tgtEl>
                                      </p:cBhvr>
                                    </p:animEffect>
                                    <p:anim calcmode="lin" valueType="num">
                                      <p:cBhvr>
                                        <p:cTn id="73" dur="1000"/>
                                        <p:tgtEl>
                                          <p:spTgt spid="16"/>
                                        </p:tgtEl>
                                        <p:attrNameLst>
                                          <p:attrName>ppt_x</p:attrName>
                                        </p:attrNameLst>
                                      </p:cBhvr>
                                      <p:tavLst>
                                        <p:tav tm="0">
                                          <p:val>
                                            <p:strVal val="ppt_x"/>
                                          </p:val>
                                        </p:tav>
                                        <p:tav tm="100000">
                                          <p:val>
                                            <p:strVal val="ppt_x"/>
                                          </p:val>
                                        </p:tav>
                                      </p:tavLst>
                                    </p:anim>
                                    <p:anim calcmode="lin" valueType="num">
                                      <p:cBhvr>
                                        <p:cTn id="74" dur="1000"/>
                                        <p:tgtEl>
                                          <p:spTgt spid="16"/>
                                        </p:tgtEl>
                                        <p:attrNameLst>
                                          <p:attrName>ppt_y</p:attrName>
                                        </p:attrNameLst>
                                      </p:cBhvr>
                                      <p:tavLst>
                                        <p:tav tm="0">
                                          <p:val>
                                            <p:strVal val="ppt_y"/>
                                          </p:val>
                                        </p:tav>
                                        <p:tav tm="100000">
                                          <p:val>
                                            <p:strVal val="ppt_y+.1"/>
                                          </p:val>
                                        </p:tav>
                                      </p:tavLst>
                                    </p:anim>
                                    <p:set>
                                      <p:cBhvr>
                                        <p:cTn id="75" dur="1" fill="hold">
                                          <p:stCondLst>
                                            <p:cond delay="999"/>
                                          </p:stCondLst>
                                        </p:cTn>
                                        <p:tgtEl>
                                          <p:spTgt spid="16"/>
                                        </p:tgtEl>
                                        <p:attrNameLst>
                                          <p:attrName>style.visibility</p:attrName>
                                        </p:attrNameLst>
                                      </p:cBhvr>
                                      <p:to>
                                        <p:strVal val="hidden"/>
                                      </p:to>
                                    </p:set>
                                  </p:childTnLst>
                                </p:cTn>
                              </p:par>
                            </p:childTnLst>
                          </p:cTn>
                        </p:par>
                        <p:par>
                          <p:cTn id="76" fill="hold">
                            <p:stCondLst>
                              <p:cond delay="4000"/>
                            </p:stCondLst>
                            <p:childTnLst>
                              <p:par>
                                <p:cTn id="77" presetID="42" presetClass="exit" presetSubtype="0" fill="hold" grpId="0" nodeType="afterEffect">
                                  <p:stCondLst>
                                    <p:cond delay="0"/>
                                  </p:stCondLst>
                                  <p:childTnLst>
                                    <p:animEffect transition="out" filter="fade">
                                      <p:cBhvr>
                                        <p:cTn id="78" dur="1000"/>
                                        <p:tgtEl>
                                          <p:spTgt spid="17"/>
                                        </p:tgtEl>
                                      </p:cBhvr>
                                    </p:animEffect>
                                    <p:anim calcmode="lin" valueType="num">
                                      <p:cBhvr>
                                        <p:cTn id="79" dur="1000"/>
                                        <p:tgtEl>
                                          <p:spTgt spid="17"/>
                                        </p:tgtEl>
                                        <p:attrNameLst>
                                          <p:attrName>ppt_x</p:attrName>
                                        </p:attrNameLst>
                                      </p:cBhvr>
                                      <p:tavLst>
                                        <p:tav tm="0">
                                          <p:val>
                                            <p:strVal val="ppt_x"/>
                                          </p:val>
                                        </p:tav>
                                        <p:tav tm="100000">
                                          <p:val>
                                            <p:strVal val="ppt_x"/>
                                          </p:val>
                                        </p:tav>
                                      </p:tavLst>
                                    </p:anim>
                                    <p:anim calcmode="lin" valueType="num">
                                      <p:cBhvr>
                                        <p:cTn id="80" dur="1000"/>
                                        <p:tgtEl>
                                          <p:spTgt spid="17"/>
                                        </p:tgtEl>
                                        <p:attrNameLst>
                                          <p:attrName>ppt_y</p:attrName>
                                        </p:attrNameLst>
                                      </p:cBhvr>
                                      <p:tavLst>
                                        <p:tav tm="0">
                                          <p:val>
                                            <p:strVal val="ppt_y"/>
                                          </p:val>
                                        </p:tav>
                                        <p:tav tm="100000">
                                          <p:val>
                                            <p:strVal val="ppt_y+.1"/>
                                          </p:val>
                                        </p:tav>
                                      </p:tavLst>
                                    </p:anim>
                                    <p:set>
                                      <p:cBhvr>
                                        <p:cTn id="81" dur="1" fill="hold">
                                          <p:stCondLst>
                                            <p:cond delay="999"/>
                                          </p:stCondLst>
                                        </p:cTn>
                                        <p:tgtEl>
                                          <p:spTgt spid="1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1"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1000"/>
                                        <p:tgtEl>
                                          <p:spTgt spid="10"/>
                                        </p:tgtEl>
                                      </p:cBhvr>
                                    </p:animEffect>
                                    <p:anim calcmode="lin" valueType="num">
                                      <p:cBhvr>
                                        <p:cTn id="87" dur="1000" fill="hold"/>
                                        <p:tgtEl>
                                          <p:spTgt spid="10"/>
                                        </p:tgtEl>
                                        <p:attrNameLst>
                                          <p:attrName>ppt_x</p:attrName>
                                        </p:attrNameLst>
                                      </p:cBhvr>
                                      <p:tavLst>
                                        <p:tav tm="0">
                                          <p:val>
                                            <p:strVal val="#ppt_x"/>
                                          </p:val>
                                        </p:tav>
                                        <p:tav tm="100000">
                                          <p:val>
                                            <p:strVal val="#ppt_x"/>
                                          </p:val>
                                        </p:tav>
                                      </p:tavLst>
                                    </p:anim>
                                    <p:anim calcmode="lin" valueType="num">
                                      <p:cBhvr>
                                        <p:cTn id="88" dur="1000" fill="hold"/>
                                        <p:tgtEl>
                                          <p:spTgt spid="10"/>
                                        </p:tgtEl>
                                        <p:attrNameLst>
                                          <p:attrName>ppt_y</p:attrName>
                                        </p:attrNameLst>
                                      </p:cBhvr>
                                      <p:tavLst>
                                        <p:tav tm="0">
                                          <p:val>
                                            <p:strVal val="#ppt_y+.1"/>
                                          </p:val>
                                        </p:tav>
                                        <p:tav tm="100000">
                                          <p:val>
                                            <p:strVal val="#ppt_y"/>
                                          </p:val>
                                        </p:tav>
                                      </p:tavLst>
                                    </p:anim>
                                  </p:childTnLst>
                                </p:cTn>
                              </p:par>
                              <p:par>
                                <p:cTn id="89" presetID="42" presetClass="entr" presetSubtype="0" fill="hold" grpId="1"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anim calcmode="lin" valueType="num">
                                      <p:cBhvr>
                                        <p:cTn id="92" dur="1000" fill="hold"/>
                                        <p:tgtEl>
                                          <p:spTgt spid="18"/>
                                        </p:tgtEl>
                                        <p:attrNameLst>
                                          <p:attrName>ppt_x</p:attrName>
                                        </p:attrNameLst>
                                      </p:cBhvr>
                                      <p:tavLst>
                                        <p:tav tm="0">
                                          <p:val>
                                            <p:strVal val="#ppt_x"/>
                                          </p:val>
                                        </p:tav>
                                        <p:tav tm="100000">
                                          <p:val>
                                            <p:strVal val="#ppt_x"/>
                                          </p:val>
                                        </p:tav>
                                      </p:tavLst>
                                    </p:anim>
                                    <p:anim calcmode="lin" valueType="num">
                                      <p:cBhvr>
                                        <p:cTn id="93" dur="1000" fill="hold"/>
                                        <p:tgtEl>
                                          <p:spTgt spid="18"/>
                                        </p:tgtEl>
                                        <p:attrNameLst>
                                          <p:attrName>ppt_y</p:attrName>
                                        </p:attrNameLst>
                                      </p:cBhvr>
                                      <p:tavLst>
                                        <p:tav tm="0">
                                          <p:val>
                                            <p:strVal val="#ppt_y+.1"/>
                                          </p:val>
                                        </p:tav>
                                        <p:tav tm="100000">
                                          <p:val>
                                            <p:strVal val="#ppt_y"/>
                                          </p:val>
                                        </p:tav>
                                      </p:tavLst>
                                    </p:anim>
                                  </p:childTnLst>
                                </p:cTn>
                              </p:par>
                              <p:par>
                                <p:cTn id="94" presetID="42" presetClass="entr" presetSubtype="0" fill="hold" grpId="1"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1000" fill="hold"/>
                                        <p:tgtEl>
                                          <p:spTgt spid="15"/>
                                        </p:tgtEl>
                                        <p:attrNameLst>
                                          <p:attrName>ppt_y</p:attrName>
                                        </p:attrNameLst>
                                      </p:cBhvr>
                                      <p:tavLst>
                                        <p:tav tm="0">
                                          <p:val>
                                            <p:strVal val="#ppt_y+.1"/>
                                          </p:val>
                                        </p:tav>
                                        <p:tav tm="100000">
                                          <p:val>
                                            <p:strVal val="#ppt_y"/>
                                          </p:val>
                                        </p:tav>
                                      </p:tavLst>
                                    </p:anim>
                                  </p:childTnLst>
                                </p:cTn>
                              </p:par>
                              <p:par>
                                <p:cTn id="99" presetID="42" presetClass="entr" presetSubtype="0" fill="hold" grpId="1"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1000"/>
                                        <p:tgtEl>
                                          <p:spTgt spid="16"/>
                                        </p:tgtEl>
                                      </p:cBhvr>
                                    </p:animEffect>
                                    <p:anim calcmode="lin" valueType="num">
                                      <p:cBhvr>
                                        <p:cTn id="102" dur="1000" fill="hold"/>
                                        <p:tgtEl>
                                          <p:spTgt spid="16"/>
                                        </p:tgtEl>
                                        <p:attrNameLst>
                                          <p:attrName>ppt_x</p:attrName>
                                        </p:attrNameLst>
                                      </p:cBhvr>
                                      <p:tavLst>
                                        <p:tav tm="0">
                                          <p:val>
                                            <p:strVal val="#ppt_x"/>
                                          </p:val>
                                        </p:tav>
                                        <p:tav tm="100000">
                                          <p:val>
                                            <p:strVal val="#ppt_x"/>
                                          </p:val>
                                        </p:tav>
                                      </p:tavLst>
                                    </p:anim>
                                    <p:anim calcmode="lin" valueType="num">
                                      <p:cBhvr>
                                        <p:cTn id="103" dur="1000" fill="hold"/>
                                        <p:tgtEl>
                                          <p:spTgt spid="16"/>
                                        </p:tgtEl>
                                        <p:attrNameLst>
                                          <p:attrName>ppt_y</p:attrName>
                                        </p:attrNameLst>
                                      </p:cBhvr>
                                      <p:tavLst>
                                        <p:tav tm="0">
                                          <p:val>
                                            <p:strVal val="#ppt_y+.1"/>
                                          </p:val>
                                        </p:tav>
                                        <p:tav tm="100000">
                                          <p:val>
                                            <p:strVal val="#ppt_y"/>
                                          </p:val>
                                        </p:tav>
                                      </p:tavLst>
                                    </p:anim>
                                  </p:childTnLst>
                                </p:cTn>
                              </p:par>
                              <p:par>
                                <p:cTn id="104" presetID="42" presetClass="entr" presetSubtype="0" fill="hold" grpId="1" nodeType="with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1000"/>
                                        <p:tgtEl>
                                          <p:spTgt spid="17"/>
                                        </p:tgtEl>
                                      </p:cBhvr>
                                    </p:animEffect>
                                    <p:anim calcmode="lin" valueType="num">
                                      <p:cBhvr>
                                        <p:cTn id="107" dur="1000" fill="hold"/>
                                        <p:tgtEl>
                                          <p:spTgt spid="17"/>
                                        </p:tgtEl>
                                        <p:attrNameLst>
                                          <p:attrName>ppt_x</p:attrName>
                                        </p:attrNameLst>
                                      </p:cBhvr>
                                      <p:tavLst>
                                        <p:tav tm="0">
                                          <p:val>
                                            <p:strVal val="#ppt_x"/>
                                          </p:val>
                                        </p:tav>
                                        <p:tav tm="100000">
                                          <p:val>
                                            <p:strVal val="#ppt_x"/>
                                          </p:val>
                                        </p:tav>
                                      </p:tavLst>
                                    </p:anim>
                                    <p:anim calcmode="lin" valueType="num">
                                      <p:cBhvr>
                                        <p:cTn id="108" dur="1000" fill="hold"/>
                                        <p:tgtEl>
                                          <p:spTgt spid="17"/>
                                        </p:tgtEl>
                                        <p:attrNameLst>
                                          <p:attrName>ppt_y</p:attrName>
                                        </p:attrNameLst>
                                      </p:cBhvr>
                                      <p:tavLst>
                                        <p:tav tm="0">
                                          <p:val>
                                            <p:strVal val="#ppt_y+.1"/>
                                          </p:val>
                                        </p:tav>
                                        <p:tav tm="100000">
                                          <p:val>
                                            <p:strVal val="#ppt_y"/>
                                          </p:val>
                                        </p:tav>
                                      </p:tavLst>
                                    </p:anim>
                                  </p:childTnLst>
                                </p:cTn>
                              </p:par>
                              <p:par>
                                <p:cTn id="109" presetID="42" presetClass="entr" presetSubtype="0" fill="hold" grpId="2" nodeType="with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1000"/>
                                        <p:tgtEl>
                                          <p:spTgt spid="6"/>
                                        </p:tgtEl>
                                      </p:cBhvr>
                                    </p:animEffect>
                                    <p:anim calcmode="lin" valueType="num">
                                      <p:cBhvr>
                                        <p:cTn id="112" dur="1000" fill="hold"/>
                                        <p:tgtEl>
                                          <p:spTgt spid="6"/>
                                        </p:tgtEl>
                                        <p:attrNameLst>
                                          <p:attrName>ppt_x</p:attrName>
                                        </p:attrNameLst>
                                      </p:cBhvr>
                                      <p:tavLst>
                                        <p:tav tm="0">
                                          <p:val>
                                            <p:strVal val="#ppt_x"/>
                                          </p:val>
                                        </p:tav>
                                        <p:tav tm="100000">
                                          <p:val>
                                            <p:strVal val="#ppt_x"/>
                                          </p:val>
                                        </p:tav>
                                      </p:tavLst>
                                    </p:anim>
                                    <p:anim calcmode="lin" valueType="num">
                                      <p:cBhvr>
                                        <p:cTn id="113" dur="1000" fill="hold"/>
                                        <p:tgtEl>
                                          <p:spTgt spid="6"/>
                                        </p:tgtEl>
                                        <p:attrNameLst>
                                          <p:attrName>ppt_y</p:attrName>
                                        </p:attrNameLst>
                                      </p:cBhvr>
                                      <p:tavLst>
                                        <p:tav tm="0">
                                          <p:val>
                                            <p:strVal val="#ppt_y+.1"/>
                                          </p:val>
                                        </p:tav>
                                        <p:tav tm="100000">
                                          <p:val>
                                            <p:strVal val="#ppt_y"/>
                                          </p:val>
                                        </p:tav>
                                      </p:tavLst>
                                    </p:anim>
                                  </p:childTnLst>
                                </p:cTn>
                              </p:par>
                              <p:par>
                                <p:cTn id="114" presetID="42" presetClass="entr" presetSubtype="0" fill="hold" grpId="2" nodeType="withEffect">
                                  <p:stCondLst>
                                    <p:cond delay="0"/>
                                  </p:stCondLst>
                                  <p:childTnLst>
                                    <p:set>
                                      <p:cBhvr>
                                        <p:cTn id="115" dur="1" fill="hold">
                                          <p:stCondLst>
                                            <p:cond delay="0"/>
                                          </p:stCondLst>
                                        </p:cTn>
                                        <p:tgtEl>
                                          <p:spTgt spid="8"/>
                                        </p:tgtEl>
                                        <p:attrNameLst>
                                          <p:attrName>style.visibility</p:attrName>
                                        </p:attrNameLst>
                                      </p:cBhvr>
                                      <p:to>
                                        <p:strVal val="visible"/>
                                      </p:to>
                                    </p:set>
                                    <p:animEffect transition="in" filter="fade">
                                      <p:cBhvr>
                                        <p:cTn id="116" dur="1000"/>
                                        <p:tgtEl>
                                          <p:spTgt spid="8"/>
                                        </p:tgtEl>
                                      </p:cBhvr>
                                    </p:animEffect>
                                    <p:anim calcmode="lin" valueType="num">
                                      <p:cBhvr>
                                        <p:cTn id="117" dur="1000" fill="hold"/>
                                        <p:tgtEl>
                                          <p:spTgt spid="8"/>
                                        </p:tgtEl>
                                        <p:attrNameLst>
                                          <p:attrName>ppt_x</p:attrName>
                                        </p:attrNameLst>
                                      </p:cBhvr>
                                      <p:tavLst>
                                        <p:tav tm="0">
                                          <p:val>
                                            <p:strVal val="#ppt_x"/>
                                          </p:val>
                                        </p:tav>
                                        <p:tav tm="100000">
                                          <p:val>
                                            <p:strVal val="#ppt_x"/>
                                          </p:val>
                                        </p:tav>
                                      </p:tavLst>
                                    </p:anim>
                                    <p:anim calcmode="lin" valueType="num">
                                      <p:cBhvr>
                                        <p:cTn id="1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2000"/>
                                        <p:tgtEl>
                                          <p:spTgt spid="6"/>
                                        </p:tgtEl>
                                      </p:cBhvr>
                                    </p:animEffect>
                                    <p:set>
                                      <p:cBhvr>
                                        <p:cTn id="123" dur="1" fill="hold">
                                          <p:stCondLst>
                                            <p:cond delay="1999"/>
                                          </p:stCondLst>
                                        </p:cTn>
                                        <p:tgtEl>
                                          <p:spTgt spid="6"/>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2000"/>
                                        <p:tgtEl>
                                          <p:spTgt spid="8"/>
                                        </p:tgtEl>
                                      </p:cBhvr>
                                    </p:animEffect>
                                    <p:set>
                                      <p:cBhvr>
                                        <p:cTn id="126" dur="1" fill="hold">
                                          <p:stCondLst>
                                            <p:cond delay="1999"/>
                                          </p:stCondLst>
                                        </p:cTn>
                                        <p:tgtEl>
                                          <p:spTgt spid="8"/>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2000"/>
                                        <p:tgtEl>
                                          <p:spTgt spid="9"/>
                                        </p:tgtEl>
                                      </p:cBhvr>
                                    </p:animEffect>
                                    <p:set>
                                      <p:cBhvr>
                                        <p:cTn id="129" dur="1" fill="hold">
                                          <p:stCondLst>
                                            <p:cond delay="1999"/>
                                          </p:stCondLst>
                                        </p:cTn>
                                        <p:tgtEl>
                                          <p:spTgt spid="9"/>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2000"/>
                                        <p:tgtEl>
                                          <p:spTgt spid="10"/>
                                        </p:tgtEl>
                                      </p:cBhvr>
                                    </p:animEffect>
                                    <p:set>
                                      <p:cBhvr>
                                        <p:cTn id="132" dur="1" fill="hold">
                                          <p:stCondLst>
                                            <p:cond delay="1999"/>
                                          </p:stCondLst>
                                        </p:cTn>
                                        <p:tgtEl>
                                          <p:spTgt spid="10"/>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2000"/>
                                        <p:tgtEl>
                                          <p:spTgt spid="11"/>
                                        </p:tgtEl>
                                      </p:cBhvr>
                                    </p:animEffect>
                                    <p:set>
                                      <p:cBhvr>
                                        <p:cTn id="135" dur="1" fill="hold">
                                          <p:stCondLst>
                                            <p:cond delay="1999"/>
                                          </p:stCondLst>
                                        </p:cTn>
                                        <p:tgtEl>
                                          <p:spTgt spid="11"/>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2000"/>
                                        <p:tgtEl>
                                          <p:spTgt spid="12"/>
                                        </p:tgtEl>
                                      </p:cBhvr>
                                    </p:animEffect>
                                    <p:set>
                                      <p:cBhvr>
                                        <p:cTn id="138" dur="1" fill="hold">
                                          <p:stCondLst>
                                            <p:cond delay="1999"/>
                                          </p:stCondLst>
                                        </p:cTn>
                                        <p:tgtEl>
                                          <p:spTgt spid="12"/>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2000"/>
                                        <p:tgtEl>
                                          <p:spTgt spid="13"/>
                                        </p:tgtEl>
                                      </p:cBhvr>
                                    </p:animEffect>
                                    <p:set>
                                      <p:cBhvr>
                                        <p:cTn id="141" dur="1" fill="hold">
                                          <p:stCondLst>
                                            <p:cond delay="1999"/>
                                          </p:stCondLst>
                                        </p:cTn>
                                        <p:tgtEl>
                                          <p:spTgt spid="13"/>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2000"/>
                                        <p:tgtEl>
                                          <p:spTgt spid="14"/>
                                        </p:tgtEl>
                                      </p:cBhvr>
                                    </p:animEffect>
                                    <p:set>
                                      <p:cBhvr>
                                        <p:cTn id="144" dur="1" fill="hold">
                                          <p:stCondLst>
                                            <p:cond delay="1999"/>
                                          </p:stCondLst>
                                        </p:cTn>
                                        <p:tgtEl>
                                          <p:spTgt spid="14"/>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2000"/>
                                        <p:tgtEl>
                                          <p:spTgt spid="18"/>
                                        </p:tgtEl>
                                      </p:cBhvr>
                                    </p:animEffect>
                                    <p:set>
                                      <p:cBhvr>
                                        <p:cTn id="147" dur="1" fill="hold">
                                          <p:stCondLst>
                                            <p:cond delay="1999"/>
                                          </p:stCondLst>
                                        </p:cTn>
                                        <p:tgtEl>
                                          <p:spTgt spid="18"/>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2000"/>
                                        <p:tgtEl>
                                          <p:spTgt spid="15"/>
                                        </p:tgtEl>
                                      </p:cBhvr>
                                    </p:animEffect>
                                    <p:set>
                                      <p:cBhvr>
                                        <p:cTn id="150" dur="1" fill="hold">
                                          <p:stCondLst>
                                            <p:cond delay="1999"/>
                                          </p:stCondLst>
                                        </p:cTn>
                                        <p:tgtEl>
                                          <p:spTgt spid="15"/>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2000"/>
                                        <p:tgtEl>
                                          <p:spTgt spid="16"/>
                                        </p:tgtEl>
                                      </p:cBhvr>
                                    </p:animEffect>
                                    <p:set>
                                      <p:cBhvr>
                                        <p:cTn id="153" dur="1" fill="hold">
                                          <p:stCondLst>
                                            <p:cond delay="1999"/>
                                          </p:stCondLst>
                                        </p:cTn>
                                        <p:tgtEl>
                                          <p:spTgt spid="16"/>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2000"/>
                                        <p:tgtEl>
                                          <p:spTgt spid="17"/>
                                        </p:tgtEl>
                                      </p:cBhvr>
                                    </p:animEffect>
                                    <p:set>
                                      <p:cBhvr>
                                        <p:cTn id="156"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D9D2-2D27-4F41-AE20-9EEE16FC816B}"/>
              </a:ext>
            </a:extLst>
          </p:cNvPr>
          <p:cNvSpPr>
            <a:spLocks noGrp="1"/>
          </p:cNvSpPr>
          <p:nvPr>
            <p:ph type="title"/>
          </p:nvPr>
        </p:nvSpPr>
        <p:spPr/>
        <p:txBody>
          <a:bodyPr/>
          <a:lstStyle/>
          <a:p>
            <a:r>
              <a:rPr lang="en-US" dirty="0"/>
              <a:t>Principles of functioning – structural SWC</a:t>
            </a:r>
          </a:p>
        </p:txBody>
      </p:sp>
      <p:sp>
        <p:nvSpPr>
          <p:cNvPr id="3" name="Content Placeholder 2">
            <a:extLst>
              <a:ext uri="{FF2B5EF4-FFF2-40B4-BE49-F238E27FC236}">
                <a16:creationId xmlns:a16="http://schemas.microsoft.com/office/drawing/2014/main" id="{A3AD3ADE-A863-4CA4-8B89-EDE1BCEC2633}"/>
              </a:ext>
            </a:extLst>
          </p:cNvPr>
          <p:cNvSpPr>
            <a:spLocks noGrp="1"/>
          </p:cNvSpPr>
          <p:nvPr>
            <p:ph idx="1"/>
          </p:nvPr>
        </p:nvSpPr>
        <p:spPr>
          <a:xfrm>
            <a:off x="1487488" y="1196962"/>
            <a:ext cx="10369152" cy="5584837"/>
          </a:xfrm>
        </p:spPr>
        <p:txBody>
          <a:bodyPr>
            <a:normAutofit lnSpcReduction="10000"/>
          </a:bodyPr>
          <a:lstStyle/>
          <a:p>
            <a:r>
              <a:rPr lang="en-US" i="1" dirty="0"/>
              <a:t>In arid areas rainwater is commonly insufficient for production.</a:t>
            </a:r>
          </a:p>
          <a:p>
            <a:pPr lvl="1"/>
            <a:r>
              <a:rPr lang="en-US" i="1" dirty="0"/>
              <a:t>Only a certain part of a slope – e.g. 50% - will be used as cropping area, while the remaining part serves as external “catchment” for collecting / harvesting rain water to be drained onto the cropping area.</a:t>
            </a:r>
          </a:p>
          <a:p>
            <a:r>
              <a:rPr lang="en-US" sz="2800" i="1" dirty="0"/>
              <a:t>The catchment area needs both runoff and infiltration management.</a:t>
            </a:r>
          </a:p>
          <a:p>
            <a:pPr lvl="1"/>
            <a:r>
              <a:rPr lang="en-US" sz="2600" i="1" dirty="0"/>
              <a:t>Soil crusts must often be broken to enable infiltration. Mulching can minimize </a:t>
            </a:r>
            <a:r>
              <a:rPr lang="en-US" sz="2800" i="1" dirty="0"/>
              <a:t>evaporation losses.</a:t>
            </a:r>
          </a:p>
          <a:p>
            <a:pPr lvl="1"/>
            <a:r>
              <a:rPr lang="en-US" sz="2600" i="1" dirty="0"/>
              <a:t>With time, soil structure (aggregate stability) and organic matter content can be gradually improved.</a:t>
            </a:r>
          </a:p>
          <a:p>
            <a:pPr lvl="1" algn="just"/>
            <a:r>
              <a:rPr lang="en-US" sz="2600" i="1" dirty="0"/>
              <a:t>At the same time, structures of different shapes – half moon and rectangular forms – will keep overland flow as long as possible in the cropping area. Excess water will be drained around or through these structures (via spillways) onto the next cropping area and structure downslope.</a:t>
            </a:r>
            <a:endParaRPr lang="en-US" dirty="0"/>
          </a:p>
        </p:txBody>
      </p:sp>
      <p:sp>
        <p:nvSpPr>
          <p:cNvPr id="4" name="Date Placeholder 3">
            <a:extLst>
              <a:ext uri="{FF2B5EF4-FFF2-40B4-BE49-F238E27FC236}">
                <a16:creationId xmlns:a16="http://schemas.microsoft.com/office/drawing/2014/main" id="{91965F10-CCBC-4A65-ADD6-F7B97D4B1D1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DE33716-2896-462E-88CD-E660F922AFD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284804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72B3F-D9E1-4B1D-9166-A7C3FA57D504}"/>
              </a:ext>
            </a:extLst>
          </p:cNvPr>
          <p:cNvSpPr>
            <a:spLocks noGrp="1"/>
          </p:cNvSpPr>
          <p:nvPr>
            <p:ph idx="1"/>
          </p:nvPr>
        </p:nvSpPr>
        <p:spPr>
          <a:xfrm>
            <a:off x="1487488" y="468923"/>
            <a:ext cx="10369152" cy="5696592"/>
          </a:xfrm>
        </p:spPr>
        <p:txBody>
          <a:bodyPr/>
          <a:lstStyle/>
          <a:p>
            <a:pPr lvl="1" algn="just"/>
            <a:r>
              <a:rPr lang="en-US" i="1" dirty="0"/>
              <a:t>In this manner, slope length is reduced to minimize erosion risk during heavy rainfall events. Consequently, runoff velocity is reduced, accumulation of eroded particles is enhanced, and infiltration increased</a:t>
            </a:r>
            <a:endParaRPr lang="en-US" dirty="0"/>
          </a:p>
        </p:txBody>
      </p:sp>
      <p:sp>
        <p:nvSpPr>
          <p:cNvPr id="4" name="Date Placeholder 3">
            <a:extLst>
              <a:ext uri="{FF2B5EF4-FFF2-40B4-BE49-F238E27FC236}">
                <a16:creationId xmlns:a16="http://schemas.microsoft.com/office/drawing/2014/main" id="{13F35E42-7A85-4CC7-8318-E594A81693A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48BCDA6-7771-4C1E-AB96-F6D5AB72499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870620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74D191A-B35A-4B22-B2E9-6E74B4F11D7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013FC-E608-43A1-9243-73AFDE874D72}"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BB1BACC0-DC61-410A-8874-B4B938E951F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97D57B20-BD79-4CE2-B35C-3C0C6A2CA5F0}"/>
              </a:ext>
            </a:extLst>
          </p:cNvPr>
          <p:cNvPicPr>
            <a:picLocks noChangeAspect="1"/>
          </p:cNvPicPr>
          <p:nvPr/>
        </p:nvPicPr>
        <p:blipFill>
          <a:blip r:embed="rId2"/>
          <a:stretch>
            <a:fillRect/>
          </a:stretch>
        </p:blipFill>
        <p:spPr>
          <a:xfrm>
            <a:off x="597113" y="0"/>
            <a:ext cx="11497352" cy="6858000"/>
          </a:xfrm>
          <a:prstGeom prst="rect">
            <a:avLst/>
          </a:prstGeom>
        </p:spPr>
      </p:pic>
      <p:sp>
        <p:nvSpPr>
          <p:cNvPr id="2" name="Rectangle 1"/>
          <p:cNvSpPr/>
          <p:nvPr/>
        </p:nvSpPr>
        <p:spPr>
          <a:xfrm>
            <a:off x="1295467" y="1883391"/>
            <a:ext cx="4054455" cy="382137"/>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Rectangle 6"/>
          <p:cNvSpPr/>
          <p:nvPr/>
        </p:nvSpPr>
        <p:spPr>
          <a:xfrm>
            <a:off x="9335069" y="4514706"/>
            <a:ext cx="2363337" cy="382137"/>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Rectangle 7"/>
          <p:cNvSpPr/>
          <p:nvPr/>
        </p:nvSpPr>
        <p:spPr>
          <a:xfrm>
            <a:off x="9335069" y="4896844"/>
            <a:ext cx="2363337" cy="496830"/>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Rectangle 8"/>
          <p:cNvSpPr/>
          <p:nvPr/>
        </p:nvSpPr>
        <p:spPr>
          <a:xfrm>
            <a:off x="9335068" y="5428485"/>
            <a:ext cx="2363337" cy="496830"/>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p:cNvSpPr/>
          <p:nvPr/>
        </p:nvSpPr>
        <p:spPr>
          <a:xfrm>
            <a:off x="9335068" y="5958581"/>
            <a:ext cx="2363337" cy="496830"/>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Rectangle 10"/>
          <p:cNvSpPr/>
          <p:nvPr/>
        </p:nvSpPr>
        <p:spPr>
          <a:xfrm>
            <a:off x="3114675" y="6190681"/>
            <a:ext cx="4054455" cy="382137"/>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850175" y="4577487"/>
            <a:ext cx="2363337" cy="496830"/>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Rectangle 12"/>
          <p:cNvSpPr/>
          <p:nvPr/>
        </p:nvSpPr>
        <p:spPr>
          <a:xfrm>
            <a:off x="850174" y="5071551"/>
            <a:ext cx="2363337" cy="496830"/>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ectangle 13"/>
          <p:cNvSpPr/>
          <p:nvPr/>
        </p:nvSpPr>
        <p:spPr>
          <a:xfrm>
            <a:off x="850174" y="5598317"/>
            <a:ext cx="2363337" cy="496830"/>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65622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11"/>
                                        </p:tgtEl>
                                      </p:cBhvr>
                                    </p:animEffect>
                                    <p:set>
                                      <p:cBhvr>
                                        <p:cTn id="10" dur="1" fill="hold">
                                          <p:stCondLst>
                                            <p:cond delay="1999"/>
                                          </p:stCondLst>
                                        </p:cTn>
                                        <p:tgtEl>
                                          <p:spTgt spid="11"/>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8"/>
                                        </p:tgtEl>
                                      </p:cBhvr>
                                    </p:animEffect>
                                    <p:anim calcmode="lin" valueType="num">
                                      <p:cBhvr>
                                        <p:cTn id="18" dur="1000"/>
                                        <p:tgtEl>
                                          <p:spTgt spid="8"/>
                                        </p:tgtEl>
                                        <p:attrNameLst>
                                          <p:attrName>ppt_x</p:attrName>
                                        </p:attrNameLst>
                                      </p:cBhvr>
                                      <p:tavLst>
                                        <p:tav tm="0">
                                          <p:val>
                                            <p:strVal val="ppt_x"/>
                                          </p:val>
                                        </p:tav>
                                        <p:tav tm="100000">
                                          <p:val>
                                            <p:strVal val="ppt_x"/>
                                          </p:val>
                                        </p:tav>
                                      </p:tavLst>
                                    </p:anim>
                                    <p:anim calcmode="lin" valueType="num">
                                      <p:cBhvr>
                                        <p:cTn id="19" dur="1000"/>
                                        <p:tgtEl>
                                          <p:spTgt spid="8"/>
                                        </p:tgtEl>
                                        <p:attrNameLst>
                                          <p:attrName>ppt_y</p:attrName>
                                        </p:attrNameLst>
                                      </p:cBhvr>
                                      <p:tavLst>
                                        <p:tav tm="0">
                                          <p:val>
                                            <p:strVal val="ppt_y"/>
                                          </p:val>
                                        </p:tav>
                                        <p:tav tm="100000">
                                          <p:val>
                                            <p:strVal val="ppt_y+.1"/>
                                          </p:val>
                                        </p:tav>
                                      </p:tavLst>
                                    </p:anim>
                                    <p:set>
                                      <p:cBhvr>
                                        <p:cTn id="20" dur="1" fill="hold">
                                          <p:stCondLst>
                                            <p:cond delay="999"/>
                                          </p:stCondLst>
                                        </p:cTn>
                                        <p:tgtEl>
                                          <p:spTgt spid="8"/>
                                        </p:tgtEl>
                                        <p:attrNameLst>
                                          <p:attrName>style.visibility</p:attrName>
                                        </p:attrNameLst>
                                      </p:cBhvr>
                                      <p:to>
                                        <p:strVal val="hidden"/>
                                      </p:to>
                                    </p:set>
                                  </p:childTnLst>
                                </p:cTn>
                              </p:par>
                            </p:childTnLst>
                          </p:cTn>
                        </p:par>
                        <p:par>
                          <p:cTn id="21" fill="hold">
                            <p:stCondLst>
                              <p:cond delay="1000"/>
                            </p:stCondLst>
                            <p:childTnLst>
                              <p:par>
                                <p:cTn id="22" presetID="42" presetClass="exit" presetSubtype="0" fill="hold" grpId="0" nodeType="afterEffect">
                                  <p:stCondLst>
                                    <p:cond delay="0"/>
                                  </p:stCondLst>
                                  <p:childTnLst>
                                    <p:animEffect transition="out" filter="fade">
                                      <p:cBhvr>
                                        <p:cTn id="23" dur="1000"/>
                                        <p:tgtEl>
                                          <p:spTgt spid="9"/>
                                        </p:tgtEl>
                                      </p:cBhvr>
                                    </p:animEffect>
                                    <p:anim calcmode="lin" valueType="num">
                                      <p:cBhvr>
                                        <p:cTn id="24" dur="1000"/>
                                        <p:tgtEl>
                                          <p:spTgt spid="9"/>
                                        </p:tgtEl>
                                        <p:attrNameLst>
                                          <p:attrName>ppt_x</p:attrName>
                                        </p:attrNameLst>
                                      </p:cBhvr>
                                      <p:tavLst>
                                        <p:tav tm="0">
                                          <p:val>
                                            <p:strVal val="ppt_x"/>
                                          </p:val>
                                        </p:tav>
                                        <p:tav tm="100000">
                                          <p:val>
                                            <p:strVal val="ppt_x"/>
                                          </p:val>
                                        </p:tav>
                                      </p:tavLst>
                                    </p:anim>
                                    <p:anim calcmode="lin" valueType="num">
                                      <p:cBhvr>
                                        <p:cTn id="25" dur="1000"/>
                                        <p:tgtEl>
                                          <p:spTgt spid="9"/>
                                        </p:tgtEl>
                                        <p:attrNameLst>
                                          <p:attrName>ppt_y</p:attrName>
                                        </p:attrNameLst>
                                      </p:cBhvr>
                                      <p:tavLst>
                                        <p:tav tm="0">
                                          <p:val>
                                            <p:strVal val="ppt_y"/>
                                          </p:val>
                                        </p:tav>
                                        <p:tav tm="100000">
                                          <p:val>
                                            <p:strVal val="ppt_y+.1"/>
                                          </p:val>
                                        </p:tav>
                                      </p:tavLst>
                                    </p:anim>
                                    <p:set>
                                      <p:cBhvr>
                                        <p:cTn id="26" dur="1" fill="hold">
                                          <p:stCondLst>
                                            <p:cond delay="999"/>
                                          </p:stCondLst>
                                        </p:cTn>
                                        <p:tgtEl>
                                          <p:spTgt spid="9"/>
                                        </p:tgtEl>
                                        <p:attrNameLst>
                                          <p:attrName>style.visibility</p:attrName>
                                        </p:attrNameLst>
                                      </p:cBhvr>
                                      <p:to>
                                        <p:strVal val="hidden"/>
                                      </p:to>
                                    </p:set>
                                  </p:childTnLst>
                                </p:cTn>
                              </p:par>
                            </p:childTnLst>
                          </p:cTn>
                        </p:par>
                        <p:par>
                          <p:cTn id="27" fill="hold">
                            <p:stCondLst>
                              <p:cond delay="2000"/>
                            </p:stCondLst>
                            <p:childTnLst>
                              <p:par>
                                <p:cTn id="28" presetID="42" presetClass="exit" presetSubtype="0" fill="hold" grpId="0" nodeType="afterEffect">
                                  <p:stCondLst>
                                    <p:cond delay="0"/>
                                  </p:stCondLst>
                                  <p:childTnLst>
                                    <p:animEffect transition="out" filter="fade">
                                      <p:cBhvr>
                                        <p:cTn id="29" dur="1000"/>
                                        <p:tgtEl>
                                          <p:spTgt spid="10"/>
                                        </p:tgtEl>
                                      </p:cBhvr>
                                    </p:animEffect>
                                    <p:anim calcmode="lin" valueType="num">
                                      <p:cBhvr>
                                        <p:cTn id="30" dur="1000"/>
                                        <p:tgtEl>
                                          <p:spTgt spid="10"/>
                                        </p:tgtEl>
                                        <p:attrNameLst>
                                          <p:attrName>ppt_x</p:attrName>
                                        </p:attrNameLst>
                                      </p:cBhvr>
                                      <p:tavLst>
                                        <p:tav tm="0">
                                          <p:val>
                                            <p:strVal val="ppt_x"/>
                                          </p:val>
                                        </p:tav>
                                        <p:tav tm="100000">
                                          <p:val>
                                            <p:strVal val="ppt_x"/>
                                          </p:val>
                                        </p:tav>
                                      </p:tavLst>
                                    </p:anim>
                                    <p:anim calcmode="lin" valueType="num">
                                      <p:cBhvr>
                                        <p:cTn id="31" dur="1000"/>
                                        <p:tgtEl>
                                          <p:spTgt spid="10"/>
                                        </p:tgtEl>
                                        <p:attrNameLst>
                                          <p:attrName>ppt_y</p:attrName>
                                        </p:attrNameLst>
                                      </p:cBhvr>
                                      <p:tavLst>
                                        <p:tav tm="0">
                                          <p:val>
                                            <p:strVal val="ppt_y"/>
                                          </p:val>
                                        </p:tav>
                                        <p:tav tm="100000">
                                          <p:val>
                                            <p:strVal val="ppt_y+.1"/>
                                          </p:val>
                                        </p:tav>
                                      </p:tavLst>
                                    </p:anim>
                                    <p:set>
                                      <p:cBhvr>
                                        <p:cTn id="32" dur="1" fill="hold">
                                          <p:stCondLst>
                                            <p:cond delay="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12"/>
                                        </p:tgtEl>
                                      </p:cBhvr>
                                    </p:animEffect>
                                    <p:anim calcmode="lin" valueType="num">
                                      <p:cBhvr>
                                        <p:cTn id="37" dur="1000"/>
                                        <p:tgtEl>
                                          <p:spTgt spid="12"/>
                                        </p:tgtEl>
                                        <p:attrNameLst>
                                          <p:attrName>ppt_x</p:attrName>
                                        </p:attrNameLst>
                                      </p:cBhvr>
                                      <p:tavLst>
                                        <p:tav tm="0">
                                          <p:val>
                                            <p:strVal val="ppt_x"/>
                                          </p:val>
                                        </p:tav>
                                        <p:tav tm="100000">
                                          <p:val>
                                            <p:strVal val="ppt_x"/>
                                          </p:val>
                                        </p:tav>
                                      </p:tavLst>
                                    </p:anim>
                                    <p:anim calcmode="lin" valueType="num">
                                      <p:cBhvr>
                                        <p:cTn id="38" dur="1000"/>
                                        <p:tgtEl>
                                          <p:spTgt spid="12"/>
                                        </p:tgtEl>
                                        <p:attrNameLst>
                                          <p:attrName>ppt_y</p:attrName>
                                        </p:attrNameLst>
                                      </p:cBhvr>
                                      <p:tavLst>
                                        <p:tav tm="0">
                                          <p:val>
                                            <p:strVal val="ppt_y"/>
                                          </p:val>
                                        </p:tav>
                                        <p:tav tm="100000">
                                          <p:val>
                                            <p:strVal val="ppt_y+.1"/>
                                          </p:val>
                                        </p:tav>
                                      </p:tavLst>
                                    </p:anim>
                                    <p:set>
                                      <p:cBhvr>
                                        <p:cTn id="39" dur="1" fill="hold">
                                          <p:stCondLst>
                                            <p:cond delay="999"/>
                                          </p:stCondLst>
                                        </p:cTn>
                                        <p:tgtEl>
                                          <p:spTgt spid="12"/>
                                        </p:tgtEl>
                                        <p:attrNameLst>
                                          <p:attrName>style.visibility</p:attrName>
                                        </p:attrNameLst>
                                      </p:cBhvr>
                                      <p:to>
                                        <p:strVal val="hidden"/>
                                      </p:to>
                                    </p:set>
                                  </p:childTnLst>
                                </p:cTn>
                              </p:par>
                            </p:childTnLst>
                          </p:cTn>
                        </p:par>
                        <p:par>
                          <p:cTn id="40" fill="hold">
                            <p:stCondLst>
                              <p:cond delay="1000"/>
                            </p:stCondLst>
                            <p:childTnLst>
                              <p:par>
                                <p:cTn id="41" presetID="42" presetClass="exit" presetSubtype="0" fill="hold" grpId="0" nodeType="afterEffect">
                                  <p:stCondLst>
                                    <p:cond delay="0"/>
                                  </p:stCondLst>
                                  <p:childTnLst>
                                    <p:animEffect transition="out" filter="fade">
                                      <p:cBhvr>
                                        <p:cTn id="42" dur="1000"/>
                                        <p:tgtEl>
                                          <p:spTgt spid="13"/>
                                        </p:tgtEl>
                                      </p:cBhvr>
                                    </p:animEffect>
                                    <p:anim calcmode="lin" valueType="num">
                                      <p:cBhvr>
                                        <p:cTn id="43" dur="1000"/>
                                        <p:tgtEl>
                                          <p:spTgt spid="13"/>
                                        </p:tgtEl>
                                        <p:attrNameLst>
                                          <p:attrName>ppt_x</p:attrName>
                                        </p:attrNameLst>
                                      </p:cBhvr>
                                      <p:tavLst>
                                        <p:tav tm="0">
                                          <p:val>
                                            <p:strVal val="ppt_x"/>
                                          </p:val>
                                        </p:tav>
                                        <p:tav tm="100000">
                                          <p:val>
                                            <p:strVal val="ppt_x"/>
                                          </p:val>
                                        </p:tav>
                                      </p:tavLst>
                                    </p:anim>
                                    <p:anim calcmode="lin" valueType="num">
                                      <p:cBhvr>
                                        <p:cTn id="44" dur="1000"/>
                                        <p:tgtEl>
                                          <p:spTgt spid="13"/>
                                        </p:tgtEl>
                                        <p:attrNameLst>
                                          <p:attrName>ppt_y</p:attrName>
                                        </p:attrNameLst>
                                      </p:cBhvr>
                                      <p:tavLst>
                                        <p:tav tm="0">
                                          <p:val>
                                            <p:strVal val="ppt_y"/>
                                          </p:val>
                                        </p:tav>
                                        <p:tav tm="100000">
                                          <p:val>
                                            <p:strVal val="ppt_y+.1"/>
                                          </p:val>
                                        </p:tav>
                                      </p:tavLst>
                                    </p:anim>
                                    <p:set>
                                      <p:cBhvr>
                                        <p:cTn id="45" dur="1" fill="hold">
                                          <p:stCondLst>
                                            <p:cond delay="999"/>
                                          </p:stCondLst>
                                        </p:cTn>
                                        <p:tgtEl>
                                          <p:spTgt spid="13"/>
                                        </p:tgtEl>
                                        <p:attrNameLst>
                                          <p:attrName>style.visibility</p:attrName>
                                        </p:attrNameLst>
                                      </p:cBhvr>
                                      <p:to>
                                        <p:strVal val="hidden"/>
                                      </p:to>
                                    </p:set>
                                  </p:childTnLst>
                                </p:cTn>
                              </p:par>
                            </p:childTnLst>
                          </p:cTn>
                        </p:par>
                        <p:par>
                          <p:cTn id="46" fill="hold">
                            <p:stCondLst>
                              <p:cond delay="2000"/>
                            </p:stCondLst>
                            <p:childTnLst>
                              <p:par>
                                <p:cTn id="47" presetID="42" presetClass="exit" presetSubtype="0" fill="hold" grpId="0" nodeType="afterEffect">
                                  <p:stCondLst>
                                    <p:cond delay="0"/>
                                  </p:stCondLst>
                                  <p:childTnLst>
                                    <p:animEffect transition="out" filter="fade">
                                      <p:cBhvr>
                                        <p:cTn id="48" dur="1000"/>
                                        <p:tgtEl>
                                          <p:spTgt spid="14"/>
                                        </p:tgtEl>
                                      </p:cBhvr>
                                    </p:animEffect>
                                    <p:anim calcmode="lin" valueType="num">
                                      <p:cBhvr>
                                        <p:cTn id="49" dur="1000"/>
                                        <p:tgtEl>
                                          <p:spTgt spid="14"/>
                                        </p:tgtEl>
                                        <p:attrNameLst>
                                          <p:attrName>ppt_x</p:attrName>
                                        </p:attrNameLst>
                                      </p:cBhvr>
                                      <p:tavLst>
                                        <p:tav tm="0">
                                          <p:val>
                                            <p:strVal val="ppt_x"/>
                                          </p:val>
                                        </p:tav>
                                        <p:tav tm="100000">
                                          <p:val>
                                            <p:strVal val="ppt_x"/>
                                          </p:val>
                                        </p:tav>
                                      </p:tavLst>
                                    </p:anim>
                                    <p:anim calcmode="lin" valueType="num">
                                      <p:cBhvr>
                                        <p:cTn id="50" dur="1000"/>
                                        <p:tgtEl>
                                          <p:spTgt spid="14"/>
                                        </p:tgtEl>
                                        <p:attrNameLst>
                                          <p:attrName>ppt_y</p:attrName>
                                        </p:attrNameLst>
                                      </p:cBhvr>
                                      <p:tavLst>
                                        <p:tav tm="0">
                                          <p:val>
                                            <p:strVal val="ppt_y"/>
                                          </p:val>
                                        </p:tav>
                                        <p:tav tm="100000">
                                          <p:val>
                                            <p:strVal val="ppt_y+.1"/>
                                          </p:val>
                                        </p:tav>
                                      </p:tavLst>
                                    </p:anim>
                                    <p:set>
                                      <p:cBhvr>
                                        <p:cTn id="51"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96D73A-251A-4A3D-9CA7-695157A4A826}"/>
              </a:ext>
            </a:extLst>
          </p:cNvPr>
          <p:cNvSpPr>
            <a:spLocks noGrp="1"/>
          </p:cNvSpPr>
          <p:nvPr>
            <p:ph idx="1"/>
          </p:nvPr>
        </p:nvSpPr>
        <p:spPr>
          <a:xfrm>
            <a:off x="1487488" y="508000"/>
            <a:ext cx="10369152" cy="5657515"/>
          </a:xfrm>
        </p:spPr>
        <p:txBody>
          <a:bodyPr/>
          <a:lstStyle/>
          <a:p>
            <a:r>
              <a:rPr lang="en-US" dirty="0"/>
              <a:t>CHAPTER 4:  EROSION CONTROL STRUCTURES; DESIGN AND SELECTION</a:t>
            </a:r>
          </a:p>
          <a:p>
            <a:pPr marL="402336" lvl="1" indent="0">
              <a:buNone/>
            </a:pPr>
            <a:r>
              <a:rPr lang="en-US" dirty="0"/>
              <a:t>4.1. Principles, effects of structure; </a:t>
            </a:r>
          </a:p>
          <a:p>
            <a:pPr marL="402336" lvl="1" indent="0">
              <a:buNone/>
            </a:pPr>
            <a:r>
              <a:rPr lang="en-US" dirty="0"/>
              <a:t>4.2. Different soil conservations structures</a:t>
            </a:r>
          </a:p>
          <a:p>
            <a:pPr marL="402336" lvl="1" indent="0">
              <a:buNone/>
            </a:pPr>
            <a:r>
              <a:rPr lang="en-US" dirty="0"/>
              <a:t>4.3. Design of structures; runoff estimation </a:t>
            </a:r>
          </a:p>
          <a:p>
            <a:pPr marL="402336" lvl="1" indent="0">
              <a:buNone/>
            </a:pPr>
            <a:r>
              <a:rPr lang="en-US" dirty="0"/>
              <a:t>4.4. Design parameters</a:t>
            </a:r>
          </a:p>
          <a:p>
            <a:pPr marL="402336" lvl="1" indent="0">
              <a:buNone/>
            </a:pPr>
            <a:r>
              <a:rPr lang="en-US" dirty="0"/>
              <a:t>4.5. Selection criteria </a:t>
            </a:r>
          </a:p>
          <a:p>
            <a:pPr marL="402336" lvl="1" indent="0">
              <a:buNone/>
            </a:pPr>
            <a:r>
              <a:rPr lang="en-US" dirty="0"/>
              <a:t>4.6. Applications for different circumstances</a:t>
            </a:r>
          </a:p>
          <a:p>
            <a:pPr marL="402336" lvl="1" indent="0">
              <a:buNone/>
            </a:pPr>
            <a:r>
              <a:rPr lang="en-US" dirty="0"/>
              <a:t>4.7. The layout, construction and maintenance;  </a:t>
            </a:r>
          </a:p>
          <a:p>
            <a:pPr marL="402336" lvl="1" indent="0">
              <a:buNone/>
            </a:pPr>
            <a:r>
              <a:rPr lang="en-US" dirty="0"/>
              <a:t>4.8. Construction of conservation structures</a:t>
            </a:r>
          </a:p>
        </p:txBody>
      </p:sp>
      <p:sp>
        <p:nvSpPr>
          <p:cNvPr id="4" name="Date Placeholder 3">
            <a:extLst>
              <a:ext uri="{FF2B5EF4-FFF2-40B4-BE49-F238E27FC236}">
                <a16:creationId xmlns:a16="http://schemas.microsoft.com/office/drawing/2014/main" id="{D6405D48-538A-4B5C-8EBB-DEEDAABC274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EC9BD5C-BC0B-49B0-8B02-C32ED9B4404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246178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E42D-0F02-4DE9-89AF-CA137748D963}"/>
              </a:ext>
            </a:extLst>
          </p:cNvPr>
          <p:cNvSpPr>
            <a:spLocks noGrp="1"/>
          </p:cNvSpPr>
          <p:nvPr>
            <p:ph type="title"/>
          </p:nvPr>
        </p:nvSpPr>
        <p:spPr/>
        <p:txBody>
          <a:bodyPr/>
          <a:lstStyle/>
          <a:p>
            <a:r>
              <a:rPr lang="en-US" dirty="0"/>
              <a:t>Principles of functioning – wind erosion control</a:t>
            </a:r>
          </a:p>
        </p:txBody>
      </p:sp>
      <p:sp>
        <p:nvSpPr>
          <p:cNvPr id="3" name="Content Placeholder 2">
            <a:extLst>
              <a:ext uri="{FF2B5EF4-FFF2-40B4-BE49-F238E27FC236}">
                <a16:creationId xmlns:a16="http://schemas.microsoft.com/office/drawing/2014/main" id="{1A14AC4B-D50E-4B3A-833A-929AD4405006}"/>
              </a:ext>
            </a:extLst>
          </p:cNvPr>
          <p:cNvSpPr>
            <a:spLocks noGrp="1"/>
          </p:cNvSpPr>
          <p:nvPr>
            <p:ph idx="1"/>
          </p:nvPr>
        </p:nvSpPr>
        <p:spPr/>
        <p:txBody>
          <a:bodyPr>
            <a:normAutofit/>
          </a:bodyPr>
          <a:lstStyle/>
          <a:p>
            <a:pPr algn="just"/>
            <a:r>
              <a:rPr lang="en-US" i="1" dirty="0"/>
              <a:t>Controlling wind erosion can be separated into prevention of detachment and re-accumulation of already eroded materials.</a:t>
            </a:r>
          </a:p>
          <a:p>
            <a:pPr algn="just"/>
            <a:r>
              <a:rPr lang="en-US" i="1" dirty="0"/>
              <a:t>In both cases, wind speed must be diminished.</a:t>
            </a:r>
          </a:p>
          <a:p>
            <a:r>
              <a:rPr lang="en-US" i="1" dirty="0"/>
              <a:t>Increased surface roughness, either by plants or large soil aggregates and clods reduce wind speed near the soil surface, eroded particles accumulate in diffuse accumulations, and detachment is largely decreased.</a:t>
            </a:r>
          </a:p>
          <a:p>
            <a:pPr algn="just"/>
            <a:r>
              <a:rPr lang="en-US" i="1" dirty="0"/>
              <a:t>Barriers, so-called windbreaks consisting of higher trees, bushes and ground cover, reduce wind speed in the first couple of meters above ground. Typically, accumulations of eroded material concentrate immediately before and after the barrier</a:t>
            </a:r>
          </a:p>
        </p:txBody>
      </p:sp>
      <p:sp>
        <p:nvSpPr>
          <p:cNvPr id="4" name="Date Placeholder 3">
            <a:extLst>
              <a:ext uri="{FF2B5EF4-FFF2-40B4-BE49-F238E27FC236}">
                <a16:creationId xmlns:a16="http://schemas.microsoft.com/office/drawing/2014/main" id="{C47E5314-E76A-47AF-9F2E-5855A650618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F15C907-F454-41A2-95E2-1341B569FBE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038546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6043FC-81DE-4444-87DB-B07052367EB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06E0AF-0ADA-41DC-B5A2-116858EA1778}"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A7D33CC-A149-4FB9-A01D-ECB90A1AE08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grpSp>
        <p:nvGrpSpPr>
          <p:cNvPr id="58" name="Group 57"/>
          <p:cNvGrpSpPr/>
          <p:nvPr/>
        </p:nvGrpSpPr>
        <p:grpSpPr>
          <a:xfrm>
            <a:off x="0" y="0"/>
            <a:ext cx="12192000" cy="6858000"/>
            <a:chOff x="1244815" y="-3352133"/>
            <a:chExt cx="12192000" cy="6858000"/>
          </a:xfrm>
        </p:grpSpPr>
        <p:pic>
          <p:nvPicPr>
            <p:cNvPr id="6" name="Picture 5">
              <a:extLst>
                <a:ext uri="{FF2B5EF4-FFF2-40B4-BE49-F238E27FC236}">
                  <a16:creationId xmlns:a16="http://schemas.microsoft.com/office/drawing/2014/main" id="{C817191A-FE88-4163-BF6E-0F4FAB6C51C0}"/>
                </a:ext>
              </a:extLst>
            </p:cNvPr>
            <p:cNvPicPr>
              <a:picLocks noChangeAspect="1"/>
            </p:cNvPicPr>
            <p:nvPr/>
          </p:nvPicPr>
          <p:blipFill>
            <a:blip r:embed="rId2"/>
            <a:stretch>
              <a:fillRect/>
            </a:stretch>
          </p:blipFill>
          <p:spPr>
            <a:xfrm>
              <a:off x="1244815" y="-3352133"/>
              <a:ext cx="12192000" cy="6858000"/>
            </a:xfrm>
            <a:prstGeom prst="rect">
              <a:avLst/>
            </a:prstGeom>
            <a:blipFill>
              <a:blip r:embed="rId3"/>
              <a:tile tx="0" ty="0" sx="100000" sy="100000" flip="none" algn="tl"/>
            </a:blipFill>
            <a:scene3d>
              <a:camera prst="orthographicFront"/>
              <a:lightRig rig="threePt" dir="t"/>
            </a:scene3d>
            <a:sp3d>
              <a:bevelT w="152400" h="50800" prst="softRound"/>
            </a:sp3d>
          </p:spPr>
        </p:pic>
        <p:grpSp>
          <p:nvGrpSpPr>
            <p:cNvPr id="56" name="Group 55"/>
            <p:cNvGrpSpPr/>
            <p:nvPr/>
          </p:nvGrpSpPr>
          <p:grpSpPr>
            <a:xfrm>
              <a:off x="9261107" y="-2522517"/>
              <a:ext cx="3372545" cy="3233053"/>
              <a:chOff x="9261107" y="-2522517"/>
              <a:chExt cx="3372545" cy="3233053"/>
            </a:xfrm>
          </p:grpSpPr>
          <p:cxnSp>
            <p:nvCxnSpPr>
              <p:cNvPr id="44" name="Straight Connector 43"/>
              <p:cNvCxnSpPr/>
              <p:nvPr/>
            </p:nvCxnSpPr>
            <p:spPr>
              <a:xfrm>
                <a:off x="9261107" y="-2522517"/>
                <a:ext cx="74367" cy="3233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298290" y="-314654"/>
                <a:ext cx="137303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9295696" y="157402"/>
                <a:ext cx="21116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330198" y="710536"/>
                <a:ext cx="3303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Rectangle 51"/>
            <p:cNvSpPr/>
            <p:nvPr/>
          </p:nvSpPr>
          <p:spPr>
            <a:xfrm>
              <a:off x="8688332" y="-2316933"/>
              <a:ext cx="1791394" cy="5363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a:ea typeface="+mn-ea"/>
                  <a:cs typeface="+mn-cs"/>
                </a:rPr>
                <a:t>Vegetative measures</a:t>
              </a:r>
            </a:p>
          </p:txBody>
        </p:sp>
        <p:sp>
          <p:nvSpPr>
            <p:cNvPr id="53" name="Rectangle 52"/>
            <p:cNvSpPr/>
            <p:nvPr/>
          </p:nvSpPr>
          <p:spPr>
            <a:xfrm>
              <a:off x="9757940" y="-577081"/>
              <a:ext cx="1697074" cy="4527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a:ea typeface="+mn-ea"/>
                  <a:cs typeface="+mn-cs"/>
                </a:rPr>
                <a:t>Grass strips</a:t>
              </a:r>
            </a:p>
          </p:txBody>
        </p:sp>
        <p:sp>
          <p:nvSpPr>
            <p:cNvPr id="54" name="Rectangle 53"/>
            <p:cNvSpPr/>
            <p:nvPr/>
          </p:nvSpPr>
          <p:spPr>
            <a:xfrm>
              <a:off x="10558780" y="-34851"/>
              <a:ext cx="1697074" cy="4527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a:ea typeface="+mn-ea"/>
                  <a:cs typeface="+mn-cs"/>
                </a:rPr>
                <a:t>Alley cropping</a:t>
              </a:r>
            </a:p>
          </p:txBody>
        </p:sp>
        <p:sp>
          <p:nvSpPr>
            <p:cNvPr id="55" name="Rectangle 54"/>
            <p:cNvSpPr/>
            <p:nvPr/>
          </p:nvSpPr>
          <p:spPr>
            <a:xfrm>
              <a:off x="11163481" y="560852"/>
              <a:ext cx="1697074" cy="7601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a:ea typeface="+mn-ea"/>
                  <a:cs typeface="+mn-cs"/>
                </a:rPr>
                <a:t>Dispersed trees on farm land</a:t>
              </a:r>
            </a:p>
          </p:txBody>
        </p:sp>
      </p:grpSp>
      <p:sp>
        <p:nvSpPr>
          <p:cNvPr id="7" name="Rectangle 6"/>
          <p:cNvSpPr/>
          <p:nvPr/>
        </p:nvSpPr>
        <p:spPr>
          <a:xfrm>
            <a:off x="324840" y="1065620"/>
            <a:ext cx="3275464" cy="403382"/>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Rectangle 7"/>
          <p:cNvSpPr/>
          <p:nvPr/>
        </p:nvSpPr>
        <p:spPr>
          <a:xfrm>
            <a:off x="4911424" y="1099674"/>
            <a:ext cx="2419649" cy="403382"/>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9339472" y="1099394"/>
            <a:ext cx="1842448" cy="335031"/>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Rectangle 23"/>
          <p:cNvSpPr/>
          <p:nvPr/>
        </p:nvSpPr>
        <p:spPr>
          <a:xfrm>
            <a:off x="4271749" y="210652"/>
            <a:ext cx="3784426" cy="412479"/>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 name="Rectangle 24"/>
          <p:cNvSpPr/>
          <p:nvPr/>
        </p:nvSpPr>
        <p:spPr>
          <a:xfrm>
            <a:off x="324840" y="1072657"/>
            <a:ext cx="3275464" cy="403382"/>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6" name="Rectangle 25"/>
          <p:cNvSpPr/>
          <p:nvPr/>
        </p:nvSpPr>
        <p:spPr>
          <a:xfrm>
            <a:off x="4886175" y="1092115"/>
            <a:ext cx="2419649" cy="403382"/>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ectangle 29"/>
          <p:cNvSpPr/>
          <p:nvPr/>
        </p:nvSpPr>
        <p:spPr>
          <a:xfrm>
            <a:off x="9349294" y="1106832"/>
            <a:ext cx="1842448" cy="335031"/>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Rectangle 8"/>
          <p:cNvSpPr/>
          <p:nvPr/>
        </p:nvSpPr>
        <p:spPr>
          <a:xfrm>
            <a:off x="356176" y="2049150"/>
            <a:ext cx="1076367" cy="396993"/>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ectangle 9"/>
          <p:cNvSpPr/>
          <p:nvPr/>
        </p:nvSpPr>
        <p:spPr>
          <a:xfrm>
            <a:off x="1965278" y="2073278"/>
            <a:ext cx="1637732" cy="365576"/>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Rectangle 10"/>
          <p:cNvSpPr/>
          <p:nvPr/>
        </p:nvSpPr>
        <p:spPr>
          <a:xfrm>
            <a:off x="5135627" y="1999224"/>
            <a:ext cx="1953240" cy="403382"/>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Rectangle 12"/>
          <p:cNvSpPr/>
          <p:nvPr/>
        </p:nvSpPr>
        <p:spPr>
          <a:xfrm>
            <a:off x="8643938" y="2035472"/>
            <a:ext cx="925508" cy="403382"/>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ectangle 13"/>
          <p:cNvSpPr/>
          <p:nvPr/>
        </p:nvSpPr>
        <p:spPr>
          <a:xfrm>
            <a:off x="9723596" y="2056441"/>
            <a:ext cx="1005792" cy="382413"/>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Rectangle 14"/>
          <p:cNvSpPr/>
          <p:nvPr/>
        </p:nvSpPr>
        <p:spPr>
          <a:xfrm>
            <a:off x="10883539" y="2035472"/>
            <a:ext cx="1028046" cy="403382"/>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Rectangle 15"/>
          <p:cNvSpPr/>
          <p:nvPr/>
        </p:nvSpPr>
        <p:spPr>
          <a:xfrm>
            <a:off x="2429303" y="2803365"/>
            <a:ext cx="1173708" cy="403382"/>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Rectangle 16"/>
          <p:cNvSpPr/>
          <p:nvPr/>
        </p:nvSpPr>
        <p:spPr>
          <a:xfrm>
            <a:off x="2429302" y="3509535"/>
            <a:ext cx="1555843" cy="366429"/>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ectangle 20"/>
          <p:cNvSpPr/>
          <p:nvPr/>
        </p:nvSpPr>
        <p:spPr>
          <a:xfrm>
            <a:off x="5720688" y="2883402"/>
            <a:ext cx="1580864" cy="323345"/>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Rectangle 21"/>
          <p:cNvSpPr/>
          <p:nvPr/>
        </p:nvSpPr>
        <p:spPr>
          <a:xfrm>
            <a:off x="5720688" y="3514857"/>
            <a:ext cx="1580864" cy="403382"/>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Rectangle 33"/>
          <p:cNvSpPr/>
          <p:nvPr/>
        </p:nvSpPr>
        <p:spPr>
          <a:xfrm>
            <a:off x="2426023" y="2803365"/>
            <a:ext cx="1173708" cy="403382"/>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ectangle 34"/>
          <p:cNvSpPr/>
          <p:nvPr/>
        </p:nvSpPr>
        <p:spPr>
          <a:xfrm>
            <a:off x="2415089" y="3529078"/>
            <a:ext cx="1555843" cy="366429"/>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9" name="Rectangle 38"/>
          <p:cNvSpPr/>
          <p:nvPr/>
        </p:nvSpPr>
        <p:spPr>
          <a:xfrm>
            <a:off x="5704394" y="2875807"/>
            <a:ext cx="1580864" cy="323345"/>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 name="Rectangle 39"/>
          <p:cNvSpPr/>
          <p:nvPr/>
        </p:nvSpPr>
        <p:spPr>
          <a:xfrm>
            <a:off x="5704394" y="3521704"/>
            <a:ext cx="1580864" cy="403382"/>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Rectangle 27"/>
          <p:cNvSpPr/>
          <p:nvPr/>
        </p:nvSpPr>
        <p:spPr>
          <a:xfrm>
            <a:off x="1961999" y="2057524"/>
            <a:ext cx="1637732" cy="365576"/>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ectangle 28"/>
          <p:cNvSpPr/>
          <p:nvPr/>
        </p:nvSpPr>
        <p:spPr>
          <a:xfrm>
            <a:off x="5136410" y="2015839"/>
            <a:ext cx="1953240" cy="403382"/>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1" name="Rectangle 30"/>
          <p:cNvSpPr/>
          <p:nvPr/>
        </p:nvSpPr>
        <p:spPr>
          <a:xfrm>
            <a:off x="8656370" y="2033792"/>
            <a:ext cx="925508" cy="403382"/>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2" name="Rectangle 31"/>
          <p:cNvSpPr/>
          <p:nvPr/>
        </p:nvSpPr>
        <p:spPr>
          <a:xfrm>
            <a:off x="9739974" y="2051971"/>
            <a:ext cx="1005792" cy="382413"/>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3" name="Rectangle 32"/>
          <p:cNvSpPr/>
          <p:nvPr/>
        </p:nvSpPr>
        <p:spPr>
          <a:xfrm>
            <a:off x="10883538" y="2028034"/>
            <a:ext cx="1028046" cy="403382"/>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p:cNvSpPr/>
          <p:nvPr/>
        </p:nvSpPr>
        <p:spPr>
          <a:xfrm>
            <a:off x="362162" y="2056187"/>
            <a:ext cx="1076367" cy="396993"/>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8" name="Rectangle 17"/>
          <p:cNvSpPr/>
          <p:nvPr/>
        </p:nvSpPr>
        <p:spPr>
          <a:xfrm>
            <a:off x="2429302" y="4178752"/>
            <a:ext cx="1665025" cy="406896"/>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9" name="Rectangle 18"/>
          <p:cNvSpPr/>
          <p:nvPr/>
        </p:nvSpPr>
        <p:spPr>
          <a:xfrm>
            <a:off x="2429302" y="4873198"/>
            <a:ext cx="1323831" cy="403382"/>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Rectangle 19"/>
          <p:cNvSpPr/>
          <p:nvPr/>
        </p:nvSpPr>
        <p:spPr>
          <a:xfrm>
            <a:off x="2429302" y="5611296"/>
            <a:ext cx="1951629" cy="360907"/>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p:nvSpPr>
        <p:spPr>
          <a:xfrm>
            <a:off x="5720687" y="4263676"/>
            <a:ext cx="2249605" cy="321972"/>
          </a:xfrm>
          <a:prstGeom prst="rect">
            <a:avLst/>
          </a:prstGeom>
          <a:blipFill>
            <a:blip r:embed="rId4"/>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Rectangle 35"/>
          <p:cNvSpPr/>
          <p:nvPr/>
        </p:nvSpPr>
        <p:spPr>
          <a:xfrm>
            <a:off x="2424198" y="4166052"/>
            <a:ext cx="1665025" cy="406896"/>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7" name="Rectangle 36"/>
          <p:cNvSpPr/>
          <p:nvPr/>
        </p:nvSpPr>
        <p:spPr>
          <a:xfrm>
            <a:off x="2424198" y="4873198"/>
            <a:ext cx="1323831" cy="403382"/>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Rectangle 37"/>
          <p:cNvSpPr/>
          <p:nvPr/>
        </p:nvSpPr>
        <p:spPr>
          <a:xfrm>
            <a:off x="2429302" y="5623996"/>
            <a:ext cx="1951629" cy="360907"/>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 name="Rectangle 40"/>
          <p:cNvSpPr/>
          <p:nvPr/>
        </p:nvSpPr>
        <p:spPr>
          <a:xfrm>
            <a:off x="5715583" y="4288504"/>
            <a:ext cx="2249605" cy="321972"/>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9" name="Rectangle 58"/>
          <p:cNvSpPr/>
          <p:nvPr/>
        </p:nvSpPr>
        <p:spPr>
          <a:xfrm>
            <a:off x="7443517" y="1034408"/>
            <a:ext cx="1766784" cy="511087"/>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0" name="Rectangle 59"/>
          <p:cNvSpPr/>
          <p:nvPr/>
        </p:nvSpPr>
        <p:spPr>
          <a:xfrm>
            <a:off x="8513125" y="2761353"/>
            <a:ext cx="1697074" cy="447883"/>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1" name="Rectangle 60"/>
          <p:cNvSpPr/>
          <p:nvPr/>
        </p:nvSpPr>
        <p:spPr>
          <a:xfrm>
            <a:off x="9343100" y="3335843"/>
            <a:ext cx="1667939" cy="409623"/>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2" name="Rectangle 61"/>
          <p:cNvSpPr/>
          <p:nvPr/>
        </p:nvSpPr>
        <p:spPr>
          <a:xfrm>
            <a:off x="9930045" y="3926657"/>
            <a:ext cx="1685695" cy="723694"/>
          </a:xfrm>
          <a:prstGeom prst="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3" name="Rectangle 62"/>
          <p:cNvSpPr/>
          <p:nvPr/>
        </p:nvSpPr>
        <p:spPr>
          <a:xfrm>
            <a:off x="7452638" y="1034021"/>
            <a:ext cx="1766784" cy="536302"/>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4" name="Rectangle 63"/>
          <p:cNvSpPr/>
          <p:nvPr/>
        </p:nvSpPr>
        <p:spPr>
          <a:xfrm>
            <a:off x="8513125" y="2761353"/>
            <a:ext cx="1697074" cy="447883"/>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5" name="Rectangle 64"/>
          <p:cNvSpPr/>
          <p:nvPr/>
        </p:nvSpPr>
        <p:spPr>
          <a:xfrm>
            <a:off x="9343100" y="3335843"/>
            <a:ext cx="1667939" cy="409623"/>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6" name="Rectangle 65"/>
          <p:cNvSpPr/>
          <p:nvPr/>
        </p:nvSpPr>
        <p:spPr>
          <a:xfrm>
            <a:off x="9930045" y="3903908"/>
            <a:ext cx="1685695" cy="723694"/>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8" name="Rectangle 67"/>
          <p:cNvSpPr/>
          <p:nvPr/>
        </p:nvSpPr>
        <p:spPr>
          <a:xfrm>
            <a:off x="4909485" y="1047030"/>
            <a:ext cx="2419649" cy="527824"/>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Rectangle 68"/>
          <p:cNvSpPr/>
          <p:nvPr/>
        </p:nvSpPr>
        <p:spPr>
          <a:xfrm>
            <a:off x="7450911" y="1079150"/>
            <a:ext cx="1766784" cy="511087"/>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0" name="Rectangle 69"/>
          <p:cNvSpPr/>
          <p:nvPr/>
        </p:nvSpPr>
        <p:spPr>
          <a:xfrm>
            <a:off x="9349294" y="1099393"/>
            <a:ext cx="1842448" cy="484716"/>
          </a:xfrm>
          <a:prstGeom prst="rect">
            <a:avLst/>
          </a:prstGeom>
          <a:blipFill>
            <a:blip r:embed="rId3"/>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7553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4"/>
                                        </p:tgtEl>
                                      </p:cBhvr>
                                    </p:animEffect>
                                    <p:set>
                                      <p:cBhvr>
                                        <p:cTn id="7" dur="1" fill="hold">
                                          <p:stCondLst>
                                            <p:cond delay="1999"/>
                                          </p:stCondLst>
                                        </p:cTn>
                                        <p:tgtEl>
                                          <p:spTgt spid="24"/>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par>
                                <p:cTn id="14" presetID="6" presetClass="exit" presetSubtype="32" fill="hold" grpId="0" nodeType="withEffect">
                                  <p:stCondLst>
                                    <p:cond delay="0"/>
                                  </p:stCondLst>
                                  <p:childTnLst>
                                    <p:animEffect transition="out" filter="circle(out)">
                                      <p:cBhvr>
                                        <p:cTn id="15" dur="2000"/>
                                        <p:tgtEl>
                                          <p:spTgt spid="12"/>
                                        </p:tgtEl>
                                      </p:cBhvr>
                                    </p:animEffect>
                                    <p:set>
                                      <p:cBhvr>
                                        <p:cTn id="16" dur="1" fill="hold">
                                          <p:stCondLst>
                                            <p:cond delay="1999"/>
                                          </p:stCondLst>
                                        </p:cTn>
                                        <p:tgtEl>
                                          <p:spTgt spid="12"/>
                                        </p:tgtEl>
                                        <p:attrNameLst>
                                          <p:attrName>style.visibility</p:attrName>
                                        </p:attrNameLst>
                                      </p:cBhvr>
                                      <p:to>
                                        <p:strVal val="hidden"/>
                                      </p:to>
                                    </p:set>
                                  </p:childTnLst>
                                </p:cTn>
                              </p:par>
                              <p:par>
                                <p:cTn id="17" presetID="6" presetClass="exit" presetSubtype="32" fill="hold" grpId="0" nodeType="withEffect">
                                  <p:stCondLst>
                                    <p:cond delay="0"/>
                                  </p:stCondLst>
                                  <p:childTnLst>
                                    <p:animEffect transition="out" filter="circle(out)">
                                      <p:cBhvr>
                                        <p:cTn id="18" dur="2000"/>
                                        <p:tgtEl>
                                          <p:spTgt spid="59"/>
                                        </p:tgtEl>
                                      </p:cBhvr>
                                    </p:animEffect>
                                    <p:set>
                                      <p:cBhvr>
                                        <p:cTn id="19" dur="1" fill="hold">
                                          <p:stCondLst>
                                            <p:cond delay="1999"/>
                                          </p:stCondLst>
                                        </p:cTn>
                                        <p:tgtEl>
                                          <p:spTgt spid="5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circle(in)">
                                      <p:cBhvr>
                                        <p:cTn id="24" dur="2000"/>
                                        <p:tgtEl>
                                          <p:spTgt spid="6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circle(in)">
                                      <p:cBhvr>
                                        <p:cTn id="27" dur="2000"/>
                                        <p:tgtEl>
                                          <p:spTgt spid="6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circle(in)">
                                      <p:cBhvr>
                                        <p:cTn id="30" dur="20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xit" presetSubtype="32" fill="hold" grpId="0" nodeType="clickEffect">
                                  <p:stCondLst>
                                    <p:cond delay="0"/>
                                  </p:stCondLst>
                                  <p:childTnLst>
                                    <p:animEffect transition="out" filter="circle(out)">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par>
                                <p:cTn id="36" presetID="6" presetClass="exit" presetSubtype="32" fill="hold" grpId="0" nodeType="withEffect">
                                  <p:stCondLst>
                                    <p:cond delay="0"/>
                                  </p:stCondLst>
                                  <p:childTnLst>
                                    <p:animEffect transition="out" filter="circle(out)">
                                      <p:cBhvr>
                                        <p:cTn id="37" dur="2000"/>
                                        <p:tgtEl>
                                          <p:spTgt spid="10"/>
                                        </p:tgtEl>
                                      </p:cBhvr>
                                    </p:animEffect>
                                    <p:set>
                                      <p:cBhvr>
                                        <p:cTn id="38" dur="1" fill="hold">
                                          <p:stCondLst>
                                            <p:cond delay="19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16"/>
                                        </p:tgtEl>
                                      </p:cBhvr>
                                    </p:animEffect>
                                    <p:set>
                                      <p:cBhvr>
                                        <p:cTn id="43" dur="1" fill="hold">
                                          <p:stCondLst>
                                            <p:cond delay="1999"/>
                                          </p:stCondLst>
                                        </p:cTn>
                                        <p:tgtEl>
                                          <p:spTgt spid="16"/>
                                        </p:tgtEl>
                                        <p:attrNameLst>
                                          <p:attrName>style.visibility</p:attrName>
                                        </p:attrNameLst>
                                      </p:cBhvr>
                                      <p:to>
                                        <p:strVal val="hidden"/>
                                      </p:to>
                                    </p:set>
                                  </p:childTnLst>
                                </p:cTn>
                              </p:par>
                            </p:childTnLst>
                          </p:cTn>
                        </p:par>
                        <p:par>
                          <p:cTn id="44" fill="hold">
                            <p:stCondLst>
                              <p:cond delay="2000"/>
                            </p:stCondLst>
                            <p:childTnLst>
                              <p:par>
                                <p:cTn id="45" presetID="6" presetClass="exit" presetSubtype="32" fill="hold" grpId="0" nodeType="afterEffect">
                                  <p:stCondLst>
                                    <p:cond delay="0"/>
                                  </p:stCondLst>
                                  <p:childTnLst>
                                    <p:animEffect transition="out" filter="circle(out)">
                                      <p:cBhvr>
                                        <p:cTn id="46" dur="2000"/>
                                        <p:tgtEl>
                                          <p:spTgt spid="17"/>
                                        </p:tgtEl>
                                      </p:cBhvr>
                                    </p:animEffect>
                                    <p:set>
                                      <p:cBhvr>
                                        <p:cTn id="47" dur="1" fill="hold">
                                          <p:stCondLst>
                                            <p:cond delay="1999"/>
                                          </p:stCondLst>
                                        </p:cTn>
                                        <p:tgtEl>
                                          <p:spTgt spid="17"/>
                                        </p:tgtEl>
                                        <p:attrNameLst>
                                          <p:attrName>style.visibility</p:attrName>
                                        </p:attrNameLst>
                                      </p:cBhvr>
                                      <p:to>
                                        <p:strVal val="hidden"/>
                                      </p:to>
                                    </p:set>
                                  </p:childTnLst>
                                </p:cTn>
                              </p:par>
                            </p:childTnLst>
                          </p:cTn>
                        </p:par>
                        <p:par>
                          <p:cTn id="48" fill="hold">
                            <p:stCondLst>
                              <p:cond delay="4000"/>
                            </p:stCondLst>
                            <p:childTnLst>
                              <p:par>
                                <p:cTn id="49" presetID="6" presetClass="exit" presetSubtype="32" fill="hold" grpId="0" nodeType="afterEffect">
                                  <p:stCondLst>
                                    <p:cond delay="0"/>
                                  </p:stCondLst>
                                  <p:childTnLst>
                                    <p:animEffect transition="out" filter="circle(out)">
                                      <p:cBhvr>
                                        <p:cTn id="50" dur="2000"/>
                                        <p:tgtEl>
                                          <p:spTgt spid="18"/>
                                        </p:tgtEl>
                                      </p:cBhvr>
                                    </p:animEffect>
                                    <p:set>
                                      <p:cBhvr>
                                        <p:cTn id="51" dur="1" fill="hold">
                                          <p:stCondLst>
                                            <p:cond delay="1999"/>
                                          </p:stCondLst>
                                        </p:cTn>
                                        <p:tgtEl>
                                          <p:spTgt spid="18"/>
                                        </p:tgtEl>
                                        <p:attrNameLst>
                                          <p:attrName>style.visibility</p:attrName>
                                        </p:attrNameLst>
                                      </p:cBhvr>
                                      <p:to>
                                        <p:strVal val="hidden"/>
                                      </p:to>
                                    </p:set>
                                  </p:childTnLst>
                                </p:cTn>
                              </p:par>
                            </p:childTnLst>
                          </p:cTn>
                        </p:par>
                        <p:par>
                          <p:cTn id="52" fill="hold">
                            <p:stCondLst>
                              <p:cond delay="6000"/>
                            </p:stCondLst>
                            <p:childTnLst>
                              <p:par>
                                <p:cTn id="53" presetID="6" presetClass="exit" presetSubtype="32" fill="hold" grpId="0" nodeType="afterEffect">
                                  <p:stCondLst>
                                    <p:cond delay="0"/>
                                  </p:stCondLst>
                                  <p:childTnLst>
                                    <p:animEffect transition="out" filter="circle(out)">
                                      <p:cBhvr>
                                        <p:cTn id="54" dur="2000"/>
                                        <p:tgtEl>
                                          <p:spTgt spid="19"/>
                                        </p:tgtEl>
                                      </p:cBhvr>
                                    </p:animEffect>
                                    <p:set>
                                      <p:cBhvr>
                                        <p:cTn id="55" dur="1" fill="hold">
                                          <p:stCondLst>
                                            <p:cond delay="1999"/>
                                          </p:stCondLst>
                                        </p:cTn>
                                        <p:tgtEl>
                                          <p:spTgt spid="19"/>
                                        </p:tgtEl>
                                        <p:attrNameLst>
                                          <p:attrName>style.visibility</p:attrName>
                                        </p:attrNameLst>
                                      </p:cBhvr>
                                      <p:to>
                                        <p:strVal val="hidden"/>
                                      </p:to>
                                    </p:set>
                                  </p:childTnLst>
                                </p:cTn>
                              </p:par>
                            </p:childTnLst>
                          </p:cTn>
                        </p:par>
                        <p:par>
                          <p:cTn id="56" fill="hold">
                            <p:stCondLst>
                              <p:cond delay="8000"/>
                            </p:stCondLst>
                            <p:childTnLst>
                              <p:par>
                                <p:cTn id="57" presetID="6" presetClass="exit" presetSubtype="32" fill="hold" grpId="0" nodeType="afterEffect">
                                  <p:stCondLst>
                                    <p:cond delay="0"/>
                                  </p:stCondLst>
                                  <p:childTnLst>
                                    <p:animEffect transition="out" filter="circle(out)">
                                      <p:cBhvr>
                                        <p:cTn id="58" dur="2000"/>
                                        <p:tgtEl>
                                          <p:spTgt spid="20"/>
                                        </p:tgtEl>
                                      </p:cBhvr>
                                    </p:animEffect>
                                    <p:set>
                                      <p:cBhvr>
                                        <p:cTn id="59" dur="1" fill="hold">
                                          <p:stCondLst>
                                            <p:cond delay="1999"/>
                                          </p:stCondLst>
                                        </p:cTn>
                                        <p:tgtEl>
                                          <p:spTgt spid="20"/>
                                        </p:tgtEl>
                                        <p:attrNameLst>
                                          <p:attrName>style.visibility</p:attrName>
                                        </p:attrNameLst>
                                      </p:cBhvr>
                                      <p:to>
                                        <p:strVal val="hidden"/>
                                      </p:to>
                                    </p:set>
                                  </p:childTnLst>
                                </p:cTn>
                              </p:par>
                              <p:par>
                                <p:cTn id="60" presetID="6" presetClass="exit" presetSubtype="32" fill="hold" grpId="1" nodeType="withEffect">
                                  <p:stCondLst>
                                    <p:cond delay="0"/>
                                  </p:stCondLst>
                                  <p:childTnLst>
                                    <p:animEffect transition="out" filter="circle(out)">
                                      <p:cBhvr>
                                        <p:cTn id="61" dur="2000"/>
                                        <p:tgtEl>
                                          <p:spTgt spid="8"/>
                                        </p:tgtEl>
                                      </p:cBhvr>
                                    </p:animEffect>
                                    <p:set>
                                      <p:cBhvr>
                                        <p:cTn id="62" dur="1" fill="hold">
                                          <p:stCondLst>
                                            <p:cond delay="19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circle(in)">
                                      <p:cBhvr>
                                        <p:cTn id="67" dur="2000"/>
                                        <p:tgtEl>
                                          <p:spTgt spid="25"/>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circle(in)">
                                      <p:cBhvr>
                                        <p:cTn id="70" dur="2000"/>
                                        <p:tgtEl>
                                          <p:spTgt spid="27"/>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circle(in)">
                                      <p:cBhvr>
                                        <p:cTn id="73" dur="2000"/>
                                        <p:tgtEl>
                                          <p:spTgt spid="28"/>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circle(in)">
                                      <p:cBhvr>
                                        <p:cTn id="76" dur="2000"/>
                                        <p:tgtEl>
                                          <p:spTgt spid="34"/>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circle(in)">
                                      <p:cBhvr>
                                        <p:cTn id="79" dur="2000"/>
                                        <p:tgtEl>
                                          <p:spTgt spid="35"/>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circle(in)">
                                      <p:cBhvr>
                                        <p:cTn id="82" dur="2000"/>
                                        <p:tgtEl>
                                          <p:spTgt spid="36"/>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ircle(in)">
                                      <p:cBhvr>
                                        <p:cTn id="85" dur="2000"/>
                                        <p:tgtEl>
                                          <p:spTgt spid="37"/>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circle(in)">
                                      <p:cBhvr>
                                        <p:cTn id="88" dur="2000"/>
                                        <p:tgtEl>
                                          <p:spTgt spid="38"/>
                                        </p:tgtEl>
                                      </p:cBhvr>
                                    </p:animEffect>
                                  </p:childTnLst>
                                </p:cTn>
                              </p:par>
                            </p:childTnLst>
                          </p:cTn>
                        </p:par>
                        <p:par>
                          <p:cTn id="89" fill="hold">
                            <p:stCondLst>
                              <p:cond delay="2000"/>
                            </p:stCondLst>
                            <p:childTnLst>
                              <p:par>
                                <p:cTn id="90" presetID="10" presetClass="exit" presetSubtype="0" fill="hold" grpId="1" nodeType="afterEffect">
                                  <p:stCondLst>
                                    <p:cond delay="0"/>
                                  </p:stCondLst>
                                  <p:childTnLst>
                                    <p:animEffect transition="out" filter="fade">
                                      <p:cBhvr>
                                        <p:cTn id="91" dur="500"/>
                                        <p:tgtEl>
                                          <p:spTgt spid="68"/>
                                        </p:tgtEl>
                                      </p:cBhvr>
                                    </p:animEffect>
                                    <p:set>
                                      <p:cBhvr>
                                        <p:cTn id="92" dur="1" fill="hold">
                                          <p:stCondLst>
                                            <p:cond delay="499"/>
                                          </p:stCondLst>
                                        </p:cTn>
                                        <p:tgtEl>
                                          <p:spTgt spid="68"/>
                                        </p:tgtEl>
                                        <p:attrNameLst>
                                          <p:attrName>style.visibility</p:attrName>
                                        </p:attrNameLst>
                                      </p:cBhvr>
                                      <p:to>
                                        <p:strVal val="hidden"/>
                                      </p:to>
                                    </p:set>
                                  </p:childTnLst>
                                </p:cTn>
                              </p:par>
                              <p:par>
                                <p:cTn id="93" presetID="6" presetClass="exit" presetSubtype="32" fill="hold" grpId="0" nodeType="withEffect">
                                  <p:stCondLst>
                                    <p:cond delay="0"/>
                                  </p:stCondLst>
                                  <p:childTnLst>
                                    <p:animEffect transition="out" filter="circle(out)">
                                      <p:cBhvr>
                                        <p:cTn id="94" dur="2000"/>
                                        <p:tgtEl>
                                          <p:spTgt spid="11"/>
                                        </p:tgtEl>
                                      </p:cBhvr>
                                    </p:animEffect>
                                    <p:set>
                                      <p:cBhvr>
                                        <p:cTn id="95" dur="1" fill="hold">
                                          <p:stCondLst>
                                            <p:cond delay="1999"/>
                                          </p:stCondLst>
                                        </p:cTn>
                                        <p:tgtEl>
                                          <p:spTgt spid="1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6" presetClass="exit" presetSubtype="32" fill="hold" grpId="0" nodeType="clickEffect">
                                  <p:stCondLst>
                                    <p:cond delay="0"/>
                                  </p:stCondLst>
                                  <p:childTnLst>
                                    <p:animEffect transition="out" filter="circle(out)">
                                      <p:cBhvr>
                                        <p:cTn id="99" dur="2000"/>
                                        <p:tgtEl>
                                          <p:spTgt spid="21"/>
                                        </p:tgtEl>
                                      </p:cBhvr>
                                    </p:animEffect>
                                    <p:set>
                                      <p:cBhvr>
                                        <p:cTn id="100" dur="1" fill="hold">
                                          <p:stCondLst>
                                            <p:cond delay="1999"/>
                                          </p:stCondLst>
                                        </p:cTn>
                                        <p:tgtEl>
                                          <p:spTgt spid="21"/>
                                        </p:tgtEl>
                                        <p:attrNameLst>
                                          <p:attrName>style.visibility</p:attrName>
                                        </p:attrNameLst>
                                      </p:cBhvr>
                                      <p:to>
                                        <p:strVal val="hidden"/>
                                      </p:to>
                                    </p:set>
                                  </p:childTnLst>
                                </p:cTn>
                              </p:par>
                            </p:childTnLst>
                          </p:cTn>
                        </p:par>
                        <p:par>
                          <p:cTn id="101" fill="hold">
                            <p:stCondLst>
                              <p:cond delay="2000"/>
                            </p:stCondLst>
                            <p:childTnLst>
                              <p:par>
                                <p:cTn id="102" presetID="6" presetClass="exit" presetSubtype="32" fill="hold" grpId="0" nodeType="afterEffect">
                                  <p:stCondLst>
                                    <p:cond delay="0"/>
                                  </p:stCondLst>
                                  <p:childTnLst>
                                    <p:animEffect transition="out" filter="circle(out)">
                                      <p:cBhvr>
                                        <p:cTn id="103" dur="2000"/>
                                        <p:tgtEl>
                                          <p:spTgt spid="22"/>
                                        </p:tgtEl>
                                      </p:cBhvr>
                                    </p:animEffect>
                                    <p:set>
                                      <p:cBhvr>
                                        <p:cTn id="104" dur="1" fill="hold">
                                          <p:stCondLst>
                                            <p:cond delay="1999"/>
                                          </p:stCondLst>
                                        </p:cTn>
                                        <p:tgtEl>
                                          <p:spTgt spid="22"/>
                                        </p:tgtEl>
                                        <p:attrNameLst>
                                          <p:attrName>style.visibility</p:attrName>
                                        </p:attrNameLst>
                                      </p:cBhvr>
                                      <p:to>
                                        <p:strVal val="hidden"/>
                                      </p:to>
                                    </p:set>
                                  </p:childTnLst>
                                </p:cTn>
                              </p:par>
                            </p:childTnLst>
                          </p:cTn>
                        </p:par>
                        <p:par>
                          <p:cTn id="105" fill="hold">
                            <p:stCondLst>
                              <p:cond delay="4000"/>
                            </p:stCondLst>
                            <p:childTnLst>
                              <p:par>
                                <p:cTn id="106" presetID="6" presetClass="exit" presetSubtype="32" fill="hold" grpId="0" nodeType="afterEffect">
                                  <p:stCondLst>
                                    <p:cond delay="0"/>
                                  </p:stCondLst>
                                  <p:childTnLst>
                                    <p:animEffect transition="out" filter="circle(out)">
                                      <p:cBhvr>
                                        <p:cTn id="107" dur="2000"/>
                                        <p:tgtEl>
                                          <p:spTgt spid="23"/>
                                        </p:tgtEl>
                                      </p:cBhvr>
                                    </p:animEffect>
                                    <p:set>
                                      <p:cBhvr>
                                        <p:cTn id="108" dur="1" fill="hold">
                                          <p:stCondLst>
                                            <p:cond delay="1999"/>
                                          </p:stCondLst>
                                        </p:cTn>
                                        <p:tgtEl>
                                          <p:spTgt spid="2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circle(in)">
                                      <p:cBhvr>
                                        <p:cTn id="113" dur="2000"/>
                                        <p:tgtEl>
                                          <p:spTgt spid="41"/>
                                        </p:tgtEl>
                                      </p:cBhvr>
                                    </p:animEffect>
                                  </p:childTnLst>
                                </p:cTn>
                              </p:par>
                              <p:par>
                                <p:cTn id="114" presetID="6" presetClass="entr" presetSubtype="16"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circle(in)">
                                      <p:cBhvr>
                                        <p:cTn id="116" dur="2000"/>
                                        <p:tgtEl>
                                          <p:spTgt spid="40"/>
                                        </p:tgtEl>
                                      </p:cBhvr>
                                    </p:animEffect>
                                  </p:childTnLst>
                                </p:cTn>
                              </p:par>
                              <p:par>
                                <p:cTn id="117" presetID="6" presetClass="entr" presetSubtype="16"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circle(in)">
                                      <p:cBhvr>
                                        <p:cTn id="119" dur="2000"/>
                                        <p:tgtEl>
                                          <p:spTgt spid="39"/>
                                        </p:tgtEl>
                                      </p:cBhvr>
                                    </p:animEffect>
                                  </p:childTnLst>
                                </p:cTn>
                              </p:par>
                              <p:par>
                                <p:cTn id="120" presetID="6" presetClass="entr" presetSubtype="16" fill="hold" grpId="0" nodeType="with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circle(in)">
                                      <p:cBhvr>
                                        <p:cTn id="122" dur="2000"/>
                                        <p:tgtEl>
                                          <p:spTgt spid="29"/>
                                        </p:tgtEl>
                                      </p:cBhvr>
                                    </p:animEffect>
                                  </p:childTnLst>
                                </p:cTn>
                              </p:par>
                              <p:par>
                                <p:cTn id="123" presetID="6" presetClass="entr" presetSubtype="16" fill="hold" grpId="0" nodeType="with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circle(in)">
                                      <p:cBhvr>
                                        <p:cTn id="125" dur="2000"/>
                                        <p:tgtEl>
                                          <p:spTgt spid="26"/>
                                        </p:tgtEl>
                                      </p:cBhvr>
                                    </p:animEffect>
                                  </p:childTnLst>
                                </p:cTn>
                              </p:par>
                              <p:par>
                                <p:cTn id="126" presetID="6" presetClass="exit" presetSubtype="32" fill="hold" grpId="0" nodeType="withEffect">
                                  <p:stCondLst>
                                    <p:cond delay="0"/>
                                  </p:stCondLst>
                                  <p:childTnLst>
                                    <p:animEffect transition="out" filter="circle(out)">
                                      <p:cBhvr>
                                        <p:cTn id="127" dur="2000"/>
                                        <p:tgtEl>
                                          <p:spTgt spid="60"/>
                                        </p:tgtEl>
                                      </p:cBhvr>
                                    </p:animEffect>
                                    <p:set>
                                      <p:cBhvr>
                                        <p:cTn id="128" dur="1" fill="hold">
                                          <p:stCondLst>
                                            <p:cond delay="1999"/>
                                          </p:stCondLst>
                                        </p:cTn>
                                        <p:tgtEl>
                                          <p:spTgt spid="60"/>
                                        </p:tgtEl>
                                        <p:attrNameLst>
                                          <p:attrName>style.visibility</p:attrName>
                                        </p:attrNameLst>
                                      </p:cBhvr>
                                      <p:to>
                                        <p:strVal val="hidden"/>
                                      </p:to>
                                    </p:set>
                                  </p:childTnLst>
                                </p:cTn>
                              </p:par>
                              <p:par>
                                <p:cTn id="129" presetID="6" presetClass="exit" presetSubtype="32" fill="hold" grpId="0" nodeType="withEffect">
                                  <p:stCondLst>
                                    <p:cond delay="0"/>
                                  </p:stCondLst>
                                  <p:childTnLst>
                                    <p:animEffect transition="out" filter="circle(out)">
                                      <p:cBhvr>
                                        <p:cTn id="130" dur="2000"/>
                                        <p:tgtEl>
                                          <p:spTgt spid="61"/>
                                        </p:tgtEl>
                                      </p:cBhvr>
                                    </p:animEffect>
                                    <p:set>
                                      <p:cBhvr>
                                        <p:cTn id="131" dur="1" fill="hold">
                                          <p:stCondLst>
                                            <p:cond delay="1999"/>
                                          </p:stCondLst>
                                        </p:cTn>
                                        <p:tgtEl>
                                          <p:spTgt spid="61"/>
                                        </p:tgtEl>
                                        <p:attrNameLst>
                                          <p:attrName>style.visibility</p:attrName>
                                        </p:attrNameLst>
                                      </p:cBhvr>
                                      <p:to>
                                        <p:strVal val="hidden"/>
                                      </p:to>
                                    </p:set>
                                  </p:childTnLst>
                                </p:cTn>
                              </p:par>
                              <p:par>
                                <p:cTn id="132" presetID="6" presetClass="exit" presetSubtype="32" fill="hold" grpId="0" nodeType="withEffect">
                                  <p:stCondLst>
                                    <p:cond delay="0"/>
                                  </p:stCondLst>
                                  <p:childTnLst>
                                    <p:animEffect transition="out" filter="circle(out)">
                                      <p:cBhvr>
                                        <p:cTn id="133" dur="2000"/>
                                        <p:tgtEl>
                                          <p:spTgt spid="62"/>
                                        </p:tgtEl>
                                      </p:cBhvr>
                                    </p:animEffect>
                                    <p:set>
                                      <p:cBhvr>
                                        <p:cTn id="134" dur="1" fill="hold">
                                          <p:stCondLst>
                                            <p:cond delay="1999"/>
                                          </p:stCondLst>
                                        </p:cTn>
                                        <p:tgtEl>
                                          <p:spTgt spid="6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69"/>
                                        </p:tgtEl>
                                      </p:cBhvr>
                                    </p:animEffect>
                                    <p:set>
                                      <p:cBhvr>
                                        <p:cTn id="137" dur="1" fill="hold">
                                          <p:stCondLst>
                                            <p:cond delay="499"/>
                                          </p:stCondLst>
                                        </p:cTn>
                                        <p:tgtEl>
                                          <p:spTgt spid="69"/>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0" nodeType="clickEffect">
                                  <p:stCondLst>
                                    <p:cond delay="0"/>
                                  </p:stCondLst>
                                  <p:childTnLst>
                                    <p:set>
                                      <p:cBhvr>
                                        <p:cTn id="141" dur="1" fill="hold">
                                          <p:stCondLst>
                                            <p:cond delay="0"/>
                                          </p:stCondLst>
                                        </p:cTn>
                                        <p:tgtEl>
                                          <p:spTgt spid="63"/>
                                        </p:tgtEl>
                                        <p:attrNameLst>
                                          <p:attrName>style.visibility</p:attrName>
                                        </p:attrNameLst>
                                      </p:cBhvr>
                                      <p:to>
                                        <p:strVal val="visible"/>
                                      </p:to>
                                    </p:set>
                                    <p:animEffect transition="in" filter="circle(in)">
                                      <p:cBhvr>
                                        <p:cTn id="142" dur="2000"/>
                                        <p:tgtEl>
                                          <p:spTgt spid="63"/>
                                        </p:tgtEl>
                                      </p:cBhvr>
                                    </p:animEffect>
                                  </p:childTnLst>
                                </p:cTn>
                              </p:par>
                              <p:par>
                                <p:cTn id="143" presetID="6" presetClass="entr" presetSubtype="16" fill="hold" grpId="0" nodeType="with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circle(in)">
                                      <p:cBhvr>
                                        <p:cTn id="145" dur="2000"/>
                                        <p:tgtEl>
                                          <p:spTgt spid="64"/>
                                        </p:tgtEl>
                                      </p:cBhvr>
                                    </p:animEffect>
                                  </p:childTnLst>
                                </p:cTn>
                              </p:par>
                              <p:par>
                                <p:cTn id="146" presetID="6" presetClass="entr" presetSubtype="16" fill="hold" grpId="0" nodeType="withEffect">
                                  <p:stCondLst>
                                    <p:cond delay="0"/>
                                  </p:stCondLst>
                                  <p:childTnLst>
                                    <p:set>
                                      <p:cBhvr>
                                        <p:cTn id="147" dur="1" fill="hold">
                                          <p:stCondLst>
                                            <p:cond delay="0"/>
                                          </p:stCondLst>
                                        </p:cTn>
                                        <p:tgtEl>
                                          <p:spTgt spid="65"/>
                                        </p:tgtEl>
                                        <p:attrNameLst>
                                          <p:attrName>style.visibility</p:attrName>
                                        </p:attrNameLst>
                                      </p:cBhvr>
                                      <p:to>
                                        <p:strVal val="visible"/>
                                      </p:to>
                                    </p:set>
                                    <p:animEffect transition="in" filter="circle(in)">
                                      <p:cBhvr>
                                        <p:cTn id="148" dur="2000"/>
                                        <p:tgtEl>
                                          <p:spTgt spid="65"/>
                                        </p:tgtEl>
                                      </p:cBhvr>
                                    </p:animEffect>
                                  </p:childTnLst>
                                </p:cTn>
                              </p:par>
                              <p:par>
                                <p:cTn id="149" presetID="6" presetClass="entr" presetSubtype="16" fill="hold" grpId="0" nodeType="withEffect">
                                  <p:stCondLst>
                                    <p:cond delay="0"/>
                                  </p:stCondLst>
                                  <p:childTnLst>
                                    <p:set>
                                      <p:cBhvr>
                                        <p:cTn id="150" dur="1" fill="hold">
                                          <p:stCondLst>
                                            <p:cond delay="0"/>
                                          </p:stCondLst>
                                        </p:cTn>
                                        <p:tgtEl>
                                          <p:spTgt spid="66"/>
                                        </p:tgtEl>
                                        <p:attrNameLst>
                                          <p:attrName>style.visibility</p:attrName>
                                        </p:attrNameLst>
                                      </p:cBhvr>
                                      <p:to>
                                        <p:strVal val="visible"/>
                                      </p:to>
                                    </p:set>
                                    <p:animEffect transition="in" filter="circle(in)">
                                      <p:cBhvr>
                                        <p:cTn id="151" dur="2000"/>
                                        <p:tgtEl>
                                          <p:spTgt spid="66"/>
                                        </p:tgtEl>
                                      </p:cBhvr>
                                    </p:animEffect>
                                  </p:childTnLst>
                                </p:cTn>
                              </p:par>
                              <p:par>
                                <p:cTn id="152" presetID="6" presetClass="exit" presetSubtype="32" fill="hold" grpId="0" nodeType="withEffect">
                                  <p:stCondLst>
                                    <p:cond delay="0"/>
                                  </p:stCondLst>
                                  <p:childTnLst>
                                    <p:animEffect transition="out" filter="circle(out)">
                                      <p:cBhvr>
                                        <p:cTn id="153" dur="2000"/>
                                        <p:tgtEl>
                                          <p:spTgt spid="13"/>
                                        </p:tgtEl>
                                      </p:cBhvr>
                                    </p:animEffect>
                                    <p:set>
                                      <p:cBhvr>
                                        <p:cTn id="154" dur="1" fill="hold">
                                          <p:stCondLst>
                                            <p:cond delay="1999"/>
                                          </p:stCondLst>
                                        </p:cTn>
                                        <p:tgtEl>
                                          <p:spTgt spid="13"/>
                                        </p:tgtEl>
                                        <p:attrNameLst>
                                          <p:attrName>style.visibility</p:attrName>
                                        </p:attrNameLst>
                                      </p:cBhvr>
                                      <p:to>
                                        <p:strVal val="hidden"/>
                                      </p:to>
                                    </p:set>
                                  </p:childTnLst>
                                </p:cTn>
                              </p:par>
                              <p:par>
                                <p:cTn id="155" presetID="6" presetClass="exit" presetSubtype="32" fill="hold" grpId="0" nodeType="withEffect">
                                  <p:stCondLst>
                                    <p:cond delay="0"/>
                                  </p:stCondLst>
                                  <p:childTnLst>
                                    <p:animEffect transition="out" filter="circle(out)">
                                      <p:cBhvr>
                                        <p:cTn id="156" dur="2000"/>
                                        <p:tgtEl>
                                          <p:spTgt spid="14"/>
                                        </p:tgtEl>
                                      </p:cBhvr>
                                    </p:animEffect>
                                    <p:set>
                                      <p:cBhvr>
                                        <p:cTn id="157" dur="1" fill="hold">
                                          <p:stCondLst>
                                            <p:cond delay="1999"/>
                                          </p:stCondLst>
                                        </p:cTn>
                                        <p:tgtEl>
                                          <p:spTgt spid="14"/>
                                        </p:tgtEl>
                                        <p:attrNameLst>
                                          <p:attrName>style.visibility</p:attrName>
                                        </p:attrNameLst>
                                      </p:cBhvr>
                                      <p:to>
                                        <p:strVal val="hidden"/>
                                      </p:to>
                                    </p:set>
                                  </p:childTnLst>
                                </p:cTn>
                              </p:par>
                              <p:par>
                                <p:cTn id="158" presetID="6" presetClass="exit" presetSubtype="32" fill="hold" grpId="0" nodeType="withEffect">
                                  <p:stCondLst>
                                    <p:cond delay="0"/>
                                  </p:stCondLst>
                                  <p:childTnLst>
                                    <p:animEffect transition="out" filter="circle(out)">
                                      <p:cBhvr>
                                        <p:cTn id="159" dur="2000"/>
                                        <p:tgtEl>
                                          <p:spTgt spid="15"/>
                                        </p:tgtEl>
                                      </p:cBhvr>
                                    </p:animEffect>
                                    <p:set>
                                      <p:cBhvr>
                                        <p:cTn id="160" dur="1" fill="hold">
                                          <p:stCondLst>
                                            <p:cond delay="1999"/>
                                          </p:stCondLst>
                                        </p:cTn>
                                        <p:tgtEl>
                                          <p:spTgt spid="15"/>
                                        </p:tgtEl>
                                        <p:attrNameLst>
                                          <p:attrName>style.visibility</p:attrName>
                                        </p:attrNameLst>
                                      </p:cBhvr>
                                      <p:to>
                                        <p:strVal val="hidden"/>
                                      </p:to>
                                    </p:set>
                                  </p:childTnLst>
                                </p:cTn>
                              </p:par>
                              <p:par>
                                <p:cTn id="161" presetID="6" presetClass="exit" presetSubtype="32" fill="hold" grpId="1" nodeType="withEffect">
                                  <p:stCondLst>
                                    <p:cond delay="0"/>
                                  </p:stCondLst>
                                  <p:childTnLst>
                                    <p:animEffect transition="out" filter="circle(out)">
                                      <p:cBhvr>
                                        <p:cTn id="162" dur="2000"/>
                                        <p:tgtEl>
                                          <p:spTgt spid="13"/>
                                        </p:tgtEl>
                                      </p:cBhvr>
                                    </p:animEffect>
                                    <p:set>
                                      <p:cBhvr>
                                        <p:cTn id="163" dur="1" fill="hold">
                                          <p:stCondLst>
                                            <p:cond delay="1999"/>
                                          </p:stCondLst>
                                        </p:cTn>
                                        <p:tgtEl>
                                          <p:spTgt spid="13"/>
                                        </p:tgtEl>
                                        <p:attrNameLst>
                                          <p:attrName>style.visibility</p:attrName>
                                        </p:attrNameLst>
                                      </p:cBhvr>
                                      <p:to>
                                        <p:strVal val="hidden"/>
                                      </p:to>
                                    </p:set>
                                  </p:childTnLst>
                                </p:cTn>
                              </p:par>
                              <p:par>
                                <p:cTn id="164" presetID="6" presetClass="exit" presetSubtype="32" fill="hold" grpId="1" nodeType="withEffect">
                                  <p:stCondLst>
                                    <p:cond delay="0"/>
                                  </p:stCondLst>
                                  <p:childTnLst>
                                    <p:animEffect transition="out" filter="circle(out)">
                                      <p:cBhvr>
                                        <p:cTn id="165" dur="2000"/>
                                        <p:tgtEl>
                                          <p:spTgt spid="14"/>
                                        </p:tgtEl>
                                      </p:cBhvr>
                                    </p:animEffect>
                                    <p:set>
                                      <p:cBhvr>
                                        <p:cTn id="166" dur="1" fill="hold">
                                          <p:stCondLst>
                                            <p:cond delay="1999"/>
                                          </p:stCondLst>
                                        </p:cTn>
                                        <p:tgtEl>
                                          <p:spTgt spid="14"/>
                                        </p:tgtEl>
                                        <p:attrNameLst>
                                          <p:attrName>style.visibility</p:attrName>
                                        </p:attrNameLst>
                                      </p:cBhvr>
                                      <p:to>
                                        <p:strVal val="hidden"/>
                                      </p:to>
                                    </p:set>
                                  </p:childTnLst>
                                </p:cTn>
                              </p:par>
                              <p:par>
                                <p:cTn id="167" presetID="6" presetClass="exit" presetSubtype="32" fill="hold" grpId="1" nodeType="withEffect">
                                  <p:stCondLst>
                                    <p:cond delay="0"/>
                                  </p:stCondLst>
                                  <p:childTnLst>
                                    <p:animEffect transition="out" filter="circle(out)">
                                      <p:cBhvr>
                                        <p:cTn id="168" dur="2000"/>
                                        <p:tgtEl>
                                          <p:spTgt spid="15"/>
                                        </p:tgtEl>
                                      </p:cBhvr>
                                    </p:animEffect>
                                    <p:set>
                                      <p:cBhvr>
                                        <p:cTn id="169" dur="1" fill="hold">
                                          <p:stCondLst>
                                            <p:cond delay="1999"/>
                                          </p:stCondLst>
                                        </p:cTn>
                                        <p:tgtEl>
                                          <p:spTgt spid="15"/>
                                        </p:tgtEl>
                                        <p:attrNameLst>
                                          <p:attrName>style.visibility</p:attrName>
                                        </p:attrNameLst>
                                      </p:cBhvr>
                                      <p:to>
                                        <p:strVal val="hidden"/>
                                      </p:to>
                                    </p:set>
                                  </p:childTnLst>
                                </p:cTn>
                              </p:par>
                            </p:childTnLst>
                          </p:cTn>
                        </p:par>
                        <p:par>
                          <p:cTn id="170" fill="hold">
                            <p:stCondLst>
                              <p:cond delay="2000"/>
                            </p:stCondLst>
                            <p:childTnLst>
                              <p:par>
                                <p:cTn id="171" presetID="42" presetClass="exit" presetSubtype="0" fill="hold" grpId="2" nodeType="afterEffect">
                                  <p:stCondLst>
                                    <p:cond delay="0"/>
                                  </p:stCondLst>
                                  <p:childTnLst>
                                    <p:animEffect transition="out" filter="fade">
                                      <p:cBhvr>
                                        <p:cTn id="172" dur="1000"/>
                                        <p:tgtEl>
                                          <p:spTgt spid="70"/>
                                        </p:tgtEl>
                                      </p:cBhvr>
                                    </p:animEffect>
                                    <p:anim calcmode="lin" valueType="num">
                                      <p:cBhvr>
                                        <p:cTn id="173" dur="1000"/>
                                        <p:tgtEl>
                                          <p:spTgt spid="70"/>
                                        </p:tgtEl>
                                        <p:attrNameLst>
                                          <p:attrName>ppt_x</p:attrName>
                                        </p:attrNameLst>
                                      </p:cBhvr>
                                      <p:tavLst>
                                        <p:tav tm="0">
                                          <p:val>
                                            <p:strVal val="ppt_x"/>
                                          </p:val>
                                        </p:tav>
                                        <p:tav tm="100000">
                                          <p:val>
                                            <p:strVal val="ppt_x"/>
                                          </p:val>
                                        </p:tav>
                                      </p:tavLst>
                                    </p:anim>
                                    <p:anim calcmode="lin" valueType="num">
                                      <p:cBhvr>
                                        <p:cTn id="174" dur="1000"/>
                                        <p:tgtEl>
                                          <p:spTgt spid="70"/>
                                        </p:tgtEl>
                                        <p:attrNameLst>
                                          <p:attrName>ppt_y</p:attrName>
                                        </p:attrNameLst>
                                      </p:cBhvr>
                                      <p:tavLst>
                                        <p:tav tm="0">
                                          <p:val>
                                            <p:strVal val="ppt_y"/>
                                          </p:val>
                                        </p:tav>
                                        <p:tav tm="100000">
                                          <p:val>
                                            <p:strVal val="ppt_y+.1"/>
                                          </p:val>
                                        </p:tav>
                                      </p:tavLst>
                                    </p:anim>
                                    <p:set>
                                      <p:cBhvr>
                                        <p:cTn id="175" dur="1" fill="hold">
                                          <p:stCondLst>
                                            <p:cond delay="999"/>
                                          </p:stCondLst>
                                        </p:cTn>
                                        <p:tgtEl>
                                          <p:spTgt spid="70"/>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6" presetClass="entr" presetSubtype="16" fill="hold" grpId="0" nodeType="clickEffect">
                                  <p:stCondLst>
                                    <p:cond delay="0"/>
                                  </p:stCondLst>
                                  <p:childTnLst>
                                    <p:set>
                                      <p:cBhvr>
                                        <p:cTn id="179" dur="1" fill="hold">
                                          <p:stCondLst>
                                            <p:cond delay="0"/>
                                          </p:stCondLst>
                                        </p:cTn>
                                        <p:tgtEl>
                                          <p:spTgt spid="30"/>
                                        </p:tgtEl>
                                        <p:attrNameLst>
                                          <p:attrName>style.visibility</p:attrName>
                                        </p:attrNameLst>
                                      </p:cBhvr>
                                      <p:to>
                                        <p:strVal val="visible"/>
                                      </p:to>
                                    </p:set>
                                    <p:animEffect transition="in" filter="circle(in)">
                                      <p:cBhvr>
                                        <p:cTn id="180" dur="2000"/>
                                        <p:tgtEl>
                                          <p:spTgt spid="30"/>
                                        </p:tgtEl>
                                      </p:cBhvr>
                                    </p:animEffect>
                                  </p:childTnLst>
                                </p:cTn>
                              </p:par>
                              <p:par>
                                <p:cTn id="181" presetID="6" presetClass="entr" presetSubtype="16" fill="hold" grpId="0" nodeType="withEffect">
                                  <p:stCondLst>
                                    <p:cond delay="0"/>
                                  </p:stCondLst>
                                  <p:childTnLst>
                                    <p:set>
                                      <p:cBhvr>
                                        <p:cTn id="182" dur="1" fill="hold">
                                          <p:stCondLst>
                                            <p:cond delay="0"/>
                                          </p:stCondLst>
                                        </p:cTn>
                                        <p:tgtEl>
                                          <p:spTgt spid="31"/>
                                        </p:tgtEl>
                                        <p:attrNameLst>
                                          <p:attrName>style.visibility</p:attrName>
                                        </p:attrNameLst>
                                      </p:cBhvr>
                                      <p:to>
                                        <p:strVal val="visible"/>
                                      </p:to>
                                    </p:set>
                                    <p:animEffect transition="in" filter="circle(in)">
                                      <p:cBhvr>
                                        <p:cTn id="183" dur="2000"/>
                                        <p:tgtEl>
                                          <p:spTgt spid="31"/>
                                        </p:tgtEl>
                                      </p:cBhvr>
                                    </p:animEffect>
                                  </p:childTnLst>
                                </p:cTn>
                              </p:par>
                              <p:par>
                                <p:cTn id="184" presetID="6" presetClass="entr" presetSubtype="16" fill="hold" grpId="0" nodeType="with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circle(in)">
                                      <p:cBhvr>
                                        <p:cTn id="186" dur="2000"/>
                                        <p:tgtEl>
                                          <p:spTgt spid="32"/>
                                        </p:tgtEl>
                                      </p:cBhvr>
                                    </p:animEffect>
                                  </p:childTnLst>
                                </p:cTn>
                              </p:par>
                              <p:par>
                                <p:cTn id="187" presetID="6" presetClass="entr" presetSubtype="16" fill="hold" grpId="0" nodeType="withEffect">
                                  <p:stCondLst>
                                    <p:cond delay="0"/>
                                  </p:stCondLst>
                                  <p:childTnLst>
                                    <p:set>
                                      <p:cBhvr>
                                        <p:cTn id="188" dur="1" fill="hold">
                                          <p:stCondLst>
                                            <p:cond delay="0"/>
                                          </p:stCondLst>
                                        </p:cTn>
                                        <p:tgtEl>
                                          <p:spTgt spid="33"/>
                                        </p:tgtEl>
                                        <p:attrNameLst>
                                          <p:attrName>style.visibility</p:attrName>
                                        </p:attrNameLst>
                                      </p:cBhvr>
                                      <p:to>
                                        <p:strVal val="visible"/>
                                      </p:to>
                                    </p:set>
                                    <p:animEffect transition="in" filter="circle(in)">
                                      <p:cBhvr>
                                        <p:cTn id="189" dur="2000"/>
                                        <p:tgtEl>
                                          <p:spTgt spid="33"/>
                                        </p:tgtEl>
                                      </p:cBhvr>
                                    </p:animEffect>
                                  </p:childTnLst>
                                </p:cTn>
                              </p:par>
                              <p:par>
                                <p:cTn id="190" presetID="42" presetClass="exit" presetSubtype="0" fill="hold" grpId="1" nodeType="withEffect">
                                  <p:stCondLst>
                                    <p:cond delay="0"/>
                                  </p:stCondLst>
                                  <p:childTnLst>
                                    <p:animEffect transition="out" filter="fade">
                                      <p:cBhvr>
                                        <p:cTn id="191" dur="2000"/>
                                        <p:tgtEl>
                                          <p:spTgt spid="70"/>
                                        </p:tgtEl>
                                      </p:cBhvr>
                                    </p:animEffect>
                                    <p:anim calcmode="lin" valueType="num">
                                      <p:cBhvr>
                                        <p:cTn id="192" dur="2000"/>
                                        <p:tgtEl>
                                          <p:spTgt spid="70"/>
                                        </p:tgtEl>
                                        <p:attrNameLst>
                                          <p:attrName>ppt_x</p:attrName>
                                        </p:attrNameLst>
                                      </p:cBhvr>
                                      <p:tavLst>
                                        <p:tav tm="0">
                                          <p:val>
                                            <p:strVal val="ppt_x"/>
                                          </p:val>
                                        </p:tav>
                                        <p:tav tm="100000">
                                          <p:val>
                                            <p:strVal val="ppt_x"/>
                                          </p:val>
                                        </p:tav>
                                      </p:tavLst>
                                    </p:anim>
                                    <p:anim calcmode="lin" valueType="num">
                                      <p:cBhvr>
                                        <p:cTn id="193" dur="2000"/>
                                        <p:tgtEl>
                                          <p:spTgt spid="70"/>
                                        </p:tgtEl>
                                        <p:attrNameLst>
                                          <p:attrName>ppt_y</p:attrName>
                                        </p:attrNameLst>
                                      </p:cBhvr>
                                      <p:tavLst>
                                        <p:tav tm="0">
                                          <p:val>
                                            <p:strVal val="ppt_y"/>
                                          </p:val>
                                        </p:tav>
                                        <p:tav tm="100000">
                                          <p:val>
                                            <p:strVal val="ppt_y+.1"/>
                                          </p:val>
                                        </p:tav>
                                      </p:tavLst>
                                    </p:anim>
                                    <p:set>
                                      <p:cBhvr>
                                        <p:cTn id="194" dur="1" fill="hold">
                                          <p:stCondLst>
                                            <p:cond delay="1999"/>
                                          </p:stCondLst>
                                        </p:cTn>
                                        <p:tgtEl>
                                          <p:spTgt spid="70"/>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6" presetClass="exit" presetSubtype="32" fill="hold" grpId="1" nodeType="clickEffect">
                                  <p:stCondLst>
                                    <p:cond delay="0"/>
                                  </p:stCondLst>
                                  <p:childTnLst>
                                    <p:animEffect transition="out" filter="circle(out)">
                                      <p:cBhvr>
                                        <p:cTn id="198" dur="2000"/>
                                        <p:tgtEl>
                                          <p:spTgt spid="9"/>
                                        </p:tgtEl>
                                      </p:cBhvr>
                                    </p:animEffect>
                                    <p:set>
                                      <p:cBhvr>
                                        <p:cTn id="199" dur="1" fill="hold">
                                          <p:stCondLst>
                                            <p:cond delay="1999"/>
                                          </p:stCondLst>
                                        </p:cTn>
                                        <p:tgtEl>
                                          <p:spTgt spid="9"/>
                                        </p:tgtEl>
                                        <p:attrNameLst>
                                          <p:attrName>style.visibility</p:attrName>
                                        </p:attrNameLst>
                                      </p:cBhvr>
                                      <p:to>
                                        <p:strVal val="hidden"/>
                                      </p:to>
                                    </p:set>
                                  </p:childTnLst>
                                </p:cTn>
                              </p:par>
                              <p:par>
                                <p:cTn id="200" presetID="6" presetClass="exit" presetSubtype="32" fill="hold" grpId="1" nodeType="withEffect">
                                  <p:stCondLst>
                                    <p:cond delay="0"/>
                                  </p:stCondLst>
                                  <p:childTnLst>
                                    <p:animEffect transition="out" filter="circle(out)">
                                      <p:cBhvr>
                                        <p:cTn id="201" dur="2000"/>
                                        <p:tgtEl>
                                          <p:spTgt spid="10"/>
                                        </p:tgtEl>
                                      </p:cBhvr>
                                    </p:animEffect>
                                    <p:set>
                                      <p:cBhvr>
                                        <p:cTn id="202" dur="1" fill="hold">
                                          <p:stCondLst>
                                            <p:cond delay="1999"/>
                                          </p:stCondLst>
                                        </p:cTn>
                                        <p:tgtEl>
                                          <p:spTgt spid="10"/>
                                        </p:tgtEl>
                                        <p:attrNameLst>
                                          <p:attrName>style.visibility</p:attrName>
                                        </p:attrNameLst>
                                      </p:cBhvr>
                                      <p:to>
                                        <p:strVal val="hidden"/>
                                      </p:to>
                                    </p:set>
                                  </p:childTnLst>
                                </p:cTn>
                              </p:par>
                              <p:par>
                                <p:cTn id="203" presetID="6" presetClass="exit" presetSubtype="32" fill="hold" grpId="1" nodeType="withEffect">
                                  <p:stCondLst>
                                    <p:cond delay="0"/>
                                  </p:stCondLst>
                                  <p:childTnLst>
                                    <p:animEffect transition="out" filter="circle(out)">
                                      <p:cBhvr>
                                        <p:cTn id="204" dur="2000"/>
                                        <p:tgtEl>
                                          <p:spTgt spid="16"/>
                                        </p:tgtEl>
                                      </p:cBhvr>
                                    </p:animEffect>
                                    <p:set>
                                      <p:cBhvr>
                                        <p:cTn id="205" dur="1" fill="hold">
                                          <p:stCondLst>
                                            <p:cond delay="1999"/>
                                          </p:stCondLst>
                                        </p:cTn>
                                        <p:tgtEl>
                                          <p:spTgt spid="16"/>
                                        </p:tgtEl>
                                        <p:attrNameLst>
                                          <p:attrName>style.visibility</p:attrName>
                                        </p:attrNameLst>
                                      </p:cBhvr>
                                      <p:to>
                                        <p:strVal val="hidden"/>
                                      </p:to>
                                    </p:set>
                                  </p:childTnLst>
                                </p:cTn>
                              </p:par>
                              <p:par>
                                <p:cTn id="206" presetID="6" presetClass="exit" presetSubtype="32" fill="hold" grpId="1" nodeType="withEffect">
                                  <p:stCondLst>
                                    <p:cond delay="0"/>
                                  </p:stCondLst>
                                  <p:childTnLst>
                                    <p:animEffect transition="out" filter="circle(out)">
                                      <p:cBhvr>
                                        <p:cTn id="207" dur="2000"/>
                                        <p:tgtEl>
                                          <p:spTgt spid="17"/>
                                        </p:tgtEl>
                                      </p:cBhvr>
                                    </p:animEffect>
                                    <p:set>
                                      <p:cBhvr>
                                        <p:cTn id="208" dur="1" fill="hold">
                                          <p:stCondLst>
                                            <p:cond delay="1999"/>
                                          </p:stCondLst>
                                        </p:cTn>
                                        <p:tgtEl>
                                          <p:spTgt spid="17"/>
                                        </p:tgtEl>
                                        <p:attrNameLst>
                                          <p:attrName>style.visibility</p:attrName>
                                        </p:attrNameLst>
                                      </p:cBhvr>
                                      <p:to>
                                        <p:strVal val="hidden"/>
                                      </p:to>
                                    </p:set>
                                  </p:childTnLst>
                                </p:cTn>
                              </p:par>
                              <p:par>
                                <p:cTn id="209" presetID="6" presetClass="exit" presetSubtype="32" fill="hold" grpId="1" nodeType="withEffect">
                                  <p:stCondLst>
                                    <p:cond delay="0"/>
                                  </p:stCondLst>
                                  <p:childTnLst>
                                    <p:animEffect transition="out" filter="circle(out)">
                                      <p:cBhvr>
                                        <p:cTn id="210" dur="2000"/>
                                        <p:tgtEl>
                                          <p:spTgt spid="18"/>
                                        </p:tgtEl>
                                      </p:cBhvr>
                                    </p:animEffect>
                                    <p:set>
                                      <p:cBhvr>
                                        <p:cTn id="211" dur="1" fill="hold">
                                          <p:stCondLst>
                                            <p:cond delay="1999"/>
                                          </p:stCondLst>
                                        </p:cTn>
                                        <p:tgtEl>
                                          <p:spTgt spid="18"/>
                                        </p:tgtEl>
                                        <p:attrNameLst>
                                          <p:attrName>style.visibility</p:attrName>
                                        </p:attrNameLst>
                                      </p:cBhvr>
                                      <p:to>
                                        <p:strVal val="hidden"/>
                                      </p:to>
                                    </p:set>
                                  </p:childTnLst>
                                </p:cTn>
                              </p:par>
                              <p:par>
                                <p:cTn id="212" presetID="6" presetClass="exit" presetSubtype="32" fill="hold" grpId="1" nodeType="withEffect">
                                  <p:stCondLst>
                                    <p:cond delay="0"/>
                                  </p:stCondLst>
                                  <p:childTnLst>
                                    <p:animEffect transition="out" filter="circle(out)">
                                      <p:cBhvr>
                                        <p:cTn id="213" dur="2000"/>
                                        <p:tgtEl>
                                          <p:spTgt spid="19"/>
                                        </p:tgtEl>
                                      </p:cBhvr>
                                    </p:animEffect>
                                    <p:set>
                                      <p:cBhvr>
                                        <p:cTn id="214" dur="1" fill="hold">
                                          <p:stCondLst>
                                            <p:cond delay="1999"/>
                                          </p:stCondLst>
                                        </p:cTn>
                                        <p:tgtEl>
                                          <p:spTgt spid="19"/>
                                        </p:tgtEl>
                                        <p:attrNameLst>
                                          <p:attrName>style.visibility</p:attrName>
                                        </p:attrNameLst>
                                      </p:cBhvr>
                                      <p:to>
                                        <p:strVal val="hidden"/>
                                      </p:to>
                                    </p:set>
                                  </p:childTnLst>
                                </p:cTn>
                              </p:par>
                              <p:par>
                                <p:cTn id="215" presetID="6" presetClass="exit" presetSubtype="32" fill="hold" grpId="1" nodeType="withEffect">
                                  <p:stCondLst>
                                    <p:cond delay="0"/>
                                  </p:stCondLst>
                                  <p:childTnLst>
                                    <p:animEffect transition="out" filter="circle(out)">
                                      <p:cBhvr>
                                        <p:cTn id="216" dur="2000"/>
                                        <p:tgtEl>
                                          <p:spTgt spid="20"/>
                                        </p:tgtEl>
                                      </p:cBhvr>
                                    </p:animEffect>
                                    <p:set>
                                      <p:cBhvr>
                                        <p:cTn id="217" dur="1" fill="hold">
                                          <p:stCondLst>
                                            <p:cond delay="1999"/>
                                          </p:stCondLst>
                                        </p:cTn>
                                        <p:tgtEl>
                                          <p:spTgt spid="20"/>
                                        </p:tgtEl>
                                        <p:attrNameLst>
                                          <p:attrName>style.visibility</p:attrName>
                                        </p:attrNameLst>
                                      </p:cBhvr>
                                      <p:to>
                                        <p:strVal val="hidden"/>
                                      </p:to>
                                    </p:set>
                                  </p:childTnLst>
                                </p:cTn>
                              </p:par>
                              <p:par>
                                <p:cTn id="218" presetID="6" presetClass="exit" presetSubtype="32" fill="hold" grpId="1" nodeType="withEffect">
                                  <p:stCondLst>
                                    <p:cond delay="0"/>
                                  </p:stCondLst>
                                  <p:childTnLst>
                                    <p:animEffect transition="out" filter="circle(out)">
                                      <p:cBhvr>
                                        <p:cTn id="219" dur="2000"/>
                                        <p:tgtEl>
                                          <p:spTgt spid="25"/>
                                        </p:tgtEl>
                                      </p:cBhvr>
                                    </p:animEffect>
                                    <p:set>
                                      <p:cBhvr>
                                        <p:cTn id="220" dur="1" fill="hold">
                                          <p:stCondLst>
                                            <p:cond delay="1999"/>
                                          </p:stCondLst>
                                        </p:cTn>
                                        <p:tgtEl>
                                          <p:spTgt spid="25"/>
                                        </p:tgtEl>
                                        <p:attrNameLst>
                                          <p:attrName>style.visibility</p:attrName>
                                        </p:attrNameLst>
                                      </p:cBhvr>
                                      <p:to>
                                        <p:strVal val="hidden"/>
                                      </p:to>
                                    </p:set>
                                  </p:childTnLst>
                                </p:cTn>
                              </p:par>
                              <p:par>
                                <p:cTn id="221" presetID="6" presetClass="exit" presetSubtype="32" fill="hold" grpId="1" nodeType="withEffect">
                                  <p:stCondLst>
                                    <p:cond delay="0"/>
                                  </p:stCondLst>
                                  <p:childTnLst>
                                    <p:animEffect transition="out" filter="circle(out)">
                                      <p:cBhvr>
                                        <p:cTn id="222" dur="2000"/>
                                        <p:tgtEl>
                                          <p:spTgt spid="27"/>
                                        </p:tgtEl>
                                      </p:cBhvr>
                                    </p:animEffect>
                                    <p:set>
                                      <p:cBhvr>
                                        <p:cTn id="223" dur="1" fill="hold">
                                          <p:stCondLst>
                                            <p:cond delay="1999"/>
                                          </p:stCondLst>
                                        </p:cTn>
                                        <p:tgtEl>
                                          <p:spTgt spid="27"/>
                                        </p:tgtEl>
                                        <p:attrNameLst>
                                          <p:attrName>style.visibility</p:attrName>
                                        </p:attrNameLst>
                                      </p:cBhvr>
                                      <p:to>
                                        <p:strVal val="hidden"/>
                                      </p:to>
                                    </p:set>
                                  </p:childTnLst>
                                </p:cTn>
                              </p:par>
                              <p:par>
                                <p:cTn id="224" presetID="6" presetClass="exit" presetSubtype="32" fill="hold" grpId="1" nodeType="withEffect">
                                  <p:stCondLst>
                                    <p:cond delay="0"/>
                                  </p:stCondLst>
                                  <p:childTnLst>
                                    <p:animEffect transition="out" filter="circle(out)">
                                      <p:cBhvr>
                                        <p:cTn id="225" dur="2000"/>
                                        <p:tgtEl>
                                          <p:spTgt spid="28"/>
                                        </p:tgtEl>
                                      </p:cBhvr>
                                    </p:animEffect>
                                    <p:set>
                                      <p:cBhvr>
                                        <p:cTn id="226" dur="1" fill="hold">
                                          <p:stCondLst>
                                            <p:cond delay="1999"/>
                                          </p:stCondLst>
                                        </p:cTn>
                                        <p:tgtEl>
                                          <p:spTgt spid="28"/>
                                        </p:tgtEl>
                                        <p:attrNameLst>
                                          <p:attrName>style.visibility</p:attrName>
                                        </p:attrNameLst>
                                      </p:cBhvr>
                                      <p:to>
                                        <p:strVal val="hidden"/>
                                      </p:to>
                                    </p:set>
                                  </p:childTnLst>
                                </p:cTn>
                              </p:par>
                              <p:par>
                                <p:cTn id="227" presetID="6" presetClass="exit" presetSubtype="32" fill="hold" grpId="1" nodeType="withEffect">
                                  <p:stCondLst>
                                    <p:cond delay="0"/>
                                  </p:stCondLst>
                                  <p:childTnLst>
                                    <p:animEffect transition="out" filter="circle(out)">
                                      <p:cBhvr>
                                        <p:cTn id="228" dur="2000"/>
                                        <p:tgtEl>
                                          <p:spTgt spid="34"/>
                                        </p:tgtEl>
                                      </p:cBhvr>
                                    </p:animEffect>
                                    <p:set>
                                      <p:cBhvr>
                                        <p:cTn id="229" dur="1" fill="hold">
                                          <p:stCondLst>
                                            <p:cond delay="1999"/>
                                          </p:stCondLst>
                                        </p:cTn>
                                        <p:tgtEl>
                                          <p:spTgt spid="34"/>
                                        </p:tgtEl>
                                        <p:attrNameLst>
                                          <p:attrName>style.visibility</p:attrName>
                                        </p:attrNameLst>
                                      </p:cBhvr>
                                      <p:to>
                                        <p:strVal val="hidden"/>
                                      </p:to>
                                    </p:set>
                                  </p:childTnLst>
                                </p:cTn>
                              </p:par>
                              <p:par>
                                <p:cTn id="230" presetID="6" presetClass="exit" presetSubtype="32" fill="hold" grpId="1" nodeType="withEffect">
                                  <p:stCondLst>
                                    <p:cond delay="0"/>
                                  </p:stCondLst>
                                  <p:childTnLst>
                                    <p:animEffect transition="out" filter="circle(out)">
                                      <p:cBhvr>
                                        <p:cTn id="231" dur="2000"/>
                                        <p:tgtEl>
                                          <p:spTgt spid="35"/>
                                        </p:tgtEl>
                                      </p:cBhvr>
                                    </p:animEffect>
                                    <p:set>
                                      <p:cBhvr>
                                        <p:cTn id="232" dur="1" fill="hold">
                                          <p:stCondLst>
                                            <p:cond delay="1999"/>
                                          </p:stCondLst>
                                        </p:cTn>
                                        <p:tgtEl>
                                          <p:spTgt spid="35"/>
                                        </p:tgtEl>
                                        <p:attrNameLst>
                                          <p:attrName>style.visibility</p:attrName>
                                        </p:attrNameLst>
                                      </p:cBhvr>
                                      <p:to>
                                        <p:strVal val="hidden"/>
                                      </p:to>
                                    </p:set>
                                  </p:childTnLst>
                                </p:cTn>
                              </p:par>
                              <p:par>
                                <p:cTn id="233" presetID="6" presetClass="exit" presetSubtype="32" fill="hold" grpId="1" nodeType="withEffect">
                                  <p:stCondLst>
                                    <p:cond delay="0"/>
                                  </p:stCondLst>
                                  <p:childTnLst>
                                    <p:animEffect transition="out" filter="circle(out)">
                                      <p:cBhvr>
                                        <p:cTn id="234" dur="2000"/>
                                        <p:tgtEl>
                                          <p:spTgt spid="22"/>
                                        </p:tgtEl>
                                      </p:cBhvr>
                                    </p:animEffect>
                                    <p:set>
                                      <p:cBhvr>
                                        <p:cTn id="235" dur="1" fill="hold">
                                          <p:stCondLst>
                                            <p:cond delay="1999"/>
                                          </p:stCondLst>
                                        </p:cTn>
                                        <p:tgtEl>
                                          <p:spTgt spid="22"/>
                                        </p:tgtEl>
                                        <p:attrNameLst>
                                          <p:attrName>style.visibility</p:attrName>
                                        </p:attrNameLst>
                                      </p:cBhvr>
                                      <p:to>
                                        <p:strVal val="hidden"/>
                                      </p:to>
                                    </p:set>
                                  </p:childTnLst>
                                </p:cTn>
                              </p:par>
                              <p:par>
                                <p:cTn id="236" presetID="6" presetClass="exit" presetSubtype="32" fill="hold" grpId="1" nodeType="withEffect">
                                  <p:stCondLst>
                                    <p:cond delay="0"/>
                                  </p:stCondLst>
                                  <p:childTnLst>
                                    <p:animEffect transition="out" filter="circle(out)">
                                      <p:cBhvr>
                                        <p:cTn id="237" dur="2000"/>
                                        <p:tgtEl>
                                          <p:spTgt spid="36"/>
                                        </p:tgtEl>
                                      </p:cBhvr>
                                    </p:animEffect>
                                    <p:set>
                                      <p:cBhvr>
                                        <p:cTn id="238" dur="1" fill="hold">
                                          <p:stCondLst>
                                            <p:cond delay="1999"/>
                                          </p:stCondLst>
                                        </p:cTn>
                                        <p:tgtEl>
                                          <p:spTgt spid="36"/>
                                        </p:tgtEl>
                                        <p:attrNameLst>
                                          <p:attrName>style.visibility</p:attrName>
                                        </p:attrNameLst>
                                      </p:cBhvr>
                                      <p:to>
                                        <p:strVal val="hidden"/>
                                      </p:to>
                                    </p:set>
                                  </p:childTnLst>
                                </p:cTn>
                              </p:par>
                              <p:par>
                                <p:cTn id="239" presetID="6" presetClass="exit" presetSubtype="32" fill="hold" grpId="1" nodeType="withEffect">
                                  <p:stCondLst>
                                    <p:cond delay="0"/>
                                  </p:stCondLst>
                                  <p:childTnLst>
                                    <p:animEffect transition="out" filter="circle(out)">
                                      <p:cBhvr>
                                        <p:cTn id="240" dur="2000"/>
                                        <p:tgtEl>
                                          <p:spTgt spid="37"/>
                                        </p:tgtEl>
                                      </p:cBhvr>
                                    </p:animEffect>
                                    <p:set>
                                      <p:cBhvr>
                                        <p:cTn id="241" dur="1" fill="hold">
                                          <p:stCondLst>
                                            <p:cond delay="1999"/>
                                          </p:stCondLst>
                                        </p:cTn>
                                        <p:tgtEl>
                                          <p:spTgt spid="37"/>
                                        </p:tgtEl>
                                        <p:attrNameLst>
                                          <p:attrName>style.visibility</p:attrName>
                                        </p:attrNameLst>
                                      </p:cBhvr>
                                      <p:to>
                                        <p:strVal val="hidden"/>
                                      </p:to>
                                    </p:set>
                                  </p:childTnLst>
                                </p:cTn>
                              </p:par>
                              <p:par>
                                <p:cTn id="242" presetID="6" presetClass="exit" presetSubtype="32" fill="hold" grpId="1" nodeType="withEffect">
                                  <p:stCondLst>
                                    <p:cond delay="0"/>
                                  </p:stCondLst>
                                  <p:childTnLst>
                                    <p:animEffect transition="out" filter="circle(out)">
                                      <p:cBhvr>
                                        <p:cTn id="243" dur="2000"/>
                                        <p:tgtEl>
                                          <p:spTgt spid="38"/>
                                        </p:tgtEl>
                                      </p:cBhvr>
                                    </p:animEffect>
                                    <p:set>
                                      <p:cBhvr>
                                        <p:cTn id="244" dur="1" fill="hold">
                                          <p:stCondLst>
                                            <p:cond delay="1999"/>
                                          </p:stCondLst>
                                        </p:cTn>
                                        <p:tgtEl>
                                          <p:spTgt spid="38"/>
                                        </p:tgtEl>
                                        <p:attrNameLst>
                                          <p:attrName>style.visibility</p:attrName>
                                        </p:attrNameLst>
                                      </p:cBhvr>
                                      <p:to>
                                        <p:strVal val="hidden"/>
                                      </p:to>
                                    </p:set>
                                  </p:childTnLst>
                                </p:cTn>
                              </p:par>
                              <p:par>
                                <p:cTn id="245" presetID="6" presetClass="exit" presetSubtype="32" fill="hold" grpId="1" nodeType="withEffect">
                                  <p:stCondLst>
                                    <p:cond delay="0"/>
                                  </p:stCondLst>
                                  <p:childTnLst>
                                    <p:animEffect transition="out" filter="circle(out)">
                                      <p:cBhvr>
                                        <p:cTn id="246" dur="2000"/>
                                        <p:tgtEl>
                                          <p:spTgt spid="11"/>
                                        </p:tgtEl>
                                      </p:cBhvr>
                                    </p:animEffect>
                                    <p:set>
                                      <p:cBhvr>
                                        <p:cTn id="247" dur="1" fill="hold">
                                          <p:stCondLst>
                                            <p:cond delay="1999"/>
                                          </p:stCondLst>
                                        </p:cTn>
                                        <p:tgtEl>
                                          <p:spTgt spid="11"/>
                                        </p:tgtEl>
                                        <p:attrNameLst>
                                          <p:attrName>style.visibility</p:attrName>
                                        </p:attrNameLst>
                                      </p:cBhvr>
                                      <p:to>
                                        <p:strVal val="hidden"/>
                                      </p:to>
                                    </p:set>
                                  </p:childTnLst>
                                </p:cTn>
                              </p:par>
                              <p:par>
                                <p:cTn id="248" presetID="6" presetClass="exit" presetSubtype="32" fill="hold" grpId="1" nodeType="withEffect">
                                  <p:stCondLst>
                                    <p:cond delay="0"/>
                                  </p:stCondLst>
                                  <p:childTnLst>
                                    <p:animEffect transition="out" filter="circle(out)">
                                      <p:cBhvr>
                                        <p:cTn id="249" dur="2000"/>
                                        <p:tgtEl>
                                          <p:spTgt spid="21"/>
                                        </p:tgtEl>
                                      </p:cBhvr>
                                    </p:animEffect>
                                    <p:set>
                                      <p:cBhvr>
                                        <p:cTn id="250" dur="1" fill="hold">
                                          <p:stCondLst>
                                            <p:cond delay="1999"/>
                                          </p:stCondLst>
                                        </p:cTn>
                                        <p:tgtEl>
                                          <p:spTgt spid="21"/>
                                        </p:tgtEl>
                                        <p:attrNameLst>
                                          <p:attrName>style.visibility</p:attrName>
                                        </p:attrNameLst>
                                      </p:cBhvr>
                                      <p:to>
                                        <p:strVal val="hidden"/>
                                      </p:to>
                                    </p:set>
                                  </p:childTnLst>
                                </p:cTn>
                              </p:par>
                              <p:par>
                                <p:cTn id="251" presetID="6" presetClass="exit" presetSubtype="32" fill="hold" grpId="1" nodeType="withEffect">
                                  <p:stCondLst>
                                    <p:cond delay="0"/>
                                  </p:stCondLst>
                                  <p:childTnLst>
                                    <p:animEffect transition="out" filter="circle(out)">
                                      <p:cBhvr>
                                        <p:cTn id="252" dur="2000"/>
                                        <p:tgtEl>
                                          <p:spTgt spid="23"/>
                                        </p:tgtEl>
                                      </p:cBhvr>
                                    </p:animEffect>
                                    <p:set>
                                      <p:cBhvr>
                                        <p:cTn id="253" dur="1" fill="hold">
                                          <p:stCondLst>
                                            <p:cond delay="1999"/>
                                          </p:stCondLst>
                                        </p:cTn>
                                        <p:tgtEl>
                                          <p:spTgt spid="23"/>
                                        </p:tgtEl>
                                        <p:attrNameLst>
                                          <p:attrName>style.visibility</p:attrName>
                                        </p:attrNameLst>
                                      </p:cBhvr>
                                      <p:to>
                                        <p:strVal val="hidden"/>
                                      </p:to>
                                    </p:set>
                                  </p:childTnLst>
                                </p:cTn>
                              </p:par>
                              <p:par>
                                <p:cTn id="254" presetID="6" presetClass="exit" presetSubtype="32" fill="hold" grpId="1" nodeType="withEffect">
                                  <p:stCondLst>
                                    <p:cond delay="0"/>
                                  </p:stCondLst>
                                  <p:childTnLst>
                                    <p:animEffect transition="out" filter="circle(out)">
                                      <p:cBhvr>
                                        <p:cTn id="255" dur="2000"/>
                                        <p:tgtEl>
                                          <p:spTgt spid="41"/>
                                        </p:tgtEl>
                                      </p:cBhvr>
                                    </p:animEffect>
                                    <p:set>
                                      <p:cBhvr>
                                        <p:cTn id="256" dur="1" fill="hold">
                                          <p:stCondLst>
                                            <p:cond delay="1999"/>
                                          </p:stCondLst>
                                        </p:cTn>
                                        <p:tgtEl>
                                          <p:spTgt spid="41"/>
                                        </p:tgtEl>
                                        <p:attrNameLst>
                                          <p:attrName>style.visibility</p:attrName>
                                        </p:attrNameLst>
                                      </p:cBhvr>
                                      <p:to>
                                        <p:strVal val="hidden"/>
                                      </p:to>
                                    </p:set>
                                  </p:childTnLst>
                                </p:cTn>
                              </p:par>
                              <p:par>
                                <p:cTn id="257" presetID="6" presetClass="exit" presetSubtype="32" fill="hold" grpId="1" nodeType="withEffect">
                                  <p:stCondLst>
                                    <p:cond delay="0"/>
                                  </p:stCondLst>
                                  <p:childTnLst>
                                    <p:animEffect transition="out" filter="circle(out)">
                                      <p:cBhvr>
                                        <p:cTn id="258" dur="2000"/>
                                        <p:tgtEl>
                                          <p:spTgt spid="40"/>
                                        </p:tgtEl>
                                      </p:cBhvr>
                                    </p:animEffect>
                                    <p:set>
                                      <p:cBhvr>
                                        <p:cTn id="259" dur="1" fill="hold">
                                          <p:stCondLst>
                                            <p:cond delay="1999"/>
                                          </p:stCondLst>
                                        </p:cTn>
                                        <p:tgtEl>
                                          <p:spTgt spid="40"/>
                                        </p:tgtEl>
                                        <p:attrNameLst>
                                          <p:attrName>style.visibility</p:attrName>
                                        </p:attrNameLst>
                                      </p:cBhvr>
                                      <p:to>
                                        <p:strVal val="hidden"/>
                                      </p:to>
                                    </p:set>
                                  </p:childTnLst>
                                </p:cTn>
                              </p:par>
                              <p:par>
                                <p:cTn id="260" presetID="6" presetClass="exit" presetSubtype="32" fill="hold" grpId="1" nodeType="withEffect">
                                  <p:stCondLst>
                                    <p:cond delay="0"/>
                                  </p:stCondLst>
                                  <p:childTnLst>
                                    <p:animEffect transition="out" filter="circle(out)">
                                      <p:cBhvr>
                                        <p:cTn id="261" dur="2000"/>
                                        <p:tgtEl>
                                          <p:spTgt spid="39"/>
                                        </p:tgtEl>
                                      </p:cBhvr>
                                    </p:animEffect>
                                    <p:set>
                                      <p:cBhvr>
                                        <p:cTn id="262" dur="1" fill="hold">
                                          <p:stCondLst>
                                            <p:cond delay="1999"/>
                                          </p:stCondLst>
                                        </p:cTn>
                                        <p:tgtEl>
                                          <p:spTgt spid="39"/>
                                        </p:tgtEl>
                                        <p:attrNameLst>
                                          <p:attrName>style.visibility</p:attrName>
                                        </p:attrNameLst>
                                      </p:cBhvr>
                                      <p:to>
                                        <p:strVal val="hidden"/>
                                      </p:to>
                                    </p:set>
                                  </p:childTnLst>
                                </p:cTn>
                              </p:par>
                              <p:par>
                                <p:cTn id="263" presetID="6" presetClass="exit" presetSubtype="32" fill="hold" grpId="1" nodeType="withEffect">
                                  <p:stCondLst>
                                    <p:cond delay="0"/>
                                  </p:stCondLst>
                                  <p:childTnLst>
                                    <p:animEffect transition="out" filter="circle(out)">
                                      <p:cBhvr>
                                        <p:cTn id="264" dur="2000"/>
                                        <p:tgtEl>
                                          <p:spTgt spid="26"/>
                                        </p:tgtEl>
                                      </p:cBhvr>
                                    </p:animEffect>
                                    <p:set>
                                      <p:cBhvr>
                                        <p:cTn id="265" dur="1" fill="hold">
                                          <p:stCondLst>
                                            <p:cond delay="1999"/>
                                          </p:stCondLst>
                                        </p:cTn>
                                        <p:tgtEl>
                                          <p:spTgt spid="26"/>
                                        </p:tgtEl>
                                        <p:attrNameLst>
                                          <p:attrName>style.visibility</p:attrName>
                                        </p:attrNameLst>
                                      </p:cBhvr>
                                      <p:to>
                                        <p:strVal val="hidden"/>
                                      </p:to>
                                    </p:set>
                                  </p:childTnLst>
                                </p:cTn>
                              </p:par>
                              <p:par>
                                <p:cTn id="266" presetID="6" presetClass="exit" presetSubtype="32" fill="hold" grpId="1" nodeType="withEffect">
                                  <p:stCondLst>
                                    <p:cond delay="0"/>
                                  </p:stCondLst>
                                  <p:childTnLst>
                                    <p:animEffect transition="out" filter="circle(out)">
                                      <p:cBhvr>
                                        <p:cTn id="267" dur="2000"/>
                                        <p:tgtEl>
                                          <p:spTgt spid="29"/>
                                        </p:tgtEl>
                                      </p:cBhvr>
                                    </p:animEffect>
                                    <p:set>
                                      <p:cBhvr>
                                        <p:cTn id="268" dur="1" fill="hold">
                                          <p:stCondLst>
                                            <p:cond delay="1999"/>
                                          </p:stCondLst>
                                        </p:cTn>
                                        <p:tgtEl>
                                          <p:spTgt spid="29"/>
                                        </p:tgtEl>
                                        <p:attrNameLst>
                                          <p:attrName>style.visibility</p:attrName>
                                        </p:attrNameLst>
                                      </p:cBhvr>
                                      <p:to>
                                        <p:strVal val="hidden"/>
                                      </p:to>
                                    </p:set>
                                  </p:childTnLst>
                                </p:cTn>
                              </p:par>
                              <p:par>
                                <p:cTn id="269" presetID="6" presetClass="exit" presetSubtype="32" fill="hold" grpId="1" nodeType="withEffect">
                                  <p:stCondLst>
                                    <p:cond delay="0"/>
                                  </p:stCondLst>
                                  <p:childTnLst>
                                    <p:animEffect transition="out" filter="circle(out)">
                                      <p:cBhvr>
                                        <p:cTn id="270" dur="2000"/>
                                        <p:tgtEl>
                                          <p:spTgt spid="30"/>
                                        </p:tgtEl>
                                      </p:cBhvr>
                                    </p:animEffect>
                                    <p:set>
                                      <p:cBhvr>
                                        <p:cTn id="271" dur="1" fill="hold">
                                          <p:stCondLst>
                                            <p:cond delay="1999"/>
                                          </p:stCondLst>
                                        </p:cTn>
                                        <p:tgtEl>
                                          <p:spTgt spid="30"/>
                                        </p:tgtEl>
                                        <p:attrNameLst>
                                          <p:attrName>style.visibility</p:attrName>
                                        </p:attrNameLst>
                                      </p:cBhvr>
                                      <p:to>
                                        <p:strVal val="hidden"/>
                                      </p:to>
                                    </p:set>
                                  </p:childTnLst>
                                </p:cTn>
                              </p:par>
                              <p:par>
                                <p:cTn id="272" presetID="6" presetClass="exit" presetSubtype="32" fill="hold" grpId="1" nodeType="withEffect">
                                  <p:stCondLst>
                                    <p:cond delay="0"/>
                                  </p:stCondLst>
                                  <p:childTnLst>
                                    <p:animEffect transition="out" filter="circle(out)">
                                      <p:cBhvr>
                                        <p:cTn id="273" dur="2000"/>
                                        <p:tgtEl>
                                          <p:spTgt spid="31"/>
                                        </p:tgtEl>
                                      </p:cBhvr>
                                    </p:animEffect>
                                    <p:set>
                                      <p:cBhvr>
                                        <p:cTn id="274" dur="1" fill="hold">
                                          <p:stCondLst>
                                            <p:cond delay="1999"/>
                                          </p:stCondLst>
                                        </p:cTn>
                                        <p:tgtEl>
                                          <p:spTgt spid="31"/>
                                        </p:tgtEl>
                                        <p:attrNameLst>
                                          <p:attrName>style.visibility</p:attrName>
                                        </p:attrNameLst>
                                      </p:cBhvr>
                                      <p:to>
                                        <p:strVal val="hidden"/>
                                      </p:to>
                                    </p:set>
                                  </p:childTnLst>
                                </p:cTn>
                              </p:par>
                              <p:par>
                                <p:cTn id="275" presetID="6" presetClass="exit" presetSubtype="32" fill="hold" grpId="1" nodeType="withEffect">
                                  <p:stCondLst>
                                    <p:cond delay="0"/>
                                  </p:stCondLst>
                                  <p:childTnLst>
                                    <p:animEffect transition="out" filter="circle(out)">
                                      <p:cBhvr>
                                        <p:cTn id="276" dur="2000"/>
                                        <p:tgtEl>
                                          <p:spTgt spid="32"/>
                                        </p:tgtEl>
                                      </p:cBhvr>
                                    </p:animEffect>
                                    <p:set>
                                      <p:cBhvr>
                                        <p:cTn id="277" dur="1" fill="hold">
                                          <p:stCondLst>
                                            <p:cond delay="1999"/>
                                          </p:stCondLst>
                                        </p:cTn>
                                        <p:tgtEl>
                                          <p:spTgt spid="32"/>
                                        </p:tgtEl>
                                        <p:attrNameLst>
                                          <p:attrName>style.visibility</p:attrName>
                                        </p:attrNameLst>
                                      </p:cBhvr>
                                      <p:to>
                                        <p:strVal val="hidden"/>
                                      </p:to>
                                    </p:set>
                                  </p:childTnLst>
                                </p:cTn>
                              </p:par>
                              <p:par>
                                <p:cTn id="278" presetID="6" presetClass="exit" presetSubtype="32" fill="hold" grpId="1" nodeType="withEffect">
                                  <p:stCondLst>
                                    <p:cond delay="0"/>
                                  </p:stCondLst>
                                  <p:childTnLst>
                                    <p:animEffect transition="out" filter="circle(out)">
                                      <p:cBhvr>
                                        <p:cTn id="279" dur="2000"/>
                                        <p:tgtEl>
                                          <p:spTgt spid="33"/>
                                        </p:tgtEl>
                                      </p:cBhvr>
                                    </p:animEffect>
                                    <p:set>
                                      <p:cBhvr>
                                        <p:cTn id="280" dur="1" fill="hold">
                                          <p:stCondLst>
                                            <p:cond delay="1999"/>
                                          </p:stCondLst>
                                        </p:cTn>
                                        <p:tgtEl>
                                          <p:spTgt spid="33"/>
                                        </p:tgtEl>
                                        <p:attrNameLst>
                                          <p:attrName>style.visibility</p:attrName>
                                        </p:attrNameLst>
                                      </p:cBhvr>
                                      <p:to>
                                        <p:strVal val="hidden"/>
                                      </p:to>
                                    </p:set>
                                  </p:childTnLst>
                                </p:cTn>
                              </p:par>
                              <p:par>
                                <p:cTn id="281" presetID="6" presetClass="exit" presetSubtype="32" fill="hold" grpId="1" nodeType="withEffect">
                                  <p:stCondLst>
                                    <p:cond delay="0"/>
                                  </p:stCondLst>
                                  <p:childTnLst>
                                    <p:animEffect transition="out" filter="circle(out)">
                                      <p:cBhvr>
                                        <p:cTn id="282" dur="2000"/>
                                        <p:tgtEl>
                                          <p:spTgt spid="63"/>
                                        </p:tgtEl>
                                      </p:cBhvr>
                                    </p:animEffect>
                                    <p:set>
                                      <p:cBhvr>
                                        <p:cTn id="283" dur="1" fill="hold">
                                          <p:stCondLst>
                                            <p:cond delay="1999"/>
                                          </p:stCondLst>
                                        </p:cTn>
                                        <p:tgtEl>
                                          <p:spTgt spid="63"/>
                                        </p:tgtEl>
                                        <p:attrNameLst>
                                          <p:attrName>style.visibility</p:attrName>
                                        </p:attrNameLst>
                                      </p:cBhvr>
                                      <p:to>
                                        <p:strVal val="hidden"/>
                                      </p:to>
                                    </p:set>
                                  </p:childTnLst>
                                </p:cTn>
                              </p:par>
                              <p:par>
                                <p:cTn id="284" presetID="6" presetClass="exit" presetSubtype="32" fill="hold" grpId="1" nodeType="withEffect">
                                  <p:stCondLst>
                                    <p:cond delay="0"/>
                                  </p:stCondLst>
                                  <p:childTnLst>
                                    <p:animEffect transition="out" filter="circle(out)">
                                      <p:cBhvr>
                                        <p:cTn id="285" dur="2000"/>
                                        <p:tgtEl>
                                          <p:spTgt spid="64"/>
                                        </p:tgtEl>
                                      </p:cBhvr>
                                    </p:animEffect>
                                    <p:set>
                                      <p:cBhvr>
                                        <p:cTn id="286" dur="1" fill="hold">
                                          <p:stCondLst>
                                            <p:cond delay="1999"/>
                                          </p:stCondLst>
                                        </p:cTn>
                                        <p:tgtEl>
                                          <p:spTgt spid="64"/>
                                        </p:tgtEl>
                                        <p:attrNameLst>
                                          <p:attrName>style.visibility</p:attrName>
                                        </p:attrNameLst>
                                      </p:cBhvr>
                                      <p:to>
                                        <p:strVal val="hidden"/>
                                      </p:to>
                                    </p:set>
                                  </p:childTnLst>
                                </p:cTn>
                              </p:par>
                              <p:par>
                                <p:cTn id="287" presetID="6" presetClass="exit" presetSubtype="32" fill="hold" grpId="1" nodeType="withEffect">
                                  <p:stCondLst>
                                    <p:cond delay="0"/>
                                  </p:stCondLst>
                                  <p:childTnLst>
                                    <p:animEffect transition="out" filter="circle(out)">
                                      <p:cBhvr>
                                        <p:cTn id="288" dur="2000"/>
                                        <p:tgtEl>
                                          <p:spTgt spid="65"/>
                                        </p:tgtEl>
                                      </p:cBhvr>
                                    </p:animEffect>
                                    <p:set>
                                      <p:cBhvr>
                                        <p:cTn id="289" dur="1" fill="hold">
                                          <p:stCondLst>
                                            <p:cond delay="1999"/>
                                          </p:stCondLst>
                                        </p:cTn>
                                        <p:tgtEl>
                                          <p:spTgt spid="65"/>
                                        </p:tgtEl>
                                        <p:attrNameLst>
                                          <p:attrName>style.visibility</p:attrName>
                                        </p:attrNameLst>
                                      </p:cBhvr>
                                      <p:to>
                                        <p:strVal val="hidden"/>
                                      </p:to>
                                    </p:set>
                                  </p:childTnLst>
                                </p:cTn>
                              </p:par>
                              <p:par>
                                <p:cTn id="290" presetID="6" presetClass="exit" presetSubtype="32" fill="hold" grpId="1" nodeType="withEffect">
                                  <p:stCondLst>
                                    <p:cond delay="0"/>
                                  </p:stCondLst>
                                  <p:childTnLst>
                                    <p:animEffect transition="out" filter="circle(out)">
                                      <p:cBhvr>
                                        <p:cTn id="291" dur="2000"/>
                                        <p:tgtEl>
                                          <p:spTgt spid="66"/>
                                        </p:tgtEl>
                                      </p:cBhvr>
                                    </p:animEffect>
                                    <p:set>
                                      <p:cBhvr>
                                        <p:cTn id="292" dur="1" fill="hold">
                                          <p:stCondLst>
                                            <p:cond delay="19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2" grpId="0" animBg="1"/>
      <p:bldP spid="24" grpId="0" animBg="1"/>
      <p:bldP spid="25" grpId="0" animBg="1"/>
      <p:bldP spid="25" grpId="1" animBg="1"/>
      <p:bldP spid="26" grpId="0" animBg="1"/>
      <p:bldP spid="26" grpId="1" animBg="1"/>
      <p:bldP spid="30" grpId="0" animBg="1"/>
      <p:bldP spid="30" grpId="1" animBg="1"/>
      <p:bldP spid="9" grpId="0" animBg="1"/>
      <p:bldP spid="9" grpId="1" animBg="1"/>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1" grpId="0" animBg="1"/>
      <p:bldP spid="21" grpId="1" animBg="1"/>
      <p:bldP spid="22" grpId="0" animBg="1"/>
      <p:bldP spid="22" grpId="1" animBg="1"/>
      <p:bldP spid="34" grpId="0" animBg="1"/>
      <p:bldP spid="34" grpId="1" animBg="1"/>
      <p:bldP spid="35" grpId="0" animBg="1"/>
      <p:bldP spid="35" grpId="1" animBg="1"/>
      <p:bldP spid="39" grpId="0" animBg="1"/>
      <p:bldP spid="39" grpId="1" animBg="1"/>
      <p:bldP spid="40" grpId="0" animBg="1"/>
      <p:bldP spid="40" grpId="1" animBg="1"/>
      <p:bldP spid="28" grpId="0" animBg="1"/>
      <p:bldP spid="28" grpId="1" animBg="1"/>
      <p:bldP spid="29" grpId="0" animBg="1"/>
      <p:bldP spid="29" grpId="1" animBg="1"/>
      <p:bldP spid="31" grpId="0" animBg="1"/>
      <p:bldP spid="31" grpId="1" animBg="1"/>
      <p:bldP spid="32" grpId="0" animBg="1"/>
      <p:bldP spid="32" grpId="1" animBg="1"/>
      <p:bldP spid="33" grpId="0" animBg="1"/>
      <p:bldP spid="33" grpId="1" animBg="1"/>
      <p:bldP spid="27" grpId="0" animBg="1"/>
      <p:bldP spid="27" grpId="1" animBg="1"/>
      <p:bldP spid="18" grpId="0" animBg="1"/>
      <p:bldP spid="18" grpId="1" animBg="1"/>
      <p:bldP spid="19" grpId="0" animBg="1"/>
      <p:bldP spid="19" grpId="1" animBg="1"/>
      <p:bldP spid="20" grpId="0" animBg="1"/>
      <p:bldP spid="20" grpId="1" animBg="1"/>
      <p:bldP spid="23" grpId="0" animBg="1"/>
      <p:bldP spid="23" grpId="1" animBg="1"/>
      <p:bldP spid="36" grpId="0" animBg="1"/>
      <p:bldP spid="36" grpId="1" animBg="1"/>
      <p:bldP spid="37" grpId="0" animBg="1"/>
      <p:bldP spid="37" grpId="1" animBg="1"/>
      <p:bldP spid="38" grpId="0" animBg="1"/>
      <p:bldP spid="38" grpId="1" animBg="1"/>
      <p:bldP spid="41" grpId="0" animBg="1"/>
      <p:bldP spid="41" grpId="1" animBg="1"/>
      <p:bldP spid="59" grpId="0" animBg="1"/>
      <p:bldP spid="60" grpId="0" animBg="1"/>
      <p:bldP spid="61" grpId="0" animBg="1"/>
      <p:bldP spid="62" grpId="0" animBg="1"/>
      <p:bldP spid="63" grpId="0" animBg="1"/>
      <p:bldP spid="63" grpId="1" animBg="1"/>
      <p:bldP spid="64" grpId="0" animBg="1"/>
      <p:bldP spid="64" grpId="1" animBg="1"/>
      <p:bldP spid="65" grpId="0" animBg="1"/>
      <p:bldP spid="65" grpId="1" animBg="1"/>
      <p:bldP spid="66" grpId="0" animBg="1"/>
      <p:bldP spid="66" grpId="1" animBg="1"/>
      <p:bldP spid="68" grpId="0" animBg="1"/>
      <p:bldP spid="68" grpId="1" animBg="1"/>
      <p:bldP spid="69" grpId="0" animBg="1"/>
      <p:bldP spid="69" grpId="1" animBg="1"/>
      <p:bldP spid="70" grpId="0" animBg="1"/>
      <p:bldP spid="70" grpId="1" animBg="1"/>
      <p:bldP spid="70"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8F3-6B4D-4548-9BC5-9EBB87498E6F}"/>
              </a:ext>
            </a:extLst>
          </p:cNvPr>
          <p:cNvSpPr>
            <a:spLocks noGrp="1"/>
          </p:cNvSpPr>
          <p:nvPr>
            <p:ph type="title"/>
          </p:nvPr>
        </p:nvSpPr>
        <p:spPr>
          <a:xfrm>
            <a:off x="1487488" y="276969"/>
            <a:ext cx="10424096" cy="919993"/>
          </a:xfrm>
        </p:spPr>
        <p:txBody>
          <a:bodyPr>
            <a:normAutofit fontScale="90000"/>
          </a:bodyPr>
          <a:lstStyle/>
          <a:p>
            <a:pPr algn="ctr"/>
            <a:r>
              <a:rPr lang="en-US" b="1" dirty="0"/>
              <a:t>General principles for the development of soil management strategies</a:t>
            </a:r>
            <a:br>
              <a:rPr lang="en-US" dirty="0"/>
            </a:br>
            <a:endParaRPr lang="en-US" dirty="0"/>
          </a:p>
        </p:txBody>
      </p:sp>
      <p:sp>
        <p:nvSpPr>
          <p:cNvPr id="4" name="Date Placeholder 3">
            <a:extLst>
              <a:ext uri="{FF2B5EF4-FFF2-40B4-BE49-F238E27FC236}">
                <a16:creationId xmlns:a16="http://schemas.microsoft.com/office/drawing/2014/main" id="{DCEB7133-C1F6-4913-BA13-5B2FE76697A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B6DC93AE-5D5F-4C35-9210-D9D938423C9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7" name="Content Placeholder 6">
            <a:extLst>
              <a:ext uri="{FF2B5EF4-FFF2-40B4-BE49-F238E27FC236}">
                <a16:creationId xmlns:a16="http://schemas.microsoft.com/office/drawing/2014/main" id="{E564C75E-785A-4F6B-BC86-4A10DD3924D9}"/>
              </a:ext>
            </a:extLst>
          </p:cNvPr>
          <p:cNvSpPr>
            <a:spLocks noGrp="1"/>
          </p:cNvSpPr>
          <p:nvPr>
            <p:ph idx="1"/>
          </p:nvPr>
        </p:nvSpPr>
        <p:spPr>
          <a:xfrm>
            <a:off x="1487488" y="1196963"/>
            <a:ext cx="10369152" cy="5384068"/>
          </a:xfrm>
        </p:spPr>
        <p:txBody>
          <a:bodyPr>
            <a:normAutofit fontScale="92500" lnSpcReduction="20000"/>
          </a:bodyPr>
          <a:lstStyle/>
          <a:p>
            <a:r>
              <a:rPr lang="en-US" b="1" dirty="0"/>
              <a:t>OBJECTIVES OF SOIL MANAGEMENT FOR AGRICULTURE</a:t>
            </a:r>
            <a:endParaRPr lang="en-US" dirty="0"/>
          </a:p>
          <a:p>
            <a:pPr lvl="1" algn="just"/>
            <a:r>
              <a:rPr lang="en-US" sz="2600" dirty="0"/>
              <a:t>The main objective of soil management for agriculture is to create </a:t>
            </a:r>
          </a:p>
          <a:p>
            <a:pPr lvl="4" algn="just"/>
            <a:r>
              <a:rPr lang="en-US" sz="2000" dirty="0"/>
              <a:t>favorable conditions for good crop growth, </a:t>
            </a:r>
          </a:p>
          <a:p>
            <a:pPr lvl="4" algn="just"/>
            <a:r>
              <a:rPr lang="en-US" sz="2000" dirty="0"/>
              <a:t>seed germination, </a:t>
            </a:r>
          </a:p>
          <a:p>
            <a:pPr lvl="4" algn="just"/>
            <a:r>
              <a:rPr lang="en-US" sz="2000" dirty="0"/>
              <a:t>emergence of the young plants, </a:t>
            </a:r>
          </a:p>
          <a:p>
            <a:pPr lvl="4" algn="just"/>
            <a:r>
              <a:rPr lang="en-US" sz="2000" dirty="0"/>
              <a:t>root growth, </a:t>
            </a:r>
          </a:p>
          <a:p>
            <a:pPr lvl="4" algn="just"/>
            <a:r>
              <a:rPr lang="en-US" sz="2000" dirty="0"/>
              <a:t>plant development, grain formation and harvest.</a:t>
            </a:r>
            <a:r>
              <a:rPr lang="en-US" dirty="0"/>
              <a:t> </a:t>
            </a:r>
          </a:p>
          <a:p>
            <a:pPr lvl="1" algn="just"/>
            <a:r>
              <a:rPr lang="en-US" dirty="0"/>
              <a:t>Desirable </a:t>
            </a:r>
            <a:r>
              <a:rPr lang="en-US" dirty="0" err="1"/>
              <a:t>edaphological</a:t>
            </a:r>
            <a:r>
              <a:rPr lang="en-US" dirty="0"/>
              <a:t> conditions are as follows:</a:t>
            </a:r>
          </a:p>
          <a:p>
            <a:pPr lvl="2"/>
            <a:r>
              <a:rPr lang="en-US" sz="2400" dirty="0"/>
              <a:t>physical conditions that favor seed germination (aggregate size, moisture content and soil temperature).</a:t>
            </a:r>
          </a:p>
          <a:p>
            <a:pPr lvl="2" algn="just"/>
            <a:r>
              <a:rPr lang="en-US" sz="2400" dirty="0"/>
              <a:t>a surface structure that does not impede emergence of the young plants</a:t>
            </a:r>
          </a:p>
          <a:p>
            <a:pPr lvl="2" algn="just"/>
            <a:r>
              <a:rPr lang="en-US" sz="2400" dirty="0"/>
              <a:t>a soil structure, porosity and consistency in the uppermost horizon that </a:t>
            </a:r>
            <a:r>
              <a:rPr lang="en-US" sz="2400" dirty="0" err="1"/>
              <a:t>favours</a:t>
            </a:r>
            <a:r>
              <a:rPr lang="en-US" sz="2400" dirty="0"/>
              <a:t> the initial growth of the young plant and its roots. Early</a:t>
            </a:r>
          </a:p>
          <a:p>
            <a:pPr lvl="2" algn="just"/>
            <a:r>
              <a:rPr lang="en-US" sz="2400" dirty="0"/>
              <a:t>a structure, size and continuity of the pores in the subsoil that allows free penetration and development of the roots.</a:t>
            </a:r>
          </a:p>
          <a:p>
            <a:pPr lvl="2"/>
            <a:r>
              <a:rPr lang="en-US" sz="2400" dirty="0"/>
              <a:t>an adequate and timely supply of nutrients that coincides with crop demand during the growth cycle.</a:t>
            </a:r>
            <a:endParaRPr lang="en-US" sz="1600" dirty="0"/>
          </a:p>
          <a:p>
            <a:pPr lvl="2"/>
            <a:endParaRPr lang="en-US" dirty="0"/>
          </a:p>
          <a:p>
            <a:pPr lvl="1" algn="just"/>
            <a:endParaRPr lang="en-US" sz="1800" dirty="0"/>
          </a:p>
          <a:p>
            <a:pPr lvl="1"/>
            <a:endParaRPr lang="en-US" dirty="0"/>
          </a:p>
        </p:txBody>
      </p:sp>
    </p:spTree>
    <p:extLst>
      <p:ext uri="{BB962C8B-B14F-4D97-AF65-F5344CB8AC3E}">
        <p14:creationId xmlns:p14="http://schemas.microsoft.com/office/powerpoint/2010/main" val="3940864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5AA6E2-F3B6-4160-B596-B36AF7BF2C6C}"/>
              </a:ext>
            </a:extLst>
          </p:cNvPr>
          <p:cNvSpPr>
            <a:spLocks noGrp="1"/>
          </p:cNvSpPr>
          <p:nvPr>
            <p:ph idx="1"/>
          </p:nvPr>
        </p:nvSpPr>
        <p:spPr>
          <a:xfrm>
            <a:off x="1487488" y="375138"/>
            <a:ext cx="10369152" cy="6006611"/>
          </a:xfrm>
        </p:spPr>
        <p:txBody>
          <a:bodyPr/>
          <a:lstStyle/>
          <a:p>
            <a:pPr lvl="2"/>
            <a:r>
              <a:rPr lang="en-US" dirty="0"/>
              <a:t>the lack of toxic substances in the soil. A high degree of saturation of the Effective Cation Exchange Capacity (ECEC) with aluminum or manganese, soluble salts, or an excess of exchangeable sodium may be toxic to many crops. </a:t>
            </a:r>
          </a:p>
          <a:p>
            <a:pPr lvl="2"/>
            <a:r>
              <a:rPr lang="en-US" sz="2400" dirty="0"/>
              <a:t>an adequate and timely supply of moisture to the crop throughout its cycle, particularly at critical growth stages.</a:t>
            </a:r>
          </a:p>
          <a:p>
            <a:pPr lvl="2"/>
            <a:r>
              <a:rPr lang="en-US" sz="2400" dirty="0"/>
              <a:t>an adequate and timely supply of oxygen to the crop roots and the aerobic soil microorganisms. </a:t>
            </a:r>
          </a:p>
          <a:p>
            <a:pPr lvl="2"/>
            <a:r>
              <a:rPr lang="en-US" dirty="0"/>
              <a:t>high biological activity in the soil. </a:t>
            </a:r>
          </a:p>
          <a:p>
            <a:pPr lvl="2"/>
            <a:r>
              <a:rPr lang="en-US" sz="2400" dirty="0"/>
              <a:t>stable conditions in the cropped area so that flooding, water erosion or high winds do not harm the crops. </a:t>
            </a:r>
            <a:endParaRPr lang="en-US" sz="1600" dirty="0"/>
          </a:p>
          <a:p>
            <a:pPr lvl="2"/>
            <a:endParaRPr lang="en-US" dirty="0"/>
          </a:p>
          <a:p>
            <a:pPr lvl="2"/>
            <a:endParaRPr lang="en-US" sz="1600" dirty="0"/>
          </a:p>
          <a:p>
            <a:pPr lvl="2"/>
            <a:endParaRPr lang="en-US" sz="1600" dirty="0"/>
          </a:p>
          <a:p>
            <a:pPr lvl="2"/>
            <a:endParaRPr lang="en-US" dirty="0"/>
          </a:p>
          <a:p>
            <a:endParaRPr lang="en-US" dirty="0"/>
          </a:p>
        </p:txBody>
      </p:sp>
      <p:sp>
        <p:nvSpPr>
          <p:cNvPr id="4" name="Date Placeholder 3">
            <a:extLst>
              <a:ext uri="{FF2B5EF4-FFF2-40B4-BE49-F238E27FC236}">
                <a16:creationId xmlns:a16="http://schemas.microsoft.com/office/drawing/2014/main" id="{C459E937-CCC6-44A4-8BA2-ACACA413925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4D31348-5508-4D31-BB5D-0268C4B0C8C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945921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CF28-85D5-4EDA-A497-05A3DD0B3289}"/>
              </a:ext>
            </a:extLst>
          </p:cNvPr>
          <p:cNvSpPr>
            <a:spLocks noGrp="1"/>
          </p:cNvSpPr>
          <p:nvPr>
            <p:ph type="title"/>
          </p:nvPr>
        </p:nvSpPr>
        <p:spPr/>
        <p:txBody>
          <a:bodyPr>
            <a:normAutofit/>
          </a:bodyPr>
          <a:lstStyle/>
          <a:p>
            <a:r>
              <a:rPr lang="en-US" sz="2000" b="1" dirty="0">
                <a:hlinkClick r:id="rId2" action="ppaction://hlinksldjump"/>
              </a:rPr>
              <a:t>PRINCIPLES FOR THE DEVELOPMENT OF SOIL MANAGEMENT PRACTICES</a:t>
            </a:r>
            <a:br>
              <a:rPr lang="en-US" sz="2000" dirty="0">
                <a:hlinkClick r:id="rId2" action="ppaction://hlinksldjump"/>
              </a:rPr>
            </a:br>
            <a:endParaRPr lang="en-US" sz="2000" dirty="0"/>
          </a:p>
        </p:txBody>
      </p:sp>
      <p:sp>
        <p:nvSpPr>
          <p:cNvPr id="3" name="Content Placeholder 2">
            <a:extLst>
              <a:ext uri="{FF2B5EF4-FFF2-40B4-BE49-F238E27FC236}">
                <a16:creationId xmlns:a16="http://schemas.microsoft.com/office/drawing/2014/main" id="{EA997F70-AC61-4DC3-8293-FC2FB6CDC3EB}"/>
              </a:ext>
            </a:extLst>
          </p:cNvPr>
          <p:cNvSpPr>
            <a:spLocks noGrp="1"/>
          </p:cNvSpPr>
          <p:nvPr>
            <p:ph idx="1"/>
          </p:nvPr>
        </p:nvSpPr>
        <p:spPr>
          <a:xfrm>
            <a:off x="1487488" y="983060"/>
            <a:ext cx="10369152" cy="5597970"/>
          </a:xfrm>
        </p:spPr>
        <p:txBody>
          <a:bodyPr>
            <a:normAutofit/>
          </a:bodyPr>
          <a:lstStyle/>
          <a:p>
            <a:pPr algn="just"/>
            <a:r>
              <a:rPr lang="en-US" dirty="0"/>
              <a:t>There are nine general principles that should be considered as basic guidelines for the development of strategies for soil management systems: </a:t>
            </a:r>
          </a:p>
          <a:p>
            <a:pPr lvl="1" algn="just"/>
            <a:r>
              <a:rPr lang="en-US" dirty="0"/>
              <a:t>increase the soil cover, </a:t>
            </a:r>
          </a:p>
          <a:p>
            <a:pPr lvl="1" algn="just"/>
            <a:r>
              <a:rPr lang="en-US" dirty="0"/>
              <a:t>increase the soil organic matter content, </a:t>
            </a:r>
          </a:p>
          <a:p>
            <a:pPr lvl="1" algn="just"/>
            <a:r>
              <a:rPr lang="en-US" dirty="0"/>
              <a:t>increase infiltration and water retention, </a:t>
            </a:r>
          </a:p>
          <a:p>
            <a:pPr lvl="1" algn="just"/>
            <a:r>
              <a:rPr lang="en-US" dirty="0"/>
              <a:t>reduce the runoff, </a:t>
            </a:r>
          </a:p>
          <a:p>
            <a:pPr lvl="1" algn="just"/>
            <a:r>
              <a:rPr lang="en-US" dirty="0"/>
              <a:t>improve the rooting conditions, </a:t>
            </a:r>
          </a:p>
          <a:p>
            <a:pPr lvl="1" algn="just"/>
            <a:r>
              <a:rPr lang="en-US" dirty="0"/>
              <a:t>improve the fertility and productivity, </a:t>
            </a:r>
          </a:p>
          <a:p>
            <a:pPr lvl="1" algn="just"/>
            <a:r>
              <a:rPr lang="en-US" dirty="0"/>
              <a:t>reduce production costs, </a:t>
            </a:r>
          </a:p>
          <a:p>
            <a:pPr lvl="1" algn="just"/>
            <a:r>
              <a:rPr lang="en-US" dirty="0"/>
              <a:t>protect the field, and </a:t>
            </a:r>
          </a:p>
          <a:p>
            <a:pPr lvl="1" algn="just"/>
            <a:r>
              <a:rPr lang="en-US" dirty="0"/>
              <a:t>reduce soil and environmental pollution.</a:t>
            </a:r>
          </a:p>
          <a:p>
            <a:endParaRPr lang="en-US" dirty="0"/>
          </a:p>
        </p:txBody>
      </p:sp>
      <p:sp>
        <p:nvSpPr>
          <p:cNvPr id="4" name="Date Placeholder 3">
            <a:extLst>
              <a:ext uri="{FF2B5EF4-FFF2-40B4-BE49-F238E27FC236}">
                <a16:creationId xmlns:a16="http://schemas.microsoft.com/office/drawing/2014/main" id="{6FB443B1-5F4C-413F-B4FE-9247ED064B9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AF9DDB8-D746-4E58-AD32-F4F4A8C9CD6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635910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0F1A-301E-40E5-AB09-440D090E3EA5}"/>
              </a:ext>
            </a:extLst>
          </p:cNvPr>
          <p:cNvSpPr>
            <a:spLocks noGrp="1"/>
          </p:cNvSpPr>
          <p:nvPr>
            <p:ph type="title"/>
          </p:nvPr>
        </p:nvSpPr>
        <p:spPr>
          <a:xfrm>
            <a:off x="1487488" y="0"/>
            <a:ext cx="10424096" cy="706090"/>
          </a:xfrm>
        </p:spPr>
        <p:txBody>
          <a:bodyPr>
            <a:normAutofit/>
          </a:bodyPr>
          <a:lstStyle/>
          <a:p>
            <a:r>
              <a:rPr lang="en-US" b="1" dirty="0"/>
              <a:t>1. Increase the soil cover</a:t>
            </a:r>
            <a:endParaRPr lang="en-US" dirty="0"/>
          </a:p>
        </p:txBody>
      </p:sp>
      <p:sp>
        <p:nvSpPr>
          <p:cNvPr id="3" name="Content Placeholder 2">
            <a:extLst>
              <a:ext uri="{FF2B5EF4-FFF2-40B4-BE49-F238E27FC236}">
                <a16:creationId xmlns:a16="http://schemas.microsoft.com/office/drawing/2014/main" id="{752F1738-85FE-4EB7-9EAF-A6016D44809E}"/>
              </a:ext>
            </a:extLst>
          </p:cNvPr>
          <p:cNvSpPr>
            <a:spLocks noGrp="1"/>
          </p:cNvSpPr>
          <p:nvPr>
            <p:ph idx="1"/>
          </p:nvPr>
        </p:nvSpPr>
        <p:spPr>
          <a:xfrm>
            <a:off x="1382985" y="700574"/>
            <a:ext cx="10369152" cy="2512889"/>
          </a:xfrm>
        </p:spPr>
        <p:txBody>
          <a:bodyPr/>
          <a:lstStyle/>
          <a:p>
            <a:r>
              <a:rPr lang="en-US" dirty="0"/>
              <a:t>This is the most important principle for sustainable soil management as it brings multiple benefits:</a:t>
            </a:r>
          </a:p>
          <a:p>
            <a:pPr lvl="1"/>
            <a:r>
              <a:rPr lang="en-US" b="1" i="1" dirty="0"/>
              <a:t>Reduction of water and wind erosion</a:t>
            </a:r>
            <a:endParaRPr lang="en-US" dirty="0"/>
          </a:p>
          <a:p>
            <a:pPr lvl="2"/>
            <a:r>
              <a:rPr lang="en-US" dirty="0"/>
              <a:t>There is evidence that a 40 percent soil cover reduces the soil losses due to splash erosion to values of less than 10 percent of what would be expected from same soil when bare</a:t>
            </a:r>
          </a:p>
        </p:txBody>
      </p:sp>
      <p:sp>
        <p:nvSpPr>
          <p:cNvPr id="4" name="Date Placeholder 3">
            <a:extLst>
              <a:ext uri="{FF2B5EF4-FFF2-40B4-BE49-F238E27FC236}">
                <a16:creationId xmlns:a16="http://schemas.microsoft.com/office/drawing/2014/main" id="{69A86BCF-65E5-4947-8696-786766B9E76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38A9359-381E-41AC-BE8E-9AF59E4E8F8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776E4767-C251-40CB-B0A6-CD50975ACFCE}"/>
              </a:ext>
            </a:extLst>
          </p:cNvPr>
          <p:cNvPicPr>
            <a:picLocks noChangeAspect="1"/>
          </p:cNvPicPr>
          <p:nvPr/>
        </p:nvPicPr>
        <p:blipFill>
          <a:blip r:embed="rId2"/>
          <a:stretch>
            <a:fillRect/>
          </a:stretch>
        </p:blipFill>
        <p:spPr>
          <a:xfrm>
            <a:off x="1592401" y="3159036"/>
            <a:ext cx="10345762" cy="3698964"/>
          </a:xfrm>
          <a:prstGeom prst="rect">
            <a:avLst/>
          </a:prstGeom>
        </p:spPr>
      </p:pic>
    </p:spTree>
    <p:extLst>
      <p:ext uri="{BB962C8B-B14F-4D97-AF65-F5344CB8AC3E}">
        <p14:creationId xmlns:p14="http://schemas.microsoft.com/office/powerpoint/2010/main" val="549100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04D3-417B-4E8D-A044-DF476C1CAD78}"/>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903ABE6C-8C5F-4C04-B940-BDE4C81C677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A72B05A-FCBD-4F59-8D3B-EBA6CC1093B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8" name="Rectangle 7">
            <a:extLst>
              <a:ext uri="{FF2B5EF4-FFF2-40B4-BE49-F238E27FC236}">
                <a16:creationId xmlns:a16="http://schemas.microsoft.com/office/drawing/2014/main" id="{DFFC2F11-CAAE-491C-924E-75CB135B6149}"/>
              </a:ext>
            </a:extLst>
          </p:cNvPr>
          <p:cNvSpPr/>
          <p:nvPr/>
        </p:nvSpPr>
        <p:spPr>
          <a:xfrm>
            <a:off x="1371600" y="2310310"/>
            <a:ext cx="10820400" cy="262364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Mulch cover and soil loss from two simulated rainfalls </a:t>
            </a:r>
            <a:r>
              <a:rPr kumimoji="0" lang="en-US" sz="20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(Barber and Thomas, 1981)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Mulch 			Cover				      Soil loss (t/ha) 	_________________________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t/ha) 			 (%) 		    1</a:t>
            </a:r>
            <a:r>
              <a:rPr kumimoji="0" lang="en-US" sz="1800" b="0" i="0" u="sng" strike="noStrike" kern="1200" cap="none" spc="0" normalizeH="0" baseline="30000" noProof="0" dirty="0">
                <a:ln>
                  <a:noFill/>
                </a:ln>
                <a:solidFill>
                  <a:srgbClr val="000000"/>
                </a:solidFill>
                <a:effectLst/>
                <a:uLnTx/>
                <a:uFillTx/>
                <a:latin typeface="Arial" panose="020B0604020202020204" pitchFamily="34" charset="0"/>
                <a:ea typeface="+mn-ea"/>
                <a:cs typeface="+mn-cs"/>
              </a:rPr>
              <a:t>st</a:t>
            </a: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Storm 		 2</a:t>
            </a:r>
            <a:r>
              <a:rPr kumimoji="0" lang="en-US" sz="1800" b="0" i="0" u="sng" strike="noStrike" kern="1200" cap="none" spc="0" normalizeH="0" baseline="30000" noProof="0" dirty="0">
                <a:ln>
                  <a:noFill/>
                </a:ln>
                <a:solidFill>
                  <a:srgbClr val="000000"/>
                </a:solidFill>
                <a:effectLst/>
                <a:uLnTx/>
                <a:uFillTx/>
                <a:latin typeface="Arial" panose="020B0604020202020204" pitchFamily="34" charset="0"/>
                <a:ea typeface="+mn-ea"/>
                <a:cs typeface="+mn-cs"/>
              </a:rPr>
              <a:t>nd</a:t>
            </a: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Storm 		     Average ____________</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 				   0 				1.40 			6.27 			3.84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46 				0.22 			1.70 			0.96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67 				0.12 			0.83 			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4				  79 				0.03 			0.26 			0.15 	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Average 							0.44 			2.27 			1.36 	___________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5345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793BC-D8E8-4156-B1C9-7D05389A51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B88C02-9B3A-4C18-B584-2FD06BBDB11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C599BB9-9ADC-4625-AD69-581526DEE65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131613C-5782-4804-B3CF-F36B13B0AEE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8C0C4EDC-C3AA-4EE8-A68F-841F2A113D43}"/>
              </a:ext>
            </a:extLst>
          </p:cNvPr>
          <p:cNvPicPr>
            <a:picLocks noChangeAspect="1"/>
          </p:cNvPicPr>
          <p:nvPr/>
        </p:nvPicPr>
        <p:blipFill>
          <a:blip r:embed="rId2"/>
          <a:stretch>
            <a:fillRect/>
          </a:stretch>
        </p:blipFill>
        <p:spPr>
          <a:xfrm>
            <a:off x="1487488" y="0"/>
            <a:ext cx="10606977" cy="6858000"/>
          </a:xfrm>
          <a:prstGeom prst="rect">
            <a:avLst/>
          </a:prstGeom>
        </p:spPr>
      </p:pic>
      <p:sp>
        <p:nvSpPr>
          <p:cNvPr id="8" name="Rectangle 7">
            <a:extLst>
              <a:ext uri="{FF2B5EF4-FFF2-40B4-BE49-F238E27FC236}">
                <a16:creationId xmlns:a16="http://schemas.microsoft.com/office/drawing/2014/main" id="{601D14EA-05E6-4154-9DFF-9C0D2085273D}"/>
              </a:ext>
            </a:extLst>
          </p:cNvPr>
          <p:cNvSpPr/>
          <p:nvPr/>
        </p:nvSpPr>
        <p:spPr>
          <a:xfrm>
            <a:off x="0" y="0"/>
            <a:ext cx="169817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1. Increase the soil cover</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149362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DA93C-A98D-4398-A39D-EFAECFD59CA2}"/>
              </a:ext>
            </a:extLst>
          </p:cNvPr>
          <p:cNvSpPr>
            <a:spLocks noGrp="1"/>
          </p:cNvSpPr>
          <p:nvPr>
            <p:ph idx="1"/>
          </p:nvPr>
        </p:nvSpPr>
        <p:spPr>
          <a:xfrm>
            <a:off x="911424" y="0"/>
            <a:ext cx="10369152" cy="4968552"/>
          </a:xfrm>
        </p:spPr>
        <p:txBody>
          <a:bodyPr/>
          <a:lstStyle/>
          <a:p>
            <a:pPr lvl="1"/>
            <a:r>
              <a:rPr lang="en-US" b="1" i="1" dirty="0"/>
              <a:t>Increase of the rainfall infiltration rate</a:t>
            </a:r>
            <a:endParaRPr lang="en-US" dirty="0"/>
          </a:p>
          <a:p>
            <a:pPr lvl="2"/>
            <a:r>
              <a:rPr lang="en-US" sz="2400" dirty="0"/>
              <a:t>The soil protection provided by cover </a:t>
            </a:r>
            <a:r>
              <a:rPr lang="en-US" sz="2400" dirty="0">
                <a:solidFill>
                  <a:srgbClr val="FF0000"/>
                </a:solidFill>
              </a:rPr>
              <a:t>prevents</a:t>
            </a:r>
            <a:r>
              <a:rPr lang="en-US" sz="2400" dirty="0"/>
              <a:t> the formation of </a:t>
            </a:r>
            <a:r>
              <a:rPr lang="en-US" sz="2400" dirty="0">
                <a:solidFill>
                  <a:srgbClr val="FF0000"/>
                </a:solidFill>
              </a:rPr>
              <a:t>surface crusts</a:t>
            </a:r>
            <a:r>
              <a:rPr lang="en-US" sz="2400" dirty="0"/>
              <a:t> and </a:t>
            </a:r>
            <a:r>
              <a:rPr lang="en-US" sz="2400" dirty="0">
                <a:solidFill>
                  <a:srgbClr val="FF0000"/>
                </a:solidFill>
              </a:rPr>
              <a:t>maintains</a:t>
            </a:r>
            <a:r>
              <a:rPr lang="en-US" sz="2400" dirty="0"/>
              <a:t> </a:t>
            </a:r>
            <a:r>
              <a:rPr lang="en-US" sz="2400" dirty="0">
                <a:solidFill>
                  <a:srgbClr val="FF0000"/>
                </a:solidFill>
              </a:rPr>
              <a:t>a higher infiltration rate</a:t>
            </a:r>
            <a:r>
              <a:rPr lang="en-US" sz="2400" dirty="0"/>
              <a:t>. Figure below shows the difference in infiltration rates for a soil in Nigeria, with and without cover</a:t>
            </a:r>
            <a:endParaRPr lang="en-US" sz="1600" dirty="0"/>
          </a:p>
          <a:p>
            <a:pPr lvl="2"/>
            <a:endParaRPr lang="en-US" dirty="0"/>
          </a:p>
        </p:txBody>
      </p:sp>
      <p:sp>
        <p:nvSpPr>
          <p:cNvPr id="4" name="Date Placeholder 3">
            <a:extLst>
              <a:ext uri="{FF2B5EF4-FFF2-40B4-BE49-F238E27FC236}">
                <a16:creationId xmlns:a16="http://schemas.microsoft.com/office/drawing/2014/main" id="{5D24D7F2-DF6D-4866-A5F8-D2A9097695A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63260693-19FB-4AEE-88E3-C74AA80C3EC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CC29C3DB-0768-4ABF-AF41-3BB13BF8A8AD}"/>
              </a:ext>
            </a:extLst>
          </p:cNvPr>
          <p:cNvPicPr>
            <a:picLocks noChangeAspect="1"/>
          </p:cNvPicPr>
          <p:nvPr/>
        </p:nvPicPr>
        <p:blipFill>
          <a:blip r:embed="rId2"/>
          <a:stretch>
            <a:fillRect/>
          </a:stretch>
        </p:blipFill>
        <p:spPr>
          <a:xfrm>
            <a:off x="2133533" y="1895475"/>
            <a:ext cx="8763000" cy="4962525"/>
          </a:xfrm>
          <a:prstGeom prst="rect">
            <a:avLst/>
          </a:prstGeom>
        </p:spPr>
      </p:pic>
      <p:sp>
        <p:nvSpPr>
          <p:cNvPr id="6" name="Rectangle 5">
            <a:extLst>
              <a:ext uri="{FF2B5EF4-FFF2-40B4-BE49-F238E27FC236}">
                <a16:creationId xmlns:a16="http://schemas.microsoft.com/office/drawing/2014/main" id="{019D67B1-2F59-47F9-A1FB-FC7DFDC775A0}"/>
              </a:ext>
            </a:extLst>
          </p:cNvPr>
          <p:cNvSpPr/>
          <p:nvPr/>
        </p:nvSpPr>
        <p:spPr>
          <a:xfrm>
            <a:off x="0" y="0"/>
            <a:ext cx="169817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1. Increase the soil cover</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083745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B90B27-BF9F-4C98-A617-3EEABBC7ADDF}"/>
              </a:ext>
            </a:extLst>
          </p:cNvPr>
          <p:cNvSpPr>
            <a:spLocks noGrp="1"/>
          </p:cNvSpPr>
          <p:nvPr>
            <p:ph idx="1"/>
          </p:nvPr>
        </p:nvSpPr>
        <p:spPr>
          <a:xfrm>
            <a:off x="1487488" y="281354"/>
            <a:ext cx="10369152" cy="5884161"/>
          </a:xfrm>
        </p:spPr>
        <p:txBody>
          <a:bodyPr/>
          <a:lstStyle/>
          <a:p>
            <a:pPr lvl="1" algn="just"/>
            <a:r>
              <a:rPr lang="en-US" b="1" i="1" dirty="0"/>
              <a:t>Reduction of moisture loss by evaporation and increase in moisture availability</a:t>
            </a:r>
          </a:p>
          <a:p>
            <a:pPr lvl="2" algn="just"/>
            <a:r>
              <a:rPr lang="en-US" sz="2400" dirty="0"/>
              <a:t>The combination of improved infiltration and lower moisture loss through evaporation results in increased moisture availability for the crop.</a:t>
            </a:r>
            <a:endParaRPr lang="en-US" sz="1600" dirty="0"/>
          </a:p>
          <a:p>
            <a:pPr lvl="1"/>
            <a:endParaRPr lang="en-US" dirty="0"/>
          </a:p>
        </p:txBody>
      </p:sp>
      <p:sp>
        <p:nvSpPr>
          <p:cNvPr id="4" name="Date Placeholder 3">
            <a:extLst>
              <a:ext uri="{FF2B5EF4-FFF2-40B4-BE49-F238E27FC236}">
                <a16:creationId xmlns:a16="http://schemas.microsoft.com/office/drawing/2014/main" id="{1B117588-CEE1-4FB9-AB79-B1920FE7082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164C7AD-B6B5-4D76-B6C0-373FE7F3D2C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11A362B3-B4C5-43C7-B52C-ABEFF1FB099B}"/>
              </a:ext>
            </a:extLst>
          </p:cNvPr>
          <p:cNvPicPr>
            <a:picLocks noChangeAspect="1"/>
          </p:cNvPicPr>
          <p:nvPr/>
        </p:nvPicPr>
        <p:blipFill>
          <a:blip r:embed="rId2"/>
          <a:stretch>
            <a:fillRect/>
          </a:stretch>
        </p:blipFill>
        <p:spPr>
          <a:xfrm>
            <a:off x="2045135" y="2221523"/>
            <a:ext cx="9289454" cy="4560277"/>
          </a:xfrm>
          <a:prstGeom prst="rect">
            <a:avLst/>
          </a:prstGeom>
        </p:spPr>
      </p:pic>
      <p:sp>
        <p:nvSpPr>
          <p:cNvPr id="2" name="Rectangle 1">
            <a:extLst>
              <a:ext uri="{FF2B5EF4-FFF2-40B4-BE49-F238E27FC236}">
                <a16:creationId xmlns:a16="http://schemas.microsoft.com/office/drawing/2014/main" id="{904B94C9-E9A7-4921-8E9E-6CAC1A1CBC39}"/>
              </a:ext>
            </a:extLst>
          </p:cNvPr>
          <p:cNvSpPr/>
          <p:nvPr/>
        </p:nvSpPr>
        <p:spPr>
          <a:xfrm>
            <a:off x="0" y="0"/>
            <a:ext cx="169817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1. Increase the soil cover</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91994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160540-D88E-4EBD-AD5E-1395173B5CED}"/>
              </a:ext>
            </a:extLst>
          </p:cNvPr>
          <p:cNvSpPr>
            <a:spLocks noGrp="1"/>
          </p:cNvSpPr>
          <p:nvPr>
            <p:ph idx="1"/>
          </p:nvPr>
        </p:nvSpPr>
        <p:spPr>
          <a:xfrm>
            <a:off x="1487488" y="482600"/>
            <a:ext cx="10369152" cy="5682915"/>
          </a:xfrm>
        </p:spPr>
        <p:txBody>
          <a:bodyPr>
            <a:normAutofit fontScale="92500" lnSpcReduction="10000"/>
          </a:bodyPr>
          <a:lstStyle/>
          <a:p>
            <a:r>
              <a:rPr lang="en-US" dirty="0"/>
              <a:t>CHAPTER 5: GULLY EROSION AND ITS CONTROL</a:t>
            </a:r>
          </a:p>
          <a:p>
            <a:pPr marL="402336" lvl="1" indent="0">
              <a:buNone/>
            </a:pPr>
            <a:r>
              <a:rPr lang="en-US" dirty="0"/>
              <a:t>5.1. Gully classification, initiation and development</a:t>
            </a:r>
          </a:p>
          <a:p>
            <a:pPr marL="402336" lvl="1" indent="0">
              <a:buNone/>
            </a:pPr>
            <a:r>
              <a:rPr lang="en-US" dirty="0"/>
              <a:t>5.2. Thresholds of influencing factors, models</a:t>
            </a:r>
          </a:p>
          <a:p>
            <a:pPr marL="402336" lvl="1" indent="0">
              <a:buNone/>
            </a:pPr>
            <a:r>
              <a:rPr lang="en-US" dirty="0"/>
              <a:t>5.3. Impacts and assessments,</a:t>
            </a:r>
          </a:p>
          <a:p>
            <a:pPr marL="402336" lvl="1" indent="0">
              <a:buNone/>
            </a:pPr>
            <a:r>
              <a:rPr lang="en-US" dirty="0"/>
              <a:t>5.4. Control measures at the head, floor and sides of gullies; </a:t>
            </a:r>
          </a:p>
          <a:p>
            <a:pPr marL="402336" lvl="1" indent="0">
              <a:buNone/>
            </a:pPr>
            <a:r>
              <a:rPr lang="en-US" dirty="0"/>
              <a:t>5.5. Check dams; types and design</a:t>
            </a:r>
          </a:p>
          <a:p>
            <a:pPr marL="402336" lvl="1" indent="0">
              <a:buNone/>
            </a:pPr>
            <a:endParaRPr lang="en-US" dirty="0"/>
          </a:p>
          <a:p>
            <a:r>
              <a:rPr lang="en-US" sz="2800" dirty="0"/>
              <a:t>CHAPTER 6:  EVALUATION AND PLANNING SOIL AND WATER CONSERVATION</a:t>
            </a:r>
          </a:p>
          <a:p>
            <a:pPr marL="402336" lvl="1" indent="0">
              <a:buNone/>
            </a:pPr>
            <a:r>
              <a:rPr lang="en-US" sz="2600" dirty="0"/>
              <a:t>6.1. The need for evaluation;</a:t>
            </a:r>
          </a:p>
          <a:p>
            <a:pPr marL="402336" lvl="1" indent="0">
              <a:buNone/>
            </a:pPr>
            <a:r>
              <a:rPr lang="en-US" sz="2600" dirty="0"/>
              <a:t>6.2. The BMP approach; Steps in evaluation</a:t>
            </a:r>
          </a:p>
          <a:p>
            <a:pPr marL="402336" lvl="1" indent="0">
              <a:buNone/>
            </a:pPr>
            <a:r>
              <a:rPr lang="en-US" sz="2600" dirty="0"/>
              <a:t>6.3. Participatory planning approach</a:t>
            </a:r>
          </a:p>
          <a:p>
            <a:pPr marL="402336" lvl="1" indent="0">
              <a:buNone/>
            </a:pPr>
            <a:r>
              <a:rPr lang="en-US" sz="2600" dirty="0"/>
              <a:t> 6.4. PRA as diagnostic method and different tools, methods</a:t>
            </a:r>
          </a:p>
          <a:p>
            <a:pPr marL="402336" lvl="1" indent="0">
              <a:buNone/>
            </a:pPr>
            <a:r>
              <a:rPr lang="en-US" sz="2600" dirty="0"/>
              <a:t> 6.5. LLPPA</a:t>
            </a:r>
          </a:p>
          <a:p>
            <a:pPr marL="402336" lvl="1" indent="0">
              <a:buNone/>
            </a:pPr>
            <a:endParaRPr lang="en-US" dirty="0"/>
          </a:p>
          <a:p>
            <a:endParaRPr lang="en-US" dirty="0"/>
          </a:p>
        </p:txBody>
      </p:sp>
      <p:sp>
        <p:nvSpPr>
          <p:cNvPr id="4" name="Date Placeholder 3">
            <a:extLst>
              <a:ext uri="{FF2B5EF4-FFF2-40B4-BE49-F238E27FC236}">
                <a16:creationId xmlns:a16="http://schemas.microsoft.com/office/drawing/2014/main" id="{453A3CCB-38AC-4AE8-8B11-C56C3D6C008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820D486D-4D7C-4F5F-9568-A52771560B3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083603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E6ED7-B045-49A6-AFEE-FCAB60FEC1A1}"/>
              </a:ext>
            </a:extLst>
          </p:cNvPr>
          <p:cNvSpPr>
            <a:spLocks noGrp="1"/>
          </p:cNvSpPr>
          <p:nvPr>
            <p:ph idx="1"/>
          </p:nvPr>
        </p:nvSpPr>
        <p:spPr>
          <a:xfrm>
            <a:off x="1201783" y="0"/>
            <a:ext cx="10892682" cy="6089315"/>
          </a:xfrm>
        </p:spPr>
        <p:txBody>
          <a:bodyPr/>
          <a:lstStyle/>
          <a:p>
            <a:pPr lvl="1"/>
            <a:r>
              <a:rPr lang="en-US" b="1" i="1" dirty="0"/>
              <a:t>Reduction of the temperature</a:t>
            </a:r>
          </a:p>
          <a:p>
            <a:pPr lvl="2" algn="just"/>
            <a:r>
              <a:rPr lang="en-US" sz="2000" dirty="0"/>
              <a:t>The presence of a cover substantially reduces the daily maximum temperature in the first 5 cm of soil depth.</a:t>
            </a:r>
          </a:p>
          <a:p>
            <a:pPr lvl="2" algn="just"/>
            <a:r>
              <a:rPr lang="en-US" sz="2000" dirty="0"/>
              <a:t>For many crops, temperatures above 40°C inhibit seed germination and temperatures higher than 28-30°C at 5 cm depth restrict the growth of seedlings of many crops (Lal, 1985).</a:t>
            </a:r>
          </a:p>
          <a:p>
            <a:pPr lvl="1" algn="just"/>
            <a:r>
              <a:rPr lang="en-US" b="1" i="1" dirty="0"/>
              <a:t>Improvement of conditions for germination</a:t>
            </a:r>
          </a:p>
          <a:p>
            <a:pPr lvl="2" algn="just"/>
            <a:r>
              <a:rPr lang="en-US" sz="2000" dirty="0"/>
              <a:t>Increased moisture and lower temperatures create better conditions for seed germination.</a:t>
            </a:r>
          </a:p>
          <a:p>
            <a:pPr lvl="2" algn="just"/>
            <a:r>
              <a:rPr lang="en-US" sz="2000" dirty="0"/>
              <a:t>The data compares zero tillage with conventional tillage, representing contrasting systems with and without cover.</a:t>
            </a:r>
          </a:p>
          <a:p>
            <a:pPr lvl="2" algn="just"/>
            <a:endParaRPr lang="en-US" sz="2000" dirty="0"/>
          </a:p>
          <a:p>
            <a:pPr lvl="2" algn="just"/>
            <a:endParaRPr lang="en-US" dirty="0"/>
          </a:p>
          <a:p>
            <a:pPr lvl="2" algn="just"/>
            <a:endParaRPr lang="en-US" sz="1600" dirty="0"/>
          </a:p>
          <a:p>
            <a:pPr lvl="2" algn="just"/>
            <a:endParaRPr lang="en-US" sz="1600" dirty="0"/>
          </a:p>
          <a:p>
            <a:pPr lvl="2"/>
            <a:endParaRPr lang="en-US" dirty="0"/>
          </a:p>
          <a:p>
            <a:endParaRPr lang="en-US" dirty="0"/>
          </a:p>
        </p:txBody>
      </p:sp>
      <p:sp>
        <p:nvSpPr>
          <p:cNvPr id="4" name="Date Placeholder 3">
            <a:extLst>
              <a:ext uri="{FF2B5EF4-FFF2-40B4-BE49-F238E27FC236}">
                <a16:creationId xmlns:a16="http://schemas.microsoft.com/office/drawing/2014/main" id="{4D714ACE-7944-4110-AF27-B8C0C82870B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91AA3E37-D23A-4ABA-AB85-E19362672DA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A9EC8DDE-39A4-4FEA-A61D-7538571B7DA3}"/>
              </a:ext>
            </a:extLst>
          </p:cNvPr>
          <p:cNvPicPr>
            <a:picLocks noChangeAspect="1"/>
          </p:cNvPicPr>
          <p:nvPr/>
        </p:nvPicPr>
        <p:blipFill>
          <a:blip r:embed="rId2"/>
          <a:stretch>
            <a:fillRect/>
          </a:stretch>
        </p:blipFill>
        <p:spPr>
          <a:xfrm>
            <a:off x="1436914" y="3811974"/>
            <a:ext cx="10450286" cy="3046026"/>
          </a:xfrm>
          <a:prstGeom prst="rect">
            <a:avLst/>
          </a:prstGeom>
        </p:spPr>
      </p:pic>
      <p:sp>
        <p:nvSpPr>
          <p:cNvPr id="8" name="Rectangle 7">
            <a:extLst>
              <a:ext uri="{FF2B5EF4-FFF2-40B4-BE49-F238E27FC236}">
                <a16:creationId xmlns:a16="http://schemas.microsoft.com/office/drawing/2014/main" id="{CBE66F46-C884-41E4-A3C5-67AE57CAC92D}"/>
              </a:ext>
            </a:extLst>
          </p:cNvPr>
          <p:cNvSpPr/>
          <p:nvPr/>
        </p:nvSpPr>
        <p:spPr>
          <a:xfrm>
            <a:off x="0" y="0"/>
            <a:ext cx="169817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1. Increase the soil cover</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889697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121DA-0E1A-4B1F-9066-4C9E17FF5A1A}"/>
              </a:ext>
            </a:extLst>
          </p:cNvPr>
          <p:cNvSpPr>
            <a:spLocks noGrp="1"/>
          </p:cNvSpPr>
          <p:nvPr>
            <p:ph idx="1"/>
          </p:nvPr>
        </p:nvSpPr>
        <p:spPr>
          <a:xfrm>
            <a:off x="1295467" y="76200"/>
            <a:ext cx="10369152" cy="4968552"/>
          </a:xfrm>
        </p:spPr>
        <p:txBody>
          <a:bodyPr/>
          <a:lstStyle/>
          <a:p>
            <a:pPr lvl="1"/>
            <a:r>
              <a:rPr lang="en-US" b="1" i="1" dirty="0"/>
              <a:t>Increase in organic matter content of the surface soil layer</a:t>
            </a:r>
          </a:p>
          <a:p>
            <a:pPr lvl="2"/>
            <a:r>
              <a:rPr lang="en-US" sz="2400" dirty="0"/>
              <a:t>The highest increase in the organic matter content initially occurs in the first 15 mm depth of soil under zero tillage, and as time passes, the organic matter content of the deeper layers also increases</a:t>
            </a:r>
            <a:endParaRPr lang="en-US" sz="1600" dirty="0"/>
          </a:p>
          <a:p>
            <a:pPr lvl="2"/>
            <a:endParaRPr lang="en-US" dirty="0"/>
          </a:p>
        </p:txBody>
      </p:sp>
      <p:sp>
        <p:nvSpPr>
          <p:cNvPr id="4" name="Date Placeholder 3">
            <a:extLst>
              <a:ext uri="{FF2B5EF4-FFF2-40B4-BE49-F238E27FC236}">
                <a16:creationId xmlns:a16="http://schemas.microsoft.com/office/drawing/2014/main" id="{15F133BE-AA58-4BD5-8641-F167E426284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E4714647-987C-4324-8BD5-B4860B13016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9" name="Picture 8">
            <a:extLst>
              <a:ext uri="{FF2B5EF4-FFF2-40B4-BE49-F238E27FC236}">
                <a16:creationId xmlns:a16="http://schemas.microsoft.com/office/drawing/2014/main" id="{A49114AF-F5E3-4303-8123-15C9F44E7BB8}"/>
              </a:ext>
            </a:extLst>
          </p:cNvPr>
          <p:cNvPicPr>
            <a:picLocks noChangeAspect="1"/>
          </p:cNvPicPr>
          <p:nvPr/>
        </p:nvPicPr>
        <p:blipFill>
          <a:blip r:embed="rId2"/>
          <a:stretch>
            <a:fillRect/>
          </a:stretch>
        </p:blipFill>
        <p:spPr>
          <a:xfrm>
            <a:off x="5695936" y="1889448"/>
            <a:ext cx="6166339" cy="4968552"/>
          </a:xfrm>
          <a:prstGeom prst="rect">
            <a:avLst/>
          </a:prstGeom>
        </p:spPr>
      </p:pic>
      <p:sp>
        <p:nvSpPr>
          <p:cNvPr id="6" name="Rectangle 5">
            <a:extLst>
              <a:ext uri="{FF2B5EF4-FFF2-40B4-BE49-F238E27FC236}">
                <a16:creationId xmlns:a16="http://schemas.microsoft.com/office/drawing/2014/main" id="{7FFF67A0-0FD2-40FD-832F-29DCC9A61526}"/>
              </a:ext>
            </a:extLst>
          </p:cNvPr>
          <p:cNvSpPr/>
          <p:nvPr/>
        </p:nvSpPr>
        <p:spPr>
          <a:xfrm>
            <a:off x="0" y="0"/>
            <a:ext cx="169817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1. Increase the soil cover</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612226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665E32-52BC-4CFE-9F90-0C23F045DB9E}"/>
              </a:ext>
            </a:extLst>
          </p:cNvPr>
          <p:cNvSpPr>
            <a:spLocks noGrp="1"/>
          </p:cNvSpPr>
          <p:nvPr>
            <p:ph idx="1"/>
          </p:nvPr>
        </p:nvSpPr>
        <p:spPr>
          <a:xfrm>
            <a:off x="1487488" y="76200"/>
            <a:ext cx="10369152" cy="6089315"/>
          </a:xfrm>
        </p:spPr>
        <p:txBody>
          <a:bodyPr/>
          <a:lstStyle/>
          <a:p>
            <a:pPr lvl="1"/>
            <a:r>
              <a:rPr lang="en-US" b="1" i="1" dirty="0"/>
              <a:t>Improvement of the structural stability of the surface aggregates</a:t>
            </a:r>
          </a:p>
          <a:p>
            <a:pPr lvl="2"/>
            <a:r>
              <a:rPr lang="en-US" sz="2400" dirty="0"/>
              <a:t>The increase in the organic matter content of the soil improves the resistance of the aggregates to erosion and to crusting.</a:t>
            </a:r>
          </a:p>
          <a:p>
            <a:pPr lvl="1"/>
            <a:r>
              <a:rPr lang="en-US" sz="2600" b="1" i="1" dirty="0"/>
              <a:t>Stimulation of biological activity in the soil</a:t>
            </a:r>
            <a:endParaRPr lang="en-US" sz="1800" dirty="0"/>
          </a:p>
          <a:p>
            <a:pPr lvl="1"/>
            <a:endParaRPr lang="en-US" sz="1800" dirty="0"/>
          </a:p>
          <a:p>
            <a:pPr lvl="1"/>
            <a:endParaRPr lang="en-US" dirty="0"/>
          </a:p>
        </p:txBody>
      </p:sp>
      <p:sp>
        <p:nvSpPr>
          <p:cNvPr id="4" name="Date Placeholder 3">
            <a:extLst>
              <a:ext uri="{FF2B5EF4-FFF2-40B4-BE49-F238E27FC236}">
                <a16:creationId xmlns:a16="http://schemas.microsoft.com/office/drawing/2014/main" id="{F54E05AE-B67B-4322-BFC2-8C629A92696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354DF53-27A0-4A3D-ACB7-EA96610C787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AD08791F-752E-4712-9392-CEA6E182B501}"/>
              </a:ext>
            </a:extLst>
          </p:cNvPr>
          <p:cNvPicPr>
            <a:picLocks noChangeAspect="1"/>
          </p:cNvPicPr>
          <p:nvPr/>
        </p:nvPicPr>
        <p:blipFill>
          <a:blip r:embed="rId2"/>
          <a:stretch>
            <a:fillRect/>
          </a:stretch>
        </p:blipFill>
        <p:spPr>
          <a:xfrm>
            <a:off x="1701918" y="2039394"/>
            <a:ext cx="4910201" cy="4742406"/>
          </a:xfrm>
          <a:prstGeom prst="rect">
            <a:avLst/>
          </a:prstGeom>
        </p:spPr>
      </p:pic>
      <p:sp>
        <p:nvSpPr>
          <p:cNvPr id="7" name="Rectangle 6">
            <a:extLst>
              <a:ext uri="{FF2B5EF4-FFF2-40B4-BE49-F238E27FC236}">
                <a16:creationId xmlns:a16="http://schemas.microsoft.com/office/drawing/2014/main" id="{B66D498A-C95D-4D66-86F7-A11AFE90BB37}"/>
              </a:ext>
            </a:extLst>
          </p:cNvPr>
          <p:cNvSpPr/>
          <p:nvPr/>
        </p:nvSpPr>
        <p:spPr>
          <a:xfrm>
            <a:off x="7559725" y="1785104"/>
            <a:ext cx="4116426" cy="224676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Optimum conditions of moisture and temperature stimulate the activity of the micro-organisms and of the fauna.</a:t>
            </a:r>
          </a:p>
        </p:txBody>
      </p:sp>
      <p:pic>
        <p:nvPicPr>
          <p:cNvPr id="8" name="Picture 7">
            <a:extLst>
              <a:ext uri="{FF2B5EF4-FFF2-40B4-BE49-F238E27FC236}">
                <a16:creationId xmlns:a16="http://schemas.microsoft.com/office/drawing/2014/main" id="{FC867503-B33C-45BA-90E4-9D0300FFEF13}"/>
              </a:ext>
            </a:extLst>
          </p:cNvPr>
          <p:cNvPicPr>
            <a:picLocks noChangeAspect="1"/>
          </p:cNvPicPr>
          <p:nvPr/>
        </p:nvPicPr>
        <p:blipFill>
          <a:blip r:embed="rId3"/>
          <a:stretch>
            <a:fillRect/>
          </a:stretch>
        </p:blipFill>
        <p:spPr>
          <a:xfrm>
            <a:off x="6149122" y="4142258"/>
            <a:ext cx="5707518" cy="2246769"/>
          </a:xfrm>
          <a:prstGeom prst="rect">
            <a:avLst/>
          </a:prstGeom>
        </p:spPr>
      </p:pic>
      <p:sp>
        <p:nvSpPr>
          <p:cNvPr id="9" name="Rectangle 8">
            <a:extLst>
              <a:ext uri="{FF2B5EF4-FFF2-40B4-BE49-F238E27FC236}">
                <a16:creationId xmlns:a16="http://schemas.microsoft.com/office/drawing/2014/main" id="{D40EDA8B-5332-4D1C-8CF5-6FC5AEF15405}"/>
              </a:ext>
            </a:extLst>
          </p:cNvPr>
          <p:cNvSpPr/>
          <p:nvPr/>
        </p:nvSpPr>
        <p:spPr>
          <a:xfrm>
            <a:off x="0" y="0"/>
            <a:ext cx="169817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1. Increase the soil cover</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279159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B44F3-314D-4217-9EA6-31544769E7A1}"/>
              </a:ext>
            </a:extLst>
          </p:cNvPr>
          <p:cNvSpPr>
            <a:spLocks noGrp="1"/>
          </p:cNvSpPr>
          <p:nvPr>
            <p:ph idx="1"/>
          </p:nvPr>
        </p:nvSpPr>
        <p:spPr>
          <a:xfrm>
            <a:off x="1487488" y="76200"/>
            <a:ext cx="10369152" cy="6089315"/>
          </a:xfrm>
        </p:spPr>
        <p:txBody>
          <a:bodyPr/>
          <a:lstStyle/>
          <a:p>
            <a:pPr lvl="1" algn="just"/>
            <a:r>
              <a:rPr lang="en-US" b="1" i="1" dirty="0"/>
              <a:t>Increased porosity</a:t>
            </a:r>
            <a:endParaRPr lang="en-US" dirty="0"/>
          </a:p>
          <a:p>
            <a:pPr lvl="2" algn="just"/>
            <a:r>
              <a:rPr lang="en-US" dirty="0"/>
              <a:t>The increase in the activity of the macro-fauna results in increased soil  porosity (Lal </a:t>
            </a:r>
            <a:r>
              <a:rPr lang="en-US" i="1" dirty="0"/>
              <a:t>et al</a:t>
            </a:r>
            <a:r>
              <a:rPr lang="en-US" dirty="0"/>
              <a:t>., 1980), particularly the macro-porosity that serves as a by-pass for drainage of the major proportion of the rainfall. </a:t>
            </a:r>
          </a:p>
          <a:p>
            <a:pPr lvl="1"/>
            <a:r>
              <a:rPr lang="en-US" b="1" i="1" dirty="0"/>
              <a:t>Suppression of weed growth</a:t>
            </a:r>
            <a:endParaRPr lang="en-US" dirty="0"/>
          </a:p>
          <a:p>
            <a:pPr lvl="2"/>
            <a:r>
              <a:rPr lang="en-US" dirty="0"/>
              <a:t>a good residue cover helps to suppress the emergence of many weeds.</a:t>
            </a:r>
          </a:p>
          <a:p>
            <a:pPr lvl="1"/>
            <a:endParaRPr lang="en-US" dirty="0"/>
          </a:p>
        </p:txBody>
      </p:sp>
      <p:sp>
        <p:nvSpPr>
          <p:cNvPr id="4" name="Date Placeholder 3">
            <a:extLst>
              <a:ext uri="{FF2B5EF4-FFF2-40B4-BE49-F238E27FC236}">
                <a16:creationId xmlns:a16="http://schemas.microsoft.com/office/drawing/2014/main" id="{19579844-2E08-46C6-8D29-2E700F977A3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04DE7D5-39DA-4F5A-BCE5-3D9C5B1F90C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70603248-AE05-4DA5-90E6-44DDF8608C16}"/>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487488" y="3141785"/>
            <a:ext cx="10606977" cy="3163765"/>
          </a:xfrm>
          <a:prstGeom prst="rect">
            <a:avLst/>
          </a:prstGeom>
        </p:spPr>
      </p:pic>
      <p:sp>
        <p:nvSpPr>
          <p:cNvPr id="7" name="Rectangle 6">
            <a:extLst>
              <a:ext uri="{FF2B5EF4-FFF2-40B4-BE49-F238E27FC236}">
                <a16:creationId xmlns:a16="http://schemas.microsoft.com/office/drawing/2014/main" id="{F1121E5F-23C1-441D-9FA9-1D3CF19D1328}"/>
              </a:ext>
            </a:extLst>
          </p:cNvPr>
          <p:cNvSpPr/>
          <p:nvPr/>
        </p:nvSpPr>
        <p:spPr>
          <a:xfrm>
            <a:off x="0" y="0"/>
            <a:ext cx="169817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1. Increase the soil cover</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358301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14EA-95E8-49BB-84C2-08BFF3910278}"/>
              </a:ext>
            </a:extLst>
          </p:cNvPr>
          <p:cNvSpPr>
            <a:spLocks noGrp="1"/>
          </p:cNvSpPr>
          <p:nvPr>
            <p:ph type="title"/>
          </p:nvPr>
        </p:nvSpPr>
        <p:spPr>
          <a:xfrm>
            <a:off x="1872405" y="224719"/>
            <a:ext cx="9022018" cy="950938"/>
          </a:xfrm>
        </p:spPr>
        <p:txBody>
          <a:bodyPr>
            <a:normAutofit/>
          </a:bodyPr>
          <a:lstStyle/>
          <a:p>
            <a:r>
              <a:rPr lang="en-US" b="1" dirty="0"/>
              <a:t>Mechanisms to achieve a better cover are as follows:</a:t>
            </a:r>
          </a:p>
        </p:txBody>
      </p:sp>
      <p:sp>
        <p:nvSpPr>
          <p:cNvPr id="3" name="Content Placeholder 2">
            <a:extLst>
              <a:ext uri="{FF2B5EF4-FFF2-40B4-BE49-F238E27FC236}">
                <a16:creationId xmlns:a16="http://schemas.microsoft.com/office/drawing/2014/main" id="{7839A47F-CA0E-4F23-AEDF-2A14665358D9}"/>
              </a:ext>
            </a:extLst>
          </p:cNvPr>
          <p:cNvSpPr>
            <a:spLocks noGrp="1"/>
          </p:cNvSpPr>
          <p:nvPr>
            <p:ph idx="1"/>
          </p:nvPr>
        </p:nvSpPr>
        <p:spPr>
          <a:xfrm>
            <a:off x="1487488" y="1196962"/>
            <a:ext cx="10369152" cy="5384067"/>
          </a:xfrm>
        </p:spPr>
        <p:txBody>
          <a:bodyPr>
            <a:normAutofit fontScale="92500"/>
          </a:bodyPr>
          <a:lstStyle/>
          <a:p>
            <a:pPr algn="just"/>
            <a:r>
              <a:rPr lang="en-US" b="1" dirty="0">
                <a:solidFill>
                  <a:srgbClr val="FF0000"/>
                </a:solidFill>
              </a:rPr>
              <a:t>Leave all the crop residues in the field</a:t>
            </a:r>
            <a:r>
              <a:rPr lang="en-US" dirty="0"/>
              <a:t>, do not burn them, do not carry them away from the field and do not graze them, or at least reduce grazing to a minimum.</a:t>
            </a:r>
          </a:p>
          <a:p>
            <a:pPr algn="just"/>
            <a:r>
              <a:rPr lang="en-US" b="1" dirty="0">
                <a:solidFill>
                  <a:srgbClr val="FF0000"/>
                </a:solidFill>
              </a:rPr>
              <a:t>Practice</a:t>
            </a:r>
            <a:r>
              <a:rPr lang="en-US" dirty="0"/>
              <a:t> </a:t>
            </a:r>
            <a:r>
              <a:rPr lang="en-US" b="1" dirty="0">
                <a:solidFill>
                  <a:srgbClr val="FF0000"/>
                </a:solidFill>
              </a:rPr>
              <a:t>a</a:t>
            </a:r>
            <a:r>
              <a:rPr lang="en-US" dirty="0"/>
              <a:t> </a:t>
            </a:r>
            <a:r>
              <a:rPr lang="en-US" b="1" dirty="0">
                <a:solidFill>
                  <a:srgbClr val="FF0000"/>
                </a:solidFill>
              </a:rPr>
              <a:t>system</a:t>
            </a:r>
            <a:r>
              <a:rPr lang="en-US" dirty="0"/>
              <a:t> </a:t>
            </a:r>
            <a:r>
              <a:rPr lang="en-US" b="1" dirty="0">
                <a:solidFill>
                  <a:srgbClr val="FF0000"/>
                </a:solidFill>
              </a:rPr>
              <a:t>of</a:t>
            </a:r>
            <a:r>
              <a:rPr lang="en-US" dirty="0"/>
              <a:t> </a:t>
            </a:r>
            <a:r>
              <a:rPr lang="en-US" b="1" dirty="0">
                <a:solidFill>
                  <a:srgbClr val="FF0000"/>
                </a:solidFill>
              </a:rPr>
              <a:t>conservation tillage </a:t>
            </a:r>
            <a:r>
              <a:rPr lang="en-US" dirty="0"/>
              <a:t>that leaves the residues on the soil surface</a:t>
            </a:r>
          </a:p>
          <a:p>
            <a:pPr algn="just"/>
            <a:r>
              <a:rPr lang="en-US" b="1" dirty="0">
                <a:solidFill>
                  <a:srgbClr val="FF0000"/>
                </a:solidFill>
              </a:rPr>
              <a:t>Apply organic materials as manures or mulch</a:t>
            </a:r>
            <a:r>
              <a:rPr lang="en-US" dirty="0"/>
              <a:t> to increase the soil cover.</a:t>
            </a:r>
          </a:p>
          <a:p>
            <a:pPr algn="just"/>
            <a:r>
              <a:rPr lang="en-US" b="1" dirty="0">
                <a:solidFill>
                  <a:srgbClr val="FF0000"/>
                </a:solidFill>
              </a:rPr>
              <a:t>Increase the production of biomass</a:t>
            </a:r>
            <a:r>
              <a:rPr lang="en-US" dirty="0"/>
              <a:t> </a:t>
            </a:r>
            <a:r>
              <a:rPr lang="en-US" b="1" dirty="0">
                <a:solidFill>
                  <a:srgbClr val="FF0000"/>
                </a:solidFill>
              </a:rPr>
              <a:t>in the field</a:t>
            </a:r>
            <a:r>
              <a:rPr lang="en-US" dirty="0"/>
              <a:t> by sowing cover crops, intercrops, relay crops and increase the population density of the crops.</a:t>
            </a:r>
          </a:p>
          <a:p>
            <a:r>
              <a:rPr lang="en-US" b="1" dirty="0">
                <a:solidFill>
                  <a:srgbClr val="FF0000"/>
                </a:solidFill>
              </a:rPr>
              <a:t>Sow crops that produce large quantities of residues </a:t>
            </a:r>
            <a:r>
              <a:rPr lang="en-US" dirty="0"/>
              <a:t>within the overall crop rotation.</a:t>
            </a:r>
          </a:p>
          <a:p>
            <a:pPr algn="just"/>
            <a:r>
              <a:rPr lang="en-US" b="1" dirty="0">
                <a:solidFill>
                  <a:srgbClr val="FF0000"/>
                </a:solidFill>
              </a:rPr>
              <a:t>Increase</a:t>
            </a:r>
            <a:r>
              <a:rPr lang="en-US" dirty="0"/>
              <a:t> the chemical </a:t>
            </a:r>
            <a:r>
              <a:rPr lang="en-US" b="1" dirty="0">
                <a:solidFill>
                  <a:srgbClr val="FF0000"/>
                </a:solidFill>
              </a:rPr>
              <a:t>fertility</a:t>
            </a:r>
            <a:r>
              <a:rPr lang="en-US" dirty="0"/>
              <a:t> of the soils through the application of fertilizers and organic manures so as to produce greater quantities of biomass.</a:t>
            </a:r>
          </a:p>
          <a:p>
            <a:pPr algn="just"/>
            <a:r>
              <a:rPr lang="en-US" b="1" dirty="0">
                <a:solidFill>
                  <a:srgbClr val="FF0000"/>
                </a:solidFill>
              </a:rPr>
              <a:t>Leave the dead weeds </a:t>
            </a:r>
            <a:r>
              <a:rPr lang="en-US" dirty="0"/>
              <a:t>on the surface as a cover</a:t>
            </a:r>
          </a:p>
          <a:p>
            <a:pPr algn="just"/>
            <a:endParaRPr lang="en-US" dirty="0"/>
          </a:p>
          <a:p>
            <a:pPr algn="just"/>
            <a:endParaRPr lang="en-US" dirty="0"/>
          </a:p>
          <a:p>
            <a:endParaRPr lang="en-US" dirty="0"/>
          </a:p>
          <a:p>
            <a:pPr algn="just"/>
            <a:endParaRPr lang="en-US" dirty="0"/>
          </a:p>
          <a:p>
            <a:endParaRPr lang="en-US" dirty="0"/>
          </a:p>
        </p:txBody>
      </p:sp>
      <p:sp>
        <p:nvSpPr>
          <p:cNvPr id="4" name="Date Placeholder 3">
            <a:extLst>
              <a:ext uri="{FF2B5EF4-FFF2-40B4-BE49-F238E27FC236}">
                <a16:creationId xmlns:a16="http://schemas.microsoft.com/office/drawing/2014/main" id="{975851EC-CFCB-4F08-9E5E-C93F38A818F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dirty="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88074B8C-3750-41EA-B08C-70AA378DB5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6D020BCF-A166-4B36-AFCF-137DA57C66E2}"/>
              </a:ext>
            </a:extLst>
          </p:cNvPr>
          <p:cNvSpPr/>
          <p:nvPr/>
        </p:nvSpPr>
        <p:spPr>
          <a:xfrm>
            <a:off x="0" y="0"/>
            <a:ext cx="169817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1. Increase the soil cover</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399663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3562-EB30-45CA-AFD8-A0FD3814EABE}"/>
              </a:ext>
            </a:extLst>
          </p:cNvPr>
          <p:cNvSpPr>
            <a:spLocks noGrp="1"/>
          </p:cNvSpPr>
          <p:nvPr>
            <p:ph type="title"/>
          </p:nvPr>
        </p:nvSpPr>
        <p:spPr/>
        <p:txBody>
          <a:bodyPr>
            <a:normAutofit/>
          </a:bodyPr>
          <a:lstStyle/>
          <a:p>
            <a:r>
              <a:rPr lang="en-US" b="1" dirty="0"/>
              <a:t>2. Increase the soil organic matter content</a:t>
            </a:r>
            <a:endParaRPr lang="en-US" dirty="0"/>
          </a:p>
        </p:txBody>
      </p:sp>
      <p:sp>
        <p:nvSpPr>
          <p:cNvPr id="3" name="Content Placeholder 2">
            <a:extLst>
              <a:ext uri="{FF2B5EF4-FFF2-40B4-BE49-F238E27FC236}">
                <a16:creationId xmlns:a16="http://schemas.microsoft.com/office/drawing/2014/main" id="{15ACACC7-C2E1-41CD-8132-747A88408D21}"/>
              </a:ext>
            </a:extLst>
          </p:cNvPr>
          <p:cNvSpPr>
            <a:spLocks noGrp="1"/>
          </p:cNvSpPr>
          <p:nvPr>
            <p:ph idx="1"/>
          </p:nvPr>
        </p:nvSpPr>
        <p:spPr>
          <a:xfrm>
            <a:off x="1487488" y="1196962"/>
            <a:ext cx="10369152" cy="5384067"/>
          </a:xfrm>
        </p:spPr>
        <p:txBody>
          <a:bodyPr>
            <a:normAutofit/>
          </a:bodyPr>
          <a:lstStyle/>
          <a:p>
            <a:r>
              <a:rPr lang="en-US" dirty="0"/>
              <a:t>This principle is intimately related to increasing soil cover</a:t>
            </a:r>
          </a:p>
          <a:p>
            <a:r>
              <a:rPr lang="en-US" dirty="0"/>
              <a:t>The beneficial effects of an increase in soil organic matter:</a:t>
            </a:r>
          </a:p>
          <a:p>
            <a:pPr lvl="1"/>
            <a:r>
              <a:rPr lang="en-US" b="1" i="1" dirty="0"/>
              <a:t>Increase in the stability of surface aggregates</a:t>
            </a:r>
            <a:endParaRPr lang="en-US" dirty="0"/>
          </a:p>
          <a:p>
            <a:pPr lvl="2" algn="just"/>
            <a:r>
              <a:rPr lang="en-US" sz="2400" dirty="0"/>
              <a:t>This leads to greater resistance of the aggregates to crusting, water and wind erosion, and a higher infiltration rate.</a:t>
            </a:r>
          </a:p>
          <a:p>
            <a:pPr lvl="1" algn="just"/>
            <a:r>
              <a:rPr lang="en-US" b="1" i="1" dirty="0"/>
              <a:t>Increase of the moisture retention capacity of the soil</a:t>
            </a:r>
          </a:p>
          <a:p>
            <a:pPr lvl="2"/>
            <a:r>
              <a:rPr lang="en-US" sz="2400" dirty="0"/>
              <a:t>The increase is often not very great, except in very sandy soils.</a:t>
            </a:r>
          </a:p>
          <a:p>
            <a:pPr lvl="1"/>
            <a:r>
              <a:rPr lang="en-US" b="1" i="1" dirty="0"/>
              <a:t>Increase in the capacity of the soil to retain nutrients</a:t>
            </a:r>
            <a:endParaRPr lang="en-US" dirty="0"/>
          </a:p>
          <a:p>
            <a:pPr lvl="2"/>
            <a:r>
              <a:rPr lang="en-US" dirty="0"/>
              <a:t>This is attributed to the increase in the cation exchange capacity of the soil,</a:t>
            </a:r>
          </a:p>
          <a:p>
            <a:pPr lvl="1" algn="just"/>
            <a:endParaRPr lang="en-US" sz="1800" dirty="0"/>
          </a:p>
          <a:p>
            <a:pPr lvl="2"/>
            <a:endParaRPr lang="en-US" dirty="0"/>
          </a:p>
          <a:p>
            <a:endParaRPr lang="en-US" dirty="0"/>
          </a:p>
          <a:p>
            <a:endParaRPr lang="en-US" dirty="0"/>
          </a:p>
        </p:txBody>
      </p:sp>
      <p:sp>
        <p:nvSpPr>
          <p:cNvPr id="4" name="Date Placeholder 3">
            <a:extLst>
              <a:ext uri="{FF2B5EF4-FFF2-40B4-BE49-F238E27FC236}">
                <a16:creationId xmlns:a16="http://schemas.microsoft.com/office/drawing/2014/main" id="{C73545E4-674D-469D-BFB6-E3E1063B0D8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75C3DC4-4B3C-41E6-B568-DE06B2BE093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690092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C765CF-BB5C-41E7-BD32-941271C7F238}"/>
              </a:ext>
            </a:extLst>
          </p:cNvPr>
          <p:cNvSpPr>
            <a:spLocks noGrp="1"/>
          </p:cNvSpPr>
          <p:nvPr>
            <p:ph idx="1"/>
          </p:nvPr>
        </p:nvSpPr>
        <p:spPr>
          <a:xfrm>
            <a:off x="1459779" y="1242645"/>
            <a:ext cx="10369152" cy="6252783"/>
          </a:xfrm>
        </p:spPr>
        <p:txBody>
          <a:bodyPr>
            <a:normAutofit/>
          </a:bodyPr>
          <a:lstStyle/>
          <a:p>
            <a:pPr lvl="1"/>
            <a:r>
              <a:rPr lang="en-US" sz="2600" dirty="0"/>
              <a:t>The beneficial effects of increasing infiltration rate and moisture retention capacity of soils are</a:t>
            </a:r>
          </a:p>
          <a:p>
            <a:pPr lvl="2"/>
            <a:r>
              <a:rPr lang="en-US" sz="2400" dirty="0"/>
              <a:t>·</a:t>
            </a:r>
            <a:r>
              <a:rPr lang="en-US" sz="2400" b="1" i="1" dirty="0"/>
              <a:t>Reduction of crop moisture deficit</a:t>
            </a:r>
          </a:p>
          <a:p>
            <a:pPr lvl="2"/>
            <a:r>
              <a:rPr lang="en-US" sz="2400" dirty="0"/>
              <a:t>·</a:t>
            </a:r>
            <a:r>
              <a:rPr lang="en-US" sz="2400" b="1" i="1" dirty="0"/>
              <a:t>Increase of the yield and production of the crop biomass</a:t>
            </a:r>
          </a:p>
          <a:p>
            <a:pPr lvl="2"/>
            <a:r>
              <a:rPr lang="en-US" sz="2400" dirty="0"/>
              <a:t>·</a:t>
            </a:r>
            <a:r>
              <a:rPr lang="en-US" sz="2400" b="1" i="1" dirty="0"/>
              <a:t>Reduction of runoff.</a:t>
            </a:r>
          </a:p>
          <a:p>
            <a:pPr lvl="1"/>
            <a:r>
              <a:rPr lang="en-US" sz="2600" b="1" dirty="0">
                <a:solidFill>
                  <a:srgbClr val="00B050"/>
                </a:solidFill>
              </a:rPr>
              <a:t>Mechanisms to increase soil infiltration rates and moisture retention capacity</a:t>
            </a:r>
          </a:p>
          <a:p>
            <a:pPr lvl="2"/>
            <a:r>
              <a:rPr lang="en-US" sz="2400" b="1" dirty="0"/>
              <a:t>Maintain a protective cover </a:t>
            </a:r>
            <a:r>
              <a:rPr lang="en-US" sz="2400" dirty="0">
                <a:solidFill>
                  <a:srgbClr val="0070C0"/>
                </a:solidFill>
              </a:rPr>
              <a:t>of residues over the soil to avoid the formation of surface crusts that would impede the infiltration of the rain.</a:t>
            </a:r>
          </a:p>
          <a:p>
            <a:pPr lvl="2"/>
            <a:r>
              <a:rPr lang="en-US" sz="2400" b="1" dirty="0"/>
              <a:t>Create surface roughness</a:t>
            </a:r>
            <a:r>
              <a:rPr lang="en-US" sz="2400" dirty="0">
                <a:solidFill>
                  <a:srgbClr val="0070C0"/>
                </a:solidFill>
              </a:rPr>
              <a:t> between the crop rows to delay crust formation and thus encourage water infiltration.</a:t>
            </a:r>
          </a:p>
          <a:p>
            <a:pPr lvl="2"/>
            <a:endParaRPr lang="en-US" sz="1600" dirty="0"/>
          </a:p>
          <a:p>
            <a:pPr lvl="1"/>
            <a:endParaRPr lang="en-US" sz="2600" dirty="0"/>
          </a:p>
          <a:p>
            <a:pPr lvl="2"/>
            <a:endParaRPr lang="en-US" sz="1600" dirty="0"/>
          </a:p>
          <a:p>
            <a:pPr lvl="2"/>
            <a:endParaRPr lang="en-US" sz="1600" dirty="0"/>
          </a:p>
          <a:p>
            <a:pPr lvl="2"/>
            <a:endParaRPr lang="en-US" dirty="0"/>
          </a:p>
          <a:p>
            <a:pPr lvl="1"/>
            <a:endParaRPr lang="en-US" sz="2600" dirty="0"/>
          </a:p>
          <a:p>
            <a:pPr lvl="1" algn="just"/>
            <a:endParaRPr lang="en-US" dirty="0"/>
          </a:p>
          <a:p>
            <a:endParaRPr lang="en-US" dirty="0"/>
          </a:p>
        </p:txBody>
      </p:sp>
      <p:sp>
        <p:nvSpPr>
          <p:cNvPr id="4" name="Date Placeholder 3">
            <a:extLst>
              <a:ext uri="{FF2B5EF4-FFF2-40B4-BE49-F238E27FC236}">
                <a16:creationId xmlns:a16="http://schemas.microsoft.com/office/drawing/2014/main" id="{9FAED4A8-EE8B-4AFD-AB12-E99D863EE85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C5BA5AB-445A-423F-8C30-03521FBD396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7" name="Title 6">
            <a:extLst>
              <a:ext uri="{FF2B5EF4-FFF2-40B4-BE49-F238E27FC236}">
                <a16:creationId xmlns:a16="http://schemas.microsoft.com/office/drawing/2014/main" id="{5AAD79E4-E655-418A-91C7-92E780BB7250}"/>
              </a:ext>
            </a:extLst>
          </p:cNvPr>
          <p:cNvSpPr>
            <a:spLocks noGrp="1"/>
          </p:cNvSpPr>
          <p:nvPr>
            <p:ph type="title"/>
          </p:nvPr>
        </p:nvSpPr>
        <p:spPr>
          <a:xfrm>
            <a:off x="1487488" y="276970"/>
            <a:ext cx="10704512" cy="706090"/>
          </a:xfrm>
        </p:spPr>
        <p:txBody>
          <a:bodyPr>
            <a:normAutofit fontScale="90000"/>
          </a:bodyPr>
          <a:lstStyle/>
          <a:p>
            <a:r>
              <a:rPr lang="en-US" b="1" dirty="0"/>
              <a:t>3. Increase the water infiltration rate and moisture retention capacity</a:t>
            </a:r>
            <a:endParaRPr lang="en-US" dirty="0"/>
          </a:p>
        </p:txBody>
      </p:sp>
    </p:spTree>
    <p:extLst>
      <p:ext uri="{BB962C8B-B14F-4D97-AF65-F5344CB8AC3E}">
        <p14:creationId xmlns:p14="http://schemas.microsoft.com/office/powerpoint/2010/main" val="2573112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5D2A-9FF6-4AED-92C6-023AF70C11BA}"/>
              </a:ext>
            </a:extLst>
          </p:cNvPr>
          <p:cNvSpPr>
            <a:spLocks noGrp="1"/>
          </p:cNvSpPr>
          <p:nvPr>
            <p:ph type="title"/>
          </p:nvPr>
        </p:nvSpPr>
        <p:spPr/>
        <p:txBody>
          <a:bodyPr>
            <a:normAutofit/>
          </a:bodyPr>
          <a:lstStyle/>
          <a:p>
            <a:r>
              <a:rPr lang="en-US" dirty="0"/>
              <a:t>4. </a:t>
            </a:r>
            <a:r>
              <a:rPr lang="en-US" b="1" dirty="0"/>
              <a:t>Reduce the runoff</a:t>
            </a:r>
            <a:endParaRPr lang="en-US" dirty="0"/>
          </a:p>
        </p:txBody>
      </p:sp>
      <p:sp>
        <p:nvSpPr>
          <p:cNvPr id="3" name="Content Placeholder 2">
            <a:extLst>
              <a:ext uri="{FF2B5EF4-FFF2-40B4-BE49-F238E27FC236}">
                <a16:creationId xmlns:a16="http://schemas.microsoft.com/office/drawing/2014/main" id="{3BC1446D-EBB5-4965-9076-5CE946D1C500}"/>
              </a:ext>
            </a:extLst>
          </p:cNvPr>
          <p:cNvSpPr>
            <a:spLocks noGrp="1"/>
          </p:cNvSpPr>
          <p:nvPr>
            <p:ph idx="1"/>
          </p:nvPr>
        </p:nvSpPr>
        <p:spPr>
          <a:xfrm>
            <a:off x="1487488" y="1196962"/>
            <a:ext cx="10369152" cy="5584837"/>
          </a:xfrm>
        </p:spPr>
        <p:txBody>
          <a:bodyPr>
            <a:normAutofit/>
          </a:bodyPr>
          <a:lstStyle/>
          <a:p>
            <a:r>
              <a:rPr lang="en-US" b="1" dirty="0"/>
              <a:t>The beneficial effects of reducing runoff are as follows:</a:t>
            </a:r>
          </a:p>
          <a:p>
            <a:pPr lvl="1"/>
            <a:r>
              <a:rPr lang="en-US" b="1" i="1" dirty="0"/>
              <a:t>reduction of the losses of soil, water, nutrients, fertilizers and pesticides.</a:t>
            </a:r>
            <a:endParaRPr lang="en-US" dirty="0"/>
          </a:p>
          <a:p>
            <a:pPr lvl="1"/>
            <a:r>
              <a:rPr lang="en-US" b="1" i="1" dirty="0">
                <a:solidFill>
                  <a:srgbClr val="FF0000"/>
                </a:solidFill>
              </a:rPr>
              <a:t>increase the moisture available </a:t>
            </a:r>
            <a:r>
              <a:rPr lang="en-US" b="1" i="1" dirty="0"/>
              <a:t>to the crop and consequently grain yield and biomass production.</a:t>
            </a:r>
          </a:p>
          <a:p>
            <a:pPr lvl="2"/>
            <a:r>
              <a:rPr lang="en-US" sz="2400" b="1" dirty="0">
                <a:solidFill>
                  <a:srgbClr val="00B050"/>
                </a:solidFill>
              </a:rPr>
              <a:t>Measures to reduce runoff once it has commenced are considered below</a:t>
            </a:r>
            <a:r>
              <a:rPr lang="en-US" sz="2400" dirty="0"/>
              <a:t>.</a:t>
            </a:r>
          </a:p>
          <a:p>
            <a:pPr lvl="3" algn="just"/>
            <a:r>
              <a:rPr lang="en-US" sz="2400" b="1" dirty="0"/>
              <a:t>Collect the runoff </a:t>
            </a:r>
            <a:r>
              <a:rPr lang="en-US" sz="2400" dirty="0"/>
              <a:t>in structures within which the water can infiltrate. </a:t>
            </a:r>
          </a:p>
          <a:p>
            <a:pPr lvl="4" algn="just"/>
            <a:r>
              <a:rPr lang="en-US" sz="2400" dirty="0"/>
              <a:t>The size, number and distance between the structures must be sufficient to collect all the runoff and avoid overspill that could cause erosion.</a:t>
            </a:r>
          </a:p>
          <a:p>
            <a:pPr lvl="3" algn="just"/>
            <a:r>
              <a:rPr lang="en-US" sz="2400" dirty="0"/>
              <a:t>Construct structures that collect and lead the runoff away from the field. </a:t>
            </a:r>
          </a:p>
          <a:p>
            <a:pPr lvl="3" algn="just"/>
            <a:r>
              <a:rPr lang="en-US" sz="2400" b="1" dirty="0"/>
              <a:t>Establish permeable barriers </a:t>
            </a:r>
            <a:r>
              <a:rPr lang="en-US" sz="2400" dirty="0"/>
              <a:t>along the lines of contour to reduce runoff velocity,</a:t>
            </a:r>
          </a:p>
          <a:p>
            <a:pPr lvl="3" algn="just"/>
            <a:endParaRPr lang="en-US" dirty="0"/>
          </a:p>
          <a:p>
            <a:pPr lvl="4" algn="just"/>
            <a:endParaRPr lang="en-US" sz="1200" dirty="0"/>
          </a:p>
          <a:p>
            <a:pPr lvl="1"/>
            <a:endParaRPr lang="en-US" dirty="0"/>
          </a:p>
        </p:txBody>
      </p:sp>
      <p:sp>
        <p:nvSpPr>
          <p:cNvPr id="4" name="Date Placeholder 3">
            <a:extLst>
              <a:ext uri="{FF2B5EF4-FFF2-40B4-BE49-F238E27FC236}">
                <a16:creationId xmlns:a16="http://schemas.microsoft.com/office/drawing/2014/main" id="{CB486070-6B77-423D-99DE-9DC36F11C6B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2460B6A-7F74-4D93-9E0A-90718182678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51822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7349F-8E69-4F3D-92A7-17B76C8980FA}"/>
              </a:ext>
            </a:extLst>
          </p:cNvPr>
          <p:cNvSpPr>
            <a:spLocks noGrp="1"/>
          </p:cNvSpPr>
          <p:nvPr>
            <p:ph idx="1"/>
          </p:nvPr>
        </p:nvSpPr>
        <p:spPr>
          <a:xfrm>
            <a:off x="1487488" y="375138"/>
            <a:ext cx="10369152" cy="5790377"/>
          </a:xfrm>
        </p:spPr>
        <p:txBody>
          <a:bodyPr/>
          <a:lstStyle/>
          <a:p>
            <a:pPr lvl="3"/>
            <a:r>
              <a:rPr lang="en-US" sz="2200" b="1" dirty="0"/>
              <a:t>Create small barriers </a:t>
            </a:r>
            <a:r>
              <a:rPr lang="en-US" sz="2200" dirty="0">
                <a:solidFill>
                  <a:srgbClr val="0070C0"/>
                </a:solidFill>
              </a:rPr>
              <a:t>that impede the runoff and give more time for water infiltration. </a:t>
            </a:r>
          </a:p>
          <a:p>
            <a:pPr lvl="3"/>
            <a:r>
              <a:rPr lang="en-US" sz="2200" b="1" dirty="0"/>
              <a:t>Improve the permeability of compact layers </a:t>
            </a:r>
            <a:r>
              <a:rPr lang="en-US" sz="2200" dirty="0">
                <a:solidFill>
                  <a:srgbClr val="0070C0"/>
                </a:solidFill>
              </a:rPr>
              <a:t>that are impeding moisture percolation to greater depth, so increasing the moisture retention capacity of the profile. </a:t>
            </a:r>
          </a:p>
          <a:p>
            <a:pPr lvl="3"/>
            <a:r>
              <a:rPr lang="en-US" sz="2200" b="1" dirty="0"/>
              <a:t>Apply organic fertilizer </a:t>
            </a:r>
            <a:r>
              <a:rPr lang="en-US" sz="2200" dirty="0">
                <a:solidFill>
                  <a:srgbClr val="0070C0"/>
                </a:solidFill>
              </a:rPr>
              <a:t>to increase the moisture retention capacity of the soil.</a:t>
            </a:r>
          </a:p>
          <a:p>
            <a:pPr lvl="3"/>
            <a:r>
              <a:rPr lang="en-US" sz="2200" b="1" dirty="0"/>
              <a:t>Reduce the slope of the land</a:t>
            </a:r>
            <a:r>
              <a:rPr lang="en-US" sz="2200" dirty="0">
                <a:solidFill>
                  <a:srgbClr val="0070C0"/>
                </a:solidFill>
              </a:rPr>
              <a:t> to give more time for rainwater infiltration, for example by constructing bench terraces, orchard terraces or individual terraces.</a:t>
            </a:r>
          </a:p>
          <a:p>
            <a:pPr lvl="3"/>
            <a:endParaRPr lang="en-US" sz="2200" dirty="0"/>
          </a:p>
          <a:p>
            <a:pPr lvl="3"/>
            <a:endParaRPr lang="en-US" sz="1400" dirty="0"/>
          </a:p>
          <a:p>
            <a:pPr lvl="3"/>
            <a:endParaRPr lang="en-US" sz="2200" dirty="0"/>
          </a:p>
          <a:p>
            <a:endParaRPr lang="en-US" dirty="0"/>
          </a:p>
        </p:txBody>
      </p:sp>
      <p:sp>
        <p:nvSpPr>
          <p:cNvPr id="4" name="Date Placeholder 3">
            <a:extLst>
              <a:ext uri="{FF2B5EF4-FFF2-40B4-BE49-F238E27FC236}">
                <a16:creationId xmlns:a16="http://schemas.microsoft.com/office/drawing/2014/main" id="{FE372D90-C3DB-4B90-BFC7-381D23AA00F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6E9F7BF1-5D48-4703-BEA7-27D4410023D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180808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E84A-900A-4C7E-A7E0-EB61C8465B3B}"/>
              </a:ext>
            </a:extLst>
          </p:cNvPr>
          <p:cNvSpPr>
            <a:spLocks noGrp="1"/>
          </p:cNvSpPr>
          <p:nvPr>
            <p:ph type="title"/>
          </p:nvPr>
        </p:nvSpPr>
        <p:spPr/>
        <p:txBody>
          <a:bodyPr>
            <a:normAutofit/>
          </a:bodyPr>
          <a:lstStyle/>
          <a:p>
            <a:r>
              <a:rPr lang="en-US" dirty="0"/>
              <a:t>5. </a:t>
            </a:r>
            <a:r>
              <a:rPr lang="en-US" b="1" dirty="0"/>
              <a:t>Improve the rooting conditions</a:t>
            </a:r>
            <a:endParaRPr lang="en-US" dirty="0"/>
          </a:p>
        </p:txBody>
      </p:sp>
      <p:sp>
        <p:nvSpPr>
          <p:cNvPr id="3" name="Content Placeholder 2">
            <a:extLst>
              <a:ext uri="{FF2B5EF4-FFF2-40B4-BE49-F238E27FC236}">
                <a16:creationId xmlns:a16="http://schemas.microsoft.com/office/drawing/2014/main" id="{6A8299B4-4F4D-42DC-B392-66F2E9A6133A}"/>
              </a:ext>
            </a:extLst>
          </p:cNvPr>
          <p:cNvSpPr>
            <a:spLocks noGrp="1"/>
          </p:cNvSpPr>
          <p:nvPr>
            <p:ph idx="1"/>
          </p:nvPr>
        </p:nvSpPr>
        <p:spPr/>
        <p:txBody>
          <a:bodyPr/>
          <a:lstStyle/>
          <a:p>
            <a:r>
              <a:rPr lang="en-US" dirty="0"/>
              <a:t>The beneficial effects of improving the conditions for roots are:</a:t>
            </a:r>
          </a:p>
          <a:p>
            <a:pPr lvl="1"/>
            <a:r>
              <a:rPr lang="en-US" sz="2600" dirty="0"/>
              <a:t>·</a:t>
            </a:r>
            <a:r>
              <a:rPr lang="en-US" sz="2600" b="1" i="1" dirty="0"/>
              <a:t>improved root development and growth, and as a result the absorption of moisture and nutrients by the crop;</a:t>
            </a:r>
          </a:p>
          <a:p>
            <a:pPr lvl="1"/>
            <a:r>
              <a:rPr lang="en-US" sz="2600" dirty="0"/>
              <a:t>·</a:t>
            </a:r>
            <a:r>
              <a:rPr lang="en-US" sz="2600" b="1" i="1" dirty="0"/>
              <a:t>reduced probability that the crops will suffer from drought.</a:t>
            </a:r>
            <a:endParaRPr lang="en-US" sz="1800" dirty="0"/>
          </a:p>
          <a:p>
            <a:r>
              <a:rPr lang="en-US" b="1" dirty="0">
                <a:solidFill>
                  <a:srgbClr val="00B050"/>
                </a:solidFill>
              </a:rPr>
              <a:t>Mechanisms for improving crop rooting conditions are as follows:</a:t>
            </a:r>
          </a:p>
          <a:p>
            <a:pPr lvl="1"/>
            <a:r>
              <a:rPr lang="en-US" sz="2600" dirty="0"/>
              <a:t>Carry out deep tillage to loosen any compacted or hardened massive layers that are impeding root penetration.</a:t>
            </a:r>
          </a:p>
          <a:p>
            <a:pPr lvl="1" algn="just"/>
            <a:r>
              <a:rPr lang="en-US" sz="2600" dirty="0"/>
              <a:t>Improve drainage by installing drainage channels where soils are poorly or imperfectly drained, and where a lack of oxygen impedes root development.</a:t>
            </a:r>
            <a:endParaRPr lang="en-US" sz="1800" dirty="0"/>
          </a:p>
          <a:p>
            <a:pPr lvl="1"/>
            <a:endParaRPr lang="en-US" sz="1800" dirty="0"/>
          </a:p>
          <a:p>
            <a:pPr lvl="1"/>
            <a:endParaRPr lang="en-US" dirty="0"/>
          </a:p>
        </p:txBody>
      </p:sp>
      <p:sp>
        <p:nvSpPr>
          <p:cNvPr id="4" name="Date Placeholder 3">
            <a:extLst>
              <a:ext uri="{FF2B5EF4-FFF2-40B4-BE49-F238E27FC236}">
                <a16:creationId xmlns:a16="http://schemas.microsoft.com/office/drawing/2014/main" id="{01D06F18-DE31-4EF1-917E-95B302FF745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2C8537F-5398-4CE1-9BA4-0716C7FFE2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619207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5FABB-6259-456D-BE7B-F079E51F566E}"/>
              </a:ext>
            </a:extLst>
          </p:cNvPr>
          <p:cNvSpPr>
            <a:spLocks noGrp="1"/>
          </p:cNvSpPr>
          <p:nvPr>
            <p:ph idx="1"/>
          </p:nvPr>
        </p:nvSpPr>
        <p:spPr>
          <a:xfrm>
            <a:off x="1487488" y="736600"/>
            <a:ext cx="10369152" cy="5428915"/>
          </a:xfrm>
        </p:spPr>
        <p:txBody>
          <a:bodyPr/>
          <a:lstStyle/>
          <a:p>
            <a:r>
              <a:rPr lang="en-US" dirty="0"/>
              <a:t>CHAPTER 7:  THE CONCEPT OF RAINWATER HARVESTING</a:t>
            </a:r>
          </a:p>
          <a:p>
            <a:pPr marL="402336" lvl="1" indent="0">
              <a:buNone/>
            </a:pPr>
            <a:r>
              <a:rPr lang="en-US" dirty="0"/>
              <a:t>7.1. What is water harvesting?  </a:t>
            </a:r>
          </a:p>
          <a:p>
            <a:pPr marL="402336" lvl="1" indent="0">
              <a:buNone/>
            </a:pPr>
            <a:r>
              <a:rPr lang="en-US" dirty="0"/>
              <a:t>7.2. What are the principles?</a:t>
            </a:r>
          </a:p>
          <a:p>
            <a:pPr marL="402336" lvl="1" indent="0">
              <a:buNone/>
            </a:pPr>
            <a:r>
              <a:rPr lang="en-US" dirty="0"/>
              <a:t>7.3. What are the benefits of water harvesting?</a:t>
            </a:r>
          </a:p>
          <a:p>
            <a:pPr marL="402336" lvl="1" indent="0">
              <a:buNone/>
            </a:pPr>
            <a:r>
              <a:rPr lang="en-US" dirty="0"/>
              <a:t>7.4. Impacts of water harvesting</a:t>
            </a:r>
          </a:p>
          <a:p>
            <a:pPr marL="402336" lvl="1" indent="0">
              <a:buNone/>
            </a:pPr>
            <a:r>
              <a:rPr lang="en-US" dirty="0"/>
              <a:t>7.5. Water harvesting techniques </a:t>
            </a:r>
          </a:p>
          <a:p>
            <a:pPr marL="402336" lvl="1" indent="0">
              <a:buNone/>
            </a:pPr>
            <a:r>
              <a:rPr lang="en-US" dirty="0"/>
              <a:t>7.6. Design considerations</a:t>
            </a:r>
          </a:p>
          <a:p>
            <a:r>
              <a:rPr lang="en-US" dirty="0"/>
              <a:t>CHAPTER 8:  POLICY, SOCIAL AND ECONOMIC ISSUES </a:t>
            </a:r>
          </a:p>
          <a:p>
            <a:endParaRPr lang="en-US" dirty="0"/>
          </a:p>
        </p:txBody>
      </p:sp>
      <p:sp>
        <p:nvSpPr>
          <p:cNvPr id="4" name="Date Placeholder 3">
            <a:extLst>
              <a:ext uri="{FF2B5EF4-FFF2-40B4-BE49-F238E27FC236}">
                <a16:creationId xmlns:a16="http://schemas.microsoft.com/office/drawing/2014/main" id="{3612B2DE-F4EB-451C-AEAC-22A9327DAC9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9D65DD89-B689-4B0D-8CAD-39DE53B1FD6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4026952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5A16-B38B-4111-B3E6-B8A9AAAD3491}"/>
              </a:ext>
            </a:extLst>
          </p:cNvPr>
          <p:cNvSpPr>
            <a:spLocks noGrp="1"/>
          </p:cNvSpPr>
          <p:nvPr>
            <p:ph type="title"/>
          </p:nvPr>
        </p:nvSpPr>
        <p:spPr/>
        <p:txBody>
          <a:bodyPr>
            <a:normAutofit/>
          </a:bodyPr>
          <a:lstStyle/>
          <a:p>
            <a:r>
              <a:rPr lang="en-US" b="1" dirty="0"/>
              <a:t>6. Improve the fertility and productivity</a:t>
            </a:r>
            <a:endParaRPr lang="en-US" dirty="0"/>
          </a:p>
        </p:txBody>
      </p:sp>
      <p:sp>
        <p:nvSpPr>
          <p:cNvPr id="3" name="Content Placeholder 2">
            <a:extLst>
              <a:ext uri="{FF2B5EF4-FFF2-40B4-BE49-F238E27FC236}">
                <a16:creationId xmlns:a16="http://schemas.microsoft.com/office/drawing/2014/main" id="{2C9C4315-C0EA-48EA-86FD-4132AE4AB109}"/>
              </a:ext>
            </a:extLst>
          </p:cNvPr>
          <p:cNvSpPr>
            <a:spLocks noGrp="1"/>
          </p:cNvSpPr>
          <p:nvPr>
            <p:ph idx="1"/>
          </p:nvPr>
        </p:nvSpPr>
        <p:spPr>
          <a:xfrm>
            <a:off x="1487488" y="1196962"/>
            <a:ext cx="10369152" cy="5384067"/>
          </a:xfrm>
        </p:spPr>
        <p:txBody>
          <a:bodyPr>
            <a:normAutofit/>
          </a:bodyPr>
          <a:lstStyle/>
          <a:p>
            <a:r>
              <a:rPr lang="en-US" dirty="0"/>
              <a:t>Beneficial effects produced by improving the chemical fertility and soil productivity are:</a:t>
            </a:r>
          </a:p>
          <a:p>
            <a:pPr lvl="1"/>
            <a:r>
              <a:rPr lang="en-US" sz="2600" dirty="0"/>
              <a:t> </a:t>
            </a:r>
            <a:r>
              <a:rPr lang="en-US" sz="2600" b="1" i="1" dirty="0"/>
              <a:t>increased yields</a:t>
            </a:r>
            <a:r>
              <a:rPr lang="en-US" sz="2600" i="1" dirty="0"/>
              <a:t>;</a:t>
            </a:r>
          </a:p>
          <a:p>
            <a:pPr lvl="1"/>
            <a:r>
              <a:rPr lang="en-US" sz="2600" dirty="0"/>
              <a:t> </a:t>
            </a:r>
            <a:r>
              <a:rPr lang="en-US" sz="2600" b="1" i="1" dirty="0"/>
              <a:t>increased production of crop biomass</a:t>
            </a:r>
            <a:endParaRPr lang="en-US" sz="1800" dirty="0"/>
          </a:p>
          <a:p>
            <a:r>
              <a:rPr lang="en-US" dirty="0"/>
              <a:t>Mechanisms to increase chemical fertility and productivity of the soils are as follows:</a:t>
            </a:r>
          </a:p>
          <a:p>
            <a:pPr lvl="1"/>
            <a:r>
              <a:rPr lang="en-US" dirty="0"/>
              <a:t>Undertake a careful </a:t>
            </a:r>
            <a:r>
              <a:rPr lang="en-US" dirty="0">
                <a:solidFill>
                  <a:srgbClr val="FF0000"/>
                </a:solidFill>
              </a:rPr>
              <a:t>analysis of the nutritional state of the soil </a:t>
            </a:r>
          </a:p>
          <a:p>
            <a:pPr lvl="1"/>
            <a:r>
              <a:rPr lang="en-US" sz="2600" dirty="0"/>
              <a:t>Take advantage of using whatever </a:t>
            </a:r>
            <a:r>
              <a:rPr lang="en-US" sz="2600" dirty="0">
                <a:solidFill>
                  <a:srgbClr val="FF0000"/>
                </a:solidFill>
              </a:rPr>
              <a:t>organic materials</a:t>
            </a:r>
            <a:r>
              <a:rPr lang="en-US" sz="2600" dirty="0"/>
              <a:t> are locally available for the improvement of soil fertility,</a:t>
            </a:r>
            <a:endParaRPr lang="en-US" sz="1800" dirty="0"/>
          </a:p>
          <a:p>
            <a:pPr lvl="1"/>
            <a:r>
              <a:rPr lang="en-US" dirty="0"/>
              <a:t>Introduce </a:t>
            </a:r>
            <a:r>
              <a:rPr lang="en-US" dirty="0">
                <a:solidFill>
                  <a:srgbClr val="FF0000"/>
                </a:solidFill>
              </a:rPr>
              <a:t>crop rotations</a:t>
            </a:r>
            <a:r>
              <a:rPr lang="en-US" dirty="0"/>
              <a:t> to increase soil productivity</a:t>
            </a:r>
          </a:p>
          <a:p>
            <a:pPr lvl="1"/>
            <a:r>
              <a:rPr lang="en-US" sz="2600" dirty="0"/>
              <a:t>Avoid </a:t>
            </a:r>
            <a:r>
              <a:rPr lang="en-US" sz="2600" dirty="0">
                <a:solidFill>
                  <a:srgbClr val="FF0000"/>
                </a:solidFill>
              </a:rPr>
              <a:t>wastage of nutrients</a:t>
            </a:r>
            <a:r>
              <a:rPr lang="en-US" sz="2600" dirty="0"/>
              <a:t>. Do not allow burning of residues or stubble, nor the export of nutrients out of the farm,</a:t>
            </a:r>
            <a:endParaRPr lang="en-US" sz="1800"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DCE16647-AA64-4EB0-8E1C-0C446D11D02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8E6CFB8-C406-400D-825F-E41FDE48068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804700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00FA01-D8F1-4507-AF3F-78FE0AC19164}"/>
              </a:ext>
            </a:extLst>
          </p:cNvPr>
          <p:cNvSpPr>
            <a:spLocks noGrp="1"/>
          </p:cNvSpPr>
          <p:nvPr>
            <p:ph idx="1"/>
          </p:nvPr>
        </p:nvSpPr>
        <p:spPr>
          <a:xfrm>
            <a:off x="1487488" y="422031"/>
            <a:ext cx="10369152" cy="5743484"/>
          </a:xfrm>
        </p:spPr>
        <p:txBody>
          <a:bodyPr/>
          <a:lstStyle/>
          <a:p>
            <a:pPr lvl="1"/>
            <a:r>
              <a:rPr lang="en-US" b="1" dirty="0">
                <a:solidFill>
                  <a:srgbClr val="FF0000"/>
                </a:solidFill>
              </a:rPr>
              <a:t>Increase the soil organic matter</a:t>
            </a:r>
            <a:r>
              <a:rPr lang="en-US" dirty="0"/>
              <a:t> content, particularly in sandy soils with generally low fertility. </a:t>
            </a:r>
          </a:p>
          <a:p>
            <a:pPr lvl="1"/>
            <a:r>
              <a:rPr lang="en-US" dirty="0"/>
              <a:t>Try to substitute the use of nitrogenous fertilizers by </a:t>
            </a:r>
            <a:r>
              <a:rPr lang="en-US" b="1" dirty="0">
                <a:solidFill>
                  <a:srgbClr val="FF0000"/>
                </a:solidFill>
              </a:rPr>
              <a:t>sowing legume crops</a:t>
            </a:r>
            <a:r>
              <a:rPr lang="en-US" dirty="0"/>
              <a:t> as part of the rotation, as intercrops, relay crops or as cover crops.</a:t>
            </a:r>
          </a:p>
          <a:p>
            <a:pPr lvl="1" algn="just"/>
            <a:r>
              <a:rPr lang="en-US" sz="2600" dirty="0"/>
              <a:t>Take advantage of the processes of nutrient recycling, particularly in zones suffering serious leaching problems. Introduce crops with deep rooting systems that absorb nutrients from the deeper layers which are normally beyond reach of most crops. </a:t>
            </a:r>
          </a:p>
          <a:p>
            <a:pPr lvl="1" algn="just"/>
            <a:r>
              <a:rPr lang="en-US" b="1" dirty="0">
                <a:solidFill>
                  <a:srgbClr val="FF0000"/>
                </a:solidFill>
              </a:rPr>
              <a:t>Overcome soil toxicity problems </a:t>
            </a:r>
            <a:r>
              <a:rPr lang="en-US" dirty="0"/>
              <a:t>due to high levels of aluminum or manganese. This may be achieved through the substitution of the crops or varieties with other, more resistant crops or varieties</a:t>
            </a:r>
          </a:p>
          <a:p>
            <a:pPr lvl="1" algn="just"/>
            <a:endParaRPr lang="en-US" sz="1800" dirty="0"/>
          </a:p>
          <a:p>
            <a:pPr lvl="1"/>
            <a:endParaRPr lang="en-US" dirty="0"/>
          </a:p>
          <a:p>
            <a:endParaRPr lang="en-US" dirty="0"/>
          </a:p>
        </p:txBody>
      </p:sp>
      <p:sp>
        <p:nvSpPr>
          <p:cNvPr id="4" name="Date Placeholder 3">
            <a:extLst>
              <a:ext uri="{FF2B5EF4-FFF2-40B4-BE49-F238E27FC236}">
                <a16:creationId xmlns:a16="http://schemas.microsoft.com/office/drawing/2014/main" id="{5CA50FD7-B526-4A1A-BFF9-49C7E64427C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35B46E0-394C-4F25-8373-074709E2F72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482017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F538-B516-4FB6-A16F-1A898A0019D8}"/>
              </a:ext>
            </a:extLst>
          </p:cNvPr>
          <p:cNvSpPr>
            <a:spLocks noGrp="1"/>
          </p:cNvSpPr>
          <p:nvPr>
            <p:ph type="title"/>
          </p:nvPr>
        </p:nvSpPr>
        <p:spPr/>
        <p:txBody>
          <a:bodyPr>
            <a:normAutofit/>
          </a:bodyPr>
          <a:lstStyle/>
          <a:p>
            <a:r>
              <a:rPr lang="en-US" b="1" dirty="0"/>
              <a:t>7. Protect the field</a:t>
            </a:r>
            <a:endParaRPr lang="en-US" dirty="0"/>
          </a:p>
        </p:txBody>
      </p:sp>
      <p:sp>
        <p:nvSpPr>
          <p:cNvPr id="3" name="Content Placeholder 2">
            <a:extLst>
              <a:ext uri="{FF2B5EF4-FFF2-40B4-BE49-F238E27FC236}">
                <a16:creationId xmlns:a16="http://schemas.microsoft.com/office/drawing/2014/main" id="{9781CD24-B486-4D54-B6C7-E55F796DFFE5}"/>
              </a:ext>
            </a:extLst>
          </p:cNvPr>
          <p:cNvSpPr>
            <a:spLocks noGrp="1"/>
          </p:cNvSpPr>
          <p:nvPr>
            <p:ph idx="1"/>
          </p:nvPr>
        </p:nvSpPr>
        <p:spPr/>
        <p:txBody>
          <a:bodyPr/>
          <a:lstStyle/>
          <a:p>
            <a:r>
              <a:rPr lang="en-US" dirty="0"/>
              <a:t>The field should be protected against the effects of flooding, erosion by water, landslips, strong winds and wind erosion. </a:t>
            </a:r>
          </a:p>
          <a:p>
            <a:r>
              <a:rPr lang="en-US" dirty="0"/>
              <a:t>The principles for protection against flooding are as follows:</a:t>
            </a:r>
          </a:p>
          <a:p>
            <a:pPr lvl="1"/>
            <a:r>
              <a:rPr lang="en-US" sz="2600" dirty="0"/>
              <a:t>Install diversion canals to capture the runoff that enters the field divert and discharge it into a drainage course, </a:t>
            </a:r>
            <a:r>
              <a:rPr lang="en-US" dirty="0"/>
              <a:t>avoiding any erosion</a:t>
            </a:r>
          </a:p>
          <a:p>
            <a:pPr lvl="2"/>
            <a:r>
              <a:rPr lang="en-US" dirty="0"/>
              <a:t>Provide maximum soil cover, increase the infiltration rate and reduce the runoff.</a:t>
            </a:r>
          </a:p>
          <a:p>
            <a:pPr lvl="2"/>
            <a:endParaRPr lang="en-US" dirty="0"/>
          </a:p>
        </p:txBody>
      </p:sp>
      <p:sp>
        <p:nvSpPr>
          <p:cNvPr id="4" name="Date Placeholder 3">
            <a:extLst>
              <a:ext uri="{FF2B5EF4-FFF2-40B4-BE49-F238E27FC236}">
                <a16:creationId xmlns:a16="http://schemas.microsoft.com/office/drawing/2014/main" id="{B4F97FAE-8524-4E79-96FD-12CB0023853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E24A80D7-8376-48E4-B43E-269C9EE3328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917058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E6273-70A1-40C8-B608-B2E51E3BE0D1}"/>
              </a:ext>
            </a:extLst>
          </p:cNvPr>
          <p:cNvSpPr>
            <a:spLocks noGrp="1"/>
          </p:cNvSpPr>
          <p:nvPr>
            <p:ph type="title"/>
          </p:nvPr>
        </p:nvSpPr>
        <p:spPr/>
        <p:txBody>
          <a:bodyPr>
            <a:normAutofit/>
          </a:bodyPr>
          <a:lstStyle/>
          <a:p>
            <a:r>
              <a:rPr lang="en-US" b="1" dirty="0"/>
              <a:t>8. Reduce pollution of the soil and the environment</a:t>
            </a:r>
            <a:endParaRPr lang="en-US" dirty="0"/>
          </a:p>
        </p:txBody>
      </p:sp>
      <p:sp>
        <p:nvSpPr>
          <p:cNvPr id="3" name="Content Placeholder 2">
            <a:extLst>
              <a:ext uri="{FF2B5EF4-FFF2-40B4-BE49-F238E27FC236}">
                <a16:creationId xmlns:a16="http://schemas.microsoft.com/office/drawing/2014/main" id="{B353C5BA-4588-476B-A8DC-31C884715ED0}"/>
              </a:ext>
            </a:extLst>
          </p:cNvPr>
          <p:cNvSpPr>
            <a:spLocks noGrp="1"/>
          </p:cNvSpPr>
          <p:nvPr>
            <p:ph idx="1"/>
          </p:nvPr>
        </p:nvSpPr>
        <p:spPr/>
        <p:txBody>
          <a:bodyPr/>
          <a:lstStyle/>
          <a:p>
            <a:r>
              <a:rPr lang="en-US" dirty="0"/>
              <a:t>The principles to reduce pollution of the soil and the environment are as follows:</a:t>
            </a:r>
          </a:p>
          <a:p>
            <a:pPr lvl="1"/>
            <a:r>
              <a:rPr lang="en-US" dirty="0"/>
              <a:t>Apply integrated weed and pest management measures, rather than just using pesticides.</a:t>
            </a:r>
          </a:p>
          <a:p>
            <a:pPr lvl="1"/>
            <a:r>
              <a:rPr lang="en-US" dirty="0"/>
              <a:t>Train farmers in methods to correctly manage agrochemicals.</a:t>
            </a:r>
          </a:p>
          <a:p>
            <a:pPr lvl="1"/>
            <a:r>
              <a:rPr lang="en-US" sz="2600" dirty="0"/>
              <a:t>Apply soil conservation practices to reduce to a minimum the amount of sediments and pesticides removed from the land.</a:t>
            </a:r>
            <a:endParaRPr lang="en-US" sz="1800" dirty="0"/>
          </a:p>
          <a:p>
            <a:pPr lvl="1"/>
            <a:endParaRPr lang="en-US" dirty="0"/>
          </a:p>
          <a:p>
            <a:endParaRPr lang="en-US" dirty="0"/>
          </a:p>
        </p:txBody>
      </p:sp>
      <p:sp>
        <p:nvSpPr>
          <p:cNvPr id="4" name="Date Placeholder 3">
            <a:extLst>
              <a:ext uri="{FF2B5EF4-FFF2-40B4-BE49-F238E27FC236}">
                <a16:creationId xmlns:a16="http://schemas.microsoft.com/office/drawing/2014/main" id="{3679B2E8-E134-47D9-929F-B8944857C22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2C71477-0DCA-42CE-BD03-07750FB6632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41521683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2737-4977-4A62-B21D-15F085D9AE62}"/>
              </a:ext>
            </a:extLst>
          </p:cNvPr>
          <p:cNvSpPr>
            <a:spLocks noGrp="1"/>
          </p:cNvSpPr>
          <p:nvPr>
            <p:ph type="title"/>
          </p:nvPr>
        </p:nvSpPr>
        <p:spPr/>
        <p:txBody>
          <a:bodyPr>
            <a:normAutofit/>
          </a:bodyPr>
          <a:lstStyle/>
          <a:p>
            <a:r>
              <a:rPr lang="en-US" b="1" dirty="0">
                <a:hlinkClick r:id="rId2" action="ppaction://hlinksldjump"/>
              </a:rPr>
              <a:t>Soil Management Strategies</a:t>
            </a:r>
            <a:endParaRPr lang="en-US" dirty="0"/>
          </a:p>
        </p:txBody>
      </p:sp>
      <p:sp>
        <p:nvSpPr>
          <p:cNvPr id="3" name="Content Placeholder 2">
            <a:extLst>
              <a:ext uri="{FF2B5EF4-FFF2-40B4-BE49-F238E27FC236}">
                <a16:creationId xmlns:a16="http://schemas.microsoft.com/office/drawing/2014/main" id="{E6A0D64C-5C2D-4849-B42E-94A8157E5729}"/>
              </a:ext>
            </a:extLst>
          </p:cNvPr>
          <p:cNvSpPr>
            <a:spLocks noGrp="1"/>
          </p:cNvSpPr>
          <p:nvPr>
            <p:ph idx="1"/>
          </p:nvPr>
        </p:nvSpPr>
        <p:spPr>
          <a:xfrm>
            <a:off x="1487488" y="1196962"/>
            <a:ext cx="10369152" cy="5384067"/>
          </a:xfrm>
        </p:spPr>
        <p:txBody>
          <a:bodyPr>
            <a:normAutofit/>
          </a:bodyPr>
          <a:lstStyle/>
          <a:p>
            <a:r>
              <a:rPr lang="en-US" sz="3200" b="1" dirty="0"/>
              <a:t>Conservation Tillage</a:t>
            </a:r>
          </a:p>
          <a:p>
            <a:pPr lvl="1"/>
            <a:r>
              <a:rPr lang="en-US" sz="2600" dirty="0"/>
              <a:t>Conservation tillage can be deﬁned as any practice </a:t>
            </a:r>
            <a:r>
              <a:rPr lang="en-US" sz="2600" b="1" dirty="0">
                <a:solidFill>
                  <a:srgbClr val="7030A0"/>
                </a:solidFill>
              </a:rPr>
              <a:t>that leaves at least 30 per cent cover</a:t>
            </a:r>
            <a:r>
              <a:rPr lang="en-US" sz="2600" dirty="0"/>
              <a:t> on the soil surface after planting.</a:t>
            </a:r>
          </a:p>
          <a:p>
            <a:pPr lvl="1"/>
            <a:r>
              <a:rPr lang="en-US" sz="2600" dirty="0"/>
              <a:t>Conservation tillage describes the method of seedbed preparation that includes the </a:t>
            </a:r>
            <a:r>
              <a:rPr lang="en-US" sz="2600" b="1" dirty="0">
                <a:solidFill>
                  <a:srgbClr val="7030A0"/>
                </a:solidFill>
              </a:rPr>
              <a:t>presence of residue </a:t>
            </a:r>
            <a:r>
              <a:rPr lang="en-US" sz="2600" dirty="0"/>
              <a:t>mulch and an </a:t>
            </a:r>
            <a:r>
              <a:rPr lang="en-US" sz="2600" b="1" dirty="0">
                <a:solidFill>
                  <a:srgbClr val="7030A0"/>
                </a:solidFill>
              </a:rPr>
              <a:t>increase</a:t>
            </a:r>
            <a:r>
              <a:rPr lang="en-US" sz="2600" dirty="0"/>
              <a:t> </a:t>
            </a:r>
            <a:r>
              <a:rPr lang="en-US" sz="2600" b="1" dirty="0">
                <a:solidFill>
                  <a:srgbClr val="7030A0"/>
                </a:solidFill>
              </a:rPr>
              <a:t>surface</a:t>
            </a:r>
            <a:r>
              <a:rPr lang="en-US" sz="2600" dirty="0"/>
              <a:t> </a:t>
            </a:r>
            <a:r>
              <a:rPr lang="en-US" sz="2600" b="1" dirty="0">
                <a:solidFill>
                  <a:srgbClr val="7030A0"/>
                </a:solidFill>
              </a:rPr>
              <a:t>roughness</a:t>
            </a:r>
            <a:r>
              <a:rPr lang="en-US" sz="2600" dirty="0"/>
              <a:t> as key criteria.</a:t>
            </a:r>
          </a:p>
          <a:p>
            <a:pPr lvl="1" algn="just"/>
            <a:r>
              <a:rPr lang="en-US" sz="2600" dirty="0"/>
              <a:t>Some plants produce </a:t>
            </a:r>
            <a:r>
              <a:rPr lang="en-US" sz="2600" b="1" dirty="0">
                <a:solidFill>
                  <a:srgbClr val="7030A0"/>
                </a:solidFill>
              </a:rPr>
              <a:t>toxic material during the breakdown </a:t>
            </a:r>
            <a:r>
              <a:rPr lang="en-US" sz="2600" dirty="0"/>
              <a:t>of their residue, which can hinder the germination and establishment of the next crop. </a:t>
            </a:r>
          </a:p>
          <a:p>
            <a:pPr lvl="2" algn="just"/>
            <a:r>
              <a:rPr lang="en-US" sz="2400" dirty="0"/>
              <a:t>Since this is a particular problem in monocultures of maize and wheat, conservation tillage is also dependent on the </a:t>
            </a:r>
            <a:r>
              <a:rPr lang="en-US" sz="2400" b="1" dirty="0">
                <a:solidFill>
                  <a:srgbClr val="C00000"/>
                </a:solidFill>
              </a:rPr>
              <a:t>use of crop rotations</a:t>
            </a:r>
            <a:r>
              <a:rPr lang="en-US" sz="2400" dirty="0"/>
              <a:t>.</a:t>
            </a:r>
          </a:p>
          <a:p>
            <a:pPr lvl="2"/>
            <a:endParaRPr lang="en-US" dirty="0"/>
          </a:p>
          <a:p>
            <a:pPr lvl="2"/>
            <a:endParaRPr lang="en-US" sz="2400" dirty="0"/>
          </a:p>
          <a:p>
            <a:pPr lvl="3"/>
            <a:endParaRPr lang="en-US" sz="2200" dirty="0"/>
          </a:p>
          <a:p>
            <a:pPr lvl="2"/>
            <a:endParaRPr lang="en-US" sz="2400" dirty="0"/>
          </a:p>
          <a:p>
            <a:pPr lvl="1"/>
            <a:endParaRPr lang="en-US" dirty="0"/>
          </a:p>
        </p:txBody>
      </p:sp>
      <p:sp>
        <p:nvSpPr>
          <p:cNvPr id="4" name="Date Placeholder 3">
            <a:extLst>
              <a:ext uri="{FF2B5EF4-FFF2-40B4-BE49-F238E27FC236}">
                <a16:creationId xmlns:a16="http://schemas.microsoft.com/office/drawing/2014/main" id="{DE783272-B3C9-4947-87D9-25309BF9B5D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2602C25-A48B-42FF-A979-70D1D603BA7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0043466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5BE-78EF-4FE3-9BAE-704E61D277C3}"/>
              </a:ext>
            </a:extLst>
          </p:cNvPr>
          <p:cNvSpPr>
            <a:spLocks noGrp="1"/>
          </p:cNvSpPr>
          <p:nvPr>
            <p:ph type="title"/>
          </p:nvPr>
        </p:nvSpPr>
        <p:spPr/>
        <p:txBody>
          <a:bodyPr/>
          <a:lstStyle/>
          <a:p>
            <a:r>
              <a:rPr lang="en-US" dirty="0"/>
              <a:t>Conservation tillage</a:t>
            </a:r>
          </a:p>
        </p:txBody>
      </p:sp>
      <p:sp>
        <p:nvSpPr>
          <p:cNvPr id="3" name="Content Placeholder 2">
            <a:extLst>
              <a:ext uri="{FF2B5EF4-FFF2-40B4-BE49-F238E27FC236}">
                <a16:creationId xmlns:a16="http://schemas.microsoft.com/office/drawing/2014/main" id="{30A23B14-D670-4905-B970-044C0C1CA161}"/>
              </a:ext>
            </a:extLst>
          </p:cNvPr>
          <p:cNvSpPr>
            <a:spLocks noGrp="1"/>
          </p:cNvSpPr>
          <p:nvPr>
            <p:ph idx="1"/>
          </p:nvPr>
        </p:nvSpPr>
        <p:spPr>
          <a:xfrm>
            <a:off x="1487488" y="1010653"/>
            <a:ext cx="10369152" cy="5654842"/>
          </a:xfrm>
        </p:spPr>
        <p:txBody>
          <a:bodyPr>
            <a:normAutofit/>
          </a:bodyPr>
          <a:lstStyle/>
          <a:p>
            <a:pPr lvl="2"/>
            <a:r>
              <a:rPr lang="en-US" sz="3200" b="1" dirty="0"/>
              <a:t>Minimum Tillage: </a:t>
            </a:r>
          </a:p>
          <a:p>
            <a:pPr lvl="3"/>
            <a:r>
              <a:rPr lang="en-US" sz="2200" dirty="0"/>
              <a:t>Minimum tillage describes a practice where soil preparation is reduced to the minimum necessary for crop production and where </a:t>
            </a:r>
            <a:r>
              <a:rPr lang="en-US" sz="2200" b="1" dirty="0">
                <a:solidFill>
                  <a:srgbClr val="7030A0"/>
                </a:solidFill>
              </a:rPr>
              <a:t>15% to 25% of residues remain </a:t>
            </a:r>
            <a:r>
              <a:rPr lang="en-US" sz="2200" dirty="0"/>
              <a:t>on the soil surface.</a:t>
            </a:r>
          </a:p>
          <a:p>
            <a:pPr lvl="3"/>
            <a:r>
              <a:rPr lang="en-US" sz="2200" dirty="0"/>
              <a:t>The minimum tilled plots </a:t>
            </a:r>
            <a:r>
              <a:rPr lang="en-US" sz="2200" dirty="0">
                <a:solidFill>
                  <a:srgbClr val="7030A0"/>
                </a:solidFill>
              </a:rPr>
              <a:t>retained moisture </a:t>
            </a:r>
            <a:r>
              <a:rPr lang="en-US" sz="2200" dirty="0"/>
              <a:t>and this, in turn, </a:t>
            </a:r>
            <a:r>
              <a:rPr lang="en-US" sz="2200" dirty="0">
                <a:solidFill>
                  <a:srgbClr val="7030A0"/>
                </a:solidFill>
              </a:rPr>
              <a:t>reduced the cracking </a:t>
            </a:r>
            <a:r>
              <a:rPr lang="en-US" sz="2200" dirty="0"/>
              <a:t>which plays a major role in promoting high inﬁltration of water in these soils. </a:t>
            </a:r>
          </a:p>
          <a:p>
            <a:pPr lvl="3"/>
            <a:r>
              <a:rPr lang="en-US" sz="2200" dirty="0"/>
              <a:t>As with no tillage, there is concern that by </a:t>
            </a:r>
            <a:r>
              <a:rPr lang="en-US" sz="2200" dirty="0">
                <a:solidFill>
                  <a:srgbClr val="7030A0"/>
                </a:solidFill>
              </a:rPr>
              <a:t>not breaking up the soil</a:t>
            </a:r>
            <a:r>
              <a:rPr lang="en-US" sz="2200" dirty="0"/>
              <a:t>, the technique will </a:t>
            </a:r>
            <a:r>
              <a:rPr lang="en-US" sz="2200" dirty="0">
                <a:solidFill>
                  <a:srgbClr val="7030A0"/>
                </a:solidFill>
              </a:rPr>
              <a:t>lead to a less porous surface </a:t>
            </a:r>
            <a:r>
              <a:rPr lang="en-US" sz="2200" dirty="0"/>
              <a:t>with a resulting </a:t>
            </a:r>
            <a:r>
              <a:rPr lang="en-US" sz="2200" dirty="0">
                <a:solidFill>
                  <a:srgbClr val="7030A0"/>
                </a:solidFill>
              </a:rPr>
              <a:t>increase in runoff </a:t>
            </a:r>
            <a:r>
              <a:rPr lang="en-US" sz="2200" dirty="0"/>
              <a:t>and erosion</a:t>
            </a:r>
          </a:p>
          <a:p>
            <a:pPr lvl="3"/>
            <a:r>
              <a:rPr lang="en-US" sz="2200" dirty="0"/>
              <a:t>Despite the higher runoff, annual soil loss was lower under minimum tillage, at 1.6 t ha</a:t>
            </a:r>
            <a:r>
              <a:rPr lang="en-US" sz="2200" baseline="30000" dirty="0"/>
              <a:t>-1</a:t>
            </a:r>
            <a:r>
              <a:rPr lang="en-US" sz="2200" dirty="0"/>
              <a:t> compared with 4.1 t ha</a:t>
            </a:r>
            <a:r>
              <a:rPr lang="en-US" sz="2200" baseline="30000" dirty="0"/>
              <a:t>-1</a:t>
            </a:r>
            <a:r>
              <a:rPr lang="en-US" sz="2200" dirty="0"/>
              <a:t> from conventional tillage.</a:t>
            </a:r>
          </a:p>
        </p:txBody>
      </p:sp>
      <p:sp>
        <p:nvSpPr>
          <p:cNvPr id="4" name="Date Placeholder 3">
            <a:extLst>
              <a:ext uri="{FF2B5EF4-FFF2-40B4-BE49-F238E27FC236}">
                <a16:creationId xmlns:a16="http://schemas.microsoft.com/office/drawing/2014/main" id="{B11B0CC4-8587-4119-BDD4-8013DCF4F9F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DF19900-1875-4A87-9EA1-0A691CFEBC5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3603623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F06849-353C-4E3F-A007-5601F4B70200}"/>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88E14ECB-ADC0-447D-A504-53E064706CF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3" name="Content Placeholder 2">
            <a:extLst>
              <a:ext uri="{FF2B5EF4-FFF2-40B4-BE49-F238E27FC236}">
                <a16:creationId xmlns:a16="http://schemas.microsoft.com/office/drawing/2014/main" id="{DABFBF08-AA09-438B-90D5-0239767A0C59}"/>
              </a:ext>
            </a:extLst>
          </p:cNvPr>
          <p:cNvSpPr>
            <a:spLocks noGrp="1"/>
          </p:cNvSpPr>
          <p:nvPr>
            <p:ph idx="1"/>
          </p:nvPr>
        </p:nvSpPr>
        <p:spPr>
          <a:xfrm>
            <a:off x="4943872" y="419100"/>
            <a:ext cx="6912768" cy="5746415"/>
          </a:xfrm>
        </p:spPr>
        <p:txBody>
          <a:bodyPr>
            <a:normAutofit lnSpcReduction="10000"/>
          </a:bodyPr>
          <a:lstStyle/>
          <a:p>
            <a:pPr lvl="2"/>
            <a:r>
              <a:rPr lang="en-US" sz="4000" b="1" dirty="0"/>
              <a:t>No-Till: </a:t>
            </a:r>
          </a:p>
          <a:p>
            <a:pPr lvl="3" algn="just"/>
            <a:r>
              <a:rPr lang="en-US" sz="2200" dirty="0"/>
              <a:t>No tillage describes the system whereby tillage is restricted to that necessary for planting the seed. </a:t>
            </a:r>
          </a:p>
          <a:p>
            <a:pPr lvl="3" algn="just"/>
            <a:endParaRPr lang="en-US" sz="2200" dirty="0"/>
          </a:p>
          <a:p>
            <a:pPr lvl="3" algn="just"/>
            <a:r>
              <a:rPr lang="en-US" sz="2200" b="1" dirty="0">
                <a:solidFill>
                  <a:srgbClr val="00B050"/>
                </a:solidFill>
              </a:rPr>
              <a:t>Drilling</a:t>
            </a:r>
            <a:r>
              <a:rPr lang="en-US" sz="2200" dirty="0"/>
              <a:t> takes place directly </a:t>
            </a:r>
            <a:r>
              <a:rPr lang="en-US" sz="2200" b="1" dirty="0">
                <a:solidFill>
                  <a:srgbClr val="00B050"/>
                </a:solidFill>
              </a:rPr>
              <a:t>into the stubble </a:t>
            </a:r>
            <a:r>
              <a:rPr lang="en-US" sz="2200" dirty="0"/>
              <a:t>of the previous crop and weeds are controlled by herbicides.</a:t>
            </a:r>
          </a:p>
          <a:p>
            <a:pPr lvl="3" algn="just"/>
            <a:endParaRPr lang="en-US" sz="2200" dirty="0"/>
          </a:p>
          <a:p>
            <a:pPr lvl="3" algn="just"/>
            <a:r>
              <a:rPr lang="en-US" sz="2200" dirty="0"/>
              <a:t>Generally between </a:t>
            </a:r>
            <a:r>
              <a:rPr lang="en-US" sz="2200" b="1" dirty="0">
                <a:solidFill>
                  <a:srgbClr val="7030A0"/>
                </a:solidFill>
              </a:rPr>
              <a:t>50 and 100 per cent </a:t>
            </a:r>
            <a:r>
              <a:rPr lang="en-US" sz="2200" dirty="0"/>
              <a:t>of the surface remains </a:t>
            </a:r>
            <a:r>
              <a:rPr lang="en-US" sz="2200" b="1" dirty="0">
                <a:solidFill>
                  <a:srgbClr val="7030A0"/>
                </a:solidFill>
              </a:rPr>
              <a:t>covered with residue</a:t>
            </a:r>
            <a:r>
              <a:rPr lang="en-US" sz="2200" dirty="0"/>
              <a:t>.</a:t>
            </a:r>
          </a:p>
          <a:p>
            <a:pPr lvl="3" algn="just"/>
            <a:endParaRPr lang="en-US" sz="2200" dirty="0"/>
          </a:p>
          <a:p>
            <a:pPr lvl="3" algn="just"/>
            <a:r>
              <a:rPr lang="en-US" sz="2200" dirty="0"/>
              <a:t>The technique has been found to </a:t>
            </a:r>
            <a:r>
              <a:rPr lang="en-US" sz="2200" dirty="0">
                <a:solidFill>
                  <a:srgbClr val="7030A0"/>
                </a:solidFill>
              </a:rPr>
              <a:t>increase the percentage of water-stable aggregates </a:t>
            </a:r>
            <a:r>
              <a:rPr lang="en-US" sz="2200" dirty="0"/>
              <a:t>in the soil compared to tine or disc cultivation and ploughing </a:t>
            </a:r>
          </a:p>
          <a:p>
            <a:endParaRPr lang="en-US" dirty="0"/>
          </a:p>
        </p:txBody>
      </p:sp>
      <p:pic>
        <p:nvPicPr>
          <p:cNvPr id="7" name="Picture 6"/>
          <p:cNvPicPr>
            <a:picLocks noChangeAspect="1"/>
          </p:cNvPicPr>
          <p:nvPr/>
        </p:nvPicPr>
        <p:blipFill>
          <a:blip r:embed="rId2"/>
          <a:stretch>
            <a:fillRect/>
          </a:stretch>
        </p:blipFill>
        <p:spPr>
          <a:xfrm>
            <a:off x="0" y="1600200"/>
            <a:ext cx="5120134" cy="3848100"/>
          </a:xfrm>
          <a:prstGeom prst="rect">
            <a:avLst/>
          </a:prstGeom>
        </p:spPr>
      </p:pic>
    </p:spTree>
    <p:extLst>
      <p:ext uri="{BB962C8B-B14F-4D97-AF65-F5344CB8AC3E}">
        <p14:creationId xmlns:p14="http://schemas.microsoft.com/office/powerpoint/2010/main" val="1651135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F67341-095C-44C5-BFBE-F2EBE2235B7B}"/>
              </a:ext>
            </a:extLst>
          </p:cNvPr>
          <p:cNvSpPr>
            <a:spLocks noGrp="1"/>
          </p:cNvSpPr>
          <p:nvPr>
            <p:ph idx="1"/>
          </p:nvPr>
        </p:nvSpPr>
        <p:spPr>
          <a:xfrm>
            <a:off x="1487488" y="591015"/>
            <a:ext cx="10369152" cy="5574500"/>
          </a:xfrm>
        </p:spPr>
        <p:txBody>
          <a:bodyPr/>
          <a:lstStyle/>
          <a:p>
            <a:pPr lvl="3"/>
            <a:r>
              <a:rPr lang="en-US" dirty="0"/>
              <a:t>No-till or zero-tillage is characterized by the </a:t>
            </a:r>
            <a:r>
              <a:rPr lang="en-US" dirty="0">
                <a:solidFill>
                  <a:srgbClr val="00B050"/>
                </a:solidFill>
              </a:rPr>
              <a:t>elimination of all mechanical seed bed preparation except for the opening of a narrow strip or hole in the ground for seed placement.</a:t>
            </a:r>
            <a:r>
              <a:rPr lang="en-US" dirty="0"/>
              <a:t> The surface of the soil is covered by crop residue mulch or killed sod.</a:t>
            </a:r>
          </a:p>
          <a:p>
            <a:pPr lvl="3"/>
            <a:endParaRPr lang="en-US" dirty="0"/>
          </a:p>
          <a:p>
            <a:pPr lvl="3"/>
            <a:r>
              <a:rPr lang="en-US" dirty="0"/>
              <a:t>It is </a:t>
            </a:r>
            <a:r>
              <a:rPr lang="en-US" b="1" dirty="0">
                <a:solidFill>
                  <a:srgbClr val="7030A0"/>
                </a:solidFill>
              </a:rPr>
              <a:t>not suitable</a:t>
            </a:r>
            <a:r>
              <a:rPr lang="en-US" dirty="0"/>
              <a:t>, however, on </a:t>
            </a:r>
            <a:r>
              <a:rPr lang="en-US" b="1" dirty="0">
                <a:solidFill>
                  <a:srgbClr val="7030A0"/>
                </a:solidFill>
              </a:rPr>
              <a:t>soils that compact and easily seal </a:t>
            </a:r>
            <a:r>
              <a:rPr lang="en-US" dirty="0"/>
              <a:t>because it can lead to lower crop yields and greater runoff.</a:t>
            </a:r>
          </a:p>
          <a:p>
            <a:pPr lvl="3"/>
            <a:endParaRPr lang="en-US" dirty="0"/>
          </a:p>
          <a:p>
            <a:pPr lvl="3"/>
            <a:r>
              <a:rPr lang="en-US" dirty="0"/>
              <a:t>no tillage was not always effective in the ﬁrst year of its operation because of the low percentage crop residues on the surface</a:t>
            </a:r>
          </a:p>
          <a:p>
            <a:endParaRPr lang="en-US" dirty="0"/>
          </a:p>
        </p:txBody>
      </p:sp>
      <p:sp>
        <p:nvSpPr>
          <p:cNvPr id="4" name="Date Placeholder 3">
            <a:extLst>
              <a:ext uri="{FF2B5EF4-FFF2-40B4-BE49-F238E27FC236}">
                <a16:creationId xmlns:a16="http://schemas.microsoft.com/office/drawing/2014/main" id="{19930FFB-FCC0-4DC2-AF59-80AAAE26C0C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570E9F1-1A12-466A-8796-89A9D26DAFC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p:cNvPicPr>
            <a:picLocks noChangeAspect="1"/>
          </p:cNvPicPr>
          <p:nvPr/>
        </p:nvPicPr>
        <p:blipFill>
          <a:blip r:embed="rId2"/>
          <a:stretch>
            <a:fillRect/>
          </a:stretch>
        </p:blipFill>
        <p:spPr>
          <a:xfrm>
            <a:off x="8542356" y="4274398"/>
            <a:ext cx="3649644" cy="2741577"/>
          </a:xfrm>
          <a:prstGeom prst="rect">
            <a:avLst/>
          </a:prstGeom>
        </p:spPr>
      </p:pic>
    </p:spTree>
    <p:extLst>
      <p:ext uri="{BB962C8B-B14F-4D97-AF65-F5344CB8AC3E}">
        <p14:creationId xmlns:p14="http://schemas.microsoft.com/office/powerpoint/2010/main" val="40648607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AAB51-2A0C-4E8B-85EC-71B0581C3C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8307F5-CF0F-475A-9356-0BBFA9C8BED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72AD0010-9BEC-461B-A3FB-5A39715DF46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391E6BB-FE6A-4761-A7F4-F82D1F1D237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CCE0DA86-82B6-449B-9F1E-68423126B2D7}"/>
              </a:ext>
            </a:extLst>
          </p:cNvPr>
          <p:cNvPicPr>
            <a:picLocks noChangeAspect="1"/>
          </p:cNvPicPr>
          <p:nvPr/>
        </p:nvPicPr>
        <p:blipFill>
          <a:blip r:embed="rId2"/>
          <a:stretch>
            <a:fillRect/>
          </a:stretch>
        </p:blipFill>
        <p:spPr>
          <a:xfrm>
            <a:off x="1295467" y="95250"/>
            <a:ext cx="10896533" cy="6858000"/>
          </a:xfrm>
          <a:prstGeom prst="rect">
            <a:avLst/>
          </a:prstGeom>
        </p:spPr>
      </p:pic>
    </p:spTree>
    <p:extLst>
      <p:ext uri="{BB962C8B-B14F-4D97-AF65-F5344CB8AC3E}">
        <p14:creationId xmlns:p14="http://schemas.microsoft.com/office/powerpoint/2010/main" val="1093511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9457-085D-4CC6-B694-C71A51BBB3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7E6AA2-40B0-455D-B260-C75B466F184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210909A-6B7D-4962-A5BF-B0258683EBA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BE8D1FA-D523-4B14-9E16-227CD1D4B85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11FA0A1-822A-4486-9B1B-4E57DD8E9188}"/>
              </a:ext>
            </a:extLst>
          </p:cNvPr>
          <p:cNvPicPr>
            <a:picLocks noChangeAspect="1"/>
          </p:cNvPicPr>
          <p:nvPr/>
        </p:nvPicPr>
        <p:blipFill>
          <a:blip r:embed="rId2"/>
          <a:stretch>
            <a:fillRect/>
          </a:stretch>
        </p:blipFill>
        <p:spPr>
          <a:xfrm>
            <a:off x="1295467" y="0"/>
            <a:ext cx="10896533" cy="6858000"/>
          </a:xfrm>
          <a:prstGeom prst="rect">
            <a:avLst/>
          </a:prstGeom>
        </p:spPr>
      </p:pic>
    </p:spTree>
    <p:extLst>
      <p:ext uri="{BB962C8B-B14F-4D97-AF65-F5344CB8AC3E}">
        <p14:creationId xmlns:p14="http://schemas.microsoft.com/office/powerpoint/2010/main" val="3988275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6F6252-88C6-44F5-9185-E96B98368F05}"/>
              </a:ext>
            </a:extLst>
          </p:cNvPr>
          <p:cNvSpPr>
            <a:spLocks noGrp="1"/>
          </p:cNvSpPr>
          <p:nvPr>
            <p:ph idx="1"/>
          </p:nvPr>
        </p:nvSpPr>
        <p:spPr>
          <a:xfrm>
            <a:off x="1487488" y="889000"/>
            <a:ext cx="10369152" cy="5276515"/>
          </a:xfrm>
        </p:spPr>
        <p:txBody>
          <a:bodyPr/>
          <a:lstStyle/>
          <a:p>
            <a:r>
              <a:rPr lang="en-US" b="1" dirty="0"/>
              <a:t>Practical</a:t>
            </a:r>
            <a:r>
              <a:rPr lang="en-US" dirty="0"/>
              <a:t>: Design and construction aspect of some soil and water conservation</a:t>
            </a:r>
          </a:p>
        </p:txBody>
      </p:sp>
      <p:sp>
        <p:nvSpPr>
          <p:cNvPr id="4" name="Date Placeholder 3">
            <a:extLst>
              <a:ext uri="{FF2B5EF4-FFF2-40B4-BE49-F238E27FC236}">
                <a16:creationId xmlns:a16="http://schemas.microsoft.com/office/drawing/2014/main" id="{A92F53AB-3ABE-4825-877D-4BE7964040D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E4E265C-9C01-4D55-B3DB-232EAD1216E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graphicFrame>
        <p:nvGraphicFramePr>
          <p:cNvPr id="8" name="Table 7">
            <a:extLst>
              <a:ext uri="{FF2B5EF4-FFF2-40B4-BE49-F238E27FC236}">
                <a16:creationId xmlns:a16="http://schemas.microsoft.com/office/drawing/2014/main" id="{CBBEBC03-E4CE-4803-BE3E-7B81E714B050}"/>
              </a:ext>
            </a:extLst>
          </p:cNvPr>
          <p:cNvGraphicFramePr>
            <a:graphicFrameLocks noGrp="1"/>
          </p:cNvGraphicFramePr>
          <p:nvPr/>
        </p:nvGraphicFramePr>
        <p:xfrm>
          <a:off x="1848136" y="2162524"/>
          <a:ext cx="9702800" cy="3592848"/>
        </p:xfrm>
        <a:graphic>
          <a:graphicData uri="http://schemas.openxmlformats.org/drawingml/2006/table">
            <a:tbl>
              <a:tblPr firstRow="1" firstCol="1" bandRow="1">
                <a:tableStyleId>{5C22544A-7EE6-4342-B048-85BDC9FD1C3A}</a:tableStyleId>
              </a:tblPr>
              <a:tblGrid>
                <a:gridCol w="9702800">
                  <a:extLst>
                    <a:ext uri="{9D8B030D-6E8A-4147-A177-3AD203B41FA5}">
                      <a16:colId xmlns:a16="http://schemas.microsoft.com/office/drawing/2014/main" val="1919243931"/>
                    </a:ext>
                  </a:extLst>
                </a:gridCol>
              </a:tblGrid>
              <a:tr h="1139208">
                <a:tc>
                  <a:txBody>
                    <a:bodyPr/>
                    <a:lstStyle/>
                    <a:p>
                      <a:pPr algn="just">
                        <a:lnSpc>
                          <a:spcPct val="150000"/>
                        </a:lnSpc>
                        <a:spcAft>
                          <a:spcPts val="0"/>
                        </a:spcAft>
                      </a:pPr>
                      <a:r>
                        <a:rPr lang="en-US" sz="2800" dirty="0">
                          <a:solidFill>
                            <a:srgbClr val="0070C0"/>
                          </a:solidFill>
                          <a:effectLst/>
                        </a:rPr>
                        <a:t>Assessment method </a:t>
                      </a:r>
                    </a:p>
                    <a:p>
                      <a:pPr marL="342900" lvl="0" indent="-342900" algn="just">
                        <a:lnSpc>
                          <a:spcPct val="115000"/>
                        </a:lnSpc>
                        <a:spcAft>
                          <a:spcPts val="0"/>
                        </a:spcAft>
                        <a:buFont typeface="Symbol" panose="05050102010706020507" pitchFamily="18" charset="2"/>
                        <a:buChar char=""/>
                      </a:pPr>
                      <a:r>
                        <a:rPr lang="en-US" sz="2800" dirty="0">
                          <a:solidFill>
                            <a:srgbClr val="0070C0"/>
                          </a:solidFill>
                          <a:effectLst/>
                        </a:rPr>
                        <a:t>Continuous exams </a:t>
                      </a:r>
                      <a:endParaRPr lang="en-US" sz="2800" dirty="0">
                        <a:solidFill>
                          <a:srgbClr val="0070C0"/>
                        </a:solidFill>
                        <a:effectLst/>
                        <a:latin typeface="Times New Roman" panose="02020603050405020304" pitchFamily="18" charset="0"/>
                        <a:ea typeface="Calibri" panose="020F0502020204030204" pitchFamily="34" charset="0"/>
                      </a:endParaRPr>
                    </a:p>
                  </a:txBody>
                  <a:tcPr marL="68580" marR="68580" marT="0" marB="0">
                    <a:noFill/>
                  </a:tcPr>
                </a:tc>
                <a:extLst>
                  <a:ext uri="{0D108BD9-81ED-4DB2-BD59-A6C34878D82A}">
                    <a16:rowId xmlns:a16="http://schemas.microsoft.com/office/drawing/2014/main" val="1840419918"/>
                  </a:ext>
                </a:extLst>
              </a:tr>
              <a:tr h="471861">
                <a:tc>
                  <a:txBody>
                    <a:bodyPr/>
                    <a:lstStyle/>
                    <a:p>
                      <a:pPr marL="342900" lvl="0" indent="-342900" algn="just">
                        <a:lnSpc>
                          <a:spcPct val="115000"/>
                        </a:lnSpc>
                        <a:spcAft>
                          <a:spcPts val="0"/>
                        </a:spcAft>
                        <a:buFont typeface="Symbol" panose="05050102010706020507" pitchFamily="18" charset="2"/>
                        <a:buChar char=""/>
                      </a:pPr>
                      <a:r>
                        <a:rPr lang="en-US" sz="2800" dirty="0">
                          <a:solidFill>
                            <a:srgbClr val="0070C0"/>
                          </a:solidFill>
                          <a:effectLst/>
                        </a:rPr>
                        <a:t>Assignments Write-up &amp; Presentation</a:t>
                      </a:r>
                      <a:endParaRPr lang="en-US" sz="2800" dirty="0">
                        <a:solidFill>
                          <a:srgbClr val="0070C0"/>
                        </a:solidFill>
                        <a:effectLst/>
                        <a:latin typeface="Times New Roman" panose="02020603050405020304" pitchFamily="18" charset="0"/>
                        <a:ea typeface="Calibri" panose="020F0502020204030204" pitchFamily="34" charset="0"/>
                      </a:endParaRPr>
                    </a:p>
                  </a:txBody>
                  <a:tcPr marL="68580" marR="68580" marT="0" marB="0">
                    <a:noFill/>
                  </a:tcPr>
                </a:tc>
                <a:extLst>
                  <a:ext uri="{0D108BD9-81ED-4DB2-BD59-A6C34878D82A}">
                    <a16:rowId xmlns:a16="http://schemas.microsoft.com/office/drawing/2014/main" val="4116135999"/>
                  </a:ext>
                </a:extLst>
              </a:tr>
              <a:tr h="471861">
                <a:tc>
                  <a:txBody>
                    <a:bodyPr/>
                    <a:lstStyle/>
                    <a:p>
                      <a:pPr marL="342900" lvl="0" indent="-342900" algn="just">
                        <a:lnSpc>
                          <a:spcPct val="115000"/>
                        </a:lnSpc>
                        <a:spcAft>
                          <a:spcPts val="0"/>
                        </a:spcAft>
                        <a:buFont typeface="Symbol" panose="05050102010706020507" pitchFamily="18" charset="2"/>
                        <a:buChar char=""/>
                      </a:pPr>
                      <a:r>
                        <a:rPr lang="en-US" sz="2800" dirty="0">
                          <a:solidFill>
                            <a:srgbClr val="0070C0"/>
                          </a:solidFill>
                          <a:effectLst/>
                        </a:rPr>
                        <a:t>Reflection of group discussion </a:t>
                      </a:r>
                      <a:endParaRPr lang="en-US" sz="2800" dirty="0">
                        <a:solidFill>
                          <a:srgbClr val="0070C0"/>
                        </a:solidFill>
                        <a:effectLst/>
                        <a:latin typeface="Times New Roman" panose="02020603050405020304" pitchFamily="18" charset="0"/>
                        <a:ea typeface="Calibri" panose="020F0502020204030204" pitchFamily="34" charset="0"/>
                      </a:endParaRPr>
                    </a:p>
                  </a:txBody>
                  <a:tcPr marL="68580" marR="68580" marT="0" marB="0">
                    <a:noFill/>
                  </a:tcPr>
                </a:tc>
                <a:extLst>
                  <a:ext uri="{0D108BD9-81ED-4DB2-BD59-A6C34878D82A}">
                    <a16:rowId xmlns:a16="http://schemas.microsoft.com/office/drawing/2014/main" val="3129490971"/>
                  </a:ext>
                </a:extLst>
              </a:tr>
              <a:tr h="471861">
                <a:tc>
                  <a:txBody>
                    <a:bodyPr/>
                    <a:lstStyle/>
                    <a:p>
                      <a:pPr marL="342900" lvl="0" indent="-342900" algn="just">
                        <a:lnSpc>
                          <a:spcPct val="115000"/>
                        </a:lnSpc>
                        <a:spcAft>
                          <a:spcPts val="0"/>
                        </a:spcAft>
                        <a:buFont typeface="Symbol" panose="05050102010706020507" pitchFamily="18" charset="2"/>
                        <a:buChar char=""/>
                      </a:pPr>
                      <a:r>
                        <a:rPr lang="en-US" sz="2800" dirty="0">
                          <a:solidFill>
                            <a:srgbClr val="0070C0"/>
                          </a:solidFill>
                          <a:effectLst/>
                        </a:rPr>
                        <a:t>Practical (Field/Lab) works</a:t>
                      </a:r>
                      <a:endParaRPr lang="en-US" sz="2800" dirty="0">
                        <a:solidFill>
                          <a:srgbClr val="0070C0"/>
                        </a:solidFill>
                        <a:effectLst/>
                        <a:latin typeface="Times New Roman" panose="02020603050405020304" pitchFamily="18" charset="0"/>
                        <a:ea typeface="Calibri" panose="020F0502020204030204" pitchFamily="34" charset="0"/>
                      </a:endParaRPr>
                    </a:p>
                  </a:txBody>
                  <a:tcPr marL="68580" marR="68580" marT="0" marB="0">
                    <a:noFill/>
                  </a:tcPr>
                </a:tc>
                <a:extLst>
                  <a:ext uri="{0D108BD9-81ED-4DB2-BD59-A6C34878D82A}">
                    <a16:rowId xmlns:a16="http://schemas.microsoft.com/office/drawing/2014/main" val="1622495265"/>
                  </a:ext>
                </a:extLst>
              </a:tr>
              <a:tr h="471861">
                <a:tc>
                  <a:txBody>
                    <a:bodyPr/>
                    <a:lstStyle/>
                    <a:p>
                      <a:pPr marL="342900" lvl="0" indent="-342900" algn="just">
                        <a:lnSpc>
                          <a:spcPct val="115000"/>
                        </a:lnSpc>
                        <a:spcAft>
                          <a:spcPts val="0"/>
                        </a:spcAft>
                        <a:buFont typeface="Symbol" panose="05050102010706020507" pitchFamily="18" charset="2"/>
                        <a:buChar char=""/>
                      </a:pPr>
                      <a:r>
                        <a:rPr lang="en-US" sz="2800" dirty="0">
                          <a:solidFill>
                            <a:srgbClr val="0070C0"/>
                          </a:solidFill>
                          <a:effectLst/>
                        </a:rPr>
                        <a:t>Attendance, professional conduct and participation</a:t>
                      </a:r>
                      <a:endParaRPr lang="en-US" sz="2800" dirty="0">
                        <a:solidFill>
                          <a:srgbClr val="0070C0"/>
                        </a:solidFill>
                        <a:effectLst/>
                        <a:latin typeface="Times New Roman" panose="02020603050405020304" pitchFamily="18" charset="0"/>
                        <a:ea typeface="Calibri" panose="020F0502020204030204" pitchFamily="34" charset="0"/>
                      </a:endParaRPr>
                    </a:p>
                  </a:txBody>
                  <a:tcPr marL="68580" marR="68580" marT="0" marB="0">
                    <a:noFill/>
                  </a:tcPr>
                </a:tc>
                <a:extLst>
                  <a:ext uri="{0D108BD9-81ED-4DB2-BD59-A6C34878D82A}">
                    <a16:rowId xmlns:a16="http://schemas.microsoft.com/office/drawing/2014/main" val="1419439035"/>
                  </a:ext>
                </a:extLst>
              </a:tr>
              <a:tr h="471861">
                <a:tc>
                  <a:txBody>
                    <a:bodyPr/>
                    <a:lstStyle/>
                    <a:p>
                      <a:pPr marL="342900" lvl="0" indent="-342900" algn="just">
                        <a:lnSpc>
                          <a:spcPct val="115000"/>
                        </a:lnSpc>
                        <a:spcAft>
                          <a:spcPts val="0"/>
                        </a:spcAft>
                        <a:buFont typeface="Symbol" panose="05050102010706020507" pitchFamily="18" charset="2"/>
                        <a:buChar char=""/>
                      </a:pPr>
                      <a:r>
                        <a:rPr lang="en-US" sz="2800" dirty="0">
                          <a:solidFill>
                            <a:srgbClr val="0070C0"/>
                          </a:solidFill>
                          <a:effectLst/>
                        </a:rPr>
                        <a:t>Continuous Assessment 50%; Final examination (50%)</a:t>
                      </a:r>
                      <a:endParaRPr lang="en-US" sz="2800" dirty="0">
                        <a:solidFill>
                          <a:srgbClr val="0070C0"/>
                        </a:solidFill>
                        <a:effectLst/>
                        <a:latin typeface="Times New Roman" panose="02020603050405020304" pitchFamily="18" charset="0"/>
                        <a:ea typeface="Calibri" panose="020F0502020204030204" pitchFamily="34" charset="0"/>
                      </a:endParaRPr>
                    </a:p>
                  </a:txBody>
                  <a:tcPr marL="68580" marR="68580" marT="0" marB="0">
                    <a:noFill/>
                  </a:tcPr>
                </a:tc>
                <a:extLst>
                  <a:ext uri="{0D108BD9-81ED-4DB2-BD59-A6C34878D82A}">
                    <a16:rowId xmlns:a16="http://schemas.microsoft.com/office/drawing/2014/main" val="858207999"/>
                  </a:ext>
                </a:extLst>
              </a:tr>
            </a:tbl>
          </a:graphicData>
        </a:graphic>
      </p:graphicFrame>
    </p:spTree>
    <p:extLst>
      <p:ext uri="{BB962C8B-B14F-4D97-AF65-F5344CB8AC3E}">
        <p14:creationId xmlns:p14="http://schemas.microsoft.com/office/powerpoint/2010/main" val="28852369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FD56-A179-4F93-8385-519293BA7E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2C4430-DE7C-4DE6-ADDA-5894A608085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86EBE86-90F5-4730-AF4E-605DCE9784F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8ADB00F-952A-41A9-9BD7-806264017B0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21BA67DA-1DA9-4412-BA8E-04C22839D276}"/>
              </a:ext>
            </a:extLst>
          </p:cNvPr>
          <p:cNvPicPr>
            <a:picLocks noChangeAspect="1"/>
          </p:cNvPicPr>
          <p:nvPr/>
        </p:nvPicPr>
        <p:blipFill>
          <a:blip r:embed="rId2"/>
          <a:stretch>
            <a:fillRect/>
          </a:stretch>
        </p:blipFill>
        <p:spPr>
          <a:xfrm>
            <a:off x="379951" y="0"/>
            <a:ext cx="11432097" cy="6858000"/>
          </a:xfrm>
          <a:prstGeom prst="rect">
            <a:avLst/>
          </a:prstGeom>
        </p:spPr>
      </p:pic>
    </p:spTree>
    <p:extLst>
      <p:ext uri="{BB962C8B-B14F-4D97-AF65-F5344CB8AC3E}">
        <p14:creationId xmlns:p14="http://schemas.microsoft.com/office/powerpoint/2010/main" val="3885867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B41F56-FB65-4B45-8270-2EB8C2AF0185}"/>
              </a:ext>
            </a:extLst>
          </p:cNvPr>
          <p:cNvSpPr>
            <a:spLocks noGrp="1"/>
          </p:cNvSpPr>
          <p:nvPr>
            <p:ph idx="1"/>
          </p:nvPr>
        </p:nvSpPr>
        <p:spPr>
          <a:xfrm>
            <a:off x="2935705" y="216568"/>
            <a:ext cx="8920935" cy="6641431"/>
          </a:xfrm>
        </p:spPr>
        <p:txBody>
          <a:bodyPr>
            <a:normAutofit/>
          </a:bodyPr>
          <a:lstStyle/>
          <a:p>
            <a:pPr lvl="2" algn="just"/>
            <a:r>
              <a:rPr lang="en-US" dirty="0"/>
              <a:t>Ridge Tillage and Ridge Tying: </a:t>
            </a:r>
          </a:p>
          <a:p>
            <a:pPr lvl="3" algn="just"/>
            <a:r>
              <a:rPr lang="en-US" dirty="0"/>
              <a:t>Ridge tillage is the practice of planting or seeding crops in rows on the top, along both sides or in the furrows between the ridges which are prepared at the beginning of every cropping season. Tied ridging or furrow diking</a:t>
            </a:r>
          </a:p>
          <a:p>
            <a:pPr algn="just"/>
            <a:r>
              <a:rPr lang="en-US" b="1" dirty="0"/>
              <a:t>Contour Tillage</a:t>
            </a:r>
            <a:endParaRPr lang="en-US" dirty="0"/>
          </a:p>
          <a:p>
            <a:pPr lvl="1" algn="just"/>
            <a:r>
              <a:rPr lang="en-US" dirty="0"/>
              <a:t>Contour tillage is the </a:t>
            </a:r>
            <a:r>
              <a:rPr lang="en-US" dirty="0">
                <a:solidFill>
                  <a:srgbClr val="7030A0"/>
                </a:solidFill>
              </a:rPr>
              <a:t>farming practice of plowing across a slope </a:t>
            </a:r>
            <a:r>
              <a:rPr lang="en-US" dirty="0"/>
              <a:t>following its elevation contour lines. </a:t>
            </a:r>
          </a:p>
          <a:p>
            <a:pPr lvl="2" algn="just"/>
            <a:r>
              <a:rPr lang="en-US" dirty="0"/>
              <a:t>The rows formed have the effect of </a:t>
            </a:r>
            <a:r>
              <a:rPr lang="en-US" dirty="0">
                <a:solidFill>
                  <a:srgbClr val="00B050"/>
                </a:solidFill>
              </a:rPr>
              <a:t>slowing water runoff </a:t>
            </a:r>
            <a:r>
              <a:rPr lang="en-US" dirty="0"/>
              <a:t>during rainstorms so that the soil is not washed away and allows the </a:t>
            </a:r>
            <a:r>
              <a:rPr lang="en-US" dirty="0">
                <a:solidFill>
                  <a:srgbClr val="00B050"/>
                </a:solidFill>
              </a:rPr>
              <a:t>water to percolate</a:t>
            </a:r>
            <a:r>
              <a:rPr lang="en-US" dirty="0"/>
              <a:t> into the soil.</a:t>
            </a:r>
          </a:p>
          <a:p>
            <a:pPr lvl="1" algn="just"/>
            <a:r>
              <a:rPr lang="en-US" dirty="0"/>
              <a:t>The </a:t>
            </a:r>
            <a:r>
              <a:rPr lang="en-US" dirty="0">
                <a:solidFill>
                  <a:srgbClr val="00B050"/>
                </a:solidFill>
              </a:rPr>
              <a:t>effectiveness</a:t>
            </a:r>
            <a:r>
              <a:rPr lang="en-US" dirty="0"/>
              <a:t> of contour tillage </a:t>
            </a:r>
            <a:r>
              <a:rPr lang="en-US" dirty="0">
                <a:solidFill>
                  <a:srgbClr val="00B050"/>
                </a:solidFill>
              </a:rPr>
              <a:t>varies</a:t>
            </a:r>
            <a:r>
              <a:rPr lang="en-US" dirty="0"/>
              <a:t> with the </a:t>
            </a:r>
            <a:r>
              <a:rPr lang="en-US" dirty="0">
                <a:solidFill>
                  <a:srgbClr val="00B050"/>
                </a:solidFill>
              </a:rPr>
              <a:t>length and steepness of the slope</a:t>
            </a:r>
            <a:r>
              <a:rPr lang="en-US" dirty="0"/>
              <a:t>. </a:t>
            </a:r>
          </a:p>
          <a:p>
            <a:pPr lvl="2" algn="just"/>
            <a:r>
              <a:rPr lang="en-US" dirty="0"/>
              <a:t>It is inadequate as the sole conservation measures for lengths greater than 180 m at 1° steepness. </a:t>
            </a:r>
          </a:p>
          <a:p>
            <a:pPr lvl="2" algn="just"/>
            <a:r>
              <a:rPr lang="en-US" dirty="0"/>
              <a:t>The allowable length declines with increasing steepness to 30 m at 5.5° and 20 m at 8.5°.</a:t>
            </a:r>
          </a:p>
          <a:p>
            <a:endParaRPr lang="en-US" dirty="0"/>
          </a:p>
        </p:txBody>
      </p:sp>
      <p:sp>
        <p:nvSpPr>
          <p:cNvPr id="4" name="Date Placeholder 3">
            <a:extLst>
              <a:ext uri="{FF2B5EF4-FFF2-40B4-BE49-F238E27FC236}">
                <a16:creationId xmlns:a16="http://schemas.microsoft.com/office/drawing/2014/main" id="{927232FB-A375-446D-9BBB-1FD05DAF7E6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dirty="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55C2AA1-C6A9-4DAC-BD3B-0DA01BF29D4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Content Placeholder 5">
            <a:extLst>
              <a:ext uri="{FF2B5EF4-FFF2-40B4-BE49-F238E27FC236}">
                <a16:creationId xmlns:a16="http://schemas.microsoft.com/office/drawing/2014/main" id="{835D8A15-5B23-425F-8F75-0D0251845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901"/>
            <a:ext cx="2865628" cy="6826099"/>
          </a:xfrm>
          <a:prstGeom prst="rect">
            <a:avLst/>
          </a:prstGeom>
        </p:spPr>
      </p:pic>
    </p:spTree>
    <p:extLst>
      <p:ext uri="{BB962C8B-B14F-4D97-AF65-F5344CB8AC3E}">
        <p14:creationId xmlns:p14="http://schemas.microsoft.com/office/powerpoint/2010/main" val="39916665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D101-0CC9-40A8-A3DE-0B32819F158F}"/>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CBC75374-2F71-4AEF-A189-91F639AA594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9ACC4724-25C8-4DB7-96F3-AE39CD94C1E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CEBBCBBD-D4D2-46CD-8753-85ED9E19D505}"/>
              </a:ext>
            </a:extLst>
          </p:cNvPr>
          <p:cNvPicPr>
            <a:picLocks noChangeAspect="1"/>
          </p:cNvPicPr>
          <p:nvPr/>
        </p:nvPicPr>
        <p:blipFill>
          <a:blip r:embed="rId2"/>
          <a:stretch>
            <a:fillRect/>
          </a:stretch>
        </p:blipFill>
        <p:spPr>
          <a:xfrm>
            <a:off x="1371600" y="0"/>
            <a:ext cx="8470231" cy="6891350"/>
          </a:xfrm>
          <a:prstGeom prst="rect">
            <a:avLst/>
          </a:prstGeom>
        </p:spPr>
      </p:pic>
    </p:spTree>
    <p:extLst>
      <p:ext uri="{BB962C8B-B14F-4D97-AF65-F5344CB8AC3E}">
        <p14:creationId xmlns:p14="http://schemas.microsoft.com/office/powerpoint/2010/main" val="31709419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63D1-6F57-4E41-8CA0-E2CD9620BDB1}"/>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406B2339-63FC-4331-95D4-8E9E8876CBD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EA63F3A5-C5B6-4AE9-93ED-6240BC99F4C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D99DB66B-0876-49C4-87E6-6FA0E529BD44}"/>
              </a:ext>
            </a:extLst>
          </p:cNvPr>
          <p:cNvPicPr>
            <a:picLocks noChangeAspect="1"/>
          </p:cNvPicPr>
          <p:nvPr/>
        </p:nvPicPr>
        <p:blipFill>
          <a:blip r:embed="rId3"/>
          <a:stretch>
            <a:fillRect/>
          </a:stretch>
        </p:blipFill>
        <p:spPr>
          <a:xfrm>
            <a:off x="1313698" y="0"/>
            <a:ext cx="10976429" cy="6858000"/>
          </a:xfrm>
          <a:prstGeom prst="rect">
            <a:avLst/>
          </a:prstGeom>
        </p:spPr>
      </p:pic>
    </p:spTree>
    <p:extLst>
      <p:ext uri="{BB962C8B-B14F-4D97-AF65-F5344CB8AC3E}">
        <p14:creationId xmlns:p14="http://schemas.microsoft.com/office/powerpoint/2010/main" val="3538720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41B8-9E1F-48C6-AD5B-0C1880F010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B830A6-E646-49BB-8121-E3D66AB5F4BE}"/>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27034AC-37D0-4A92-9CDB-023DB1872EF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99AFF10-9A81-46EE-A30E-1D894B9D1D5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299A4142-147B-4C1A-981B-7C2D99FD41C3}"/>
              </a:ext>
            </a:extLst>
          </p:cNvPr>
          <p:cNvPicPr>
            <a:picLocks noChangeAspect="1"/>
          </p:cNvPicPr>
          <p:nvPr/>
        </p:nvPicPr>
        <p:blipFill>
          <a:blip r:embed="rId2"/>
          <a:stretch>
            <a:fillRect/>
          </a:stretch>
        </p:blipFill>
        <p:spPr>
          <a:xfrm>
            <a:off x="1384848" y="76200"/>
            <a:ext cx="10807152" cy="6858000"/>
          </a:xfrm>
          <a:prstGeom prst="rect">
            <a:avLst/>
          </a:prstGeom>
          <a:effectLst>
            <a:innerShdw blurRad="63500" dist="50800" dir="5400000">
              <a:prstClr val="black">
                <a:alpha val="50000"/>
              </a:prstClr>
            </a:innerShdw>
          </a:effectLst>
        </p:spPr>
      </p:pic>
    </p:spTree>
    <p:extLst>
      <p:ext uri="{BB962C8B-B14F-4D97-AF65-F5344CB8AC3E}">
        <p14:creationId xmlns:p14="http://schemas.microsoft.com/office/powerpoint/2010/main" val="881939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6F441D-C8A4-487C-A113-A5235EBDEDD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D8D47A3-105E-4EC2-B1F6-4DB0B771BD2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C82A33DE-18D8-42A2-87C5-A5159D9E15E4}"/>
              </a:ext>
            </a:extLst>
          </p:cNvPr>
          <p:cNvPicPr>
            <a:picLocks noChangeAspect="1"/>
          </p:cNvPicPr>
          <p:nvPr/>
        </p:nvPicPr>
        <p:blipFill>
          <a:blip r:embed="rId2"/>
          <a:stretch>
            <a:fillRect/>
          </a:stretch>
        </p:blipFill>
        <p:spPr>
          <a:xfrm>
            <a:off x="1487488" y="0"/>
            <a:ext cx="10704512" cy="5583655"/>
          </a:xfrm>
          <a:prstGeom prst="rect">
            <a:avLst/>
          </a:prstGeom>
        </p:spPr>
      </p:pic>
    </p:spTree>
    <p:extLst>
      <p:ext uri="{BB962C8B-B14F-4D97-AF65-F5344CB8AC3E}">
        <p14:creationId xmlns:p14="http://schemas.microsoft.com/office/powerpoint/2010/main" val="34495963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A578C9-8D9F-4DA4-923F-E6AE4D7D1BB5}"/>
              </a:ext>
            </a:extLst>
          </p:cNvPr>
          <p:cNvSpPr>
            <a:spLocks noGrp="1"/>
          </p:cNvSpPr>
          <p:nvPr>
            <p:ph idx="1"/>
          </p:nvPr>
        </p:nvSpPr>
        <p:spPr>
          <a:xfrm>
            <a:off x="1487488" y="697832"/>
            <a:ext cx="10369152" cy="5467683"/>
          </a:xfrm>
        </p:spPr>
        <p:txBody>
          <a:bodyPr>
            <a:normAutofit/>
          </a:bodyPr>
          <a:lstStyle/>
          <a:p>
            <a:r>
              <a:rPr lang="en-US" dirty="0"/>
              <a:t>Strip tillage</a:t>
            </a:r>
          </a:p>
          <a:p>
            <a:pPr lvl="1"/>
            <a:r>
              <a:rPr lang="en-US" dirty="0"/>
              <a:t>With strip tillage, the soil is prepared for </a:t>
            </a:r>
            <a:r>
              <a:rPr lang="en-US" dirty="0">
                <a:solidFill>
                  <a:srgbClr val="7030A0"/>
                </a:solidFill>
              </a:rPr>
              <a:t>planting along narrow strips</a:t>
            </a:r>
            <a:r>
              <a:rPr lang="en-US" dirty="0"/>
              <a:t>, with the </a:t>
            </a:r>
            <a:r>
              <a:rPr lang="en-US" dirty="0">
                <a:solidFill>
                  <a:srgbClr val="7030A0"/>
                </a:solidFill>
              </a:rPr>
              <a:t>intervening areas left undisturbed</a:t>
            </a:r>
            <a:r>
              <a:rPr lang="en-US" dirty="0"/>
              <a:t>. </a:t>
            </a:r>
          </a:p>
          <a:p>
            <a:pPr lvl="1"/>
            <a:r>
              <a:rPr lang="en-US" dirty="0"/>
              <a:t>The plough–plant system:</a:t>
            </a:r>
          </a:p>
          <a:p>
            <a:pPr lvl="2"/>
            <a:r>
              <a:rPr lang="en-US" dirty="0"/>
              <a:t> caused least soil compaction, </a:t>
            </a:r>
          </a:p>
          <a:p>
            <a:pPr lvl="2"/>
            <a:r>
              <a:rPr lang="en-US" dirty="0"/>
              <a:t>conserved most soil moisture and </a:t>
            </a:r>
          </a:p>
          <a:p>
            <a:pPr lvl="2"/>
            <a:r>
              <a:rPr lang="en-US" dirty="0"/>
              <a:t>reduced losses of organic matter, nitrogen, phosphorus and potassium.</a:t>
            </a:r>
          </a:p>
        </p:txBody>
      </p:sp>
      <p:sp>
        <p:nvSpPr>
          <p:cNvPr id="4" name="Date Placeholder 3">
            <a:extLst>
              <a:ext uri="{FF2B5EF4-FFF2-40B4-BE49-F238E27FC236}">
                <a16:creationId xmlns:a16="http://schemas.microsoft.com/office/drawing/2014/main" id="{A9CBBEE1-75FD-45A2-A74E-1C76D465393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59BE573-2DC4-47BE-B211-DA76B0F535E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871660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92A8-C240-408D-A697-EDFCAC68B664}"/>
              </a:ext>
            </a:extLst>
          </p:cNvPr>
          <p:cNvSpPr>
            <a:spLocks noGrp="1"/>
          </p:cNvSpPr>
          <p:nvPr>
            <p:ph type="title"/>
          </p:nvPr>
        </p:nvSpPr>
        <p:spPr>
          <a:xfrm>
            <a:off x="1439362" y="0"/>
            <a:ext cx="10424096" cy="706090"/>
          </a:xfrm>
        </p:spPr>
        <p:txBody>
          <a:bodyPr>
            <a:normAutofit fontScale="90000"/>
          </a:bodyPr>
          <a:lstStyle/>
          <a:p>
            <a:br>
              <a:rPr lang="en-US" dirty="0"/>
            </a:br>
            <a:br>
              <a:rPr lang="en-US" dirty="0"/>
            </a:br>
            <a:r>
              <a:rPr lang="en-US" sz="4000" dirty="0"/>
              <a:t>Mulching</a:t>
            </a:r>
            <a:br>
              <a:rPr lang="en-US" dirty="0"/>
            </a:br>
            <a:br>
              <a:rPr lang="en-US" dirty="0"/>
            </a:br>
            <a:endParaRPr lang="en-US" dirty="0"/>
          </a:p>
        </p:txBody>
      </p:sp>
      <p:sp>
        <p:nvSpPr>
          <p:cNvPr id="3" name="Content Placeholder 2">
            <a:extLst>
              <a:ext uri="{FF2B5EF4-FFF2-40B4-BE49-F238E27FC236}">
                <a16:creationId xmlns:a16="http://schemas.microsoft.com/office/drawing/2014/main" id="{28F126B9-FD5A-4CE6-9C7F-C3ABA2077CFA}"/>
              </a:ext>
            </a:extLst>
          </p:cNvPr>
          <p:cNvSpPr>
            <a:spLocks noGrp="1"/>
          </p:cNvSpPr>
          <p:nvPr>
            <p:ph idx="1"/>
          </p:nvPr>
        </p:nvSpPr>
        <p:spPr>
          <a:xfrm>
            <a:off x="1487488" y="673768"/>
            <a:ext cx="10369152" cy="5991727"/>
          </a:xfrm>
        </p:spPr>
        <p:txBody>
          <a:bodyPr/>
          <a:lstStyle/>
          <a:p>
            <a:pPr algn="just"/>
            <a:r>
              <a:rPr lang="en-US" dirty="0"/>
              <a:t>Mulch is a layer of material placed between the soil surface and the atmosphere. </a:t>
            </a:r>
          </a:p>
          <a:p>
            <a:pPr algn="just"/>
            <a:r>
              <a:rPr lang="en-US" dirty="0"/>
              <a:t>Different types of material such as: </a:t>
            </a:r>
          </a:p>
          <a:p>
            <a:pPr lvl="1" algn="just"/>
            <a:r>
              <a:rPr lang="en-US" dirty="0">
                <a:solidFill>
                  <a:srgbClr val="002060"/>
                </a:solidFill>
              </a:rPr>
              <a:t>residues</a:t>
            </a:r>
            <a:r>
              <a:rPr lang="en-US" dirty="0"/>
              <a:t> from the </a:t>
            </a:r>
            <a:r>
              <a:rPr lang="en-US" dirty="0">
                <a:solidFill>
                  <a:srgbClr val="002060"/>
                </a:solidFill>
              </a:rPr>
              <a:t>previous crop</a:t>
            </a:r>
            <a:r>
              <a:rPr lang="en-US" dirty="0"/>
              <a:t>, </a:t>
            </a:r>
          </a:p>
          <a:p>
            <a:pPr lvl="1" algn="just"/>
            <a:r>
              <a:rPr lang="en-US" dirty="0">
                <a:solidFill>
                  <a:srgbClr val="002060"/>
                </a:solidFill>
              </a:rPr>
              <a:t>brought-in mulch</a:t>
            </a:r>
            <a:r>
              <a:rPr lang="en-US" dirty="0"/>
              <a:t> including </a:t>
            </a:r>
          </a:p>
          <a:p>
            <a:pPr lvl="2" algn="just"/>
            <a:r>
              <a:rPr lang="en-US" dirty="0"/>
              <a:t>grass, </a:t>
            </a:r>
          </a:p>
          <a:p>
            <a:pPr lvl="2" algn="just"/>
            <a:r>
              <a:rPr lang="en-US" dirty="0"/>
              <a:t>perennial shrubs, </a:t>
            </a:r>
          </a:p>
          <a:p>
            <a:pPr lvl="2" algn="just"/>
            <a:r>
              <a:rPr lang="en-US" dirty="0"/>
              <a:t>farmyard manure, </a:t>
            </a:r>
          </a:p>
          <a:p>
            <a:pPr lvl="2" algn="just"/>
            <a:r>
              <a:rPr lang="en-US" dirty="0"/>
              <a:t>compost, byproducts of agro-based industries, or </a:t>
            </a:r>
          </a:p>
          <a:p>
            <a:pPr lvl="2" algn="just"/>
            <a:r>
              <a:rPr lang="en-US" dirty="0">
                <a:solidFill>
                  <a:schemeClr val="accent4">
                    <a:lumMod val="50000"/>
                  </a:schemeClr>
                </a:solidFill>
              </a:rPr>
              <a:t>inorganic materials and synthetic products </a:t>
            </a:r>
            <a:r>
              <a:rPr lang="en-US" dirty="0"/>
              <a:t>can be used for mulching</a:t>
            </a:r>
          </a:p>
          <a:p>
            <a:pPr lvl="1" algn="just"/>
            <a:r>
              <a:rPr lang="en-US" dirty="0"/>
              <a:t>Mulch’s impact in </a:t>
            </a:r>
            <a:r>
              <a:rPr lang="en-US" dirty="0">
                <a:solidFill>
                  <a:srgbClr val="002060"/>
                </a:solidFill>
              </a:rPr>
              <a:t>reducing the splash </a:t>
            </a:r>
            <a:r>
              <a:rPr lang="en-US" dirty="0"/>
              <a:t>effect of the rain, </a:t>
            </a:r>
            <a:r>
              <a:rPr lang="en-US" dirty="0">
                <a:solidFill>
                  <a:srgbClr val="002060"/>
                </a:solidFill>
              </a:rPr>
              <a:t>decreasing</a:t>
            </a:r>
            <a:r>
              <a:rPr lang="en-US" dirty="0"/>
              <a:t> the velocity of </a:t>
            </a:r>
            <a:r>
              <a:rPr lang="en-US" dirty="0">
                <a:solidFill>
                  <a:srgbClr val="002060"/>
                </a:solidFill>
              </a:rPr>
              <a:t>runoff</a:t>
            </a:r>
            <a:r>
              <a:rPr lang="en-US" dirty="0"/>
              <a:t>, and hence reducing the amount of soil loss has been demonstrated in many field experiments conducted on several areas</a:t>
            </a:r>
          </a:p>
          <a:p>
            <a:pPr lvl="1" algn="just"/>
            <a:endParaRPr lang="en-US" dirty="0"/>
          </a:p>
          <a:p>
            <a:endParaRPr lang="en-US" dirty="0"/>
          </a:p>
        </p:txBody>
      </p:sp>
      <p:sp>
        <p:nvSpPr>
          <p:cNvPr id="4" name="Date Placeholder 3">
            <a:extLst>
              <a:ext uri="{FF2B5EF4-FFF2-40B4-BE49-F238E27FC236}">
                <a16:creationId xmlns:a16="http://schemas.microsoft.com/office/drawing/2014/main" id="{96994ED2-5A89-4242-9B53-1F1C9F85A28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457DAF9-452B-4AB3-BB7A-C751D815CFF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192390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516CBF-4955-402A-96AE-22101F7B846E}"/>
              </a:ext>
            </a:extLst>
          </p:cNvPr>
          <p:cNvSpPr>
            <a:spLocks noGrp="1"/>
          </p:cNvSpPr>
          <p:nvPr>
            <p:ph idx="1"/>
          </p:nvPr>
        </p:nvSpPr>
        <p:spPr>
          <a:xfrm>
            <a:off x="1487488" y="336884"/>
            <a:ext cx="10369152" cy="6521116"/>
          </a:xfrm>
        </p:spPr>
        <p:txBody>
          <a:bodyPr>
            <a:normAutofit lnSpcReduction="10000"/>
          </a:bodyPr>
          <a:lstStyle/>
          <a:p>
            <a:r>
              <a:rPr lang="en-US" dirty="0"/>
              <a:t>There are various investigations on the beneficial effects of mulch on the physical, chemical, and biological soil properties which influence the soil’s erodibility. </a:t>
            </a:r>
          </a:p>
          <a:p>
            <a:pPr lvl="1"/>
            <a:r>
              <a:rPr lang="en-US" dirty="0">
                <a:solidFill>
                  <a:srgbClr val="002060"/>
                </a:solidFill>
              </a:rPr>
              <a:t>bulk density </a:t>
            </a:r>
            <a:r>
              <a:rPr lang="en-US" dirty="0"/>
              <a:t>and </a:t>
            </a:r>
            <a:r>
              <a:rPr lang="en-US" dirty="0">
                <a:solidFill>
                  <a:srgbClr val="002060"/>
                </a:solidFill>
              </a:rPr>
              <a:t>penetration resistance </a:t>
            </a:r>
            <a:r>
              <a:rPr lang="en-US" dirty="0"/>
              <a:t>of the soil are </a:t>
            </a:r>
            <a:r>
              <a:rPr lang="en-US" dirty="0">
                <a:solidFill>
                  <a:srgbClr val="002060"/>
                </a:solidFill>
              </a:rPr>
              <a:t>decreased</a:t>
            </a:r>
            <a:r>
              <a:rPr lang="en-US" dirty="0"/>
              <a:t> by mulching.</a:t>
            </a:r>
          </a:p>
          <a:p>
            <a:pPr lvl="1" algn="just"/>
            <a:r>
              <a:rPr lang="en-US" sz="2600" dirty="0"/>
              <a:t>The </a:t>
            </a:r>
            <a:r>
              <a:rPr lang="en-US" sz="2600" dirty="0">
                <a:solidFill>
                  <a:srgbClr val="002060"/>
                </a:solidFill>
              </a:rPr>
              <a:t>infiltration and the transmissivity </a:t>
            </a:r>
            <a:r>
              <a:rPr lang="en-US" sz="2600" dirty="0"/>
              <a:t>of the soil </a:t>
            </a:r>
            <a:r>
              <a:rPr lang="en-US" sz="2600" b="1" dirty="0"/>
              <a:t>improved</a:t>
            </a:r>
            <a:r>
              <a:rPr lang="en-US" sz="2600" dirty="0"/>
              <a:t> with mulch</a:t>
            </a:r>
          </a:p>
          <a:p>
            <a:pPr lvl="1" algn="just"/>
            <a:r>
              <a:rPr lang="en-US" sz="2600" dirty="0"/>
              <a:t>Crop residues also </a:t>
            </a:r>
            <a:r>
              <a:rPr lang="en-US" sz="2600" dirty="0">
                <a:solidFill>
                  <a:srgbClr val="002060"/>
                </a:solidFill>
              </a:rPr>
              <a:t>reduce the soil temperature </a:t>
            </a:r>
            <a:r>
              <a:rPr lang="en-US" sz="2600" dirty="0"/>
              <a:t>by some degrees in the upper centimeters of the topsoil and provide better </a:t>
            </a:r>
            <a:r>
              <a:rPr lang="en-US" sz="2600" dirty="0">
                <a:solidFill>
                  <a:srgbClr val="002060"/>
                </a:solidFill>
              </a:rPr>
              <a:t>moisture conservation</a:t>
            </a:r>
            <a:r>
              <a:rPr lang="en-US" sz="2600" dirty="0"/>
              <a:t> by reducing the intensity of radiation, wind velocity, and evaporation. </a:t>
            </a:r>
          </a:p>
          <a:p>
            <a:pPr lvl="2" algn="just"/>
            <a:r>
              <a:rPr lang="en-US" dirty="0"/>
              <a:t>Study indicated </a:t>
            </a:r>
            <a:r>
              <a:rPr lang="en-US" dirty="0">
                <a:solidFill>
                  <a:srgbClr val="002060"/>
                </a:solidFill>
              </a:rPr>
              <a:t>40% increase </a:t>
            </a:r>
            <a:r>
              <a:rPr lang="en-US" dirty="0"/>
              <a:t>in maize grain yield when </a:t>
            </a:r>
            <a:r>
              <a:rPr lang="en-US" dirty="0">
                <a:solidFill>
                  <a:srgbClr val="002060"/>
                </a:solidFill>
              </a:rPr>
              <a:t>2 t ha</a:t>
            </a:r>
            <a:r>
              <a:rPr lang="en-US" baseline="30000" dirty="0">
                <a:solidFill>
                  <a:srgbClr val="002060"/>
                </a:solidFill>
              </a:rPr>
              <a:t>-1</a:t>
            </a:r>
            <a:r>
              <a:rPr lang="en-US" dirty="0">
                <a:solidFill>
                  <a:srgbClr val="002060"/>
                </a:solidFill>
              </a:rPr>
              <a:t> </a:t>
            </a:r>
            <a:r>
              <a:rPr lang="en-US" dirty="0"/>
              <a:t>mulch were added and of </a:t>
            </a:r>
            <a:r>
              <a:rPr lang="en-US" dirty="0">
                <a:solidFill>
                  <a:srgbClr val="002060"/>
                </a:solidFill>
              </a:rPr>
              <a:t>80% when 4 t ha</a:t>
            </a:r>
            <a:r>
              <a:rPr lang="en-US" baseline="30000" dirty="0">
                <a:solidFill>
                  <a:srgbClr val="002060"/>
                </a:solidFill>
              </a:rPr>
              <a:t>-1</a:t>
            </a:r>
            <a:r>
              <a:rPr lang="en-US" dirty="0">
                <a:solidFill>
                  <a:srgbClr val="002060"/>
                </a:solidFill>
              </a:rPr>
              <a:t> </a:t>
            </a:r>
            <a:r>
              <a:rPr lang="en-US" dirty="0"/>
              <a:t>mulch were added. </a:t>
            </a:r>
          </a:p>
          <a:p>
            <a:pPr lvl="1"/>
            <a:r>
              <a:rPr lang="en-US" sz="2600" dirty="0"/>
              <a:t>In general, mulching is likely to be a useful erosion control technology </a:t>
            </a:r>
          </a:p>
          <a:p>
            <a:pPr lvl="1" algn="just"/>
            <a:r>
              <a:rPr lang="en-US" sz="2600" dirty="0"/>
              <a:t>Soils with shallow surface horizon, a high sand content and soils located in semi-arid areas will benefit from this technology as the water holding capacity will be improved </a:t>
            </a:r>
          </a:p>
          <a:p>
            <a:endParaRPr lang="en-US" sz="2800" dirty="0"/>
          </a:p>
          <a:p>
            <a:endParaRPr lang="en-US" sz="2800" dirty="0"/>
          </a:p>
          <a:p>
            <a:endParaRPr lang="en-US" sz="2800" dirty="0"/>
          </a:p>
          <a:p>
            <a:pPr lvl="1"/>
            <a:endParaRPr lang="en-US" sz="2600" dirty="0"/>
          </a:p>
          <a:p>
            <a:endParaRPr lang="en-US" sz="2800" dirty="0"/>
          </a:p>
          <a:p>
            <a:endParaRPr lang="en-US" sz="2800" dirty="0"/>
          </a:p>
          <a:p>
            <a:endParaRPr lang="en-US" sz="2800" dirty="0"/>
          </a:p>
          <a:p>
            <a:pPr lvl="1" algn="just"/>
            <a:endParaRPr lang="en-US" dirty="0"/>
          </a:p>
          <a:p>
            <a:pPr lvl="1" algn="just"/>
            <a:endParaRPr lang="en-US" sz="2600" dirty="0"/>
          </a:p>
          <a:p>
            <a:endParaRPr lang="en-US" sz="2800" dirty="0"/>
          </a:p>
          <a:p>
            <a:endParaRPr lang="en-US" sz="2800" dirty="0"/>
          </a:p>
          <a:p>
            <a:endParaRPr lang="en-US" sz="2800" dirty="0"/>
          </a:p>
          <a:p>
            <a:pPr lvl="1" algn="just"/>
            <a:endParaRPr lang="en-US" sz="2600" dirty="0"/>
          </a:p>
          <a:p>
            <a:endParaRPr lang="en-US" sz="2800" dirty="0"/>
          </a:p>
          <a:p>
            <a:endParaRPr lang="en-US" sz="2800" dirty="0"/>
          </a:p>
          <a:p>
            <a:endParaRPr lang="en-US" sz="2800" dirty="0"/>
          </a:p>
          <a:p>
            <a:pPr lvl="1"/>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B90E1A39-552B-460F-8790-A9BCF38D3CD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61B36931-D35C-4A14-A826-3B8866F595A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386534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276B60-0410-48F2-95AE-648E0740DBA5}"/>
              </a:ext>
            </a:extLst>
          </p:cNvPr>
          <p:cNvSpPr>
            <a:spLocks noGrp="1"/>
          </p:cNvSpPr>
          <p:nvPr>
            <p:ph idx="1"/>
          </p:nvPr>
        </p:nvSpPr>
        <p:spPr>
          <a:xfrm>
            <a:off x="7218946" y="288758"/>
            <a:ext cx="4637693" cy="6617368"/>
          </a:xfrm>
        </p:spPr>
        <p:txBody>
          <a:bodyPr>
            <a:normAutofit/>
          </a:bodyPr>
          <a:lstStyle/>
          <a:p>
            <a:pPr lvl="1" algn="just"/>
            <a:endParaRPr lang="en-US" dirty="0">
              <a:solidFill>
                <a:srgbClr val="002060"/>
              </a:solidFill>
            </a:endParaRPr>
          </a:p>
          <a:p>
            <a:pPr lvl="1" algn="just"/>
            <a:r>
              <a:rPr lang="en-US" dirty="0">
                <a:solidFill>
                  <a:srgbClr val="002060"/>
                </a:solidFill>
              </a:rPr>
              <a:t>Difﬁculties with weed control</a:t>
            </a:r>
            <a:r>
              <a:rPr lang="en-US" dirty="0"/>
              <a:t>, operating with large amounts of residue and, in many cases, lower yields have prevented the widespread take-up of stubble-mulch tillage.  </a:t>
            </a:r>
          </a:p>
          <a:p>
            <a:pPr lvl="1" algn="just"/>
            <a:endParaRPr lang="en-US" dirty="0"/>
          </a:p>
          <a:p>
            <a:pPr lvl="1" algn="just"/>
            <a:endParaRPr lang="en-US" dirty="0"/>
          </a:p>
          <a:p>
            <a:pPr lvl="1" algn="just"/>
            <a:r>
              <a:rPr lang="en-US" dirty="0">
                <a:solidFill>
                  <a:srgbClr val="00B050"/>
                </a:solidFill>
              </a:rPr>
              <a:t>Nevertheless, the system has be used successfully to control wind erosion and conserve moisture in drier wheat-growing areas </a:t>
            </a:r>
          </a:p>
          <a:p>
            <a:endParaRPr lang="en-US" dirty="0"/>
          </a:p>
        </p:txBody>
      </p:sp>
      <p:sp>
        <p:nvSpPr>
          <p:cNvPr id="4" name="Date Placeholder 3">
            <a:extLst>
              <a:ext uri="{FF2B5EF4-FFF2-40B4-BE49-F238E27FC236}">
                <a16:creationId xmlns:a16="http://schemas.microsoft.com/office/drawing/2014/main" id="{13315600-5EAF-4A8B-ADAC-2490C05E55E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A2CF7CE-F3E9-44A6-B743-9261A40A9BF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1E5E4CFB-E1FC-4240-A2AB-76F740BB3935}"/>
              </a:ext>
            </a:extLst>
          </p:cNvPr>
          <p:cNvPicPr>
            <a:picLocks noChangeAspect="1"/>
          </p:cNvPicPr>
          <p:nvPr/>
        </p:nvPicPr>
        <p:blipFill>
          <a:blip r:embed="rId2"/>
          <a:stretch>
            <a:fillRect/>
          </a:stretch>
        </p:blipFill>
        <p:spPr>
          <a:xfrm>
            <a:off x="1295467" y="0"/>
            <a:ext cx="5969096" cy="6858000"/>
          </a:xfrm>
          <a:prstGeom prst="rect">
            <a:avLst/>
          </a:prstGeom>
        </p:spPr>
      </p:pic>
    </p:spTree>
    <p:extLst>
      <p:ext uri="{BB962C8B-B14F-4D97-AF65-F5344CB8AC3E}">
        <p14:creationId xmlns:p14="http://schemas.microsoft.com/office/powerpoint/2010/main" val="55666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CBB9-880C-4BCA-B6E4-C9020DC36583}"/>
              </a:ext>
            </a:extLst>
          </p:cNvPr>
          <p:cNvSpPr>
            <a:spLocks noGrp="1"/>
          </p:cNvSpPr>
          <p:nvPr>
            <p:ph type="title"/>
          </p:nvPr>
        </p:nvSpPr>
        <p:spPr/>
        <p:txBody>
          <a:bodyPr/>
          <a:lstStyle/>
          <a:p>
            <a:r>
              <a:rPr lang="en-GB" b="1" dirty="0"/>
              <a:t>Reference</a:t>
            </a:r>
            <a:endParaRPr lang="en-US" dirty="0"/>
          </a:p>
        </p:txBody>
      </p:sp>
      <p:sp>
        <p:nvSpPr>
          <p:cNvPr id="3" name="Content Placeholder 2">
            <a:extLst>
              <a:ext uri="{FF2B5EF4-FFF2-40B4-BE49-F238E27FC236}">
                <a16:creationId xmlns:a16="http://schemas.microsoft.com/office/drawing/2014/main" id="{7F5073B4-1E5D-4BDE-B92B-71AACCF6FEE2}"/>
              </a:ext>
            </a:extLst>
          </p:cNvPr>
          <p:cNvSpPr>
            <a:spLocks noGrp="1"/>
          </p:cNvSpPr>
          <p:nvPr>
            <p:ph idx="1"/>
          </p:nvPr>
        </p:nvSpPr>
        <p:spPr/>
        <p:txBody>
          <a:bodyPr>
            <a:normAutofit fontScale="92500"/>
          </a:bodyPr>
          <a:lstStyle/>
          <a:p>
            <a:r>
              <a:rPr lang="en-GB" b="1" dirty="0"/>
              <a:t> </a:t>
            </a:r>
            <a:r>
              <a:rPr lang="en-US" dirty="0"/>
              <a:t>Hans H. 1986. Soil conservation in Ethiopia. Community forest and soil conservation development department, </a:t>
            </a:r>
            <a:r>
              <a:rPr lang="en-US" dirty="0" err="1"/>
              <a:t>MoA</a:t>
            </a:r>
            <a:r>
              <a:rPr lang="en-US" dirty="0"/>
              <a:t>. Addis Ababa, Ethiopia.</a:t>
            </a:r>
          </a:p>
          <a:p>
            <a:pPr lvl="0"/>
            <a:r>
              <a:rPr lang="en-US" dirty="0"/>
              <a:t>Morgan, R.P.C., 2005. Soil Erosion and Conservation. Carlton, Australia</a:t>
            </a:r>
          </a:p>
          <a:p>
            <a:pPr lvl="0"/>
            <a:r>
              <a:rPr lang="en-US" dirty="0"/>
              <a:t>Suresh, R., 2002. Soil and Water Conservation Engineering. New Delhi, India </a:t>
            </a:r>
          </a:p>
          <a:p>
            <a:pPr lvl="0"/>
            <a:r>
              <a:rPr lang="en-US" dirty="0" err="1"/>
              <a:t>Arakeri</a:t>
            </a:r>
            <a:r>
              <a:rPr lang="en-US" dirty="0"/>
              <a:t>. 1987. Principles of Soil Conservation and Water Management. IBH Publishing Co., New Delhi, India.</a:t>
            </a:r>
          </a:p>
          <a:p>
            <a:pPr lvl="0"/>
            <a:r>
              <a:rPr lang="en-US" dirty="0"/>
              <a:t>Suresh, R., 2002. Soil and Water Conservation Engineering. New Delhi, India</a:t>
            </a:r>
          </a:p>
          <a:p>
            <a:pPr lvl="0"/>
            <a:r>
              <a:rPr lang="en-US" dirty="0"/>
              <a:t>Morgan, R.P.C., 2005. Soil Erosion and Conservation. Carlton, Australia</a:t>
            </a:r>
          </a:p>
          <a:p>
            <a:pPr lvl="0"/>
            <a:r>
              <a:rPr lang="en-US" dirty="0"/>
              <a:t>FAO. 1993. Field measurement of soil erosion and runoff. Natural resource management and environment department. FAO Soils Bulletin</a:t>
            </a:r>
            <a:r>
              <a:rPr lang="en-US" b="1" dirty="0"/>
              <a:t> (</a:t>
            </a:r>
            <a:r>
              <a:rPr lang="en-US" dirty="0"/>
              <a:t>FAO</a:t>
            </a:r>
            <a:r>
              <a:rPr lang="en-US" b="1" dirty="0"/>
              <a:t>).</a:t>
            </a:r>
            <a:r>
              <a:rPr lang="en-US" dirty="0"/>
              <a:t> 0253-2050, no. 68. Rome, Italy.</a:t>
            </a:r>
          </a:p>
          <a:p>
            <a:endParaRPr lang="en-US" dirty="0"/>
          </a:p>
        </p:txBody>
      </p:sp>
      <p:sp>
        <p:nvSpPr>
          <p:cNvPr id="4" name="Date Placeholder 3">
            <a:extLst>
              <a:ext uri="{FF2B5EF4-FFF2-40B4-BE49-F238E27FC236}">
                <a16:creationId xmlns:a16="http://schemas.microsoft.com/office/drawing/2014/main" id="{FDCE7DAD-D7F2-40A3-845A-A900B42FFC2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FCF8754-3E77-4B1A-A72D-BCC7C054BCC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8157981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A3BB9-D735-4AB2-A10F-FE1027EEEB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483163-99C8-4CF9-9975-7B764F0C8822}"/>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5E56BAA-BD27-4139-9B56-9FC4D75CE7D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9A5D103-0C5F-46B4-9201-A04A74596AB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82B4EF80-579E-4F24-B3B2-317D717C2065}"/>
              </a:ext>
            </a:extLst>
          </p:cNvPr>
          <p:cNvPicPr>
            <a:picLocks noChangeAspect="1"/>
          </p:cNvPicPr>
          <p:nvPr/>
        </p:nvPicPr>
        <p:blipFill>
          <a:blip r:embed="rId2"/>
          <a:stretch>
            <a:fillRect/>
          </a:stretch>
        </p:blipFill>
        <p:spPr>
          <a:xfrm>
            <a:off x="0" y="0"/>
            <a:ext cx="11858939" cy="6858000"/>
          </a:xfrm>
          <a:prstGeom prst="rect">
            <a:avLst/>
          </a:prstGeom>
        </p:spPr>
      </p:pic>
    </p:spTree>
    <p:extLst>
      <p:ext uri="{BB962C8B-B14F-4D97-AF65-F5344CB8AC3E}">
        <p14:creationId xmlns:p14="http://schemas.microsoft.com/office/powerpoint/2010/main" val="1139383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ECD6-01ED-4560-929C-17ECFAEF9E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80C08E-59E6-4138-81EA-C2A1EF46278E}"/>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048E5794-CE85-4EF8-B5B8-60EC2EFE1FC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AD76D2E-E134-4EC8-A1E4-268605F154F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4DA16AB9-A013-48EA-9EFD-6C0A58E651D8}"/>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868540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3AD734-5E13-40FB-8BB7-375D3FF56EE3}"/>
              </a:ext>
            </a:extLst>
          </p:cNvPr>
          <p:cNvSpPr>
            <a:spLocks noGrp="1"/>
          </p:cNvSpPr>
          <p:nvPr>
            <p:ph idx="1"/>
          </p:nvPr>
        </p:nvSpPr>
        <p:spPr>
          <a:xfrm>
            <a:off x="1487488" y="601579"/>
            <a:ext cx="10369152" cy="5563936"/>
          </a:xfrm>
        </p:spPr>
        <p:txBody>
          <a:bodyPr/>
          <a:lstStyle/>
          <a:p>
            <a:pPr algn="just"/>
            <a:r>
              <a:rPr lang="en-US" b="1" dirty="0"/>
              <a:t>Strip farming</a:t>
            </a:r>
            <a:endParaRPr lang="en-US" dirty="0"/>
          </a:p>
          <a:p>
            <a:pPr lvl="1" algn="just"/>
            <a:r>
              <a:rPr lang="en-US" dirty="0"/>
              <a:t>This is a method by which strips of row crops and closely growing crops, planted on the contour, are alternated.</a:t>
            </a:r>
          </a:p>
          <a:p>
            <a:pPr lvl="1" algn="just"/>
            <a:endParaRPr lang="en-US" dirty="0"/>
          </a:p>
          <a:p>
            <a:pPr lvl="1" algn="just"/>
            <a:r>
              <a:rPr lang="en-US" dirty="0"/>
              <a:t>Strip farming is a method of farming used when a slope is too steep or too long, or when other types of farming may not prevent soil erosion. </a:t>
            </a:r>
          </a:p>
          <a:p>
            <a:pPr lvl="1" algn="just"/>
            <a:endParaRPr lang="en-US" sz="2000" dirty="0"/>
          </a:p>
          <a:p>
            <a:pPr lvl="1" algn="just"/>
            <a:r>
              <a:rPr lang="en-US" dirty="0"/>
              <a:t>Strip farming helps to stop soil erosion by creating natural dams for water, helping to preserve the strength of the soil.</a:t>
            </a:r>
          </a:p>
          <a:p>
            <a:pPr lvl="1" algn="just"/>
            <a:endParaRPr lang="en-US" sz="2000" dirty="0"/>
          </a:p>
          <a:p>
            <a:pPr lvl="1" algn="just"/>
            <a:endParaRPr lang="en-US" dirty="0"/>
          </a:p>
          <a:p>
            <a:endParaRPr lang="en-US" dirty="0"/>
          </a:p>
        </p:txBody>
      </p:sp>
      <p:sp>
        <p:nvSpPr>
          <p:cNvPr id="4" name="Date Placeholder 3">
            <a:extLst>
              <a:ext uri="{FF2B5EF4-FFF2-40B4-BE49-F238E27FC236}">
                <a16:creationId xmlns:a16="http://schemas.microsoft.com/office/drawing/2014/main" id="{AB70D324-FD20-4DDF-80B8-24C23425E27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E44A6D55-1872-4005-A080-65459D55B87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9618588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F7E2-8708-47B9-BF86-38860B84CF46}"/>
              </a:ext>
            </a:extLst>
          </p:cNvPr>
          <p:cNvSpPr>
            <a:spLocks noGrp="1"/>
          </p:cNvSpPr>
          <p:nvPr>
            <p:ph type="title"/>
          </p:nvPr>
        </p:nvSpPr>
        <p:spPr/>
        <p:txBody>
          <a:bodyPr>
            <a:normAutofit/>
          </a:bodyPr>
          <a:lstStyle/>
          <a:p>
            <a:r>
              <a:rPr lang="en-US" b="1" dirty="0"/>
              <a:t>Cropping Systems (Agronomic practice)</a:t>
            </a:r>
            <a:endParaRPr lang="en-US" dirty="0"/>
          </a:p>
        </p:txBody>
      </p:sp>
      <p:sp>
        <p:nvSpPr>
          <p:cNvPr id="3" name="Content Placeholder 2">
            <a:extLst>
              <a:ext uri="{FF2B5EF4-FFF2-40B4-BE49-F238E27FC236}">
                <a16:creationId xmlns:a16="http://schemas.microsoft.com/office/drawing/2014/main" id="{BCE02F05-910E-4B2F-A551-612284E5F5D8}"/>
              </a:ext>
            </a:extLst>
          </p:cNvPr>
          <p:cNvSpPr>
            <a:spLocks noGrp="1"/>
          </p:cNvSpPr>
          <p:nvPr>
            <p:ph idx="1"/>
          </p:nvPr>
        </p:nvSpPr>
        <p:spPr>
          <a:xfrm>
            <a:off x="1487488" y="1196962"/>
            <a:ext cx="10369152" cy="5426861"/>
          </a:xfrm>
        </p:spPr>
        <p:txBody>
          <a:bodyPr>
            <a:normAutofit/>
          </a:bodyPr>
          <a:lstStyle/>
          <a:p>
            <a:pPr algn="just"/>
            <a:r>
              <a:rPr lang="en-US" dirty="0"/>
              <a:t>A cropping system refers to the </a:t>
            </a:r>
            <a:r>
              <a:rPr lang="en-US" b="1" dirty="0">
                <a:solidFill>
                  <a:srgbClr val="00B050"/>
                </a:solidFill>
              </a:rPr>
              <a:t>type and sequence of crops grown </a:t>
            </a:r>
            <a:r>
              <a:rPr lang="en-US" dirty="0"/>
              <a:t>and practices used for growing them. It encompasses all cropping sequences practiced </a:t>
            </a:r>
            <a:r>
              <a:rPr lang="en-US" b="1" dirty="0">
                <a:solidFill>
                  <a:srgbClr val="00B050"/>
                </a:solidFill>
              </a:rPr>
              <a:t>over space and time </a:t>
            </a:r>
            <a:r>
              <a:rPr lang="en-US" dirty="0"/>
              <a:t>based on the available technologies of crop production</a:t>
            </a:r>
          </a:p>
          <a:p>
            <a:pPr algn="just"/>
            <a:r>
              <a:rPr lang="en-US" dirty="0"/>
              <a:t>Conserving soil and water and maintaining long-term soil productivity depend largely on the management of cropping systems, which influence the magnitude of soil erosion and soil organic matter dynamics.</a:t>
            </a:r>
          </a:p>
          <a:p>
            <a:pPr algn="just"/>
            <a:r>
              <a:rPr lang="en-US" dirty="0"/>
              <a:t>Management of cropping systems implies:</a:t>
            </a:r>
          </a:p>
          <a:p>
            <a:pPr lvl="1" algn="just"/>
            <a:r>
              <a:rPr lang="en-US" dirty="0"/>
              <a:t> management of tillage, </a:t>
            </a:r>
          </a:p>
          <a:p>
            <a:pPr lvl="1" algn="just"/>
            <a:r>
              <a:rPr lang="en-US" dirty="0"/>
              <a:t>crop residue, </a:t>
            </a:r>
          </a:p>
          <a:p>
            <a:pPr lvl="1" algn="just"/>
            <a:r>
              <a:rPr lang="en-US" dirty="0"/>
              <a:t>nutrients, </a:t>
            </a:r>
          </a:p>
          <a:p>
            <a:pPr lvl="1" algn="just"/>
            <a:r>
              <a:rPr lang="en-US" dirty="0"/>
              <a:t>pests, and practices for soil conservation</a:t>
            </a:r>
          </a:p>
          <a:p>
            <a:pPr algn="just"/>
            <a:endParaRPr lang="en-US" dirty="0"/>
          </a:p>
          <a:p>
            <a:pPr algn="just"/>
            <a:endParaRPr lang="en-US" dirty="0"/>
          </a:p>
          <a:p>
            <a:endParaRPr lang="en-US" dirty="0"/>
          </a:p>
        </p:txBody>
      </p:sp>
      <p:sp>
        <p:nvSpPr>
          <p:cNvPr id="4" name="Date Placeholder 3">
            <a:extLst>
              <a:ext uri="{FF2B5EF4-FFF2-40B4-BE49-F238E27FC236}">
                <a16:creationId xmlns:a16="http://schemas.microsoft.com/office/drawing/2014/main" id="{0F8B323A-B4A3-46D0-ABB2-3DA702764F9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B6B06E48-5EC4-463D-94D6-CA1D4C5EA65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6738093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27DC-7806-4B6D-BB3D-184C40BE72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24F28A-575B-4BDF-8AF2-22EA6975363E}"/>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0F567D6-D74B-466F-8042-F07ADB3A68E0}"/>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A78756-8237-46BA-8C8E-C371C577B2E5}"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D70AB99-2BD8-4426-A674-003C9D1BD74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D847612A-69B4-4134-B2CE-7AEB55CFB390}"/>
              </a:ext>
            </a:extLst>
          </p:cNvPr>
          <p:cNvPicPr>
            <a:picLocks noChangeAspect="1"/>
          </p:cNvPicPr>
          <p:nvPr/>
        </p:nvPicPr>
        <p:blipFill>
          <a:blip r:embed="rId3"/>
          <a:stretch>
            <a:fillRect/>
          </a:stretch>
        </p:blipFill>
        <p:spPr>
          <a:xfrm>
            <a:off x="0" y="89263"/>
            <a:ext cx="12191999" cy="6781799"/>
          </a:xfrm>
          <a:prstGeom prst="rect">
            <a:avLst/>
          </a:prstGeom>
        </p:spPr>
      </p:pic>
      <p:sp>
        <p:nvSpPr>
          <p:cNvPr id="7" name="Rounded Rectangle 6"/>
          <p:cNvSpPr/>
          <p:nvPr/>
        </p:nvSpPr>
        <p:spPr>
          <a:xfrm>
            <a:off x="38397" y="607477"/>
            <a:ext cx="2715048" cy="898902"/>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Rounded Rectangle 7"/>
          <p:cNvSpPr/>
          <p:nvPr/>
        </p:nvSpPr>
        <p:spPr>
          <a:xfrm>
            <a:off x="3133616" y="595353"/>
            <a:ext cx="2701102" cy="898902"/>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Rounded Rectangle 8"/>
          <p:cNvSpPr/>
          <p:nvPr/>
        </p:nvSpPr>
        <p:spPr>
          <a:xfrm>
            <a:off x="6357235" y="591779"/>
            <a:ext cx="2898183" cy="898902"/>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ounded Rectangle 9"/>
          <p:cNvSpPr/>
          <p:nvPr/>
        </p:nvSpPr>
        <p:spPr>
          <a:xfrm>
            <a:off x="9434023" y="578240"/>
            <a:ext cx="2660442" cy="898902"/>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Rounded Rectangle 10"/>
          <p:cNvSpPr/>
          <p:nvPr/>
        </p:nvSpPr>
        <p:spPr>
          <a:xfrm>
            <a:off x="38396" y="1638470"/>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Rounded Rectangle 12"/>
          <p:cNvSpPr/>
          <p:nvPr/>
        </p:nvSpPr>
        <p:spPr>
          <a:xfrm>
            <a:off x="38396" y="2101825"/>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ounded Rectangle 13"/>
          <p:cNvSpPr/>
          <p:nvPr/>
        </p:nvSpPr>
        <p:spPr>
          <a:xfrm>
            <a:off x="38396" y="2567298"/>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Rounded Rectangle 14"/>
          <p:cNvSpPr/>
          <p:nvPr/>
        </p:nvSpPr>
        <p:spPr>
          <a:xfrm>
            <a:off x="38396" y="3042412"/>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Rounded Rectangle 15"/>
          <p:cNvSpPr/>
          <p:nvPr/>
        </p:nvSpPr>
        <p:spPr>
          <a:xfrm>
            <a:off x="38396" y="3494718"/>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Rounded Rectangle 16"/>
          <p:cNvSpPr/>
          <p:nvPr/>
        </p:nvSpPr>
        <p:spPr>
          <a:xfrm>
            <a:off x="38396" y="3968505"/>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8" name="Rounded Rectangle 17"/>
          <p:cNvSpPr/>
          <p:nvPr/>
        </p:nvSpPr>
        <p:spPr>
          <a:xfrm>
            <a:off x="38396" y="4409870"/>
            <a:ext cx="2715048" cy="691854"/>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9" name="Rounded Rectangle 18"/>
          <p:cNvSpPr/>
          <p:nvPr/>
        </p:nvSpPr>
        <p:spPr>
          <a:xfrm>
            <a:off x="38396" y="5123088"/>
            <a:ext cx="2715048" cy="773934"/>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Rounded Rectangle 19"/>
          <p:cNvSpPr/>
          <p:nvPr/>
        </p:nvSpPr>
        <p:spPr>
          <a:xfrm>
            <a:off x="3119669" y="1596655"/>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ounded Rectangle 20"/>
          <p:cNvSpPr/>
          <p:nvPr/>
        </p:nvSpPr>
        <p:spPr>
          <a:xfrm>
            <a:off x="3119669" y="2092106"/>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Rounded Rectangle 21"/>
          <p:cNvSpPr/>
          <p:nvPr/>
        </p:nvSpPr>
        <p:spPr>
          <a:xfrm>
            <a:off x="3119669" y="2580351"/>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ounded Rectangle 22"/>
          <p:cNvSpPr/>
          <p:nvPr/>
        </p:nvSpPr>
        <p:spPr>
          <a:xfrm>
            <a:off x="3119669" y="3008663"/>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Rounded Rectangle 23"/>
          <p:cNvSpPr/>
          <p:nvPr/>
        </p:nvSpPr>
        <p:spPr>
          <a:xfrm>
            <a:off x="3119669" y="3480162"/>
            <a:ext cx="2715048" cy="769109"/>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 name="Rounded Rectangle 24"/>
          <p:cNvSpPr/>
          <p:nvPr/>
        </p:nvSpPr>
        <p:spPr>
          <a:xfrm>
            <a:off x="3119669" y="4282189"/>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6" name="Rounded Rectangle 25"/>
          <p:cNvSpPr/>
          <p:nvPr/>
        </p:nvSpPr>
        <p:spPr>
          <a:xfrm>
            <a:off x="3119669" y="4712844"/>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ounded Rectangle 26"/>
          <p:cNvSpPr/>
          <p:nvPr/>
        </p:nvSpPr>
        <p:spPr>
          <a:xfrm>
            <a:off x="3119669" y="5197572"/>
            <a:ext cx="2715048" cy="826710"/>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Rounded Rectangle 27"/>
          <p:cNvSpPr/>
          <p:nvPr/>
        </p:nvSpPr>
        <p:spPr>
          <a:xfrm>
            <a:off x="3119669" y="6067645"/>
            <a:ext cx="2715048"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ounded Rectangle 28"/>
          <p:cNvSpPr/>
          <p:nvPr/>
        </p:nvSpPr>
        <p:spPr>
          <a:xfrm>
            <a:off x="6448802" y="1638470"/>
            <a:ext cx="2985220"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ounded Rectangle 29"/>
          <p:cNvSpPr/>
          <p:nvPr/>
        </p:nvSpPr>
        <p:spPr>
          <a:xfrm>
            <a:off x="6448801" y="2087885"/>
            <a:ext cx="2985221" cy="1334386"/>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1" name="Rounded Rectangle 30"/>
          <p:cNvSpPr/>
          <p:nvPr/>
        </p:nvSpPr>
        <p:spPr>
          <a:xfrm>
            <a:off x="6477417" y="3422271"/>
            <a:ext cx="2956606" cy="1131800"/>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2" name="Rounded Rectangle 31"/>
          <p:cNvSpPr/>
          <p:nvPr/>
        </p:nvSpPr>
        <p:spPr>
          <a:xfrm>
            <a:off x="6477416" y="4554071"/>
            <a:ext cx="2956605" cy="950258"/>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3" name="Rounded Rectangle 32"/>
          <p:cNvSpPr/>
          <p:nvPr/>
        </p:nvSpPr>
        <p:spPr>
          <a:xfrm>
            <a:off x="6477415" y="5537910"/>
            <a:ext cx="2956605" cy="441365"/>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Rounded Rectangle 33"/>
          <p:cNvSpPr/>
          <p:nvPr/>
        </p:nvSpPr>
        <p:spPr>
          <a:xfrm>
            <a:off x="9573004" y="1617177"/>
            <a:ext cx="2521462" cy="916294"/>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ounded Rectangle 34"/>
          <p:cNvSpPr/>
          <p:nvPr/>
        </p:nvSpPr>
        <p:spPr>
          <a:xfrm>
            <a:off x="9573004" y="2591232"/>
            <a:ext cx="2521462" cy="831039"/>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Rounded Rectangle 35"/>
          <p:cNvSpPr/>
          <p:nvPr/>
        </p:nvSpPr>
        <p:spPr>
          <a:xfrm>
            <a:off x="9573004" y="3461871"/>
            <a:ext cx="2521462" cy="1092200"/>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7" name="Rounded Rectangle 36"/>
          <p:cNvSpPr/>
          <p:nvPr/>
        </p:nvSpPr>
        <p:spPr>
          <a:xfrm>
            <a:off x="9573004" y="4588035"/>
            <a:ext cx="2521462" cy="916294"/>
          </a:xfrm>
          <a:prstGeom prst="roundRect">
            <a:avLst/>
          </a:prstGeom>
          <a:blipFill>
            <a:blip r:embed="rId4"/>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2719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6" presetClass="exit" presetSubtype="32" fill="hold" grpId="5"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6" presetClass="exit" presetSubtype="32" fill="hold" grpId="5" nodeType="withEffect">
                                  <p:stCondLst>
                                    <p:cond delay="0"/>
                                  </p:stCondLst>
                                  <p:childTnLst>
                                    <p:animEffect transition="out" filter="circle(out)">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6" presetClass="exit" presetSubtype="32" fill="hold" grpId="5" nodeType="withEffect">
                                  <p:stCondLst>
                                    <p:cond delay="0"/>
                                  </p:stCondLst>
                                  <p:childTnLst>
                                    <p:animEffect transition="out" filter="circle(out)">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0" nodeType="clickEffect">
                                  <p:stCondLst>
                                    <p:cond delay="0"/>
                                  </p:stCondLst>
                                  <p:childTnLst>
                                    <p:animEffect transition="out" filter="fade">
                                      <p:cBhvr>
                                        <p:cTn id="29" dur="1000"/>
                                        <p:tgtEl>
                                          <p:spTgt spid="11"/>
                                        </p:tgtEl>
                                      </p:cBhvr>
                                    </p:animEffect>
                                    <p:anim calcmode="lin" valueType="num">
                                      <p:cBhvr>
                                        <p:cTn id="30" dur="1000"/>
                                        <p:tgtEl>
                                          <p:spTgt spid="11"/>
                                        </p:tgtEl>
                                        <p:attrNameLst>
                                          <p:attrName>ppt_x</p:attrName>
                                        </p:attrNameLst>
                                      </p:cBhvr>
                                      <p:tavLst>
                                        <p:tav tm="0">
                                          <p:val>
                                            <p:strVal val="ppt_x"/>
                                          </p:val>
                                        </p:tav>
                                        <p:tav tm="100000">
                                          <p:val>
                                            <p:strVal val="ppt_x"/>
                                          </p:val>
                                        </p:tav>
                                      </p:tavLst>
                                    </p:anim>
                                    <p:anim calcmode="lin" valueType="num">
                                      <p:cBhvr>
                                        <p:cTn id="31" dur="1000"/>
                                        <p:tgtEl>
                                          <p:spTgt spid="11"/>
                                        </p:tgtEl>
                                        <p:attrNameLst>
                                          <p:attrName>ppt_y</p:attrName>
                                        </p:attrNameLst>
                                      </p:cBhvr>
                                      <p:tavLst>
                                        <p:tav tm="0">
                                          <p:val>
                                            <p:strVal val="ppt_y"/>
                                          </p:val>
                                        </p:tav>
                                        <p:tav tm="100000">
                                          <p:val>
                                            <p:strVal val="ppt_y+.1"/>
                                          </p:val>
                                        </p:tav>
                                      </p:tavLst>
                                    </p:anim>
                                    <p:set>
                                      <p:cBhvr>
                                        <p:cTn id="32" dur="1" fill="hold">
                                          <p:stCondLst>
                                            <p:cond delay="999"/>
                                          </p:stCondLst>
                                        </p:cTn>
                                        <p:tgtEl>
                                          <p:spTgt spid="11"/>
                                        </p:tgtEl>
                                        <p:attrNameLst>
                                          <p:attrName>style.visibility</p:attrName>
                                        </p:attrNameLst>
                                      </p:cBhvr>
                                      <p:to>
                                        <p:strVal val="hidden"/>
                                      </p:to>
                                    </p:set>
                                  </p:childTnLst>
                                </p:cTn>
                              </p:par>
                            </p:childTnLst>
                          </p:cTn>
                        </p:par>
                        <p:par>
                          <p:cTn id="33" fill="hold">
                            <p:stCondLst>
                              <p:cond delay="1000"/>
                            </p:stCondLst>
                            <p:childTnLst>
                              <p:par>
                                <p:cTn id="34" presetID="42" presetClass="exit" presetSubtype="0" fill="hold" grpId="0" nodeType="afterEffect">
                                  <p:stCondLst>
                                    <p:cond delay="0"/>
                                  </p:stCondLst>
                                  <p:childTnLst>
                                    <p:animEffect transition="out" filter="fade">
                                      <p:cBhvr>
                                        <p:cTn id="35" dur="1000"/>
                                        <p:tgtEl>
                                          <p:spTgt spid="13"/>
                                        </p:tgtEl>
                                      </p:cBhvr>
                                    </p:animEffect>
                                    <p:anim calcmode="lin" valueType="num">
                                      <p:cBhvr>
                                        <p:cTn id="36" dur="1000"/>
                                        <p:tgtEl>
                                          <p:spTgt spid="13"/>
                                        </p:tgtEl>
                                        <p:attrNameLst>
                                          <p:attrName>ppt_x</p:attrName>
                                        </p:attrNameLst>
                                      </p:cBhvr>
                                      <p:tavLst>
                                        <p:tav tm="0">
                                          <p:val>
                                            <p:strVal val="ppt_x"/>
                                          </p:val>
                                        </p:tav>
                                        <p:tav tm="100000">
                                          <p:val>
                                            <p:strVal val="ppt_x"/>
                                          </p:val>
                                        </p:tav>
                                      </p:tavLst>
                                    </p:anim>
                                    <p:anim calcmode="lin" valueType="num">
                                      <p:cBhvr>
                                        <p:cTn id="37" dur="1000"/>
                                        <p:tgtEl>
                                          <p:spTgt spid="13"/>
                                        </p:tgtEl>
                                        <p:attrNameLst>
                                          <p:attrName>ppt_y</p:attrName>
                                        </p:attrNameLst>
                                      </p:cBhvr>
                                      <p:tavLst>
                                        <p:tav tm="0">
                                          <p:val>
                                            <p:strVal val="ppt_y"/>
                                          </p:val>
                                        </p:tav>
                                        <p:tav tm="100000">
                                          <p:val>
                                            <p:strVal val="ppt_y+.1"/>
                                          </p:val>
                                        </p:tav>
                                      </p:tavLst>
                                    </p:anim>
                                    <p:set>
                                      <p:cBhvr>
                                        <p:cTn id="38" dur="1" fill="hold">
                                          <p:stCondLst>
                                            <p:cond delay="999"/>
                                          </p:stCondLst>
                                        </p:cTn>
                                        <p:tgtEl>
                                          <p:spTgt spid="13"/>
                                        </p:tgtEl>
                                        <p:attrNameLst>
                                          <p:attrName>style.visibility</p:attrName>
                                        </p:attrNameLst>
                                      </p:cBhvr>
                                      <p:to>
                                        <p:strVal val="hidden"/>
                                      </p:to>
                                    </p:set>
                                  </p:childTnLst>
                                </p:cTn>
                              </p:par>
                            </p:childTnLst>
                          </p:cTn>
                        </p:par>
                        <p:par>
                          <p:cTn id="39" fill="hold">
                            <p:stCondLst>
                              <p:cond delay="2000"/>
                            </p:stCondLst>
                            <p:childTnLst>
                              <p:par>
                                <p:cTn id="40" presetID="42" presetClass="exit" presetSubtype="0" fill="hold" grpId="0" nodeType="afterEffect">
                                  <p:stCondLst>
                                    <p:cond delay="0"/>
                                  </p:stCondLst>
                                  <p:childTnLst>
                                    <p:animEffect transition="out" filter="fade">
                                      <p:cBhvr>
                                        <p:cTn id="41" dur="1000"/>
                                        <p:tgtEl>
                                          <p:spTgt spid="14"/>
                                        </p:tgtEl>
                                      </p:cBhvr>
                                    </p:animEffect>
                                    <p:anim calcmode="lin" valueType="num">
                                      <p:cBhvr>
                                        <p:cTn id="42" dur="1000"/>
                                        <p:tgtEl>
                                          <p:spTgt spid="14"/>
                                        </p:tgtEl>
                                        <p:attrNameLst>
                                          <p:attrName>ppt_x</p:attrName>
                                        </p:attrNameLst>
                                      </p:cBhvr>
                                      <p:tavLst>
                                        <p:tav tm="0">
                                          <p:val>
                                            <p:strVal val="ppt_x"/>
                                          </p:val>
                                        </p:tav>
                                        <p:tav tm="100000">
                                          <p:val>
                                            <p:strVal val="ppt_x"/>
                                          </p:val>
                                        </p:tav>
                                      </p:tavLst>
                                    </p:anim>
                                    <p:anim calcmode="lin" valueType="num">
                                      <p:cBhvr>
                                        <p:cTn id="43" dur="1000"/>
                                        <p:tgtEl>
                                          <p:spTgt spid="14"/>
                                        </p:tgtEl>
                                        <p:attrNameLst>
                                          <p:attrName>ppt_y</p:attrName>
                                        </p:attrNameLst>
                                      </p:cBhvr>
                                      <p:tavLst>
                                        <p:tav tm="0">
                                          <p:val>
                                            <p:strVal val="ppt_y"/>
                                          </p:val>
                                        </p:tav>
                                        <p:tav tm="100000">
                                          <p:val>
                                            <p:strVal val="ppt_y+.1"/>
                                          </p:val>
                                        </p:tav>
                                      </p:tavLst>
                                    </p:anim>
                                    <p:set>
                                      <p:cBhvr>
                                        <p:cTn id="44" dur="1" fill="hold">
                                          <p:stCondLst>
                                            <p:cond delay="999"/>
                                          </p:stCondLst>
                                        </p:cTn>
                                        <p:tgtEl>
                                          <p:spTgt spid="14"/>
                                        </p:tgtEl>
                                        <p:attrNameLst>
                                          <p:attrName>style.visibility</p:attrName>
                                        </p:attrNameLst>
                                      </p:cBhvr>
                                      <p:to>
                                        <p:strVal val="hidden"/>
                                      </p:to>
                                    </p:set>
                                  </p:childTnLst>
                                </p:cTn>
                              </p:par>
                            </p:childTnLst>
                          </p:cTn>
                        </p:par>
                        <p:par>
                          <p:cTn id="45" fill="hold">
                            <p:stCondLst>
                              <p:cond delay="3000"/>
                            </p:stCondLst>
                            <p:childTnLst>
                              <p:par>
                                <p:cTn id="46" presetID="42" presetClass="exit" presetSubtype="0" fill="hold" grpId="0" nodeType="afterEffect">
                                  <p:stCondLst>
                                    <p:cond delay="0"/>
                                  </p:stCondLst>
                                  <p:childTnLst>
                                    <p:animEffect transition="out" filter="fade">
                                      <p:cBhvr>
                                        <p:cTn id="47" dur="1000"/>
                                        <p:tgtEl>
                                          <p:spTgt spid="15"/>
                                        </p:tgtEl>
                                      </p:cBhvr>
                                    </p:animEffect>
                                    <p:anim calcmode="lin" valueType="num">
                                      <p:cBhvr>
                                        <p:cTn id="48" dur="1000"/>
                                        <p:tgtEl>
                                          <p:spTgt spid="15"/>
                                        </p:tgtEl>
                                        <p:attrNameLst>
                                          <p:attrName>ppt_x</p:attrName>
                                        </p:attrNameLst>
                                      </p:cBhvr>
                                      <p:tavLst>
                                        <p:tav tm="0">
                                          <p:val>
                                            <p:strVal val="ppt_x"/>
                                          </p:val>
                                        </p:tav>
                                        <p:tav tm="100000">
                                          <p:val>
                                            <p:strVal val="ppt_x"/>
                                          </p:val>
                                        </p:tav>
                                      </p:tavLst>
                                    </p:anim>
                                    <p:anim calcmode="lin" valueType="num">
                                      <p:cBhvr>
                                        <p:cTn id="49" dur="1000"/>
                                        <p:tgtEl>
                                          <p:spTgt spid="15"/>
                                        </p:tgtEl>
                                        <p:attrNameLst>
                                          <p:attrName>ppt_y</p:attrName>
                                        </p:attrNameLst>
                                      </p:cBhvr>
                                      <p:tavLst>
                                        <p:tav tm="0">
                                          <p:val>
                                            <p:strVal val="ppt_y"/>
                                          </p:val>
                                        </p:tav>
                                        <p:tav tm="100000">
                                          <p:val>
                                            <p:strVal val="ppt_y+.1"/>
                                          </p:val>
                                        </p:tav>
                                      </p:tavLst>
                                    </p:anim>
                                    <p:set>
                                      <p:cBhvr>
                                        <p:cTn id="50" dur="1" fill="hold">
                                          <p:stCondLst>
                                            <p:cond delay="999"/>
                                          </p:stCondLst>
                                        </p:cTn>
                                        <p:tgtEl>
                                          <p:spTgt spid="15"/>
                                        </p:tgtEl>
                                        <p:attrNameLst>
                                          <p:attrName>style.visibility</p:attrName>
                                        </p:attrNameLst>
                                      </p:cBhvr>
                                      <p:to>
                                        <p:strVal val="hidden"/>
                                      </p:to>
                                    </p:set>
                                  </p:childTnLst>
                                </p:cTn>
                              </p:par>
                            </p:childTnLst>
                          </p:cTn>
                        </p:par>
                        <p:par>
                          <p:cTn id="51" fill="hold">
                            <p:stCondLst>
                              <p:cond delay="4000"/>
                            </p:stCondLst>
                            <p:childTnLst>
                              <p:par>
                                <p:cTn id="52" presetID="42" presetClass="exit" presetSubtype="0" fill="hold" grpId="0" nodeType="afterEffect">
                                  <p:stCondLst>
                                    <p:cond delay="0"/>
                                  </p:stCondLst>
                                  <p:childTnLst>
                                    <p:animEffect transition="out" filter="fade">
                                      <p:cBhvr>
                                        <p:cTn id="53" dur="1000"/>
                                        <p:tgtEl>
                                          <p:spTgt spid="16"/>
                                        </p:tgtEl>
                                      </p:cBhvr>
                                    </p:animEffect>
                                    <p:anim calcmode="lin" valueType="num">
                                      <p:cBhvr>
                                        <p:cTn id="54" dur="1000"/>
                                        <p:tgtEl>
                                          <p:spTgt spid="16"/>
                                        </p:tgtEl>
                                        <p:attrNameLst>
                                          <p:attrName>ppt_x</p:attrName>
                                        </p:attrNameLst>
                                      </p:cBhvr>
                                      <p:tavLst>
                                        <p:tav tm="0">
                                          <p:val>
                                            <p:strVal val="ppt_x"/>
                                          </p:val>
                                        </p:tav>
                                        <p:tav tm="100000">
                                          <p:val>
                                            <p:strVal val="ppt_x"/>
                                          </p:val>
                                        </p:tav>
                                      </p:tavLst>
                                    </p:anim>
                                    <p:anim calcmode="lin" valueType="num">
                                      <p:cBhvr>
                                        <p:cTn id="55" dur="1000"/>
                                        <p:tgtEl>
                                          <p:spTgt spid="16"/>
                                        </p:tgtEl>
                                        <p:attrNameLst>
                                          <p:attrName>ppt_y</p:attrName>
                                        </p:attrNameLst>
                                      </p:cBhvr>
                                      <p:tavLst>
                                        <p:tav tm="0">
                                          <p:val>
                                            <p:strVal val="ppt_y"/>
                                          </p:val>
                                        </p:tav>
                                        <p:tav tm="100000">
                                          <p:val>
                                            <p:strVal val="ppt_y+.1"/>
                                          </p:val>
                                        </p:tav>
                                      </p:tavLst>
                                    </p:anim>
                                    <p:set>
                                      <p:cBhvr>
                                        <p:cTn id="56" dur="1" fill="hold">
                                          <p:stCondLst>
                                            <p:cond delay="999"/>
                                          </p:stCondLst>
                                        </p:cTn>
                                        <p:tgtEl>
                                          <p:spTgt spid="16"/>
                                        </p:tgtEl>
                                        <p:attrNameLst>
                                          <p:attrName>style.visibility</p:attrName>
                                        </p:attrNameLst>
                                      </p:cBhvr>
                                      <p:to>
                                        <p:strVal val="hidden"/>
                                      </p:to>
                                    </p:set>
                                  </p:childTnLst>
                                </p:cTn>
                              </p:par>
                            </p:childTnLst>
                          </p:cTn>
                        </p:par>
                        <p:par>
                          <p:cTn id="57" fill="hold">
                            <p:stCondLst>
                              <p:cond delay="5000"/>
                            </p:stCondLst>
                            <p:childTnLst>
                              <p:par>
                                <p:cTn id="58" presetID="42" presetClass="exit" presetSubtype="0" fill="hold" grpId="0" nodeType="afterEffect">
                                  <p:stCondLst>
                                    <p:cond delay="0"/>
                                  </p:stCondLst>
                                  <p:childTnLst>
                                    <p:animEffect transition="out" filter="fade">
                                      <p:cBhvr>
                                        <p:cTn id="59" dur="1000"/>
                                        <p:tgtEl>
                                          <p:spTgt spid="17"/>
                                        </p:tgtEl>
                                      </p:cBhvr>
                                    </p:animEffect>
                                    <p:anim calcmode="lin" valueType="num">
                                      <p:cBhvr>
                                        <p:cTn id="60" dur="1000"/>
                                        <p:tgtEl>
                                          <p:spTgt spid="17"/>
                                        </p:tgtEl>
                                        <p:attrNameLst>
                                          <p:attrName>ppt_x</p:attrName>
                                        </p:attrNameLst>
                                      </p:cBhvr>
                                      <p:tavLst>
                                        <p:tav tm="0">
                                          <p:val>
                                            <p:strVal val="ppt_x"/>
                                          </p:val>
                                        </p:tav>
                                        <p:tav tm="100000">
                                          <p:val>
                                            <p:strVal val="ppt_x"/>
                                          </p:val>
                                        </p:tav>
                                      </p:tavLst>
                                    </p:anim>
                                    <p:anim calcmode="lin" valueType="num">
                                      <p:cBhvr>
                                        <p:cTn id="61" dur="1000"/>
                                        <p:tgtEl>
                                          <p:spTgt spid="17"/>
                                        </p:tgtEl>
                                        <p:attrNameLst>
                                          <p:attrName>ppt_y</p:attrName>
                                        </p:attrNameLst>
                                      </p:cBhvr>
                                      <p:tavLst>
                                        <p:tav tm="0">
                                          <p:val>
                                            <p:strVal val="ppt_y"/>
                                          </p:val>
                                        </p:tav>
                                        <p:tav tm="100000">
                                          <p:val>
                                            <p:strVal val="ppt_y+.1"/>
                                          </p:val>
                                        </p:tav>
                                      </p:tavLst>
                                    </p:anim>
                                    <p:set>
                                      <p:cBhvr>
                                        <p:cTn id="62" dur="1" fill="hold">
                                          <p:stCondLst>
                                            <p:cond delay="999"/>
                                          </p:stCondLst>
                                        </p:cTn>
                                        <p:tgtEl>
                                          <p:spTgt spid="17"/>
                                        </p:tgtEl>
                                        <p:attrNameLst>
                                          <p:attrName>style.visibility</p:attrName>
                                        </p:attrNameLst>
                                      </p:cBhvr>
                                      <p:to>
                                        <p:strVal val="hidden"/>
                                      </p:to>
                                    </p:set>
                                  </p:childTnLst>
                                </p:cTn>
                              </p:par>
                            </p:childTnLst>
                          </p:cTn>
                        </p:par>
                        <p:par>
                          <p:cTn id="63" fill="hold">
                            <p:stCondLst>
                              <p:cond delay="6000"/>
                            </p:stCondLst>
                            <p:childTnLst>
                              <p:par>
                                <p:cTn id="64" presetID="42" presetClass="exit" presetSubtype="0" fill="hold" grpId="0" nodeType="afterEffect">
                                  <p:stCondLst>
                                    <p:cond delay="0"/>
                                  </p:stCondLst>
                                  <p:childTnLst>
                                    <p:animEffect transition="out" filter="fade">
                                      <p:cBhvr>
                                        <p:cTn id="65" dur="1000"/>
                                        <p:tgtEl>
                                          <p:spTgt spid="18"/>
                                        </p:tgtEl>
                                      </p:cBhvr>
                                    </p:animEffect>
                                    <p:anim calcmode="lin" valueType="num">
                                      <p:cBhvr>
                                        <p:cTn id="66" dur="1000"/>
                                        <p:tgtEl>
                                          <p:spTgt spid="18"/>
                                        </p:tgtEl>
                                        <p:attrNameLst>
                                          <p:attrName>ppt_x</p:attrName>
                                        </p:attrNameLst>
                                      </p:cBhvr>
                                      <p:tavLst>
                                        <p:tav tm="0">
                                          <p:val>
                                            <p:strVal val="ppt_x"/>
                                          </p:val>
                                        </p:tav>
                                        <p:tav tm="100000">
                                          <p:val>
                                            <p:strVal val="ppt_x"/>
                                          </p:val>
                                        </p:tav>
                                      </p:tavLst>
                                    </p:anim>
                                    <p:anim calcmode="lin" valueType="num">
                                      <p:cBhvr>
                                        <p:cTn id="67" dur="1000"/>
                                        <p:tgtEl>
                                          <p:spTgt spid="18"/>
                                        </p:tgtEl>
                                        <p:attrNameLst>
                                          <p:attrName>ppt_y</p:attrName>
                                        </p:attrNameLst>
                                      </p:cBhvr>
                                      <p:tavLst>
                                        <p:tav tm="0">
                                          <p:val>
                                            <p:strVal val="ppt_y"/>
                                          </p:val>
                                        </p:tav>
                                        <p:tav tm="100000">
                                          <p:val>
                                            <p:strVal val="ppt_y+.1"/>
                                          </p:val>
                                        </p:tav>
                                      </p:tavLst>
                                    </p:anim>
                                    <p:set>
                                      <p:cBhvr>
                                        <p:cTn id="68" dur="1" fill="hold">
                                          <p:stCondLst>
                                            <p:cond delay="999"/>
                                          </p:stCondLst>
                                        </p:cTn>
                                        <p:tgtEl>
                                          <p:spTgt spid="18"/>
                                        </p:tgtEl>
                                        <p:attrNameLst>
                                          <p:attrName>style.visibility</p:attrName>
                                        </p:attrNameLst>
                                      </p:cBhvr>
                                      <p:to>
                                        <p:strVal val="hidden"/>
                                      </p:to>
                                    </p:set>
                                  </p:childTnLst>
                                </p:cTn>
                              </p:par>
                            </p:childTnLst>
                          </p:cTn>
                        </p:par>
                        <p:par>
                          <p:cTn id="69" fill="hold">
                            <p:stCondLst>
                              <p:cond delay="7000"/>
                            </p:stCondLst>
                            <p:childTnLst>
                              <p:par>
                                <p:cTn id="70" presetID="42" presetClass="exit" presetSubtype="0" fill="hold" grpId="0" nodeType="afterEffect">
                                  <p:stCondLst>
                                    <p:cond delay="0"/>
                                  </p:stCondLst>
                                  <p:childTnLst>
                                    <p:animEffect transition="out" filter="fade">
                                      <p:cBhvr>
                                        <p:cTn id="71" dur="1000"/>
                                        <p:tgtEl>
                                          <p:spTgt spid="19"/>
                                        </p:tgtEl>
                                      </p:cBhvr>
                                    </p:animEffect>
                                    <p:anim calcmode="lin" valueType="num">
                                      <p:cBhvr>
                                        <p:cTn id="72" dur="1000"/>
                                        <p:tgtEl>
                                          <p:spTgt spid="19"/>
                                        </p:tgtEl>
                                        <p:attrNameLst>
                                          <p:attrName>ppt_x</p:attrName>
                                        </p:attrNameLst>
                                      </p:cBhvr>
                                      <p:tavLst>
                                        <p:tav tm="0">
                                          <p:val>
                                            <p:strVal val="ppt_x"/>
                                          </p:val>
                                        </p:tav>
                                        <p:tav tm="100000">
                                          <p:val>
                                            <p:strVal val="ppt_x"/>
                                          </p:val>
                                        </p:tav>
                                      </p:tavLst>
                                    </p:anim>
                                    <p:anim calcmode="lin" valueType="num">
                                      <p:cBhvr>
                                        <p:cTn id="73" dur="1000"/>
                                        <p:tgtEl>
                                          <p:spTgt spid="19"/>
                                        </p:tgtEl>
                                        <p:attrNameLst>
                                          <p:attrName>ppt_y</p:attrName>
                                        </p:attrNameLst>
                                      </p:cBhvr>
                                      <p:tavLst>
                                        <p:tav tm="0">
                                          <p:val>
                                            <p:strVal val="ppt_y"/>
                                          </p:val>
                                        </p:tav>
                                        <p:tav tm="100000">
                                          <p:val>
                                            <p:strVal val="ppt_y+.1"/>
                                          </p:val>
                                        </p:tav>
                                      </p:tavLst>
                                    </p:anim>
                                    <p:set>
                                      <p:cBhvr>
                                        <p:cTn id="74" dur="1" fill="hold">
                                          <p:stCondLst>
                                            <p:cond delay="999"/>
                                          </p:stCondLst>
                                        </p:cTn>
                                        <p:tgtEl>
                                          <p:spTgt spid="19"/>
                                        </p:tgtEl>
                                        <p:attrNameLst>
                                          <p:attrName>style.visibility</p:attrName>
                                        </p:attrNameLst>
                                      </p:cBhvr>
                                      <p:to>
                                        <p:strVal val="hidden"/>
                                      </p:to>
                                    </p:set>
                                  </p:childTnLst>
                                </p:cTn>
                              </p:par>
                              <p:par>
                                <p:cTn id="75" presetID="42" presetClass="entr" presetSubtype="0" fill="hold" grpId="4"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1000"/>
                                        <p:tgtEl>
                                          <p:spTgt spid="8"/>
                                        </p:tgtEl>
                                      </p:cBhvr>
                                    </p:animEffect>
                                    <p:anim calcmode="lin" valueType="num">
                                      <p:cBhvr>
                                        <p:cTn id="78" dur="1000" fill="hold"/>
                                        <p:tgtEl>
                                          <p:spTgt spid="8"/>
                                        </p:tgtEl>
                                        <p:attrNameLst>
                                          <p:attrName>ppt_x</p:attrName>
                                        </p:attrNameLst>
                                      </p:cBhvr>
                                      <p:tavLst>
                                        <p:tav tm="0">
                                          <p:val>
                                            <p:strVal val="#ppt_x"/>
                                          </p:val>
                                        </p:tav>
                                        <p:tav tm="100000">
                                          <p:val>
                                            <p:strVal val="#ppt_x"/>
                                          </p:val>
                                        </p:tav>
                                      </p:tavLst>
                                    </p:anim>
                                    <p:anim calcmode="lin" valueType="num">
                                      <p:cBhvr>
                                        <p:cTn id="79" dur="1000" fill="hold"/>
                                        <p:tgtEl>
                                          <p:spTgt spid="8"/>
                                        </p:tgtEl>
                                        <p:attrNameLst>
                                          <p:attrName>ppt_y</p:attrName>
                                        </p:attrNameLst>
                                      </p:cBhvr>
                                      <p:tavLst>
                                        <p:tav tm="0">
                                          <p:val>
                                            <p:strVal val="#ppt_y+.1"/>
                                          </p:val>
                                        </p:tav>
                                        <p:tav tm="100000">
                                          <p:val>
                                            <p:strVal val="#ppt_y"/>
                                          </p:val>
                                        </p:tav>
                                      </p:tavLst>
                                    </p:anim>
                                  </p:childTnLst>
                                </p:cTn>
                              </p:par>
                              <p:par>
                                <p:cTn id="80" presetID="42" presetClass="entr" presetSubtype="0" fill="hold" grpId="4"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par>
                                <p:cTn id="85" presetID="42" presetClass="entr" presetSubtype="0" fill="hold" grpId="3"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1" nodeType="click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additive="base">
                                        <p:cTn id="94" dur="500" fill="hold"/>
                                        <p:tgtEl>
                                          <p:spTgt spid="11"/>
                                        </p:tgtEl>
                                        <p:attrNameLst>
                                          <p:attrName>ppt_x</p:attrName>
                                        </p:attrNameLst>
                                      </p:cBhvr>
                                      <p:tavLst>
                                        <p:tav tm="0">
                                          <p:val>
                                            <p:strVal val="#ppt_x"/>
                                          </p:val>
                                        </p:tav>
                                        <p:tav tm="100000">
                                          <p:val>
                                            <p:strVal val="#ppt_x"/>
                                          </p:val>
                                        </p:tav>
                                      </p:tavLst>
                                    </p:anim>
                                    <p:anim calcmode="lin" valueType="num">
                                      <p:cBhvr additive="base">
                                        <p:cTn id="95" dur="500" fill="hold"/>
                                        <p:tgtEl>
                                          <p:spTgt spid="11"/>
                                        </p:tgtEl>
                                        <p:attrNameLst>
                                          <p:attrName>ppt_y</p:attrName>
                                        </p:attrNameLst>
                                      </p:cBhvr>
                                      <p:tavLst>
                                        <p:tav tm="0">
                                          <p:val>
                                            <p:strVal val="1+#ppt_h/2"/>
                                          </p:val>
                                        </p:tav>
                                        <p:tav tm="100000">
                                          <p:val>
                                            <p:strVal val="#ppt_y"/>
                                          </p:val>
                                        </p:tav>
                                      </p:tavLst>
                                    </p:anim>
                                  </p:childTnLst>
                                </p:cTn>
                              </p:par>
                              <p:par>
                                <p:cTn id="96" presetID="2" presetClass="entr" presetSubtype="4" fill="hold" grpId="1" nodeType="withEffect">
                                  <p:stCondLst>
                                    <p:cond delay="0"/>
                                  </p:stCondLst>
                                  <p:childTnLst>
                                    <p:set>
                                      <p:cBhvr>
                                        <p:cTn id="97" dur="1" fill="hold">
                                          <p:stCondLst>
                                            <p:cond delay="0"/>
                                          </p:stCondLst>
                                        </p:cTn>
                                        <p:tgtEl>
                                          <p:spTgt spid="13"/>
                                        </p:tgtEl>
                                        <p:attrNameLst>
                                          <p:attrName>style.visibility</p:attrName>
                                        </p:attrNameLst>
                                      </p:cBhvr>
                                      <p:to>
                                        <p:strVal val="visible"/>
                                      </p:to>
                                    </p:set>
                                    <p:anim calcmode="lin" valueType="num">
                                      <p:cBhvr additive="base">
                                        <p:cTn id="98" dur="500" fill="hold"/>
                                        <p:tgtEl>
                                          <p:spTgt spid="13"/>
                                        </p:tgtEl>
                                        <p:attrNameLst>
                                          <p:attrName>ppt_x</p:attrName>
                                        </p:attrNameLst>
                                      </p:cBhvr>
                                      <p:tavLst>
                                        <p:tav tm="0">
                                          <p:val>
                                            <p:strVal val="#ppt_x"/>
                                          </p:val>
                                        </p:tav>
                                        <p:tav tm="100000">
                                          <p:val>
                                            <p:strVal val="#ppt_x"/>
                                          </p:val>
                                        </p:tav>
                                      </p:tavLst>
                                    </p:anim>
                                    <p:anim calcmode="lin" valueType="num">
                                      <p:cBhvr additive="base">
                                        <p:cTn id="99" dur="500" fill="hold"/>
                                        <p:tgtEl>
                                          <p:spTgt spid="13"/>
                                        </p:tgtEl>
                                        <p:attrNameLst>
                                          <p:attrName>ppt_y</p:attrName>
                                        </p:attrNameLst>
                                      </p:cBhvr>
                                      <p:tavLst>
                                        <p:tav tm="0">
                                          <p:val>
                                            <p:strVal val="1+#ppt_h/2"/>
                                          </p:val>
                                        </p:tav>
                                        <p:tav tm="100000">
                                          <p:val>
                                            <p:strVal val="#ppt_y"/>
                                          </p:val>
                                        </p:tav>
                                      </p:tavLst>
                                    </p:anim>
                                  </p:childTnLst>
                                </p:cTn>
                              </p:par>
                              <p:par>
                                <p:cTn id="100" presetID="2" presetClass="entr" presetSubtype="4" fill="hold" grpId="1" nodeType="withEffect">
                                  <p:stCondLst>
                                    <p:cond delay="0"/>
                                  </p:stCondLst>
                                  <p:childTnLst>
                                    <p:set>
                                      <p:cBhvr>
                                        <p:cTn id="101" dur="1" fill="hold">
                                          <p:stCondLst>
                                            <p:cond delay="0"/>
                                          </p:stCondLst>
                                        </p:cTn>
                                        <p:tgtEl>
                                          <p:spTgt spid="14"/>
                                        </p:tgtEl>
                                        <p:attrNameLst>
                                          <p:attrName>style.visibility</p:attrName>
                                        </p:attrNameLst>
                                      </p:cBhvr>
                                      <p:to>
                                        <p:strVal val="visible"/>
                                      </p:to>
                                    </p:set>
                                    <p:anim calcmode="lin" valueType="num">
                                      <p:cBhvr additive="base">
                                        <p:cTn id="102" dur="500" fill="hold"/>
                                        <p:tgtEl>
                                          <p:spTgt spid="14"/>
                                        </p:tgtEl>
                                        <p:attrNameLst>
                                          <p:attrName>ppt_x</p:attrName>
                                        </p:attrNameLst>
                                      </p:cBhvr>
                                      <p:tavLst>
                                        <p:tav tm="0">
                                          <p:val>
                                            <p:strVal val="#ppt_x"/>
                                          </p:val>
                                        </p:tav>
                                        <p:tav tm="100000">
                                          <p:val>
                                            <p:strVal val="#ppt_x"/>
                                          </p:val>
                                        </p:tav>
                                      </p:tavLst>
                                    </p:anim>
                                    <p:anim calcmode="lin" valueType="num">
                                      <p:cBhvr additive="base">
                                        <p:cTn id="103" dur="500" fill="hold"/>
                                        <p:tgtEl>
                                          <p:spTgt spid="14"/>
                                        </p:tgtEl>
                                        <p:attrNameLst>
                                          <p:attrName>ppt_y</p:attrName>
                                        </p:attrNameLst>
                                      </p:cBhvr>
                                      <p:tavLst>
                                        <p:tav tm="0">
                                          <p:val>
                                            <p:strVal val="1+#ppt_h/2"/>
                                          </p:val>
                                        </p:tav>
                                        <p:tav tm="100000">
                                          <p:val>
                                            <p:strVal val="#ppt_y"/>
                                          </p:val>
                                        </p:tav>
                                      </p:tavLst>
                                    </p:anim>
                                  </p:childTnLst>
                                </p:cTn>
                              </p:par>
                              <p:par>
                                <p:cTn id="104" presetID="2" presetClass="entr" presetSubtype="4" fill="hold" grpId="1" nodeType="withEffect">
                                  <p:stCondLst>
                                    <p:cond delay="0"/>
                                  </p:stCondLst>
                                  <p:childTnLst>
                                    <p:set>
                                      <p:cBhvr>
                                        <p:cTn id="105" dur="1" fill="hold">
                                          <p:stCondLst>
                                            <p:cond delay="0"/>
                                          </p:stCondLst>
                                        </p:cTn>
                                        <p:tgtEl>
                                          <p:spTgt spid="15"/>
                                        </p:tgtEl>
                                        <p:attrNameLst>
                                          <p:attrName>style.visibility</p:attrName>
                                        </p:attrNameLst>
                                      </p:cBhvr>
                                      <p:to>
                                        <p:strVal val="visible"/>
                                      </p:to>
                                    </p:set>
                                    <p:anim calcmode="lin" valueType="num">
                                      <p:cBhvr additive="base">
                                        <p:cTn id="106" dur="500" fill="hold"/>
                                        <p:tgtEl>
                                          <p:spTgt spid="15"/>
                                        </p:tgtEl>
                                        <p:attrNameLst>
                                          <p:attrName>ppt_x</p:attrName>
                                        </p:attrNameLst>
                                      </p:cBhvr>
                                      <p:tavLst>
                                        <p:tav tm="0">
                                          <p:val>
                                            <p:strVal val="#ppt_x"/>
                                          </p:val>
                                        </p:tav>
                                        <p:tav tm="100000">
                                          <p:val>
                                            <p:strVal val="#ppt_x"/>
                                          </p:val>
                                        </p:tav>
                                      </p:tavLst>
                                    </p:anim>
                                    <p:anim calcmode="lin" valueType="num">
                                      <p:cBhvr additive="base">
                                        <p:cTn id="107" dur="500" fill="hold"/>
                                        <p:tgtEl>
                                          <p:spTgt spid="15"/>
                                        </p:tgtEl>
                                        <p:attrNameLst>
                                          <p:attrName>ppt_y</p:attrName>
                                        </p:attrNameLst>
                                      </p:cBhvr>
                                      <p:tavLst>
                                        <p:tav tm="0">
                                          <p:val>
                                            <p:strVal val="1+#ppt_h/2"/>
                                          </p:val>
                                        </p:tav>
                                        <p:tav tm="100000">
                                          <p:val>
                                            <p:strVal val="#ppt_y"/>
                                          </p:val>
                                        </p:tav>
                                      </p:tavLst>
                                    </p:anim>
                                  </p:childTnLst>
                                </p:cTn>
                              </p:par>
                              <p:par>
                                <p:cTn id="108" presetID="2" presetClass="entr" presetSubtype="4" fill="hold" grpId="1" nodeType="withEffect">
                                  <p:stCondLst>
                                    <p:cond delay="0"/>
                                  </p:stCondLst>
                                  <p:childTnLst>
                                    <p:set>
                                      <p:cBhvr>
                                        <p:cTn id="109" dur="1" fill="hold">
                                          <p:stCondLst>
                                            <p:cond delay="0"/>
                                          </p:stCondLst>
                                        </p:cTn>
                                        <p:tgtEl>
                                          <p:spTgt spid="16"/>
                                        </p:tgtEl>
                                        <p:attrNameLst>
                                          <p:attrName>style.visibility</p:attrName>
                                        </p:attrNameLst>
                                      </p:cBhvr>
                                      <p:to>
                                        <p:strVal val="visible"/>
                                      </p:to>
                                    </p:set>
                                    <p:anim calcmode="lin" valueType="num">
                                      <p:cBhvr additive="base">
                                        <p:cTn id="110" dur="500" fill="hold"/>
                                        <p:tgtEl>
                                          <p:spTgt spid="16"/>
                                        </p:tgtEl>
                                        <p:attrNameLst>
                                          <p:attrName>ppt_x</p:attrName>
                                        </p:attrNameLst>
                                      </p:cBhvr>
                                      <p:tavLst>
                                        <p:tav tm="0">
                                          <p:val>
                                            <p:strVal val="#ppt_x"/>
                                          </p:val>
                                        </p:tav>
                                        <p:tav tm="100000">
                                          <p:val>
                                            <p:strVal val="#ppt_x"/>
                                          </p:val>
                                        </p:tav>
                                      </p:tavLst>
                                    </p:anim>
                                    <p:anim calcmode="lin" valueType="num">
                                      <p:cBhvr additive="base">
                                        <p:cTn id="111" dur="500" fill="hold"/>
                                        <p:tgtEl>
                                          <p:spTgt spid="16"/>
                                        </p:tgtEl>
                                        <p:attrNameLst>
                                          <p:attrName>ppt_y</p:attrName>
                                        </p:attrNameLst>
                                      </p:cBhvr>
                                      <p:tavLst>
                                        <p:tav tm="0">
                                          <p:val>
                                            <p:strVal val="1+#ppt_h/2"/>
                                          </p:val>
                                        </p:tav>
                                        <p:tav tm="100000">
                                          <p:val>
                                            <p:strVal val="#ppt_y"/>
                                          </p:val>
                                        </p:tav>
                                      </p:tavLst>
                                    </p:anim>
                                  </p:childTnLst>
                                </p:cTn>
                              </p:par>
                              <p:par>
                                <p:cTn id="112" presetID="2" presetClass="entr" presetSubtype="4" fill="hold" grpId="1" nodeType="withEffect">
                                  <p:stCondLst>
                                    <p:cond delay="0"/>
                                  </p:stCondLst>
                                  <p:childTnLst>
                                    <p:set>
                                      <p:cBhvr>
                                        <p:cTn id="113" dur="1" fill="hold">
                                          <p:stCondLst>
                                            <p:cond delay="0"/>
                                          </p:stCondLst>
                                        </p:cTn>
                                        <p:tgtEl>
                                          <p:spTgt spid="17"/>
                                        </p:tgtEl>
                                        <p:attrNameLst>
                                          <p:attrName>style.visibility</p:attrName>
                                        </p:attrNameLst>
                                      </p:cBhvr>
                                      <p:to>
                                        <p:strVal val="visible"/>
                                      </p:to>
                                    </p:set>
                                    <p:anim calcmode="lin" valueType="num">
                                      <p:cBhvr additive="base">
                                        <p:cTn id="114" dur="500" fill="hold"/>
                                        <p:tgtEl>
                                          <p:spTgt spid="17"/>
                                        </p:tgtEl>
                                        <p:attrNameLst>
                                          <p:attrName>ppt_x</p:attrName>
                                        </p:attrNameLst>
                                      </p:cBhvr>
                                      <p:tavLst>
                                        <p:tav tm="0">
                                          <p:val>
                                            <p:strVal val="#ppt_x"/>
                                          </p:val>
                                        </p:tav>
                                        <p:tav tm="100000">
                                          <p:val>
                                            <p:strVal val="#ppt_x"/>
                                          </p:val>
                                        </p:tav>
                                      </p:tavLst>
                                    </p:anim>
                                    <p:anim calcmode="lin" valueType="num">
                                      <p:cBhvr additive="base">
                                        <p:cTn id="115" dur="500" fill="hold"/>
                                        <p:tgtEl>
                                          <p:spTgt spid="17"/>
                                        </p:tgtEl>
                                        <p:attrNameLst>
                                          <p:attrName>ppt_y</p:attrName>
                                        </p:attrNameLst>
                                      </p:cBhvr>
                                      <p:tavLst>
                                        <p:tav tm="0">
                                          <p:val>
                                            <p:strVal val="1+#ppt_h/2"/>
                                          </p:val>
                                        </p:tav>
                                        <p:tav tm="100000">
                                          <p:val>
                                            <p:strVal val="#ppt_y"/>
                                          </p:val>
                                        </p:tav>
                                      </p:tavLst>
                                    </p:anim>
                                  </p:childTnLst>
                                </p:cTn>
                              </p:par>
                              <p:par>
                                <p:cTn id="116" presetID="2" presetClass="entr" presetSubtype="4" fill="hold" grpId="1" nodeType="withEffect">
                                  <p:stCondLst>
                                    <p:cond delay="0"/>
                                  </p:stCondLst>
                                  <p:childTnLst>
                                    <p:set>
                                      <p:cBhvr>
                                        <p:cTn id="117" dur="1" fill="hold">
                                          <p:stCondLst>
                                            <p:cond delay="0"/>
                                          </p:stCondLst>
                                        </p:cTn>
                                        <p:tgtEl>
                                          <p:spTgt spid="18"/>
                                        </p:tgtEl>
                                        <p:attrNameLst>
                                          <p:attrName>style.visibility</p:attrName>
                                        </p:attrNameLst>
                                      </p:cBhvr>
                                      <p:to>
                                        <p:strVal val="visible"/>
                                      </p:to>
                                    </p:set>
                                    <p:anim calcmode="lin" valueType="num">
                                      <p:cBhvr additive="base">
                                        <p:cTn id="118" dur="500" fill="hold"/>
                                        <p:tgtEl>
                                          <p:spTgt spid="18"/>
                                        </p:tgtEl>
                                        <p:attrNameLst>
                                          <p:attrName>ppt_x</p:attrName>
                                        </p:attrNameLst>
                                      </p:cBhvr>
                                      <p:tavLst>
                                        <p:tav tm="0">
                                          <p:val>
                                            <p:strVal val="#ppt_x"/>
                                          </p:val>
                                        </p:tav>
                                        <p:tav tm="100000">
                                          <p:val>
                                            <p:strVal val="#ppt_x"/>
                                          </p:val>
                                        </p:tav>
                                      </p:tavLst>
                                    </p:anim>
                                    <p:anim calcmode="lin" valueType="num">
                                      <p:cBhvr additive="base">
                                        <p:cTn id="119" dur="500" fill="hold"/>
                                        <p:tgtEl>
                                          <p:spTgt spid="18"/>
                                        </p:tgtEl>
                                        <p:attrNameLst>
                                          <p:attrName>ppt_y</p:attrName>
                                        </p:attrNameLst>
                                      </p:cBhvr>
                                      <p:tavLst>
                                        <p:tav tm="0">
                                          <p:val>
                                            <p:strVal val="1+#ppt_h/2"/>
                                          </p:val>
                                        </p:tav>
                                        <p:tav tm="100000">
                                          <p:val>
                                            <p:strVal val="#ppt_y"/>
                                          </p:val>
                                        </p:tav>
                                      </p:tavLst>
                                    </p:anim>
                                  </p:childTnLst>
                                </p:cTn>
                              </p:par>
                              <p:par>
                                <p:cTn id="120" presetID="2" presetClass="entr" presetSubtype="4" fill="hold" grpId="1" nodeType="with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additive="base">
                                        <p:cTn id="122" dur="500" fill="hold"/>
                                        <p:tgtEl>
                                          <p:spTgt spid="19"/>
                                        </p:tgtEl>
                                        <p:attrNameLst>
                                          <p:attrName>ppt_x</p:attrName>
                                        </p:attrNameLst>
                                      </p:cBhvr>
                                      <p:tavLst>
                                        <p:tav tm="0">
                                          <p:val>
                                            <p:strVal val="#ppt_x"/>
                                          </p:val>
                                        </p:tav>
                                        <p:tav tm="100000">
                                          <p:val>
                                            <p:strVal val="#ppt_x"/>
                                          </p:val>
                                        </p:tav>
                                      </p:tavLst>
                                    </p:anim>
                                    <p:anim calcmode="lin" valueType="num">
                                      <p:cBhvr additive="base">
                                        <p:cTn id="123" dur="500" fill="hold"/>
                                        <p:tgtEl>
                                          <p:spTgt spid="19"/>
                                        </p:tgtEl>
                                        <p:attrNameLst>
                                          <p:attrName>ppt_y</p:attrName>
                                        </p:attrNameLst>
                                      </p:cBhvr>
                                      <p:tavLst>
                                        <p:tav tm="0">
                                          <p:val>
                                            <p:strVal val="1+#ppt_h/2"/>
                                          </p:val>
                                        </p:tav>
                                        <p:tav tm="100000">
                                          <p:val>
                                            <p:strVal val="#ppt_y"/>
                                          </p:val>
                                        </p:tav>
                                      </p:tavLst>
                                    </p:anim>
                                  </p:childTnLst>
                                </p:cTn>
                              </p:par>
                              <p:par>
                                <p:cTn id="124" presetID="2" presetClass="entr" presetSubtype="4" fill="hold" grpId="2" nodeType="withEffect">
                                  <p:stCondLst>
                                    <p:cond delay="0"/>
                                  </p:stCondLst>
                                  <p:childTnLst>
                                    <p:set>
                                      <p:cBhvr>
                                        <p:cTn id="125" dur="1" fill="hold">
                                          <p:stCondLst>
                                            <p:cond delay="0"/>
                                          </p:stCondLst>
                                        </p:cTn>
                                        <p:tgtEl>
                                          <p:spTgt spid="7"/>
                                        </p:tgtEl>
                                        <p:attrNameLst>
                                          <p:attrName>style.visibility</p:attrName>
                                        </p:attrNameLst>
                                      </p:cBhvr>
                                      <p:to>
                                        <p:strVal val="visible"/>
                                      </p:to>
                                    </p:set>
                                    <p:anim calcmode="lin" valueType="num">
                                      <p:cBhvr additive="base">
                                        <p:cTn id="126" dur="500" fill="hold"/>
                                        <p:tgtEl>
                                          <p:spTgt spid="7"/>
                                        </p:tgtEl>
                                        <p:attrNameLst>
                                          <p:attrName>ppt_x</p:attrName>
                                        </p:attrNameLst>
                                      </p:cBhvr>
                                      <p:tavLst>
                                        <p:tav tm="0">
                                          <p:val>
                                            <p:strVal val="#ppt_x"/>
                                          </p:val>
                                        </p:tav>
                                        <p:tav tm="100000">
                                          <p:val>
                                            <p:strVal val="#ppt_x"/>
                                          </p:val>
                                        </p:tav>
                                      </p:tavLst>
                                    </p:anim>
                                    <p:anim calcmode="lin" valueType="num">
                                      <p:cBhvr additive="base">
                                        <p:cTn id="127" dur="500" fill="hold"/>
                                        <p:tgtEl>
                                          <p:spTgt spid="7"/>
                                        </p:tgtEl>
                                        <p:attrNameLst>
                                          <p:attrName>ppt_y</p:attrName>
                                        </p:attrNameLst>
                                      </p:cBhvr>
                                      <p:tavLst>
                                        <p:tav tm="0">
                                          <p:val>
                                            <p:strVal val="1+#ppt_h/2"/>
                                          </p:val>
                                        </p:tav>
                                        <p:tav tm="100000">
                                          <p:val>
                                            <p:strVal val="#ppt_y"/>
                                          </p:val>
                                        </p:tav>
                                      </p:tavLst>
                                    </p:anim>
                                  </p:childTnLst>
                                </p:cTn>
                              </p:par>
                            </p:childTnLst>
                          </p:cTn>
                        </p:par>
                        <p:par>
                          <p:cTn id="128" fill="hold">
                            <p:stCondLst>
                              <p:cond delay="500"/>
                            </p:stCondLst>
                            <p:childTnLst>
                              <p:par>
                                <p:cTn id="129" presetID="42" presetClass="exit" presetSubtype="0" fill="hold" grpId="1" nodeType="afterEffect">
                                  <p:stCondLst>
                                    <p:cond delay="0"/>
                                  </p:stCondLst>
                                  <p:childTnLst>
                                    <p:animEffect transition="out" filter="fade">
                                      <p:cBhvr>
                                        <p:cTn id="130" dur="1000"/>
                                        <p:tgtEl>
                                          <p:spTgt spid="8"/>
                                        </p:tgtEl>
                                      </p:cBhvr>
                                    </p:animEffect>
                                    <p:anim calcmode="lin" valueType="num">
                                      <p:cBhvr>
                                        <p:cTn id="131" dur="1000"/>
                                        <p:tgtEl>
                                          <p:spTgt spid="8"/>
                                        </p:tgtEl>
                                        <p:attrNameLst>
                                          <p:attrName>ppt_x</p:attrName>
                                        </p:attrNameLst>
                                      </p:cBhvr>
                                      <p:tavLst>
                                        <p:tav tm="0">
                                          <p:val>
                                            <p:strVal val="ppt_x"/>
                                          </p:val>
                                        </p:tav>
                                        <p:tav tm="100000">
                                          <p:val>
                                            <p:strVal val="ppt_x"/>
                                          </p:val>
                                        </p:tav>
                                      </p:tavLst>
                                    </p:anim>
                                    <p:anim calcmode="lin" valueType="num">
                                      <p:cBhvr>
                                        <p:cTn id="132" dur="1000"/>
                                        <p:tgtEl>
                                          <p:spTgt spid="8"/>
                                        </p:tgtEl>
                                        <p:attrNameLst>
                                          <p:attrName>ppt_y</p:attrName>
                                        </p:attrNameLst>
                                      </p:cBhvr>
                                      <p:tavLst>
                                        <p:tav tm="0">
                                          <p:val>
                                            <p:strVal val="ppt_y"/>
                                          </p:val>
                                        </p:tav>
                                        <p:tav tm="100000">
                                          <p:val>
                                            <p:strVal val="ppt_y+.1"/>
                                          </p:val>
                                        </p:tav>
                                      </p:tavLst>
                                    </p:anim>
                                    <p:set>
                                      <p:cBhvr>
                                        <p:cTn id="133" dur="1" fill="hold">
                                          <p:stCondLst>
                                            <p:cond delay="999"/>
                                          </p:stCondLst>
                                        </p:cTn>
                                        <p:tgtEl>
                                          <p:spTgt spid="8"/>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42" presetClass="exit" presetSubtype="0" fill="hold" grpId="0" nodeType="clickEffect">
                                  <p:stCondLst>
                                    <p:cond delay="0"/>
                                  </p:stCondLst>
                                  <p:childTnLst>
                                    <p:animEffect transition="out" filter="fade">
                                      <p:cBhvr>
                                        <p:cTn id="137" dur="1000"/>
                                        <p:tgtEl>
                                          <p:spTgt spid="20"/>
                                        </p:tgtEl>
                                      </p:cBhvr>
                                    </p:animEffect>
                                    <p:anim calcmode="lin" valueType="num">
                                      <p:cBhvr>
                                        <p:cTn id="138" dur="1000"/>
                                        <p:tgtEl>
                                          <p:spTgt spid="20"/>
                                        </p:tgtEl>
                                        <p:attrNameLst>
                                          <p:attrName>ppt_x</p:attrName>
                                        </p:attrNameLst>
                                      </p:cBhvr>
                                      <p:tavLst>
                                        <p:tav tm="0">
                                          <p:val>
                                            <p:strVal val="ppt_x"/>
                                          </p:val>
                                        </p:tav>
                                        <p:tav tm="100000">
                                          <p:val>
                                            <p:strVal val="ppt_x"/>
                                          </p:val>
                                        </p:tav>
                                      </p:tavLst>
                                    </p:anim>
                                    <p:anim calcmode="lin" valueType="num">
                                      <p:cBhvr>
                                        <p:cTn id="139" dur="1000"/>
                                        <p:tgtEl>
                                          <p:spTgt spid="20"/>
                                        </p:tgtEl>
                                        <p:attrNameLst>
                                          <p:attrName>ppt_y</p:attrName>
                                        </p:attrNameLst>
                                      </p:cBhvr>
                                      <p:tavLst>
                                        <p:tav tm="0">
                                          <p:val>
                                            <p:strVal val="ppt_y"/>
                                          </p:val>
                                        </p:tav>
                                        <p:tav tm="100000">
                                          <p:val>
                                            <p:strVal val="ppt_y+.1"/>
                                          </p:val>
                                        </p:tav>
                                      </p:tavLst>
                                    </p:anim>
                                    <p:set>
                                      <p:cBhvr>
                                        <p:cTn id="140" dur="1" fill="hold">
                                          <p:stCondLst>
                                            <p:cond delay="999"/>
                                          </p:stCondLst>
                                        </p:cTn>
                                        <p:tgtEl>
                                          <p:spTgt spid="20"/>
                                        </p:tgtEl>
                                        <p:attrNameLst>
                                          <p:attrName>style.visibility</p:attrName>
                                        </p:attrNameLst>
                                      </p:cBhvr>
                                      <p:to>
                                        <p:strVal val="hidden"/>
                                      </p:to>
                                    </p:set>
                                  </p:childTnLst>
                                </p:cTn>
                              </p:par>
                            </p:childTnLst>
                          </p:cTn>
                        </p:par>
                        <p:par>
                          <p:cTn id="141" fill="hold">
                            <p:stCondLst>
                              <p:cond delay="1000"/>
                            </p:stCondLst>
                            <p:childTnLst>
                              <p:par>
                                <p:cTn id="142" presetID="42" presetClass="exit" presetSubtype="0" fill="hold" grpId="0" nodeType="afterEffect">
                                  <p:stCondLst>
                                    <p:cond delay="0"/>
                                  </p:stCondLst>
                                  <p:childTnLst>
                                    <p:animEffect transition="out" filter="fade">
                                      <p:cBhvr>
                                        <p:cTn id="143" dur="1000"/>
                                        <p:tgtEl>
                                          <p:spTgt spid="21"/>
                                        </p:tgtEl>
                                      </p:cBhvr>
                                    </p:animEffect>
                                    <p:anim calcmode="lin" valueType="num">
                                      <p:cBhvr>
                                        <p:cTn id="144" dur="1000"/>
                                        <p:tgtEl>
                                          <p:spTgt spid="21"/>
                                        </p:tgtEl>
                                        <p:attrNameLst>
                                          <p:attrName>ppt_x</p:attrName>
                                        </p:attrNameLst>
                                      </p:cBhvr>
                                      <p:tavLst>
                                        <p:tav tm="0">
                                          <p:val>
                                            <p:strVal val="ppt_x"/>
                                          </p:val>
                                        </p:tav>
                                        <p:tav tm="100000">
                                          <p:val>
                                            <p:strVal val="ppt_x"/>
                                          </p:val>
                                        </p:tav>
                                      </p:tavLst>
                                    </p:anim>
                                    <p:anim calcmode="lin" valueType="num">
                                      <p:cBhvr>
                                        <p:cTn id="145" dur="1000"/>
                                        <p:tgtEl>
                                          <p:spTgt spid="21"/>
                                        </p:tgtEl>
                                        <p:attrNameLst>
                                          <p:attrName>ppt_y</p:attrName>
                                        </p:attrNameLst>
                                      </p:cBhvr>
                                      <p:tavLst>
                                        <p:tav tm="0">
                                          <p:val>
                                            <p:strVal val="ppt_y"/>
                                          </p:val>
                                        </p:tav>
                                        <p:tav tm="100000">
                                          <p:val>
                                            <p:strVal val="ppt_y+.1"/>
                                          </p:val>
                                        </p:tav>
                                      </p:tavLst>
                                    </p:anim>
                                    <p:set>
                                      <p:cBhvr>
                                        <p:cTn id="146" dur="1" fill="hold">
                                          <p:stCondLst>
                                            <p:cond delay="999"/>
                                          </p:stCondLst>
                                        </p:cTn>
                                        <p:tgtEl>
                                          <p:spTgt spid="21"/>
                                        </p:tgtEl>
                                        <p:attrNameLst>
                                          <p:attrName>style.visibility</p:attrName>
                                        </p:attrNameLst>
                                      </p:cBhvr>
                                      <p:to>
                                        <p:strVal val="hidden"/>
                                      </p:to>
                                    </p:set>
                                  </p:childTnLst>
                                </p:cTn>
                              </p:par>
                            </p:childTnLst>
                          </p:cTn>
                        </p:par>
                        <p:par>
                          <p:cTn id="147" fill="hold">
                            <p:stCondLst>
                              <p:cond delay="2000"/>
                            </p:stCondLst>
                            <p:childTnLst>
                              <p:par>
                                <p:cTn id="148" presetID="42" presetClass="exit" presetSubtype="0" fill="hold" grpId="0" nodeType="afterEffect">
                                  <p:stCondLst>
                                    <p:cond delay="0"/>
                                  </p:stCondLst>
                                  <p:childTnLst>
                                    <p:animEffect transition="out" filter="fade">
                                      <p:cBhvr>
                                        <p:cTn id="149" dur="1000"/>
                                        <p:tgtEl>
                                          <p:spTgt spid="22"/>
                                        </p:tgtEl>
                                      </p:cBhvr>
                                    </p:animEffect>
                                    <p:anim calcmode="lin" valueType="num">
                                      <p:cBhvr>
                                        <p:cTn id="150" dur="1000"/>
                                        <p:tgtEl>
                                          <p:spTgt spid="22"/>
                                        </p:tgtEl>
                                        <p:attrNameLst>
                                          <p:attrName>ppt_x</p:attrName>
                                        </p:attrNameLst>
                                      </p:cBhvr>
                                      <p:tavLst>
                                        <p:tav tm="0">
                                          <p:val>
                                            <p:strVal val="ppt_x"/>
                                          </p:val>
                                        </p:tav>
                                        <p:tav tm="100000">
                                          <p:val>
                                            <p:strVal val="ppt_x"/>
                                          </p:val>
                                        </p:tav>
                                      </p:tavLst>
                                    </p:anim>
                                    <p:anim calcmode="lin" valueType="num">
                                      <p:cBhvr>
                                        <p:cTn id="151" dur="1000"/>
                                        <p:tgtEl>
                                          <p:spTgt spid="22"/>
                                        </p:tgtEl>
                                        <p:attrNameLst>
                                          <p:attrName>ppt_y</p:attrName>
                                        </p:attrNameLst>
                                      </p:cBhvr>
                                      <p:tavLst>
                                        <p:tav tm="0">
                                          <p:val>
                                            <p:strVal val="ppt_y"/>
                                          </p:val>
                                        </p:tav>
                                        <p:tav tm="100000">
                                          <p:val>
                                            <p:strVal val="ppt_y+.1"/>
                                          </p:val>
                                        </p:tav>
                                      </p:tavLst>
                                    </p:anim>
                                    <p:set>
                                      <p:cBhvr>
                                        <p:cTn id="152" dur="1" fill="hold">
                                          <p:stCondLst>
                                            <p:cond delay="999"/>
                                          </p:stCondLst>
                                        </p:cTn>
                                        <p:tgtEl>
                                          <p:spTgt spid="22"/>
                                        </p:tgtEl>
                                        <p:attrNameLst>
                                          <p:attrName>style.visibility</p:attrName>
                                        </p:attrNameLst>
                                      </p:cBhvr>
                                      <p:to>
                                        <p:strVal val="hidden"/>
                                      </p:to>
                                    </p:set>
                                  </p:childTnLst>
                                </p:cTn>
                              </p:par>
                            </p:childTnLst>
                          </p:cTn>
                        </p:par>
                        <p:par>
                          <p:cTn id="153" fill="hold">
                            <p:stCondLst>
                              <p:cond delay="3000"/>
                            </p:stCondLst>
                            <p:childTnLst>
                              <p:par>
                                <p:cTn id="154" presetID="42" presetClass="exit" presetSubtype="0" fill="hold" grpId="0" nodeType="afterEffect">
                                  <p:stCondLst>
                                    <p:cond delay="0"/>
                                  </p:stCondLst>
                                  <p:childTnLst>
                                    <p:animEffect transition="out" filter="fade">
                                      <p:cBhvr>
                                        <p:cTn id="155" dur="1000"/>
                                        <p:tgtEl>
                                          <p:spTgt spid="23"/>
                                        </p:tgtEl>
                                      </p:cBhvr>
                                    </p:animEffect>
                                    <p:anim calcmode="lin" valueType="num">
                                      <p:cBhvr>
                                        <p:cTn id="156" dur="1000"/>
                                        <p:tgtEl>
                                          <p:spTgt spid="23"/>
                                        </p:tgtEl>
                                        <p:attrNameLst>
                                          <p:attrName>ppt_x</p:attrName>
                                        </p:attrNameLst>
                                      </p:cBhvr>
                                      <p:tavLst>
                                        <p:tav tm="0">
                                          <p:val>
                                            <p:strVal val="ppt_x"/>
                                          </p:val>
                                        </p:tav>
                                        <p:tav tm="100000">
                                          <p:val>
                                            <p:strVal val="ppt_x"/>
                                          </p:val>
                                        </p:tav>
                                      </p:tavLst>
                                    </p:anim>
                                    <p:anim calcmode="lin" valueType="num">
                                      <p:cBhvr>
                                        <p:cTn id="157" dur="1000"/>
                                        <p:tgtEl>
                                          <p:spTgt spid="23"/>
                                        </p:tgtEl>
                                        <p:attrNameLst>
                                          <p:attrName>ppt_y</p:attrName>
                                        </p:attrNameLst>
                                      </p:cBhvr>
                                      <p:tavLst>
                                        <p:tav tm="0">
                                          <p:val>
                                            <p:strVal val="ppt_y"/>
                                          </p:val>
                                        </p:tav>
                                        <p:tav tm="100000">
                                          <p:val>
                                            <p:strVal val="ppt_y+.1"/>
                                          </p:val>
                                        </p:tav>
                                      </p:tavLst>
                                    </p:anim>
                                    <p:set>
                                      <p:cBhvr>
                                        <p:cTn id="158" dur="1" fill="hold">
                                          <p:stCondLst>
                                            <p:cond delay="999"/>
                                          </p:stCondLst>
                                        </p:cTn>
                                        <p:tgtEl>
                                          <p:spTgt spid="23"/>
                                        </p:tgtEl>
                                        <p:attrNameLst>
                                          <p:attrName>style.visibility</p:attrName>
                                        </p:attrNameLst>
                                      </p:cBhvr>
                                      <p:to>
                                        <p:strVal val="hidden"/>
                                      </p:to>
                                    </p:set>
                                  </p:childTnLst>
                                </p:cTn>
                              </p:par>
                            </p:childTnLst>
                          </p:cTn>
                        </p:par>
                        <p:par>
                          <p:cTn id="159" fill="hold">
                            <p:stCondLst>
                              <p:cond delay="4000"/>
                            </p:stCondLst>
                            <p:childTnLst>
                              <p:par>
                                <p:cTn id="160" presetID="42" presetClass="exit" presetSubtype="0" fill="hold" grpId="0" nodeType="afterEffect">
                                  <p:stCondLst>
                                    <p:cond delay="0"/>
                                  </p:stCondLst>
                                  <p:childTnLst>
                                    <p:animEffect transition="out" filter="fade">
                                      <p:cBhvr>
                                        <p:cTn id="161" dur="1000"/>
                                        <p:tgtEl>
                                          <p:spTgt spid="24"/>
                                        </p:tgtEl>
                                      </p:cBhvr>
                                    </p:animEffect>
                                    <p:anim calcmode="lin" valueType="num">
                                      <p:cBhvr>
                                        <p:cTn id="162" dur="1000"/>
                                        <p:tgtEl>
                                          <p:spTgt spid="24"/>
                                        </p:tgtEl>
                                        <p:attrNameLst>
                                          <p:attrName>ppt_x</p:attrName>
                                        </p:attrNameLst>
                                      </p:cBhvr>
                                      <p:tavLst>
                                        <p:tav tm="0">
                                          <p:val>
                                            <p:strVal val="ppt_x"/>
                                          </p:val>
                                        </p:tav>
                                        <p:tav tm="100000">
                                          <p:val>
                                            <p:strVal val="ppt_x"/>
                                          </p:val>
                                        </p:tav>
                                      </p:tavLst>
                                    </p:anim>
                                    <p:anim calcmode="lin" valueType="num">
                                      <p:cBhvr>
                                        <p:cTn id="163" dur="1000"/>
                                        <p:tgtEl>
                                          <p:spTgt spid="24"/>
                                        </p:tgtEl>
                                        <p:attrNameLst>
                                          <p:attrName>ppt_y</p:attrName>
                                        </p:attrNameLst>
                                      </p:cBhvr>
                                      <p:tavLst>
                                        <p:tav tm="0">
                                          <p:val>
                                            <p:strVal val="ppt_y"/>
                                          </p:val>
                                        </p:tav>
                                        <p:tav tm="100000">
                                          <p:val>
                                            <p:strVal val="ppt_y+.1"/>
                                          </p:val>
                                        </p:tav>
                                      </p:tavLst>
                                    </p:anim>
                                    <p:set>
                                      <p:cBhvr>
                                        <p:cTn id="164" dur="1" fill="hold">
                                          <p:stCondLst>
                                            <p:cond delay="999"/>
                                          </p:stCondLst>
                                        </p:cTn>
                                        <p:tgtEl>
                                          <p:spTgt spid="24"/>
                                        </p:tgtEl>
                                        <p:attrNameLst>
                                          <p:attrName>style.visibility</p:attrName>
                                        </p:attrNameLst>
                                      </p:cBhvr>
                                      <p:to>
                                        <p:strVal val="hidden"/>
                                      </p:to>
                                    </p:set>
                                  </p:childTnLst>
                                </p:cTn>
                              </p:par>
                            </p:childTnLst>
                          </p:cTn>
                        </p:par>
                        <p:par>
                          <p:cTn id="165" fill="hold">
                            <p:stCondLst>
                              <p:cond delay="5000"/>
                            </p:stCondLst>
                            <p:childTnLst>
                              <p:par>
                                <p:cTn id="166" presetID="42" presetClass="exit" presetSubtype="0" fill="hold" grpId="0" nodeType="afterEffect">
                                  <p:stCondLst>
                                    <p:cond delay="0"/>
                                  </p:stCondLst>
                                  <p:childTnLst>
                                    <p:animEffect transition="out" filter="fade">
                                      <p:cBhvr>
                                        <p:cTn id="167" dur="1000"/>
                                        <p:tgtEl>
                                          <p:spTgt spid="25"/>
                                        </p:tgtEl>
                                      </p:cBhvr>
                                    </p:animEffect>
                                    <p:anim calcmode="lin" valueType="num">
                                      <p:cBhvr>
                                        <p:cTn id="168" dur="1000"/>
                                        <p:tgtEl>
                                          <p:spTgt spid="25"/>
                                        </p:tgtEl>
                                        <p:attrNameLst>
                                          <p:attrName>ppt_x</p:attrName>
                                        </p:attrNameLst>
                                      </p:cBhvr>
                                      <p:tavLst>
                                        <p:tav tm="0">
                                          <p:val>
                                            <p:strVal val="ppt_x"/>
                                          </p:val>
                                        </p:tav>
                                        <p:tav tm="100000">
                                          <p:val>
                                            <p:strVal val="ppt_x"/>
                                          </p:val>
                                        </p:tav>
                                      </p:tavLst>
                                    </p:anim>
                                    <p:anim calcmode="lin" valueType="num">
                                      <p:cBhvr>
                                        <p:cTn id="169" dur="1000"/>
                                        <p:tgtEl>
                                          <p:spTgt spid="25"/>
                                        </p:tgtEl>
                                        <p:attrNameLst>
                                          <p:attrName>ppt_y</p:attrName>
                                        </p:attrNameLst>
                                      </p:cBhvr>
                                      <p:tavLst>
                                        <p:tav tm="0">
                                          <p:val>
                                            <p:strVal val="ppt_y"/>
                                          </p:val>
                                        </p:tav>
                                        <p:tav tm="100000">
                                          <p:val>
                                            <p:strVal val="ppt_y+.1"/>
                                          </p:val>
                                        </p:tav>
                                      </p:tavLst>
                                    </p:anim>
                                    <p:set>
                                      <p:cBhvr>
                                        <p:cTn id="170" dur="1" fill="hold">
                                          <p:stCondLst>
                                            <p:cond delay="999"/>
                                          </p:stCondLst>
                                        </p:cTn>
                                        <p:tgtEl>
                                          <p:spTgt spid="25"/>
                                        </p:tgtEl>
                                        <p:attrNameLst>
                                          <p:attrName>style.visibility</p:attrName>
                                        </p:attrNameLst>
                                      </p:cBhvr>
                                      <p:to>
                                        <p:strVal val="hidden"/>
                                      </p:to>
                                    </p:set>
                                  </p:childTnLst>
                                </p:cTn>
                              </p:par>
                            </p:childTnLst>
                          </p:cTn>
                        </p:par>
                        <p:par>
                          <p:cTn id="171" fill="hold">
                            <p:stCondLst>
                              <p:cond delay="6000"/>
                            </p:stCondLst>
                            <p:childTnLst>
                              <p:par>
                                <p:cTn id="172" presetID="42" presetClass="exit" presetSubtype="0" fill="hold" grpId="0" nodeType="afterEffect">
                                  <p:stCondLst>
                                    <p:cond delay="0"/>
                                  </p:stCondLst>
                                  <p:childTnLst>
                                    <p:animEffect transition="out" filter="fade">
                                      <p:cBhvr>
                                        <p:cTn id="173" dur="1000"/>
                                        <p:tgtEl>
                                          <p:spTgt spid="26"/>
                                        </p:tgtEl>
                                      </p:cBhvr>
                                    </p:animEffect>
                                    <p:anim calcmode="lin" valueType="num">
                                      <p:cBhvr>
                                        <p:cTn id="174" dur="1000"/>
                                        <p:tgtEl>
                                          <p:spTgt spid="26"/>
                                        </p:tgtEl>
                                        <p:attrNameLst>
                                          <p:attrName>ppt_x</p:attrName>
                                        </p:attrNameLst>
                                      </p:cBhvr>
                                      <p:tavLst>
                                        <p:tav tm="0">
                                          <p:val>
                                            <p:strVal val="ppt_x"/>
                                          </p:val>
                                        </p:tav>
                                        <p:tav tm="100000">
                                          <p:val>
                                            <p:strVal val="ppt_x"/>
                                          </p:val>
                                        </p:tav>
                                      </p:tavLst>
                                    </p:anim>
                                    <p:anim calcmode="lin" valueType="num">
                                      <p:cBhvr>
                                        <p:cTn id="175" dur="1000"/>
                                        <p:tgtEl>
                                          <p:spTgt spid="26"/>
                                        </p:tgtEl>
                                        <p:attrNameLst>
                                          <p:attrName>ppt_y</p:attrName>
                                        </p:attrNameLst>
                                      </p:cBhvr>
                                      <p:tavLst>
                                        <p:tav tm="0">
                                          <p:val>
                                            <p:strVal val="ppt_y"/>
                                          </p:val>
                                        </p:tav>
                                        <p:tav tm="100000">
                                          <p:val>
                                            <p:strVal val="ppt_y+.1"/>
                                          </p:val>
                                        </p:tav>
                                      </p:tavLst>
                                    </p:anim>
                                    <p:set>
                                      <p:cBhvr>
                                        <p:cTn id="176" dur="1" fill="hold">
                                          <p:stCondLst>
                                            <p:cond delay="999"/>
                                          </p:stCondLst>
                                        </p:cTn>
                                        <p:tgtEl>
                                          <p:spTgt spid="26"/>
                                        </p:tgtEl>
                                        <p:attrNameLst>
                                          <p:attrName>style.visibility</p:attrName>
                                        </p:attrNameLst>
                                      </p:cBhvr>
                                      <p:to>
                                        <p:strVal val="hidden"/>
                                      </p:to>
                                    </p:set>
                                  </p:childTnLst>
                                </p:cTn>
                              </p:par>
                            </p:childTnLst>
                          </p:cTn>
                        </p:par>
                        <p:par>
                          <p:cTn id="177" fill="hold">
                            <p:stCondLst>
                              <p:cond delay="7000"/>
                            </p:stCondLst>
                            <p:childTnLst>
                              <p:par>
                                <p:cTn id="178" presetID="42" presetClass="exit" presetSubtype="0" fill="hold" grpId="0" nodeType="afterEffect">
                                  <p:stCondLst>
                                    <p:cond delay="0"/>
                                  </p:stCondLst>
                                  <p:childTnLst>
                                    <p:animEffect transition="out" filter="fade">
                                      <p:cBhvr>
                                        <p:cTn id="179" dur="1000"/>
                                        <p:tgtEl>
                                          <p:spTgt spid="27"/>
                                        </p:tgtEl>
                                      </p:cBhvr>
                                    </p:animEffect>
                                    <p:anim calcmode="lin" valueType="num">
                                      <p:cBhvr>
                                        <p:cTn id="180" dur="1000"/>
                                        <p:tgtEl>
                                          <p:spTgt spid="27"/>
                                        </p:tgtEl>
                                        <p:attrNameLst>
                                          <p:attrName>ppt_x</p:attrName>
                                        </p:attrNameLst>
                                      </p:cBhvr>
                                      <p:tavLst>
                                        <p:tav tm="0">
                                          <p:val>
                                            <p:strVal val="ppt_x"/>
                                          </p:val>
                                        </p:tav>
                                        <p:tav tm="100000">
                                          <p:val>
                                            <p:strVal val="ppt_x"/>
                                          </p:val>
                                        </p:tav>
                                      </p:tavLst>
                                    </p:anim>
                                    <p:anim calcmode="lin" valueType="num">
                                      <p:cBhvr>
                                        <p:cTn id="181" dur="1000"/>
                                        <p:tgtEl>
                                          <p:spTgt spid="27"/>
                                        </p:tgtEl>
                                        <p:attrNameLst>
                                          <p:attrName>ppt_y</p:attrName>
                                        </p:attrNameLst>
                                      </p:cBhvr>
                                      <p:tavLst>
                                        <p:tav tm="0">
                                          <p:val>
                                            <p:strVal val="ppt_y"/>
                                          </p:val>
                                        </p:tav>
                                        <p:tav tm="100000">
                                          <p:val>
                                            <p:strVal val="ppt_y+.1"/>
                                          </p:val>
                                        </p:tav>
                                      </p:tavLst>
                                    </p:anim>
                                    <p:set>
                                      <p:cBhvr>
                                        <p:cTn id="182" dur="1" fill="hold">
                                          <p:stCondLst>
                                            <p:cond delay="999"/>
                                          </p:stCondLst>
                                        </p:cTn>
                                        <p:tgtEl>
                                          <p:spTgt spid="27"/>
                                        </p:tgtEl>
                                        <p:attrNameLst>
                                          <p:attrName>style.visibility</p:attrName>
                                        </p:attrNameLst>
                                      </p:cBhvr>
                                      <p:to>
                                        <p:strVal val="hidden"/>
                                      </p:to>
                                    </p:set>
                                  </p:childTnLst>
                                </p:cTn>
                              </p:par>
                            </p:childTnLst>
                          </p:cTn>
                        </p:par>
                        <p:par>
                          <p:cTn id="183" fill="hold">
                            <p:stCondLst>
                              <p:cond delay="8000"/>
                            </p:stCondLst>
                            <p:childTnLst>
                              <p:par>
                                <p:cTn id="184" presetID="42" presetClass="exit" presetSubtype="0" fill="hold" grpId="0" nodeType="afterEffect">
                                  <p:stCondLst>
                                    <p:cond delay="0"/>
                                  </p:stCondLst>
                                  <p:childTnLst>
                                    <p:animEffect transition="out" filter="fade">
                                      <p:cBhvr>
                                        <p:cTn id="185" dur="1000"/>
                                        <p:tgtEl>
                                          <p:spTgt spid="28"/>
                                        </p:tgtEl>
                                      </p:cBhvr>
                                    </p:animEffect>
                                    <p:anim calcmode="lin" valueType="num">
                                      <p:cBhvr>
                                        <p:cTn id="186" dur="1000"/>
                                        <p:tgtEl>
                                          <p:spTgt spid="28"/>
                                        </p:tgtEl>
                                        <p:attrNameLst>
                                          <p:attrName>ppt_x</p:attrName>
                                        </p:attrNameLst>
                                      </p:cBhvr>
                                      <p:tavLst>
                                        <p:tav tm="0">
                                          <p:val>
                                            <p:strVal val="ppt_x"/>
                                          </p:val>
                                        </p:tav>
                                        <p:tav tm="100000">
                                          <p:val>
                                            <p:strVal val="ppt_x"/>
                                          </p:val>
                                        </p:tav>
                                      </p:tavLst>
                                    </p:anim>
                                    <p:anim calcmode="lin" valueType="num">
                                      <p:cBhvr>
                                        <p:cTn id="187" dur="1000"/>
                                        <p:tgtEl>
                                          <p:spTgt spid="28"/>
                                        </p:tgtEl>
                                        <p:attrNameLst>
                                          <p:attrName>ppt_y</p:attrName>
                                        </p:attrNameLst>
                                      </p:cBhvr>
                                      <p:tavLst>
                                        <p:tav tm="0">
                                          <p:val>
                                            <p:strVal val="ppt_y"/>
                                          </p:val>
                                        </p:tav>
                                        <p:tav tm="100000">
                                          <p:val>
                                            <p:strVal val="ppt_y+.1"/>
                                          </p:val>
                                        </p:tav>
                                      </p:tavLst>
                                    </p:anim>
                                    <p:set>
                                      <p:cBhvr>
                                        <p:cTn id="188" dur="1" fill="hold">
                                          <p:stCondLst>
                                            <p:cond delay="999"/>
                                          </p:stCondLst>
                                        </p:cTn>
                                        <p:tgtEl>
                                          <p:spTgt spid="28"/>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1" nodeType="clickEffect">
                                  <p:stCondLst>
                                    <p:cond delay="0"/>
                                  </p:stCondLst>
                                  <p:childTnLst>
                                    <p:set>
                                      <p:cBhvr>
                                        <p:cTn id="192" dur="1" fill="hold">
                                          <p:stCondLst>
                                            <p:cond delay="0"/>
                                          </p:stCondLst>
                                        </p:cTn>
                                        <p:tgtEl>
                                          <p:spTgt spid="20"/>
                                        </p:tgtEl>
                                        <p:attrNameLst>
                                          <p:attrName>style.visibility</p:attrName>
                                        </p:attrNameLst>
                                      </p:cBhvr>
                                      <p:to>
                                        <p:strVal val="visible"/>
                                      </p:to>
                                    </p:set>
                                    <p:anim calcmode="lin" valueType="num">
                                      <p:cBhvr additive="base">
                                        <p:cTn id="193" dur="500" fill="hold"/>
                                        <p:tgtEl>
                                          <p:spTgt spid="20"/>
                                        </p:tgtEl>
                                        <p:attrNameLst>
                                          <p:attrName>ppt_x</p:attrName>
                                        </p:attrNameLst>
                                      </p:cBhvr>
                                      <p:tavLst>
                                        <p:tav tm="0">
                                          <p:val>
                                            <p:strVal val="#ppt_x"/>
                                          </p:val>
                                        </p:tav>
                                        <p:tav tm="100000">
                                          <p:val>
                                            <p:strVal val="#ppt_x"/>
                                          </p:val>
                                        </p:tav>
                                      </p:tavLst>
                                    </p:anim>
                                    <p:anim calcmode="lin" valueType="num">
                                      <p:cBhvr additive="base">
                                        <p:cTn id="194" dur="500" fill="hold"/>
                                        <p:tgtEl>
                                          <p:spTgt spid="20"/>
                                        </p:tgtEl>
                                        <p:attrNameLst>
                                          <p:attrName>ppt_y</p:attrName>
                                        </p:attrNameLst>
                                      </p:cBhvr>
                                      <p:tavLst>
                                        <p:tav tm="0">
                                          <p:val>
                                            <p:strVal val="1+#ppt_h/2"/>
                                          </p:val>
                                        </p:tav>
                                        <p:tav tm="100000">
                                          <p:val>
                                            <p:strVal val="#ppt_y"/>
                                          </p:val>
                                        </p:tav>
                                      </p:tavLst>
                                    </p:anim>
                                  </p:childTnLst>
                                </p:cTn>
                              </p:par>
                              <p:par>
                                <p:cTn id="195" presetID="2" presetClass="entr" presetSubtype="4" fill="hold" grpId="1" nodeType="withEffect">
                                  <p:stCondLst>
                                    <p:cond delay="0"/>
                                  </p:stCondLst>
                                  <p:childTnLst>
                                    <p:set>
                                      <p:cBhvr>
                                        <p:cTn id="196" dur="1" fill="hold">
                                          <p:stCondLst>
                                            <p:cond delay="0"/>
                                          </p:stCondLst>
                                        </p:cTn>
                                        <p:tgtEl>
                                          <p:spTgt spid="21"/>
                                        </p:tgtEl>
                                        <p:attrNameLst>
                                          <p:attrName>style.visibility</p:attrName>
                                        </p:attrNameLst>
                                      </p:cBhvr>
                                      <p:to>
                                        <p:strVal val="visible"/>
                                      </p:to>
                                    </p:set>
                                    <p:anim calcmode="lin" valueType="num">
                                      <p:cBhvr additive="base">
                                        <p:cTn id="197" dur="500" fill="hold"/>
                                        <p:tgtEl>
                                          <p:spTgt spid="21"/>
                                        </p:tgtEl>
                                        <p:attrNameLst>
                                          <p:attrName>ppt_x</p:attrName>
                                        </p:attrNameLst>
                                      </p:cBhvr>
                                      <p:tavLst>
                                        <p:tav tm="0">
                                          <p:val>
                                            <p:strVal val="#ppt_x"/>
                                          </p:val>
                                        </p:tav>
                                        <p:tav tm="100000">
                                          <p:val>
                                            <p:strVal val="#ppt_x"/>
                                          </p:val>
                                        </p:tav>
                                      </p:tavLst>
                                    </p:anim>
                                    <p:anim calcmode="lin" valueType="num">
                                      <p:cBhvr additive="base">
                                        <p:cTn id="198" dur="500" fill="hold"/>
                                        <p:tgtEl>
                                          <p:spTgt spid="21"/>
                                        </p:tgtEl>
                                        <p:attrNameLst>
                                          <p:attrName>ppt_y</p:attrName>
                                        </p:attrNameLst>
                                      </p:cBhvr>
                                      <p:tavLst>
                                        <p:tav tm="0">
                                          <p:val>
                                            <p:strVal val="1+#ppt_h/2"/>
                                          </p:val>
                                        </p:tav>
                                        <p:tav tm="100000">
                                          <p:val>
                                            <p:strVal val="#ppt_y"/>
                                          </p:val>
                                        </p:tav>
                                      </p:tavLst>
                                    </p:anim>
                                  </p:childTnLst>
                                </p:cTn>
                              </p:par>
                              <p:par>
                                <p:cTn id="199" presetID="2" presetClass="entr" presetSubtype="4" fill="hold" grpId="1" nodeType="withEffect">
                                  <p:stCondLst>
                                    <p:cond delay="0"/>
                                  </p:stCondLst>
                                  <p:childTnLst>
                                    <p:set>
                                      <p:cBhvr>
                                        <p:cTn id="200" dur="1" fill="hold">
                                          <p:stCondLst>
                                            <p:cond delay="0"/>
                                          </p:stCondLst>
                                        </p:cTn>
                                        <p:tgtEl>
                                          <p:spTgt spid="22"/>
                                        </p:tgtEl>
                                        <p:attrNameLst>
                                          <p:attrName>style.visibility</p:attrName>
                                        </p:attrNameLst>
                                      </p:cBhvr>
                                      <p:to>
                                        <p:strVal val="visible"/>
                                      </p:to>
                                    </p:set>
                                    <p:anim calcmode="lin" valueType="num">
                                      <p:cBhvr additive="base">
                                        <p:cTn id="201" dur="500" fill="hold"/>
                                        <p:tgtEl>
                                          <p:spTgt spid="22"/>
                                        </p:tgtEl>
                                        <p:attrNameLst>
                                          <p:attrName>ppt_x</p:attrName>
                                        </p:attrNameLst>
                                      </p:cBhvr>
                                      <p:tavLst>
                                        <p:tav tm="0">
                                          <p:val>
                                            <p:strVal val="#ppt_x"/>
                                          </p:val>
                                        </p:tav>
                                        <p:tav tm="100000">
                                          <p:val>
                                            <p:strVal val="#ppt_x"/>
                                          </p:val>
                                        </p:tav>
                                      </p:tavLst>
                                    </p:anim>
                                    <p:anim calcmode="lin" valueType="num">
                                      <p:cBhvr additive="base">
                                        <p:cTn id="202" dur="500" fill="hold"/>
                                        <p:tgtEl>
                                          <p:spTgt spid="22"/>
                                        </p:tgtEl>
                                        <p:attrNameLst>
                                          <p:attrName>ppt_y</p:attrName>
                                        </p:attrNameLst>
                                      </p:cBhvr>
                                      <p:tavLst>
                                        <p:tav tm="0">
                                          <p:val>
                                            <p:strVal val="1+#ppt_h/2"/>
                                          </p:val>
                                        </p:tav>
                                        <p:tav tm="100000">
                                          <p:val>
                                            <p:strVal val="#ppt_y"/>
                                          </p:val>
                                        </p:tav>
                                      </p:tavLst>
                                    </p:anim>
                                  </p:childTnLst>
                                </p:cTn>
                              </p:par>
                              <p:par>
                                <p:cTn id="203" presetID="2" presetClass="entr" presetSubtype="4" fill="hold" grpId="1" nodeType="withEffect">
                                  <p:stCondLst>
                                    <p:cond delay="0"/>
                                  </p:stCondLst>
                                  <p:childTnLst>
                                    <p:set>
                                      <p:cBhvr>
                                        <p:cTn id="204" dur="1" fill="hold">
                                          <p:stCondLst>
                                            <p:cond delay="0"/>
                                          </p:stCondLst>
                                        </p:cTn>
                                        <p:tgtEl>
                                          <p:spTgt spid="23"/>
                                        </p:tgtEl>
                                        <p:attrNameLst>
                                          <p:attrName>style.visibility</p:attrName>
                                        </p:attrNameLst>
                                      </p:cBhvr>
                                      <p:to>
                                        <p:strVal val="visible"/>
                                      </p:to>
                                    </p:set>
                                    <p:anim calcmode="lin" valueType="num">
                                      <p:cBhvr additive="base">
                                        <p:cTn id="205" dur="500" fill="hold"/>
                                        <p:tgtEl>
                                          <p:spTgt spid="23"/>
                                        </p:tgtEl>
                                        <p:attrNameLst>
                                          <p:attrName>ppt_x</p:attrName>
                                        </p:attrNameLst>
                                      </p:cBhvr>
                                      <p:tavLst>
                                        <p:tav tm="0">
                                          <p:val>
                                            <p:strVal val="#ppt_x"/>
                                          </p:val>
                                        </p:tav>
                                        <p:tav tm="100000">
                                          <p:val>
                                            <p:strVal val="#ppt_x"/>
                                          </p:val>
                                        </p:tav>
                                      </p:tavLst>
                                    </p:anim>
                                    <p:anim calcmode="lin" valueType="num">
                                      <p:cBhvr additive="base">
                                        <p:cTn id="206" dur="500" fill="hold"/>
                                        <p:tgtEl>
                                          <p:spTgt spid="23"/>
                                        </p:tgtEl>
                                        <p:attrNameLst>
                                          <p:attrName>ppt_y</p:attrName>
                                        </p:attrNameLst>
                                      </p:cBhvr>
                                      <p:tavLst>
                                        <p:tav tm="0">
                                          <p:val>
                                            <p:strVal val="1+#ppt_h/2"/>
                                          </p:val>
                                        </p:tav>
                                        <p:tav tm="100000">
                                          <p:val>
                                            <p:strVal val="#ppt_y"/>
                                          </p:val>
                                        </p:tav>
                                      </p:tavLst>
                                    </p:anim>
                                  </p:childTnLst>
                                </p:cTn>
                              </p:par>
                              <p:par>
                                <p:cTn id="207" presetID="2" presetClass="entr" presetSubtype="4" fill="hold" grpId="1" nodeType="withEffect">
                                  <p:stCondLst>
                                    <p:cond delay="0"/>
                                  </p:stCondLst>
                                  <p:childTnLst>
                                    <p:set>
                                      <p:cBhvr>
                                        <p:cTn id="208" dur="1" fill="hold">
                                          <p:stCondLst>
                                            <p:cond delay="0"/>
                                          </p:stCondLst>
                                        </p:cTn>
                                        <p:tgtEl>
                                          <p:spTgt spid="24"/>
                                        </p:tgtEl>
                                        <p:attrNameLst>
                                          <p:attrName>style.visibility</p:attrName>
                                        </p:attrNameLst>
                                      </p:cBhvr>
                                      <p:to>
                                        <p:strVal val="visible"/>
                                      </p:to>
                                    </p:set>
                                    <p:anim calcmode="lin" valueType="num">
                                      <p:cBhvr additive="base">
                                        <p:cTn id="209" dur="500" fill="hold"/>
                                        <p:tgtEl>
                                          <p:spTgt spid="24"/>
                                        </p:tgtEl>
                                        <p:attrNameLst>
                                          <p:attrName>ppt_x</p:attrName>
                                        </p:attrNameLst>
                                      </p:cBhvr>
                                      <p:tavLst>
                                        <p:tav tm="0">
                                          <p:val>
                                            <p:strVal val="#ppt_x"/>
                                          </p:val>
                                        </p:tav>
                                        <p:tav tm="100000">
                                          <p:val>
                                            <p:strVal val="#ppt_x"/>
                                          </p:val>
                                        </p:tav>
                                      </p:tavLst>
                                    </p:anim>
                                    <p:anim calcmode="lin" valueType="num">
                                      <p:cBhvr additive="base">
                                        <p:cTn id="210" dur="500" fill="hold"/>
                                        <p:tgtEl>
                                          <p:spTgt spid="24"/>
                                        </p:tgtEl>
                                        <p:attrNameLst>
                                          <p:attrName>ppt_y</p:attrName>
                                        </p:attrNameLst>
                                      </p:cBhvr>
                                      <p:tavLst>
                                        <p:tav tm="0">
                                          <p:val>
                                            <p:strVal val="1+#ppt_h/2"/>
                                          </p:val>
                                        </p:tav>
                                        <p:tav tm="100000">
                                          <p:val>
                                            <p:strVal val="#ppt_y"/>
                                          </p:val>
                                        </p:tav>
                                      </p:tavLst>
                                    </p:anim>
                                  </p:childTnLst>
                                </p:cTn>
                              </p:par>
                              <p:par>
                                <p:cTn id="211" presetID="2" presetClass="entr" presetSubtype="4" fill="hold" grpId="1" nodeType="withEffect">
                                  <p:stCondLst>
                                    <p:cond delay="0"/>
                                  </p:stCondLst>
                                  <p:childTnLst>
                                    <p:set>
                                      <p:cBhvr>
                                        <p:cTn id="212" dur="1" fill="hold">
                                          <p:stCondLst>
                                            <p:cond delay="0"/>
                                          </p:stCondLst>
                                        </p:cTn>
                                        <p:tgtEl>
                                          <p:spTgt spid="25"/>
                                        </p:tgtEl>
                                        <p:attrNameLst>
                                          <p:attrName>style.visibility</p:attrName>
                                        </p:attrNameLst>
                                      </p:cBhvr>
                                      <p:to>
                                        <p:strVal val="visible"/>
                                      </p:to>
                                    </p:set>
                                    <p:anim calcmode="lin" valueType="num">
                                      <p:cBhvr additive="base">
                                        <p:cTn id="213" dur="500" fill="hold"/>
                                        <p:tgtEl>
                                          <p:spTgt spid="25"/>
                                        </p:tgtEl>
                                        <p:attrNameLst>
                                          <p:attrName>ppt_x</p:attrName>
                                        </p:attrNameLst>
                                      </p:cBhvr>
                                      <p:tavLst>
                                        <p:tav tm="0">
                                          <p:val>
                                            <p:strVal val="#ppt_x"/>
                                          </p:val>
                                        </p:tav>
                                        <p:tav tm="100000">
                                          <p:val>
                                            <p:strVal val="#ppt_x"/>
                                          </p:val>
                                        </p:tav>
                                      </p:tavLst>
                                    </p:anim>
                                    <p:anim calcmode="lin" valueType="num">
                                      <p:cBhvr additive="base">
                                        <p:cTn id="214" dur="500" fill="hold"/>
                                        <p:tgtEl>
                                          <p:spTgt spid="25"/>
                                        </p:tgtEl>
                                        <p:attrNameLst>
                                          <p:attrName>ppt_y</p:attrName>
                                        </p:attrNameLst>
                                      </p:cBhvr>
                                      <p:tavLst>
                                        <p:tav tm="0">
                                          <p:val>
                                            <p:strVal val="1+#ppt_h/2"/>
                                          </p:val>
                                        </p:tav>
                                        <p:tav tm="100000">
                                          <p:val>
                                            <p:strVal val="#ppt_y"/>
                                          </p:val>
                                        </p:tav>
                                      </p:tavLst>
                                    </p:anim>
                                  </p:childTnLst>
                                </p:cTn>
                              </p:par>
                              <p:par>
                                <p:cTn id="215" presetID="2" presetClass="entr" presetSubtype="4" fill="hold" grpId="1" nodeType="withEffect">
                                  <p:stCondLst>
                                    <p:cond delay="0"/>
                                  </p:stCondLst>
                                  <p:childTnLst>
                                    <p:set>
                                      <p:cBhvr>
                                        <p:cTn id="216" dur="1" fill="hold">
                                          <p:stCondLst>
                                            <p:cond delay="0"/>
                                          </p:stCondLst>
                                        </p:cTn>
                                        <p:tgtEl>
                                          <p:spTgt spid="26"/>
                                        </p:tgtEl>
                                        <p:attrNameLst>
                                          <p:attrName>style.visibility</p:attrName>
                                        </p:attrNameLst>
                                      </p:cBhvr>
                                      <p:to>
                                        <p:strVal val="visible"/>
                                      </p:to>
                                    </p:set>
                                    <p:anim calcmode="lin" valueType="num">
                                      <p:cBhvr additive="base">
                                        <p:cTn id="217" dur="500" fill="hold"/>
                                        <p:tgtEl>
                                          <p:spTgt spid="26"/>
                                        </p:tgtEl>
                                        <p:attrNameLst>
                                          <p:attrName>ppt_x</p:attrName>
                                        </p:attrNameLst>
                                      </p:cBhvr>
                                      <p:tavLst>
                                        <p:tav tm="0">
                                          <p:val>
                                            <p:strVal val="#ppt_x"/>
                                          </p:val>
                                        </p:tav>
                                        <p:tav tm="100000">
                                          <p:val>
                                            <p:strVal val="#ppt_x"/>
                                          </p:val>
                                        </p:tav>
                                      </p:tavLst>
                                    </p:anim>
                                    <p:anim calcmode="lin" valueType="num">
                                      <p:cBhvr additive="base">
                                        <p:cTn id="218" dur="500" fill="hold"/>
                                        <p:tgtEl>
                                          <p:spTgt spid="26"/>
                                        </p:tgtEl>
                                        <p:attrNameLst>
                                          <p:attrName>ppt_y</p:attrName>
                                        </p:attrNameLst>
                                      </p:cBhvr>
                                      <p:tavLst>
                                        <p:tav tm="0">
                                          <p:val>
                                            <p:strVal val="1+#ppt_h/2"/>
                                          </p:val>
                                        </p:tav>
                                        <p:tav tm="100000">
                                          <p:val>
                                            <p:strVal val="#ppt_y"/>
                                          </p:val>
                                        </p:tav>
                                      </p:tavLst>
                                    </p:anim>
                                  </p:childTnLst>
                                </p:cTn>
                              </p:par>
                              <p:par>
                                <p:cTn id="219" presetID="2" presetClass="entr" presetSubtype="4" fill="hold" grpId="1" nodeType="withEffect">
                                  <p:stCondLst>
                                    <p:cond delay="0"/>
                                  </p:stCondLst>
                                  <p:childTnLst>
                                    <p:set>
                                      <p:cBhvr>
                                        <p:cTn id="220" dur="1" fill="hold">
                                          <p:stCondLst>
                                            <p:cond delay="0"/>
                                          </p:stCondLst>
                                        </p:cTn>
                                        <p:tgtEl>
                                          <p:spTgt spid="27"/>
                                        </p:tgtEl>
                                        <p:attrNameLst>
                                          <p:attrName>style.visibility</p:attrName>
                                        </p:attrNameLst>
                                      </p:cBhvr>
                                      <p:to>
                                        <p:strVal val="visible"/>
                                      </p:to>
                                    </p:set>
                                    <p:anim calcmode="lin" valueType="num">
                                      <p:cBhvr additive="base">
                                        <p:cTn id="221" dur="500" fill="hold"/>
                                        <p:tgtEl>
                                          <p:spTgt spid="27"/>
                                        </p:tgtEl>
                                        <p:attrNameLst>
                                          <p:attrName>ppt_x</p:attrName>
                                        </p:attrNameLst>
                                      </p:cBhvr>
                                      <p:tavLst>
                                        <p:tav tm="0">
                                          <p:val>
                                            <p:strVal val="#ppt_x"/>
                                          </p:val>
                                        </p:tav>
                                        <p:tav tm="100000">
                                          <p:val>
                                            <p:strVal val="#ppt_x"/>
                                          </p:val>
                                        </p:tav>
                                      </p:tavLst>
                                    </p:anim>
                                    <p:anim calcmode="lin" valueType="num">
                                      <p:cBhvr additive="base">
                                        <p:cTn id="222" dur="500" fill="hold"/>
                                        <p:tgtEl>
                                          <p:spTgt spid="27"/>
                                        </p:tgtEl>
                                        <p:attrNameLst>
                                          <p:attrName>ppt_y</p:attrName>
                                        </p:attrNameLst>
                                      </p:cBhvr>
                                      <p:tavLst>
                                        <p:tav tm="0">
                                          <p:val>
                                            <p:strVal val="1+#ppt_h/2"/>
                                          </p:val>
                                        </p:tav>
                                        <p:tav tm="100000">
                                          <p:val>
                                            <p:strVal val="#ppt_y"/>
                                          </p:val>
                                        </p:tav>
                                      </p:tavLst>
                                    </p:anim>
                                  </p:childTnLst>
                                </p:cTn>
                              </p:par>
                              <p:par>
                                <p:cTn id="223" presetID="2" presetClass="entr" presetSubtype="4" fill="hold" grpId="1" nodeType="withEffect">
                                  <p:stCondLst>
                                    <p:cond delay="0"/>
                                  </p:stCondLst>
                                  <p:childTnLst>
                                    <p:set>
                                      <p:cBhvr>
                                        <p:cTn id="224" dur="1" fill="hold">
                                          <p:stCondLst>
                                            <p:cond delay="0"/>
                                          </p:stCondLst>
                                        </p:cTn>
                                        <p:tgtEl>
                                          <p:spTgt spid="28"/>
                                        </p:tgtEl>
                                        <p:attrNameLst>
                                          <p:attrName>style.visibility</p:attrName>
                                        </p:attrNameLst>
                                      </p:cBhvr>
                                      <p:to>
                                        <p:strVal val="visible"/>
                                      </p:to>
                                    </p:set>
                                    <p:anim calcmode="lin" valueType="num">
                                      <p:cBhvr additive="base">
                                        <p:cTn id="225" dur="500" fill="hold"/>
                                        <p:tgtEl>
                                          <p:spTgt spid="28"/>
                                        </p:tgtEl>
                                        <p:attrNameLst>
                                          <p:attrName>ppt_x</p:attrName>
                                        </p:attrNameLst>
                                      </p:cBhvr>
                                      <p:tavLst>
                                        <p:tav tm="0">
                                          <p:val>
                                            <p:strVal val="#ppt_x"/>
                                          </p:val>
                                        </p:tav>
                                        <p:tav tm="100000">
                                          <p:val>
                                            <p:strVal val="#ppt_x"/>
                                          </p:val>
                                        </p:tav>
                                      </p:tavLst>
                                    </p:anim>
                                    <p:anim calcmode="lin" valueType="num">
                                      <p:cBhvr additive="base">
                                        <p:cTn id="226" dur="500" fill="hold"/>
                                        <p:tgtEl>
                                          <p:spTgt spid="28"/>
                                        </p:tgtEl>
                                        <p:attrNameLst>
                                          <p:attrName>ppt_y</p:attrName>
                                        </p:attrNameLst>
                                      </p:cBhvr>
                                      <p:tavLst>
                                        <p:tav tm="0">
                                          <p:val>
                                            <p:strVal val="1+#ppt_h/2"/>
                                          </p:val>
                                        </p:tav>
                                        <p:tav tm="100000">
                                          <p:val>
                                            <p:strVal val="#ppt_y"/>
                                          </p:val>
                                        </p:tav>
                                      </p:tavLst>
                                    </p:anim>
                                  </p:childTnLst>
                                </p:cTn>
                              </p:par>
                              <p:par>
                                <p:cTn id="227" presetID="2" presetClass="entr" presetSubtype="4" fill="hold" grpId="3" nodeType="withEffect">
                                  <p:stCondLst>
                                    <p:cond delay="0"/>
                                  </p:stCondLst>
                                  <p:childTnLst>
                                    <p:set>
                                      <p:cBhvr>
                                        <p:cTn id="228" dur="1" fill="hold">
                                          <p:stCondLst>
                                            <p:cond delay="0"/>
                                          </p:stCondLst>
                                        </p:cTn>
                                        <p:tgtEl>
                                          <p:spTgt spid="8"/>
                                        </p:tgtEl>
                                        <p:attrNameLst>
                                          <p:attrName>style.visibility</p:attrName>
                                        </p:attrNameLst>
                                      </p:cBhvr>
                                      <p:to>
                                        <p:strVal val="visible"/>
                                      </p:to>
                                    </p:set>
                                    <p:anim calcmode="lin" valueType="num">
                                      <p:cBhvr additive="base">
                                        <p:cTn id="229" dur="500" fill="hold"/>
                                        <p:tgtEl>
                                          <p:spTgt spid="8"/>
                                        </p:tgtEl>
                                        <p:attrNameLst>
                                          <p:attrName>ppt_x</p:attrName>
                                        </p:attrNameLst>
                                      </p:cBhvr>
                                      <p:tavLst>
                                        <p:tav tm="0">
                                          <p:val>
                                            <p:strVal val="#ppt_x"/>
                                          </p:val>
                                        </p:tav>
                                        <p:tav tm="100000">
                                          <p:val>
                                            <p:strVal val="#ppt_x"/>
                                          </p:val>
                                        </p:tav>
                                      </p:tavLst>
                                    </p:anim>
                                    <p:anim calcmode="lin" valueType="num">
                                      <p:cBhvr additive="base">
                                        <p:cTn id="230" dur="500" fill="hold"/>
                                        <p:tgtEl>
                                          <p:spTgt spid="8"/>
                                        </p:tgtEl>
                                        <p:attrNameLst>
                                          <p:attrName>ppt_y</p:attrName>
                                        </p:attrNameLst>
                                      </p:cBhvr>
                                      <p:tavLst>
                                        <p:tav tm="0">
                                          <p:val>
                                            <p:strVal val="1+#ppt_h/2"/>
                                          </p:val>
                                        </p:tav>
                                        <p:tav tm="100000">
                                          <p:val>
                                            <p:strVal val="#ppt_y"/>
                                          </p:val>
                                        </p:tav>
                                      </p:tavLst>
                                    </p:anim>
                                  </p:childTnLst>
                                </p:cTn>
                              </p:par>
                            </p:childTnLst>
                          </p:cTn>
                        </p:par>
                        <p:par>
                          <p:cTn id="231" fill="hold">
                            <p:stCondLst>
                              <p:cond delay="500"/>
                            </p:stCondLst>
                            <p:childTnLst>
                              <p:par>
                                <p:cTn id="232" presetID="42" presetClass="exit" presetSubtype="0" fill="hold" grpId="1" nodeType="afterEffect">
                                  <p:stCondLst>
                                    <p:cond delay="0"/>
                                  </p:stCondLst>
                                  <p:childTnLst>
                                    <p:animEffect transition="out" filter="fade">
                                      <p:cBhvr>
                                        <p:cTn id="233" dur="1000"/>
                                        <p:tgtEl>
                                          <p:spTgt spid="9"/>
                                        </p:tgtEl>
                                      </p:cBhvr>
                                    </p:animEffect>
                                    <p:anim calcmode="lin" valueType="num">
                                      <p:cBhvr>
                                        <p:cTn id="234" dur="1000"/>
                                        <p:tgtEl>
                                          <p:spTgt spid="9"/>
                                        </p:tgtEl>
                                        <p:attrNameLst>
                                          <p:attrName>ppt_x</p:attrName>
                                        </p:attrNameLst>
                                      </p:cBhvr>
                                      <p:tavLst>
                                        <p:tav tm="0">
                                          <p:val>
                                            <p:strVal val="ppt_x"/>
                                          </p:val>
                                        </p:tav>
                                        <p:tav tm="100000">
                                          <p:val>
                                            <p:strVal val="ppt_x"/>
                                          </p:val>
                                        </p:tav>
                                      </p:tavLst>
                                    </p:anim>
                                    <p:anim calcmode="lin" valueType="num">
                                      <p:cBhvr>
                                        <p:cTn id="235" dur="1000"/>
                                        <p:tgtEl>
                                          <p:spTgt spid="9"/>
                                        </p:tgtEl>
                                        <p:attrNameLst>
                                          <p:attrName>ppt_y</p:attrName>
                                        </p:attrNameLst>
                                      </p:cBhvr>
                                      <p:tavLst>
                                        <p:tav tm="0">
                                          <p:val>
                                            <p:strVal val="ppt_y"/>
                                          </p:val>
                                        </p:tav>
                                        <p:tav tm="100000">
                                          <p:val>
                                            <p:strVal val="ppt_y+.1"/>
                                          </p:val>
                                        </p:tav>
                                      </p:tavLst>
                                    </p:anim>
                                    <p:set>
                                      <p:cBhvr>
                                        <p:cTn id="236" dur="1" fill="hold">
                                          <p:stCondLst>
                                            <p:cond delay="999"/>
                                          </p:stCondLst>
                                        </p:cTn>
                                        <p:tgtEl>
                                          <p:spTgt spid="9"/>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42" presetClass="exit" presetSubtype="0" fill="hold" grpId="0" nodeType="clickEffect">
                                  <p:stCondLst>
                                    <p:cond delay="0"/>
                                  </p:stCondLst>
                                  <p:childTnLst>
                                    <p:animEffect transition="out" filter="fade">
                                      <p:cBhvr>
                                        <p:cTn id="240" dur="1000"/>
                                        <p:tgtEl>
                                          <p:spTgt spid="29"/>
                                        </p:tgtEl>
                                      </p:cBhvr>
                                    </p:animEffect>
                                    <p:anim calcmode="lin" valueType="num">
                                      <p:cBhvr>
                                        <p:cTn id="241" dur="1000"/>
                                        <p:tgtEl>
                                          <p:spTgt spid="29"/>
                                        </p:tgtEl>
                                        <p:attrNameLst>
                                          <p:attrName>ppt_x</p:attrName>
                                        </p:attrNameLst>
                                      </p:cBhvr>
                                      <p:tavLst>
                                        <p:tav tm="0">
                                          <p:val>
                                            <p:strVal val="ppt_x"/>
                                          </p:val>
                                        </p:tav>
                                        <p:tav tm="100000">
                                          <p:val>
                                            <p:strVal val="ppt_x"/>
                                          </p:val>
                                        </p:tav>
                                      </p:tavLst>
                                    </p:anim>
                                    <p:anim calcmode="lin" valueType="num">
                                      <p:cBhvr>
                                        <p:cTn id="242" dur="1000"/>
                                        <p:tgtEl>
                                          <p:spTgt spid="29"/>
                                        </p:tgtEl>
                                        <p:attrNameLst>
                                          <p:attrName>ppt_y</p:attrName>
                                        </p:attrNameLst>
                                      </p:cBhvr>
                                      <p:tavLst>
                                        <p:tav tm="0">
                                          <p:val>
                                            <p:strVal val="ppt_y"/>
                                          </p:val>
                                        </p:tav>
                                        <p:tav tm="100000">
                                          <p:val>
                                            <p:strVal val="ppt_y+.1"/>
                                          </p:val>
                                        </p:tav>
                                      </p:tavLst>
                                    </p:anim>
                                    <p:set>
                                      <p:cBhvr>
                                        <p:cTn id="243" dur="1" fill="hold">
                                          <p:stCondLst>
                                            <p:cond delay="999"/>
                                          </p:stCondLst>
                                        </p:cTn>
                                        <p:tgtEl>
                                          <p:spTgt spid="29"/>
                                        </p:tgtEl>
                                        <p:attrNameLst>
                                          <p:attrName>style.visibility</p:attrName>
                                        </p:attrNameLst>
                                      </p:cBhvr>
                                      <p:to>
                                        <p:strVal val="hidden"/>
                                      </p:to>
                                    </p:set>
                                  </p:childTnLst>
                                </p:cTn>
                              </p:par>
                            </p:childTnLst>
                          </p:cTn>
                        </p:par>
                        <p:par>
                          <p:cTn id="244" fill="hold">
                            <p:stCondLst>
                              <p:cond delay="1000"/>
                            </p:stCondLst>
                            <p:childTnLst>
                              <p:par>
                                <p:cTn id="245" presetID="42" presetClass="exit" presetSubtype="0" fill="hold" grpId="0" nodeType="afterEffect">
                                  <p:stCondLst>
                                    <p:cond delay="0"/>
                                  </p:stCondLst>
                                  <p:childTnLst>
                                    <p:animEffect transition="out" filter="fade">
                                      <p:cBhvr>
                                        <p:cTn id="246" dur="1000"/>
                                        <p:tgtEl>
                                          <p:spTgt spid="30"/>
                                        </p:tgtEl>
                                      </p:cBhvr>
                                    </p:animEffect>
                                    <p:anim calcmode="lin" valueType="num">
                                      <p:cBhvr>
                                        <p:cTn id="247" dur="1000"/>
                                        <p:tgtEl>
                                          <p:spTgt spid="30"/>
                                        </p:tgtEl>
                                        <p:attrNameLst>
                                          <p:attrName>ppt_x</p:attrName>
                                        </p:attrNameLst>
                                      </p:cBhvr>
                                      <p:tavLst>
                                        <p:tav tm="0">
                                          <p:val>
                                            <p:strVal val="ppt_x"/>
                                          </p:val>
                                        </p:tav>
                                        <p:tav tm="100000">
                                          <p:val>
                                            <p:strVal val="ppt_x"/>
                                          </p:val>
                                        </p:tav>
                                      </p:tavLst>
                                    </p:anim>
                                    <p:anim calcmode="lin" valueType="num">
                                      <p:cBhvr>
                                        <p:cTn id="248" dur="1000"/>
                                        <p:tgtEl>
                                          <p:spTgt spid="30"/>
                                        </p:tgtEl>
                                        <p:attrNameLst>
                                          <p:attrName>ppt_y</p:attrName>
                                        </p:attrNameLst>
                                      </p:cBhvr>
                                      <p:tavLst>
                                        <p:tav tm="0">
                                          <p:val>
                                            <p:strVal val="ppt_y"/>
                                          </p:val>
                                        </p:tav>
                                        <p:tav tm="100000">
                                          <p:val>
                                            <p:strVal val="ppt_y+.1"/>
                                          </p:val>
                                        </p:tav>
                                      </p:tavLst>
                                    </p:anim>
                                    <p:set>
                                      <p:cBhvr>
                                        <p:cTn id="249" dur="1" fill="hold">
                                          <p:stCondLst>
                                            <p:cond delay="999"/>
                                          </p:stCondLst>
                                        </p:cTn>
                                        <p:tgtEl>
                                          <p:spTgt spid="30"/>
                                        </p:tgtEl>
                                        <p:attrNameLst>
                                          <p:attrName>style.visibility</p:attrName>
                                        </p:attrNameLst>
                                      </p:cBhvr>
                                      <p:to>
                                        <p:strVal val="hidden"/>
                                      </p:to>
                                    </p:set>
                                  </p:childTnLst>
                                </p:cTn>
                              </p:par>
                            </p:childTnLst>
                          </p:cTn>
                        </p:par>
                        <p:par>
                          <p:cTn id="250" fill="hold">
                            <p:stCondLst>
                              <p:cond delay="2000"/>
                            </p:stCondLst>
                            <p:childTnLst>
                              <p:par>
                                <p:cTn id="251" presetID="42" presetClass="exit" presetSubtype="0" fill="hold" grpId="0" nodeType="afterEffect">
                                  <p:stCondLst>
                                    <p:cond delay="0"/>
                                  </p:stCondLst>
                                  <p:childTnLst>
                                    <p:animEffect transition="out" filter="fade">
                                      <p:cBhvr>
                                        <p:cTn id="252" dur="1000"/>
                                        <p:tgtEl>
                                          <p:spTgt spid="31"/>
                                        </p:tgtEl>
                                      </p:cBhvr>
                                    </p:animEffect>
                                    <p:anim calcmode="lin" valueType="num">
                                      <p:cBhvr>
                                        <p:cTn id="253" dur="1000"/>
                                        <p:tgtEl>
                                          <p:spTgt spid="31"/>
                                        </p:tgtEl>
                                        <p:attrNameLst>
                                          <p:attrName>ppt_x</p:attrName>
                                        </p:attrNameLst>
                                      </p:cBhvr>
                                      <p:tavLst>
                                        <p:tav tm="0">
                                          <p:val>
                                            <p:strVal val="ppt_x"/>
                                          </p:val>
                                        </p:tav>
                                        <p:tav tm="100000">
                                          <p:val>
                                            <p:strVal val="ppt_x"/>
                                          </p:val>
                                        </p:tav>
                                      </p:tavLst>
                                    </p:anim>
                                    <p:anim calcmode="lin" valueType="num">
                                      <p:cBhvr>
                                        <p:cTn id="254" dur="1000"/>
                                        <p:tgtEl>
                                          <p:spTgt spid="31"/>
                                        </p:tgtEl>
                                        <p:attrNameLst>
                                          <p:attrName>ppt_y</p:attrName>
                                        </p:attrNameLst>
                                      </p:cBhvr>
                                      <p:tavLst>
                                        <p:tav tm="0">
                                          <p:val>
                                            <p:strVal val="ppt_y"/>
                                          </p:val>
                                        </p:tav>
                                        <p:tav tm="100000">
                                          <p:val>
                                            <p:strVal val="ppt_y+.1"/>
                                          </p:val>
                                        </p:tav>
                                      </p:tavLst>
                                    </p:anim>
                                    <p:set>
                                      <p:cBhvr>
                                        <p:cTn id="255" dur="1" fill="hold">
                                          <p:stCondLst>
                                            <p:cond delay="999"/>
                                          </p:stCondLst>
                                        </p:cTn>
                                        <p:tgtEl>
                                          <p:spTgt spid="31"/>
                                        </p:tgtEl>
                                        <p:attrNameLst>
                                          <p:attrName>style.visibility</p:attrName>
                                        </p:attrNameLst>
                                      </p:cBhvr>
                                      <p:to>
                                        <p:strVal val="hidden"/>
                                      </p:to>
                                    </p:set>
                                  </p:childTnLst>
                                </p:cTn>
                              </p:par>
                            </p:childTnLst>
                          </p:cTn>
                        </p:par>
                        <p:par>
                          <p:cTn id="256" fill="hold">
                            <p:stCondLst>
                              <p:cond delay="3000"/>
                            </p:stCondLst>
                            <p:childTnLst>
                              <p:par>
                                <p:cTn id="257" presetID="42" presetClass="exit" presetSubtype="0" fill="hold" grpId="0" nodeType="afterEffect">
                                  <p:stCondLst>
                                    <p:cond delay="0"/>
                                  </p:stCondLst>
                                  <p:childTnLst>
                                    <p:animEffect transition="out" filter="fade">
                                      <p:cBhvr>
                                        <p:cTn id="258" dur="1000"/>
                                        <p:tgtEl>
                                          <p:spTgt spid="32"/>
                                        </p:tgtEl>
                                      </p:cBhvr>
                                    </p:animEffect>
                                    <p:anim calcmode="lin" valueType="num">
                                      <p:cBhvr>
                                        <p:cTn id="259" dur="1000"/>
                                        <p:tgtEl>
                                          <p:spTgt spid="32"/>
                                        </p:tgtEl>
                                        <p:attrNameLst>
                                          <p:attrName>ppt_x</p:attrName>
                                        </p:attrNameLst>
                                      </p:cBhvr>
                                      <p:tavLst>
                                        <p:tav tm="0">
                                          <p:val>
                                            <p:strVal val="ppt_x"/>
                                          </p:val>
                                        </p:tav>
                                        <p:tav tm="100000">
                                          <p:val>
                                            <p:strVal val="ppt_x"/>
                                          </p:val>
                                        </p:tav>
                                      </p:tavLst>
                                    </p:anim>
                                    <p:anim calcmode="lin" valueType="num">
                                      <p:cBhvr>
                                        <p:cTn id="260" dur="1000"/>
                                        <p:tgtEl>
                                          <p:spTgt spid="32"/>
                                        </p:tgtEl>
                                        <p:attrNameLst>
                                          <p:attrName>ppt_y</p:attrName>
                                        </p:attrNameLst>
                                      </p:cBhvr>
                                      <p:tavLst>
                                        <p:tav tm="0">
                                          <p:val>
                                            <p:strVal val="ppt_y"/>
                                          </p:val>
                                        </p:tav>
                                        <p:tav tm="100000">
                                          <p:val>
                                            <p:strVal val="ppt_y+.1"/>
                                          </p:val>
                                        </p:tav>
                                      </p:tavLst>
                                    </p:anim>
                                    <p:set>
                                      <p:cBhvr>
                                        <p:cTn id="261" dur="1" fill="hold">
                                          <p:stCondLst>
                                            <p:cond delay="999"/>
                                          </p:stCondLst>
                                        </p:cTn>
                                        <p:tgtEl>
                                          <p:spTgt spid="32"/>
                                        </p:tgtEl>
                                        <p:attrNameLst>
                                          <p:attrName>style.visibility</p:attrName>
                                        </p:attrNameLst>
                                      </p:cBhvr>
                                      <p:to>
                                        <p:strVal val="hidden"/>
                                      </p:to>
                                    </p:set>
                                  </p:childTnLst>
                                </p:cTn>
                              </p:par>
                            </p:childTnLst>
                          </p:cTn>
                        </p:par>
                        <p:par>
                          <p:cTn id="262" fill="hold">
                            <p:stCondLst>
                              <p:cond delay="4000"/>
                            </p:stCondLst>
                            <p:childTnLst>
                              <p:par>
                                <p:cTn id="263" presetID="42" presetClass="exit" presetSubtype="0" fill="hold" grpId="0" nodeType="afterEffect">
                                  <p:stCondLst>
                                    <p:cond delay="0"/>
                                  </p:stCondLst>
                                  <p:childTnLst>
                                    <p:animEffect transition="out" filter="fade">
                                      <p:cBhvr>
                                        <p:cTn id="264" dur="1000"/>
                                        <p:tgtEl>
                                          <p:spTgt spid="33"/>
                                        </p:tgtEl>
                                      </p:cBhvr>
                                    </p:animEffect>
                                    <p:anim calcmode="lin" valueType="num">
                                      <p:cBhvr>
                                        <p:cTn id="265" dur="1000"/>
                                        <p:tgtEl>
                                          <p:spTgt spid="33"/>
                                        </p:tgtEl>
                                        <p:attrNameLst>
                                          <p:attrName>ppt_x</p:attrName>
                                        </p:attrNameLst>
                                      </p:cBhvr>
                                      <p:tavLst>
                                        <p:tav tm="0">
                                          <p:val>
                                            <p:strVal val="ppt_x"/>
                                          </p:val>
                                        </p:tav>
                                        <p:tav tm="100000">
                                          <p:val>
                                            <p:strVal val="ppt_x"/>
                                          </p:val>
                                        </p:tav>
                                      </p:tavLst>
                                    </p:anim>
                                    <p:anim calcmode="lin" valueType="num">
                                      <p:cBhvr>
                                        <p:cTn id="266" dur="1000"/>
                                        <p:tgtEl>
                                          <p:spTgt spid="33"/>
                                        </p:tgtEl>
                                        <p:attrNameLst>
                                          <p:attrName>ppt_y</p:attrName>
                                        </p:attrNameLst>
                                      </p:cBhvr>
                                      <p:tavLst>
                                        <p:tav tm="0">
                                          <p:val>
                                            <p:strVal val="ppt_y"/>
                                          </p:val>
                                        </p:tav>
                                        <p:tav tm="100000">
                                          <p:val>
                                            <p:strVal val="ppt_y+.1"/>
                                          </p:val>
                                        </p:tav>
                                      </p:tavLst>
                                    </p:anim>
                                    <p:set>
                                      <p:cBhvr>
                                        <p:cTn id="267" dur="1" fill="hold">
                                          <p:stCondLst>
                                            <p:cond delay="999"/>
                                          </p:stCondLst>
                                        </p:cTn>
                                        <p:tgtEl>
                                          <p:spTgt spid="33"/>
                                        </p:tgtEl>
                                        <p:attrNameLst>
                                          <p:attrName>style.visibility</p:attrName>
                                        </p:attrNameLst>
                                      </p:cBhvr>
                                      <p:to>
                                        <p:strVal val="hidden"/>
                                      </p:to>
                                    </p:set>
                                  </p:childTnLst>
                                </p:cTn>
                              </p:par>
                            </p:childTnLst>
                          </p:cTn>
                        </p:par>
                      </p:childTnLst>
                    </p:cTn>
                  </p:par>
                  <p:par>
                    <p:cTn id="268" fill="hold">
                      <p:stCondLst>
                        <p:cond delay="indefinite"/>
                      </p:stCondLst>
                      <p:childTnLst>
                        <p:par>
                          <p:cTn id="269" fill="hold">
                            <p:stCondLst>
                              <p:cond delay="0"/>
                            </p:stCondLst>
                            <p:childTnLst>
                              <p:par>
                                <p:cTn id="270" presetID="2" presetClass="entr" presetSubtype="4" fill="hold" grpId="1" nodeType="clickEffect">
                                  <p:stCondLst>
                                    <p:cond delay="0"/>
                                  </p:stCondLst>
                                  <p:childTnLst>
                                    <p:set>
                                      <p:cBhvr>
                                        <p:cTn id="271" dur="1" fill="hold">
                                          <p:stCondLst>
                                            <p:cond delay="0"/>
                                          </p:stCondLst>
                                        </p:cTn>
                                        <p:tgtEl>
                                          <p:spTgt spid="29"/>
                                        </p:tgtEl>
                                        <p:attrNameLst>
                                          <p:attrName>style.visibility</p:attrName>
                                        </p:attrNameLst>
                                      </p:cBhvr>
                                      <p:to>
                                        <p:strVal val="visible"/>
                                      </p:to>
                                    </p:set>
                                    <p:anim calcmode="lin" valueType="num">
                                      <p:cBhvr additive="base">
                                        <p:cTn id="272" dur="500" fill="hold"/>
                                        <p:tgtEl>
                                          <p:spTgt spid="29"/>
                                        </p:tgtEl>
                                        <p:attrNameLst>
                                          <p:attrName>ppt_x</p:attrName>
                                        </p:attrNameLst>
                                      </p:cBhvr>
                                      <p:tavLst>
                                        <p:tav tm="0">
                                          <p:val>
                                            <p:strVal val="#ppt_x"/>
                                          </p:val>
                                        </p:tav>
                                        <p:tav tm="100000">
                                          <p:val>
                                            <p:strVal val="#ppt_x"/>
                                          </p:val>
                                        </p:tav>
                                      </p:tavLst>
                                    </p:anim>
                                    <p:anim calcmode="lin" valueType="num">
                                      <p:cBhvr additive="base">
                                        <p:cTn id="273" dur="500" fill="hold"/>
                                        <p:tgtEl>
                                          <p:spTgt spid="29"/>
                                        </p:tgtEl>
                                        <p:attrNameLst>
                                          <p:attrName>ppt_y</p:attrName>
                                        </p:attrNameLst>
                                      </p:cBhvr>
                                      <p:tavLst>
                                        <p:tav tm="0">
                                          <p:val>
                                            <p:strVal val="1+#ppt_h/2"/>
                                          </p:val>
                                        </p:tav>
                                        <p:tav tm="100000">
                                          <p:val>
                                            <p:strVal val="#ppt_y"/>
                                          </p:val>
                                        </p:tav>
                                      </p:tavLst>
                                    </p:anim>
                                  </p:childTnLst>
                                </p:cTn>
                              </p:par>
                              <p:par>
                                <p:cTn id="274" presetID="2" presetClass="entr" presetSubtype="4" fill="hold" grpId="1" nodeType="withEffect">
                                  <p:stCondLst>
                                    <p:cond delay="0"/>
                                  </p:stCondLst>
                                  <p:childTnLst>
                                    <p:set>
                                      <p:cBhvr>
                                        <p:cTn id="275" dur="1" fill="hold">
                                          <p:stCondLst>
                                            <p:cond delay="0"/>
                                          </p:stCondLst>
                                        </p:cTn>
                                        <p:tgtEl>
                                          <p:spTgt spid="30"/>
                                        </p:tgtEl>
                                        <p:attrNameLst>
                                          <p:attrName>style.visibility</p:attrName>
                                        </p:attrNameLst>
                                      </p:cBhvr>
                                      <p:to>
                                        <p:strVal val="visible"/>
                                      </p:to>
                                    </p:set>
                                    <p:anim calcmode="lin" valueType="num">
                                      <p:cBhvr additive="base">
                                        <p:cTn id="276" dur="500" fill="hold"/>
                                        <p:tgtEl>
                                          <p:spTgt spid="30"/>
                                        </p:tgtEl>
                                        <p:attrNameLst>
                                          <p:attrName>ppt_x</p:attrName>
                                        </p:attrNameLst>
                                      </p:cBhvr>
                                      <p:tavLst>
                                        <p:tav tm="0">
                                          <p:val>
                                            <p:strVal val="#ppt_x"/>
                                          </p:val>
                                        </p:tav>
                                        <p:tav tm="100000">
                                          <p:val>
                                            <p:strVal val="#ppt_x"/>
                                          </p:val>
                                        </p:tav>
                                      </p:tavLst>
                                    </p:anim>
                                    <p:anim calcmode="lin" valueType="num">
                                      <p:cBhvr additive="base">
                                        <p:cTn id="277" dur="500" fill="hold"/>
                                        <p:tgtEl>
                                          <p:spTgt spid="30"/>
                                        </p:tgtEl>
                                        <p:attrNameLst>
                                          <p:attrName>ppt_y</p:attrName>
                                        </p:attrNameLst>
                                      </p:cBhvr>
                                      <p:tavLst>
                                        <p:tav tm="0">
                                          <p:val>
                                            <p:strVal val="1+#ppt_h/2"/>
                                          </p:val>
                                        </p:tav>
                                        <p:tav tm="100000">
                                          <p:val>
                                            <p:strVal val="#ppt_y"/>
                                          </p:val>
                                        </p:tav>
                                      </p:tavLst>
                                    </p:anim>
                                  </p:childTnLst>
                                </p:cTn>
                              </p:par>
                              <p:par>
                                <p:cTn id="278" presetID="2" presetClass="entr" presetSubtype="4" fill="hold" grpId="1" nodeType="withEffect">
                                  <p:stCondLst>
                                    <p:cond delay="0"/>
                                  </p:stCondLst>
                                  <p:childTnLst>
                                    <p:set>
                                      <p:cBhvr>
                                        <p:cTn id="279" dur="1" fill="hold">
                                          <p:stCondLst>
                                            <p:cond delay="0"/>
                                          </p:stCondLst>
                                        </p:cTn>
                                        <p:tgtEl>
                                          <p:spTgt spid="31"/>
                                        </p:tgtEl>
                                        <p:attrNameLst>
                                          <p:attrName>style.visibility</p:attrName>
                                        </p:attrNameLst>
                                      </p:cBhvr>
                                      <p:to>
                                        <p:strVal val="visible"/>
                                      </p:to>
                                    </p:set>
                                    <p:anim calcmode="lin" valueType="num">
                                      <p:cBhvr additive="base">
                                        <p:cTn id="280" dur="500" fill="hold"/>
                                        <p:tgtEl>
                                          <p:spTgt spid="31"/>
                                        </p:tgtEl>
                                        <p:attrNameLst>
                                          <p:attrName>ppt_x</p:attrName>
                                        </p:attrNameLst>
                                      </p:cBhvr>
                                      <p:tavLst>
                                        <p:tav tm="0">
                                          <p:val>
                                            <p:strVal val="#ppt_x"/>
                                          </p:val>
                                        </p:tav>
                                        <p:tav tm="100000">
                                          <p:val>
                                            <p:strVal val="#ppt_x"/>
                                          </p:val>
                                        </p:tav>
                                      </p:tavLst>
                                    </p:anim>
                                    <p:anim calcmode="lin" valueType="num">
                                      <p:cBhvr additive="base">
                                        <p:cTn id="281" dur="500" fill="hold"/>
                                        <p:tgtEl>
                                          <p:spTgt spid="31"/>
                                        </p:tgtEl>
                                        <p:attrNameLst>
                                          <p:attrName>ppt_y</p:attrName>
                                        </p:attrNameLst>
                                      </p:cBhvr>
                                      <p:tavLst>
                                        <p:tav tm="0">
                                          <p:val>
                                            <p:strVal val="1+#ppt_h/2"/>
                                          </p:val>
                                        </p:tav>
                                        <p:tav tm="100000">
                                          <p:val>
                                            <p:strVal val="#ppt_y"/>
                                          </p:val>
                                        </p:tav>
                                      </p:tavLst>
                                    </p:anim>
                                  </p:childTnLst>
                                </p:cTn>
                              </p:par>
                              <p:par>
                                <p:cTn id="282" presetID="2" presetClass="entr" presetSubtype="4" fill="hold" grpId="1" nodeType="withEffect">
                                  <p:stCondLst>
                                    <p:cond delay="0"/>
                                  </p:stCondLst>
                                  <p:childTnLst>
                                    <p:set>
                                      <p:cBhvr>
                                        <p:cTn id="283" dur="1" fill="hold">
                                          <p:stCondLst>
                                            <p:cond delay="0"/>
                                          </p:stCondLst>
                                        </p:cTn>
                                        <p:tgtEl>
                                          <p:spTgt spid="32"/>
                                        </p:tgtEl>
                                        <p:attrNameLst>
                                          <p:attrName>style.visibility</p:attrName>
                                        </p:attrNameLst>
                                      </p:cBhvr>
                                      <p:to>
                                        <p:strVal val="visible"/>
                                      </p:to>
                                    </p:set>
                                    <p:anim calcmode="lin" valueType="num">
                                      <p:cBhvr additive="base">
                                        <p:cTn id="284" dur="500" fill="hold"/>
                                        <p:tgtEl>
                                          <p:spTgt spid="32"/>
                                        </p:tgtEl>
                                        <p:attrNameLst>
                                          <p:attrName>ppt_x</p:attrName>
                                        </p:attrNameLst>
                                      </p:cBhvr>
                                      <p:tavLst>
                                        <p:tav tm="0">
                                          <p:val>
                                            <p:strVal val="#ppt_x"/>
                                          </p:val>
                                        </p:tav>
                                        <p:tav tm="100000">
                                          <p:val>
                                            <p:strVal val="#ppt_x"/>
                                          </p:val>
                                        </p:tav>
                                      </p:tavLst>
                                    </p:anim>
                                    <p:anim calcmode="lin" valueType="num">
                                      <p:cBhvr additive="base">
                                        <p:cTn id="285" dur="500" fill="hold"/>
                                        <p:tgtEl>
                                          <p:spTgt spid="32"/>
                                        </p:tgtEl>
                                        <p:attrNameLst>
                                          <p:attrName>ppt_y</p:attrName>
                                        </p:attrNameLst>
                                      </p:cBhvr>
                                      <p:tavLst>
                                        <p:tav tm="0">
                                          <p:val>
                                            <p:strVal val="1+#ppt_h/2"/>
                                          </p:val>
                                        </p:tav>
                                        <p:tav tm="100000">
                                          <p:val>
                                            <p:strVal val="#ppt_y"/>
                                          </p:val>
                                        </p:tav>
                                      </p:tavLst>
                                    </p:anim>
                                  </p:childTnLst>
                                </p:cTn>
                              </p:par>
                              <p:par>
                                <p:cTn id="286" presetID="2" presetClass="entr" presetSubtype="4" fill="hold" grpId="1" nodeType="withEffect">
                                  <p:stCondLst>
                                    <p:cond delay="0"/>
                                  </p:stCondLst>
                                  <p:childTnLst>
                                    <p:set>
                                      <p:cBhvr>
                                        <p:cTn id="287" dur="1" fill="hold">
                                          <p:stCondLst>
                                            <p:cond delay="0"/>
                                          </p:stCondLst>
                                        </p:cTn>
                                        <p:tgtEl>
                                          <p:spTgt spid="33"/>
                                        </p:tgtEl>
                                        <p:attrNameLst>
                                          <p:attrName>style.visibility</p:attrName>
                                        </p:attrNameLst>
                                      </p:cBhvr>
                                      <p:to>
                                        <p:strVal val="visible"/>
                                      </p:to>
                                    </p:set>
                                    <p:anim calcmode="lin" valueType="num">
                                      <p:cBhvr additive="base">
                                        <p:cTn id="288" dur="500" fill="hold"/>
                                        <p:tgtEl>
                                          <p:spTgt spid="33"/>
                                        </p:tgtEl>
                                        <p:attrNameLst>
                                          <p:attrName>ppt_x</p:attrName>
                                        </p:attrNameLst>
                                      </p:cBhvr>
                                      <p:tavLst>
                                        <p:tav tm="0">
                                          <p:val>
                                            <p:strVal val="#ppt_x"/>
                                          </p:val>
                                        </p:tav>
                                        <p:tav tm="100000">
                                          <p:val>
                                            <p:strVal val="#ppt_x"/>
                                          </p:val>
                                        </p:tav>
                                      </p:tavLst>
                                    </p:anim>
                                    <p:anim calcmode="lin" valueType="num">
                                      <p:cBhvr additive="base">
                                        <p:cTn id="289" dur="500" fill="hold"/>
                                        <p:tgtEl>
                                          <p:spTgt spid="33"/>
                                        </p:tgtEl>
                                        <p:attrNameLst>
                                          <p:attrName>ppt_y</p:attrName>
                                        </p:attrNameLst>
                                      </p:cBhvr>
                                      <p:tavLst>
                                        <p:tav tm="0">
                                          <p:val>
                                            <p:strVal val="1+#ppt_h/2"/>
                                          </p:val>
                                        </p:tav>
                                        <p:tav tm="100000">
                                          <p:val>
                                            <p:strVal val="#ppt_y"/>
                                          </p:val>
                                        </p:tav>
                                      </p:tavLst>
                                    </p:anim>
                                  </p:childTnLst>
                                </p:cTn>
                              </p:par>
                              <p:par>
                                <p:cTn id="290" presetID="2" presetClass="entr" presetSubtype="4" fill="hold" grpId="3" nodeType="withEffect">
                                  <p:stCondLst>
                                    <p:cond delay="0"/>
                                  </p:stCondLst>
                                  <p:childTnLst>
                                    <p:set>
                                      <p:cBhvr>
                                        <p:cTn id="291" dur="1" fill="hold">
                                          <p:stCondLst>
                                            <p:cond delay="0"/>
                                          </p:stCondLst>
                                        </p:cTn>
                                        <p:tgtEl>
                                          <p:spTgt spid="9"/>
                                        </p:tgtEl>
                                        <p:attrNameLst>
                                          <p:attrName>style.visibility</p:attrName>
                                        </p:attrNameLst>
                                      </p:cBhvr>
                                      <p:to>
                                        <p:strVal val="visible"/>
                                      </p:to>
                                    </p:set>
                                    <p:anim calcmode="lin" valueType="num">
                                      <p:cBhvr additive="base">
                                        <p:cTn id="292" dur="500" fill="hold"/>
                                        <p:tgtEl>
                                          <p:spTgt spid="9"/>
                                        </p:tgtEl>
                                        <p:attrNameLst>
                                          <p:attrName>ppt_x</p:attrName>
                                        </p:attrNameLst>
                                      </p:cBhvr>
                                      <p:tavLst>
                                        <p:tav tm="0">
                                          <p:val>
                                            <p:strVal val="#ppt_x"/>
                                          </p:val>
                                        </p:tav>
                                        <p:tav tm="100000">
                                          <p:val>
                                            <p:strVal val="#ppt_x"/>
                                          </p:val>
                                        </p:tav>
                                      </p:tavLst>
                                    </p:anim>
                                    <p:anim calcmode="lin" valueType="num">
                                      <p:cBhvr additive="base">
                                        <p:cTn id="293" dur="500" fill="hold"/>
                                        <p:tgtEl>
                                          <p:spTgt spid="9"/>
                                        </p:tgtEl>
                                        <p:attrNameLst>
                                          <p:attrName>ppt_y</p:attrName>
                                        </p:attrNameLst>
                                      </p:cBhvr>
                                      <p:tavLst>
                                        <p:tav tm="0">
                                          <p:val>
                                            <p:strVal val="1+#ppt_h/2"/>
                                          </p:val>
                                        </p:tav>
                                        <p:tav tm="100000">
                                          <p:val>
                                            <p:strVal val="#ppt_y"/>
                                          </p:val>
                                        </p:tav>
                                      </p:tavLst>
                                    </p:anim>
                                  </p:childTnLst>
                                </p:cTn>
                              </p:par>
                              <p:par>
                                <p:cTn id="294" presetID="42" presetClass="exit" presetSubtype="0" fill="hold" grpId="1" nodeType="withEffect">
                                  <p:stCondLst>
                                    <p:cond delay="0"/>
                                  </p:stCondLst>
                                  <p:childTnLst>
                                    <p:animEffect transition="out" filter="fade">
                                      <p:cBhvr>
                                        <p:cTn id="295" dur="1000"/>
                                        <p:tgtEl>
                                          <p:spTgt spid="10"/>
                                        </p:tgtEl>
                                      </p:cBhvr>
                                    </p:animEffect>
                                    <p:anim calcmode="lin" valueType="num">
                                      <p:cBhvr>
                                        <p:cTn id="296" dur="1000"/>
                                        <p:tgtEl>
                                          <p:spTgt spid="10"/>
                                        </p:tgtEl>
                                        <p:attrNameLst>
                                          <p:attrName>ppt_x</p:attrName>
                                        </p:attrNameLst>
                                      </p:cBhvr>
                                      <p:tavLst>
                                        <p:tav tm="0">
                                          <p:val>
                                            <p:strVal val="ppt_x"/>
                                          </p:val>
                                        </p:tav>
                                        <p:tav tm="100000">
                                          <p:val>
                                            <p:strVal val="ppt_x"/>
                                          </p:val>
                                        </p:tav>
                                      </p:tavLst>
                                    </p:anim>
                                    <p:anim calcmode="lin" valueType="num">
                                      <p:cBhvr>
                                        <p:cTn id="297" dur="1000"/>
                                        <p:tgtEl>
                                          <p:spTgt spid="10"/>
                                        </p:tgtEl>
                                        <p:attrNameLst>
                                          <p:attrName>ppt_y</p:attrName>
                                        </p:attrNameLst>
                                      </p:cBhvr>
                                      <p:tavLst>
                                        <p:tav tm="0">
                                          <p:val>
                                            <p:strVal val="ppt_y"/>
                                          </p:val>
                                        </p:tav>
                                        <p:tav tm="100000">
                                          <p:val>
                                            <p:strVal val="ppt_y+.1"/>
                                          </p:val>
                                        </p:tav>
                                      </p:tavLst>
                                    </p:anim>
                                    <p:set>
                                      <p:cBhvr>
                                        <p:cTn id="298" dur="1" fill="hold">
                                          <p:stCondLst>
                                            <p:cond delay="999"/>
                                          </p:stCondLst>
                                        </p:cTn>
                                        <p:tgtEl>
                                          <p:spTgt spid="10"/>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42" presetClass="exit" presetSubtype="0" fill="hold" grpId="0" nodeType="clickEffect">
                                  <p:stCondLst>
                                    <p:cond delay="0"/>
                                  </p:stCondLst>
                                  <p:childTnLst>
                                    <p:animEffect transition="out" filter="fade">
                                      <p:cBhvr>
                                        <p:cTn id="302" dur="1000"/>
                                        <p:tgtEl>
                                          <p:spTgt spid="34"/>
                                        </p:tgtEl>
                                      </p:cBhvr>
                                    </p:animEffect>
                                    <p:anim calcmode="lin" valueType="num">
                                      <p:cBhvr>
                                        <p:cTn id="303" dur="1000"/>
                                        <p:tgtEl>
                                          <p:spTgt spid="34"/>
                                        </p:tgtEl>
                                        <p:attrNameLst>
                                          <p:attrName>ppt_x</p:attrName>
                                        </p:attrNameLst>
                                      </p:cBhvr>
                                      <p:tavLst>
                                        <p:tav tm="0">
                                          <p:val>
                                            <p:strVal val="ppt_x"/>
                                          </p:val>
                                        </p:tav>
                                        <p:tav tm="100000">
                                          <p:val>
                                            <p:strVal val="ppt_x"/>
                                          </p:val>
                                        </p:tav>
                                      </p:tavLst>
                                    </p:anim>
                                    <p:anim calcmode="lin" valueType="num">
                                      <p:cBhvr>
                                        <p:cTn id="304" dur="1000"/>
                                        <p:tgtEl>
                                          <p:spTgt spid="34"/>
                                        </p:tgtEl>
                                        <p:attrNameLst>
                                          <p:attrName>ppt_y</p:attrName>
                                        </p:attrNameLst>
                                      </p:cBhvr>
                                      <p:tavLst>
                                        <p:tav tm="0">
                                          <p:val>
                                            <p:strVal val="ppt_y"/>
                                          </p:val>
                                        </p:tav>
                                        <p:tav tm="100000">
                                          <p:val>
                                            <p:strVal val="ppt_y+.1"/>
                                          </p:val>
                                        </p:tav>
                                      </p:tavLst>
                                    </p:anim>
                                    <p:set>
                                      <p:cBhvr>
                                        <p:cTn id="305" dur="1" fill="hold">
                                          <p:stCondLst>
                                            <p:cond delay="999"/>
                                          </p:stCondLst>
                                        </p:cTn>
                                        <p:tgtEl>
                                          <p:spTgt spid="34"/>
                                        </p:tgtEl>
                                        <p:attrNameLst>
                                          <p:attrName>style.visibility</p:attrName>
                                        </p:attrNameLst>
                                      </p:cBhvr>
                                      <p:to>
                                        <p:strVal val="hidden"/>
                                      </p:to>
                                    </p:set>
                                  </p:childTnLst>
                                </p:cTn>
                              </p:par>
                            </p:childTnLst>
                          </p:cTn>
                        </p:par>
                        <p:par>
                          <p:cTn id="306" fill="hold">
                            <p:stCondLst>
                              <p:cond delay="1000"/>
                            </p:stCondLst>
                            <p:childTnLst>
                              <p:par>
                                <p:cTn id="307" presetID="42" presetClass="exit" presetSubtype="0" fill="hold" grpId="0" nodeType="afterEffect">
                                  <p:stCondLst>
                                    <p:cond delay="0"/>
                                  </p:stCondLst>
                                  <p:childTnLst>
                                    <p:animEffect transition="out" filter="fade">
                                      <p:cBhvr>
                                        <p:cTn id="308" dur="1000"/>
                                        <p:tgtEl>
                                          <p:spTgt spid="35"/>
                                        </p:tgtEl>
                                      </p:cBhvr>
                                    </p:animEffect>
                                    <p:anim calcmode="lin" valueType="num">
                                      <p:cBhvr>
                                        <p:cTn id="309" dur="1000"/>
                                        <p:tgtEl>
                                          <p:spTgt spid="35"/>
                                        </p:tgtEl>
                                        <p:attrNameLst>
                                          <p:attrName>ppt_x</p:attrName>
                                        </p:attrNameLst>
                                      </p:cBhvr>
                                      <p:tavLst>
                                        <p:tav tm="0">
                                          <p:val>
                                            <p:strVal val="ppt_x"/>
                                          </p:val>
                                        </p:tav>
                                        <p:tav tm="100000">
                                          <p:val>
                                            <p:strVal val="ppt_x"/>
                                          </p:val>
                                        </p:tav>
                                      </p:tavLst>
                                    </p:anim>
                                    <p:anim calcmode="lin" valueType="num">
                                      <p:cBhvr>
                                        <p:cTn id="310" dur="1000"/>
                                        <p:tgtEl>
                                          <p:spTgt spid="35"/>
                                        </p:tgtEl>
                                        <p:attrNameLst>
                                          <p:attrName>ppt_y</p:attrName>
                                        </p:attrNameLst>
                                      </p:cBhvr>
                                      <p:tavLst>
                                        <p:tav tm="0">
                                          <p:val>
                                            <p:strVal val="ppt_y"/>
                                          </p:val>
                                        </p:tav>
                                        <p:tav tm="100000">
                                          <p:val>
                                            <p:strVal val="ppt_y+.1"/>
                                          </p:val>
                                        </p:tav>
                                      </p:tavLst>
                                    </p:anim>
                                    <p:set>
                                      <p:cBhvr>
                                        <p:cTn id="311" dur="1" fill="hold">
                                          <p:stCondLst>
                                            <p:cond delay="999"/>
                                          </p:stCondLst>
                                        </p:cTn>
                                        <p:tgtEl>
                                          <p:spTgt spid="35"/>
                                        </p:tgtEl>
                                        <p:attrNameLst>
                                          <p:attrName>style.visibility</p:attrName>
                                        </p:attrNameLst>
                                      </p:cBhvr>
                                      <p:to>
                                        <p:strVal val="hidden"/>
                                      </p:to>
                                    </p:set>
                                  </p:childTnLst>
                                </p:cTn>
                              </p:par>
                            </p:childTnLst>
                          </p:cTn>
                        </p:par>
                        <p:par>
                          <p:cTn id="312" fill="hold">
                            <p:stCondLst>
                              <p:cond delay="2000"/>
                            </p:stCondLst>
                            <p:childTnLst>
                              <p:par>
                                <p:cTn id="313" presetID="42" presetClass="exit" presetSubtype="0" fill="hold" grpId="0" nodeType="afterEffect">
                                  <p:stCondLst>
                                    <p:cond delay="0"/>
                                  </p:stCondLst>
                                  <p:childTnLst>
                                    <p:animEffect transition="out" filter="fade">
                                      <p:cBhvr>
                                        <p:cTn id="314" dur="1000"/>
                                        <p:tgtEl>
                                          <p:spTgt spid="36"/>
                                        </p:tgtEl>
                                      </p:cBhvr>
                                    </p:animEffect>
                                    <p:anim calcmode="lin" valueType="num">
                                      <p:cBhvr>
                                        <p:cTn id="315" dur="1000"/>
                                        <p:tgtEl>
                                          <p:spTgt spid="36"/>
                                        </p:tgtEl>
                                        <p:attrNameLst>
                                          <p:attrName>ppt_x</p:attrName>
                                        </p:attrNameLst>
                                      </p:cBhvr>
                                      <p:tavLst>
                                        <p:tav tm="0">
                                          <p:val>
                                            <p:strVal val="ppt_x"/>
                                          </p:val>
                                        </p:tav>
                                        <p:tav tm="100000">
                                          <p:val>
                                            <p:strVal val="ppt_x"/>
                                          </p:val>
                                        </p:tav>
                                      </p:tavLst>
                                    </p:anim>
                                    <p:anim calcmode="lin" valueType="num">
                                      <p:cBhvr>
                                        <p:cTn id="316" dur="1000"/>
                                        <p:tgtEl>
                                          <p:spTgt spid="36"/>
                                        </p:tgtEl>
                                        <p:attrNameLst>
                                          <p:attrName>ppt_y</p:attrName>
                                        </p:attrNameLst>
                                      </p:cBhvr>
                                      <p:tavLst>
                                        <p:tav tm="0">
                                          <p:val>
                                            <p:strVal val="ppt_y"/>
                                          </p:val>
                                        </p:tav>
                                        <p:tav tm="100000">
                                          <p:val>
                                            <p:strVal val="ppt_y+.1"/>
                                          </p:val>
                                        </p:tav>
                                      </p:tavLst>
                                    </p:anim>
                                    <p:set>
                                      <p:cBhvr>
                                        <p:cTn id="317" dur="1" fill="hold">
                                          <p:stCondLst>
                                            <p:cond delay="999"/>
                                          </p:stCondLst>
                                        </p:cTn>
                                        <p:tgtEl>
                                          <p:spTgt spid="36"/>
                                        </p:tgtEl>
                                        <p:attrNameLst>
                                          <p:attrName>style.visibility</p:attrName>
                                        </p:attrNameLst>
                                      </p:cBhvr>
                                      <p:to>
                                        <p:strVal val="hidden"/>
                                      </p:to>
                                    </p:set>
                                  </p:childTnLst>
                                </p:cTn>
                              </p:par>
                            </p:childTnLst>
                          </p:cTn>
                        </p:par>
                        <p:par>
                          <p:cTn id="318" fill="hold">
                            <p:stCondLst>
                              <p:cond delay="3000"/>
                            </p:stCondLst>
                            <p:childTnLst>
                              <p:par>
                                <p:cTn id="319" presetID="42" presetClass="exit" presetSubtype="0" fill="hold" grpId="0" nodeType="afterEffect">
                                  <p:stCondLst>
                                    <p:cond delay="0"/>
                                  </p:stCondLst>
                                  <p:childTnLst>
                                    <p:animEffect transition="out" filter="fade">
                                      <p:cBhvr>
                                        <p:cTn id="320" dur="1000"/>
                                        <p:tgtEl>
                                          <p:spTgt spid="37"/>
                                        </p:tgtEl>
                                      </p:cBhvr>
                                    </p:animEffect>
                                    <p:anim calcmode="lin" valueType="num">
                                      <p:cBhvr>
                                        <p:cTn id="321" dur="1000"/>
                                        <p:tgtEl>
                                          <p:spTgt spid="37"/>
                                        </p:tgtEl>
                                        <p:attrNameLst>
                                          <p:attrName>ppt_x</p:attrName>
                                        </p:attrNameLst>
                                      </p:cBhvr>
                                      <p:tavLst>
                                        <p:tav tm="0">
                                          <p:val>
                                            <p:strVal val="ppt_x"/>
                                          </p:val>
                                        </p:tav>
                                        <p:tav tm="100000">
                                          <p:val>
                                            <p:strVal val="ppt_x"/>
                                          </p:val>
                                        </p:tav>
                                      </p:tavLst>
                                    </p:anim>
                                    <p:anim calcmode="lin" valueType="num">
                                      <p:cBhvr>
                                        <p:cTn id="322" dur="1000"/>
                                        <p:tgtEl>
                                          <p:spTgt spid="37"/>
                                        </p:tgtEl>
                                        <p:attrNameLst>
                                          <p:attrName>ppt_y</p:attrName>
                                        </p:attrNameLst>
                                      </p:cBhvr>
                                      <p:tavLst>
                                        <p:tav tm="0">
                                          <p:val>
                                            <p:strVal val="ppt_y"/>
                                          </p:val>
                                        </p:tav>
                                        <p:tav tm="100000">
                                          <p:val>
                                            <p:strVal val="ppt_y+.1"/>
                                          </p:val>
                                        </p:tav>
                                      </p:tavLst>
                                    </p:anim>
                                    <p:set>
                                      <p:cBhvr>
                                        <p:cTn id="323" dur="1" fill="hold">
                                          <p:stCondLst>
                                            <p:cond delay="999"/>
                                          </p:stCondLst>
                                        </p:cTn>
                                        <p:tgtEl>
                                          <p:spTgt spid="37"/>
                                        </p:tgtEl>
                                        <p:attrNameLst>
                                          <p:attrName>style.visibility</p:attrName>
                                        </p:attrNameLst>
                                      </p:cBhvr>
                                      <p:to>
                                        <p:strVal val="hidden"/>
                                      </p:to>
                                    </p:set>
                                  </p:childTnLst>
                                </p:cTn>
                              </p:par>
                            </p:childTnLst>
                          </p:cTn>
                        </p:par>
                      </p:childTnLst>
                    </p:cTn>
                  </p:par>
                  <p:par>
                    <p:cTn id="324" fill="hold">
                      <p:stCondLst>
                        <p:cond delay="indefinite"/>
                      </p:stCondLst>
                      <p:childTnLst>
                        <p:par>
                          <p:cTn id="325" fill="hold">
                            <p:stCondLst>
                              <p:cond delay="0"/>
                            </p:stCondLst>
                            <p:childTnLst>
                              <p:par>
                                <p:cTn id="326" presetID="2" presetClass="entr" presetSubtype="4" fill="hold" grpId="1" nodeType="clickEffect">
                                  <p:stCondLst>
                                    <p:cond delay="0"/>
                                  </p:stCondLst>
                                  <p:childTnLst>
                                    <p:set>
                                      <p:cBhvr>
                                        <p:cTn id="327" dur="1" fill="hold">
                                          <p:stCondLst>
                                            <p:cond delay="0"/>
                                          </p:stCondLst>
                                        </p:cTn>
                                        <p:tgtEl>
                                          <p:spTgt spid="34"/>
                                        </p:tgtEl>
                                        <p:attrNameLst>
                                          <p:attrName>style.visibility</p:attrName>
                                        </p:attrNameLst>
                                      </p:cBhvr>
                                      <p:to>
                                        <p:strVal val="visible"/>
                                      </p:to>
                                    </p:set>
                                    <p:anim calcmode="lin" valueType="num">
                                      <p:cBhvr additive="base">
                                        <p:cTn id="328" dur="500" fill="hold"/>
                                        <p:tgtEl>
                                          <p:spTgt spid="34"/>
                                        </p:tgtEl>
                                        <p:attrNameLst>
                                          <p:attrName>ppt_x</p:attrName>
                                        </p:attrNameLst>
                                      </p:cBhvr>
                                      <p:tavLst>
                                        <p:tav tm="0">
                                          <p:val>
                                            <p:strVal val="#ppt_x"/>
                                          </p:val>
                                        </p:tav>
                                        <p:tav tm="100000">
                                          <p:val>
                                            <p:strVal val="#ppt_x"/>
                                          </p:val>
                                        </p:tav>
                                      </p:tavLst>
                                    </p:anim>
                                    <p:anim calcmode="lin" valueType="num">
                                      <p:cBhvr additive="base">
                                        <p:cTn id="329" dur="500" fill="hold"/>
                                        <p:tgtEl>
                                          <p:spTgt spid="34"/>
                                        </p:tgtEl>
                                        <p:attrNameLst>
                                          <p:attrName>ppt_y</p:attrName>
                                        </p:attrNameLst>
                                      </p:cBhvr>
                                      <p:tavLst>
                                        <p:tav tm="0">
                                          <p:val>
                                            <p:strVal val="1+#ppt_h/2"/>
                                          </p:val>
                                        </p:tav>
                                        <p:tav tm="100000">
                                          <p:val>
                                            <p:strVal val="#ppt_y"/>
                                          </p:val>
                                        </p:tav>
                                      </p:tavLst>
                                    </p:anim>
                                  </p:childTnLst>
                                </p:cTn>
                              </p:par>
                              <p:par>
                                <p:cTn id="330" presetID="2" presetClass="entr" presetSubtype="4" fill="hold" grpId="1" nodeType="withEffect">
                                  <p:stCondLst>
                                    <p:cond delay="0"/>
                                  </p:stCondLst>
                                  <p:childTnLst>
                                    <p:set>
                                      <p:cBhvr>
                                        <p:cTn id="331" dur="1" fill="hold">
                                          <p:stCondLst>
                                            <p:cond delay="0"/>
                                          </p:stCondLst>
                                        </p:cTn>
                                        <p:tgtEl>
                                          <p:spTgt spid="35"/>
                                        </p:tgtEl>
                                        <p:attrNameLst>
                                          <p:attrName>style.visibility</p:attrName>
                                        </p:attrNameLst>
                                      </p:cBhvr>
                                      <p:to>
                                        <p:strVal val="visible"/>
                                      </p:to>
                                    </p:set>
                                    <p:anim calcmode="lin" valueType="num">
                                      <p:cBhvr additive="base">
                                        <p:cTn id="332" dur="500" fill="hold"/>
                                        <p:tgtEl>
                                          <p:spTgt spid="35"/>
                                        </p:tgtEl>
                                        <p:attrNameLst>
                                          <p:attrName>ppt_x</p:attrName>
                                        </p:attrNameLst>
                                      </p:cBhvr>
                                      <p:tavLst>
                                        <p:tav tm="0">
                                          <p:val>
                                            <p:strVal val="#ppt_x"/>
                                          </p:val>
                                        </p:tav>
                                        <p:tav tm="100000">
                                          <p:val>
                                            <p:strVal val="#ppt_x"/>
                                          </p:val>
                                        </p:tav>
                                      </p:tavLst>
                                    </p:anim>
                                    <p:anim calcmode="lin" valueType="num">
                                      <p:cBhvr additive="base">
                                        <p:cTn id="333" dur="500" fill="hold"/>
                                        <p:tgtEl>
                                          <p:spTgt spid="35"/>
                                        </p:tgtEl>
                                        <p:attrNameLst>
                                          <p:attrName>ppt_y</p:attrName>
                                        </p:attrNameLst>
                                      </p:cBhvr>
                                      <p:tavLst>
                                        <p:tav tm="0">
                                          <p:val>
                                            <p:strVal val="1+#ppt_h/2"/>
                                          </p:val>
                                        </p:tav>
                                        <p:tav tm="100000">
                                          <p:val>
                                            <p:strVal val="#ppt_y"/>
                                          </p:val>
                                        </p:tav>
                                      </p:tavLst>
                                    </p:anim>
                                  </p:childTnLst>
                                </p:cTn>
                              </p:par>
                              <p:par>
                                <p:cTn id="334" presetID="2" presetClass="entr" presetSubtype="4" fill="hold" grpId="1" nodeType="withEffect">
                                  <p:stCondLst>
                                    <p:cond delay="0"/>
                                  </p:stCondLst>
                                  <p:childTnLst>
                                    <p:set>
                                      <p:cBhvr>
                                        <p:cTn id="335" dur="1" fill="hold">
                                          <p:stCondLst>
                                            <p:cond delay="0"/>
                                          </p:stCondLst>
                                        </p:cTn>
                                        <p:tgtEl>
                                          <p:spTgt spid="36"/>
                                        </p:tgtEl>
                                        <p:attrNameLst>
                                          <p:attrName>style.visibility</p:attrName>
                                        </p:attrNameLst>
                                      </p:cBhvr>
                                      <p:to>
                                        <p:strVal val="visible"/>
                                      </p:to>
                                    </p:set>
                                    <p:anim calcmode="lin" valueType="num">
                                      <p:cBhvr additive="base">
                                        <p:cTn id="336" dur="500" fill="hold"/>
                                        <p:tgtEl>
                                          <p:spTgt spid="36"/>
                                        </p:tgtEl>
                                        <p:attrNameLst>
                                          <p:attrName>ppt_x</p:attrName>
                                        </p:attrNameLst>
                                      </p:cBhvr>
                                      <p:tavLst>
                                        <p:tav tm="0">
                                          <p:val>
                                            <p:strVal val="#ppt_x"/>
                                          </p:val>
                                        </p:tav>
                                        <p:tav tm="100000">
                                          <p:val>
                                            <p:strVal val="#ppt_x"/>
                                          </p:val>
                                        </p:tav>
                                      </p:tavLst>
                                    </p:anim>
                                    <p:anim calcmode="lin" valueType="num">
                                      <p:cBhvr additive="base">
                                        <p:cTn id="337" dur="500" fill="hold"/>
                                        <p:tgtEl>
                                          <p:spTgt spid="36"/>
                                        </p:tgtEl>
                                        <p:attrNameLst>
                                          <p:attrName>ppt_y</p:attrName>
                                        </p:attrNameLst>
                                      </p:cBhvr>
                                      <p:tavLst>
                                        <p:tav tm="0">
                                          <p:val>
                                            <p:strVal val="1+#ppt_h/2"/>
                                          </p:val>
                                        </p:tav>
                                        <p:tav tm="100000">
                                          <p:val>
                                            <p:strVal val="#ppt_y"/>
                                          </p:val>
                                        </p:tav>
                                      </p:tavLst>
                                    </p:anim>
                                  </p:childTnLst>
                                </p:cTn>
                              </p:par>
                              <p:par>
                                <p:cTn id="338" presetID="2" presetClass="entr" presetSubtype="4" fill="hold" grpId="1" nodeType="withEffect">
                                  <p:stCondLst>
                                    <p:cond delay="0"/>
                                  </p:stCondLst>
                                  <p:childTnLst>
                                    <p:set>
                                      <p:cBhvr>
                                        <p:cTn id="339" dur="1" fill="hold">
                                          <p:stCondLst>
                                            <p:cond delay="0"/>
                                          </p:stCondLst>
                                        </p:cTn>
                                        <p:tgtEl>
                                          <p:spTgt spid="37"/>
                                        </p:tgtEl>
                                        <p:attrNameLst>
                                          <p:attrName>style.visibility</p:attrName>
                                        </p:attrNameLst>
                                      </p:cBhvr>
                                      <p:to>
                                        <p:strVal val="visible"/>
                                      </p:to>
                                    </p:set>
                                    <p:anim calcmode="lin" valueType="num">
                                      <p:cBhvr additive="base">
                                        <p:cTn id="340" dur="500" fill="hold"/>
                                        <p:tgtEl>
                                          <p:spTgt spid="37"/>
                                        </p:tgtEl>
                                        <p:attrNameLst>
                                          <p:attrName>ppt_x</p:attrName>
                                        </p:attrNameLst>
                                      </p:cBhvr>
                                      <p:tavLst>
                                        <p:tav tm="0">
                                          <p:val>
                                            <p:strVal val="#ppt_x"/>
                                          </p:val>
                                        </p:tav>
                                        <p:tav tm="100000">
                                          <p:val>
                                            <p:strVal val="#ppt_x"/>
                                          </p:val>
                                        </p:tav>
                                      </p:tavLst>
                                    </p:anim>
                                    <p:anim calcmode="lin" valueType="num">
                                      <p:cBhvr additive="base">
                                        <p:cTn id="341" dur="500" fill="hold"/>
                                        <p:tgtEl>
                                          <p:spTgt spid="37"/>
                                        </p:tgtEl>
                                        <p:attrNameLst>
                                          <p:attrName>ppt_y</p:attrName>
                                        </p:attrNameLst>
                                      </p:cBhvr>
                                      <p:tavLst>
                                        <p:tav tm="0">
                                          <p:val>
                                            <p:strVal val="1+#ppt_h/2"/>
                                          </p:val>
                                        </p:tav>
                                        <p:tav tm="100000">
                                          <p:val>
                                            <p:strVal val="#ppt_y"/>
                                          </p:val>
                                        </p:tav>
                                      </p:tavLst>
                                    </p:anim>
                                  </p:childTnLst>
                                </p:cTn>
                              </p:par>
                              <p:par>
                                <p:cTn id="342" presetID="2" presetClass="entr" presetSubtype="4" fill="hold" grpId="4" nodeType="withEffect">
                                  <p:stCondLst>
                                    <p:cond delay="0"/>
                                  </p:stCondLst>
                                  <p:childTnLst>
                                    <p:set>
                                      <p:cBhvr>
                                        <p:cTn id="343" dur="1" fill="hold">
                                          <p:stCondLst>
                                            <p:cond delay="0"/>
                                          </p:stCondLst>
                                        </p:cTn>
                                        <p:tgtEl>
                                          <p:spTgt spid="10"/>
                                        </p:tgtEl>
                                        <p:attrNameLst>
                                          <p:attrName>style.visibility</p:attrName>
                                        </p:attrNameLst>
                                      </p:cBhvr>
                                      <p:to>
                                        <p:strVal val="visible"/>
                                      </p:to>
                                    </p:set>
                                    <p:anim calcmode="lin" valueType="num">
                                      <p:cBhvr additive="base">
                                        <p:cTn id="344" dur="500" fill="hold"/>
                                        <p:tgtEl>
                                          <p:spTgt spid="10"/>
                                        </p:tgtEl>
                                        <p:attrNameLst>
                                          <p:attrName>ppt_x</p:attrName>
                                        </p:attrNameLst>
                                      </p:cBhvr>
                                      <p:tavLst>
                                        <p:tav tm="0">
                                          <p:val>
                                            <p:strVal val="#ppt_x"/>
                                          </p:val>
                                        </p:tav>
                                        <p:tav tm="100000">
                                          <p:val>
                                            <p:strVal val="#ppt_x"/>
                                          </p:val>
                                        </p:tav>
                                      </p:tavLst>
                                    </p:anim>
                                    <p:anim calcmode="lin" valueType="num">
                                      <p:cBhvr additive="base">
                                        <p:cTn id="3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6" fill="hold">
                      <p:stCondLst>
                        <p:cond delay="indefinite"/>
                      </p:stCondLst>
                      <p:childTnLst>
                        <p:par>
                          <p:cTn id="347" fill="hold">
                            <p:stCondLst>
                              <p:cond delay="0"/>
                            </p:stCondLst>
                            <p:childTnLst>
                              <p:par>
                                <p:cTn id="348" presetID="6" presetClass="exit" presetSubtype="32" fill="hold" grpId="1" nodeType="clickEffect">
                                  <p:stCondLst>
                                    <p:cond delay="0"/>
                                  </p:stCondLst>
                                  <p:childTnLst>
                                    <p:animEffect transition="out" filter="circle(out)">
                                      <p:cBhvr>
                                        <p:cTn id="349" dur="2000"/>
                                        <p:tgtEl>
                                          <p:spTgt spid="7"/>
                                        </p:tgtEl>
                                      </p:cBhvr>
                                    </p:animEffect>
                                    <p:set>
                                      <p:cBhvr>
                                        <p:cTn id="350" dur="1" fill="hold">
                                          <p:stCondLst>
                                            <p:cond delay="1999"/>
                                          </p:stCondLst>
                                        </p:cTn>
                                        <p:tgtEl>
                                          <p:spTgt spid="7"/>
                                        </p:tgtEl>
                                        <p:attrNameLst>
                                          <p:attrName>style.visibility</p:attrName>
                                        </p:attrNameLst>
                                      </p:cBhvr>
                                      <p:to>
                                        <p:strVal val="hidden"/>
                                      </p:to>
                                    </p:set>
                                  </p:childTnLst>
                                </p:cTn>
                              </p:par>
                              <p:par>
                                <p:cTn id="351" presetID="6" presetClass="exit" presetSubtype="32" fill="hold" grpId="2" nodeType="withEffect">
                                  <p:stCondLst>
                                    <p:cond delay="0"/>
                                  </p:stCondLst>
                                  <p:childTnLst>
                                    <p:animEffect transition="out" filter="circle(out)">
                                      <p:cBhvr>
                                        <p:cTn id="352" dur="2000"/>
                                        <p:tgtEl>
                                          <p:spTgt spid="8"/>
                                        </p:tgtEl>
                                      </p:cBhvr>
                                    </p:animEffect>
                                    <p:set>
                                      <p:cBhvr>
                                        <p:cTn id="353" dur="1" fill="hold">
                                          <p:stCondLst>
                                            <p:cond delay="1999"/>
                                          </p:stCondLst>
                                        </p:cTn>
                                        <p:tgtEl>
                                          <p:spTgt spid="8"/>
                                        </p:tgtEl>
                                        <p:attrNameLst>
                                          <p:attrName>style.visibility</p:attrName>
                                        </p:attrNameLst>
                                      </p:cBhvr>
                                      <p:to>
                                        <p:strVal val="hidden"/>
                                      </p:to>
                                    </p:set>
                                  </p:childTnLst>
                                </p:cTn>
                              </p:par>
                              <p:par>
                                <p:cTn id="354" presetID="6" presetClass="exit" presetSubtype="32" fill="hold" grpId="2" nodeType="withEffect">
                                  <p:stCondLst>
                                    <p:cond delay="0"/>
                                  </p:stCondLst>
                                  <p:childTnLst>
                                    <p:animEffect transition="out" filter="circle(out)">
                                      <p:cBhvr>
                                        <p:cTn id="355" dur="2000"/>
                                        <p:tgtEl>
                                          <p:spTgt spid="9"/>
                                        </p:tgtEl>
                                      </p:cBhvr>
                                    </p:animEffect>
                                    <p:set>
                                      <p:cBhvr>
                                        <p:cTn id="356" dur="1" fill="hold">
                                          <p:stCondLst>
                                            <p:cond delay="1999"/>
                                          </p:stCondLst>
                                        </p:cTn>
                                        <p:tgtEl>
                                          <p:spTgt spid="9"/>
                                        </p:tgtEl>
                                        <p:attrNameLst>
                                          <p:attrName>style.visibility</p:attrName>
                                        </p:attrNameLst>
                                      </p:cBhvr>
                                      <p:to>
                                        <p:strVal val="hidden"/>
                                      </p:to>
                                    </p:set>
                                  </p:childTnLst>
                                </p:cTn>
                              </p:par>
                              <p:par>
                                <p:cTn id="357" presetID="6" presetClass="exit" presetSubtype="32" fill="hold" grpId="2" nodeType="withEffect">
                                  <p:stCondLst>
                                    <p:cond delay="0"/>
                                  </p:stCondLst>
                                  <p:childTnLst>
                                    <p:animEffect transition="out" filter="circle(out)">
                                      <p:cBhvr>
                                        <p:cTn id="358" dur="2000"/>
                                        <p:tgtEl>
                                          <p:spTgt spid="10"/>
                                        </p:tgtEl>
                                      </p:cBhvr>
                                    </p:animEffect>
                                    <p:set>
                                      <p:cBhvr>
                                        <p:cTn id="359" dur="1" fill="hold">
                                          <p:stCondLst>
                                            <p:cond delay="1999"/>
                                          </p:stCondLst>
                                        </p:cTn>
                                        <p:tgtEl>
                                          <p:spTgt spid="10"/>
                                        </p:tgtEl>
                                        <p:attrNameLst>
                                          <p:attrName>style.visibility</p:attrName>
                                        </p:attrNameLst>
                                      </p:cBhvr>
                                      <p:to>
                                        <p:strVal val="hidden"/>
                                      </p:to>
                                    </p:set>
                                  </p:childTnLst>
                                </p:cTn>
                              </p:par>
                              <p:par>
                                <p:cTn id="360" presetID="6" presetClass="exit" presetSubtype="32" fill="hold" grpId="2" nodeType="withEffect">
                                  <p:stCondLst>
                                    <p:cond delay="0"/>
                                  </p:stCondLst>
                                  <p:childTnLst>
                                    <p:animEffect transition="out" filter="circle(out)">
                                      <p:cBhvr>
                                        <p:cTn id="361" dur="2000"/>
                                        <p:tgtEl>
                                          <p:spTgt spid="11"/>
                                        </p:tgtEl>
                                      </p:cBhvr>
                                    </p:animEffect>
                                    <p:set>
                                      <p:cBhvr>
                                        <p:cTn id="362" dur="1" fill="hold">
                                          <p:stCondLst>
                                            <p:cond delay="1999"/>
                                          </p:stCondLst>
                                        </p:cTn>
                                        <p:tgtEl>
                                          <p:spTgt spid="11"/>
                                        </p:tgtEl>
                                        <p:attrNameLst>
                                          <p:attrName>style.visibility</p:attrName>
                                        </p:attrNameLst>
                                      </p:cBhvr>
                                      <p:to>
                                        <p:strVal val="hidden"/>
                                      </p:to>
                                    </p:set>
                                  </p:childTnLst>
                                </p:cTn>
                              </p:par>
                              <p:par>
                                <p:cTn id="363" presetID="6" presetClass="exit" presetSubtype="32" fill="hold" grpId="2" nodeType="withEffect">
                                  <p:stCondLst>
                                    <p:cond delay="0"/>
                                  </p:stCondLst>
                                  <p:childTnLst>
                                    <p:animEffect transition="out" filter="circle(out)">
                                      <p:cBhvr>
                                        <p:cTn id="364" dur="2000"/>
                                        <p:tgtEl>
                                          <p:spTgt spid="13"/>
                                        </p:tgtEl>
                                      </p:cBhvr>
                                    </p:animEffect>
                                    <p:set>
                                      <p:cBhvr>
                                        <p:cTn id="365" dur="1" fill="hold">
                                          <p:stCondLst>
                                            <p:cond delay="1999"/>
                                          </p:stCondLst>
                                        </p:cTn>
                                        <p:tgtEl>
                                          <p:spTgt spid="13"/>
                                        </p:tgtEl>
                                        <p:attrNameLst>
                                          <p:attrName>style.visibility</p:attrName>
                                        </p:attrNameLst>
                                      </p:cBhvr>
                                      <p:to>
                                        <p:strVal val="hidden"/>
                                      </p:to>
                                    </p:set>
                                  </p:childTnLst>
                                </p:cTn>
                              </p:par>
                              <p:par>
                                <p:cTn id="366" presetID="6" presetClass="exit" presetSubtype="32" fill="hold" grpId="2" nodeType="withEffect">
                                  <p:stCondLst>
                                    <p:cond delay="0"/>
                                  </p:stCondLst>
                                  <p:childTnLst>
                                    <p:animEffect transition="out" filter="circle(out)">
                                      <p:cBhvr>
                                        <p:cTn id="367" dur="2000"/>
                                        <p:tgtEl>
                                          <p:spTgt spid="14"/>
                                        </p:tgtEl>
                                      </p:cBhvr>
                                    </p:animEffect>
                                    <p:set>
                                      <p:cBhvr>
                                        <p:cTn id="368" dur="1" fill="hold">
                                          <p:stCondLst>
                                            <p:cond delay="1999"/>
                                          </p:stCondLst>
                                        </p:cTn>
                                        <p:tgtEl>
                                          <p:spTgt spid="14"/>
                                        </p:tgtEl>
                                        <p:attrNameLst>
                                          <p:attrName>style.visibility</p:attrName>
                                        </p:attrNameLst>
                                      </p:cBhvr>
                                      <p:to>
                                        <p:strVal val="hidden"/>
                                      </p:to>
                                    </p:set>
                                  </p:childTnLst>
                                </p:cTn>
                              </p:par>
                              <p:par>
                                <p:cTn id="369" presetID="6" presetClass="exit" presetSubtype="32" fill="hold" grpId="2" nodeType="withEffect">
                                  <p:stCondLst>
                                    <p:cond delay="0"/>
                                  </p:stCondLst>
                                  <p:childTnLst>
                                    <p:animEffect transition="out" filter="circle(out)">
                                      <p:cBhvr>
                                        <p:cTn id="370" dur="2000"/>
                                        <p:tgtEl>
                                          <p:spTgt spid="15"/>
                                        </p:tgtEl>
                                      </p:cBhvr>
                                    </p:animEffect>
                                    <p:set>
                                      <p:cBhvr>
                                        <p:cTn id="371" dur="1" fill="hold">
                                          <p:stCondLst>
                                            <p:cond delay="1999"/>
                                          </p:stCondLst>
                                        </p:cTn>
                                        <p:tgtEl>
                                          <p:spTgt spid="15"/>
                                        </p:tgtEl>
                                        <p:attrNameLst>
                                          <p:attrName>style.visibility</p:attrName>
                                        </p:attrNameLst>
                                      </p:cBhvr>
                                      <p:to>
                                        <p:strVal val="hidden"/>
                                      </p:to>
                                    </p:set>
                                  </p:childTnLst>
                                </p:cTn>
                              </p:par>
                              <p:par>
                                <p:cTn id="372" presetID="6" presetClass="exit" presetSubtype="32" fill="hold" grpId="2" nodeType="withEffect">
                                  <p:stCondLst>
                                    <p:cond delay="0"/>
                                  </p:stCondLst>
                                  <p:childTnLst>
                                    <p:animEffect transition="out" filter="circle(out)">
                                      <p:cBhvr>
                                        <p:cTn id="373" dur="2000"/>
                                        <p:tgtEl>
                                          <p:spTgt spid="16"/>
                                        </p:tgtEl>
                                      </p:cBhvr>
                                    </p:animEffect>
                                    <p:set>
                                      <p:cBhvr>
                                        <p:cTn id="374" dur="1" fill="hold">
                                          <p:stCondLst>
                                            <p:cond delay="1999"/>
                                          </p:stCondLst>
                                        </p:cTn>
                                        <p:tgtEl>
                                          <p:spTgt spid="16"/>
                                        </p:tgtEl>
                                        <p:attrNameLst>
                                          <p:attrName>style.visibility</p:attrName>
                                        </p:attrNameLst>
                                      </p:cBhvr>
                                      <p:to>
                                        <p:strVal val="hidden"/>
                                      </p:to>
                                    </p:set>
                                  </p:childTnLst>
                                </p:cTn>
                              </p:par>
                              <p:par>
                                <p:cTn id="375" presetID="6" presetClass="exit" presetSubtype="32" fill="hold" grpId="2" nodeType="withEffect">
                                  <p:stCondLst>
                                    <p:cond delay="0"/>
                                  </p:stCondLst>
                                  <p:childTnLst>
                                    <p:animEffect transition="out" filter="circle(out)">
                                      <p:cBhvr>
                                        <p:cTn id="376" dur="2000"/>
                                        <p:tgtEl>
                                          <p:spTgt spid="17"/>
                                        </p:tgtEl>
                                      </p:cBhvr>
                                    </p:animEffect>
                                    <p:set>
                                      <p:cBhvr>
                                        <p:cTn id="377" dur="1" fill="hold">
                                          <p:stCondLst>
                                            <p:cond delay="1999"/>
                                          </p:stCondLst>
                                        </p:cTn>
                                        <p:tgtEl>
                                          <p:spTgt spid="17"/>
                                        </p:tgtEl>
                                        <p:attrNameLst>
                                          <p:attrName>style.visibility</p:attrName>
                                        </p:attrNameLst>
                                      </p:cBhvr>
                                      <p:to>
                                        <p:strVal val="hidden"/>
                                      </p:to>
                                    </p:set>
                                  </p:childTnLst>
                                </p:cTn>
                              </p:par>
                              <p:par>
                                <p:cTn id="378" presetID="6" presetClass="exit" presetSubtype="32" fill="hold" grpId="2" nodeType="withEffect">
                                  <p:stCondLst>
                                    <p:cond delay="0"/>
                                  </p:stCondLst>
                                  <p:childTnLst>
                                    <p:animEffect transition="out" filter="circle(out)">
                                      <p:cBhvr>
                                        <p:cTn id="379" dur="2000"/>
                                        <p:tgtEl>
                                          <p:spTgt spid="18"/>
                                        </p:tgtEl>
                                      </p:cBhvr>
                                    </p:animEffect>
                                    <p:set>
                                      <p:cBhvr>
                                        <p:cTn id="380" dur="1" fill="hold">
                                          <p:stCondLst>
                                            <p:cond delay="1999"/>
                                          </p:stCondLst>
                                        </p:cTn>
                                        <p:tgtEl>
                                          <p:spTgt spid="18"/>
                                        </p:tgtEl>
                                        <p:attrNameLst>
                                          <p:attrName>style.visibility</p:attrName>
                                        </p:attrNameLst>
                                      </p:cBhvr>
                                      <p:to>
                                        <p:strVal val="hidden"/>
                                      </p:to>
                                    </p:set>
                                  </p:childTnLst>
                                </p:cTn>
                              </p:par>
                              <p:par>
                                <p:cTn id="381" presetID="6" presetClass="exit" presetSubtype="32" fill="hold" grpId="2" nodeType="withEffect">
                                  <p:stCondLst>
                                    <p:cond delay="0"/>
                                  </p:stCondLst>
                                  <p:childTnLst>
                                    <p:animEffect transition="out" filter="circle(out)">
                                      <p:cBhvr>
                                        <p:cTn id="382" dur="2000"/>
                                        <p:tgtEl>
                                          <p:spTgt spid="19"/>
                                        </p:tgtEl>
                                      </p:cBhvr>
                                    </p:animEffect>
                                    <p:set>
                                      <p:cBhvr>
                                        <p:cTn id="383" dur="1" fill="hold">
                                          <p:stCondLst>
                                            <p:cond delay="1999"/>
                                          </p:stCondLst>
                                        </p:cTn>
                                        <p:tgtEl>
                                          <p:spTgt spid="19"/>
                                        </p:tgtEl>
                                        <p:attrNameLst>
                                          <p:attrName>style.visibility</p:attrName>
                                        </p:attrNameLst>
                                      </p:cBhvr>
                                      <p:to>
                                        <p:strVal val="hidden"/>
                                      </p:to>
                                    </p:set>
                                  </p:childTnLst>
                                </p:cTn>
                              </p:par>
                              <p:par>
                                <p:cTn id="384" presetID="6" presetClass="exit" presetSubtype="32" fill="hold" grpId="2" nodeType="withEffect">
                                  <p:stCondLst>
                                    <p:cond delay="0"/>
                                  </p:stCondLst>
                                  <p:childTnLst>
                                    <p:animEffect transition="out" filter="circle(out)">
                                      <p:cBhvr>
                                        <p:cTn id="385" dur="2000"/>
                                        <p:tgtEl>
                                          <p:spTgt spid="20"/>
                                        </p:tgtEl>
                                      </p:cBhvr>
                                    </p:animEffect>
                                    <p:set>
                                      <p:cBhvr>
                                        <p:cTn id="386" dur="1" fill="hold">
                                          <p:stCondLst>
                                            <p:cond delay="1999"/>
                                          </p:stCondLst>
                                        </p:cTn>
                                        <p:tgtEl>
                                          <p:spTgt spid="20"/>
                                        </p:tgtEl>
                                        <p:attrNameLst>
                                          <p:attrName>style.visibility</p:attrName>
                                        </p:attrNameLst>
                                      </p:cBhvr>
                                      <p:to>
                                        <p:strVal val="hidden"/>
                                      </p:to>
                                    </p:set>
                                  </p:childTnLst>
                                </p:cTn>
                              </p:par>
                              <p:par>
                                <p:cTn id="387" presetID="6" presetClass="exit" presetSubtype="32" fill="hold" grpId="2" nodeType="withEffect">
                                  <p:stCondLst>
                                    <p:cond delay="0"/>
                                  </p:stCondLst>
                                  <p:childTnLst>
                                    <p:animEffect transition="out" filter="circle(out)">
                                      <p:cBhvr>
                                        <p:cTn id="388" dur="2000"/>
                                        <p:tgtEl>
                                          <p:spTgt spid="21"/>
                                        </p:tgtEl>
                                      </p:cBhvr>
                                    </p:animEffect>
                                    <p:set>
                                      <p:cBhvr>
                                        <p:cTn id="389" dur="1" fill="hold">
                                          <p:stCondLst>
                                            <p:cond delay="1999"/>
                                          </p:stCondLst>
                                        </p:cTn>
                                        <p:tgtEl>
                                          <p:spTgt spid="21"/>
                                        </p:tgtEl>
                                        <p:attrNameLst>
                                          <p:attrName>style.visibility</p:attrName>
                                        </p:attrNameLst>
                                      </p:cBhvr>
                                      <p:to>
                                        <p:strVal val="hidden"/>
                                      </p:to>
                                    </p:set>
                                  </p:childTnLst>
                                </p:cTn>
                              </p:par>
                              <p:par>
                                <p:cTn id="390" presetID="6" presetClass="exit" presetSubtype="32" fill="hold" grpId="2" nodeType="withEffect">
                                  <p:stCondLst>
                                    <p:cond delay="0"/>
                                  </p:stCondLst>
                                  <p:childTnLst>
                                    <p:animEffect transition="out" filter="circle(out)">
                                      <p:cBhvr>
                                        <p:cTn id="391" dur="2000"/>
                                        <p:tgtEl>
                                          <p:spTgt spid="22"/>
                                        </p:tgtEl>
                                      </p:cBhvr>
                                    </p:animEffect>
                                    <p:set>
                                      <p:cBhvr>
                                        <p:cTn id="392" dur="1" fill="hold">
                                          <p:stCondLst>
                                            <p:cond delay="1999"/>
                                          </p:stCondLst>
                                        </p:cTn>
                                        <p:tgtEl>
                                          <p:spTgt spid="22"/>
                                        </p:tgtEl>
                                        <p:attrNameLst>
                                          <p:attrName>style.visibility</p:attrName>
                                        </p:attrNameLst>
                                      </p:cBhvr>
                                      <p:to>
                                        <p:strVal val="hidden"/>
                                      </p:to>
                                    </p:set>
                                  </p:childTnLst>
                                </p:cTn>
                              </p:par>
                              <p:par>
                                <p:cTn id="393" presetID="6" presetClass="exit" presetSubtype="32" fill="hold" grpId="2" nodeType="withEffect">
                                  <p:stCondLst>
                                    <p:cond delay="0"/>
                                  </p:stCondLst>
                                  <p:childTnLst>
                                    <p:animEffect transition="out" filter="circle(out)">
                                      <p:cBhvr>
                                        <p:cTn id="394" dur="2000"/>
                                        <p:tgtEl>
                                          <p:spTgt spid="23"/>
                                        </p:tgtEl>
                                      </p:cBhvr>
                                    </p:animEffect>
                                    <p:set>
                                      <p:cBhvr>
                                        <p:cTn id="395" dur="1" fill="hold">
                                          <p:stCondLst>
                                            <p:cond delay="1999"/>
                                          </p:stCondLst>
                                        </p:cTn>
                                        <p:tgtEl>
                                          <p:spTgt spid="23"/>
                                        </p:tgtEl>
                                        <p:attrNameLst>
                                          <p:attrName>style.visibility</p:attrName>
                                        </p:attrNameLst>
                                      </p:cBhvr>
                                      <p:to>
                                        <p:strVal val="hidden"/>
                                      </p:to>
                                    </p:set>
                                  </p:childTnLst>
                                </p:cTn>
                              </p:par>
                              <p:par>
                                <p:cTn id="396" presetID="6" presetClass="exit" presetSubtype="32" fill="hold" grpId="2" nodeType="withEffect">
                                  <p:stCondLst>
                                    <p:cond delay="0"/>
                                  </p:stCondLst>
                                  <p:childTnLst>
                                    <p:animEffect transition="out" filter="circle(out)">
                                      <p:cBhvr>
                                        <p:cTn id="397" dur="2000"/>
                                        <p:tgtEl>
                                          <p:spTgt spid="24"/>
                                        </p:tgtEl>
                                      </p:cBhvr>
                                    </p:animEffect>
                                    <p:set>
                                      <p:cBhvr>
                                        <p:cTn id="398" dur="1" fill="hold">
                                          <p:stCondLst>
                                            <p:cond delay="1999"/>
                                          </p:stCondLst>
                                        </p:cTn>
                                        <p:tgtEl>
                                          <p:spTgt spid="24"/>
                                        </p:tgtEl>
                                        <p:attrNameLst>
                                          <p:attrName>style.visibility</p:attrName>
                                        </p:attrNameLst>
                                      </p:cBhvr>
                                      <p:to>
                                        <p:strVal val="hidden"/>
                                      </p:to>
                                    </p:set>
                                  </p:childTnLst>
                                </p:cTn>
                              </p:par>
                              <p:par>
                                <p:cTn id="399" presetID="6" presetClass="exit" presetSubtype="32" fill="hold" grpId="2" nodeType="withEffect">
                                  <p:stCondLst>
                                    <p:cond delay="0"/>
                                  </p:stCondLst>
                                  <p:childTnLst>
                                    <p:animEffect transition="out" filter="circle(out)">
                                      <p:cBhvr>
                                        <p:cTn id="400" dur="2000"/>
                                        <p:tgtEl>
                                          <p:spTgt spid="25"/>
                                        </p:tgtEl>
                                      </p:cBhvr>
                                    </p:animEffect>
                                    <p:set>
                                      <p:cBhvr>
                                        <p:cTn id="401" dur="1" fill="hold">
                                          <p:stCondLst>
                                            <p:cond delay="1999"/>
                                          </p:stCondLst>
                                        </p:cTn>
                                        <p:tgtEl>
                                          <p:spTgt spid="25"/>
                                        </p:tgtEl>
                                        <p:attrNameLst>
                                          <p:attrName>style.visibility</p:attrName>
                                        </p:attrNameLst>
                                      </p:cBhvr>
                                      <p:to>
                                        <p:strVal val="hidden"/>
                                      </p:to>
                                    </p:set>
                                  </p:childTnLst>
                                </p:cTn>
                              </p:par>
                              <p:par>
                                <p:cTn id="402" presetID="6" presetClass="exit" presetSubtype="32" fill="hold" grpId="2" nodeType="withEffect">
                                  <p:stCondLst>
                                    <p:cond delay="0"/>
                                  </p:stCondLst>
                                  <p:childTnLst>
                                    <p:animEffect transition="out" filter="circle(out)">
                                      <p:cBhvr>
                                        <p:cTn id="403" dur="2000"/>
                                        <p:tgtEl>
                                          <p:spTgt spid="26"/>
                                        </p:tgtEl>
                                      </p:cBhvr>
                                    </p:animEffect>
                                    <p:set>
                                      <p:cBhvr>
                                        <p:cTn id="404" dur="1" fill="hold">
                                          <p:stCondLst>
                                            <p:cond delay="1999"/>
                                          </p:stCondLst>
                                        </p:cTn>
                                        <p:tgtEl>
                                          <p:spTgt spid="26"/>
                                        </p:tgtEl>
                                        <p:attrNameLst>
                                          <p:attrName>style.visibility</p:attrName>
                                        </p:attrNameLst>
                                      </p:cBhvr>
                                      <p:to>
                                        <p:strVal val="hidden"/>
                                      </p:to>
                                    </p:set>
                                  </p:childTnLst>
                                </p:cTn>
                              </p:par>
                              <p:par>
                                <p:cTn id="405" presetID="6" presetClass="exit" presetSubtype="32" fill="hold" grpId="2" nodeType="withEffect">
                                  <p:stCondLst>
                                    <p:cond delay="0"/>
                                  </p:stCondLst>
                                  <p:childTnLst>
                                    <p:animEffect transition="out" filter="circle(out)">
                                      <p:cBhvr>
                                        <p:cTn id="406" dur="2000"/>
                                        <p:tgtEl>
                                          <p:spTgt spid="27"/>
                                        </p:tgtEl>
                                      </p:cBhvr>
                                    </p:animEffect>
                                    <p:set>
                                      <p:cBhvr>
                                        <p:cTn id="407" dur="1" fill="hold">
                                          <p:stCondLst>
                                            <p:cond delay="1999"/>
                                          </p:stCondLst>
                                        </p:cTn>
                                        <p:tgtEl>
                                          <p:spTgt spid="27"/>
                                        </p:tgtEl>
                                        <p:attrNameLst>
                                          <p:attrName>style.visibility</p:attrName>
                                        </p:attrNameLst>
                                      </p:cBhvr>
                                      <p:to>
                                        <p:strVal val="hidden"/>
                                      </p:to>
                                    </p:set>
                                  </p:childTnLst>
                                </p:cTn>
                              </p:par>
                              <p:par>
                                <p:cTn id="408" presetID="6" presetClass="exit" presetSubtype="32" fill="hold" grpId="2" nodeType="withEffect">
                                  <p:stCondLst>
                                    <p:cond delay="0"/>
                                  </p:stCondLst>
                                  <p:childTnLst>
                                    <p:animEffect transition="out" filter="circle(out)">
                                      <p:cBhvr>
                                        <p:cTn id="409" dur="2000"/>
                                        <p:tgtEl>
                                          <p:spTgt spid="28"/>
                                        </p:tgtEl>
                                      </p:cBhvr>
                                    </p:animEffect>
                                    <p:set>
                                      <p:cBhvr>
                                        <p:cTn id="410" dur="1" fill="hold">
                                          <p:stCondLst>
                                            <p:cond delay="1999"/>
                                          </p:stCondLst>
                                        </p:cTn>
                                        <p:tgtEl>
                                          <p:spTgt spid="28"/>
                                        </p:tgtEl>
                                        <p:attrNameLst>
                                          <p:attrName>style.visibility</p:attrName>
                                        </p:attrNameLst>
                                      </p:cBhvr>
                                      <p:to>
                                        <p:strVal val="hidden"/>
                                      </p:to>
                                    </p:set>
                                  </p:childTnLst>
                                </p:cTn>
                              </p:par>
                              <p:par>
                                <p:cTn id="411" presetID="6" presetClass="exit" presetSubtype="32" fill="hold" grpId="2" nodeType="withEffect">
                                  <p:stCondLst>
                                    <p:cond delay="0"/>
                                  </p:stCondLst>
                                  <p:childTnLst>
                                    <p:animEffect transition="out" filter="circle(out)">
                                      <p:cBhvr>
                                        <p:cTn id="412" dur="2000"/>
                                        <p:tgtEl>
                                          <p:spTgt spid="29"/>
                                        </p:tgtEl>
                                      </p:cBhvr>
                                    </p:animEffect>
                                    <p:set>
                                      <p:cBhvr>
                                        <p:cTn id="413" dur="1" fill="hold">
                                          <p:stCondLst>
                                            <p:cond delay="1999"/>
                                          </p:stCondLst>
                                        </p:cTn>
                                        <p:tgtEl>
                                          <p:spTgt spid="29"/>
                                        </p:tgtEl>
                                        <p:attrNameLst>
                                          <p:attrName>style.visibility</p:attrName>
                                        </p:attrNameLst>
                                      </p:cBhvr>
                                      <p:to>
                                        <p:strVal val="hidden"/>
                                      </p:to>
                                    </p:set>
                                  </p:childTnLst>
                                </p:cTn>
                              </p:par>
                              <p:par>
                                <p:cTn id="414" presetID="6" presetClass="exit" presetSubtype="32" fill="hold" grpId="2" nodeType="withEffect">
                                  <p:stCondLst>
                                    <p:cond delay="0"/>
                                  </p:stCondLst>
                                  <p:childTnLst>
                                    <p:animEffect transition="out" filter="circle(out)">
                                      <p:cBhvr>
                                        <p:cTn id="415" dur="2000"/>
                                        <p:tgtEl>
                                          <p:spTgt spid="30"/>
                                        </p:tgtEl>
                                      </p:cBhvr>
                                    </p:animEffect>
                                    <p:set>
                                      <p:cBhvr>
                                        <p:cTn id="416" dur="1" fill="hold">
                                          <p:stCondLst>
                                            <p:cond delay="1999"/>
                                          </p:stCondLst>
                                        </p:cTn>
                                        <p:tgtEl>
                                          <p:spTgt spid="30"/>
                                        </p:tgtEl>
                                        <p:attrNameLst>
                                          <p:attrName>style.visibility</p:attrName>
                                        </p:attrNameLst>
                                      </p:cBhvr>
                                      <p:to>
                                        <p:strVal val="hidden"/>
                                      </p:to>
                                    </p:set>
                                  </p:childTnLst>
                                </p:cTn>
                              </p:par>
                              <p:par>
                                <p:cTn id="417" presetID="6" presetClass="exit" presetSubtype="32" fill="hold" grpId="2" nodeType="withEffect">
                                  <p:stCondLst>
                                    <p:cond delay="0"/>
                                  </p:stCondLst>
                                  <p:childTnLst>
                                    <p:animEffect transition="out" filter="circle(out)">
                                      <p:cBhvr>
                                        <p:cTn id="418" dur="2000"/>
                                        <p:tgtEl>
                                          <p:spTgt spid="31"/>
                                        </p:tgtEl>
                                      </p:cBhvr>
                                    </p:animEffect>
                                    <p:set>
                                      <p:cBhvr>
                                        <p:cTn id="419" dur="1" fill="hold">
                                          <p:stCondLst>
                                            <p:cond delay="1999"/>
                                          </p:stCondLst>
                                        </p:cTn>
                                        <p:tgtEl>
                                          <p:spTgt spid="31"/>
                                        </p:tgtEl>
                                        <p:attrNameLst>
                                          <p:attrName>style.visibility</p:attrName>
                                        </p:attrNameLst>
                                      </p:cBhvr>
                                      <p:to>
                                        <p:strVal val="hidden"/>
                                      </p:to>
                                    </p:set>
                                  </p:childTnLst>
                                </p:cTn>
                              </p:par>
                              <p:par>
                                <p:cTn id="420" presetID="6" presetClass="exit" presetSubtype="32" fill="hold" grpId="2" nodeType="withEffect">
                                  <p:stCondLst>
                                    <p:cond delay="0"/>
                                  </p:stCondLst>
                                  <p:childTnLst>
                                    <p:animEffect transition="out" filter="circle(out)">
                                      <p:cBhvr>
                                        <p:cTn id="421" dur="2000"/>
                                        <p:tgtEl>
                                          <p:spTgt spid="32"/>
                                        </p:tgtEl>
                                      </p:cBhvr>
                                    </p:animEffect>
                                    <p:set>
                                      <p:cBhvr>
                                        <p:cTn id="422" dur="1" fill="hold">
                                          <p:stCondLst>
                                            <p:cond delay="1999"/>
                                          </p:stCondLst>
                                        </p:cTn>
                                        <p:tgtEl>
                                          <p:spTgt spid="32"/>
                                        </p:tgtEl>
                                        <p:attrNameLst>
                                          <p:attrName>style.visibility</p:attrName>
                                        </p:attrNameLst>
                                      </p:cBhvr>
                                      <p:to>
                                        <p:strVal val="hidden"/>
                                      </p:to>
                                    </p:set>
                                  </p:childTnLst>
                                </p:cTn>
                              </p:par>
                              <p:par>
                                <p:cTn id="423" presetID="6" presetClass="exit" presetSubtype="32" fill="hold" grpId="2" nodeType="withEffect">
                                  <p:stCondLst>
                                    <p:cond delay="0"/>
                                  </p:stCondLst>
                                  <p:childTnLst>
                                    <p:animEffect transition="out" filter="circle(out)">
                                      <p:cBhvr>
                                        <p:cTn id="424" dur="2000"/>
                                        <p:tgtEl>
                                          <p:spTgt spid="33"/>
                                        </p:tgtEl>
                                      </p:cBhvr>
                                    </p:animEffect>
                                    <p:set>
                                      <p:cBhvr>
                                        <p:cTn id="425" dur="1" fill="hold">
                                          <p:stCondLst>
                                            <p:cond delay="1999"/>
                                          </p:stCondLst>
                                        </p:cTn>
                                        <p:tgtEl>
                                          <p:spTgt spid="33"/>
                                        </p:tgtEl>
                                        <p:attrNameLst>
                                          <p:attrName>style.visibility</p:attrName>
                                        </p:attrNameLst>
                                      </p:cBhvr>
                                      <p:to>
                                        <p:strVal val="hidden"/>
                                      </p:to>
                                    </p:set>
                                  </p:childTnLst>
                                </p:cTn>
                              </p:par>
                              <p:par>
                                <p:cTn id="426" presetID="6" presetClass="exit" presetSubtype="32" fill="hold" grpId="2" nodeType="withEffect">
                                  <p:stCondLst>
                                    <p:cond delay="0"/>
                                  </p:stCondLst>
                                  <p:childTnLst>
                                    <p:animEffect transition="out" filter="circle(out)">
                                      <p:cBhvr>
                                        <p:cTn id="427" dur="2000"/>
                                        <p:tgtEl>
                                          <p:spTgt spid="34"/>
                                        </p:tgtEl>
                                      </p:cBhvr>
                                    </p:animEffect>
                                    <p:set>
                                      <p:cBhvr>
                                        <p:cTn id="428" dur="1" fill="hold">
                                          <p:stCondLst>
                                            <p:cond delay="1999"/>
                                          </p:stCondLst>
                                        </p:cTn>
                                        <p:tgtEl>
                                          <p:spTgt spid="34"/>
                                        </p:tgtEl>
                                        <p:attrNameLst>
                                          <p:attrName>style.visibility</p:attrName>
                                        </p:attrNameLst>
                                      </p:cBhvr>
                                      <p:to>
                                        <p:strVal val="hidden"/>
                                      </p:to>
                                    </p:set>
                                  </p:childTnLst>
                                </p:cTn>
                              </p:par>
                              <p:par>
                                <p:cTn id="429" presetID="6" presetClass="exit" presetSubtype="32" fill="hold" grpId="2" nodeType="withEffect">
                                  <p:stCondLst>
                                    <p:cond delay="0"/>
                                  </p:stCondLst>
                                  <p:childTnLst>
                                    <p:animEffect transition="out" filter="circle(out)">
                                      <p:cBhvr>
                                        <p:cTn id="430" dur="2000"/>
                                        <p:tgtEl>
                                          <p:spTgt spid="35"/>
                                        </p:tgtEl>
                                      </p:cBhvr>
                                    </p:animEffect>
                                    <p:set>
                                      <p:cBhvr>
                                        <p:cTn id="431" dur="1" fill="hold">
                                          <p:stCondLst>
                                            <p:cond delay="1999"/>
                                          </p:stCondLst>
                                        </p:cTn>
                                        <p:tgtEl>
                                          <p:spTgt spid="35"/>
                                        </p:tgtEl>
                                        <p:attrNameLst>
                                          <p:attrName>style.visibility</p:attrName>
                                        </p:attrNameLst>
                                      </p:cBhvr>
                                      <p:to>
                                        <p:strVal val="hidden"/>
                                      </p:to>
                                    </p:set>
                                  </p:childTnLst>
                                </p:cTn>
                              </p:par>
                              <p:par>
                                <p:cTn id="432" presetID="6" presetClass="exit" presetSubtype="32" fill="hold" grpId="2" nodeType="withEffect">
                                  <p:stCondLst>
                                    <p:cond delay="0"/>
                                  </p:stCondLst>
                                  <p:childTnLst>
                                    <p:animEffect transition="out" filter="circle(out)">
                                      <p:cBhvr>
                                        <p:cTn id="433" dur="2000"/>
                                        <p:tgtEl>
                                          <p:spTgt spid="36"/>
                                        </p:tgtEl>
                                      </p:cBhvr>
                                    </p:animEffect>
                                    <p:set>
                                      <p:cBhvr>
                                        <p:cTn id="434" dur="1" fill="hold">
                                          <p:stCondLst>
                                            <p:cond delay="1999"/>
                                          </p:stCondLst>
                                        </p:cTn>
                                        <p:tgtEl>
                                          <p:spTgt spid="36"/>
                                        </p:tgtEl>
                                        <p:attrNameLst>
                                          <p:attrName>style.visibility</p:attrName>
                                        </p:attrNameLst>
                                      </p:cBhvr>
                                      <p:to>
                                        <p:strVal val="hidden"/>
                                      </p:to>
                                    </p:set>
                                  </p:childTnLst>
                                </p:cTn>
                              </p:par>
                              <p:par>
                                <p:cTn id="435" presetID="6" presetClass="exit" presetSubtype="32" fill="hold" grpId="2" nodeType="withEffect">
                                  <p:stCondLst>
                                    <p:cond delay="0"/>
                                  </p:stCondLst>
                                  <p:childTnLst>
                                    <p:animEffect transition="out" filter="circle(out)">
                                      <p:cBhvr>
                                        <p:cTn id="436" dur="2000"/>
                                        <p:tgtEl>
                                          <p:spTgt spid="37"/>
                                        </p:tgtEl>
                                      </p:cBhvr>
                                    </p:animEffect>
                                    <p:set>
                                      <p:cBhvr>
                                        <p:cTn id="437" dur="1" fill="hold">
                                          <p:stCondLst>
                                            <p:cond delay="1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8" grpId="3" animBg="1"/>
      <p:bldP spid="8" grpId="4" animBg="1"/>
      <p:bldP spid="8" grpId="5" animBg="1"/>
      <p:bldP spid="9" grpId="0" animBg="1"/>
      <p:bldP spid="9" grpId="1" animBg="1"/>
      <p:bldP spid="9" grpId="2" animBg="1"/>
      <p:bldP spid="9" grpId="3" animBg="1"/>
      <p:bldP spid="9" grpId="4" animBg="1"/>
      <p:bldP spid="9" grpId="5" animBg="1"/>
      <p:bldP spid="10" grpId="0" animBg="1"/>
      <p:bldP spid="10" grpId="1" animBg="1"/>
      <p:bldP spid="10" grpId="2" animBg="1"/>
      <p:bldP spid="10" grpId="3" animBg="1"/>
      <p:bldP spid="10" grpId="4" animBg="1"/>
      <p:bldP spid="10" grpId="5" animBg="1"/>
      <p:bldP spid="11" grpId="0" animBg="1"/>
      <p:bldP spid="11" grpId="1" animBg="1"/>
      <p:bldP spid="11"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8FE2-6EFD-491A-82A3-F8A0D16454F1}"/>
              </a:ext>
            </a:extLst>
          </p:cNvPr>
          <p:cNvSpPr>
            <a:spLocks noGrp="1"/>
          </p:cNvSpPr>
          <p:nvPr>
            <p:ph type="title"/>
          </p:nvPr>
        </p:nvSpPr>
        <p:spPr/>
        <p:txBody>
          <a:bodyPr/>
          <a:lstStyle/>
          <a:p>
            <a:r>
              <a:rPr lang="en-US" b="1" dirty="0"/>
              <a:t>Fallow Systems</a:t>
            </a:r>
            <a:endParaRPr lang="en-US" dirty="0"/>
          </a:p>
        </p:txBody>
      </p:sp>
      <p:sp>
        <p:nvSpPr>
          <p:cNvPr id="3" name="Content Placeholder 2">
            <a:extLst>
              <a:ext uri="{FF2B5EF4-FFF2-40B4-BE49-F238E27FC236}">
                <a16:creationId xmlns:a16="http://schemas.microsoft.com/office/drawing/2014/main" id="{5C17EA11-4A82-4C99-8C52-E6218B2B4A16}"/>
              </a:ext>
            </a:extLst>
          </p:cNvPr>
          <p:cNvSpPr>
            <a:spLocks noGrp="1"/>
          </p:cNvSpPr>
          <p:nvPr>
            <p:ph idx="1"/>
          </p:nvPr>
        </p:nvSpPr>
        <p:spPr>
          <a:xfrm>
            <a:off x="1487488" y="1196962"/>
            <a:ext cx="10369152" cy="5384067"/>
          </a:xfrm>
        </p:spPr>
        <p:txBody>
          <a:bodyPr>
            <a:normAutofit/>
          </a:bodyPr>
          <a:lstStyle/>
          <a:p>
            <a:pPr algn="just"/>
            <a:r>
              <a:rPr lang="en-US" dirty="0"/>
              <a:t>Fallow systems consist of leaving a cropland either uncropped, weed-free or with volunteer vegetation for at least one growing season in order to control weeds, accumulate and store water, regenerate available plant nutrients, and restore soil productivity</a:t>
            </a:r>
          </a:p>
          <a:p>
            <a:r>
              <a:rPr lang="en-US" dirty="0"/>
              <a:t>intensive plowing degrades soil structure, accelerates organic matter decomposition, reduces water infiltration, and increases soil erosion hazard.</a:t>
            </a:r>
          </a:p>
          <a:p>
            <a:r>
              <a:rPr lang="en-US" dirty="0"/>
              <a:t>Reduction in saturated hydraulic conductivity can increase runoff rates in fallow lands. </a:t>
            </a:r>
          </a:p>
          <a:p>
            <a:pPr algn="just"/>
            <a:r>
              <a:rPr lang="en-US" dirty="0"/>
              <a:t>Growing grass and legumes in place of bare fallow rotations is useful to providing permanent vegetative cover to soil and improve soil biological activity and nutrient cycling.</a:t>
            </a:r>
          </a:p>
          <a:p>
            <a:endParaRPr lang="en-US" dirty="0"/>
          </a:p>
          <a:p>
            <a:pPr algn="just"/>
            <a:endParaRPr lang="en-US" dirty="0"/>
          </a:p>
          <a:p>
            <a:endParaRPr lang="en-US" dirty="0"/>
          </a:p>
        </p:txBody>
      </p:sp>
      <p:sp>
        <p:nvSpPr>
          <p:cNvPr id="4" name="Date Placeholder 3">
            <a:extLst>
              <a:ext uri="{FF2B5EF4-FFF2-40B4-BE49-F238E27FC236}">
                <a16:creationId xmlns:a16="http://schemas.microsoft.com/office/drawing/2014/main" id="{4D0A23C2-6FD6-4829-9FD2-674A33DF0B20}"/>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BC4B0122-4608-4931-8E19-11E439381B1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6669189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58C0-A438-4B7D-9C9E-698F95D156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5C6488-4764-4F7B-B4FF-C050C66EBCAC}"/>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06BBD19A-3001-41CA-BAF7-EB4A3DE00F8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56458D6-F2BD-48C7-89DF-B15602B225D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2D7FFBDA-CDFF-4ABB-8080-681C0CF1A774}"/>
              </a:ext>
            </a:extLst>
          </p:cNvPr>
          <p:cNvPicPr>
            <a:picLocks noChangeAspect="1"/>
          </p:cNvPicPr>
          <p:nvPr/>
        </p:nvPicPr>
        <p:blipFill>
          <a:blip r:embed="rId2"/>
          <a:stretch>
            <a:fillRect/>
          </a:stretch>
        </p:blipFill>
        <p:spPr>
          <a:xfrm>
            <a:off x="1295467" y="0"/>
            <a:ext cx="10896533" cy="6858000"/>
          </a:xfrm>
          <a:prstGeom prst="rect">
            <a:avLst/>
          </a:prstGeom>
        </p:spPr>
      </p:pic>
    </p:spTree>
    <p:extLst>
      <p:ext uri="{BB962C8B-B14F-4D97-AF65-F5344CB8AC3E}">
        <p14:creationId xmlns:p14="http://schemas.microsoft.com/office/powerpoint/2010/main" val="24835817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426C-01E4-40B7-B748-B2EE38B37C69}"/>
              </a:ext>
            </a:extLst>
          </p:cNvPr>
          <p:cNvSpPr>
            <a:spLocks noGrp="1"/>
          </p:cNvSpPr>
          <p:nvPr>
            <p:ph type="title"/>
          </p:nvPr>
        </p:nvSpPr>
        <p:spPr/>
        <p:txBody>
          <a:bodyPr>
            <a:normAutofit/>
          </a:bodyPr>
          <a:lstStyle/>
          <a:p>
            <a:r>
              <a:rPr lang="en-US" b="1" dirty="0"/>
              <a:t>Monoculture</a:t>
            </a:r>
            <a:endParaRPr lang="en-US" dirty="0"/>
          </a:p>
        </p:txBody>
      </p:sp>
      <p:sp>
        <p:nvSpPr>
          <p:cNvPr id="3" name="Content Placeholder 2">
            <a:extLst>
              <a:ext uri="{FF2B5EF4-FFF2-40B4-BE49-F238E27FC236}">
                <a16:creationId xmlns:a16="http://schemas.microsoft.com/office/drawing/2014/main" id="{202BDA3D-B9CA-499C-AA82-7D9D839E6CC5}"/>
              </a:ext>
            </a:extLst>
          </p:cNvPr>
          <p:cNvSpPr>
            <a:spLocks noGrp="1"/>
          </p:cNvSpPr>
          <p:nvPr>
            <p:ph idx="1"/>
          </p:nvPr>
        </p:nvSpPr>
        <p:spPr/>
        <p:txBody>
          <a:bodyPr>
            <a:normAutofit/>
          </a:bodyPr>
          <a:lstStyle/>
          <a:p>
            <a:pPr algn="just"/>
            <a:r>
              <a:rPr lang="en-US" dirty="0"/>
              <a:t>Monoculture refers to a cropping system in which the same crop is grown in the same field on a continuous basis.</a:t>
            </a:r>
          </a:p>
          <a:p>
            <a:pPr algn="just"/>
            <a:r>
              <a:rPr lang="en-US" dirty="0"/>
              <a:t>Monocropping makes planting and harvesting easy, but it makes the soil susceptible to erosion hazard, weed invasion, and pest and disease infestation</a:t>
            </a:r>
          </a:p>
          <a:p>
            <a:pPr algn="just"/>
            <a:r>
              <a:rPr lang="en-US" dirty="0"/>
              <a:t>It requires a periodic application of synthetic chemicals to supply nutrients and combat diseases with the attendant negative impacts on water quality.</a:t>
            </a:r>
          </a:p>
          <a:p>
            <a:pPr algn="just"/>
            <a:r>
              <a:rPr lang="en-US" dirty="0"/>
              <a:t>Monocropping with intensive tillage that leaves soil bare following harvest exacerbates soil erosion and eliminates crop and biological diversity.</a:t>
            </a:r>
          </a:p>
          <a:p>
            <a:pPr algn="just"/>
            <a:endParaRPr lang="en-US" dirty="0"/>
          </a:p>
          <a:p>
            <a:endParaRPr lang="en-US" dirty="0"/>
          </a:p>
        </p:txBody>
      </p:sp>
      <p:sp>
        <p:nvSpPr>
          <p:cNvPr id="4" name="Date Placeholder 3">
            <a:extLst>
              <a:ext uri="{FF2B5EF4-FFF2-40B4-BE49-F238E27FC236}">
                <a16:creationId xmlns:a16="http://schemas.microsoft.com/office/drawing/2014/main" id="{979815D5-7F26-4C88-9892-2DAE4638F5C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F7B2F19-8853-4CD4-A377-C71389BC706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1995696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213B-82E1-4B02-901B-D5EB9A1ADB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2CABA3-0D08-4791-92D9-E3CABE7B8EDE}"/>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B7ACAF2-CD98-4490-835A-2FF10A1BE59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43B6C5-0C82-40F0-A785-B1CFC44F7769}"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42D8E7D6-3F9B-4781-B459-24A8B7067F6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AAD805F8-89C7-4D81-8A8B-2257706592DB}"/>
              </a:ext>
            </a:extLst>
          </p:cNvPr>
          <p:cNvPicPr>
            <a:picLocks noChangeAspect="1"/>
          </p:cNvPicPr>
          <p:nvPr/>
        </p:nvPicPr>
        <p:blipFill>
          <a:blip r:embed="rId2"/>
          <a:stretch>
            <a:fillRect/>
          </a:stretch>
        </p:blipFill>
        <p:spPr>
          <a:xfrm>
            <a:off x="20120" y="-11856"/>
            <a:ext cx="12192000" cy="68698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style>
          <a:lnRef idx="1">
            <a:schemeClr val="accent2"/>
          </a:lnRef>
          <a:fillRef idx="2">
            <a:schemeClr val="accent2"/>
          </a:fillRef>
          <a:effectRef idx="1">
            <a:schemeClr val="accent2"/>
          </a:effectRef>
          <a:fontRef idx="minor">
            <a:schemeClr val="dk1"/>
          </a:fontRef>
        </p:style>
      </p:pic>
      <p:sp>
        <p:nvSpPr>
          <p:cNvPr id="8" name="Rounded Rectangle 7"/>
          <p:cNvSpPr/>
          <p:nvPr/>
        </p:nvSpPr>
        <p:spPr>
          <a:xfrm>
            <a:off x="226756" y="504479"/>
            <a:ext cx="4525505" cy="476249"/>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Rounded Rectangle 8"/>
          <p:cNvSpPr/>
          <p:nvPr/>
        </p:nvSpPr>
        <p:spPr>
          <a:xfrm>
            <a:off x="6598839" y="557821"/>
            <a:ext cx="5593159" cy="403900"/>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Rounded Rectangle 9"/>
          <p:cNvSpPr/>
          <p:nvPr/>
        </p:nvSpPr>
        <p:spPr>
          <a:xfrm>
            <a:off x="226757" y="1047297"/>
            <a:ext cx="4525505"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Rounded Rectangle 10"/>
          <p:cNvSpPr/>
          <p:nvPr/>
        </p:nvSpPr>
        <p:spPr>
          <a:xfrm>
            <a:off x="226757" y="1563805"/>
            <a:ext cx="4525505"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ounded Rectangle 11"/>
          <p:cNvSpPr/>
          <p:nvPr/>
        </p:nvSpPr>
        <p:spPr>
          <a:xfrm>
            <a:off x="226755" y="2056843"/>
            <a:ext cx="4525505"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Rounded Rectangle 12"/>
          <p:cNvSpPr/>
          <p:nvPr/>
        </p:nvSpPr>
        <p:spPr>
          <a:xfrm>
            <a:off x="226754" y="2682475"/>
            <a:ext cx="4525505" cy="907064"/>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Rounded Rectangle 13"/>
          <p:cNvSpPr/>
          <p:nvPr/>
        </p:nvSpPr>
        <p:spPr>
          <a:xfrm>
            <a:off x="226753" y="3633998"/>
            <a:ext cx="4525505"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Rounded Rectangle 14"/>
          <p:cNvSpPr/>
          <p:nvPr/>
        </p:nvSpPr>
        <p:spPr>
          <a:xfrm>
            <a:off x="226752" y="4333545"/>
            <a:ext cx="4525505" cy="1293392"/>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Rounded Rectangle 15"/>
          <p:cNvSpPr/>
          <p:nvPr/>
        </p:nvSpPr>
        <p:spPr>
          <a:xfrm>
            <a:off x="226752" y="5629469"/>
            <a:ext cx="4525505"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Rounded Rectangle 16"/>
          <p:cNvSpPr/>
          <p:nvPr/>
        </p:nvSpPr>
        <p:spPr>
          <a:xfrm>
            <a:off x="226751" y="6157432"/>
            <a:ext cx="4525505"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8" name="Rounded Rectangle 17"/>
          <p:cNvSpPr/>
          <p:nvPr/>
        </p:nvSpPr>
        <p:spPr>
          <a:xfrm>
            <a:off x="6598841" y="1094536"/>
            <a:ext cx="5593159"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9" name="Rounded Rectangle 18"/>
          <p:cNvSpPr/>
          <p:nvPr/>
        </p:nvSpPr>
        <p:spPr>
          <a:xfrm>
            <a:off x="6618961" y="1608161"/>
            <a:ext cx="5593159" cy="313629"/>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Rounded Rectangle 19"/>
          <p:cNvSpPr/>
          <p:nvPr/>
        </p:nvSpPr>
        <p:spPr>
          <a:xfrm>
            <a:off x="6618961" y="1921790"/>
            <a:ext cx="5593159" cy="898902"/>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ounded Rectangle 20"/>
          <p:cNvSpPr/>
          <p:nvPr/>
        </p:nvSpPr>
        <p:spPr>
          <a:xfrm>
            <a:off x="6618960" y="2820692"/>
            <a:ext cx="5593159"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Rounded Rectangle 21"/>
          <p:cNvSpPr/>
          <p:nvPr/>
        </p:nvSpPr>
        <p:spPr>
          <a:xfrm>
            <a:off x="6598840" y="3592863"/>
            <a:ext cx="5593159" cy="787528"/>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ounded Rectangle 22"/>
          <p:cNvSpPr/>
          <p:nvPr/>
        </p:nvSpPr>
        <p:spPr>
          <a:xfrm>
            <a:off x="6618960" y="4393972"/>
            <a:ext cx="5593159"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Rounded Rectangle 23"/>
          <p:cNvSpPr/>
          <p:nvPr/>
        </p:nvSpPr>
        <p:spPr>
          <a:xfrm>
            <a:off x="6618960" y="4915790"/>
            <a:ext cx="5593159"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 name="Rounded Rectangle 24"/>
          <p:cNvSpPr/>
          <p:nvPr/>
        </p:nvSpPr>
        <p:spPr>
          <a:xfrm>
            <a:off x="6618959" y="5446834"/>
            <a:ext cx="5593159" cy="473543"/>
          </a:xfrm>
          <a:prstGeom prst="round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83962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6" presetClass="exit" presetSubtype="32" fill="hold" grpId="1" nodeType="withEffect">
                                  <p:stCondLst>
                                    <p:cond delay="0"/>
                                  </p:stCondLst>
                                  <p:childTnLst>
                                    <p:animEffect transition="out" filter="circle(out)">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5"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xit" presetSubtype="0" fill="hold" grpId="0" nodeType="withEffect">
                                  <p:stCondLst>
                                    <p:cond delay="0"/>
                                  </p:stCondLst>
                                  <p:childTnLst>
                                    <p:animEffect transition="out" filter="fade">
                                      <p:cBhvr>
                                        <p:cTn id="19" dur="1000"/>
                                        <p:tgtEl>
                                          <p:spTgt spid="10"/>
                                        </p:tgtEl>
                                      </p:cBhvr>
                                    </p:animEffect>
                                    <p:anim calcmode="lin" valueType="num">
                                      <p:cBhvr>
                                        <p:cTn id="20" dur="1000"/>
                                        <p:tgtEl>
                                          <p:spTgt spid="10"/>
                                        </p:tgtEl>
                                        <p:attrNameLst>
                                          <p:attrName>ppt_x</p:attrName>
                                        </p:attrNameLst>
                                      </p:cBhvr>
                                      <p:tavLst>
                                        <p:tav tm="0">
                                          <p:val>
                                            <p:strVal val="ppt_x"/>
                                          </p:val>
                                        </p:tav>
                                        <p:tav tm="100000">
                                          <p:val>
                                            <p:strVal val="ppt_x"/>
                                          </p:val>
                                        </p:tav>
                                      </p:tavLst>
                                    </p:anim>
                                    <p:anim calcmode="lin" valueType="num">
                                      <p:cBhvr>
                                        <p:cTn id="21" dur="1000"/>
                                        <p:tgtEl>
                                          <p:spTgt spid="10"/>
                                        </p:tgtEl>
                                        <p:attrNameLst>
                                          <p:attrName>ppt_y</p:attrName>
                                        </p:attrNameLst>
                                      </p:cBhvr>
                                      <p:tavLst>
                                        <p:tav tm="0">
                                          <p:val>
                                            <p:strVal val="ppt_y"/>
                                          </p:val>
                                        </p:tav>
                                        <p:tav tm="100000">
                                          <p:val>
                                            <p:strVal val="ppt_y+.1"/>
                                          </p:val>
                                        </p:tav>
                                      </p:tavLst>
                                    </p:anim>
                                    <p:set>
                                      <p:cBhvr>
                                        <p:cTn id="22" dur="1" fill="hold">
                                          <p:stCondLst>
                                            <p:cond delay="999"/>
                                          </p:stCondLst>
                                        </p:cTn>
                                        <p:tgtEl>
                                          <p:spTgt spid="10"/>
                                        </p:tgtEl>
                                        <p:attrNameLst>
                                          <p:attrName>style.visibility</p:attrName>
                                        </p:attrNameLst>
                                      </p:cBhvr>
                                      <p:to>
                                        <p:strVal val="hidden"/>
                                      </p:to>
                                    </p:set>
                                  </p:childTnLst>
                                </p:cTn>
                              </p:par>
                            </p:childTnLst>
                          </p:cTn>
                        </p:par>
                        <p:par>
                          <p:cTn id="23" fill="hold">
                            <p:stCondLst>
                              <p:cond delay="1000"/>
                            </p:stCondLst>
                            <p:childTnLst>
                              <p:par>
                                <p:cTn id="24" presetID="42" presetClass="exit" presetSubtype="0" fill="hold" grpId="0" nodeType="afterEffect">
                                  <p:stCondLst>
                                    <p:cond delay="0"/>
                                  </p:stCondLst>
                                  <p:childTnLst>
                                    <p:animEffect transition="out" filter="fade">
                                      <p:cBhvr>
                                        <p:cTn id="25" dur="1000"/>
                                        <p:tgtEl>
                                          <p:spTgt spid="11"/>
                                        </p:tgtEl>
                                      </p:cBhvr>
                                    </p:animEffect>
                                    <p:anim calcmode="lin" valueType="num">
                                      <p:cBhvr>
                                        <p:cTn id="26" dur="1000"/>
                                        <p:tgtEl>
                                          <p:spTgt spid="11"/>
                                        </p:tgtEl>
                                        <p:attrNameLst>
                                          <p:attrName>ppt_x</p:attrName>
                                        </p:attrNameLst>
                                      </p:cBhvr>
                                      <p:tavLst>
                                        <p:tav tm="0">
                                          <p:val>
                                            <p:strVal val="ppt_x"/>
                                          </p:val>
                                        </p:tav>
                                        <p:tav tm="100000">
                                          <p:val>
                                            <p:strVal val="ppt_x"/>
                                          </p:val>
                                        </p:tav>
                                      </p:tavLst>
                                    </p:anim>
                                    <p:anim calcmode="lin" valueType="num">
                                      <p:cBhvr>
                                        <p:cTn id="27" dur="1000"/>
                                        <p:tgtEl>
                                          <p:spTgt spid="11"/>
                                        </p:tgtEl>
                                        <p:attrNameLst>
                                          <p:attrName>ppt_y</p:attrName>
                                        </p:attrNameLst>
                                      </p:cBhvr>
                                      <p:tavLst>
                                        <p:tav tm="0">
                                          <p:val>
                                            <p:strVal val="ppt_y"/>
                                          </p:val>
                                        </p:tav>
                                        <p:tav tm="100000">
                                          <p:val>
                                            <p:strVal val="ppt_y+.1"/>
                                          </p:val>
                                        </p:tav>
                                      </p:tavLst>
                                    </p:anim>
                                    <p:set>
                                      <p:cBhvr>
                                        <p:cTn id="28" dur="1" fill="hold">
                                          <p:stCondLst>
                                            <p:cond delay="999"/>
                                          </p:stCondLst>
                                        </p:cTn>
                                        <p:tgtEl>
                                          <p:spTgt spid="11"/>
                                        </p:tgtEl>
                                        <p:attrNameLst>
                                          <p:attrName>style.visibility</p:attrName>
                                        </p:attrNameLst>
                                      </p:cBhvr>
                                      <p:to>
                                        <p:strVal val="hidden"/>
                                      </p:to>
                                    </p:set>
                                  </p:childTnLst>
                                </p:cTn>
                              </p:par>
                            </p:childTnLst>
                          </p:cTn>
                        </p:par>
                        <p:par>
                          <p:cTn id="29" fill="hold">
                            <p:stCondLst>
                              <p:cond delay="2000"/>
                            </p:stCondLst>
                            <p:childTnLst>
                              <p:par>
                                <p:cTn id="30" presetID="42" presetClass="exit" presetSubtype="0" fill="hold" grpId="0" nodeType="afterEffect">
                                  <p:stCondLst>
                                    <p:cond delay="0"/>
                                  </p:stCondLst>
                                  <p:childTnLst>
                                    <p:animEffect transition="out" filter="fade">
                                      <p:cBhvr>
                                        <p:cTn id="31" dur="1000"/>
                                        <p:tgtEl>
                                          <p:spTgt spid="12"/>
                                        </p:tgtEl>
                                      </p:cBhvr>
                                    </p:animEffect>
                                    <p:anim calcmode="lin" valueType="num">
                                      <p:cBhvr>
                                        <p:cTn id="32" dur="1000"/>
                                        <p:tgtEl>
                                          <p:spTgt spid="12"/>
                                        </p:tgtEl>
                                        <p:attrNameLst>
                                          <p:attrName>ppt_x</p:attrName>
                                        </p:attrNameLst>
                                      </p:cBhvr>
                                      <p:tavLst>
                                        <p:tav tm="0">
                                          <p:val>
                                            <p:strVal val="ppt_x"/>
                                          </p:val>
                                        </p:tav>
                                        <p:tav tm="100000">
                                          <p:val>
                                            <p:strVal val="ppt_x"/>
                                          </p:val>
                                        </p:tav>
                                      </p:tavLst>
                                    </p:anim>
                                    <p:anim calcmode="lin" valueType="num">
                                      <p:cBhvr>
                                        <p:cTn id="33" dur="1000"/>
                                        <p:tgtEl>
                                          <p:spTgt spid="12"/>
                                        </p:tgtEl>
                                        <p:attrNameLst>
                                          <p:attrName>ppt_y</p:attrName>
                                        </p:attrNameLst>
                                      </p:cBhvr>
                                      <p:tavLst>
                                        <p:tav tm="0">
                                          <p:val>
                                            <p:strVal val="ppt_y"/>
                                          </p:val>
                                        </p:tav>
                                        <p:tav tm="100000">
                                          <p:val>
                                            <p:strVal val="ppt_y+.1"/>
                                          </p:val>
                                        </p:tav>
                                      </p:tavLst>
                                    </p:anim>
                                    <p:set>
                                      <p:cBhvr>
                                        <p:cTn id="34" dur="1" fill="hold">
                                          <p:stCondLst>
                                            <p:cond delay="999"/>
                                          </p:stCondLst>
                                        </p:cTn>
                                        <p:tgtEl>
                                          <p:spTgt spid="12"/>
                                        </p:tgtEl>
                                        <p:attrNameLst>
                                          <p:attrName>style.visibility</p:attrName>
                                        </p:attrNameLst>
                                      </p:cBhvr>
                                      <p:to>
                                        <p:strVal val="hidden"/>
                                      </p:to>
                                    </p:set>
                                  </p:childTnLst>
                                </p:cTn>
                              </p:par>
                            </p:childTnLst>
                          </p:cTn>
                        </p:par>
                        <p:par>
                          <p:cTn id="35" fill="hold">
                            <p:stCondLst>
                              <p:cond delay="3000"/>
                            </p:stCondLst>
                            <p:childTnLst>
                              <p:par>
                                <p:cTn id="36" presetID="42" presetClass="exit" presetSubtype="0" fill="hold" grpId="0" nodeType="afterEffect">
                                  <p:stCondLst>
                                    <p:cond delay="0"/>
                                  </p:stCondLst>
                                  <p:childTnLst>
                                    <p:animEffect transition="out" filter="fade">
                                      <p:cBhvr>
                                        <p:cTn id="37" dur="1000"/>
                                        <p:tgtEl>
                                          <p:spTgt spid="13"/>
                                        </p:tgtEl>
                                      </p:cBhvr>
                                    </p:animEffect>
                                    <p:anim calcmode="lin" valueType="num">
                                      <p:cBhvr>
                                        <p:cTn id="38" dur="1000"/>
                                        <p:tgtEl>
                                          <p:spTgt spid="13"/>
                                        </p:tgtEl>
                                        <p:attrNameLst>
                                          <p:attrName>ppt_x</p:attrName>
                                        </p:attrNameLst>
                                      </p:cBhvr>
                                      <p:tavLst>
                                        <p:tav tm="0">
                                          <p:val>
                                            <p:strVal val="ppt_x"/>
                                          </p:val>
                                        </p:tav>
                                        <p:tav tm="100000">
                                          <p:val>
                                            <p:strVal val="ppt_x"/>
                                          </p:val>
                                        </p:tav>
                                      </p:tavLst>
                                    </p:anim>
                                    <p:anim calcmode="lin" valueType="num">
                                      <p:cBhvr>
                                        <p:cTn id="39" dur="1000"/>
                                        <p:tgtEl>
                                          <p:spTgt spid="13"/>
                                        </p:tgtEl>
                                        <p:attrNameLst>
                                          <p:attrName>ppt_y</p:attrName>
                                        </p:attrNameLst>
                                      </p:cBhvr>
                                      <p:tavLst>
                                        <p:tav tm="0">
                                          <p:val>
                                            <p:strVal val="ppt_y"/>
                                          </p:val>
                                        </p:tav>
                                        <p:tav tm="100000">
                                          <p:val>
                                            <p:strVal val="ppt_y+.1"/>
                                          </p:val>
                                        </p:tav>
                                      </p:tavLst>
                                    </p:anim>
                                    <p:set>
                                      <p:cBhvr>
                                        <p:cTn id="40" dur="1" fill="hold">
                                          <p:stCondLst>
                                            <p:cond delay="999"/>
                                          </p:stCondLst>
                                        </p:cTn>
                                        <p:tgtEl>
                                          <p:spTgt spid="13"/>
                                        </p:tgtEl>
                                        <p:attrNameLst>
                                          <p:attrName>style.visibility</p:attrName>
                                        </p:attrNameLst>
                                      </p:cBhvr>
                                      <p:to>
                                        <p:strVal val="hidden"/>
                                      </p:to>
                                    </p:set>
                                  </p:childTnLst>
                                </p:cTn>
                              </p:par>
                            </p:childTnLst>
                          </p:cTn>
                        </p:par>
                        <p:par>
                          <p:cTn id="41" fill="hold">
                            <p:stCondLst>
                              <p:cond delay="4000"/>
                            </p:stCondLst>
                            <p:childTnLst>
                              <p:par>
                                <p:cTn id="42" presetID="42" presetClass="exit" presetSubtype="0" fill="hold" grpId="0" nodeType="afterEffect">
                                  <p:stCondLst>
                                    <p:cond delay="0"/>
                                  </p:stCondLst>
                                  <p:childTnLst>
                                    <p:animEffect transition="out" filter="fade">
                                      <p:cBhvr>
                                        <p:cTn id="43" dur="1000"/>
                                        <p:tgtEl>
                                          <p:spTgt spid="14"/>
                                        </p:tgtEl>
                                      </p:cBhvr>
                                    </p:animEffect>
                                    <p:anim calcmode="lin" valueType="num">
                                      <p:cBhvr>
                                        <p:cTn id="44" dur="1000"/>
                                        <p:tgtEl>
                                          <p:spTgt spid="14"/>
                                        </p:tgtEl>
                                        <p:attrNameLst>
                                          <p:attrName>ppt_x</p:attrName>
                                        </p:attrNameLst>
                                      </p:cBhvr>
                                      <p:tavLst>
                                        <p:tav tm="0">
                                          <p:val>
                                            <p:strVal val="ppt_x"/>
                                          </p:val>
                                        </p:tav>
                                        <p:tav tm="100000">
                                          <p:val>
                                            <p:strVal val="ppt_x"/>
                                          </p:val>
                                        </p:tav>
                                      </p:tavLst>
                                    </p:anim>
                                    <p:anim calcmode="lin" valueType="num">
                                      <p:cBhvr>
                                        <p:cTn id="45" dur="1000"/>
                                        <p:tgtEl>
                                          <p:spTgt spid="14"/>
                                        </p:tgtEl>
                                        <p:attrNameLst>
                                          <p:attrName>ppt_y</p:attrName>
                                        </p:attrNameLst>
                                      </p:cBhvr>
                                      <p:tavLst>
                                        <p:tav tm="0">
                                          <p:val>
                                            <p:strVal val="ppt_y"/>
                                          </p:val>
                                        </p:tav>
                                        <p:tav tm="100000">
                                          <p:val>
                                            <p:strVal val="ppt_y+.1"/>
                                          </p:val>
                                        </p:tav>
                                      </p:tavLst>
                                    </p:anim>
                                    <p:set>
                                      <p:cBhvr>
                                        <p:cTn id="46" dur="1" fill="hold">
                                          <p:stCondLst>
                                            <p:cond delay="999"/>
                                          </p:stCondLst>
                                        </p:cTn>
                                        <p:tgtEl>
                                          <p:spTgt spid="14"/>
                                        </p:tgtEl>
                                        <p:attrNameLst>
                                          <p:attrName>style.visibility</p:attrName>
                                        </p:attrNameLst>
                                      </p:cBhvr>
                                      <p:to>
                                        <p:strVal val="hidden"/>
                                      </p:to>
                                    </p:set>
                                  </p:childTnLst>
                                </p:cTn>
                              </p:par>
                            </p:childTnLst>
                          </p:cTn>
                        </p:par>
                        <p:par>
                          <p:cTn id="47" fill="hold">
                            <p:stCondLst>
                              <p:cond delay="5000"/>
                            </p:stCondLst>
                            <p:childTnLst>
                              <p:par>
                                <p:cTn id="48" presetID="42" presetClass="exit" presetSubtype="0" fill="hold" grpId="0" nodeType="afterEffect">
                                  <p:stCondLst>
                                    <p:cond delay="0"/>
                                  </p:stCondLst>
                                  <p:childTnLst>
                                    <p:animEffect transition="out" filter="fade">
                                      <p:cBhvr>
                                        <p:cTn id="49" dur="1000"/>
                                        <p:tgtEl>
                                          <p:spTgt spid="15"/>
                                        </p:tgtEl>
                                      </p:cBhvr>
                                    </p:animEffect>
                                    <p:anim calcmode="lin" valueType="num">
                                      <p:cBhvr>
                                        <p:cTn id="50" dur="1000"/>
                                        <p:tgtEl>
                                          <p:spTgt spid="15"/>
                                        </p:tgtEl>
                                        <p:attrNameLst>
                                          <p:attrName>ppt_x</p:attrName>
                                        </p:attrNameLst>
                                      </p:cBhvr>
                                      <p:tavLst>
                                        <p:tav tm="0">
                                          <p:val>
                                            <p:strVal val="ppt_x"/>
                                          </p:val>
                                        </p:tav>
                                        <p:tav tm="100000">
                                          <p:val>
                                            <p:strVal val="ppt_x"/>
                                          </p:val>
                                        </p:tav>
                                      </p:tavLst>
                                    </p:anim>
                                    <p:anim calcmode="lin" valueType="num">
                                      <p:cBhvr>
                                        <p:cTn id="51" dur="1000"/>
                                        <p:tgtEl>
                                          <p:spTgt spid="15"/>
                                        </p:tgtEl>
                                        <p:attrNameLst>
                                          <p:attrName>ppt_y</p:attrName>
                                        </p:attrNameLst>
                                      </p:cBhvr>
                                      <p:tavLst>
                                        <p:tav tm="0">
                                          <p:val>
                                            <p:strVal val="ppt_y"/>
                                          </p:val>
                                        </p:tav>
                                        <p:tav tm="100000">
                                          <p:val>
                                            <p:strVal val="ppt_y+.1"/>
                                          </p:val>
                                        </p:tav>
                                      </p:tavLst>
                                    </p:anim>
                                    <p:set>
                                      <p:cBhvr>
                                        <p:cTn id="52" dur="1" fill="hold">
                                          <p:stCondLst>
                                            <p:cond delay="999"/>
                                          </p:stCondLst>
                                        </p:cTn>
                                        <p:tgtEl>
                                          <p:spTgt spid="15"/>
                                        </p:tgtEl>
                                        <p:attrNameLst>
                                          <p:attrName>style.visibility</p:attrName>
                                        </p:attrNameLst>
                                      </p:cBhvr>
                                      <p:to>
                                        <p:strVal val="hidden"/>
                                      </p:to>
                                    </p:set>
                                  </p:childTnLst>
                                </p:cTn>
                              </p:par>
                            </p:childTnLst>
                          </p:cTn>
                        </p:par>
                        <p:par>
                          <p:cTn id="53" fill="hold">
                            <p:stCondLst>
                              <p:cond delay="6000"/>
                            </p:stCondLst>
                            <p:childTnLst>
                              <p:par>
                                <p:cTn id="54" presetID="42" presetClass="exit" presetSubtype="0" fill="hold" grpId="0" nodeType="afterEffect">
                                  <p:stCondLst>
                                    <p:cond delay="0"/>
                                  </p:stCondLst>
                                  <p:childTnLst>
                                    <p:animEffect transition="out" filter="fade">
                                      <p:cBhvr>
                                        <p:cTn id="55" dur="1000"/>
                                        <p:tgtEl>
                                          <p:spTgt spid="16"/>
                                        </p:tgtEl>
                                      </p:cBhvr>
                                    </p:animEffect>
                                    <p:anim calcmode="lin" valueType="num">
                                      <p:cBhvr>
                                        <p:cTn id="56" dur="1000"/>
                                        <p:tgtEl>
                                          <p:spTgt spid="16"/>
                                        </p:tgtEl>
                                        <p:attrNameLst>
                                          <p:attrName>ppt_x</p:attrName>
                                        </p:attrNameLst>
                                      </p:cBhvr>
                                      <p:tavLst>
                                        <p:tav tm="0">
                                          <p:val>
                                            <p:strVal val="ppt_x"/>
                                          </p:val>
                                        </p:tav>
                                        <p:tav tm="100000">
                                          <p:val>
                                            <p:strVal val="ppt_x"/>
                                          </p:val>
                                        </p:tav>
                                      </p:tavLst>
                                    </p:anim>
                                    <p:anim calcmode="lin" valueType="num">
                                      <p:cBhvr>
                                        <p:cTn id="57" dur="1000"/>
                                        <p:tgtEl>
                                          <p:spTgt spid="16"/>
                                        </p:tgtEl>
                                        <p:attrNameLst>
                                          <p:attrName>ppt_y</p:attrName>
                                        </p:attrNameLst>
                                      </p:cBhvr>
                                      <p:tavLst>
                                        <p:tav tm="0">
                                          <p:val>
                                            <p:strVal val="ppt_y"/>
                                          </p:val>
                                        </p:tav>
                                        <p:tav tm="100000">
                                          <p:val>
                                            <p:strVal val="ppt_y+.1"/>
                                          </p:val>
                                        </p:tav>
                                      </p:tavLst>
                                    </p:anim>
                                    <p:set>
                                      <p:cBhvr>
                                        <p:cTn id="58" dur="1" fill="hold">
                                          <p:stCondLst>
                                            <p:cond delay="999"/>
                                          </p:stCondLst>
                                        </p:cTn>
                                        <p:tgtEl>
                                          <p:spTgt spid="16"/>
                                        </p:tgtEl>
                                        <p:attrNameLst>
                                          <p:attrName>style.visibility</p:attrName>
                                        </p:attrNameLst>
                                      </p:cBhvr>
                                      <p:to>
                                        <p:strVal val="hidden"/>
                                      </p:to>
                                    </p:set>
                                  </p:childTnLst>
                                </p:cTn>
                              </p:par>
                            </p:childTnLst>
                          </p:cTn>
                        </p:par>
                        <p:par>
                          <p:cTn id="59" fill="hold">
                            <p:stCondLst>
                              <p:cond delay="7000"/>
                            </p:stCondLst>
                            <p:childTnLst>
                              <p:par>
                                <p:cTn id="60" presetID="42" presetClass="exit" presetSubtype="0" fill="hold" grpId="0" nodeType="after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1"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anim calcmode="lin" valueType="num">
                                      <p:cBhvr>
                                        <p:cTn id="74" dur="500" fill="hold"/>
                                        <p:tgtEl>
                                          <p:spTgt spid="9"/>
                                        </p:tgtEl>
                                        <p:attrNameLst>
                                          <p:attrName>ppt_x</p:attrName>
                                        </p:attrNameLst>
                                      </p:cBhvr>
                                      <p:tavLst>
                                        <p:tav tm="0">
                                          <p:val>
                                            <p:strVal val="#ppt_x"/>
                                          </p:val>
                                        </p:tav>
                                        <p:tav tm="100000">
                                          <p:val>
                                            <p:strVal val="#ppt_x"/>
                                          </p:val>
                                        </p:tav>
                                      </p:tavLst>
                                    </p:anim>
                                    <p:anim calcmode="lin" valueType="num">
                                      <p:cBhvr>
                                        <p:cTn id="75" dur="500" fill="hold"/>
                                        <p:tgtEl>
                                          <p:spTgt spid="9"/>
                                        </p:tgtEl>
                                        <p:attrNameLst>
                                          <p:attrName>ppt_y</p:attrName>
                                        </p:attrNameLst>
                                      </p:cBhvr>
                                      <p:tavLst>
                                        <p:tav tm="0">
                                          <p:val>
                                            <p:strVal val="#ppt_y+.1"/>
                                          </p:val>
                                        </p:tav>
                                        <p:tav tm="100000">
                                          <p:val>
                                            <p:strVal val="#ppt_y"/>
                                          </p:val>
                                        </p:tav>
                                      </p:tavLst>
                                    </p:anim>
                                  </p:childTnLst>
                                </p:cTn>
                              </p:par>
                              <p:par>
                                <p:cTn id="76" presetID="2" presetClass="entr" presetSubtype="4" fill="hold" grpId="1" nodeType="with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additive="base">
                                        <p:cTn id="78" dur="500" fill="hold"/>
                                        <p:tgtEl>
                                          <p:spTgt spid="10"/>
                                        </p:tgtEl>
                                        <p:attrNameLst>
                                          <p:attrName>ppt_x</p:attrName>
                                        </p:attrNameLst>
                                      </p:cBhvr>
                                      <p:tavLst>
                                        <p:tav tm="0">
                                          <p:val>
                                            <p:strVal val="#ppt_x"/>
                                          </p:val>
                                        </p:tav>
                                        <p:tav tm="100000">
                                          <p:val>
                                            <p:strVal val="#ppt_x"/>
                                          </p:val>
                                        </p:tav>
                                      </p:tavLst>
                                    </p:anim>
                                    <p:anim calcmode="lin" valueType="num">
                                      <p:cBhvr additive="base">
                                        <p:cTn id="79" dur="500" fill="hold"/>
                                        <p:tgtEl>
                                          <p:spTgt spid="10"/>
                                        </p:tgtEl>
                                        <p:attrNameLst>
                                          <p:attrName>ppt_y</p:attrName>
                                        </p:attrNameLst>
                                      </p:cBhvr>
                                      <p:tavLst>
                                        <p:tav tm="0">
                                          <p:val>
                                            <p:strVal val="1+#ppt_h/2"/>
                                          </p:val>
                                        </p:tav>
                                        <p:tav tm="100000">
                                          <p:val>
                                            <p:strVal val="#ppt_y"/>
                                          </p:val>
                                        </p:tav>
                                      </p:tavLst>
                                    </p:anim>
                                  </p:childTnLst>
                                </p:cTn>
                              </p:par>
                              <p:par>
                                <p:cTn id="80" presetID="2" presetClass="entr" presetSubtype="4" fill="hold" grpId="1" nodeType="with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500" fill="hold"/>
                                        <p:tgtEl>
                                          <p:spTgt spid="11"/>
                                        </p:tgtEl>
                                        <p:attrNameLst>
                                          <p:attrName>ppt_x</p:attrName>
                                        </p:attrNameLst>
                                      </p:cBhvr>
                                      <p:tavLst>
                                        <p:tav tm="0">
                                          <p:val>
                                            <p:strVal val="#ppt_x"/>
                                          </p:val>
                                        </p:tav>
                                        <p:tav tm="100000">
                                          <p:val>
                                            <p:strVal val="#ppt_x"/>
                                          </p:val>
                                        </p:tav>
                                      </p:tavLst>
                                    </p:anim>
                                    <p:anim calcmode="lin" valueType="num">
                                      <p:cBhvr additive="base">
                                        <p:cTn id="83" dur="500" fill="hold"/>
                                        <p:tgtEl>
                                          <p:spTgt spid="11"/>
                                        </p:tgtEl>
                                        <p:attrNameLst>
                                          <p:attrName>ppt_y</p:attrName>
                                        </p:attrNameLst>
                                      </p:cBhvr>
                                      <p:tavLst>
                                        <p:tav tm="0">
                                          <p:val>
                                            <p:strVal val="1+#ppt_h/2"/>
                                          </p:val>
                                        </p:tav>
                                        <p:tav tm="100000">
                                          <p:val>
                                            <p:strVal val="#ppt_y"/>
                                          </p:val>
                                        </p:tav>
                                      </p:tavLst>
                                    </p:anim>
                                  </p:childTnLst>
                                </p:cTn>
                              </p:par>
                              <p:par>
                                <p:cTn id="84" presetID="2" presetClass="entr" presetSubtype="4" fill="hold" grpId="1" nodeType="with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additive="base">
                                        <p:cTn id="86" dur="500" fill="hold"/>
                                        <p:tgtEl>
                                          <p:spTgt spid="12"/>
                                        </p:tgtEl>
                                        <p:attrNameLst>
                                          <p:attrName>ppt_x</p:attrName>
                                        </p:attrNameLst>
                                      </p:cBhvr>
                                      <p:tavLst>
                                        <p:tav tm="0">
                                          <p:val>
                                            <p:strVal val="#ppt_x"/>
                                          </p:val>
                                        </p:tav>
                                        <p:tav tm="100000">
                                          <p:val>
                                            <p:strVal val="#ppt_x"/>
                                          </p:val>
                                        </p:tav>
                                      </p:tavLst>
                                    </p:anim>
                                    <p:anim calcmode="lin" valueType="num">
                                      <p:cBhvr additive="base">
                                        <p:cTn id="87" dur="500" fill="hold"/>
                                        <p:tgtEl>
                                          <p:spTgt spid="12"/>
                                        </p:tgtEl>
                                        <p:attrNameLst>
                                          <p:attrName>ppt_y</p:attrName>
                                        </p:attrNameLst>
                                      </p:cBhvr>
                                      <p:tavLst>
                                        <p:tav tm="0">
                                          <p:val>
                                            <p:strVal val="1+#ppt_h/2"/>
                                          </p:val>
                                        </p:tav>
                                        <p:tav tm="100000">
                                          <p:val>
                                            <p:strVal val="#ppt_y"/>
                                          </p:val>
                                        </p:tav>
                                      </p:tavLst>
                                    </p:anim>
                                  </p:childTnLst>
                                </p:cTn>
                              </p:par>
                              <p:par>
                                <p:cTn id="88" presetID="2" presetClass="entr" presetSubtype="4" fill="hold" grpId="1" nodeType="withEffect">
                                  <p:stCondLst>
                                    <p:cond delay="0"/>
                                  </p:stCondLst>
                                  <p:childTnLst>
                                    <p:set>
                                      <p:cBhvr>
                                        <p:cTn id="89" dur="1" fill="hold">
                                          <p:stCondLst>
                                            <p:cond delay="0"/>
                                          </p:stCondLst>
                                        </p:cTn>
                                        <p:tgtEl>
                                          <p:spTgt spid="13"/>
                                        </p:tgtEl>
                                        <p:attrNameLst>
                                          <p:attrName>style.visibility</p:attrName>
                                        </p:attrNameLst>
                                      </p:cBhvr>
                                      <p:to>
                                        <p:strVal val="visible"/>
                                      </p:to>
                                    </p:set>
                                    <p:anim calcmode="lin" valueType="num">
                                      <p:cBhvr additive="base">
                                        <p:cTn id="90" dur="500" fill="hold"/>
                                        <p:tgtEl>
                                          <p:spTgt spid="13"/>
                                        </p:tgtEl>
                                        <p:attrNameLst>
                                          <p:attrName>ppt_x</p:attrName>
                                        </p:attrNameLst>
                                      </p:cBhvr>
                                      <p:tavLst>
                                        <p:tav tm="0">
                                          <p:val>
                                            <p:strVal val="#ppt_x"/>
                                          </p:val>
                                        </p:tav>
                                        <p:tav tm="100000">
                                          <p:val>
                                            <p:strVal val="#ppt_x"/>
                                          </p:val>
                                        </p:tav>
                                      </p:tavLst>
                                    </p:anim>
                                    <p:anim calcmode="lin" valueType="num">
                                      <p:cBhvr additive="base">
                                        <p:cTn id="91" dur="500" fill="hold"/>
                                        <p:tgtEl>
                                          <p:spTgt spid="13"/>
                                        </p:tgtEl>
                                        <p:attrNameLst>
                                          <p:attrName>ppt_y</p:attrName>
                                        </p:attrNameLst>
                                      </p:cBhvr>
                                      <p:tavLst>
                                        <p:tav tm="0">
                                          <p:val>
                                            <p:strVal val="1+#ppt_h/2"/>
                                          </p:val>
                                        </p:tav>
                                        <p:tav tm="100000">
                                          <p:val>
                                            <p:strVal val="#ppt_y"/>
                                          </p:val>
                                        </p:tav>
                                      </p:tavLst>
                                    </p:anim>
                                  </p:childTnLst>
                                </p:cTn>
                              </p:par>
                              <p:par>
                                <p:cTn id="92" presetID="2" presetClass="entr" presetSubtype="4" fill="hold" grpId="1" nodeType="withEffect">
                                  <p:stCondLst>
                                    <p:cond delay="0"/>
                                  </p:stCondLst>
                                  <p:childTnLst>
                                    <p:set>
                                      <p:cBhvr>
                                        <p:cTn id="93" dur="1" fill="hold">
                                          <p:stCondLst>
                                            <p:cond delay="0"/>
                                          </p:stCondLst>
                                        </p:cTn>
                                        <p:tgtEl>
                                          <p:spTgt spid="14"/>
                                        </p:tgtEl>
                                        <p:attrNameLst>
                                          <p:attrName>style.visibility</p:attrName>
                                        </p:attrNameLst>
                                      </p:cBhvr>
                                      <p:to>
                                        <p:strVal val="visible"/>
                                      </p:to>
                                    </p:set>
                                    <p:anim calcmode="lin" valueType="num">
                                      <p:cBhvr additive="base">
                                        <p:cTn id="94" dur="500" fill="hold"/>
                                        <p:tgtEl>
                                          <p:spTgt spid="14"/>
                                        </p:tgtEl>
                                        <p:attrNameLst>
                                          <p:attrName>ppt_x</p:attrName>
                                        </p:attrNameLst>
                                      </p:cBhvr>
                                      <p:tavLst>
                                        <p:tav tm="0">
                                          <p:val>
                                            <p:strVal val="#ppt_x"/>
                                          </p:val>
                                        </p:tav>
                                        <p:tav tm="100000">
                                          <p:val>
                                            <p:strVal val="#ppt_x"/>
                                          </p:val>
                                        </p:tav>
                                      </p:tavLst>
                                    </p:anim>
                                    <p:anim calcmode="lin" valueType="num">
                                      <p:cBhvr additive="base">
                                        <p:cTn id="95" dur="500" fill="hold"/>
                                        <p:tgtEl>
                                          <p:spTgt spid="14"/>
                                        </p:tgtEl>
                                        <p:attrNameLst>
                                          <p:attrName>ppt_y</p:attrName>
                                        </p:attrNameLst>
                                      </p:cBhvr>
                                      <p:tavLst>
                                        <p:tav tm="0">
                                          <p:val>
                                            <p:strVal val="1+#ppt_h/2"/>
                                          </p:val>
                                        </p:tav>
                                        <p:tav tm="100000">
                                          <p:val>
                                            <p:strVal val="#ppt_y"/>
                                          </p:val>
                                        </p:tav>
                                      </p:tavLst>
                                    </p:anim>
                                  </p:childTnLst>
                                </p:cTn>
                              </p:par>
                              <p:par>
                                <p:cTn id="96" presetID="2" presetClass="entr" presetSubtype="4" fill="hold" grpId="1" nodeType="with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additive="base">
                                        <p:cTn id="98" dur="500" fill="hold"/>
                                        <p:tgtEl>
                                          <p:spTgt spid="15"/>
                                        </p:tgtEl>
                                        <p:attrNameLst>
                                          <p:attrName>ppt_x</p:attrName>
                                        </p:attrNameLst>
                                      </p:cBhvr>
                                      <p:tavLst>
                                        <p:tav tm="0">
                                          <p:val>
                                            <p:strVal val="#ppt_x"/>
                                          </p:val>
                                        </p:tav>
                                        <p:tav tm="100000">
                                          <p:val>
                                            <p:strVal val="#ppt_x"/>
                                          </p:val>
                                        </p:tav>
                                      </p:tavLst>
                                    </p:anim>
                                    <p:anim calcmode="lin" valueType="num">
                                      <p:cBhvr additive="base">
                                        <p:cTn id="99" dur="500" fill="hold"/>
                                        <p:tgtEl>
                                          <p:spTgt spid="15"/>
                                        </p:tgtEl>
                                        <p:attrNameLst>
                                          <p:attrName>ppt_y</p:attrName>
                                        </p:attrNameLst>
                                      </p:cBhvr>
                                      <p:tavLst>
                                        <p:tav tm="0">
                                          <p:val>
                                            <p:strVal val="1+#ppt_h/2"/>
                                          </p:val>
                                        </p:tav>
                                        <p:tav tm="100000">
                                          <p:val>
                                            <p:strVal val="#ppt_y"/>
                                          </p:val>
                                        </p:tav>
                                      </p:tavLst>
                                    </p:anim>
                                  </p:childTnLst>
                                </p:cTn>
                              </p:par>
                              <p:par>
                                <p:cTn id="100" presetID="2" presetClass="entr" presetSubtype="4" fill="hold" grpId="1" nodeType="with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additive="base">
                                        <p:cTn id="102" dur="500" fill="hold"/>
                                        <p:tgtEl>
                                          <p:spTgt spid="16"/>
                                        </p:tgtEl>
                                        <p:attrNameLst>
                                          <p:attrName>ppt_x</p:attrName>
                                        </p:attrNameLst>
                                      </p:cBhvr>
                                      <p:tavLst>
                                        <p:tav tm="0">
                                          <p:val>
                                            <p:strVal val="#ppt_x"/>
                                          </p:val>
                                        </p:tav>
                                        <p:tav tm="100000">
                                          <p:val>
                                            <p:strVal val="#ppt_x"/>
                                          </p:val>
                                        </p:tav>
                                      </p:tavLst>
                                    </p:anim>
                                    <p:anim calcmode="lin" valueType="num">
                                      <p:cBhvr additive="base">
                                        <p:cTn id="103" dur="500" fill="hold"/>
                                        <p:tgtEl>
                                          <p:spTgt spid="16"/>
                                        </p:tgtEl>
                                        <p:attrNameLst>
                                          <p:attrName>ppt_y</p:attrName>
                                        </p:attrNameLst>
                                      </p:cBhvr>
                                      <p:tavLst>
                                        <p:tav tm="0">
                                          <p:val>
                                            <p:strVal val="1+#ppt_h/2"/>
                                          </p:val>
                                        </p:tav>
                                        <p:tav tm="100000">
                                          <p:val>
                                            <p:strVal val="#ppt_y"/>
                                          </p:val>
                                        </p:tav>
                                      </p:tavLst>
                                    </p:anim>
                                  </p:childTnLst>
                                </p:cTn>
                              </p:par>
                              <p:par>
                                <p:cTn id="104" presetID="2" presetClass="entr" presetSubtype="4" fill="hold" grpId="1" nodeType="withEffect">
                                  <p:stCondLst>
                                    <p:cond delay="0"/>
                                  </p:stCondLst>
                                  <p:childTnLst>
                                    <p:set>
                                      <p:cBhvr>
                                        <p:cTn id="105" dur="1" fill="hold">
                                          <p:stCondLst>
                                            <p:cond delay="0"/>
                                          </p:stCondLst>
                                        </p:cTn>
                                        <p:tgtEl>
                                          <p:spTgt spid="17"/>
                                        </p:tgtEl>
                                        <p:attrNameLst>
                                          <p:attrName>style.visibility</p:attrName>
                                        </p:attrNameLst>
                                      </p:cBhvr>
                                      <p:to>
                                        <p:strVal val="visible"/>
                                      </p:to>
                                    </p:set>
                                    <p:anim calcmode="lin" valueType="num">
                                      <p:cBhvr additive="base">
                                        <p:cTn id="106" dur="500" fill="hold"/>
                                        <p:tgtEl>
                                          <p:spTgt spid="17"/>
                                        </p:tgtEl>
                                        <p:attrNameLst>
                                          <p:attrName>ppt_x</p:attrName>
                                        </p:attrNameLst>
                                      </p:cBhvr>
                                      <p:tavLst>
                                        <p:tav tm="0">
                                          <p:val>
                                            <p:strVal val="#ppt_x"/>
                                          </p:val>
                                        </p:tav>
                                        <p:tav tm="100000">
                                          <p:val>
                                            <p:strVal val="#ppt_x"/>
                                          </p:val>
                                        </p:tav>
                                      </p:tavLst>
                                    </p:anim>
                                    <p:anim calcmode="lin" valueType="num">
                                      <p:cBhvr additive="base">
                                        <p:cTn id="107" dur="500" fill="hold"/>
                                        <p:tgtEl>
                                          <p:spTgt spid="17"/>
                                        </p:tgtEl>
                                        <p:attrNameLst>
                                          <p:attrName>ppt_y</p:attrName>
                                        </p:attrNameLst>
                                      </p:cBhvr>
                                      <p:tavLst>
                                        <p:tav tm="0">
                                          <p:val>
                                            <p:strVal val="1+#ppt_h/2"/>
                                          </p:val>
                                        </p:tav>
                                        <p:tav tm="100000">
                                          <p:val>
                                            <p:strVal val="#ppt_y"/>
                                          </p:val>
                                        </p:tav>
                                      </p:tavLst>
                                    </p:anim>
                                  </p:childTnLst>
                                </p:cTn>
                              </p:par>
                              <p:par>
                                <p:cTn id="108" presetID="42" presetClass="exit" presetSubtype="0" fill="hold" grpId="2" nodeType="withEffect">
                                  <p:stCondLst>
                                    <p:cond delay="0"/>
                                  </p:stCondLst>
                                  <p:childTnLst>
                                    <p:animEffect transition="out" filter="fade">
                                      <p:cBhvr>
                                        <p:cTn id="109" dur="1000"/>
                                        <p:tgtEl>
                                          <p:spTgt spid="9"/>
                                        </p:tgtEl>
                                      </p:cBhvr>
                                    </p:animEffect>
                                    <p:anim calcmode="lin" valueType="num">
                                      <p:cBhvr>
                                        <p:cTn id="110" dur="1000"/>
                                        <p:tgtEl>
                                          <p:spTgt spid="9"/>
                                        </p:tgtEl>
                                        <p:attrNameLst>
                                          <p:attrName>ppt_x</p:attrName>
                                        </p:attrNameLst>
                                      </p:cBhvr>
                                      <p:tavLst>
                                        <p:tav tm="0">
                                          <p:val>
                                            <p:strVal val="ppt_x"/>
                                          </p:val>
                                        </p:tav>
                                        <p:tav tm="100000">
                                          <p:val>
                                            <p:strVal val="ppt_x"/>
                                          </p:val>
                                        </p:tav>
                                      </p:tavLst>
                                    </p:anim>
                                    <p:anim calcmode="lin" valueType="num">
                                      <p:cBhvr>
                                        <p:cTn id="111" dur="1000"/>
                                        <p:tgtEl>
                                          <p:spTgt spid="9"/>
                                        </p:tgtEl>
                                        <p:attrNameLst>
                                          <p:attrName>ppt_y</p:attrName>
                                        </p:attrNameLst>
                                      </p:cBhvr>
                                      <p:tavLst>
                                        <p:tav tm="0">
                                          <p:val>
                                            <p:strVal val="ppt_y"/>
                                          </p:val>
                                        </p:tav>
                                        <p:tav tm="100000">
                                          <p:val>
                                            <p:strVal val="ppt_y+.1"/>
                                          </p:val>
                                        </p:tav>
                                      </p:tavLst>
                                    </p:anim>
                                    <p:set>
                                      <p:cBhvr>
                                        <p:cTn id="112" dur="1" fill="hold">
                                          <p:stCondLst>
                                            <p:cond delay="999"/>
                                          </p:stCondLst>
                                        </p:cTn>
                                        <p:tgtEl>
                                          <p:spTgt spid="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42" presetClass="exit" presetSubtype="0" fill="hold" grpId="0" nodeType="clickEffect">
                                  <p:stCondLst>
                                    <p:cond delay="0"/>
                                  </p:stCondLst>
                                  <p:childTnLst>
                                    <p:animEffect transition="out" filter="fade">
                                      <p:cBhvr>
                                        <p:cTn id="116" dur="1000"/>
                                        <p:tgtEl>
                                          <p:spTgt spid="18"/>
                                        </p:tgtEl>
                                      </p:cBhvr>
                                    </p:animEffect>
                                    <p:anim calcmode="lin" valueType="num">
                                      <p:cBhvr>
                                        <p:cTn id="117" dur="1000"/>
                                        <p:tgtEl>
                                          <p:spTgt spid="18"/>
                                        </p:tgtEl>
                                        <p:attrNameLst>
                                          <p:attrName>ppt_x</p:attrName>
                                        </p:attrNameLst>
                                      </p:cBhvr>
                                      <p:tavLst>
                                        <p:tav tm="0">
                                          <p:val>
                                            <p:strVal val="ppt_x"/>
                                          </p:val>
                                        </p:tav>
                                        <p:tav tm="100000">
                                          <p:val>
                                            <p:strVal val="ppt_x"/>
                                          </p:val>
                                        </p:tav>
                                      </p:tavLst>
                                    </p:anim>
                                    <p:anim calcmode="lin" valueType="num">
                                      <p:cBhvr>
                                        <p:cTn id="118" dur="1000"/>
                                        <p:tgtEl>
                                          <p:spTgt spid="18"/>
                                        </p:tgtEl>
                                        <p:attrNameLst>
                                          <p:attrName>ppt_y</p:attrName>
                                        </p:attrNameLst>
                                      </p:cBhvr>
                                      <p:tavLst>
                                        <p:tav tm="0">
                                          <p:val>
                                            <p:strVal val="ppt_y"/>
                                          </p:val>
                                        </p:tav>
                                        <p:tav tm="100000">
                                          <p:val>
                                            <p:strVal val="ppt_y+.1"/>
                                          </p:val>
                                        </p:tav>
                                      </p:tavLst>
                                    </p:anim>
                                    <p:set>
                                      <p:cBhvr>
                                        <p:cTn id="119" dur="1" fill="hold">
                                          <p:stCondLst>
                                            <p:cond delay="999"/>
                                          </p:stCondLst>
                                        </p:cTn>
                                        <p:tgtEl>
                                          <p:spTgt spid="18"/>
                                        </p:tgtEl>
                                        <p:attrNameLst>
                                          <p:attrName>style.visibility</p:attrName>
                                        </p:attrNameLst>
                                      </p:cBhvr>
                                      <p:to>
                                        <p:strVal val="hidden"/>
                                      </p:to>
                                    </p:set>
                                  </p:childTnLst>
                                </p:cTn>
                              </p:par>
                            </p:childTnLst>
                          </p:cTn>
                        </p:par>
                        <p:par>
                          <p:cTn id="120" fill="hold">
                            <p:stCondLst>
                              <p:cond delay="1000"/>
                            </p:stCondLst>
                            <p:childTnLst>
                              <p:par>
                                <p:cTn id="121" presetID="42" presetClass="exit" presetSubtype="0" fill="hold" grpId="0" nodeType="afterEffect">
                                  <p:stCondLst>
                                    <p:cond delay="0"/>
                                  </p:stCondLst>
                                  <p:childTnLst>
                                    <p:animEffect transition="out" filter="fade">
                                      <p:cBhvr>
                                        <p:cTn id="122" dur="1000"/>
                                        <p:tgtEl>
                                          <p:spTgt spid="19"/>
                                        </p:tgtEl>
                                      </p:cBhvr>
                                    </p:animEffect>
                                    <p:anim calcmode="lin" valueType="num">
                                      <p:cBhvr>
                                        <p:cTn id="123" dur="1000"/>
                                        <p:tgtEl>
                                          <p:spTgt spid="19"/>
                                        </p:tgtEl>
                                        <p:attrNameLst>
                                          <p:attrName>ppt_x</p:attrName>
                                        </p:attrNameLst>
                                      </p:cBhvr>
                                      <p:tavLst>
                                        <p:tav tm="0">
                                          <p:val>
                                            <p:strVal val="ppt_x"/>
                                          </p:val>
                                        </p:tav>
                                        <p:tav tm="100000">
                                          <p:val>
                                            <p:strVal val="ppt_x"/>
                                          </p:val>
                                        </p:tav>
                                      </p:tavLst>
                                    </p:anim>
                                    <p:anim calcmode="lin" valueType="num">
                                      <p:cBhvr>
                                        <p:cTn id="124" dur="1000"/>
                                        <p:tgtEl>
                                          <p:spTgt spid="19"/>
                                        </p:tgtEl>
                                        <p:attrNameLst>
                                          <p:attrName>ppt_y</p:attrName>
                                        </p:attrNameLst>
                                      </p:cBhvr>
                                      <p:tavLst>
                                        <p:tav tm="0">
                                          <p:val>
                                            <p:strVal val="ppt_y"/>
                                          </p:val>
                                        </p:tav>
                                        <p:tav tm="100000">
                                          <p:val>
                                            <p:strVal val="ppt_y+.1"/>
                                          </p:val>
                                        </p:tav>
                                      </p:tavLst>
                                    </p:anim>
                                    <p:set>
                                      <p:cBhvr>
                                        <p:cTn id="125" dur="1" fill="hold">
                                          <p:stCondLst>
                                            <p:cond delay="999"/>
                                          </p:stCondLst>
                                        </p:cTn>
                                        <p:tgtEl>
                                          <p:spTgt spid="19"/>
                                        </p:tgtEl>
                                        <p:attrNameLst>
                                          <p:attrName>style.visibility</p:attrName>
                                        </p:attrNameLst>
                                      </p:cBhvr>
                                      <p:to>
                                        <p:strVal val="hidden"/>
                                      </p:to>
                                    </p:set>
                                  </p:childTnLst>
                                </p:cTn>
                              </p:par>
                            </p:childTnLst>
                          </p:cTn>
                        </p:par>
                        <p:par>
                          <p:cTn id="126" fill="hold">
                            <p:stCondLst>
                              <p:cond delay="2000"/>
                            </p:stCondLst>
                            <p:childTnLst>
                              <p:par>
                                <p:cTn id="127" presetID="42" presetClass="exit" presetSubtype="0" fill="hold" grpId="0" nodeType="after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par>
                          <p:cTn id="132" fill="hold">
                            <p:stCondLst>
                              <p:cond delay="3000"/>
                            </p:stCondLst>
                            <p:childTnLst>
                              <p:par>
                                <p:cTn id="133" presetID="42" presetClass="exit" presetSubtype="0" fill="hold" grpId="0" nodeType="afterEffect">
                                  <p:stCondLst>
                                    <p:cond delay="0"/>
                                  </p:stCondLst>
                                  <p:childTnLst>
                                    <p:animEffect transition="out" filter="fade">
                                      <p:cBhvr>
                                        <p:cTn id="134" dur="1000"/>
                                        <p:tgtEl>
                                          <p:spTgt spid="21"/>
                                        </p:tgtEl>
                                      </p:cBhvr>
                                    </p:animEffect>
                                    <p:anim calcmode="lin" valueType="num">
                                      <p:cBhvr>
                                        <p:cTn id="135" dur="1000"/>
                                        <p:tgtEl>
                                          <p:spTgt spid="21"/>
                                        </p:tgtEl>
                                        <p:attrNameLst>
                                          <p:attrName>ppt_x</p:attrName>
                                        </p:attrNameLst>
                                      </p:cBhvr>
                                      <p:tavLst>
                                        <p:tav tm="0">
                                          <p:val>
                                            <p:strVal val="ppt_x"/>
                                          </p:val>
                                        </p:tav>
                                        <p:tav tm="100000">
                                          <p:val>
                                            <p:strVal val="ppt_x"/>
                                          </p:val>
                                        </p:tav>
                                      </p:tavLst>
                                    </p:anim>
                                    <p:anim calcmode="lin" valueType="num">
                                      <p:cBhvr>
                                        <p:cTn id="136" dur="1000"/>
                                        <p:tgtEl>
                                          <p:spTgt spid="21"/>
                                        </p:tgtEl>
                                        <p:attrNameLst>
                                          <p:attrName>ppt_y</p:attrName>
                                        </p:attrNameLst>
                                      </p:cBhvr>
                                      <p:tavLst>
                                        <p:tav tm="0">
                                          <p:val>
                                            <p:strVal val="ppt_y"/>
                                          </p:val>
                                        </p:tav>
                                        <p:tav tm="100000">
                                          <p:val>
                                            <p:strVal val="ppt_y+.1"/>
                                          </p:val>
                                        </p:tav>
                                      </p:tavLst>
                                    </p:anim>
                                    <p:set>
                                      <p:cBhvr>
                                        <p:cTn id="137" dur="1" fill="hold">
                                          <p:stCondLst>
                                            <p:cond delay="999"/>
                                          </p:stCondLst>
                                        </p:cTn>
                                        <p:tgtEl>
                                          <p:spTgt spid="21"/>
                                        </p:tgtEl>
                                        <p:attrNameLst>
                                          <p:attrName>style.visibility</p:attrName>
                                        </p:attrNameLst>
                                      </p:cBhvr>
                                      <p:to>
                                        <p:strVal val="hidden"/>
                                      </p:to>
                                    </p:set>
                                  </p:childTnLst>
                                </p:cTn>
                              </p:par>
                            </p:childTnLst>
                          </p:cTn>
                        </p:par>
                        <p:par>
                          <p:cTn id="138" fill="hold">
                            <p:stCondLst>
                              <p:cond delay="4000"/>
                            </p:stCondLst>
                            <p:childTnLst>
                              <p:par>
                                <p:cTn id="139" presetID="42" presetClass="exit" presetSubtype="0" fill="hold" grpId="0" nodeType="afterEffect">
                                  <p:stCondLst>
                                    <p:cond delay="0"/>
                                  </p:stCondLst>
                                  <p:childTnLst>
                                    <p:animEffect transition="out" filter="fade">
                                      <p:cBhvr>
                                        <p:cTn id="140" dur="1000"/>
                                        <p:tgtEl>
                                          <p:spTgt spid="22"/>
                                        </p:tgtEl>
                                      </p:cBhvr>
                                    </p:animEffect>
                                    <p:anim calcmode="lin" valueType="num">
                                      <p:cBhvr>
                                        <p:cTn id="141" dur="1000"/>
                                        <p:tgtEl>
                                          <p:spTgt spid="22"/>
                                        </p:tgtEl>
                                        <p:attrNameLst>
                                          <p:attrName>ppt_x</p:attrName>
                                        </p:attrNameLst>
                                      </p:cBhvr>
                                      <p:tavLst>
                                        <p:tav tm="0">
                                          <p:val>
                                            <p:strVal val="ppt_x"/>
                                          </p:val>
                                        </p:tav>
                                        <p:tav tm="100000">
                                          <p:val>
                                            <p:strVal val="ppt_x"/>
                                          </p:val>
                                        </p:tav>
                                      </p:tavLst>
                                    </p:anim>
                                    <p:anim calcmode="lin" valueType="num">
                                      <p:cBhvr>
                                        <p:cTn id="142" dur="1000"/>
                                        <p:tgtEl>
                                          <p:spTgt spid="22"/>
                                        </p:tgtEl>
                                        <p:attrNameLst>
                                          <p:attrName>ppt_y</p:attrName>
                                        </p:attrNameLst>
                                      </p:cBhvr>
                                      <p:tavLst>
                                        <p:tav tm="0">
                                          <p:val>
                                            <p:strVal val="ppt_y"/>
                                          </p:val>
                                        </p:tav>
                                        <p:tav tm="100000">
                                          <p:val>
                                            <p:strVal val="ppt_y+.1"/>
                                          </p:val>
                                        </p:tav>
                                      </p:tavLst>
                                    </p:anim>
                                    <p:set>
                                      <p:cBhvr>
                                        <p:cTn id="143" dur="1" fill="hold">
                                          <p:stCondLst>
                                            <p:cond delay="999"/>
                                          </p:stCondLst>
                                        </p:cTn>
                                        <p:tgtEl>
                                          <p:spTgt spid="22"/>
                                        </p:tgtEl>
                                        <p:attrNameLst>
                                          <p:attrName>style.visibility</p:attrName>
                                        </p:attrNameLst>
                                      </p:cBhvr>
                                      <p:to>
                                        <p:strVal val="hidden"/>
                                      </p:to>
                                    </p:set>
                                  </p:childTnLst>
                                </p:cTn>
                              </p:par>
                            </p:childTnLst>
                          </p:cTn>
                        </p:par>
                        <p:par>
                          <p:cTn id="144" fill="hold">
                            <p:stCondLst>
                              <p:cond delay="5000"/>
                            </p:stCondLst>
                            <p:childTnLst>
                              <p:par>
                                <p:cTn id="145" presetID="42" presetClass="exit" presetSubtype="0" fill="hold" grpId="0" nodeType="afterEffect">
                                  <p:stCondLst>
                                    <p:cond delay="0"/>
                                  </p:stCondLst>
                                  <p:childTnLst>
                                    <p:animEffect transition="out" filter="fade">
                                      <p:cBhvr>
                                        <p:cTn id="146" dur="1000"/>
                                        <p:tgtEl>
                                          <p:spTgt spid="23"/>
                                        </p:tgtEl>
                                      </p:cBhvr>
                                    </p:animEffect>
                                    <p:anim calcmode="lin" valueType="num">
                                      <p:cBhvr>
                                        <p:cTn id="147" dur="1000"/>
                                        <p:tgtEl>
                                          <p:spTgt spid="23"/>
                                        </p:tgtEl>
                                        <p:attrNameLst>
                                          <p:attrName>ppt_x</p:attrName>
                                        </p:attrNameLst>
                                      </p:cBhvr>
                                      <p:tavLst>
                                        <p:tav tm="0">
                                          <p:val>
                                            <p:strVal val="ppt_x"/>
                                          </p:val>
                                        </p:tav>
                                        <p:tav tm="100000">
                                          <p:val>
                                            <p:strVal val="ppt_x"/>
                                          </p:val>
                                        </p:tav>
                                      </p:tavLst>
                                    </p:anim>
                                    <p:anim calcmode="lin" valueType="num">
                                      <p:cBhvr>
                                        <p:cTn id="148" dur="1000"/>
                                        <p:tgtEl>
                                          <p:spTgt spid="23"/>
                                        </p:tgtEl>
                                        <p:attrNameLst>
                                          <p:attrName>ppt_y</p:attrName>
                                        </p:attrNameLst>
                                      </p:cBhvr>
                                      <p:tavLst>
                                        <p:tav tm="0">
                                          <p:val>
                                            <p:strVal val="ppt_y"/>
                                          </p:val>
                                        </p:tav>
                                        <p:tav tm="100000">
                                          <p:val>
                                            <p:strVal val="ppt_y+.1"/>
                                          </p:val>
                                        </p:tav>
                                      </p:tavLst>
                                    </p:anim>
                                    <p:set>
                                      <p:cBhvr>
                                        <p:cTn id="149" dur="1" fill="hold">
                                          <p:stCondLst>
                                            <p:cond delay="999"/>
                                          </p:stCondLst>
                                        </p:cTn>
                                        <p:tgtEl>
                                          <p:spTgt spid="23"/>
                                        </p:tgtEl>
                                        <p:attrNameLst>
                                          <p:attrName>style.visibility</p:attrName>
                                        </p:attrNameLst>
                                      </p:cBhvr>
                                      <p:to>
                                        <p:strVal val="hidden"/>
                                      </p:to>
                                    </p:set>
                                  </p:childTnLst>
                                </p:cTn>
                              </p:par>
                            </p:childTnLst>
                          </p:cTn>
                        </p:par>
                        <p:par>
                          <p:cTn id="150" fill="hold">
                            <p:stCondLst>
                              <p:cond delay="6000"/>
                            </p:stCondLst>
                            <p:childTnLst>
                              <p:par>
                                <p:cTn id="151" presetID="42" presetClass="exit" presetSubtype="0" fill="hold" grpId="0" nodeType="afterEffect">
                                  <p:stCondLst>
                                    <p:cond delay="0"/>
                                  </p:stCondLst>
                                  <p:childTnLst>
                                    <p:animEffect transition="out" filter="fade">
                                      <p:cBhvr>
                                        <p:cTn id="152" dur="1000"/>
                                        <p:tgtEl>
                                          <p:spTgt spid="24"/>
                                        </p:tgtEl>
                                      </p:cBhvr>
                                    </p:animEffect>
                                    <p:anim calcmode="lin" valueType="num">
                                      <p:cBhvr>
                                        <p:cTn id="153" dur="1000"/>
                                        <p:tgtEl>
                                          <p:spTgt spid="24"/>
                                        </p:tgtEl>
                                        <p:attrNameLst>
                                          <p:attrName>ppt_x</p:attrName>
                                        </p:attrNameLst>
                                      </p:cBhvr>
                                      <p:tavLst>
                                        <p:tav tm="0">
                                          <p:val>
                                            <p:strVal val="ppt_x"/>
                                          </p:val>
                                        </p:tav>
                                        <p:tav tm="100000">
                                          <p:val>
                                            <p:strVal val="ppt_x"/>
                                          </p:val>
                                        </p:tav>
                                      </p:tavLst>
                                    </p:anim>
                                    <p:anim calcmode="lin" valueType="num">
                                      <p:cBhvr>
                                        <p:cTn id="154" dur="1000"/>
                                        <p:tgtEl>
                                          <p:spTgt spid="24"/>
                                        </p:tgtEl>
                                        <p:attrNameLst>
                                          <p:attrName>ppt_y</p:attrName>
                                        </p:attrNameLst>
                                      </p:cBhvr>
                                      <p:tavLst>
                                        <p:tav tm="0">
                                          <p:val>
                                            <p:strVal val="ppt_y"/>
                                          </p:val>
                                        </p:tav>
                                        <p:tav tm="100000">
                                          <p:val>
                                            <p:strVal val="ppt_y+.1"/>
                                          </p:val>
                                        </p:tav>
                                      </p:tavLst>
                                    </p:anim>
                                    <p:set>
                                      <p:cBhvr>
                                        <p:cTn id="155" dur="1" fill="hold">
                                          <p:stCondLst>
                                            <p:cond delay="999"/>
                                          </p:stCondLst>
                                        </p:cTn>
                                        <p:tgtEl>
                                          <p:spTgt spid="24"/>
                                        </p:tgtEl>
                                        <p:attrNameLst>
                                          <p:attrName>style.visibility</p:attrName>
                                        </p:attrNameLst>
                                      </p:cBhvr>
                                      <p:to>
                                        <p:strVal val="hidden"/>
                                      </p:to>
                                    </p:set>
                                  </p:childTnLst>
                                </p:cTn>
                              </p:par>
                            </p:childTnLst>
                          </p:cTn>
                        </p:par>
                        <p:par>
                          <p:cTn id="156" fill="hold">
                            <p:stCondLst>
                              <p:cond delay="7000"/>
                            </p:stCondLst>
                            <p:childTnLst>
                              <p:par>
                                <p:cTn id="157" presetID="42" presetClass="exit" presetSubtype="0" fill="hold" grpId="0" nodeType="afterEffect">
                                  <p:stCondLst>
                                    <p:cond delay="0"/>
                                  </p:stCondLst>
                                  <p:childTnLst>
                                    <p:animEffect transition="out" filter="fade">
                                      <p:cBhvr>
                                        <p:cTn id="158" dur="1000"/>
                                        <p:tgtEl>
                                          <p:spTgt spid="25"/>
                                        </p:tgtEl>
                                      </p:cBhvr>
                                    </p:animEffect>
                                    <p:anim calcmode="lin" valueType="num">
                                      <p:cBhvr>
                                        <p:cTn id="159" dur="1000"/>
                                        <p:tgtEl>
                                          <p:spTgt spid="25"/>
                                        </p:tgtEl>
                                        <p:attrNameLst>
                                          <p:attrName>ppt_x</p:attrName>
                                        </p:attrNameLst>
                                      </p:cBhvr>
                                      <p:tavLst>
                                        <p:tav tm="0">
                                          <p:val>
                                            <p:strVal val="ppt_x"/>
                                          </p:val>
                                        </p:tav>
                                        <p:tav tm="100000">
                                          <p:val>
                                            <p:strVal val="ppt_x"/>
                                          </p:val>
                                        </p:tav>
                                      </p:tavLst>
                                    </p:anim>
                                    <p:anim calcmode="lin" valueType="num">
                                      <p:cBhvr>
                                        <p:cTn id="160" dur="1000"/>
                                        <p:tgtEl>
                                          <p:spTgt spid="25"/>
                                        </p:tgtEl>
                                        <p:attrNameLst>
                                          <p:attrName>ppt_y</p:attrName>
                                        </p:attrNameLst>
                                      </p:cBhvr>
                                      <p:tavLst>
                                        <p:tav tm="0">
                                          <p:val>
                                            <p:strVal val="ppt_y"/>
                                          </p:val>
                                        </p:tav>
                                        <p:tav tm="100000">
                                          <p:val>
                                            <p:strVal val="ppt_y+.1"/>
                                          </p:val>
                                        </p:tav>
                                      </p:tavLst>
                                    </p:anim>
                                    <p:set>
                                      <p:cBhvr>
                                        <p:cTn id="161" dur="1" fill="hold">
                                          <p:stCondLst>
                                            <p:cond delay="999"/>
                                          </p:stCondLst>
                                        </p:cTn>
                                        <p:tgtEl>
                                          <p:spTgt spid="25"/>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 presetClass="entr" presetSubtype="4" fill="hold" grpId="1" nodeType="clickEffect">
                                  <p:stCondLst>
                                    <p:cond delay="0"/>
                                  </p:stCondLst>
                                  <p:childTnLst>
                                    <p:set>
                                      <p:cBhvr>
                                        <p:cTn id="165" dur="1" fill="hold">
                                          <p:stCondLst>
                                            <p:cond delay="0"/>
                                          </p:stCondLst>
                                        </p:cTn>
                                        <p:tgtEl>
                                          <p:spTgt spid="18"/>
                                        </p:tgtEl>
                                        <p:attrNameLst>
                                          <p:attrName>style.visibility</p:attrName>
                                        </p:attrNameLst>
                                      </p:cBhvr>
                                      <p:to>
                                        <p:strVal val="visible"/>
                                      </p:to>
                                    </p:set>
                                    <p:anim calcmode="lin" valueType="num">
                                      <p:cBhvr additive="base">
                                        <p:cTn id="166" dur="500" fill="hold"/>
                                        <p:tgtEl>
                                          <p:spTgt spid="18"/>
                                        </p:tgtEl>
                                        <p:attrNameLst>
                                          <p:attrName>ppt_x</p:attrName>
                                        </p:attrNameLst>
                                      </p:cBhvr>
                                      <p:tavLst>
                                        <p:tav tm="0">
                                          <p:val>
                                            <p:strVal val="#ppt_x"/>
                                          </p:val>
                                        </p:tav>
                                        <p:tav tm="100000">
                                          <p:val>
                                            <p:strVal val="#ppt_x"/>
                                          </p:val>
                                        </p:tav>
                                      </p:tavLst>
                                    </p:anim>
                                    <p:anim calcmode="lin" valueType="num">
                                      <p:cBhvr additive="base">
                                        <p:cTn id="167" dur="500" fill="hold"/>
                                        <p:tgtEl>
                                          <p:spTgt spid="18"/>
                                        </p:tgtEl>
                                        <p:attrNameLst>
                                          <p:attrName>ppt_y</p:attrName>
                                        </p:attrNameLst>
                                      </p:cBhvr>
                                      <p:tavLst>
                                        <p:tav tm="0">
                                          <p:val>
                                            <p:strVal val="1+#ppt_h/2"/>
                                          </p:val>
                                        </p:tav>
                                        <p:tav tm="100000">
                                          <p:val>
                                            <p:strVal val="#ppt_y"/>
                                          </p:val>
                                        </p:tav>
                                      </p:tavLst>
                                    </p:anim>
                                  </p:childTnLst>
                                </p:cTn>
                              </p:par>
                              <p:par>
                                <p:cTn id="168" presetID="2" presetClass="entr" presetSubtype="4" fill="hold" grpId="1" nodeType="withEffect">
                                  <p:stCondLst>
                                    <p:cond delay="0"/>
                                  </p:stCondLst>
                                  <p:childTnLst>
                                    <p:set>
                                      <p:cBhvr>
                                        <p:cTn id="169" dur="1" fill="hold">
                                          <p:stCondLst>
                                            <p:cond delay="0"/>
                                          </p:stCondLst>
                                        </p:cTn>
                                        <p:tgtEl>
                                          <p:spTgt spid="19"/>
                                        </p:tgtEl>
                                        <p:attrNameLst>
                                          <p:attrName>style.visibility</p:attrName>
                                        </p:attrNameLst>
                                      </p:cBhvr>
                                      <p:to>
                                        <p:strVal val="visible"/>
                                      </p:to>
                                    </p:set>
                                    <p:anim calcmode="lin" valueType="num">
                                      <p:cBhvr additive="base">
                                        <p:cTn id="170" dur="500" fill="hold"/>
                                        <p:tgtEl>
                                          <p:spTgt spid="19"/>
                                        </p:tgtEl>
                                        <p:attrNameLst>
                                          <p:attrName>ppt_x</p:attrName>
                                        </p:attrNameLst>
                                      </p:cBhvr>
                                      <p:tavLst>
                                        <p:tav tm="0">
                                          <p:val>
                                            <p:strVal val="#ppt_x"/>
                                          </p:val>
                                        </p:tav>
                                        <p:tav tm="100000">
                                          <p:val>
                                            <p:strVal val="#ppt_x"/>
                                          </p:val>
                                        </p:tav>
                                      </p:tavLst>
                                    </p:anim>
                                    <p:anim calcmode="lin" valueType="num">
                                      <p:cBhvr additive="base">
                                        <p:cTn id="171" dur="500" fill="hold"/>
                                        <p:tgtEl>
                                          <p:spTgt spid="19"/>
                                        </p:tgtEl>
                                        <p:attrNameLst>
                                          <p:attrName>ppt_y</p:attrName>
                                        </p:attrNameLst>
                                      </p:cBhvr>
                                      <p:tavLst>
                                        <p:tav tm="0">
                                          <p:val>
                                            <p:strVal val="1+#ppt_h/2"/>
                                          </p:val>
                                        </p:tav>
                                        <p:tav tm="100000">
                                          <p:val>
                                            <p:strVal val="#ppt_y"/>
                                          </p:val>
                                        </p:tav>
                                      </p:tavLst>
                                    </p:anim>
                                  </p:childTnLst>
                                </p:cTn>
                              </p:par>
                              <p:par>
                                <p:cTn id="172" presetID="2" presetClass="entr" presetSubtype="4" fill="hold" grpId="1" nodeType="withEffect">
                                  <p:stCondLst>
                                    <p:cond delay="0"/>
                                  </p:stCondLst>
                                  <p:childTnLst>
                                    <p:set>
                                      <p:cBhvr>
                                        <p:cTn id="173" dur="1" fill="hold">
                                          <p:stCondLst>
                                            <p:cond delay="0"/>
                                          </p:stCondLst>
                                        </p:cTn>
                                        <p:tgtEl>
                                          <p:spTgt spid="20"/>
                                        </p:tgtEl>
                                        <p:attrNameLst>
                                          <p:attrName>style.visibility</p:attrName>
                                        </p:attrNameLst>
                                      </p:cBhvr>
                                      <p:to>
                                        <p:strVal val="visible"/>
                                      </p:to>
                                    </p:set>
                                    <p:anim calcmode="lin" valueType="num">
                                      <p:cBhvr additive="base">
                                        <p:cTn id="174" dur="500" fill="hold"/>
                                        <p:tgtEl>
                                          <p:spTgt spid="20"/>
                                        </p:tgtEl>
                                        <p:attrNameLst>
                                          <p:attrName>ppt_x</p:attrName>
                                        </p:attrNameLst>
                                      </p:cBhvr>
                                      <p:tavLst>
                                        <p:tav tm="0">
                                          <p:val>
                                            <p:strVal val="#ppt_x"/>
                                          </p:val>
                                        </p:tav>
                                        <p:tav tm="100000">
                                          <p:val>
                                            <p:strVal val="#ppt_x"/>
                                          </p:val>
                                        </p:tav>
                                      </p:tavLst>
                                    </p:anim>
                                    <p:anim calcmode="lin" valueType="num">
                                      <p:cBhvr additive="base">
                                        <p:cTn id="175" dur="500" fill="hold"/>
                                        <p:tgtEl>
                                          <p:spTgt spid="20"/>
                                        </p:tgtEl>
                                        <p:attrNameLst>
                                          <p:attrName>ppt_y</p:attrName>
                                        </p:attrNameLst>
                                      </p:cBhvr>
                                      <p:tavLst>
                                        <p:tav tm="0">
                                          <p:val>
                                            <p:strVal val="1+#ppt_h/2"/>
                                          </p:val>
                                        </p:tav>
                                        <p:tav tm="100000">
                                          <p:val>
                                            <p:strVal val="#ppt_y"/>
                                          </p:val>
                                        </p:tav>
                                      </p:tavLst>
                                    </p:anim>
                                  </p:childTnLst>
                                </p:cTn>
                              </p:par>
                              <p:par>
                                <p:cTn id="176" presetID="2" presetClass="entr" presetSubtype="4" fill="hold" grpId="1" nodeType="withEffect">
                                  <p:stCondLst>
                                    <p:cond delay="0"/>
                                  </p:stCondLst>
                                  <p:childTnLst>
                                    <p:set>
                                      <p:cBhvr>
                                        <p:cTn id="177" dur="1" fill="hold">
                                          <p:stCondLst>
                                            <p:cond delay="0"/>
                                          </p:stCondLst>
                                        </p:cTn>
                                        <p:tgtEl>
                                          <p:spTgt spid="21"/>
                                        </p:tgtEl>
                                        <p:attrNameLst>
                                          <p:attrName>style.visibility</p:attrName>
                                        </p:attrNameLst>
                                      </p:cBhvr>
                                      <p:to>
                                        <p:strVal val="visible"/>
                                      </p:to>
                                    </p:set>
                                    <p:anim calcmode="lin" valueType="num">
                                      <p:cBhvr additive="base">
                                        <p:cTn id="178" dur="500" fill="hold"/>
                                        <p:tgtEl>
                                          <p:spTgt spid="21"/>
                                        </p:tgtEl>
                                        <p:attrNameLst>
                                          <p:attrName>ppt_x</p:attrName>
                                        </p:attrNameLst>
                                      </p:cBhvr>
                                      <p:tavLst>
                                        <p:tav tm="0">
                                          <p:val>
                                            <p:strVal val="#ppt_x"/>
                                          </p:val>
                                        </p:tav>
                                        <p:tav tm="100000">
                                          <p:val>
                                            <p:strVal val="#ppt_x"/>
                                          </p:val>
                                        </p:tav>
                                      </p:tavLst>
                                    </p:anim>
                                    <p:anim calcmode="lin" valueType="num">
                                      <p:cBhvr additive="base">
                                        <p:cTn id="179" dur="500" fill="hold"/>
                                        <p:tgtEl>
                                          <p:spTgt spid="21"/>
                                        </p:tgtEl>
                                        <p:attrNameLst>
                                          <p:attrName>ppt_y</p:attrName>
                                        </p:attrNameLst>
                                      </p:cBhvr>
                                      <p:tavLst>
                                        <p:tav tm="0">
                                          <p:val>
                                            <p:strVal val="1+#ppt_h/2"/>
                                          </p:val>
                                        </p:tav>
                                        <p:tav tm="100000">
                                          <p:val>
                                            <p:strVal val="#ppt_y"/>
                                          </p:val>
                                        </p:tav>
                                      </p:tavLst>
                                    </p:anim>
                                  </p:childTnLst>
                                </p:cTn>
                              </p:par>
                              <p:par>
                                <p:cTn id="180" presetID="2" presetClass="entr" presetSubtype="4" fill="hold" grpId="1" nodeType="withEffect">
                                  <p:stCondLst>
                                    <p:cond delay="0"/>
                                  </p:stCondLst>
                                  <p:childTnLst>
                                    <p:set>
                                      <p:cBhvr>
                                        <p:cTn id="181" dur="1" fill="hold">
                                          <p:stCondLst>
                                            <p:cond delay="0"/>
                                          </p:stCondLst>
                                        </p:cTn>
                                        <p:tgtEl>
                                          <p:spTgt spid="22"/>
                                        </p:tgtEl>
                                        <p:attrNameLst>
                                          <p:attrName>style.visibility</p:attrName>
                                        </p:attrNameLst>
                                      </p:cBhvr>
                                      <p:to>
                                        <p:strVal val="visible"/>
                                      </p:to>
                                    </p:set>
                                    <p:anim calcmode="lin" valueType="num">
                                      <p:cBhvr additive="base">
                                        <p:cTn id="182" dur="500" fill="hold"/>
                                        <p:tgtEl>
                                          <p:spTgt spid="22"/>
                                        </p:tgtEl>
                                        <p:attrNameLst>
                                          <p:attrName>ppt_x</p:attrName>
                                        </p:attrNameLst>
                                      </p:cBhvr>
                                      <p:tavLst>
                                        <p:tav tm="0">
                                          <p:val>
                                            <p:strVal val="#ppt_x"/>
                                          </p:val>
                                        </p:tav>
                                        <p:tav tm="100000">
                                          <p:val>
                                            <p:strVal val="#ppt_x"/>
                                          </p:val>
                                        </p:tav>
                                      </p:tavLst>
                                    </p:anim>
                                    <p:anim calcmode="lin" valueType="num">
                                      <p:cBhvr additive="base">
                                        <p:cTn id="183" dur="500" fill="hold"/>
                                        <p:tgtEl>
                                          <p:spTgt spid="22"/>
                                        </p:tgtEl>
                                        <p:attrNameLst>
                                          <p:attrName>ppt_y</p:attrName>
                                        </p:attrNameLst>
                                      </p:cBhvr>
                                      <p:tavLst>
                                        <p:tav tm="0">
                                          <p:val>
                                            <p:strVal val="1+#ppt_h/2"/>
                                          </p:val>
                                        </p:tav>
                                        <p:tav tm="100000">
                                          <p:val>
                                            <p:strVal val="#ppt_y"/>
                                          </p:val>
                                        </p:tav>
                                      </p:tavLst>
                                    </p:anim>
                                  </p:childTnLst>
                                </p:cTn>
                              </p:par>
                              <p:par>
                                <p:cTn id="184" presetID="2" presetClass="entr" presetSubtype="4" fill="hold" grpId="1" nodeType="withEffect">
                                  <p:stCondLst>
                                    <p:cond delay="0"/>
                                  </p:stCondLst>
                                  <p:childTnLst>
                                    <p:set>
                                      <p:cBhvr>
                                        <p:cTn id="185" dur="1" fill="hold">
                                          <p:stCondLst>
                                            <p:cond delay="0"/>
                                          </p:stCondLst>
                                        </p:cTn>
                                        <p:tgtEl>
                                          <p:spTgt spid="23"/>
                                        </p:tgtEl>
                                        <p:attrNameLst>
                                          <p:attrName>style.visibility</p:attrName>
                                        </p:attrNameLst>
                                      </p:cBhvr>
                                      <p:to>
                                        <p:strVal val="visible"/>
                                      </p:to>
                                    </p:set>
                                    <p:anim calcmode="lin" valueType="num">
                                      <p:cBhvr additive="base">
                                        <p:cTn id="186" dur="500" fill="hold"/>
                                        <p:tgtEl>
                                          <p:spTgt spid="23"/>
                                        </p:tgtEl>
                                        <p:attrNameLst>
                                          <p:attrName>ppt_x</p:attrName>
                                        </p:attrNameLst>
                                      </p:cBhvr>
                                      <p:tavLst>
                                        <p:tav tm="0">
                                          <p:val>
                                            <p:strVal val="#ppt_x"/>
                                          </p:val>
                                        </p:tav>
                                        <p:tav tm="100000">
                                          <p:val>
                                            <p:strVal val="#ppt_x"/>
                                          </p:val>
                                        </p:tav>
                                      </p:tavLst>
                                    </p:anim>
                                    <p:anim calcmode="lin" valueType="num">
                                      <p:cBhvr additive="base">
                                        <p:cTn id="187" dur="500" fill="hold"/>
                                        <p:tgtEl>
                                          <p:spTgt spid="23"/>
                                        </p:tgtEl>
                                        <p:attrNameLst>
                                          <p:attrName>ppt_y</p:attrName>
                                        </p:attrNameLst>
                                      </p:cBhvr>
                                      <p:tavLst>
                                        <p:tav tm="0">
                                          <p:val>
                                            <p:strVal val="1+#ppt_h/2"/>
                                          </p:val>
                                        </p:tav>
                                        <p:tav tm="100000">
                                          <p:val>
                                            <p:strVal val="#ppt_y"/>
                                          </p:val>
                                        </p:tav>
                                      </p:tavLst>
                                    </p:anim>
                                  </p:childTnLst>
                                </p:cTn>
                              </p:par>
                              <p:par>
                                <p:cTn id="188" presetID="2" presetClass="entr" presetSubtype="4" fill="hold" grpId="1" nodeType="withEffect">
                                  <p:stCondLst>
                                    <p:cond delay="0"/>
                                  </p:stCondLst>
                                  <p:childTnLst>
                                    <p:set>
                                      <p:cBhvr>
                                        <p:cTn id="189" dur="1" fill="hold">
                                          <p:stCondLst>
                                            <p:cond delay="0"/>
                                          </p:stCondLst>
                                        </p:cTn>
                                        <p:tgtEl>
                                          <p:spTgt spid="24"/>
                                        </p:tgtEl>
                                        <p:attrNameLst>
                                          <p:attrName>style.visibility</p:attrName>
                                        </p:attrNameLst>
                                      </p:cBhvr>
                                      <p:to>
                                        <p:strVal val="visible"/>
                                      </p:to>
                                    </p:set>
                                    <p:anim calcmode="lin" valueType="num">
                                      <p:cBhvr additive="base">
                                        <p:cTn id="190" dur="500" fill="hold"/>
                                        <p:tgtEl>
                                          <p:spTgt spid="24"/>
                                        </p:tgtEl>
                                        <p:attrNameLst>
                                          <p:attrName>ppt_x</p:attrName>
                                        </p:attrNameLst>
                                      </p:cBhvr>
                                      <p:tavLst>
                                        <p:tav tm="0">
                                          <p:val>
                                            <p:strVal val="#ppt_x"/>
                                          </p:val>
                                        </p:tav>
                                        <p:tav tm="100000">
                                          <p:val>
                                            <p:strVal val="#ppt_x"/>
                                          </p:val>
                                        </p:tav>
                                      </p:tavLst>
                                    </p:anim>
                                    <p:anim calcmode="lin" valueType="num">
                                      <p:cBhvr additive="base">
                                        <p:cTn id="191" dur="500" fill="hold"/>
                                        <p:tgtEl>
                                          <p:spTgt spid="24"/>
                                        </p:tgtEl>
                                        <p:attrNameLst>
                                          <p:attrName>ppt_y</p:attrName>
                                        </p:attrNameLst>
                                      </p:cBhvr>
                                      <p:tavLst>
                                        <p:tav tm="0">
                                          <p:val>
                                            <p:strVal val="1+#ppt_h/2"/>
                                          </p:val>
                                        </p:tav>
                                        <p:tav tm="100000">
                                          <p:val>
                                            <p:strVal val="#ppt_y"/>
                                          </p:val>
                                        </p:tav>
                                      </p:tavLst>
                                    </p:anim>
                                  </p:childTnLst>
                                </p:cTn>
                              </p:par>
                              <p:par>
                                <p:cTn id="192" presetID="2" presetClass="entr" presetSubtype="4" fill="hold" grpId="1" nodeType="withEffect">
                                  <p:stCondLst>
                                    <p:cond delay="0"/>
                                  </p:stCondLst>
                                  <p:childTnLst>
                                    <p:set>
                                      <p:cBhvr>
                                        <p:cTn id="193" dur="1" fill="hold">
                                          <p:stCondLst>
                                            <p:cond delay="0"/>
                                          </p:stCondLst>
                                        </p:cTn>
                                        <p:tgtEl>
                                          <p:spTgt spid="25"/>
                                        </p:tgtEl>
                                        <p:attrNameLst>
                                          <p:attrName>style.visibility</p:attrName>
                                        </p:attrNameLst>
                                      </p:cBhvr>
                                      <p:to>
                                        <p:strVal val="visible"/>
                                      </p:to>
                                    </p:set>
                                    <p:anim calcmode="lin" valueType="num">
                                      <p:cBhvr additive="base">
                                        <p:cTn id="194" dur="500" fill="hold"/>
                                        <p:tgtEl>
                                          <p:spTgt spid="25"/>
                                        </p:tgtEl>
                                        <p:attrNameLst>
                                          <p:attrName>ppt_x</p:attrName>
                                        </p:attrNameLst>
                                      </p:cBhvr>
                                      <p:tavLst>
                                        <p:tav tm="0">
                                          <p:val>
                                            <p:strVal val="#ppt_x"/>
                                          </p:val>
                                        </p:tav>
                                        <p:tav tm="100000">
                                          <p:val>
                                            <p:strVal val="#ppt_x"/>
                                          </p:val>
                                        </p:tav>
                                      </p:tavLst>
                                    </p:anim>
                                    <p:anim calcmode="lin" valueType="num">
                                      <p:cBhvr additive="base">
                                        <p:cTn id="195" dur="500" fill="hold"/>
                                        <p:tgtEl>
                                          <p:spTgt spid="25"/>
                                        </p:tgtEl>
                                        <p:attrNameLst>
                                          <p:attrName>ppt_y</p:attrName>
                                        </p:attrNameLst>
                                      </p:cBhvr>
                                      <p:tavLst>
                                        <p:tav tm="0">
                                          <p:val>
                                            <p:strVal val="1+#ppt_h/2"/>
                                          </p:val>
                                        </p:tav>
                                        <p:tav tm="100000">
                                          <p:val>
                                            <p:strVal val="#ppt_y"/>
                                          </p:val>
                                        </p:tav>
                                      </p:tavLst>
                                    </p:anim>
                                  </p:childTnLst>
                                </p:cTn>
                              </p:par>
                              <p:par>
                                <p:cTn id="196" presetID="42" presetClass="entr" presetSubtype="0" fill="hold" grpId="3" nodeType="withEffect">
                                  <p:stCondLst>
                                    <p:cond delay="0"/>
                                  </p:stCondLst>
                                  <p:childTnLst>
                                    <p:set>
                                      <p:cBhvr>
                                        <p:cTn id="197" dur="1" fill="hold">
                                          <p:stCondLst>
                                            <p:cond delay="0"/>
                                          </p:stCondLst>
                                        </p:cTn>
                                        <p:tgtEl>
                                          <p:spTgt spid="9"/>
                                        </p:tgtEl>
                                        <p:attrNameLst>
                                          <p:attrName>style.visibility</p:attrName>
                                        </p:attrNameLst>
                                      </p:cBhvr>
                                      <p:to>
                                        <p:strVal val="visible"/>
                                      </p:to>
                                    </p:set>
                                    <p:animEffect transition="in" filter="fade">
                                      <p:cBhvr>
                                        <p:cTn id="198" dur="1000"/>
                                        <p:tgtEl>
                                          <p:spTgt spid="9"/>
                                        </p:tgtEl>
                                      </p:cBhvr>
                                    </p:animEffect>
                                    <p:anim calcmode="lin" valueType="num">
                                      <p:cBhvr>
                                        <p:cTn id="199" dur="1000" fill="hold"/>
                                        <p:tgtEl>
                                          <p:spTgt spid="9"/>
                                        </p:tgtEl>
                                        <p:attrNameLst>
                                          <p:attrName>ppt_x</p:attrName>
                                        </p:attrNameLst>
                                      </p:cBhvr>
                                      <p:tavLst>
                                        <p:tav tm="0">
                                          <p:val>
                                            <p:strVal val="#ppt_x"/>
                                          </p:val>
                                        </p:tav>
                                        <p:tav tm="100000">
                                          <p:val>
                                            <p:strVal val="#ppt_x"/>
                                          </p:val>
                                        </p:tav>
                                      </p:tavLst>
                                    </p:anim>
                                    <p:anim calcmode="lin" valueType="num">
                                      <p:cBhvr>
                                        <p:cTn id="20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14" presetClass="exit" presetSubtype="10" fill="hold" grpId="2" nodeType="clickEffect">
                                  <p:stCondLst>
                                    <p:cond delay="0"/>
                                  </p:stCondLst>
                                  <p:childTnLst>
                                    <p:animEffect transition="out" filter="randombar(horizontal)">
                                      <p:cBhvr>
                                        <p:cTn id="204" dur="2000"/>
                                        <p:tgtEl>
                                          <p:spTgt spid="8"/>
                                        </p:tgtEl>
                                      </p:cBhvr>
                                    </p:animEffect>
                                    <p:set>
                                      <p:cBhvr>
                                        <p:cTn id="205" dur="1" fill="hold">
                                          <p:stCondLst>
                                            <p:cond delay="1999"/>
                                          </p:stCondLst>
                                        </p:cTn>
                                        <p:tgtEl>
                                          <p:spTgt spid="8"/>
                                        </p:tgtEl>
                                        <p:attrNameLst>
                                          <p:attrName>style.visibility</p:attrName>
                                        </p:attrNameLst>
                                      </p:cBhvr>
                                      <p:to>
                                        <p:strVal val="hidden"/>
                                      </p:to>
                                    </p:set>
                                  </p:childTnLst>
                                </p:cTn>
                              </p:par>
                              <p:par>
                                <p:cTn id="206" presetID="14" presetClass="exit" presetSubtype="10" fill="hold" grpId="4" nodeType="withEffect">
                                  <p:stCondLst>
                                    <p:cond delay="0"/>
                                  </p:stCondLst>
                                  <p:childTnLst>
                                    <p:animEffect transition="out" filter="randombar(horizontal)">
                                      <p:cBhvr>
                                        <p:cTn id="207" dur="2000"/>
                                        <p:tgtEl>
                                          <p:spTgt spid="9"/>
                                        </p:tgtEl>
                                      </p:cBhvr>
                                    </p:animEffect>
                                    <p:set>
                                      <p:cBhvr>
                                        <p:cTn id="208" dur="1" fill="hold">
                                          <p:stCondLst>
                                            <p:cond delay="1999"/>
                                          </p:stCondLst>
                                        </p:cTn>
                                        <p:tgtEl>
                                          <p:spTgt spid="9"/>
                                        </p:tgtEl>
                                        <p:attrNameLst>
                                          <p:attrName>style.visibility</p:attrName>
                                        </p:attrNameLst>
                                      </p:cBhvr>
                                      <p:to>
                                        <p:strVal val="hidden"/>
                                      </p:to>
                                    </p:set>
                                  </p:childTnLst>
                                </p:cTn>
                              </p:par>
                              <p:par>
                                <p:cTn id="209" presetID="14" presetClass="exit" presetSubtype="10" fill="hold" grpId="2" nodeType="withEffect">
                                  <p:stCondLst>
                                    <p:cond delay="0"/>
                                  </p:stCondLst>
                                  <p:childTnLst>
                                    <p:animEffect transition="out" filter="randombar(horizontal)">
                                      <p:cBhvr>
                                        <p:cTn id="210" dur="2000"/>
                                        <p:tgtEl>
                                          <p:spTgt spid="10"/>
                                        </p:tgtEl>
                                      </p:cBhvr>
                                    </p:animEffect>
                                    <p:set>
                                      <p:cBhvr>
                                        <p:cTn id="211" dur="1" fill="hold">
                                          <p:stCondLst>
                                            <p:cond delay="1999"/>
                                          </p:stCondLst>
                                        </p:cTn>
                                        <p:tgtEl>
                                          <p:spTgt spid="10"/>
                                        </p:tgtEl>
                                        <p:attrNameLst>
                                          <p:attrName>style.visibility</p:attrName>
                                        </p:attrNameLst>
                                      </p:cBhvr>
                                      <p:to>
                                        <p:strVal val="hidden"/>
                                      </p:to>
                                    </p:set>
                                  </p:childTnLst>
                                </p:cTn>
                              </p:par>
                              <p:par>
                                <p:cTn id="212" presetID="14" presetClass="exit" presetSubtype="10" fill="hold" grpId="2" nodeType="withEffect">
                                  <p:stCondLst>
                                    <p:cond delay="0"/>
                                  </p:stCondLst>
                                  <p:childTnLst>
                                    <p:animEffect transition="out" filter="randombar(horizontal)">
                                      <p:cBhvr>
                                        <p:cTn id="213" dur="2000"/>
                                        <p:tgtEl>
                                          <p:spTgt spid="11"/>
                                        </p:tgtEl>
                                      </p:cBhvr>
                                    </p:animEffect>
                                    <p:set>
                                      <p:cBhvr>
                                        <p:cTn id="214" dur="1" fill="hold">
                                          <p:stCondLst>
                                            <p:cond delay="1999"/>
                                          </p:stCondLst>
                                        </p:cTn>
                                        <p:tgtEl>
                                          <p:spTgt spid="11"/>
                                        </p:tgtEl>
                                        <p:attrNameLst>
                                          <p:attrName>style.visibility</p:attrName>
                                        </p:attrNameLst>
                                      </p:cBhvr>
                                      <p:to>
                                        <p:strVal val="hidden"/>
                                      </p:to>
                                    </p:set>
                                  </p:childTnLst>
                                </p:cTn>
                              </p:par>
                              <p:par>
                                <p:cTn id="215" presetID="14" presetClass="exit" presetSubtype="10" fill="hold" grpId="2" nodeType="withEffect">
                                  <p:stCondLst>
                                    <p:cond delay="0"/>
                                  </p:stCondLst>
                                  <p:childTnLst>
                                    <p:animEffect transition="out" filter="randombar(horizontal)">
                                      <p:cBhvr>
                                        <p:cTn id="216" dur="2000"/>
                                        <p:tgtEl>
                                          <p:spTgt spid="12"/>
                                        </p:tgtEl>
                                      </p:cBhvr>
                                    </p:animEffect>
                                    <p:set>
                                      <p:cBhvr>
                                        <p:cTn id="217" dur="1" fill="hold">
                                          <p:stCondLst>
                                            <p:cond delay="1999"/>
                                          </p:stCondLst>
                                        </p:cTn>
                                        <p:tgtEl>
                                          <p:spTgt spid="12"/>
                                        </p:tgtEl>
                                        <p:attrNameLst>
                                          <p:attrName>style.visibility</p:attrName>
                                        </p:attrNameLst>
                                      </p:cBhvr>
                                      <p:to>
                                        <p:strVal val="hidden"/>
                                      </p:to>
                                    </p:set>
                                  </p:childTnLst>
                                </p:cTn>
                              </p:par>
                              <p:par>
                                <p:cTn id="218" presetID="14" presetClass="exit" presetSubtype="10" fill="hold" grpId="2" nodeType="withEffect">
                                  <p:stCondLst>
                                    <p:cond delay="0"/>
                                  </p:stCondLst>
                                  <p:childTnLst>
                                    <p:animEffect transition="out" filter="randombar(horizontal)">
                                      <p:cBhvr>
                                        <p:cTn id="219" dur="2000"/>
                                        <p:tgtEl>
                                          <p:spTgt spid="13"/>
                                        </p:tgtEl>
                                      </p:cBhvr>
                                    </p:animEffect>
                                    <p:set>
                                      <p:cBhvr>
                                        <p:cTn id="220" dur="1" fill="hold">
                                          <p:stCondLst>
                                            <p:cond delay="1999"/>
                                          </p:stCondLst>
                                        </p:cTn>
                                        <p:tgtEl>
                                          <p:spTgt spid="13"/>
                                        </p:tgtEl>
                                        <p:attrNameLst>
                                          <p:attrName>style.visibility</p:attrName>
                                        </p:attrNameLst>
                                      </p:cBhvr>
                                      <p:to>
                                        <p:strVal val="hidden"/>
                                      </p:to>
                                    </p:set>
                                  </p:childTnLst>
                                </p:cTn>
                              </p:par>
                              <p:par>
                                <p:cTn id="221" presetID="14" presetClass="exit" presetSubtype="10" fill="hold" grpId="2" nodeType="withEffect">
                                  <p:stCondLst>
                                    <p:cond delay="0"/>
                                  </p:stCondLst>
                                  <p:childTnLst>
                                    <p:animEffect transition="out" filter="randombar(horizontal)">
                                      <p:cBhvr>
                                        <p:cTn id="222" dur="2000"/>
                                        <p:tgtEl>
                                          <p:spTgt spid="14"/>
                                        </p:tgtEl>
                                      </p:cBhvr>
                                    </p:animEffect>
                                    <p:set>
                                      <p:cBhvr>
                                        <p:cTn id="223" dur="1" fill="hold">
                                          <p:stCondLst>
                                            <p:cond delay="1999"/>
                                          </p:stCondLst>
                                        </p:cTn>
                                        <p:tgtEl>
                                          <p:spTgt spid="14"/>
                                        </p:tgtEl>
                                        <p:attrNameLst>
                                          <p:attrName>style.visibility</p:attrName>
                                        </p:attrNameLst>
                                      </p:cBhvr>
                                      <p:to>
                                        <p:strVal val="hidden"/>
                                      </p:to>
                                    </p:set>
                                  </p:childTnLst>
                                </p:cTn>
                              </p:par>
                              <p:par>
                                <p:cTn id="224" presetID="14" presetClass="exit" presetSubtype="10" fill="hold" grpId="2" nodeType="withEffect">
                                  <p:stCondLst>
                                    <p:cond delay="0"/>
                                  </p:stCondLst>
                                  <p:childTnLst>
                                    <p:animEffect transition="out" filter="randombar(horizontal)">
                                      <p:cBhvr>
                                        <p:cTn id="225" dur="2000"/>
                                        <p:tgtEl>
                                          <p:spTgt spid="15"/>
                                        </p:tgtEl>
                                      </p:cBhvr>
                                    </p:animEffect>
                                    <p:set>
                                      <p:cBhvr>
                                        <p:cTn id="226" dur="1" fill="hold">
                                          <p:stCondLst>
                                            <p:cond delay="1999"/>
                                          </p:stCondLst>
                                        </p:cTn>
                                        <p:tgtEl>
                                          <p:spTgt spid="15"/>
                                        </p:tgtEl>
                                        <p:attrNameLst>
                                          <p:attrName>style.visibility</p:attrName>
                                        </p:attrNameLst>
                                      </p:cBhvr>
                                      <p:to>
                                        <p:strVal val="hidden"/>
                                      </p:to>
                                    </p:set>
                                  </p:childTnLst>
                                </p:cTn>
                              </p:par>
                              <p:par>
                                <p:cTn id="227" presetID="14" presetClass="exit" presetSubtype="10" fill="hold" grpId="2" nodeType="withEffect">
                                  <p:stCondLst>
                                    <p:cond delay="0"/>
                                  </p:stCondLst>
                                  <p:childTnLst>
                                    <p:animEffect transition="out" filter="randombar(horizontal)">
                                      <p:cBhvr>
                                        <p:cTn id="228" dur="2000"/>
                                        <p:tgtEl>
                                          <p:spTgt spid="16"/>
                                        </p:tgtEl>
                                      </p:cBhvr>
                                    </p:animEffect>
                                    <p:set>
                                      <p:cBhvr>
                                        <p:cTn id="229" dur="1" fill="hold">
                                          <p:stCondLst>
                                            <p:cond delay="1999"/>
                                          </p:stCondLst>
                                        </p:cTn>
                                        <p:tgtEl>
                                          <p:spTgt spid="16"/>
                                        </p:tgtEl>
                                        <p:attrNameLst>
                                          <p:attrName>style.visibility</p:attrName>
                                        </p:attrNameLst>
                                      </p:cBhvr>
                                      <p:to>
                                        <p:strVal val="hidden"/>
                                      </p:to>
                                    </p:set>
                                  </p:childTnLst>
                                </p:cTn>
                              </p:par>
                              <p:par>
                                <p:cTn id="230" presetID="14" presetClass="exit" presetSubtype="10" fill="hold" grpId="2" nodeType="withEffect">
                                  <p:stCondLst>
                                    <p:cond delay="0"/>
                                  </p:stCondLst>
                                  <p:childTnLst>
                                    <p:animEffect transition="out" filter="randombar(horizontal)">
                                      <p:cBhvr>
                                        <p:cTn id="231" dur="2000"/>
                                        <p:tgtEl>
                                          <p:spTgt spid="17"/>
                                        </p:tgtEl>
                                      </p:cBhvr>
                                    </p:animEffect>
                                    <p:set>
                                      <p:cBhvr>
                                        <p:cTn id="232" dur="1" fill="hold">
                                          <p:stCondLst>
                                            <p:cond delay="1999"/>
                                          </p:stCondLst>
                                        </p:cTn>
                                        <p:tgtEl>
                                          <p:spTgt spid="17"/>
                                        </p:tgtEl>
                                        <p:attrNameLst>
                                          <p:attrName>style.visibility</p:attrName>
                                        </p:attrNameLst>
                                      </p:cBhvr>
                                      <p:to>
                                        <p:strVal val="hidden"/>
                                      </p:to>
                                    </p:set>
                                  </p:childTnLst>
                                </p:cTn>
                              </p:par>
                              <p:par>
                                <p:cTn id="233" presetID="14" presetClass="exit" presetSubtype="10" fill="hold" grpId="2" nodeType="withEffect">
                                  <p:stCondLst>
                                    <p:cond delay="0"/>
                                  </p:stCondLst>
                                  <p:childTnLst>
                                    <p:animEffect transition="out" filter="randombar(horizontal)">
                                      <p:cBhvr>
                                        <p:cTn id="234" dur="2000"/>
                                        <p:tgtEl>
                                          <p:spTgt spid="18"/>
                                        </p:tgtEl>
                                      </p:cBhvr>
                                    </p:animEffect>
                                    <p:set>
                                      <p:cBhvr>
                                        <p:cTn id="235" dur="1" fill="hold">
                                          <p:stCondLst>
                                            <p:cond delay="1999"/>
                                          </p:stCondLst>
                                        </p:cTn>
                                        <p:tgtEl>
                                          <p:spTgt spid="18"/>
                                        </p:tgtEl>
                                        <p:attrNameLst>
                                          <p:attrName>style.visibility</p:attrName>
                                        </p:attrNameLst>
                                      </p:cBhvr>
                                      <p:to>
                                        <p:strVal val="hidden"/>
                                      </p:to>
                                    </p:set>
                                  </p:childTnLst>
                                </p:cTn>
                              </p:par>
                              <p:par>
                                <p:cTn id="236" presetID="14" presetClass="exit" presetSubtype="10" fill="hold" grpId="2" nodeType="withEffect">
                                  <p:stCondLst>
                                    <p:cond delay="0"/>
                                  </p:stCondLst>
                                  <p:childTnLst>
                                    <p:animEffect transition="out" filter="randombar(horizontal)">
                                      <p:cBhvr>
                                        <p:cTn id="237" dur="2000"/>
                                        <p:tgtEl>
                                          <p:spTgt spid="19"/>
                                        </p:tgtEl>
                                      </p:cBhvr>
                                    </p:animEffect>
                                    <p:set>
                                      <p:cBhvr>
                                        <p:cTn id="238" dur="1" fill="hold">
                                          <p:stCondLst>
                                            <p:cond delay="1999"/>
                                          </p:stCondLst>
                                        </p:cTn>
                                        <p:tgtEl>
                                          <p:spTgt spid="19"/>
                                        </p:tgtEl>
                                        <p:attrNameLst>
                                          <p:attrName>style.visibility</p:attrName>
                                        </p:attrNameLst>
                                      </p:cBhvr>
                                      <p:to>
                                        <p:strVal val="hidden"/>
                                      </p:to>
                                    </p:set>
                                  </p:childTnLst>
                                </p:cTn>
                              </p:par>
                              <p:par>
                                <p:cTn id="239" presetID="14" presetClass="exit" presetSubtype="10" fill="hold" grpId="2" nodeType="withEffect">
                                  <p:stCondLst>
                                    <p:cond delay="0"/>
                                  </p:stCondLst>
                                  <p:childTnLst>
                                    <p:animEffect transition="out" filter="randombar(horizontal)">
                                      <p:cBhvr>
                                        <p:cTn id="240" dur="2000"/>
                                        <p:tgtEl>
                                          <p:spTgt spid="20"/>
                                        </p:tgtEl>
                                      </p:cBhvr>
                                    </p:animEffect>
                                    <p:set>
                                      <p:cBhvr>
                                        <p:cTn id="241" dur="1" fill="hold">
                                          <p:stCondLst>
                                            <p:cond delay="1999"/>
                                          </p:stCondLst>
                                        </p:cTn>
                                        <p:tgtEl>
                                          <p:spTgt spid="20"/>
                                        </p:tgtEl>
                                        <p:attrNameLst>
                                          <p:attrName>style.visibility</p:attrName>
                                        </p:attrNameLst>
                                      </p:cBhvr>
                                      <p:to>
                                        <p:strVal val="hidden"/>
                                      </p:to>
                                    </p:set>
                                  </p:childTnLst>
                                </p:cTn>
                              </p:par>
                              <p:par>
                                <p:cTn id="242" presetID="14" presetClass="exit" presetSubtype="10" fill="hold" grpId="2" nodeType="withEffect">
                                  <p:stCondLst>
                                    <p:cond delay="0"/>
                                  </p:stCondLst>
                                  <p:childTnLst>
                                    <p:animEffect transition="out" filter="randombar(horizontal)">
                                      <p:cBhvr>
                                        <p:cTn id="243" dur="2000"/>
                                        <p:tgtEl>
                                          <p:spTgt spid="21"/>
                                        </p:tgtEl>
                                      </p:cBhvr>
                                    </p:animEffect>
                                    <p:set>
                                      <p:cBhvr>
                                        <p:cTn id="244" dur="1" fill="hold">
                                          <p:stCondLst>
                                            <p:cond delay="1999"/>
                                          </p:stCondLst>
                                        </p:cTn>
                                        <p:tgtEl>
                                          <p:spTgt spid="21"/>
                                        </p:tgtEl>
                                        <p:attrNameLst>
                                          <p:attrName>style.visibility</p:attrName>
                                        </p:attrNameLst>
                                      </p:cBhvr>
                                      <p:to>
                                        <p:strVal val="hidden"/>
                                      </p:to>
                                    </p:set>
                                  </p:childTnLst>
                                </p:cTn>
                              </p:par>
                              <p:par>
                                <p:cTn id="245" presetID="14" presetClass="exit" presetSubtype="10" fill="hold" grpId="2" nodeType="withEffect">
                                  <p:stCondLst>
                                    <p:cond delay="0"/>
                                  </p:stCondLst>
                                  <p:childTnLst>
                                    <p:animEffect transition="out" filter="randombar(horizontal)">
                                      <p:cBhvr>
                                        <p:cTn id="246" dur="2000"/>
                                        <p:tgtEl>
                                          <p:spTgt spid="22"/>
                                        </p:tgtEl>
                                      </p:cBhvr>
                                    </p:animEffect>
                                    <p:set>
                                      <p:cBhvr>
                                        <p:cTn id="247" dur="1" fill="hold">
                                          <p:stCondLst>
                                            <p:cond delay="1999"/>
                                          </p:stCondLst>
                                        </p:cTn>
                                        <p:tgtEl>
                                          <p:spTgt spid="22"/>
                                        </p:tgtEl>
                                        <p:attrNameLst>
                                          <p:attrName>style.visibility</p:attrName>
                                        </p:attrNameLst>
                                      </p:cBhvr>
                                      <p:to>
                                        <p:strVal val="hidden"/>
                                      </p:to>
                                    </p:set>
                                  </p:childTnLst>
                                </p:cTn>
                              </p:par>
                              <p:par>
                                <p:cTn id="248" presetID="14" presetClass="exit" presetSubtype="10" fill="hold" grpId="2" nodeType="withEffect">
                                  <p:stCondLst>
                                    <p:cond delay="0"/>
                                  </p:stCondLst>
                                  <p:childTnLst>
                                    <p:animEffect transition="out" filter="randombar(horizontal)">
                                      <p:cBhvr>
                                        <p:cTn id="249" dur="2000"/>
                                        <p:tgtEl>
                                          <p:spTgt spid="23"/>
                                        </p:tgtEl>
                                      </p:cBhvr>
                                    </p:animEffect>
                                    <p:set>
                                      <p:cBhvr>
                                        <p:cTn id="250" dur="1" fill="hold">
                                          <p:stCondLst>
                                            <p:cond delay="1999"/>
                                          </p:stCondLst>
                                        </p:cTn>
                                        <p:tgtEl>
                                          <p:spTgt spid="23"/>
                                        </p:tgtEl>
                                        <p:attrNameLst>
                                          <p:attrName>style.visibility</p:attrName>
                                        </p:attrNameLst>
                                      </p:cBhvr>
                                      <p:to>
                                        <p:strVal val="hidden"/>
                                      </p:to>
                                    </p:set>
                                  </p:childTnLst>
                                </p:cTn>
                              </p:par>
                              <p:par>
                                <p:cTn id="251" presetID="14" presetClass="exit" presetSubtype="10" fill="hold" grpId="2" nodeType="withEffect">
                                  <p:stCondLst>
                                    <p:cond delay="0"/>
                                  </p:stCondLst>
                                  <p:childTnLst>
                                    <p:animEffect transition="out" filter="randombar(horizontal)">
                                      <p:cBhvr>
                                        <p:cTn id="252" dur="2000"/>
                                        <p:tgtEl>
                                          <p:spTgt spid="24"/>
                                        </p:tgtEl>
                                      </p:cBhvr>
                                    </p:animEffect>
                                    <p:set>
                                      <p:cBhvr>
                                        <p:cTn id="253" dur="1" fill="hold">
                                          <p:stCondLst>
                                            <p:cond delay="1999"/>
                                          </p:stCondLst>
                                        </p:cTn>
                                        <p:tgtEl>
                                          <p:spTgt spid="24"/>
                                        </p:tgtEl>
                                        <p:attrNameLst>
                                          <p:attrName>style.visibility</p:attrName>
                                        </p:attrNameLst>
                                      </p:cBhvr>
                                      <p:to>
                                        <p:strVal val="hidden"/>
                                      </p:to>
                                    </p:set>
                                  </p:childTnLst>
                                </p:cTn>
                              </p:par>
                              <p:par>
                                <p:cTn id="254" presetID="14" presetClass="exit" presetSubtype="10" fill="hold" grpId="2" nodeType="withEffect">
                                  <p:stCondLst>
                                    <p:cond delay="0"/>
                                  </p:stCondLst>
                                  <p:childTnLst>
                                    <p:animEffect transition="out" filter="randombar(horizontal)">
                                      <p:cBhvr>
                                        <p:cTn id="255" dur="2000"/>
                                        <p:tgtEl>
                                          <p:spTgt spid="25"/>
                                        </p:tgtEl>
                                      </p:cBhvr>
                                    </p:animEffect>
                                    <p:set>
                                      <p:cBhvr>
                                        <p:cTn id="256"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animBg="1"/>
      <p:bldP spid="9" grpId="1" animBg="1"/>
      <p:bldP spid="9" grpId="2" animBg="1"/>
      <p:bldP spid="9" grpId="3" animBg="1"/>
      <p:bldP spid="9" grpId="4" animBg="1"/>
      <p:bldP spid="9" grpId="5"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4F26-F826-4121-8C04-2754C46496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9AB780-3EB2-45B1-BECA-BE2D5D270B5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9FF8674B-25D4-4E86-B7D9-42F95451242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C64A9A5-F68E-4496-85AF-A38ED1FA843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7E19D4C2-FD60-42A8-AF45-A8AE20F03494}"/>
              </a:ext>
            </a:extLst>
          </p:cNvPr>
          <p:cNvPicPr>
            <a:picLocks noChangeAspect="1"/>
          </p:cNvPicPr>
          <p:nvPr/>
        </p:nvPicPr>
        <p:blipFill>
          <a:blip r:embed="rId2"/>
          <a:stretch>
            <a:fillRect/>
          </a:stretch>
        </p:blipFill>
        <p:spPr>
          <a:xfrm>
            <a:off x="1349787" y="0"/>
            <a:ext cx="10644554" cy="6858000"/>
          </a:xfrm>
          <a:prstGeom prst="rect">
            <a:avLst/>
          </a:prstGeom>
        </p:spPr>
      </p:pic>
    </p:spTree>
    <p:extLst>
      <p:ext uri="{BB962C8B-B14F-4D97-AF65-F5344CB8AC3E}">
        <p14:creationId xmlns:p14="http://schemas.microsoft.com/office/powerpoint/2010/main" val="5753365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8879</Words>
  <Application>Microsoft Office PowerPoint</Application>
  <PresentationFormat>Widescreen</PresentationFormat>
  <Paragraphs>1022</Paragraphs>
  <Slides>132</Slides>
  <Notes>3</Notes>
  <HiddenSlides>9</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132</vt:i4>
      </vt:variant>
    </vt:vector>
  </HeadingPairs>
  <TitlesOfParts>
    <vt:vector size="141" baseType="lpstr">
      <vt:lpstr>Arial</vt:lpstr>
      <vt:lpstr>Calibri</vt:lpstr>
      <vt:lpstr>Courier New</vt:lpstr>
      <vt:lpstr>Gill Sans MT</vt:lpstr>
      <vt:lpstr>Symbol</vt:lpstr>
      <vt:lpstr>Times New Roman</vt:lpstr>
      <vt:lpstr>Wingdings</vt:lpstr>
      <vt:lpstr>Wingdings 2</vt:lpstr>
      <vt:lpstr>Solstice</vt:lpstr>
      <vt:lpstr> Soil and Water Conservation Engineering and Management NRIWM5342 3 (2+1) Cr. hrs  </vt:lpstr>
      <vt:lpstr>Objectives</vt:lpstr>
      <vt:lpstr>PowerPoint Presentation</vt:lpstr>
      <vt:lpstr>PowerPoint Presentation</vt:lpstr>
      <vt:lpstr>PowerPoint Presentation</vt:lpstr>
      <vt:lpstr>PowerPoint Presentation</vt:lpstr>
      <vt:lpstr>PowerPoint Presentation</vt:lpstr>
      <vt:lpstr>PowerPoint Presentation</vt:lpstr>
      <vt:lpstr>Reference</vt:lpstr>
      <vt:lpstr>Objectives, aims of soil and water conservation</vt:lpstr>
      <vt:lpstr>PowerPoint Presentation</vt:lpstr>
      <vt:lpstr>PowerPoint Presentation</vt:lpstr>
      <vt:lpstr>PowerPoint Presentation</vt:lpstr>
      <vt:lpstr>PowerPoint Presentation</vt:lpstr>
      <vt:lpstr>PowerPoint Presentation</vt:lpstr>
      <vt:lpstr>PowerPoint Presentation</vt:lpstr>
      <vt:lpstr>Soil Erosion - Principles</vt:lpstr>
      <vt:lpstr>PowerPoint Presentation</vt:lpstr>
      <vt:lpstr>PowerPoint Presentation</vt:lpstr>
      <vt:lpstr>PowerPoint Presentation</vt:lpstr>
      <vt:lpstr>PowerPoint Presentation</vt:lpstr>
      <vt:lpstr>GULLY EROSION</vt:lpstr>
      <vt:lpstr>EROSION BY WIND</vt:lpstr>
      <vt:lpstr>PowerPoint Presentation</vt:lpstr>
      <vt:lpstr>PowerPoint Presentation</vt:lpstr>
      <vt:lpstr>PowerPoint Presentation</vt:lpstr>
      <vt:lpstr>Relative importance of the agronomic and structural measures in relation to:- erosion control, maintenance of fertility and soil and water status and production</vt:lpstr>
      <vt:lpstr>SWC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SWC – principles of functioning</vt:lpstr>
      <vt:lpstr>PowerPoint Presentation</vt:lpstr>
      <vt:lpstr>Principles of functioning – vegetative / agronomic SWC</vt:lpstr>
      <vt:lpstr>PowerPoint Presentation</vt:lpstr>
      <vt:lpstr>PowerPoint Presentation</vt:lpstr>
      <vt:lpstr>Principles of functioning – structural SWC in humid areas</vt:lpstr>
      <vt:lpstr>PowerPoint Presentation</vt:lpstr>
      <vt:lpstr>PowerPoint Presentation</vt:lpstr>
      <vt:lpstr>Principles of functioning – structural SWC</vt:lpstr>
      <vt:lpstr>PowerPoint Presentation</vt:lpstr>
      <vt:lpstr>PowerPoint Presentation</vt:lpstr>
      <vt:lpstr>Principles of functioning – wind erosion control</vt:lpstr>
      <vt:lpstr>PowerPoint Presentation</vt:lpstr>
      <vt:lpstr>General principles for the development of soil management strategies </vt:lpstr>
      <vt:lpstr>PowerPoint Presentation</vt:lpstr>
      <vt:lpstr>PRINCIPLES FOR THE DEVELOPMENT OF SOIL MANAGEMENT PRACTICES </vt:lpstr>
      <vt:lpstr>1. Increase the soil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Mechanisms to achieve a better cover are as follows:</vt:lpstr>
      <vt:lpstr>2. Increase the soil organic matter content</vt:lpstr>
      <vt:lpstr>3. Increase the water infiltration rate and moisture retention capacity</vt:lpstr>
      <vt:lpstr>4. Reduce the runoff</vt:lpstr>
      <vt:lpstr>PowerPoint Presentation</vt:lpstr>
      <vt:lpstr>5. Improve the rooting conditions</vt:lpstr>
      <vt:lpstr>6. Improve the fertility and productivity</vt:lpstr>
      <vt:lpstr>PowerPoint Presentation</vt:lpstr>
      <vt:lpstr>7. Protect the field</vt:lpstr>
      <vt:lpstr>8. Reduce pollution of the soil and the environment</vt:lpstr>
      <vt:lpstr>Soil Management Strategies</vt:lpstr>
      <vt:lpstr>Conservation tillage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Mulching  </vt:lpstr>
      <vt:lpstr>PowerPoint Presentation</vt:lpstr>
      <vt:lpstr>PowerPoint Presentation</vt:lpstr>
      <vt:lpstr>PowerPoint Presentation</vt:lpstr>
      <vt:lpstr>PowerPoint Presentation</vt:lpstr>
      <vt:lpstr>PowerPoint Presentation</vt:lpstr>
      <vt:lpstr>Cropping Systems (Agronomic practice)</vt:lpstr>
      <vt:lpstr>PowerPoint Presentation</vt:lpstr>
      <vt:lpstr>Fallow Systems</vt:lpstr>
      <vt:lpstr>PowerPoint Presentation</vt:lpstr>
      <vt:lpstr>Monoculture</vt:lpstr>
      <vt:lpstr>PowerPoint Presentation</vt:lpstr>
      <vt:lpstr>PowerPoint Presentation</vt:lpstr>
      <vt:lpstr>Crop Rotations</vt:lpstr>
      <vt:lpstr>PowerPoint Presentation</vt:lpstr>
      <vt:lpstr>PowerPoint Presentation</vt:lpstr>
      <vt:lpstr>Benefits of crop rotations</vt:lpstr>
      <vt:lpstr>Soil Erosion</vt:lpstr>
      <vt:lpstr>Soil Physical Properties</vt:lpstr>
      <vt:lpstr>PowerPoint Presentation</vt:lpstr>
      <vt:lpstr>Nutrient Cycling and Input</vt:lpstr>
      <vt:lpstr>Reduce Pesticide Use</vt:lpstr>
      <vt:lpstr>Increase Crop Yields </vt:lpstr>
      <vt:lpstr>Cover Crops</vt:lpstr>
      <vt:lpstr>Cover Crop</vt:lpstr>
      <vt:lpstr>PowerPoint Presentation</vt:lpstr>
      <vt:lpstr>PowerPoint Presentation</vt:lpstr>
      <vt:lpstr>PowerPoint Presentation</vt:lpstr>
      <vt:lpstr>Row Crops</vt:lpstr>
      <vt:lpstr>PowerPoint Presentation</vt:lpstr>
      <vt:lpstr>PowerPoint Presentation</vt:lpstr>
      <vt:lpstr>Multiple Cropping</vt:lpstr>
      <vt:lpstr>Double Cropping</vt:lpstr>
      <vt:lpstr>Relay Cropping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Intercropping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Tadele Amdemariam</dc:creator>
  <cp:lastModifiedBy>Tadele Amdemariam</cp:lastModifiedBy>
  <cp:revision>5</cp:revision>
  <dcterms:created xsi:type="dcterms:W3CDTF">2020-04-22T13:11:43Z</dcterms:created>
  <dcterms:modified xsi:type="dcterms:W3CDTF">2020-04-22T14:10:58Z</dcterms:modified>
</cp:coreProperties>
</file>