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4"/>
  </p:notesMasterIdLst>
  <p:sldIdLst>
    <p:sldId id="256" r:id="rId2"/>
    <p:sldId id="448" r:id="rId3"/>
    <p:sldId id="449" r:id="rId4"/>
    <p:sldId id="457" r:id="rId5"/>
    <p:sldId id="450" r:id="rId6"/>
    <p:sldId id="459" r:id="rId7"/>
    <p:sldId id="451" r:id="rId8"/>
    <p:sldId id="454" r:id="rId9"/>
    <p:sldId id="455" r:id="rId10"/>
    <p:sldId id="458" r:id="rId11"/>
    <p:sldId id="452" r:id="rId12"/>
    <p:sldId id="424" r:id="rId13"/>
    <p:sldId id="361" r:id="rId14"/>
    <p:sldId id="415" r:id="rId15"/>
    <p:sldId id="453" r:id="rId16"/>
    <p:sldId id="362" r:id="rId17"/>
    <p:sldId id="363" r:id="rId18"/>
    <p:sldId id="342" r:id="rId19"/>
    <p:sldId id="432" r:id="rId20"/>
    <p:sldId id="414" r:id="rId21"/>
    <p:sldId id="346" r:id="rId22"/>
    <p:sldId id="347" r:id="rId23"/>
    <p:sldId id="374" r:id="rId24"/>
    <p:sldId id="428" r:id="rId25"/>
    <p:sldId id="411" r:id="rId26"/>
    <p:sldId id="377" r:id="rId27"/>
    <p:sldId id="430" r:id="rId28"/>
    <p:sldId id="431" r:id="rId29"/>
    <p:sldId id="429" r:id="rId30"/>
    <p:sldId id="378" r:id="rId31"/>
    <p:sldId id="379" r:id="rId32"/>
    <p:sldId id="420" r:id="rId33"/>
    <p:sldId id="367" r:id="rId34"/>
    <p:sldId id="422" r:id="rId35"/>
    <p:sldId id="376" r:id="rId36"/>
    <p:sldId id="368" r:id="rId37"/>
    <p:sldId id="349" r:id="rId38"/>
    <p:sldId id="350" r:id="rId39"/>
    <p:sldId id="390" r:id="rId40"/>
    <p:sldId id="391" r:id="rId41"/>
    <p:sldId id="392" r:id="rId42"/>
    <p:sldId id="393" r:id="rId43"/>
    <p:sldId id="394" r:id="rId44"/>
    <p:sldId id="418" r:id="rId45"/>
    <p:sldId id="325" r:id="rId46"/>
    <p:sldId id="383" r:id="rId47"/>
    <p:sldId id="333" r:id="rId48"/>
    <p:sldId id="384" r:id="rId49"/>
    <p:sldId id="419" r:id="rId50"/>
    <p:sldId id="326" r:id="rId51"/>
    <p:sldId id="335" r:id="rId52"/>
    <p:sldId id="409" r:id="rId53"/>
    <p:sldId id="259" r:id="rId54"/>
    <p:sldId id="336" r:id="rId55"/>
    <p:sldId id="435" r:id="rId56"/>
    <p:sldId id="436" r:id="rId57"/>
    <p:sldId id="434" r:id="rId58"/>
    <p:sldId id="437" r:id="rId59"/>
    <p:sldId id="438" r:id="rId60"/>
    <p:sldId id="433" r:id="rId61"/>
    <p:sldId id="387" r:id="rId62"/>
    <p:sldId id="4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5548F-3574-414E-B1A1-B8CABD3256B8}"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F9185-1A24-4630-B25B-0864B20A8049}" type="slidenum">
              <a:rPr lang="en-US" smtClean="0"/>
              <a:t>‹#›</a:t>
            </a:fld>
            <a:endParaRPr lang="en-US"/>
          </a:p>
        </p:txBody>
      </p:sp>
    </p:spTree>
    <p:extLst>
      <p:ext uri="{BB962C8B-B14F-4D97-AF65-F5344CB8AC3E}">
        <p14:creationId xmlns:p14="http://schemas.microsoft.com/office/powerpoint/2010/main" val="267947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F9185-1A24-4630-B25B-0864B20A8049}" type="slidenum">
              <a:rPr lang="en-US" smtClean="0"/>
              <a:t>32</a:t>
            </a:fld>
            <a:endParaRPr lang="en-US"/>
          </a:p>
        </p:txBody>
      </p:sp>
    </p:spTree>
    <p:extLst>
      <p:ext uri="{BB962C8B-B14F-4D97-AF65-F5344CB8AC3E}">
        <p14:creationId xmlns:p14="http://schemas.microsoft.com/office/powerpoint/2010/main" val="5319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7E0E3-1E85-44FC-B29F-432E1160271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11459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7E0E3-1E85-44FC-B29F-432E1160271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40102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7E0E3-1E85-44FC-B29F-432E1160271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80384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7E0E3-1E85-44FC-B29F-432E1160271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72189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7E0E3-1E85-44FC-B29F-432E1160271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232388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7E0E3-1E85-44FC-B29F-432E1160271F}"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179263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7E0E3-1E85-44FC-B29F-432E1160271F}"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287128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7E0E3-1E85-44FC-B29F-432E1160271F}"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70124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7E0E3-1E85-44FC-B29F-432E1160271F}"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341203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7E0E3-1E85-44FC-B29F-432E1160271F}"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152025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7E0E3-1E85-44FC-B29F-432E1160271F}"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800A6-EEEC-4B27-8335-E9AC22CE31C1}" type="slidenum">
              <a:rPr lang="en-US" smtClean="0"/>
              <a:t>‹#›</a:t>
            </a:fld>
            <a:endParaRPr lang="en-US"/>
          </a:p>
        </p:txBody>
      </p:sp>
    </p:spTree>
    <p:extLst>
      <p:ext uri="{BB962C8B-B14F-4D97-AF65-F5344CB8AC3E}">
        <p14:creationId xmlns:p14="http://schemas.microsoft.com/office/powerpoint/2010/main" val="95999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7E0E3-1E85-44FC-B29F-432E1160271F}" type="datetimeFigureOut">
              <a:rPr lang="en-US" smtClean="0"/>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00A6-EEEC-4B27-8335-E9AC22CE31C1}" type="slidenum">
              <a:rPr lang="en-US" smtClean="0"/>
              <a:t>‹#›</a:t>
            </a:fld>
            <a:endParaRPr lang="en-US"/>
          </a:p>
        </p:txBody>
      </p:sp>
    </p:spTree>
    <p:extLst>
      <p:ext uri="{BB962C8B-B14F-4D97-AF65-F5344CB8AC3E}">
        <p14:creationId xmlns:p14="http://schemas.microsoft.com/office/powerpoint/2010/main" val="6722253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looding_of_the_Nile" TargetMode="External"/><Relationship Id="rId2" Type="http://schemas.openxmlformats.org/officeDocument/2006/relationships/hyperlink" Target="http://en.wikipedia.org/wiki/Ancient_Egyptians" TargetMode="External"/><Relationship Id="rId1" Type="http://schemas.openxmlformats.org/officeDocument/2006/relationships/slideLayout" Target="../slideLayouts/slideLayout1.xml"/><Relationship Id="rId6" Type="http://schemas.openxmlformats.org/officeDocument/2006/relationships/hyperlink" Target="http://en.wikipedia.org/wiki/Persia" TargetMode="External"/><Relationship Id="rId5" Type="http://schemas.openxmlformats.org/officeDocument/2006/relationships/hyperlink" Target="http://en.wikipedia.org/wiki/Qanat" TargetMode="External"/><Relationship Id="rId4" Type="http://schemas.openxmlformats.org/officeDocument/2006/relationships/hyperlink" Target="http://en.wikipedia.org/wiki/Sakia"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Sri_Lanka"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oAutofit/>
          </a:bodyPr>
          <a:lstStyle/>
          <a:p>
            <a:r>
              <a:rPr lang="en-US" sz="2800" b="1" dirty="0"/>
              <a:t>			Irrigation and drainage			</a:t>
            </a:r>
            <a:r>
              <a:rPr lang="en-US" sz="2800" dirty="0"/>
              <a:t/>
            </a:r>
            <a:br>
              <a:rPr lang="en-US" sz="2800" dirty="0"/>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066800"/>
            <a:ext cx="9144000" cy="5791200"/>
          </a:xfrm>
        </p:spPr>
        <p:txBody>
          <a:bodyPr>
            <a:normAutofit/>
          </a:bodyPr>
          <a:lstStyle/>
          <a:p>
            <a:endParaRPr lang="en-US" sz="2400" b="1" dirty="0" smtClean="0">
              <a:solidFill>
                <a:srgbClr val="FF0000"/>
              </a:solidFill>
            </a:endParaRPr>
          </a:p>
          <a:p>
            <a:r>
              <a:rPr lang="en-US" sz="2400" b="1" dirty="0" smtClean="0">
                <a:solidFill>
                  <a:srgbClr val="FF0000"/>
                </a:solidFill>
              </a:rPr>
              <a:t>Course </a:t>
            </a:r>
            <a:r>
              <a:rPr lang="en-US" sz="2400" b="1" dirty="0">
                <a:solidFill>
                  <a:srgbClr val="FF0000"/>
                </a:solidFill>
              </a:rPr>
              <a:t>Titles/Codes: </a:t>
            </a:r>
            <a:r>
              <a:rPr lang="en-US" sz="2400" b="1" i="1" dirty="0" smtClean="0">
                <a:solidFill>
                  <a:srgbClr val="FF0000"/>
                </a:solidFill>
              </a:rPr>
              <a:t>NRIWM</a:t>
            </a:r>
            <a:r>
              <a:rPr lang="en-US" sz="2400" b="1" dirty="0" smtClean="0">
                <a:solidFill>
                  <a:srgbClr val="FF0000"/>
                </a:solidFill>
              </a:rPr>
              <a:t>5332</a:t>
            </a:r>
          </a:p>
          <a:p>
            <a:endParaRPr lang="en-US" sz="2400" b="1" dirty="0" smtClean="0"/>
          </a:p>
          <a:p>
            <a:r>
              <a:rPr lang="en-US" sz="2400" b="1" dirty="0" smtClean="0">
                <a:solidFill>
                  <a:schemeClr val="tx1"/>
                </a:solidFill>
              </a:rPr>
              <a:t>Course credit 2 (1 + 1) </a:t>
            </a:r>
          </a:p>
          <a:p>
            <a:endParaRPr lang="en-US" sz="2400" b="1" dirty="0" smtClean="0">
              <a:solidFill>
                <a:schemeClr val="tx1"/>
              </a:solidFill>
            </a:endParaRPr>
          </a:p>
          <a:p>
            <a:endParaRPr lang="en-US" sz="2400" b="1" dirty="0">
              <a:solidFill>
                <a:schemeClr val="tx1"/>
              </a:solidFill>
            </a:endParaRPr>
          </a:p>
          <a:p>
            <a:endParaRPr lang="en-US" sz="2400" b="1" dirty="0">
              <a:solidFill>
                <a:schemeClr val="tx1"/>
              </a:solidFill>
            </a:endParaRPr>
          </a:p>
          <a:p>
            <a:r>
              <a:rPr lang="en-US" sz="2400" b="1" dirty="0" smtClean="0">
                <a:solidFill>
                  <a:schemeClr val="tx1"/>
                </a:solidFill>
              </a:rPr>
              <a:t>The course consists 7 chapters</a:t>
            </a:r>
          </a:p>
        </p:txBody>
      </p:sp>
    </p:spTree>
    <p:extLst>
      <p:ext uri="{BB962C8B-B14F-4D97-AF65-F5344CB8AC3E}">
        <p14:creationId xmlns:p14="http://schemas.microsoft.com/office/powerpoint/2010/main" val="1169848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smtClean="0">
                <a:solidFill>
                  <a:srgbClr val="FF0000"/>
                </a:solidFill>
              </a:rPr>
              <a:t>Type of irrigation </a:t>
            </a:r>
            <a:endParaRPr lang="en-US" b="1" dirty="0">
              <a:solidFill>
                <a:srgbClr val="FF0000"/>
              </a:solidFill>
            </a:endParaRPr>
          </a:p>
        </p:txBody>
      </p:sp>
      <p:sp>
        <p:nvSpPr>
          <p:cNvPr id="3" name="Subtitle 2"/>
          <p:cNvSpPr>
            <a:spLocks noGrp="1"/>
          </p:cNvSpPr>
          <p:nvPr>
            <p:ph type="subTitle" idx="1"/>
          </p:nvPr>
        </p:nvSpPr>
        <p:spPr>
          <a:xfrm>
            <a:off x="0" y="533400"/>
            <a:ext cx="9144000" cy="6324600"/>
          </a:xfrm>
        </p:spPr>
        <p:txBody>
          <a:bodyPr/>
          <a:lstStyle/>
          <a:p>
            <a:pPr algn="just"/>
            <a:r>
              <a:rPr lang="en-US" altLang="en-US" b="1" dirty="0">
                <a:solidFill>
                  <a:schemeClr val="tx1"/>
                </a:solidFill>
              </a:rPr>
              <a:t>S</a:t>
            </a:r>
            <a:r>
              <a:rPr lang="en-US" altLang="en-US" b="1" dirty="0" smtClean="0">
                <a:solidFill>
                  <a:schemeClr val="tx1"/>
                </a:solidFill>
              </a:rPr>
              <a:t>upplementary irrigation:  in areas with rainfall for a part of the season or year</a:t>
            </a:r>
          </a:p>
          <a:p>
            <a:pPr algn="just"/>
            <a:endParaRPr lang="en-US" altLang="en-US" b="1" dirty="0" smtClean="0">
              <a:solidFill>
                <a:schemeClr val="tx1"/>
              </a:solidFill>
            </a:endParaRPr>
          </a:p>
          <a:p>
            <a:pPr algn="just"/>
            <a:r>
              <a:rPr lang="en-US" altLang="en-US" b="1" dirty="0" smtClean="0">
                <a:solidFill>
                  <a:schemeClr val="tx1"/>
                </a:solidFill>
              </a:rPr>
              <a:t>Total irrigation:  in areas of no rainfall</a:t>
            </a:r>
          </a:p>
          <a:p>
            <a:endParaRPr lang="en-US" b="1" dirty="0">
              <a:solidFill>
                <a:schemeClr val="tx1"/>
              </a:solidFill>
            </a:endParaRPr>
          </a:p>
        </p:txBody>
      </p:sp>
    </p:spTree>
    <p:extLst>
      <p:ext uri="{BB962C8B-B14F-4D97-AF65-F5344CB8AC3E}">
        <p14:creationId xmlns:p14="http://schemas.microsoft.com/office/powerpoint/2010/main" val="400036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9600"/>
          </a:xfrm>
        </p:spPr>
        <p:txBody>
          <a:bodyPr>
            <a:normAutofit fontScale="90000"/>
          </a:bodyPr>
          <a:lstStyle/>
          <a:p>
            <a:pPr lvl="1" algn="ctr" rtl="0">
              <a:spcBef>
                <a:spcPct val="0"/>
              </a:spcBef>
            </a:pP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Early history of irrigation development </a:t>
            </a:r>
            <a:br>
              <a:rPr lang="en-US" sz="2800" b="1" dirty="0" smtClean="0">
                <a:solidFill>
                  <a:srgbClr val="FF0000"/>
                </a:solidFill>
              </a:rPr>
            </a:br>
            <a:endParaRPr lang="en-US" sz="2800" b="1" dirty="0"/>
          </a:p>
        </p:txBody>
      </p:sp>
      <p:sp>
        <p:nvSpPr>
          <p:cNvPr id="3" name="Subtitle 2"/>
          <p:cNvSpPr>
            <a:spLocks noGrp="1"/>
          </p:cNvSpPr>
          <p:nvPr>
            <p:ph type="subTitle" idx="1"/>
          </p:nvPr>
        </p:nvSpPr>
        <p:spPr>
          <a:xfrm>
            <a:off x="0" y="609600"/>
            <a:ext cx="9144000" cy="6248400"/>
          </a:xfrm>
        </p:spPr>
        <p:txBody>
          <a:bodyPr>
            <a:normAutofit fontScale="62500" lnSpcReduction="20000"/>
          </a:bodyPr>
          <a:lstStyle/>
          <a:p>
            <a:pPr algn="just"/>
            <a:r>
              <a:rPr lang="en-US" b="1" dirty="0" smtClean="0">
                <a:solidFill>
                  <a:schemeClr val="tx1"/>
                </a:solidFill>
              </a:rPr>
              <a:t>Irrigations </a:t>
            </a:r>
            <a:r>
              <a:rPr lang="en-US" b="1" dirty="0">
                <a:solidFill>
                  <a:schemeClr val="tx1"/>
                </a:solidFill>
              </a:rPr>
              <a:t>seen to have found its roots in the history of mankind since earliest beginning. </a:t>
            </a:r>
          </a:p>
          <a:p>
            <a:pPr algn="just"/>
            <a:endParaRPr lang="en-US" b="1" dirty="0">
              <a:solidFill>
                <a:schemeClr val="tx1"/>
              </a:solidFill>
            </a:endParaRPr>
          </a:p>
          <a:p>
            <a:pPr algn="just"/>
            <a:r>
              <a:rPr lang="en-US" b="1" dirty="0">
                <a:solidFill>
                  <a:schemeClr val="tx1"/>
                </a:solidFill>
              </a:rPr>
              <a:t>It helps reduce the uncertainties, particularly the climatic uncertainties in agriculture practices.</a:t>
            </a:r>
          </a:p>
          <a:p>
            <a:pPr lvl="0" algn="just"/>
            <a:r>
              <a:rPr lang="en-US" b="1" dirty="0">
                <a:solidFill>
                  <a:schemeClr val="tx1"/>
                </a:solidFill>
              </a:rPr>
              <a:t/>
            </a:r>
            <a:br>
              <a:rPr lang="en-US" b="1" dirty="0">
                <a:solidFill>
                  <a:schemeClr val="tx1"/>
                </a:solidFill>
              </a:rPr>
            </a:br>
            <a:r>
              <a:rPr lang="en-US" b="1" dirty="0">
                <a:solidFill>
                  <a:schemeClr val="tx1"/>
                </a:solidFill>
              </a:rPr>
              <a:t>Perennial irrigation was practiced in the Mesopotamian plain by coaxing water through a matrix of small channels formed in the field.</a:t>
            </a:r>
          </a:p>
          <a:p>
            <a:pPr lvl="0" algn="just"/>
            <a:endParaRPr lang="en-US" b="1" u="sng" dirty="0">
              <a:solidFill>
                <a:schemeClr val="tx1"/>
              </a:solidFill>
              <a:hlinkClick r:id="rId2" tooltip="Ancient Egyptians"/>
            </a:endParaRPr>
          </a:p>
          <a:p>
            <a:pPr lvl="0" algn="just"/>
            <a:r>
              <a:rPr lang="en-US" b="1" dirty="0" smtClean="0">
                <a:solidFill>
                  <a:srgbClr val="FF0000"/>
                </a:solidFill>
              </a:rPr>
              <a:t>Ancient Egyptian </a:t>
            </a:r>
            <a:r>
              <a:rPr lang="en-US" b="1" dirty="0" smtClean="0">
                <a:solidFill>
                  <a:schemeClr val="tx1"/>
                </a:solidFill>
              </a:rPr>
              <a:t>practiced </a:t>
            </a:r>
            <a:r>
              <a:rPr lang="en-US" b="1" dirty="0">
                <a:solidFill>
                  <a:schemeClr val="tx1"/>
                </a:solidFill>
              </a:rPr>
              <a:t>Basin irrigation using </a:t>
            </a:r>
            <a:r>
              <a:rPr lang="en-US" b="1" dirty="0" smtClean="0">
                <a:solidFill>
                  <a:schemeClr val="tx1"/>
                </a:solidFill>
              </a:rPr>
              <a:t>the loading of the Nile</a:t>
            </a:r>
            <a:r>
              <a:rPr lang="en-US" b="1" u="sng" dirty="0" smtClean="0">
                <a:solidFill>
                  <a:schemeClr val="tx1"/>
                </a:solidFill>
                <a:hlinkClick r:id="rId3" tooltip="Flooding of the Nile"/>
              </a:rPr>
              <a:t> </a:t>
            </a:r>
            <a:r>
              <a:rPr lang="en-US" b="1" dirty="0" smtClean="0">
                <a:solidFill>
                  <a:schemeClr val="tx1"/>
                </a:solidFill>
              </a:rPr>
              <a:t> </a:t>
            </a:r>
            <a:r>
              <a:rPr lang="en-US" b="1" dirty="0">
                <a:solidFill>
                  <a:schemeClr val="tx1"/>
                </a:solidFill>
              </a:rPr>
              <a:t>to inundate land plots which had been surrounded by dykes. </a:t>
            </a:r>
          </a:p>
          <a:p>
            <a:pPr lvl="0" algn="just"/>
            <a:endParaRPr lang="en-US" b="1" dirty="0">
              <a:solidFill>
                <a:schemeClr val="tx1"/>
              </a:solidFill>
            </a:endParaRPr>
          </a:p>
          <a:p>
            <a:pPr lvl="0" algn="just"/>
            <a:r>
              <a:rPr lang="en-US" b="1" dirty="0" smtClean="0">
                <a:solidFill>
                  <a:schemeClr val="tx1"/>
                </a:solidFill>
              </a:rPr>
              <a:t>The Ancient Nubians</a:t>
            </a:r>
            <a:r>
              <a:rPr lang="en-US" b="1" dirty="0">
                <a:solidFill>
                  <a:schemeClr val="tx1"/>
                </a:solidFill>
              </a:rPr>
              <a:t> </a:t>
            </a:r>
            <a:r>
              <a:rPr lang="en-US" b="1" dirty="0" smtClean="0">
                <a:solidFill>
                  <a:schemeClr val="tx1"/>
                </a:solidFill>
              </a:rPr>
              <a:t>developed </a:t>
            </a:r>
            <a:r>
              <a:rPr lang="en-US" b="1" dirty="0">
                <a:solidFill>
                  <a:schemeClr val="tx1"/>
                </a:solidFill>
              </a:rPr>
              <a:t>a form of irrigation by using a </a:t>
            </a:r>
            <a:r>
              <a:rPr lang="en-US" b="1" dirty="0" smtClean="0">
                <a:solidFill>
                  <a:schemeClr val="tx1"/>
                </a:solidFill>
              </a:rPr>
              <a:t>waterwheel like device </a:t>
            </a:r>
            <a:r>
              <a:rPr lang="en-US" b="1" dirty="0">
                <a:solidFill>
                  <a:schemeClr val="tx1"/>
                </a:solidFill>
              </a:rPr>
              <a:t>called a </a:t>
            </a:r>
            <a:r>
              <a:rPr lang="en-US" b="1" u="sng" dirty="0" err="1">
                <a:solidFill>
                  <a:schemeClr val="tx1"/>
                </a:solidFill>
                <a:hlinkClick r:id="rId4" tooltip="Sakia"/>
              </a:rPr>
              <a:t>sakia</a:t>
            </a:r>
            <a:r>
              <a:rPr lang="en-US" b="1" dirty="0">
                <a:solidFill>
                  <a:schemeClr val="tx1"/>
                </a:solidFill>
              </a:rPr>
              <a:t>. </a:t>
            </a:r>
          </a:p>
          <a:p>
            <a:pPr lvl="0" algn="just"/>
            <a:endParaRPr lang="en-US" b="1" dirty="0">
              <a:solidFill>
                <a:schemeClr val="tx1"/>
              </a:solidFill>
            </a:endParaRPr>
          </a:p>
          <a:p>
            <a:pPr lvl="0" algn="just"/>
            <a:r>
              <a:rPr lang="en-US" b="1" dirty="0" smtClean="0">
                <a:solidFill>
                  <a:schemeClr val="tx1"/>
                </a:solidFill>
              </a:rPr>
              <a:t>In </a:t>
            </a:r>
            <a:r>
              <a:rPr lang="en-US" b="1" dirty="0" smtClean="0">
                <a:solidFill>
                  <a:srgbClr val="FF0000"/>
                </a:solidFill>
              </a:rPr>
              <a:t>Sub-Saharan Africa  </a:t>
            </a:r>
            <a:r>
              <a:rPr lang="en-US" b="1" dirty="0" smtClean="0">
                <a:solidFill>
                  <a:schemeClr val="tx1"/>
                </a:solidFill>
              </a:rPr>
              <a:t>irrigation </a:t>
            </a:r>
            <a:r>
              <a:rPr lang="en-US" b="1" dirty="0">
                <a:solidFill>
                  <a:schemeClr val="tx1"/>
                </a:solidFill>
              </a:rPr>
              <a:t>reached </a:t>
            </a:r>
            <a:r>
              <a:rPr lang="en-US" b="1" dirty="0" smtClean="0">
                <a:solidFill>
                  <a:schemeClr val="tx1"/>
                </a:solidFill>
              </a:rPr>
              <a:t>the </a:t>
            </a:r>
            <a:r>
              <a:rPr lang="en-US" b="1" dirty="0" smtClean="0">
                <a:solidFill>
                  <a:srgbClr val="FF0000"/>
                </a:solidFill>
              </a:rPr>
              <a:t>Nile River  </a:t>
            </a:r>
            <a:r>
              <a:rPr lang="en-US" b="1" dirty="0" smtClean="0">
                <a:solidFill>
                  <a:schemeClr val="tx1"/>
                </a:solidFill>
              </a:rPr>
              <a:t>region </a:t>
            </a:r>
            <a:r>
              <a:rPr lang="en-US" b="1" dirty="0">
                <a:solidFill>
                  <a:schemeClr val="tx1"/>
                </a:solidFill>
              </a:rPr>
              <a:t>cultures and civilizations by the first or second millennium BCE and was based on wet season flooding and water harvesting.</a:t>
            </a:r>
          </a:p>
          <a:p>
            <a:pPr lvl="0" algn="just"/>
            <a:endParaRPr lang="en-US" b="1" dirty="0">
              <a:solidFill>
                <a:schemeClr val="tx1"/>
              </a:solidFill>
            </a:endParaRPr>
          </a:p>
          <a:p>
            <a:pPr lvl="0" algn="just"/>
            <a:r>
              <a:rPr lang="en-US" b="1" dirty="0">
                <a:solidFill>
                  <a:schemeClr val="tx1"/>
                </a:solidFill>
              </a:rPr>
              <a:t>The </a:t>
            </a:r>
            <a:r>
              <a:rPr lang="en-US" b="1" u="sng" dirty="0" err="1">
                <a:solidFill>
                  <a:schemeClr val="tx1"/>
                </a:solidFill>
                <a:hlinkClick r:id="rId5" tooltip="Qanat"/>
              </a:rPr>
              <a:t>Qanats</a:t>
            </a:r>
            <a:r>
              <a:rPr lang="en-US" b="1" dirty="0">
                <a:solidFill>
                  <a:schemeClr val="tx1"/>
                </a:solidFill>
              </a:rPr>
              <a:t>, developed in ancient </a:t>
            </a:r>
            <a:r>
              <a:rPr lang="en-US" b="1" u="sng" dirty="0">
                <a:solidFill>
                  <a:schemeClr val="tx1"/>
                </a:solidFill>
                <a:hlinkClick r:id="rId6" tooltip="Persia"/>
              </a:rPr>
              <a:t>Persia</a:t>
            </a:r>
            <a:r>
              <a:rPr lang="en-US" b="1" u="sng" dirty="0">
                <a:solidFill>
                  <a:schemeClr val="tx1"/>
                </a:solidFill>
              </a:rPr>
              <a:t> </a:t>
            </a:r>
            <a:r>
              <a:rPr lang="en-US" b="1" dirty="0">
                <a:solidFill>
                  <a:schemeClr val="tx1"/>
                </a:solidFill>
              </a:rPr>
              <a:t>in about 800 BCE, are among the oldest known irrigation methods still in use today.</a:t>
            </a:r>
          </a:p>
          <a:p>
            <a:pPr marL="0" lvl="1" algn="just"/>
            <a:endParaRPr lang="en-US" dirty="0"/>
          </a:p>
        </p:txBody>
      </p:sp>
    </p:spTree>
    <p:extLst>
      <p:ext uri="{BB962C8B-B14F-4D97-AF65-F5344CB8AC3E}">
        <p14:creationId xmlns:p14="http://schemas.microsoft.com/office/powerpoint/2010/main" val="1566670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476250"/>
          </a:xfrm>
        </p:spPr>
        <p:txBody>
          <a:bodyPr>
            <a:normAutofit fontScale="90000"/>
          </a:bodyPr>
          <a:lstStyle/>
          <a:p>
            <a:r>
              <a:rPr lang="en-US" b="1" dirty="0" smtClean="0">
                <a:solidFill>
                  <a:srgbClr val="C00000"/>
                </a:solidFill>
              </a:rPr>
              <a:t>Conti. </a:t>
            </a:r>
            <a:endParaRPr lang="en-US" b="1" dirty="0">
              <a:solidFill>
                <a:srgbClr val="C00000"/>
              </a:solidFill>
            </a:endParaRPr>
          </a:p>
        </p:txBody>
      </p:sp>
      <p:sp>
        <p:nvSpPr>
          <p:cNvPr id="3" name="Subtitle 2"/>
          <p:cNvSpPr>
            <a:spLocks noGrp="1"/>
          </p:cNvSpPr>
          <p:nvPr>
            <p:ph type="subTitle" idx="1"/>
          </p:nvPr>
        </p:nvSpPr>
        <p:spPr>
          <a:xfrm>
            <a:off x="0" y="457200"/>
            <a:ext cx="9144000" cy="6400800"/>
          </a:xfrm>
        </p:spPr>
        <p:txBody>
          <a:bodyPr>
            <a:normAutofit fontScale="92500"/>
          </a:bodyPr>
          <a:lstStyle/>
          <a:p>
            <a:pPr lvl="0" algn="just"/>
            <a:r>
              <a:rPr lang="en-US" b="1" dirty="0">
                <a:solidFill>
                  <a:schemeClr val="tx1"/>
                </a:solidFill>
              </a:rPr>
              <a:t>The irrigation works of ancient </a:t>
            </a:r>
            <a:r>
              <a:rPr lang="en-US" b="1" u="sng" dirty="0">
                <a:solidFill>
                  <a:schemeClr val="tx1"/>
                </a:solidFill>
                <a:hlinkClick r:id="rId2" tooltip="Sri Lanka"/>
              </a:rPr>
              <a:t>Sri Lanka</a:t>
            </a:r>
            <a:r>
              <a:rPr lang="en-US" b="1" dirty="0">
                <a:solidFill>
                  <a:schemeClr val="tx1"/>
                </a:solidFill>
              </a:rPr>
              <a:t>, the earliest dating from about 300 BCE, </a:t>
            </a:r>
            <a:r>
              <a:rPr lang="en-US" b="1" dirty="0" smtClean="0">
                <a:solidFill>
                  <a:schemeClr val="tx1"/>
                </a:solidFill>
              </a:rPr>
              <a:t>under </a:t>
            </a:r>
            <a:r>
              <a:rPr lang="en-US" b="1" dirty="0">
                <a:solidFill>
                  <a:schemeClr val="tx1"/>
                </a:solidFill>
              </a:rPr>
              <a:t>continuous development for the next thousand years, were one of the most complex irrigation systems of the ancient world.</a:t>
            </a:r>
          </a:p>
          <a:p>
            <a:pPr lvl="0" algn="just"/>
            <a:endParaRPr lang="en-US" b="1" dirty="0">
              <a:solidFill>
                <a:schemeClr val="tx1"/>
              </a:solidFill>
            </a:endParaRPr>
          </a:p>
          <a:p>
            <a:pPr lvl="0" algn="just"/>
            <a:r>
              <a:rPr lang="en-US" b="1" dirty="0">
                <a:solidFill>
                  <a:schemeClr val="tx1"/>
                </a:solidFill>
              </a:rPr>
              <a:t>Terrace irrigation is evidenced in pre-Columbian America, early Syria, India and China.</a:t>
            </a:r>
          </a:p>
          <a:p>
            <a:pPr lvl="0" algn="just"/>
            <a:endParaRPr lang="en-US" b="1" dirty="0">
              <a:solidFill>
                <a:schemeClr val="tx1"/>
              </a:solidFill>
            </a:endParaRPr>
          </a:p>
          <a:p>
            <a:pPr algn="just"/>
            <a:r>
              <a:rPr lang="en-US" b="1" dirty="0" smtClean="0">
                <a:solidFill>
                  <a:schemeClr val="tx1"/>
                </a:solidFill>
              </a:rPr>
              <a:t>Study </a:t>
            </a:r>
            <a:r>
              <a:rPr lang="en-US" b="1" dirty="0">
                <a:solidFill>
                  <a:schemeClr val="tx1"/>
                </a:solidFill>
              </a:rPr>
              <a:t>of the history of irrigation, development of irrigation technology, sustainability of the old irrigation systems provides an insight into the factors that have sustained the outcomes over the generations.</a:t>
            </a:r>
          </a:p>
          <a:p>
            <a:endParaRPr lang="en-US" dirty="0"/>
          </a:p>
        </p:txBody>
      </p:sp>
    </p:spTree>
    <p:extLst>
      <p:ext uri="{BB962C8B-B14F-4D97-AF65-F5344CB8AC3E}">
        <p14:creationId xmlns:p14="http://schemas.microsoft.com/office/powerpoint/2010/main" val="364026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782"/>
            <a:ext cx="9144000" cy="706582"/>
          </a:xfrm>
        </p:spPr>
        <p:txBody>
          <a:bodyPr>
            <a:normAutofit fontScale="90000"/>
          </a:bodyPr>
          <a:lstStyle/>
          <a:p>
            <a:r>
              <a:rPr lang="en-US" b="1" dirty="0" smtClean="0"/>
              <a:t/>
            </a:r>
            <a:br>
              <a:rPr lang="en-US" b="1" dirty="0" smtClean="0"/>
            </a:br>
            <a:r>
              <a:rPr lang="en-US" dirty="0"/>
              <a:t/>
            </a:r>
            <a:br>
              <a:rPr lang="en-US" dirty="0"/>
            </a:br>
            <a:endParaRPr lang="en-US" dirty="0"/>
          </a:p>
        </p:txBody>
      </p:sp>
      <p:sp>
        <p:nvSpPr>
          <p:cNvPr id="3" name="Subtitle 2"/>
          <p:cNvSpPr>
            <a:spLocks noGrp="1"/>
          </p:cNvSpPr>
          <p:nvPr>
            <p:ph type="subTitle" idx="1"/>
          </p:nvPr>
        </p:nvSpPr>
        <p:spPr>
          <a:xfrm>
            <a:off x="152400" y="457200"/>
            <a:ext cx="8991600" cy="6248400"/>
          </a:xfrm>
        </p:spPr>
        <p:txBody>
          <a:bodyPr>
            <a:normAutofit/>
          </a:bodyPr>
          <a:lstStyle/>
          <a:p>
            <a:pPr algn="just"/>
            <a:endParaRPr lang="en-US" dirty="0"/>
          </a:p>
          <a:p>
            <a:pPr algn="just"/>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18" y="1219200"/>
            <a:ext cx="7081557"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59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
          </a:xfrm>
        </p:spPr>
        <p:txBody>
          <a:bodyPr>
            <a:normAutofit fontScale="90000"/>
          </a:bodyPr>
          <a:lstStyle/>
          <a:p>
            <a:r>
              <a:rPr lang="en-US" sz="2800" b="1" dirty="0" smtClean="0">
                <a:solidFill>
                  <a:srgbClr val="C00000"/>
                </a:solidFill>
              </a:rPr>
              <a:t>Why Irrigation or the need for irrigation</a:t>
            </a:r>
            <a:endParaRPr lang="en-US" sz="2800" b="1" dirty="0">
              <a:solidFill>
                <a:srgbClr val="C00000"/>
              </a:solidFill>
            </a:endParaRPr>
          </a:p>
        </p:txBody>
      </p:sp>
      <p:sp>
        <p:nvSpPr>
          <p:cNvPr id="3" name="Subtitle 2"/>
          <p:cNvSpPr>
            <a:spLocks noGrp="1"/>
          </p:cNvSpPr>
          <p:nvPr>
            <p:ph type="subTitle" idx="1"/>
          </p:nvPr>
        </p:nvSpPr>
        <p:spPr>
          <a:xfrm>
            <a:off x="0" y="304800"/>
            <a:ext cx="9144000" cy="6553200"/>
          </a:xfrm>
        </p:spPr>
        <p:txBody>
          <a:bodyPr>
            <a:normAutofit fontScale="25000" lnSpcReduction="20000"/>
          </a:bodyPr>
          <a:lstStyle/>
          <a:p>
            <a:pPr marL="514350" indent="-514350" algn="just">
              <a:lnSpc>
                <a:spcPct val="170000"/>
              </a:lnSpc>
              <a:buAutoNum type="arabicPeriod"/>
            </a:pPr>
            <a:r>
              <a:rPr lang="en-US" sz="9600" b="1" dirty="0" smtClean="0">
                <a:solidFill>
                  <a:schemeClr val="tx1"/>
                </a:solidFill>
              </a:rPr>
              <a:t>Rainfall is not sufficient to supply the water need of crops</a:t>
            </a:r>
          </a:p>
          <a:p>
            <a:pPr marL="514350" indent="-514350" algn="just">
              <a:lnSpc>
                <a:spcPct val="170000"/>
              </a:lnSpc>
              <a:buAutoNum type="arabicPeriod"/>
            </a:pPr>
            <a:r>
              <a:rPr lang="en-US" sz="9600" b="1" dirty="0" smtClean="0">
                <a:solidFill>
                  <a:schemeClr val="tx1"/>
                </a:solidFill>
              </a:rPr>
              <a:t>Rainfall is not distributed uniformly</a:t>
            </a:r>
          </a:p>
          <a:p>
            <a:pPr marL="514350" indent="-514350" algn="just">
              <a:lnSpc>
                <a:spcPct val="170000"/>
              </a:lnSpc>
              <a:buAutoNum type="arabicPeriod"/>
            </a:pPr>
            <a:r>
              <a:rPr lang="en-US" sz="9600" b="1" dirty="0" smtClean="0">
                <a:solidFill>
                  <a:schemeClr val="tx1"/>
                </a:solidFill>
              </a:rPr>
              <a:t>Variable crop-water requirements</a:t>
            </a:r>
          </a:p>
          <a:p>
            <a:pPr marL="514350" indent="-514350" algn="just">
              <a:lnSpc>
                <a:spcPct val="170000"/>
              </a:lnSpc>
              <a:buAutoNum type="arabicPeriod"/>
            </a:pPr>
            <a:r>
              <a:rPr lang="en-US" sz="9600" b="1" dirty="0" smtClean="0">
                <a:solidFill>
                  <a:schemeClr val="tx1"/>
                </a:solidFill>
              </a:rPr>
              <a:t>And for the following direct or indirect benefits</a:t>
            </a:r>
          </a:p>
          <a:p>
            <a:pPr marL="1600200" lvl="1" indent="-1143000" algn="just">
              <a:lnSpc>
                <a:spcPct val="170000"/>
              </a:lnSpc>
              <a:buFont typeface="Wingdings" panose="05000000000000000000" pitchFamily="2" charset="2"/>
              <a:buChar char="Ø"/>
            </a:pPr>
            <a:r>
              <a:rPr lang="en-US" sz="9600" b="1" dirty="0" smtClean="0">
                <a:solidFill>
                  <a:schemeClr val="tx1"/>
                </a:solidFill>
              </a:rPr>
              <a:t>it can ensure good productivity</a:t>
            </a:r>
          </a:p>
          <a:p>
            <a:pPr marL="1600200" lvl="1" indent="-1143000" algn="just">
              <a:lnSpc>
                <a:spcPct val="170000"/>
              </a:lnSpc>
              <a:buFont typeface="Wingdings" panose="05000000000000000000" pitchFamily="2" charset="2"/>
              <a:buChar char="Ø"/>
            </a:pPr>
            <a:r>
              <a:rPr lang="en-US" sz="9600" b="1" dirty="0" smtClean="0">
                <a:solidFill>
                  <a:schemeClr val="tx1"/>
                </a:solidFill>
              </a:rPr>
              <a:t>Main conveyance/irrigation canals can be used for flood protection, recreation and navigation </a:t>
            </a:r>
          </a:p>
          <a:p>
            <a:pPr marL="1600200" lvl="1" indent="-1143000" algn="just">
              <a:lnSpc>
                <a:spcPct val="170000"/>
              </a:lnSpc>
              <a:buFont typeface="Wingdings" panose="05000000000000000000" pitchFamily="2" charset="2"/>
              <a:buChar char="Ø"/>
            </a:pPr>
            <a:r>
              <a:rPr lang="en-US" sz="9600" b="1" dirty="0" smtClean="0">
                <a:solidFill>
                  <a:schemeClr val="tx1"/>
                </a:solidFill>
              </a:rPr>
              <a:t>It can promote fish and wildlife preservation </a:t>
            </a:r>
          </a:p>
          <a:p>
            <a:pPr marL="1600200" lvl="1" indent="-1143000" algn="just">
              <a:lnSpc>
                <a:spcPct val="170000"/>
              </a:lnSpc>
              <a:buFont typeface="Wingdings" panose="05000000000000000000" pitchFamily="2" charset="2"/>
              <a:buChar char="Ø"/>
            </a:pPr>
            <a:r>
              <a:rPr lang="en-US" sz="9600" b="1" dirty="0" smtClean="0">
                <a:solidFill>
                  <a:schemeClr val="tx1"/>
                </a:solidFill>
              </a:rPr>
              <a:t>it makes the agricultural industry profitable and competitive</a:t>
            </a:r>
          </a:p>
          <a:p>
            <a:pPr lvl="1" algn="just"/>
            <a:endParaRPr lang="en-US" dirty="0" smtClean="0"/>
          </a:p>
          <a:p>
            <a:pPr algn="just"/>
            <a:r>
              <a:rPr lang="en-US" dirty="0" smtClean="0"/>
              <a:t> </a:t>
            </a:r>
            <a:endParaRPr lang="en-US" dirty="0"/>
          </a:p>
        </p:txBody>
      </p:sp>
    </p:spTree>
    <p:extLst>
      <p:ext uri="{BB962C8B-B14F-4D97-AF65-F5344CB8AC3E}">
        <p14:creationId xmlns:p14="http://schemas.microsoft.com/office/powerpoint/2010/main" val="1408689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dirty="0" smtClean="0"/>
              <a:t>Conti.</a:t>
            </a:r>
            <a:endParaRPr lang="en-US" dirty="0"/>
          </a:p>
        </p:txBody>
      </p:sp>
      <p:sp>
        <p:nvSpPr>
          <p:cNvPr id="3" name="Subtitle 2"/>
          <p:cNvSpPr>
            <a:spLocks noGrp="1"/>
          </p:cNvSpPr>
          <p:nvPr>
            <p:ph type="subTitle" idx="1"/>
          </p:nvPr>
        </p:nvSpPr>
        <p:spPr>
          <a:xfrm>
            <a:off x="0" y="609600"/>
            <a:ext cx="9144000" cy="6248400"/>
          </a:xfrm>
        </p:spPr>
        <p:txBody>
          <a:bodyPr>
            <a:normAutofit fontScale="32500" lnSpcReduction="20000"/>
          </a:bodyPr>
          <a:lstStyle/>
          <a:p>
            <a:pPr marL="1600200" lvl="1" indent="-1143000" algn="just">
              <a:lnSpc>
                <a:spcPct val="170000"/>
              </a:lnSpc>
              <a:buFont typeface="Wingdings" panose="05000000000000000000" pitchFamily="2" charset="2"/>
              <a:buChar char="Ø"/>
            </a:pPr>
            <a:r>
              <a:rPr lang="en-US" sz="9600" b="1" dirty="0">
                <a:solidFill>
                  <a:schemeClr val="tx1"/>
                </a:solidFill>
              </a:rPr>
              <a:t>it can increase the value of land properties </a:t>
            </a:r>
            <a:endParaRPr lang="en-US" sz="9600" b="1" dirty="0" smtClean="0">
              <a:solidFill>
                <a:schemeClr val="tx1"/>
              </a:solidFill>
            </a:endParaRPr>
          </a:p>
          <a:p>
            <a:pPr marL="1600200" lvl="1" indent="-1143000" algn="just">
              <a:lnSpc>
                <a:spcPct val="170000"/>
              </a:lnSpc>
              <a:buFont typeface="Wingdings" panose="05000000000000000000" pitchFamily="2" charset="2"/>
              <a:buChar char="Ø"/>
            </a:pPr>
            <a:r>
              <a:rPr lang="en-US" sz="9600" b="1" dirty="0" smtClean="0">
                <a:solidFill>
                  <a:schemeClr val="tx1"/>
                </a:solidFill>
              </a:rPr>
              <a:t>it </a:t>
            </a:r>
            <a:r>
              <a:rPr lang="en-US" sz="9600" b="1" dirty="0">
                <a:solidFill>
                  <a:schemeClr val="tx1"/>
                </a:solidFill>
              </a:rPr>
              <a:t>can result in more employment and </a:t>
            </a:r>
            <a:r>
              <a:rPr lang="en-US" sz="9600" b="1" dirty="0" smtClean="0">
                <a:solidFill>
                  <a:schemeClr val="tx1"/>
                </a:solidFill>
              </a:rPr>
              <a:t>income</a:t>
            </a:r>
          </a:p>
          <a:p>
            <a:pPr marL="1600200" lvl="1" indent="-1143000" algn="just">
              <a:lnSpc>
                <a:spcPct val="170000"/>
              </a:lnSpc>
              <a:buFont typeface="Wingdings" panose="05000000000000000000" pitchFamily="2" charset="2"/>
              <a:buChar char="Ø"/>
            </a:pPr>
            <a:r>
              <a:rPr lang="en-US" sz="9600" b="1" dirty="0" smtClean="0">
                <a:solidFill>
                  <a:schemeClr val="tx1"/>
                </a:solidFill>
              </a:rPr>
              <a:t>Dams </a:t>
            </a:r>
            <a:r>
              <a:rPr lang="en-US" sz="9600" b="1" dirty="0">
                <a:solidFill>
                  <a:schemeClr val="tx1"/>
                </a:solidFill>
              </a:rPr>
              <a:t>constructed for irrigation may serve also for hydropower </a:t>
            </a:r>
          </a:p>
          <a:p>
            <a:pPr lvl="1" algn="just">
              <a:lnSpc>
                <a:spcPct val="170000"/>
              </a:lnSpc>
            </a:pPr>
            <a:endParaRPr lang="en-US" sz="6000" b="1" dirty="0">
              <a:solidFill>
                <a:schemeClr val="tx1"/>
              </a:solidFill>
            </a:endParaRPr>
          </a:p>
          <a:p>
            <a:pPr lvl="1" algn="just">
              <a:lnSpc>
                <a:spcPct val="170000"/>
              </a:lnSpc>
            </a:pPr>
            <a:r>
              <a:rPr lang="en-US" sz="6000" b="1" dirty="0">
                <a:solidFill>
                  <a:schemeClr val="tx1"/>
                </a:solidFill>
              </a:rPr>
              <a:t>Etc.  </a:t>
            </a:r>
          </a:p>
          <a:p>
            <a:endParaRPr lang="en-US" dirty="0"/>
          </a:p>
        </p:txBody>
      </p:sp>
    </p:spTree>
    <p:extLst>
      <p:ext uri="{BB962C8B-B14F-4D97-AF65-F5344CB8AC3E}">
        <p14:creationId xmlns:p14="http://schemas.microsoft.com/office/powerpoint/2010/main" val="174301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0"/>
            <a:ext cx="9164782" cy="457200"/>
          </a:xfrm>
        </p:spPr>
        <p:txBody>
          <a:bodyPr>
            <a:normAutofit fontScale="90000"/>
          </a:bodyPr>
          <a:lstStyle/>
          <a:p>
            <a:r>
              <a:rPr lang="en-US" b="1" dirty="0" smtClean="0"/>
              <a:t>Generally </a:t>
            </a:r>
            <a:endParaRPr lang="en-US" b="1" dirty="0"/>
          </a:p>
        </p:txBody>
      </p:sp>
      <p:sp>
        <p:nvSpPr>
          <p:cNvPr id="3" name="Subtitle 2"/>
          <p:cNvSpPr>
            <a:spLocks noGrp="1"/>
          </p:cNvSpPr>
          <p:nvPr>
            <p:ph type="subTitle" idx="1"/>
          </p:nvPr>
        </p:nvSpPr>
        <p:spPr>
          <a:xfrm>
            <a:off x="0" y="457200"/>
            <a:ext cx="9144000" cy="6400800"/>
          </a:xfrm>
        </p:spPr>
        <p:txBody>
          <a:bodyPr>
            <a:noAutofit/>
          </a:bodyPr>
          <a:lstStyle/>
          <a:p>
            <a:pPr algn="just"/>
            <a:r>
              <a:rPr lang="en-US" sz="2400" b="1" dirty="0">
                <a:solidFill>
                  <a:schemeClr val="tx1"/>
                </a:solidFill>
              </a:rPr>
              <a:t>The basic principles of irrigation are quite simple. </a:t>
            </a:r>
            <a:endParaRPr lang="en-US" sz="2400" b="1" dirty="0" smtClean="0">
              <a:solidFill>
                <a:schemeClr val="tx1"/>
              </a:solidFill>
            </a:endParaRPr>
          </a:p>
          <a:p>
            <a:pPr algn="just"/>
            <a:endParaRPr lang="en-US" sz="2400" b="1" dirty="0">
              <a:solidFill>
                <a:schemeClr val="tx1"/>
              </a:solidFill>
            </a:endParaRPr>
          </a:p>
          <a:p>
            <a:pPr algn="just"/>
            <a:r>
              <a:rPr lang="en-US" sz="2400" b="1" dirty="0" smtClean="0">
                <a:solidFill>
                  <a:schemeClr val="tx1"/>
                </a:solidFill>
              </a:rPr>
              <a:t>However</a:t>
            </a:r>
            <a:r>
              <a:rPr lang="en-US" sz="2400" b="1" dirty="0">
                <a:solidFill>
                  <a:schemeClr val="tx1"/>
                </a:solidFill>
              </a:rPr>
              <a:t>, the practical application of these principles can provide complications. </a:t>
            </a:r>
          </a:p>
          <a:p>
            <a:pPr algn="just"/>
            <a:r>
              <a:rPr lang="en-US" sz="2400" b="1" dirty="0" smtClean="0">
                <a:solidFill>
                  <a:srgbClr val="FF0000"/>
                </a:solidFill>
              </a:rPr>
              <a:t>Because,  </a:t>
            </a:r>
            <a:r>
              <a:rPr lang="en-US" sz="2400" b="1" dirty="0" smtClean="0">
                <a:solidFill>
                  <a:schemeClr val="tx1"/>
                </a:solidFill>
              </a:rPr>
              <a:t>Crops </a:t>
            </a:r>
            <a:r>
              <a:rPr lang="en-US" sz="2400" b="1" dirty="0">
                <a:solidFill>
                  <a:schemeClr val="tx1"/>
                </a:solidFill>
              </a:rPr>
              <a:t>are exposed to energy originating from the sun, and/or wind. </a:t>
            </a:r>
            <a:endParaRPr lang="en-US" sz="2400" b="1" dirty="0" smtClean="0">
              <a:solidFill>
                <a:schemeClr val="tx1"/>
              </a:solidFill>
            </a:endParaRPr>
          </a:p>
          <a:p>
            <a:pPr algn="just"/>
            <a:endParaRPr lang="en-US" sz="2400" b="1" dirty="0">
              <a:solidFill>
                <a:schemeClr val="tx1"/>
              </a:solidFill>
            </a:endParaRPr>
          </a:p>
          <a:p>
            <a:pPr algn="just"/>
            <a:r>
              <a:rPr lang="en-US" sz="2400" b="1" dirty="0" smtClean="0">
                <a:solidFill>
                  <a:schemeClr val="tx1"/>
                </a:solidFill>
              </a:rPr>
              <a:t>Much </a:t>
            </a:r>
            <a:r>
              <a:rPr lang="en-US" sz="2400" b="1" dirty="0">
                <a:solidFill>
                  <a:schemeClr val="tx1"/>
                </a:solidFill>
              </a:rPr>
              <a:t>of the energy is dissipated by evaporating water from leaf surfaces, which is commonly referred to as transpiration. </a:t>
            </a:r>
            <a:endParaRPr lang="en-US" sz="2400" b="1" dirty="0" smtClean="0">
              <a:solidFill>
                <a:schemeClr val="tx1"/>
              </a:solidFill>
            </a:endParaRPr>
          </a:p>
          <a:p>
            <a:pPr algn="just"/>
            <a:endParaRPr lang="en-US" sz="2400" b="1" dirty="0">
              <a:solidFill>
                <a:schemeClr val="tx1"/>
              </a:solidFill>
            </a:endParaRPr>
          </a:p>
          <a:p>
            <a:pPr algn="just"/>
            <a:r>
              <a:rPr lang="en-US" sz="2400" b="1" dirty="0" smtClean="0">
                <a:solidFill>
                  <a:schemeClr val="tx1"/>
                </a:solidFill>
              </a:rPr>
              <a:t>Water </a:t>
            </a:r>
            <a:r>
              <a:rPr lang="en-US" sz="2400" b="1" dirty="0">
                <a:solidFill>
                  <a:schemeClr val="tx1"/>
                </a:solidFill>
              </a:rPr>
              <a:t>may also be evaporated from the soil surface and the combination of evaporation from leaf and soil surfaces is evapotranspiration (ET). </a:t>
            </a:r>
          </a:p>
          <a:p>
            <a:pPr algn="just"/>
            <a:r>
              <a:rPr lang="en-US" sz="2400" b="1" dirty="0" smtClean="0">
                <a:solidFill>
                  <a:schemeClr val="tx1"/>
                </a:solidFill>
              </a:rPr>
              <a:t>Water </a:t>
            </a:r>
            <a:r>
              <a:rPr lang="en-US" sz="2400" b="1" dirty="0">
                <a:solidFill>
                  <a:schemeClr val="tx1"/>
                </a:solidFill>
              </a:rPr>
              <a:t>transpired from the leaf surface is replaced by extracting water from the soil and transporting it through the root and stem system.</a:t>
            </a:r>
          </a:p>
          <a:p>
            <a:pPr algn="just"/>
            <a:r>
              <a:rPr lang="en-US" sz="2400" b="1" dirty="0">
                <a:solidFill>
                  <a:schemeClr val="tx1"/>
                </a:solidFill>
              </a:rPr>
              <a:t> </a:t>
            </a:r>
          </a:p>
        </p:txBody>
      </p:sp>
    </p:spTree>
    <p:extLst>
      <p:ext uri="{BB962C8B-B14F-4D97-AF65-F5344CB8AC3E}">
        <p14:creationId xmlns:p14="http://schemas.microsoft.com/office/powerpoint/2010/main" val="13048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8" y="0"/>
            <a:ext cx="9150927" cy="457200"/>
          </a:xfrm>
        </p:spPr>
        <p:txBody>
          <a:bodyPr>
            <a:normAutofit fontScale="90000"/>
          </a:bodyPr>
          <a:lstStyle/>
          <a:p>
            <a:r>
              <a:rPr lang="en-US" b="1" dirty="0" smtClean="0"/>
              <a:t/>
            </a:r>
            <a:br>
              <a:rPr lang="en-US" b="1" dirty="0" smtClean="0"/>
            </a:br>
            <a:r>
              <a:rPr lang="en-US" b="1" dirty="0"/>
              <a:t>C</a:t>
            </a:r>
            <a:r>
              <a:rPr lang="en-US" b="1" dirty="0" smtClean="0"/>
              <a:t>ont.</a:t>
            </a:r>
            <a:br>
              <a:rPr lang="en-US" b="1" dirty="0" smtClean="0"/>
            </a:br>
            <a:endParaRPr lang="en-US" dirty="0"/>
          </a:p>
        </p:txBody>
      </p:sp>
      <p:sp>
        <p:nvSpPr>
          <p:cNvPr id="3" name="Subtitle 2"/>
          <p:cNvSpPr>
            <a:spLocks noGrp="1"/>
          </p:cNvSpPr>
          <p:nvPr>
            <p:ph type="subTitle" idx="1"/>
          </p:nvPr>
        </p:nvSpPr>
        <p:spPr>
          <a:xfrm>
            <a:off x="0" y="457200"/>
            <a:ext cx="9144000" cy="6400800"/>
          </a:xfrm>
        </p:spPr>
        <p:txBody>
          <a:bodyPr>
            <a:normAutofit fontScale="70000" lnSpcReduction="20000"/>
          </a:bodyPr>
          <a:lstStyle/>
          <a:p>
            <a:pPr algn="just"/>
            <a:r>
              <a:rPr lang="en-US" b="1" dirty="0">
                <a:solidFill>
                  <a:schemeClr val="tx1"/>
                </a:solidFill>
              </a:rPr>
              <a:t>The soil serves as a reservoir from which the plant extracts water to meet the demands of transpiration.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The </a:t>
            </a:r>
            <a:r>
              <a:rPr lang="en-US" b="1" dirty="0">
                <a:solidFill>
                  <a:schemeClr val="tx1"/>
                </a:solidFill>
              </a:rPr>
              <a:t>quantitative storage capacity depends on both the type of soil and the rooting depth of the crop plants.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Soil </a:t>
            </a:r>
            <a:r>
              <a:rPr lang="en-US" b="1" dirty="0">
                <a:solidFill>
                  <a:schemeClr val="tx1"/>
                </a:solidFill>
              </a:rPr>
              <a:t>texture and structure which result in large pore sizes, have lower storage capacity than soils with smaller pore sizes.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More </a:t>
            </a:r>
            <a:r>
              <a:rPr lang="en-US" b="1" dirty="0">
                <a:solidFill>
                  <a:schemeClr val="tx1"/>
                </a:solidFill>
              </a:rPr>
              <a:t>deeply rooted crops have a higher storage capacity as compared to shallow rooted crops.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Irrigation </a:t>
            </a:r>
            <a:r>
              <a:rPr lang="en-US" b="1" dirty="0">
                <a:solidFill>
                  <a:schemeClr val="tx1"/>
                </a:solidFill>
              </a:rPr>
              <a:t>is </a:t>
            </a:r>
            <a:r>
              <a:rPr lang="en-US" b="1" dirty="0" smtClean="0">
                <a:solidFill>
                  <a:schemeClr val="tx1"/>
                </a:solidFill>
              </a:rPr>
              <a:t>therefore, the practice </a:t>
            </a:r>
            <a:r>
              <a:rPr lang="en-US" b="1" dirty="0">
                <a:solidFill>
                  <a:schemeClr val="tx1"/>
                </a:solidFill>
              </a:rPr>
              <a:t>of recharging the storage capacity that has been depleted by ET when natural precipitation is not adequate to meet the ET demands.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The </a:t>
            </a:r>
            <a:r>
              <a:rPr lang="en-US" b="1" dirty="0">
                <a:solidFill>
                  <a:schemeClr val="tx1"/>
                </a:solidFill>
              </a:rPr>
              <a:t>time to irrigate is usually before the soil is too dry for water to be extracted by the plant at a rate to meet the transpiration rate. If the rate of water movement to the leaf surface is less than the rate of transpiration, the plant responds by closing stomata to reduce the water loss. </a:t>
            </a:r>
            <a:endParaRPr lang="en-US" dirty="0"/>
          </a:p>
        </p:txBody>
      </p:sp>
    </p:spTree>
    <p:extLst>
      <p:ext uri="{BB962C8B-B14F-4D97-AF65-F5344CB8AC3E}">
        <p14:creationId xmlns:p14="http://schemas.microsoft.com/office/powerpoint/2010/main" val="3884159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fontScale="90000"/>
          </a:bodyPr>
          <a:lstStyle/>
          <a:p>
            <a:r>
              <a:rPr lang="en-US" b="1" dirty="0" smtClean="0">
                <a:solidFill>
                  <a:srgbClr val="FF0000"/>
                </a:solidFill>
              </a:rPr>
              <a:t>Generally irrigation uses</a:t>
            </a:r>
            <a:endParaRPr lang="en-US" sz="3100" dirty="0">
              <a:solidFill>
                <a:srgbClr val="FF0000"/>
              </a:solidFill>
            </a:endParaRPr>
          </a:p>
        </p:txBody>
      </p:sp>
      <p:sp>
        <p:nvSpPr>
          <p:cNvPr id="3" name="Subtitle 2"/>
          <p:cNvSpPr>
            <a:spLocks noGrp="1"/>
          </p:cNvSpPr>
          <p:nvPr>
            <p:ph type="subTitle" idx="1"/>
          </p:nvPr>
        </p:nvSpPr>
        <p:spPr>
          <a:xfrm>
            <a:off x="0" y="457200"/>
            <a:ext cx="9144000" cy="6400800"/>
          </a:xfrm>
        </p:spPr>
        <p:txBody>
          <a:bodyPr>
            <a:normAutofit fontScale="92500"/>
          </a:bodyPr>
          <a:lstStyle/>
          <a:p>
            <a:pPr marL="457200" indent="-457200" algn="just">
              <a:lnSpc>
                <a:spcPct val="90000"/>
              </a:lnSpc>
              <a:buFont typeface="Wingdings" panose="05000000000000000000" pitchFamily="2" charset="2"/>
              <a:buChar char="Ø"/>
            </a:pPr>
            <a:r>
              <a:rPr lang="en-US" altLang="en-US" sz="3400" b="1" dirty="0" smtClean="0">
                <a:solidFill>
                  <a:schemeClr val="tx1"/>
                </a:solidFill>
              </a:rPr>
              <a:t>to </a:t>
            </a:r>
            <a:r>
              <a:rPr lang="en-US" altLang="en-US" sz="3400" b="1" dirty="0">
                <a:solidFill>
                  <a:schemeClr val="tx1"/>
                </a:solidFill>
              </a:rPr>
              <a:t>supply the essential moisture for plant growth; </a:t>
            </a:r>
            <a:endParaRPr lang="en-US" altLang="en-US" sz="3400" b="1" dirty="0" smtClean="0">
              <a:solidFill>
                <a:schemeClr val="tx1"/>
              </a:solidFill>
            </a:endParaRPr>
          </a:p>
          <a:p>
            <a:pPr algn="just">
              <a:lnSpc>
                <a:spcPct val="90000"/>
              </a:lnSpc>
            </a:pPr>
            <a:r>
              <a:rPr lang="en-US" altLang="en-US" sz="3600" b="1" dirty="0">
                <a:solidFill>
                  <a:srgbClr val="FF0000"/>
                </a:solidFill>
              </a:rPr>
              <a:t>To Supply Water Partially or Totally for Crop Need</a:t>
            </a:r>
          </a:p>
          <a:p>
            <a:pPr algn="just">
              <a:lnSpc>
                <a:spcPct val="90000"/>
              </a:lnSpc>
            </a:pPr>
            <a:endParaRPr lang="en-US" altLang="en-US" sz="3400" b="1" dirty="0" smtClean="0">
              <a:solidFill>
                <a:schemeClr val="tx1"/>
              </a:solidFill>
            </a:endParaRPr>
          </a:p>
          <a:p>
            <a:pPr algn="just">
              <a:lnSpc>
                <a:spcPct val="90000"/>
              </a:lnSpc>
            </a:pPr>
            <a:r>
              <a:rPr lang="en-US" altLang="en-US" sz="3400" b="1" dirty="0" smtClean="0">
                <a:solidFill>
                  <a:schemeClr val="tx1"/>
                </a:solidFill>
              </a:rPr>
              <a:t>i.e. to </a:t>
            </a:r>
            <a:r>
              <a:rPr lang="en-US" altLang="en-US" sz="3400" b="1" dirty="0">
                <a:solidFill>
                  <a:schemeClr val="tx1"/>
                </a:solidFill>
              </a:rPr>
              <a:t>create an optimal soil moisture regime for maximizing crop production and quality while at the same time minimizing the environmental degradation inherent in irrigation of agricultural lands</a:t>
            </a:r>
            <a:r>
              <a:rPr lang="en-US" altLang="en-US" sz="3400" b="1" dirty="0" smtClean="0">
                <a:solidFill>
                  <a:schemeClr val="tx1"/>
                </a:solidFill>
              </a:rPr>
              <a:t>.</a:t>
            </a:r>
          </a:p>
          <a:p>
            <a:pPr algn="just">
              <a:lnSpc>
                <a:spcPct val="90000"/>
              </a:lnSpc>
            </a:pPr>
            <a:endParaRPr lang="en-US" altLang="en-US" sz="3400" b="1" dirty="0">
              <a:solidFill>
                <a:schemeClr val="tx1"/>
              </a:solidFill>
            </a:endParaRPr>
          </a:p>
          <a:p>
            <a:pPr marL="457200" indent="-457200" algn="just">
              <a:lnSpc>
                <a:spcPct val="90000"/>
              </a:lnSpc>
              <a:buFont typeface="Wingdings" panose="05000000000000000000" pitchFamily="2" charset="2"/>
              <a:buChar char="Ø"/>
            </a:pPr>
            <a:r>
              <a:rPr lang="en-US" altLang="en-US" sz="3400" b="1" dirty="0" smtClean="0">
                <a:solidFill>
                  <a:schemeClr val="tx1"/>
                </a:solidFill>
              </a:rPr>
              <a:t>to </a:t>
            </a:r>
            <a:r>
              <a:rPr lang="en-US" altLang="en-US" sz="3400" b="1" dirty="0">
                <a:solidFill>
                  <a:schemeClr val="tx1"/>
                </a:solidFill>
              </a:rPr>
              <a:t>leach </a:t>
            </a:r>
            <a:r>
              <a:rPr lang="en-US" altLang="en-US" sz="3600" b="1" dirty="0">
                <a:solidFill>
                  <a:srgbClr val="FF0000"/>
                </a:solidFill>
              </a:rPr>
              <a:t>Excess </a:t>
            </a:r>
            <a:r>
              <a:rPr lang="en-US" altLang="en-US" sz="3600" b="1" dirty="0" smtClean="0">
                <a:solidFill>
                  <a:srgbClr val="FF0000"/>
                </a:solidFill>
              </a:rPr>
              <a:t>Salts </a:t>
            </a:r>
            <a:r>
              <a:rPr lang="en-US" altLang="en-US" sz="3400" b="1" dirty="0" smtClean="0">
                <a:solidFill>
                  <a:schemeClr val="tx1"/>
                </a:solidFill>
              </a:rPr>
              <a:t>or </a:t>
            </a:r>
            <a:r>
              <a:rPr lang="en-US" altLang="en-US" sz="3400" b="1" dirty="0">
                <a:solidFill>
                  <a:schemeClr val="tx1"/>
                </a:solidFill>
              </a:rPr>
              <a:t>dilute salts from the </a:t>
            </a:r>
            <a:r>
              <a:rPr lang="en-US" altLang="en-US" sz="3400" b="1" dirty="0" smtClean="0">
                <a:solidFill>
                  <a:schemeClr val="tx1"/>
                </a:solidFill>
              </a:rPr>
              <a:t>soil </a:t>
            </a:r>
            <a:endParaRPr lang="en-US" altLang="en-US" sz="3400" b="1" dirty="0">
              <a:solidFill>
                <a:schemeClr val="tx1"/>
              </a:solidFill>
            </a:endParaRPr>
          </a:p>
          <a:p>
            <a:pPr marL="457200" indent="-457200" algn="just">
              <a:buFont typeface="Wingdings" panose="05000000000000000000" pitchFamily="2" charset="2"/>
              <a:buChar char="§"/>
            </a:pPr>
            <a:r>
              <a:rPr lang="en-US" altLang="en-US" b="1" dirty="0" smtClean="0">
                <a:solidFill>
                  <a:srgbClr val="FF0000"/>
                </a:solidFill>
              </a:rPr>
              <a:t>To </a:t>
            </a:r>
            <a:r>
              <a:rPr lang="en-US" altLang="en-US" b="1" dirty="0">
                <a:solidFill>
                  <a:srgbClr val="FF0000"/>
                </a:solidFill>
              </a:rPr>
              <a:t>Cool both the Soil and the Plant</a:t>
            </a:r>
          </a:p>
          <a:p>
            <a:pPr marL="457200" indent="-457200" algn="just">
              <a:buFont typeface="Wingdings" panose="05000000000000000000" pitchFamily="2" charset="2"/>
              <a:buChar char="§"/>
            </a:pPr>
            <a:r>
              <a:rPr lang="en-US" altLang="en-US" b="1" dirty="0" smtClean="0">
                <a:solidFill>
                  <a:srgbClr val="FF0000"/>
                </a:solidFill>
              </a:rPr>
              <a:t>To </a:t>
            </a:r>
            <a:r>
              <a:rPr lang="en-US" altLang="en-US" b="1" dirty="0">
                <a:solidFill>
                  <a:srgbClr val="FF0000"/>
                </a:solidFill>
              </a:rPr>
              <a:t>improve Groundwater storage</a:t>
            </a:r>
          </a:p>
          <a:p>
            <a:pPr marL="457200" indent="-457200" algn="just">
              <a:buFont typeface="Wingdings" panose="05000000000000000000" pitchFamily="2" charset="2"/>
              <a:buChar char="§"/>
            </a:pPr>
            <a:r>
              <a:rPr lang="en-US" altLang="en-US" b="1" dirty="0">
                <a:solidFill>
                  <a:srgbClr val="FF0000"/>
                </a:solidFill>
              </a:rPr>
              <a:t>To Facilitate continuous cropping</a:t>
            </a:r>
          </a:p>
          <a:p>
            <a:pPr algn="just"/>
            <a:endParaRPr lang="en-US" b="1" dirty="0">
              <a:solidFill>
                <a:srgbClr val="FF0000"/>
              </a:solidFill>
            </a:endParaRPr>
          </a:p>
        </p:txBody>
      </p:sp>
    </p:spTree>
    <p:extLst>
      <p:ext uri="{BB962C8B-B14F-4D97-AF65-F5344CB8AC3E}">
        <p14:creationId xmlns:p14="http://schemas.microsoft.com/office/powerpoint/2010/main" val="359410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7"/>
            <a:ext cx="9144000" cy="464127"/>
          </a:xfrm>
        </p:spPr>
        <p:txBody>
          <a:bodyPr>
            <a:normAutofit fontScale="90000"/>
          </a:bodyPr>
          <a:lstStyle/>
          <a:p>
            <a:r>
              <a:rPr lang="en-US" b="1" dirty="0" smtClean="0"/>
              <a:t>Conti.</a:t>
            </a:r>
            <a:endParaRPr lang="en-US" b="1" dirty="0"/>
          </a:p>
        </p:txBody>
      </p:sp>
      <p:sp>
        <p:nvSpPr>
          <p:cNvPr id="3" name="Subtitle 2"/>
          <p:cNvSpPr>
            <a:spLocks noGrp="1"/>
          </p:cNvSpPr>
          <p:nvPr>
            <p:ph type="subTitle" idx="1"/>
          </p:nvPr>
        </p:nvSpPr>
        <p:spPr>
          <a:xfrm>
            <a:off x="0" y="457200"/>
            <a:ext cx="9144000" cy="6400800"/>
          </a:xfrm>
        </p:spPr>
        <p:txBody>
          <a:bodyPr>
            <a:normAutofit fontScale="92500"/>
          </a:bodyPr>
          <a:lstStyle/>
          <a:p>
            <a:pPr algn="just"/>
            <a:r>
              <a:rPr lang="en-US" b="1" dirty="0">
                <a:solidFill>
                  <a:schemeClr val="tx1"/>
                </a:solidFill>
              </a:rPr>
              <a:t>Throughout the world, irrigation (water for agriculture, or growing crops) is probably the most important use of water (except for drinking and washing a smelly dog, perhaps). </a:t>
            </a:r>
          </a:p>
          <a:p>
            <a:pPr algn="just"/>
            <a:endParaRPr lang="en-US" b="1" dirty="0">
              <a:solidFill>
                <a:schemeClr val="tx1"/>
              </a:solidFill>
            </a:endParaRPr>
          </a:p>
          <a:p>
            <a:pPr algn="just"/>
            <a:r>
              <a:rPr lang="en-US" b="1" dirty="0">
                <a:solidFill>
                  <a:schemeClr val="tx1"/>
                </a:solidFill>
              </a:rPr>
              <a:t>Estimates vary, but about 70 percent of all the world's freshwater withdrawals go towards irrigation uses </a:t>
            </a:r>
          </a:p>
          <a:p>
            <a:pPr algn="just"/>
            <a:endParaRPr lang="en-US" b="1" dirty="0">
              <a:solidFill>
                <a:schemeClr val="tx1"/>
              </a:solidFill>
            </a:endParaRPr>
          </a:p>
          <a:p>
            <a:pPr algn="just"/>
            <a:r>
              <a:rPr lang="en-US" b="1" dirty="0">
                <a:solidFill>
                  <a:schemeClr val="tx1"/>
                </a:solidFill>
              </a:rPr>
              <a:t>Large-scale farming could not provide food for the world's large populations without the irrigation of crop fields by water gotten from rivers, lakes, reservoirs, and wells. Without irrigation, crops could never be grown in the S</a:t>
            </a:r>
            <a:r>
              <a:rPr lang="en-US" b="1" dirty="0" smtClean="0">
                <a:solidFill>
                  <a:schemeClr val="tx1"/>
                </a:solidFill>
              </a:rPr>
              <a:t>ab-Sahara African countries </a:t>
            </a:r>
            <a:endParaRPr lang="en-US" b="1" dirty="0">
              <a:solidFill>
                <a:schemeClr val="tx1"/>
              </a:solidFill>
            </a:endParaRPr>
          </a:p>
          <a:p>
            <a:endParaRPr lang="en-US" dirty="0"/>
          </a:p>
        </p:txBody>
      </p:sp>
    </p:spTree>
    <p:extLst>
      <p:ext uri="{BB962C8B-B14F-4D97-AF65-F5344CB8AC3E}">
        <p14:creationId xmlns:p14="http://schemas.microsoft.com/office/powerpoint/2010/main" val="2660897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p:spPr>
        <p:txBody>
          <a:bodyPr>
            <a:normAutofit/>
          </a:bodyPr>
          <a:lstStyle/>
          <a:p>
            <a:r>
              <a:rPr lang="en-US" sz="2800" b="1" dirty="0" smtClean="0">
                <a:solidFill>
                  <a:srgbClr val="FF0000"/>
                </a:solidFill>
              </a:rPr>
              <a:t>Basics of the course</a:t>
            </a:r>
            <a:endParaRPr lang="en-US" sz="2800" dirty="0">
              <a:solidFill>
                <a:srgbClr val="FF0000"/>
              </a:solidFill>
            </a:endParaRPr>
          </a:p>
        </p:txBody>
      </p:sp>
      <p:sp>
        <p:nvSpPr>
          <p:cNvPr id="3" name="Subtitle 2"/>
          <p:cNvSpPr>
            <a:spLocks noGrp="1"/>
          </p:cNvSpPr>
          <p:nvPr>
            <p:ph type="subTitle" idx="1"/>
          </p:nvPr>
        </p:nvSpPr>
        <p:spPr>
          <a:xfrm>
            <a:off x="0" y="990600"/>
            <a:ext cx="9144000" cy="5867400"/>
          </a:xfrm>
        </p:spPr>
        <p:txBody>
          <a:bodyPr>
            <a:normAutofit/>
          </a:bodyPr>
          <a:lstStyle/>
          <a:p>
            <a:pPr algn="just"/>
            <a:r>
              <a:rPr lang="en-US" b="1" dirty="0" smtClean="0">
                <a:solidFill>
                  <a:srgbClr val="0033CC"/>
                </a:solidFill>
              </a:rPr>
              <a:t>The course deals on</a:t>
            </a:r>
          </a:p>
          <a:p>
            <a:pPr algn="just"/>
            <a:r>
              <a:rPr lang="en-US" b="1" dirty="0" smtClean="0">
                <a:solidFill>
                  <a:srgbClr val="FF0000"/>
                </a:solidFill>
              </a:rPr>
              <a:t>Irrigation definition and Why irrigation</a:t>
            </a:r>
          </a:p>
          <a:p>
            <a:pPr algn="just"/>
            <a:r>
              <a:rPr lang="en-US" b="1" dirty="0" smtClean="0">
                <a:solidFill>
                  <a:srgbClr val="FF0000"/>
                </a:solidFill>
              </a:rPr>
              <a:t>Merits and demerits of </a:t>
            </a:r>
            <a:r>
              <a:rPr lang="en-US" b="1" dirty="0" err="1" smtClean="0">
                <a:solidFill>
                  <a:srgbClr val="FF0000"/>
                </a:solidFill>
              </a:rPr>
              <a:t>irrigaton</a:t>
            </a:r>
            <a:endParaRPr lang="en-US" b="1" dirty="0" smtClean="0">
              <a:solidFill>
                <a:srgbClr val="0033CC"/>
              </a:solidFill>
            </a:endParaRPr>
          </a:p>
          <a:p>
            <a:pPr marL="457200" indent="-457200" algn="just">
              <a:buFont typeface="Wingdings" panose="05000000000000000000" pitchFamily="2" charset="2"/>
              <a:buChar char="Ø"/>
            </a:pPr>
            <a:r>
              <a:rPr lang="en-US" b="1" dirty="0" smtClean="0">
                <a:solidFill>
                  <a:schemeClr val="tx1"/>
                </a:solidFill>
              </a:rPr>
              <a:t>Basic </a:t>
            </a:r>
            <a:r>
              <a:rPr lang="en-US" b="1" dirty="0">
                <a:solidFill>
                  <a:schemeClr val="tx1"/>
                </a:solidFill>
              </a:rPr>
              <a:t>soil water and plant </a:t>
            </a:r>
            <a:r>
              <a:rPr lang="en-US" b="1" dirty="0" smtClean="0">
                <a:solidFill>
                  <a:schemeClr val="tx1"/>
                </a:solidFill>
              </a:rPr>
              <a:t>relationships;</a:t>
            </a:r>
          </a:p>
          <a:p>
            <a:pPr marL="457200" indent="-457200" algn="just">
              <a:buFont typeface="Wingdings" panose="05000000000000000000" pitchFamily="2" charset="2"/>
              <a:buChar char="Ø"/>
            </a:pPr>
            <a:r>
              <a:rPr lang="en-US" b="1" dirty="0">
                <a:solidFill>
                  <a:schemeClr val="tx1"/>
                </a:solidFill>
              </a:rPr>
              <a:t>I</a:t>
            </a:r>
            <a:r>
              <a:rPr lang="en-US" b="1" dirty="0" smtClean="0">
                <a:solidFill>
                  <a:schemeClr val="tx1"/>
                </a:solidFill>
              </a:rPr>
              <a:t>rrigation </a:t>
            </a:r>
            <a:r>
              <a:rPr lang="en-US" b="1" dirty="0">
                <a:solidFill>
                  <a:schemeClr val="tx1"/>
                </a:solidFill>
              </a:rPr>
              <a:t>water requirements, </a:t>
            </a:r>
            <a:endParaRPr lang="en-US" b="1" dirty="0" smtClean="0">
              <a:solidFill>
                <a:schemeClr val="tx1"/>
              </a:solidFill>
            </a:endParaRPr>
          </a:p>
          <a:p>
            <a:pPr marL="457200" indent="-457200" algn="just">
              <a:buFont typeface="Wingdings" panose="05000000000000000000" pitchFamily="2" charset="2"/>
              <a:buChar char="Ø"/>
            </a:pPr>
            <a:r>
              <a:rPr lang="en-US" b="1" dirty="0" smtClean="0">
                <a:solidFill>
                  <a:schemeClr val="tx1"/>
                </a:solidFill>
              </a:rPr>
              <a:t>Irrigation </a:t>
            </a:r>
            <a:r>
              <a:rPr lang="en-US" b="1" dirty="0">
                <a:solidFill>
                  <a:schemeClr val="tx1"/>
                </a:solidFill>
              </a:rPr>
              <a:t>efficiencies, and methods of irrigation</a:t>
            </a:r>
            <a:r>
              <a:rPr lang="en-US" b="1" dirty="0" smtClean="0">
                <a:solidFill>
                  <a:schemeClr val="tx1"/>
                </a:solidFill>
              </a:rPr>
              <a:t>;</a:t>
            </a:r>
          </a:p>
          <a:p>
            <a:pPr marL="457200" indent="-457200" algn="just">
              <a:buFont typeface="Wingdings" panose="05000000000000000000" pitchFamily="2" charset="2"/>
              <a:buChar char="Ø"/>
            </a:pPr>
            <a:r>
              <a:rPr lang="en-US" b="1" dirty="0" smtClean="0">
                <a:solidFill>
                  <a:schemeClr val="tx1"/>
                </a:solidFill>
              </a:rPr>
              <a:t>Planning </a:t>
            </a:r>
            <a:r>
              <a:rPr lang="en-US" b="1" dirty="0">
                <a:solidFill>
                  <a:schemeClr val="tx1"/>
                </a:solidFill>
              </a:rPr>
              <a:t>for irrigation systems; </a:t>
            </a:r>
            <a:endParaRPr lang="en-US" b="1" dirty="0" smtClean="0">
              <a:solidFill>
                <a:schemeClr val="tx1"/>
              </a:solidFill>
            </a:endParaRPr>
          </a:p>
          <a:p>
            <a:pPr marL="457200" indent="-457200" algn="just">
              <a:buFont typeface="Wingdings" panose="05000000000000000000" pitchFamily="2" charset="2"/>
              <a:buChar char="Ø"/>
            </a:pPr>
            <a:r>
              <a:rPr lang="en-US" b="1" dirty="0" smtClean="0">
                <a:solidFill>
                  <a:schemeClr val="tx1"/>
                </a:solidFill>
              </a:rPr>
              <a:t>Design </a:t>
            </a:r>
            <a:r>
              <a:rPr lang="en-US" b="1" dirty="0">
                <a:solidFill>
                  <a:schemeClr val="tx1"/>
                </a:solidFill>
              </a:rPr>
              <a:t>and management in irrigation systems</a:t>
            </a:r>
            <a:r>
              <a:rPr lang="en-US" b="1" dirty="0" smtClean="0">
                <a:solidFill>
                  <a:schemeClr val="tx1"/>
                </a:solidFill>
              </a:rPr>
              <a:t>;</a:t>
            </a:r>
          </a:p>
          <a:p>
            <a:pPr marL="457200" indent="-457200" algn="just">
              <a:buFont typeface="Wingdings" panose="05000000000000000000" pitchFamily="2" charset="2"/>
              <a:buChar char="Ø"/>
            </a:pPr>
            <a:r>
              <a:rPr lang="en-US" b="1" dirty="0" smtClean="0">
                <a:solidFill>
                  <a:schemeClr val="tx1"/>
                </a:solidFill>
              </a:rPr>
              <a:t>Sources </a:t>
            </a:r>
            <a:r>
              <a:rPr lang="en-US" b="1" dirty="0">
                <a:solidFill>
                  <a:schemeClr val="tx1"/>
                </a:solidFill>
              </a:rPr>
              <a:t>of conflicts in irrigation systems and management; </a:t>
            </a:r>
          </a:p>
          <a:p>
            <a:pPr marL="457200" indent="-457200" algn="just">
              <a:buFont typeface="Wingdings" panose="05000000000000000000" pitchFamily="2" charset="2"/>
              <a:buChar char="Ø"/>
            </a:pPr>
            <a:endParaRPr lang="en-US" b="1" dirty="0">
              <a:solidFill>
                <a:schemeClr val="tx1"/>
              </a:solidFill>
            </a:endParaRPr>
          </a:p>
        </p:txBody>
      </p:sp>
    </p:spTree>
    <p:extLst>
      <p:ext uri="{BB962C8B-B14F-4D97-AF65-F5344CB8AC3E}">
        <p14:creationId xmlns:p14="http://schemas.microsoft.com/office/powerpoint/2010/main" val="2489379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0"/>
            <a:ext cx="9164782" cy="457200"/>
          </a:xfrm>
        </p:spPr>
        <p:txBody>
          <a:bodyPr>
            <a:normAutofit fontScale="90000"/>
          </a:bodyPr>
          <a:lstStyle/>
          <a:p>
            <a:r>
              <a:rPr lang="en-US" b="1" dirty="0" smtClean="0"/>
              <a:t>In general </a:t>
            </a:r>
            <a:endParaRPr lang="en-US" dirty="0"/>
          </a:p>
        </p:txBody>
      </p:sp>
      <p:sp>
        <p:nvSpPr>
          <p:cNvPr id="3" name="Subtitle 2"/>
          <p:cNvSpPr>
            <a:spLocks noGrp="1"/>
          </p:cNvSpPr>
          <p:nvPr>
            <p:ph type="subTitle" idx="1"/>
          </p:nvPr>
        </p:nvSpPr>
        <p:spPr>
          <a:xfrm>
            <a:off x="0" y="457200"/>
            <a:ext cx="9144000" cy="6400800"/>
          </a:xfrm>
        </p:spPr>
        <p:txBody>
          <a:bodyPr>
            <a:normAutofit fontScale="70000" lnSpcReduction="20000"/>
          </a:bodyPr>
          <a:lstStyle/>
          <a:p>
            <a:pPr algn="just">
              <a:lnSpc>
                <a:spcPct val="80000"/>
              </a:lnSpc>
              <a:buClr>
                <a:srgbClr val="FF0066"/>
              </a:buClr>
            </a:pPr>
            <a:r>
              <a:rPr lang="en-US" altLang="en-US" b="1" dirty="0">
                <a:solidFill>
                  <a:schemeClr val="tx1"/>
                </a:solidFill>
              </a:rPr>
              <a:t>Irrigation is </a:t>
            </a:r>
            <a:r>
              <a:rPr lang="en-US" altLang="en-US" b="1" dirty="0" smtClean="0">
                <a:solidFill>
                  <a:schemeClr val="tx1"/>
                </a:solidFill>
              </a:rPr>
              <a:t>critical </a:t>
            </a:r>
            <a:r>
              <a:rPr lang="en-US" altLang="en-US" b="1" dirty="0">
                <a:solidFill>
                  <a:schemeClr val="tx1"/>
                </a:solidFill>
              </a:rPr>
              <a:t>for food security in semi-arid and arid areas.</a:t>
            </a:r>
          </a:p>
          <a:p>
            <a:pPr algn="just">
              <a:lnSpc>
                <a:spcPct val="80000"/>
              </a:lnSpc>
              <a:buClr>
                <a:srgbClr val="FF0066"/>
              </a:buClr>
            </a:pPr>
            <a:endParaRPr lang="en-US" b="1" dirty="0" smtClean="0">
              <a:solidFill>
                <a:schemeClr val="tx1"/>
              </a:solidFill>
            </a:endParaRPr>
          </a:p>
          <a:p>
            <a:pPr algn="just"/>
            <a:r>
              <a:rPr lang="en-US" b="1" dirty="0">
                <a:solidFill>
                  <a:schemeClr val="tx1"/>
                </a:solidFill>
              </a:rPr>
              <a:t>Advancement  in water resources development, agricultural production and irrigation technology are matched by the magnitude of the still  facing  problems of quantity, quality and cost of water for irrigation. </a:t>
            </a:r>
          </a:p>
          <a:p>
            <a:pPr algn="just"/>
            <a:endParaRPr lang="en-US" b="1" dirty="0">
              <a:solidFill>
                <a:schemeClr val="tx1"/>
              </a:solidFill>
            </a:endParaRPr>
          </a:p>
          <a:p>
            <a:pPr algn="just"/>
            <a:r>
              <a:rPr lang="en-US" b="1" dirty="0">
                <a:solidFill>
                  <a:schemeClr val="tx1"/>
                </a:solidFill>
              </a:rPr>
              <a:t>Major constraints   include among others: water scarcity and fluctuation,  depleting  resources, frequent droughts, degradation of water quality; prohibitive costs of dams and water reservoirs and technological uncertainty and high cost of non-conventional sources,  rapid  urbanization, abandonment  and desertification  of  agricultural land.</a:t>
            </a:r>
          </a:p>
          <a:p>
            <a:pPr algn="just">
              <a:lnSpc>
                <a:spcPct val="80000"/>
              </a:lnSpc>
              <a:buClr>
                <a:srgbClr val="FF0066"/>
              </a:buClr>
            </a:pPr>
            <a:endParaRPr lang="en-US" b="1" dirty="0">
              <a:solidFill>
                <a:schemeClr val="tx1"/>
              </a:solidFill>
            </a:endParaRPr>
          </a:p>
          <a:p>
            <a:pPr algn="just">
              <a:lnSpc>
                <a:spcPct val="80000"/>
              </a:lnSpc>
              <a:buClr>
                <a:srgbClr val="FF0066"/>
              </a:buClr>
            </a:pPr>
            <a:r>
              <a:rPr lang="en-US" b="1" dirty="0" smtClean="0">
                <a:solidFill>
                  <a:schemeClr val="tx1"/>
                </a:solidFill>
              </a:rPr>
              <a:t>An </a:t>
            </a:r>
            <a:r>
              <a:rPr lang="en-US" b="1" dirty="0">
                <a:solidFill>
                  <a:schemeClr val="tx1"/>
                </a:solidFill>
              </a:rPr>
              <a:t>increase in the amount of water used for agriculture has resulted in the need for </a:t>
            </a:r>
            <a:r>
              <a:rPr lang="en-US" b="1" dirty="0">
                <a:solidFill>
                  <a:srgbClr val="FF0000"/>
                </a:solidFill>
              </a:rPr>
              <a:t>water savings </a:t>
            </a:r>
            <a:r>
              <a:rPr lang="en-US" b="1" dirty="0">
                <a:solidFill>
                  <a:schemeClr val="tx1"/>
                </a:solidFill>
              </a:rPr>
              <a:t>and </a:t>
            </a:r>
            <a:r>
              <a:rPr lang="en-US" b="1" dirty="0">
                <a:solidFill>
                  <a:srgbClr val="FF0000"/>
                </a:solidFill>
              </a:rPr>
              <a:t>measurements in the agricultural </a:t>
            </a:r>
            <a:r>
              <a:rPr lang="en-US" b="1" dirty="0" smtClean="0">
                <a:solidFill>
                  <a:srgbClr val="FF0000"/>
                </a:solidFill>
              </a:rPr>
              <a:t>sector</a:t>
            </a:r>
          </a:p>
          <a:p>
            <a:pPr algn="just">
              <a:lnSpc>
                <a:spcPct val="80000"/>
              </a:lnSpc>
              <a:buClr>
                <a:srgbClr val="FF0066"/>
              </a:buClr>
            </a:pPr>
            <a:endParaRPr lang="en-US" altLang="en-US" b="1" dirty="0" smtClean="0">
              <a:solidFill>
                <a:schemeClr val="tx1"/>
              </a:solidFill>
            </a:endParaRPr>
          </a:p>
          <a:p>
            <a:pPr algn="just">
              <a:lnSpc>
                <a:spcPct val="90000"/>
              </a:lnSpc>
            </a:pPr>
            <a:r>
              <a:rPr lang="en-US" altLang="en-US" b="1" dirty="0" smtClean="0">
                <a:solidFill>
                  <a:schemeClr val="tx1"/>
                </a:solidFill>
              </a:rPr>
              <a:t>So it needs management practices </a:t>
            </a:r>
            <a:endParaRPr lang="en-US" altLang="en-US" b="1" dirty="0">
              <a:solidFill>
                <a:schemeClr val="tx1"/>
              </a:solidFill>
            </a:endParaRPr>
          </a:p>
          <a:p>
            <a:pPr algn="just">
              <a:lnSpc>
                <a:spcPct val="90000"/>
              </a:lnSpc>
            </a:pPr>
            <a:r>
              <a:rPr lang="en-US" altLang="en-US" b="1" dirty="0">
                <a:solidFill>
                  <a:schemeClr val="tx1"/>
                </a:solidFill>
              </a:rPr>
              <a:t>Irrigation water management deals with the frequency of irrigation, depth of water to be applied, and measures to increase the uniformity of applications. </a:t>
            </a:r>
          </a:p>
          <a:p>
            <a:pPr algn="just">
              <a:lnSpc>
                <a:spcPct val="90000"/>
              </a:lnSpc>
            </a:pPr>
            <a:endParaRPr lang="en-US" altLang="en-US" b="1" dirty="0">
              <a:solidFill>
                <a:schemeClr val="tx1"/>
              </a:solidFill>
            </a:endParaRPr>
          </a:p>
          <a:p>
            <a:pPr algn="just">
              <a:lnSpc>
                <a:spcPct val="90000"/>
              </a:lnSpc>
            </a:pPr>
            <a:r>
              <a:rPr lang="en-US" altLang="en-US" b="1" dirty="0">
                <a:solidFill>
                  <a:schemeClr val="tx1"/>
                </a:solidFill>
              </a:rPr>
              <a:t>Irrigation management should be a set of practices designed to maximize efficiencies and minimize the labor and capital requirements of a particular irrigation system. </a:t>
            </a:r>
          </a:p>
          <a:p>
            <a:pPr algn="just"/>
            <a:endParaRPr lang="en-US" dirty="0"/>
          </a:p>
        </p:txBody>
      </p:sp>
    </p:spTree>
    <p:extLst>
      <p:ext uri="{BB962C8B-B14F-4D97-AF65-F5344CB8AC3E}">
        <p14:creationId xmlns:p14="http://schemas.microsoft.com/office/powerpoint/2010/main" val="135104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dirty="0" smtClean="0"/>
              <a:t/>
            </a:r>
            <a:br>
              <a:rPr lang="en-US" dirty="0" smtClean="0"/>
            </a:br>
            <a:r>
              <a:rPr lang="en-US" sz="3100" b="1" dirty="0"/>
              <a:t>T</a:t>
            </a:r>
            <a:r>
              <a:rPr lang="en-US" sz="3100" b="1" dirty="0" smtClean="0"/>
              <a:t>here are a number of irrigation methods exist</a:t>
            </a: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normAutofit/>
          </a:bodyPr>
          <a:lstStyle/>
          <a:p>
            <a:pPr algn="just"/>
            <a:r>
              <a:rPr lang="en-US" b="1" dirty="0" smtClean="0">
                <a:solidFill>
                  <a:srgbClr val="0033CC"/>
                </a:solidFill>
              </a:rPr>
              <a:t>Factors considered for selection of irrigation method</a:t>
            </a:r>
          </a:p>
          <a:p>
            <a:pPr>
              <a:lnSpc>
                <a:spcPct val="90000"/>
              </a:lnSpc>
            </a:pPr>
            <a:r>
              <a:rPr lang="en-US" sz="1800" dirty="0" smtClean="0">
                <a:solidFill>
                  <a:srgbClr val="00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Or </a:t>
            </a:r>
          </a:p>
          <a:p>
            <a:pPr algn="just">
              <a:lnSpc>
                <a:spcPct val="90000"/>
              </a:lnSpc>
            </a:pPr>
            <a:r>
              <a:rPr lang="en-US" sz="18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SELECTING </a:t>
            </a:r>
            <a:r>
              <a:rPr lang="en-US" sz="1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 IRRIGATION METHOD FOR OPTIMAL WATER MANAGEMENT</a:t>
            </a:r>
            <a:endParaRPr lang="en-US" altLang="en-US" sz="1800" u="sng" dirty="0" smtClean="0">
              <a:solidFill>
                <a:srgbClr val="FF0000"/>
              </a:solidFill>
              <a:latin typeface="Times New Roman" panose="02020603050405020304" pitchFamily="18" charset="0"/>
              <a:cs typeface="Times New Roman" panose="02020603050405020304" pitchFamily="18" charset="0"/>
            </a:endParaRPr>
          </a:p>
          <a:p>
            <a:pPr algn="just">
              <a:lnSpc>
                <a:spcPct val="90000"/>
              </a:lnSpc>
            </a:pPr>
            <a:endParaRPr lang="en-US" altLang="en-US" sz="1800" u="sng" dirty="0" smtClean="0"/>
          </a:p>
          <a:p>
            <a:pPr algn="just">
              <a:lnSpc>
                <a:spcPct val="90000"/>
              </a:lnSpc>
            </a:pPr>
            <a:r>
              <a:rPr lang="en-US" altLang="en-US" sz="2400" b="1" u="sng" dirty="0" smtClean="0">
                <a:solidFill>
                  <a:schemeClr val="tx1"/>
                </a:solidFill>
                <a:latin typeface="Times New Roman" panose="02020603050405020304" pitchFamily="18" charset="0"/>
                <a:cs typeface="Times New Roman" panose="02020603050405020304" pitchFamily="18" charset="0"/>
              </a:rPr>
              <a:t>Compatibility</a:t>
            </a:r>
            <a:r>
              <a:rPr lang="en-US" altLang="en-US" sz="2400" b="1" dirty="0">
                <a:solidFill>
                  <a:schemeClr val="tx1"/>
                </a:solidFill>
                <a:latin typeface="Times New Roman" panose="02020603050405020304" pitchFamily="18" charset="0"/>
                <a:cs typeface="Times New Roman" panose="02020603050405020304" pitchFamily="18" charset="0"/>
              </a:rPr>
              <a:t>.  The irrigation system for a field or a farm must be compatible with the other existing farm operations, such as land preparation, cultivation, and harvest.</a:t>
            </a:r>
          </a:p>
          <a:p>
            <a:pPr lvl="1" algn="just">
              <a:lnSpc>
                <a:spcPct val="90000"/>
              </a:lnSpc>
            </a:pPr>
            <a:r>
              <a:rPr lang="en-US" altLang="en-US" sz="2400" b="1" dirty="0">
                <a:solidFill>
                  <a:schemeClr val="tx1"/>
                </a:solidFill>
                <a:latin typeface="Times New Roman" panose="02020603050405020304" pitchFamily="18" charset="0"/>
                <a:cs typeface="Times New Roman" panose="02020603050405020304" pitchFamily="18" charset="0"/>
              </a:rPr>
              <a:t>Level of Mechanization</a:t>
            </a:r>
          </a:p>
          <a:p>
            <a:pPr lvl="1" algn="just">
              <a:lnSpc>
                <a:spcPct val="90000"/>
              </a:lnSpc>
            </a:pPr>
            <a:r>
              <a:rPr lang="en-US" altLang="en-US" sz="2400" b="1" dirty="0">
                <a:solidFill>
                  <a:schemeClr val="tx1"/>
                </a:solidFill>
                <a:latin typeface="Times New Roman" panose="02020603050405020304" pitchFamily="18" charset="0"/>
                <a:cs typeface="Times New Roman" panose="02020603050405020304" pitchFamily="18" charset="0"/>
              </a:rPr>
              <a:t>Size of Fields</a:t>
            </a:r>
          </a:p>
          <a:p>
            <a:pPr lvl="1" algn="just">
              <a:lnSpc>
                <a:spcPct val="90000"/>
              </a:lnSpc>
            </a:pPr>
            <a:r>
              <a:rPr lang="en-US" altLang="en-US" sz="2400" b="1" dirty="0">
                <a:solidFill>
                  <a:schemeClr val="tx1"/>
                </a:solidFill>
                <a:latin typeface="Times New Roman" panose="02020603050405020304" pitchFamily="18" charset="0"/>
                <a:cs typeface="Times New Roman" panose="02020603050405020304" pitchFamily="18" charset="0"/>
              </a:rPr>
              <a:t>Cultivation</a:t>
            </a:r>
          </a:p>
          <a:p>
            <a:pPr lvl="1" algn="just">
              <a:lnSpc>
                <a:spcPct val="90000"/>
              </a:lnSpc>
            </a:pPr>
            <a:r>
              <a:rPr lang="en-US" altLang="en-US" sz="2400" b="1" dirty="0">
                <a:solidFill>
                  <a:schemeClr val="tx1"/>
                </a:solidFill>
                <a:latin typeface="Times New Roman" panose="02020603050405020304" pitchFamily="18" charset="0"/>
                <a:cs typeface="Times New Roman" panose="02020603050405020304" pitchFamily="18" charset="0"/>
              </a:rPr>
              <a:t>Pest Control</a:t>
            </a:r>
          </a:p>
          <a:p>
            <a:pPr algn="just"/>
            <a:endParaRPr lang="en-US" b="1" dirty="0">
              <a:solidFill>
                <a:srgbClr val="0033CC"/>
              </a:solidFill>
            </a:endParaRPr>
          </a:p>
        </p:txBody>
      </p:sp>
      <p:pic>
        <p:nvPicPr>
          <p:cNvPr id="4" name="Picture 3" descr="DSCN028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83935"/>
            <a:ext cx="50228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
            <a:ext cx="9144000" cy="526473"/>
          </a:xfrm>
        </p:spPr>
        <p:txBody>
          <a:bodyPr>
            <a:normAutofit/>
          </a:bodyPr>
          <a:lstStyle/>
          <a:p>
            <a:r>
              <a:rPr lang="en-US" altLang="en-US" sz="2800" b="1" u="sng" dirty="0" smtClean="0"/>
              <a:t>2. Economic </a:t>
            </a:r>
            <a:r>
              <a:rPr lang="en-US" altLang="en-US" sz="2800" b="1" u="sng" dirty="0"/>
              <a:t>Considerations</a:t>
            </a:r>
            <a:r>
              <a:rPr lang="en-US" altLang="en-US" sz="2800" b="1" dirty="0"/>
              <a:t>. </a:t>
            </a:r>
            <a:endParaRPr lang="en-US" sz="2800" b="1" dirty="0"/>
          </a:p>
        </p:txBody>
      </p:sp>
      <p:sp>
        <p:nvSpPr>
          <p:cNvPr id="3" name="Subtitle 2"/>
          <p:cNvSpPr>
            <a:spLocks noGrp="1"/>
          </p:cNvSpPr>
          <p:nvPr>
            <p:ph type="subTitle" idx="1"/>
          </p:nvPr>
        </p:nvSpPr>
        <p:spPr>
          <a:xfrm>
            <a:off x="0" y="533400"/>
            <a:ext cx="9144000" cy="6324600"/>
          </a:xfrm>
        </p:spPr>
        <p:txBody>
          <a:bodyPr>
            <a:normAutofit/>
          </a:bodyPr>
          <a:lstStyle/>
          <a:p>
            <a:pPr algn="just">
              <a:lnSpc>
                <a:spcPct val="90000"/>
              </a:lnSpc>
            </a:pPr>
            <a:r>
              <a:rPr lang="en-US" altLang="en-US" sz="2800" b="1" dirty="0" smtClean="0">
                <a:solidFill>
                  <a:schemeClr val="tx1"/>
                </a:solidFill>
              </a:rPr>
              <a:t>The </a:t>
            </a:r>
            <a:r>
              <a:rPr lang="en-US" altLang="en-US" sz="2800" b="1" dirty="0">
                <a:solidFill>
                  <a:schemeClr val="tx1"/>
                </a:solidFill>
              </a:rPr>
              <a:t>type of irrigation system selected is also an economic decision.  Important costs include:  </a:t>
            </a:r>
          </a:p>
          <a:p>
            <a:pPr marL="914400" lvl="1" indent="-457200" algn="just">
              <a:lnSpc>
                <a:spcPct val="90000"/>
              </a:lnSpc>
              <a:buFont typeface="Wingdings" panose="05000000000000000000" pitchFamily="2" charset="2"/>
              <a:buChar char="Ø"/>
            </a:pPr>
            <a:r>
              <a:rPr lang="en-US" altLang="en-US" b="1" dirty="0">
                <a:solidFill>
                  <a:schemeClr val="tx1"/>
                </a:solidFill>
              </a:rPr>
              <a:t>energy</a:t>
            </a:r>
          </a:p>
          <a:p>
            <a:pPr marL="914400" lvl="1" indent="-457200" algn="just">
              <a:lnSpc>
                <a:spcPct val="90000"/>
              </a:lnSpc>
              <a:buFont typeface="Wingdings" panose="05000000000000000000" pitchFamily="2" charset="2"/>
              <a:buChar char="Ø"/>
            </a:pPr>
            <a:r>
              <a:rPr lang="en-US" altLang="en-US" b="1" dirty="0">
                <a:solidFill>
                  <a:schemeClr val="tx1"/>
                </a:solidFill>
              </a:rPr>
              <a:t>water</a:t>
            </a:r>
          </a:p>
          <a:p>
            <a:pPr marL="914400" lvl="1" indent="-457200" algn="just">
              <a:lnSpc>
                <a:spcPct val="90000"/>
              </a:lnSpc>
              <a:buFont typeface="Wingdings" panose="05000000000000000000" pitchFamily="2" charset="2"/>
              <a:buChar char="Ø"/>
            </a:pPr>
            <a:r>
              <a:rPr lang="en-US" altLang="en-US" b="1" dirty="0">
                <a:solidFill>
                  <a:schemeClr val="tx1"/>
                </a:solidFill>
              </a:rPr>
              <a:t>land preparation</a:t>
            </a:r>
          </a:p>
          <a:p>
            <a:pPr marL="914400" lvl="1" indent="-457200" algn="just">
              <a:lnSpc>
                <a:spcPct val="90000"/>
              </a:lnSpc>
              <a:buFont typeface="Wingdings" panose="05000000000000000000" pitchFamily="2" charset="2"/>
              <a:buChar char="Ø"/>
            </a:pPr>
            <a:r>
              <a:rPr lang="en-US" altLang="en-US" b="1" dirty="0">
                <a:solidFill>
                  <a:schemeClr val="tx1"/>
                </a:solidFill>
              </a:rPr>
              <a:t>maintenance</a:t>
            </a:r>
          </a:p>
          <a:p>
            <a:pPr marL="914400" lvl="1" indent="-457200" algn="just">
              <a:lnSpc>
                <a:spcPct val="90000"/>
              </a:lnSpc>
              <a:buFont typeface="Wingdings" panose="05000000000000000000" pitchFamily="2" charset="2"/>
              <a:buChar char="Ø"/>
            </a:pPr>
            <a:r>
              <a:rPr lang="en-US" altLang="en-US" b="1" dirty="0">
                <a:solidFill>
                  <a:schemeClr val="tx1"/>
                </a:solidFill>
              </a:rPr>
              <a:t>labor</a:t>
            </a:r>
          </a:p>
          <a:p>
            <a:pPr marL="914400" lvl="1" indent="-457200" algn="just">
              <a:lnSpc>
                <a:spcPct val="90000"/>
              </a:lnSpc>
              <a:buFont typeface="Wingdings" panose="05000000000000000000" pitchFamily="2" charset="2"/>
              <a:buChar char="Ø"/>
            </a:pPr>
            <a:r>
              <a:rPr lang="en-US" altLang="en-US" b="1" dirty="0">
                <a:solidFill>
                  <a:schemeClr val="tx1"/>
                </a:solidFill>
              </a:rPr>
              <a:t>taxes</a:t>
            </a:r>
          </a:p>
          <a:p>
            <a:pPr lvl="0" algn="l">
              <a:lnSpc>
                <a:spcPct val="150000"/>
              </a:lnSpc>
            </a:pPr>
            <a:endParaRPr lang="en-US" dirty="0"/>
          </a:p>
        </p:txBody>
      </p:sp>
    </p:spTree>
    <p:extLst>
      <p:ext uri="{BB962C8B-B14F-4D97-AF65-F5344CB8AC3E}">
        <p14:creationId xmlns:p14="http://schemas.microsoft.com/office/powerpoint/2010/main" val="382467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709"/>
            <a:ext cx="9067800" cy="561109"/>
          </a:xfrm>
        </p:spPr>
        <p:txBody>
          <a:bodyPr>
            <a:normAutofit fontScale="90000"/>
          </a:bodyPr>
          <a:lstStyle/>
          <a:p>
            <a:r>
              <a:rPr lang="en-US" altLang="en-US" b="1" dirty="0" smtClean="0"/>
              <a:t>3. Topographic Limitations </a:t>
            </a:r>
            <a:r>
              <a:rPr lang="en-US" b="1" dirty="0" smtClean="0"/>
              <a:t> </a:t>
            </a:r>
            <a:endParaRPr lang="en-US" b="1" dirty="0"/>
          </a:p>
        </p:txBody>
      </p:sp>
      <p:sp>
        <p:nvSpPr>
          <p:cNvPr id="3" name="Subtitle 2"/>
          <p:cNvSpPr>
            <a:spLocks noGrp="1"/>
          </p:cNvSpPr>
          <p:nvPr>
            <p:ph type="subTitle" idx="1"/>
          </p:nvPr>
        </p:nvSpPr>
        <p:spPr>
          <a:xfrm>
            <a:off x="0" y="533400"/>
            <a:ext cx="9144000" cy="6324600"/>
          </a:xfrm>
        </p:spPr>
        <p:txBody>
          <a:bodyPr>
            <a:normAutofit/>
          </a:bodyPr>
          <a:lstStyle/>
          <a:p>
            <a:pPr algn="just">
              <a:lnSpc>
                <a:spcPct val="90000"/>
              </a:lnSpc>
            </a:pPr>
            <a:r>
              <a:rPr lang="en-US" altLang="en-US" sz="2800" b="1" dirty="0" smtClean="0">
                <a:solidFill>
                  <a:schemeClr val="tx1"/>
                </a:solidFill>
              </a:rPr>
              <a:t>Restrictions </a:t>
            </a:r>
            <a:r>
              <a:rPr lang="en-US" altLang="en-US" sz="2800" b="1" dirty="0">
                <a:solidFill>
                  <a:schemeClr val="tx1"/>
                </a:solidFill>
              </a:rPr>
              <a:t>on irrigation system selection due to topography include:</a:t>
            </a:r>
          </a:p>
          <a:p>
            <a:pPr marL="914400" lvl="1" indent="-457200" algn="just">
              <a:lnSpc>
                <a:spcPct val="90000"/>
              </a:lnSpc>
              <a:buFont typeface="Wingdings" panose="05000000000000000000" pitchFamily="2" charset="2"/>
              <a:buChar char="Ø"/>
            </a:pPr>
            <a:r>
              <a:rPr lang="en-US" altLang="en-US" b="1" dirty="0" smtClean="0">
                <a:solidFill>
                  <a:schemeClr val="tx1"/>
                </a:solidFill>
              </a:rPr>
              <a:t>groundwater </a:t>
            </a:r>
            <a:r>
              <a:rPr lang="en-US" altLang="en-US" b="1" dirty="0">
                <a:solidFill>
                  <a:schemeClr val="tx1"/>
                </a:solidFill>
              </a:rPr>
              <a:t>levels</a:t>
            </a:r>
          </a:p>
          <a:p>
            <a:pPr marL="914400" lvl="1" indent="-457200" algn="just">
              <a:lnSpc>
                <a:spcPct val="90000"/>
              </a:lnSpc>
              <a:buFont typeface="Wingdings" panose="05000000000000000000" pitchFamily="2" charset="2"/>
              <a:buChar char="Ø"/>
            </a:pPr>
            <a:r>
              <a:rPr lang="en-US" altLang="en-US" b="1" dirty="0" smtClean="0">
                <a:solidFill>
                  <a:schemeClr val="tx1"/>
                </a:solidFill>
              </a:rPr>
              <a:t>the </a:t>
            </a:r>
            <a:r>
              <a:rPr lang="en-US" altLang="en-US" b="1" dirty="0">
                <a:solidFill>
                  <a:schemeClr val="tx1"/>
                </a:solidFill>
              </a:rPr>
              <a:t>location and relative elevation of </a:t>
            </a:r>
            <a:r>
              <a:rPr lang="en-US" altLang="en-US" b="1" dirty="0" smtClean="0">
                <a:solidFill>
                  <a:schemeClr val="tx1"/>
                </a:solidFill>
              </a:rPr>
              <a:t>water </a:t>
            </a:r>
            <a:r>
              <a:rPr lang="en-US" altLang="en-US" b="1" dirty="0">
                <a:solidFill>
                  <a:schemeClr val="tx1"/>
                </a:solidFill>
              </a:rPr>
              <a:t>source,</a:t>
            </a:r>
          </a:p>
          <a:p>
            <a:pPr marL="914400" lvl="1" indent="-457200" algn="just">
              <a:lnSpc>
                <a:spcPct val="90000"/>
              </a:lnSpc>
              <a:buFont typeface="Wingdings" panose="05000000000000000000" pitchFamily="2" charset="2"/>
              <a:buChar char="Ø"/>
            </a:pPr>
            <a:r>
              <a:rPr lang="en-US" altLang="en-US" b="1" dirty="0">
                <a:solidFill>
                  <a:schemeClr val="tx1"/>
                </a:solidFill>
              </a:rPr>
              <a:t>field boundaries,</a:t>
            </a:r>
          </a:p>
          <a:p>
            <a:pPr marL="914400" lvl="1" indent="-457200" algn="just">
              <a:lnSpc>
                <a:spcPct val="90000"/>
              </a:lnSpc>
              <a:buFont typeface="Wingdings" panose="05000000000000000000" pitchFamily="2" charset="2"/>
              <a:buChar char="Ø"/>
            </a:pPr>
            <a:r>
              <a:rPr lang="en-US" altLang="en-US" b="1" dirty="0" smtClean="0">
                <a:solidFill>
                  <a:schemeClr val="tx1"/>
                </a:solidFill>
              </a:rPr>
              <a:t>the </a:t>
            </a:r>
            <a:r>
              <a:rPr lang="en-US" altLang="en-US" b="1" dirty="0">
                <a:solidFill>
                  <a:schemeClr val="tx1"/>
                </a:solidFill>
              </a:rPr>
              <a:t>location of roads</a:t>
            </a:r>
          </a:p>
          <a:p>
            <a:pPr marL="914400" lvl="1" indent="-457200" algn="just">
              <a:lnSpc>
                <a:spcPct val="90000"/>
              </a:lnSpc>
              <a:buFont typeface="Wingdings" panose="05000000000000000000" pitchFamily="2" charset="2"/>
              <a:buChar char="Ø"/>
            </a:pPr>
            <a:r>
              <a:rPr lang="en-US" altLang="en-US" b="1" dirty="0">
                <a:solidFill>
                  <a:schemeClr val="tx1"/>
                </a:solidFill>
              </a:rPr>
              <a:t>power and water lines and other obstructions,</a:t>
            </a:r>
          </a:p>
          <a:p>
            <a:pPr marL="914400" lvl="1" indent="-457200" algn="just">
              <a:lnSpc>
                <a:spcPct val="90000"/>
              </a:lnSpc>
              <a:buFont typeface="Wingdings" panose="05000000000000000000" pitchFamily="2" charset="2"/>
              <a:buChar char="Ø"/>
            </a:pPr>
            <a:r>
              <a:rPr lang="en-US" altLang="en-US" b="1" dirty="0">
                <a:solidFill>
                  <a:schemeClr val="tx1"/>
                </a:solidFill>
              </a:rPr>
              <a:t>the shape and slope of the field</a:t>
            </a:r>
          </a:p>
          <a:p>
            <a:pPr algn="just"/>
            <a:endParaRPr lang="fr-FR" sz="2800" b="1" dirty="0">
              <a:solidFill>
                <a:schemeClr val="tx1"/>
              </a:solidFill>
            </a:endParaRPr>
          </a:p>
          <a:p>
            <a:endParaRPr lang="en-US" dirty="0"/>
          </a:p>
        </p:txBody>
      </p:sp>
      <p:pic>
        <p:nvPicPr>
          <p:cNvPr id="4" name="Picture 3" descr="hillside irrig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83436"/>
            <a:ext cx="3103418" cy="245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N02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201318"/>
            <a:ext cx="3375025" cy="25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8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altLang="en-US" sz="2800" b="1" dirty="0" smtClean="0"/>
              <a:t>4. Soil Characteristics</a:t>
            </a:r>
            <a:endParaRPr lang="en-US" sz="2800" b="1" dirty="0"/>
          </a:p>
        </p:txBody>
      </p:sp>
      <p:sp>
        <p:nvSpPr>
          <p:cNvPr id="3" name="Subtitle 2"/>
          <p:cNvSpPr>
            <a:spLocks noGrp="1"/>
          </p:cNvSpPr>
          <p:nvPr>
            <p:ph type="subTitle" idx="1"/>
          </p:nvPr>
        </p:nvSpPr>
        <p:spPr>
          <a:xfrm>
            <a:off x="0" y="609600"/>
            <a:ext cx="9144000" cy="6248400"/>
          </a:xfrm>
        </p:spPr>
        <p:txBody>
          <a:bodyPr/>
          <a:lstStyle/>
          <a:p>
            <a:pPr algn="just">
              <a:lnSpc>
                <a:spcPct val="80000"/>
              </a:lnSpc>
              <a:buClr>
                <a:srgbClr val="FF0000"/>
              </a:buClr>
            </a:pPr>
            <a:r>
              <a:rPr lang="en-US" altLang="en-US" sz="2800" b="1" dirty="0" smtClean="0">
                <a:solidFill>
                  <a:schemeClr val="tx1"/>
                </a:solidFill>
              </a:rPr>
              <a:t>The </a:t>
            </a:r>
            <a:r>
              <a:rPr lang="en-US" altLang="en-US" sz="2800" b="1" dirty="0">
                <a:solidFill>
                  <a:schemeClr val="tx1"/>
                </a:solidFill>
              </a:rPr>
              <a:t>soil type usually defines:</a:t>
            </a:r>
          </a:p>
          <a:p>
            <a:pPr marL="914400" lvl="1" indent="-457200" algn="just">
              <a:lnSpc>
                <a:spcPct val="80000"/>
              </a:lnSpc>
              <a:buClr>
                <a:srgbClr val="FF0000"/>
              </a:buClr>
              <a:buFont typeface="Wingdings" panose="05000000000000000000" pitchFamily="2" charset="2"/>
              <a:buChar char="Ø"/>
            </a:pPr>
            <a:r>
              <a:rPr lang="en-US" altLang="en-US" b="1" dirty="0">
                <a:solidFill>
                  <a:schemeClr val="tx1"/>
                </a:solidFill>
              </a:rPr>
              <a:t>soil moisture-holding capacity</a:t>
            </a:r>
          </a:p>
          <a:p>
            <a:pPr marL="914400" lvl="1" indent="-457200" algn="just">
              <a:lnSpc>
                <a:spcPct val="80000"/>
              </a:lnSpc>
              <a:buClr>
                <a:srgbClr val="FF0000"/>
              </a:buClr>
              <a:buFont typeface="Wingdings" panose="05000000000000000000" pitchFamily="2" charset="2"/>
              <a:buChar char="Ø"/>
            </a:pPr>
            <a:r>
              <a:rPr lang="en-US" altLang="en-US" b="1" dirty="0">
                <a:solidFill>
                  <a:schemeClr val="tx1"/>
                </a:solidFill>
              </a:rPr>
              <a:t>the intake rate</a:t>
            </a:r>
          </a:p>
          <a:p>
            <a:pPr marL="914400" lvl="1" indent="-457200" algn="just">
              <a:lnSpc>
                <a:spcPct val="80000"/>
              </a:lnSpc>
              <a:buClr>
                <a:srgbClr val="FF0000"/>
              </a:buClr>
              <a:buFont typeface="Wingdings" panose="05000000000000000000" pitchFamily="2" charset="2"/>
              <a:buChar char="Ø"/>
            </a:pPr>
            <a:r>
              <a:rPr lang="en-US" altLang="en-US" b="1" dirty="0">
                <a:solidFill>
                  <a:schemeClr val="tx1"/>
                </a:solidFill>
              </a:rPr>
              <a:t>effective soil depth</a:t>
            </a:r>
          </a:p>
          <a:p>
            <a:endParaRPr lang="en-US" dirty="0"/>
          </a:p>
        </p:txBody>
      </p:sp>
      <p:pic>
        <p:nvPicPr>
          <p:cNvPr id="4" name="Picture 3" descr="CrackingSo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4988" y="1581151"/>
            <a:ext cx="20304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andySo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4448175"/>
            <a:ext cx="30924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oil Characteristic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60875"/>
            <a:ext cx="2743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oil Characteristics Moo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2" y="4648200"/>
            <a:ext cx="21955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il Prob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6455" y="1581150"/>
            <a:ext cx="295853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3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fontScale="90000"/>
          </a:bodyPr>
          <a:lstStyle/>
          <a:p>
            <a:r>
              <a:rPr lang="en-US" b="1" dirty="0" smtClean="0">
                <a:solidFill>
                  <a:srgbClr val="0033CC"/>
                </a:solidFill>
              </a:rPr>
              <a:t/>
            </a:r>
            <a:br>
              <a:rPr lang="en-US" b="1" dirty="0" smtClean="0">
                <a:solidFill>
                  <a:srgbClr val="0033CC"/>
                </a:solidFill>
              </a:rPr>
            </a:br>
            <a:r>
              <a:rPr lang="en-US" b="1" dirty="0" smtClean="0">
                <a:solidFill>
                  <a:srgbClr val="0033CC"/>
                </a:solidFill>
              </a:rPr>
              <a:t>5. </a:t>
            </a:r>
            <a:r>
              <a:rPr lang="en-US" altLang="en-US" b="1" dirty="0" smtClean="0"/>
              <a:t>Water Supply</a:t>
            </a:r>
            <a:r>
              <a:rPr lang="en-US" b="1" dirty="0">
                <a:solidFill>
                  <a:srgbClr val="0033CC"/>
                </a:solidFill>
              </a:rPr>
              <a:t/>
            </a:r>
            <a:br>
              <a:rPr lang="en-US" b="1" dirty="0">
                <a:solidFill>
                  <a:srgbClr val="0033CC"/>
                </a:solidFill>
              </a:rPr>
            </a:br>
            <a:endParaRPr lang="en-US" b="1" dirty="0"/>
          </a:p>
        </p:txBody>
      </p:sp>
      <p:sp>
        <p:nvSpPr>
          <p:cNvPr id="3" name="Subtitle 2"/>
          <p:cNvSpPr>
            <a:spLocks noGrp="1"/>
          </p:cNvSpPr>
          <p:nvPr>
            <p:ph type="subTitle" idx="1"/>
          </p:nvPr>
        </p:nvSpPr>
        <p:spPr>
          <a:xfrm>
            <a:off x="0" y="533400"/>
            <a:ext cx="9144000" cy="6324600"/>
          </a:xfrm>
        </p:spPr>
        <p:txBody>
          <a:bodyPr>
            <a:normAutofit/>
          </a:bodyPr>
          <a:lstStyle/>
          <a:p>
            <a:pPr algn="just"/>
            <a:r>
              <a:rPr lang="en-US" altLang="en-US" b="1" dirty="0" smtClean="0"/>
              <a:t>The </a:t>
            </a:r>
            <a:r>
              <a:rPr lang="en-US" altLang="en-US" b="1" dirty="0"/>
              <a:t>quality, </a:t>
            </a:r>
            <a:r>
              <a:rPr lang="en-US" altLang="en-US" b="1" dirty="0">
                <a:solidFill>
                  <a:srgbClr val="FF0000"/>
                </a:solidFill>
              </a:rPr>
              <a:t>quantity, </a:t>
            </a:r>
            <a:r>
              <a:rPr lang="en-US" altLang="en-US" b="1" dirty="0"/>
              <a:t>and </a:t>
            </a:r>
            <a:r>
              <a:rPr lang="en-US" altLang="en-US" b="1" dirty="0">
                <a:solidFill>
                  <a:srgbClr val="FF0000"/>
                </a:solidFill>
              </a:rPr>
              <a:t>temporal distribution </a:t>
            </a:r>
            <a:r>
              <a:rPr lang="en-US" altLang="en-US" b="1" dirty="0"/>
              <a:t>characteristics of the source of irrigation water have a </a:t>
            </a:r>
            <a:r>
              <a:rPr lang="en-US" altLang="en-US" b="1" dirty="0" smtClean="0"/>
              <a:t>significant bearing on the irrigation practice</a:t>
            </a:r>
          </a:p>
          <a:p>
            <a:pPr algn="just"/>
            <a:endParaRPr lang="en-US" b="1" dirty="0"/>
          </a:p>
        </p:txBody>
      </p:sp>
      <p:pic>
        <p:nvPicPr>
          <p:cNvPr id="4" name="Picture 3" descr="AVIS GATE (MOROC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56979"/>
            <a:ext cx="3203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e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48162"/>
            <a:ext cx="3505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andWe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29014"/>
            <a:ext cx="2514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522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4800"/>
          </a:xfrm>
        </p:spPr>
        <p:txBody>
          <a:bodyPr>
            <a:normAutofit fontScale="90000"/>
          </a:bodyPr>
          <a:lstStyle/>
          <a:p>
            <a:r>
              <a:rPr lang="en-US" sz="3100" b="1" dirty="0" smtClean="0"/>
              <a:t/>
            </a:r>
            <a:br>
              <a:rPr lang="en-US" sz="3100" b="1" dirty="0" smtClean="0"/>
            </a:br>
            <a:r>
              <a:rPr lang="en-US" sz="3100" b="1" dirty="0" smtClean="0"/>
              <a:t>6. </a:t>
            </a:r>
            <a:r>
              <a:rPr lang="en-US" altLang="en-US" sz="3100" b="1" dirty="0" smtClean="0"/>
              <a:t>Crop Factors</a:t>
            </a:r>
            <a:r>
              <a:rPr lang="en-US" sz="3100" b="1" dirty="0"/>
              <a:t/>
            </a:r>
            <a:br>
              <a:rPr lang="en-US" sz="3100" b="1" dirty="0"/>
            </a:br>
            <a:endParaRPr lang="en-US" sz="3100" b="1" dirty="0"/>
          </a:p>
        </p:txBody>
      </p:sp>
      <p:sp>
        <p:nvSpPr>
          <p:cNvPr id="3" name="Subtitle 2"/>
          <p:cNvSpPr>
            <a:spLocks noGrp="1"/>
          </p:cNvSpPr>
          <p:nvPr>
            <p:ph type="subTitle" idx="1"/>
          </p:nvPr>
        </p:nvSpPr>
        <p:spPr>
          <a:xfrm>
            <a:off x="0" y="381000"/>
            <a:ext cx="9144000" cy="6477000"/>
          </a:xfrm>
        </p:spPr>
        <p:txBody>
          <a:bodyPr>
            <a:normAutofit/>
          </a:bodyPr>
          <a:lstStyle/>
          <a:p>
            <a:pPr algn="just">
              <a:lnSpc>
                <a:spcPct val="80000"/>
              </a:lnSpc>
              <a:buClr>
                <a:srgbClr val="FF0000"/>
              </a:buClr>
            </a:pPr>
            <a:r>
              <a:rPr lang="en-US" altLang="en-US" sz="2400" b="1" dirty="0" smtClean="0">
                <a:solidFill>
                  <a:schemeClr val="tx1"/>
                </a:solidFill>
              </a:rPr>
              <a:t>Crop </a:t>
            </a:r>
            <a:r>
              <a:rPr lang="en-US" altLang="en-US" sz="2400" b="1" dirty="0">
                <a:solidFill>
                  <a:schemeClr val="tx1"/>
                </a:solidFill>
              </a:rPr>
              <a:t>characteristics that influence the choice of irrigation system are:</a:t>
            </a:r>
          </a:p>
          <a:p>
            <a:pPr lvl="1" algn="just">
              <a:lnSpc>
                <a:spcPct val="80000"/>
              </a:lnSpc>
              <a:buClr>
                <a:srgbClr val="33CC33"/>
              </a:buClr>
              <a:buFont typeface="Wingdings" pitchFamily="2" charset="2"/>
              <a:buChar char="v"/>
            </a:pPr>
            <a:r>
              <a:rPr lang="en-US" altLang="en-US" sz="2400" b="1" dirty="0">
                <a:solidFill>
                  <a:schemeClr val="tx1"/>
                </a:solidFill>
              </a:rPr>
              <a:t>The tolerance of the crop during germination, development and maturation to soil salinity, aeration, and various substances, such as </a:t>
            </a:r>
            <a:r>
              <a:rPr lang="en-US" altLang="en-US" sz="2400" b="1" dirty="0" smtClean="0">
                <a:solidFill>
                  <a:schemeClr val="tx1"/>
                </a:solidFill>
              </a:rPr>
              <a:t>boron</a:t>
            </a:r>
            <a:endParaRPr lang="en-US" altLang="en-US" sz="2400" b="1" dirty="0">
              <a:solidFill>
                <a:schemeClr val="tx1"/>
              </a:solidFill>
            </a:endParaRPr>
          </a:p>
          <a:p>
            <a:pPr lvl="1" algn="just">
              <a:lnSpc>
                <a:spcPct val="80000"/>
              </a:lnSpc>
              <a:buClr>
                <a:srgbClr val="33CC33"/>
              </a:buClr>
              <a:buFont typeface="Wingdings" pitchFamily="2" charset="2"/>
              <a:buChar char="v"/>
            </a:pPr>
            <a:r>
              <a:rPr lang="en-US" altLang="en-US" sz="2400" b="1" dirty="0">
                <a:solidFill>
                  <a:schemeClr val="tx1"/>
                </a:solidFill>
              </a:rPr>
              <a:t>The magnitude and temporal distribution of water needs for maximum </a:t>
            </a:r>
            <a:r>
              <a:rPr lang="en-US" altLang="en-US" sz="2400" b="1" dirty="0" smtClean="0">
                <a:solidFill>
                  <a:schemeClr val="tx1"/>
                </a:solidFill>
              </a:rPr>
              <a:t>production</a:t>
            </a:r>
            <a:endParaRPr lang="en-US" altLang="en-US" sz="2400" b="1" dirty="0">
              <a:solidFill>
                <a:schemeClr val="tx1"/>
              </a:solidFill>
            </a:endParaRPr>
          </a:p>
          <a:p>
            <a:pPr lvl="1" algn="just">
              <a:lnSpc>
                <a:spcPct val="80000"/>
              </a:lnSpc>
              <a:buClr>
                <a:srgbClr val="33CC33"/>
              </a:buClr>
              <a:buFont typeface="Wingdings" pitchFamily="2" charset="2"/>
              <a:buChar char="v"/>
            </a:pPr>
            <a:r>
              <a:rPr lang="en-US" altLang="en-US" sz="2400" b="1" dirty="0">
                <a:solidFill>
                  <a:schemeClr val="tx1"/>
                </a:solidFill>
              </a:rPr>
              <a:t>The economic value of the </a:t>
            </a:r>
            <a:r>
              <a:rPr lang="en-US" altLang="en-US" sz="2400" b="1" dirty="0" smtClean="0">
                <a:solidFill>
                  <a:schemeClr val="tx1"/>
                </a:solidFill>
              </a:rPr>
              <a:t>crop</a:t>
            </a:r>
          </a:p>
          <a:p>
            <a:pPr lvl="1" algn="just">
              <a:lnSpc>
                <a:spcPct val="80000"/>
              </a:lnSpc>
              <a:buClr>
                <a:srgbClr val="33CC33"/>
              </a:buClr>
            </a:pPr>
            <a:endParaRPr lang="en-US" altLang="en-US" sz="2400" b="1" dirty="0">
              <a:solidFill>
                <a:schemeClr val="tx1"/>
              </a:solidFill>
            </a:endParaRPr>
          </a:p>
          <a:p>
            <a:pPr algn="just"/>
            <a:endParaRPr lang="en-US" dirty="0"/>
          </a:p>
        </p:txBody>
      </p:sp>
      <p:pic>
        <p:nvPicPr>
          <p:cNvPr id="4" name="Picture 3" descr="Orcha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3597"/>
            <a:ext cx="3733800" cy="279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urrowIrrig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95301"/>
            <a:ext cx="4575305" cy="302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 y="0"/>
            <a:ext cx="9171709" cy="476250"/>
          </a:xfrm>
        </p:spPr>
        <p:txBody>
          <a:bodyPr>
            <a:normAutofit fontScale="90000"/>
          </a:bodyPr>
          <a:lstStyle/>
          <a:p>
            <a:r>
              <a:rPr lang="en-GB" b="1" dirty="0" smtClean="0"/>
              <a:t>7. Environmental Impact </a:t>
            </a:r>
            <a:endParaRPr lang="en-US" dirty="0"/>
          </a:p>
        </p:txBody>
      </p:sp>
      <p:sp>
        <p:nvSpPr>
          <p:cNvPr id="3" name="Subtitle 2"/>
          <p:cNvSpPr>
            <a:spLocks noGrp="1"/>
          </p:cNvSpPr>
          <p:nvPr>
            <p:ph type="subTitle" idx="1"/>
          </p:nvPr>
        </p:nvSpPr>
        <p:spPr>
          <a:xfrm>
            <a:off x="-13855" y="457200"/>
            <a:ext cx="9144000" cy="6400800"/>
          </a:xfrm>
        </p:spPr>
        <p:txBody>
          <a:bodyPr>
            <a:normAutofit lnSpcReduction="10000"/>
          </a:bodyPr>
          <a:lstStyle/>
          <a:p>
            <a:pPr marL="457200" indent="-457200" algn="just">
              <a:buFont typeface="Wingdings" panose="05000000000000000000" pitchFamily="2" charset="2"/>
              <a:buChar char="Ø"/>
            </a:pPr>
            <a:r>
              <a:rPr lang="en-GB" b="1" dirty="0" smtClean="0">
                <a:solidFill>
                  <a:schemeClr val="tx1"/>
                </a:solidFill>
              </a:rPr>
              <a:t>There </a:t>
            </a:r>
            <a:r>
              <a:rPr lang="en-GB" b="1" dirty="0">
                <a:solidFill>
                  <a:schemeClr val="tx1"/>
                </a:solidFill>
              </a:rPr>
              <a:t>is now an extensive body of knowledge about the human and environmental impact of large-scale water control and storage </a:t>
            </a:r>
            <a:endParaRPr lang="en-GB" b="1" dirty="0" smtClean="0">
              <a:solidFill>
                <a:schemeClr val="tx1"/>
              </a:solidFill>
            </a:endParaRPr>
          </a:p>
          <a:p>
            <a:pPr marL="457200" indent="-457200" algn="just">
              <a:buFont typeface="Wingdings" panose="05000000000000000000" pitchFamily="2" charset="2"/>
              <a:buChar char="Ø"/>
            </a:pPr>
            <a:endParaRPr lang="en-GB" b="1" dirty="0">
              <a:solidFill>
                <a:schemeClr val="tx1"/>
              </a:solidFill>
            </a:endParaRPr>
          </a:p>
          <a:p>
            <a:pPr marL="457200" indent="-457200" algn="just">
              <a:buFont typeface="Wingdings" panose="05000000000000000000" pitchFamily="2" charset="2"/>
              <a:buChar char="Ø"/>
            </a:pPr>
            <a:r>
              <a:rPr lang="en-GB" b="1" dirty="0" smtClean="0">
                <a:solidFill>
                  <a:schemeClr val="tx1"/>
                </a:solidFill>
              </a:rPr>
              <a:t>The </a:t>
            </a:r>
            <a:r>
              <a:rPr lang="en-GB" b="1" dirty="0">
                <a:solidFill>
                  <a:schemeClr val="tx1"/>
                </a:solidFill>
              </a:rPr>
              <a:t>impact of water impoundment is not confined to the problems noted above but has far-reaching consequences. </a:t>
            </a:r>
          </a:p>
          <a:p>
            <a:pPr marL="457200" indent="-457200" algn="just">
              <a:buFont typeface="Wingdings" panose="05000000000000000000" pitchFamily="2" charset="2"/>
              <a:buChar char="Ø"/>
            </a:pPr>
            <a:r>
              <a:rPr lang="en-GB" b="1" dirty="0" smtClean="0">
                <a:solidFill>
                  <a:schemeClr val="tx1"/>
                </a:solidFill>
              </a:rPr>
              <a:t>Dams </a:t>
            </a:r>
            <a:r>
              <a:rPr lang="en-GB" b="1" dirty="0">
                <a:solidFill>
                  <a:schemeClr val="tx1"/>
                </a:solidFill>
              </a:rPr>
              <a:t>and reservoirs have inundated arable and pasture land as well as places of historical or cultural value to </a:t>
            </a:r>
            <a:r>
              <a:rPr lang="en-GB" b="1" dirty="0" smtClean="0">
                <a:solidFill>
                  <a:schemeClr val="tx1"/>
                </a:solidFill>
              </a:rPr>
              <a:t>communities</a:t>
            </a:r>
            <a:endParaRPr lang="en-GB" b="1" dirty="0">
              <a:solidFill>
                <a:schemeClr val="tx1"/>
              </a:solidFill>
            </a:endParaRPr>
          </a:p>
          <a:p>
            <a:pPr marL="457200" indent="-457200" algn="just">
              <a:buFont typeface="Wingdings" panose="05000000000000000000" pitchFamily="2" charset="2"/>
              <a:buChar char="Ø"/>
            </a:pPr>
            <a:r>
              <a:rPr lang="en-GB" b="1" dirty="0" smtClean="0">
                <a:solidFill>
                  <a:schemeClr val="tx1"/>
                </a:solidFill>
              </a:rPr>
              <a:t>Labour factor </a:t>
            </a:r>
          </a:p>
          <a:p>
            <a:pPr marL="457200" indent="-457200" algn="just">
              <a:buFont typeface="Wingdings" panose="05000000000000000000" pitchFamily="2" charset="2"/>
              <a:buChar char="Ø"/>
            </a:pPr>
            <a:r>
              <a:rPr lang="en-US" b="1" dirty="0" smtClean="0">
                <a:solidFill>
                  <a:srgbClr val="FF0000"/>
                </a:solidFill>
              </a:rPr>
              <a:t>Drainage, Salinity and water logging problems</a:t>
            </a:r>
          </a:p>
          <a:p>
            <a:pPr marL="457200" indent="-457200" algn="just">
              <a:buFont typeface="Wingdings" panose="05000000000000000000" pitchFamily="2" charset="2"/>
              <a:buChar char="Ø"/>
            </a:pPr>
            <a:endParaRPr lang="en-US" b="1" dirty="0">
              <a:solidFill>
                <a:schemeClr val="tx1"/>
              </a:solidFill>
            </a:endParaRPr>
          </a:p>
        </p:txBody>
      </p:sp>
    </p:spTree>
    <p:extLst>
      <p:ext uri="{BB962C8B-B14F-4D97-AF65-F5344CB8AC3E}">
        <p14:creationId xmlns:p14="http://schemas.microsoft.com/office/powerpoint/2010/main" val="2037058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552450"/>
          </a:xfrm>
        </p:spPr>
        <p:txBody>
          <a:bodyPr>
            <a:normAutofit fontScale="90000"/>
          </a:bodyPr>
          <a:lstStyle/>
          <a:p>
            <a:r>
              <a:rPr lang="en-US" b="1" dirty="0" smtClean="0"/>
              <a:t>8. Geological and geo-technical factors</a:t>
            </a:r>
            <a:endParaRPr lang="en-US" b="1" dirty="0"/>
          </a:p>
        </p:txBody>
      </p:sp>
      <p:sp>
        <p:nvSpPr>
          <p:cNvPr id="3" name="Subtitle 2"/>
          <p:cNvSpPr>
            <a:spLocks noGrp="1"/>
          </p:cNvSpPr>
          <p:nvPr>
            <p:ph type="subTitle" idx="1"/>
          </p:nvPr>
        </p:nvSpPr>
        <p:spPr>
          <a:xfrm>
            <a:off x="0" y="533400"/>
            <a:ext cx="9144000" cy="6324600"/>
          </a:xfrm>
        </p:spPr>
        <p:txBody>
          <a:bodyPr/>
          <a:lstStyle/>
          <a:p>
            <a:pPr algn="just"/>
            <a:r>
              <a:rPr lang="en-US" b="1" dirty="0" smtClean="0">
                <a:solidFill>
                  <a:schemeClr val="tx1"/>
                </a:solidFill>
              </a:rPr>
              <a:t>e.g. For construction of dams (foundation and etc.)</a:t>
            </a:r>
          </a:p>
          <a:p>
            <a:pPr algn="just"/>
            <a:r>
              <a:rPr lang="en-US" b="1" dirty="0" smtClean="0">
                <a:solidFill>
                  <a:schemeClr val="tx1"/>
                </a:solidFill>
              </a:rPr>
              <a:t>To drill water wells</a:t>
            </a:r>
          </a:p>
          <a:p>
            <a:pPr algn="just"/>
            <a:r>
              <a:rPr lang="en-US" b="1" dirty="0" smtClean="0">
                <a:solidFill>
                  <a:schemeClr val="tx1"/>
                </a:solidFill>
              </a:rPr>
              <a:t>Sensitive to sedimentation</a:t>
            </a:r>
          </a:p>
          <a:p>
            <a:pPr algn="just"/>
            <a:endParaRPr lang="en-US" b="1" dirty="0">
              <a:solidFill>
                <a:schemeClr val="tx1"/>
              </a:solidFill>
            </a:endParaRPr>
          </a:p>
          <a:p>
            <a:pPr algn="just"/>
            <a:r>
              <a:rPr lang="en-US" b="1" dirty="0" smtClean="0">
                <a:solidFill>
                  <a:schemeClr val="tx1"/>
                </a:solidFill>
              </a:rPr>
              <a:t>Areas sensitive to tectonic effect</a:t>
            </a:r>
          </a:p>
          <a:p>
            <a:pPr algn="just"/>
            <a:r>
              <a:rPr lang="en-US" b="1" dirty="0" smtClean="0">
                <a:solidFill>
                  <a:schemeClr val="tx1"/>
                </a:solidFill>
              </a:rPr>
              <a:t>Hazard areas</a:t>
            </a:r>
            <a:endParaRPr lang="en-US" b="1" dirty="0">
              <a:solidFill>
                <a:schemeClr val="tx1"/>
              </a:solidFill>
            </a:endParaRPr>
          </a:p>
        </p:txBody>
      </p:sp>
    </p:spTree>
    <p:extLst>
      <p:ext uri="{BB962C8B-B14F-4D97-AF65-F5344CB8AC3E}">
        <p14:creationId xmlns:p14="http://schemas.microsoft.com/office/powerpoint/2010/main" val="4088607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fontScale="90000"/>
          </a:bodyPr>
          <a:lstStyle/>
          <a:p>
            <a:r>
              <a:rPr lang="en-US" b="1" dirty="0" smtClean="0"/>
              <a:t>9. External influences </a:t>
            </a:r>
            <a:endParaRPr lang="en-US" b="1" dirty="0"/>
          </a:p>
        </p:txBody>
      </p:sp>
      <p:sp>
        <p:nvSpPr>
          <p:cNvPr id="3" name="Subtitle 2"/>
          <p:cNvSpPr>
            <a:spLocks noGrp="1"/>
          </p:cNvSpPr>
          <p:nvPr>
            <p:ph type="subTitle" idx="1"/>
          </p:nvPr>
        </p:nvSpPr>
        <p:spPr>
          <a:xfrm>
            <a:off x="0" y="533400"/>
            <a:ext cx="9144000" cy="6324600"/>
          </a:xfrm>
        </p:spPr>
        <p:txBody>
          <a:bodyPr/>
          <a:lstStyle/>
          <a:p>
            <a:pPr algn="just"/>
            <a:r>
              <a:rPr lang="en-US" b="1" dirty="0" smtClean="0">
                <a:solidFill>
                  <a:schemeClr val="tx1"/>
                </a:solidFill>
              </a:rPr>
              <a:t>Marketing for product</a:t>
            </a:r>
          </a:p>
          <a:p>
            <a:pPr algn="just"/>
            <a:r>
              <a:rPr lang="en-US" b="1" dirty="0" smtClean="0">
                <a:solidFill>
                  <a:schemeClr val="tx1"/>
                </a:solidFill>
              </a:rPr>
              <a:t>Foreign currency for employing advanced technology</a:t>
            </a:r>
          </a:p>
          <a:p>
            <a:pPr algn="just"/>
            <a:r>
              <a:rPr lang="en-US" b="1" dirty="0" smtClean="0">
                <a:solidFill>
                  <a:schemeClr val="tx1"/>
                </a:solidFill>
              </a:rPr>
              <a:t>Administrative (e.g. conflict between farmers) </a:t>
            </a:r>
          </a:p>
          <a:p>
            <a:pPr algn="just"/>
            <a:r>
              <a:rPr lang="en-US" b="1" dirty="0" smtClean="0">
                <a:solidFill>
                  <a:schemeClr val="tx1"/>
                </a:solidFill>
              </a:rPr>
              <a:t>Political factors</a:t>
            </a:r>
          </a:p>
          <a:p>
            <a:pPr algn="just"/>
            <a:endParaRPr lang="en-US" dirty="0"/>
          </a:p>
        </p:txBody>
      </p:sp>
    </p:spTree>
    <p:extLst>
      <p:ext uri="{BB962C8B-B14F-4D97-AF65-F5344CB8AC3E}">
        <p14:creationId xmlns:p14="http://schemas.microsoft.com/office/powerpoint/2010/main" val="223143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200"/>
          </a:xfrm>
        </p:spPr>
        <p:txBody>
          <a:bodyPr>
            <a:normAutofit fontScale="90000"/>
          </a:bodyPr>
          <a:lstStyle/>
          <a:p>
            <a:r>
              <a:rPr lang="en-US" dirty="0" smtClean="0"/>
              <a:t>Conti. </a:t>
            </a:r>
            <a:endParaRPr lang="en-US" dirty="0"/>
          </a:p>
        </p:txBody>
      </p:sp>
      <p:sp>
        <p:nvSpPr>
          <p:cNvPr id="3" name="Subtitle 2"/>
          <p:cNvSpPr>
            <a:spLocks noGrp="1"/>
          </p:cNvSpPr>
          <p:nvPr>
            <p:ph type="subTitle" idx="1"/>
          </p:nvPr>
        </p:nvSpPr>
        <p:spPr>
          <a:xfrm>
            <a:off x="0" y="609600"/>
            <a:ext cx="9144000" cy="6248400"/>
          </a:xfrm>
        </p:spPr>
        <p:txBody>
          <a:bodyPr>
            <a:normAutofit/>
          </a:bodyPr>
          <a:lstStyle/>
          <a:p>
            <a:pPr marL="457200" indent="-457200" algn="just">
              <a:buFont typeface="Wingdings" panose="05000000000000000000" pitchFamily="2" charset="2"/>
              <a:buChar char="Ø"/>
            </a:pPr>
            <a:r>
              <a:rPr lang="en-US" b="1" dirty="0">
                <a:solidFill>
                  <a:srgbClr val="FF0000"/>
                </a:solidFill>
              </a:rPr>
              <a:t>Principles of land drainage, design and layout of surface and sub-surface drainage systems. </a:t>
            </a:r>
            <a:endParaRPr lang="en-US" b="1" dirty="0" smtClean="0">
              <a:solidFill>
                <a:srgbClr val="FF0000"/>
              </a:solidFill>
            </a:endParaRPr>
          </a:p>
          <a:p>
            <a:pPr marL="457200" indent="-457200" algn="just">
              <a:buFont typeface="Wingdings" panose="05000000000000000000" pitchFamily="2" charset="2"/>
              <a:buChar char="Ø"/>
            </a:pPr>
            <a:r>
              <a:rPr lang="en-US" b="1" dirty="0" smtClean="0">
                <a:solidFill>
                  <a:srgbClr val="FF0000"/>
                </a:solidFill>
              </a:rPr>
              <a:t>Water </a:t>
            </a:r>
            <a:r>
              <a:rPr lang="en-US" b="1" dirty="0">
                <a:solidFill>
                  <a:srgbClr val="FF0000"/>
                </a:solidFill>
              </a:rPr>
              <a:t>supply: </a:t>
            </a:r>
          </a:p>
          <a:p>
            <a:pPr marL="457200" indent="-457200" algn="just">
              <a:buFont typeface="Wingdings" panose="05000000000000000000" pitchFamily="2" charset="2"/>
              <a:buChar char="Ø"/>
            </a:pPr>
            <a:r>
              <a:rPr lang="en-US" b="1" dirty="0">
                <a:solidFill>
                  <a:srgbClr val="FF0000"/>
                </a:solidFill>
              </a:rPr>
              <a:t>Irrigation water quantity and quality assessment and management, conjunctive use of surface and groundwater resources or wastewater re-use for </a:t>
            </a:r>
            <a:r>
              <a:rPr lang="en-US" b="1" dirty="0" smtClean="0">
                <a:solidFill>
                  <a:srgbClr val="FF0000"/>
                </a:solidFill>
              </a:rPr>
              <a:t>irrigation.</a:t>
            </a:r>
          </a:p>
          <a:p>
            <a:pPr marL="457200" indent="-457200" algn="just">
              <a:buFont typeface="Wingdings" panose="05000000000000000000" pitchFamily="2" charset="2"/>
              <a:buChar char="Ø"/>
            </a:pPr>
            <a:r>
              <a:rPr lang="en-US" altLang="en-US" b="1" dirty="0" smtClean="0">
                <a:solidFill>
                  <a:schemeClr val="tx1"/>
                </a:solidFill>
                <a:latin typeface="Arial" pitchFamily="34" charset="0"/>
                <a:cs typeface="Arial" pitchFamily="34" charset="0"/>
              </a:rPr>
              <a:t>Design </a:t>
            </a:r>
            <a:r>
              <a:rPr lang="en-US" altLang="en-US" b="1" dirty="0">
                <a:solidFill>
                  <a:schemeClr val="tx1"/>
                </a:solidFill>
                <a:latin typeface="Arial" pitchFamily="34" charset="0"/>
                <a:cs typeface="Arial" pitchFamily="34" charset="0"/>
              </a:rPr>
              <a:t>of irrigation systems and </a:t>
            </a:r>
            <a:r>
              <a:rPr lang="en-US" altLang="en-US" b="1" dirty="0" smtClean="0">
                <a:solidFill>
                  <a:schemeClr val="tx1"/>
                </a:solidFill>
                <a:latin typeface="Arial" pitchFamily="34" charset="0"/>
                <a:cs typeface="Arial" pitchFamily="34" charset="0"/>
              </a:rPr>
              <a:t>structures.</a:t>
            </a:r>
          </a:p>
          <a:p>
            <a:pPr marL="457200" indent="-457200" algn="just">
              <a:buFont typeface="Wingdings" panose="05000000000000000000" pitchFamily="2" charset="2"/>
              <a:buChar char="Ø"/>
            </a:pPr>
            <a:r>
              <a:rPr lang="en-US" altLang="en-US" b="1" dirty="0" smtClean="0">
                <a:solidFill>
                  <a:schemeClr val="tx1"/>
                </a:solidFill>
                <a:latin typeface="Arial" pitchFamily="34" charset="0"/>
                <a:cs typeface="Arial" pitchFamily="34" charset="0"/>
              </a:rPr>
              <a:t>Design </a:t>
            </a:r>
            <a:r>
              <a:rPr lang="en-US" altLang="en-US" b="1" dirty="0">
                <a:solidFill>
                  <a:schemeClr val="tx1"/>
                </a:solidFill>
                <a:latin typeface="Arial" pitchFamily="34" charset="0"/>
                <a:cs typeface="Arial" pitchFamily="34" charset="0"/>
              </a:rPr>
              <a:t>of drainage systems and structures.  </a:t>
            </a:r>
            <a:endParaRPr lang="en-US" dirty="0"/>
          </a:p>
        </p:txBody>
      </p:sp>
    </p:spTree>
    <p:extLst>
      <p:ext uri="{BB962C8B-B14F-4D97-AF65-F5344CB8AC3E}">
        <p14:creationId xmlns:p14="http://schemas.microsoft.com/office/powerpoint/2010/main" val="2567671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a:bodyPr>
          <a:lstStyle/>
          <a:p>
            <a:r>
              <a:rPr lang="en-US" sz="2800" b="1" dirty="0" smtClean="0"/>
              <a:t>There are generally three types of irrigation system</a:t>
            </a:r>
            <a:endParaRPr lang="en-US" sz="2800" dirty="0">
              <a:solidFill>
                <a:srgbClr val="FF0000"/>
              </a:solidFill>
            </a:endParaRPr>
          </a:p>
        </p:txBody>
      </p:sp>
      <p:sp>
        <p:nvSpPr>
          <p:cNvPr id="3" name="Subtitle 2"/>
          <p:cNvSpPr>
            <a:spLocks noGrp="1"/>
          </p:cNvSpPr>
          <p:nvPr>
            <p:ph type="subTitle" idx="1"/>
          </p:nvPr>
        </p:nvSpPr>
        <p:spPr>
          <a:xfrm>
            <a:off x="0" y="533400"/>
            <a:ext cx="9144000" cy="6324600"/>
          </a:xfrm>
        </p:spPr>
        <p:txBody>
          <a:bodyPr>
            <a:normAutofit/>
          </a:bodyPr>
          <a:lstStyle/>
          <a:p>
            <a:pPr algn="just">
              <a:lnSpc>
                <a:spcPct val="90000"/>
              </a:lnSpc>
              <a:buClr>
                <a:srgbClr val="FF0000"/>
              </a:buClr>
            </a:pPr>
            <a:r>
              <a:rPr lang="en-US" altLang="en-US" sz="2800" b="1" dirty="0" smtClean="0">
                <a:solidFill>
                  <a:schemeClr val="tx1"/>
                </a:solidFill>
              </a:rPr>
              <a:t>Surface </a:t>
            </a:r>
            <a:r>
              <a:rPr lang="en-US" altLang="en-US" sz="2800" b="1" dirty="0">
                <a:solidFill>
                  <a:schemeClr val="tx1"/>
                </a:solidFill>
              </a:rPr>
              <a:t>Irrigation</a:t>
            </a:r>
          </a:p>
          <a:p>
            <a:pPr lvl="1" algn="just">
              <a:lnSpc>
                <a:spcPct val="90000"/>
              </a:lnSpc>
              <a:buClr>
                <a:srgbClr val="0033CC"/>
              </a:buClr>
              <a:buFont typeface="Wingdings" pitchFamily="2" charset="2"/>
              <a:buChar char="v"/>
            </a:pPr>
            <a:r>
              <a:rPr lang="en-US" altLang="en-US" b="1" dirty="0">
                <a:solidFill>
                  <a:schemeClr val="tx1"/>
                </a:solidFill>
              </a:rPr>
              <a:t>Furrow, Border, </a:t>
            </a:r>
            <a:r>
              <a:rPr lang="en-US" altLang="en-US" b="1" dirty="0" smtClean="0">
                <a:solidFill>
                  <a:schemeClr val="tx1"/>
                </a:solidFill>
              </a:rPr>
              <a:t>Basin (Fig 1)</a:t>
            </a:r>
            <a:endParaRPr lang="en-US" altLang="en-US" b="1" dirty="0">
              <a:solidFill>
                <a:schemeClr val="tx1"/>
              </a:solidFill>
            </a:endParaRPr>
          </a:p>
          <a:p>
            <a:pPr algn="just">
              <a:lnSpc>
                <a:spcPct val="90000"/>
              </a:lnSpc>
              <a:buClr>
                <a:srgbClr val="FF0000"/>
              </a:buClr>
            </a:pPr>
            <a:r>
              <a:rPr lang="en-US" altLang="en-US" sz="2800" b="1" dirty="0">
                <a:solidFill>
                  <a:schemeClr val="tx1"/>
                </a:solidFill>
              </a:rPr>
              <a:t>Sprinkle </a:t>
            </a:r>
            <a:r>
              <a:rPr lang="en-US" altLang="en-US" sz="2800" b="1" dirty="0" smtClean="0">
                <a:solidFill>
                  <a:schemeClr val="tx1"/>
                </a:solidFill>
              </a:rPr>
              <a:t>Irrigation (Fig 2)</a:t>
            </a:r>
            <a:endParaRPr lang="en-US" altLang="en-US" sz="2800" b="1" dirty="0">
              <a:solidFill>
                <a:schemeClr val="tx1"/>
              </a:solidFill>
            </a:endParaRPr>
          </a:p>
          <a:p>
            <a:pPr lvl="1" algn="just">
              <a:lnSpc>
                <a:spcPct val="90000"/>
              </a:lnSpc>
              <a:buClr>
                <a:srgbClr val="0033CC"/>
              </a:buClr>
              <a:buFont typeface="Wingdings" pitchFamily="2" charset="2"/>
              <a:buChar char="v"/>
            </a:pPr>
            <a:r>
              <a:rPr lang="en-US" altLang="en-US" b="1" dirty="0">
                <a:solidFill>
                  <a:schemeClr val="tx1"/>
                </a:solidFill>
              </a:rPr>
              <a:t>Center Pivot, Wheel Line, Solid Set, etc.</a:t>
            </a:r>
          </a:p>
          <a:p>
            <a:pPr algn="just">
              <a:lnSpc>
                <a:spcPct val="90000"/>
              </a:lnSpc>
              <a:buClr>
                <a:srgbClr val="FF0000"/>
              </a:buClr>
            </a:pPr>
            <a:r>
              <a:rPr lang="en-US" altLang="en-US" sz="2800" b="1" dirty="0">
                <a:solidFill>
                  <a:schemeClr val="tx1"/>
                </a:solidFill>
              </a:rPr>
              <a:t>Micro, Drip, or Trickle </a:t>
            </a:r>
            <a:r>
              <a:rPr lang="en-US" altLang="en-US" sz="2800" b="1" dirty="0" smtClean="0">
                <a:solidFill>
                  <a:schemeClr val="tx1"/>
                </a:solidFill>
              </a:rPr>
              <a:t>Irrigation (Fig 3)</a:t>
            </a:r>
            <a:endParaRPr lang="en-US" altLang="en-US" sz="2800" b="1" dirty="0">
              <a:solidFill>
                <a:schemeClr val="tx1"/>
              </a:solidFill>
            </a:endParaRPr>
          </a:p>
          <a:p>
            <a:pPr lvl="1" algn="just">
              <a:lnSpc>
                <a:spcPct val="90000"/>
              </a:lnSpc>
              <a:buClr>
                <a:srgbClr val="0033CC"/>
              </a:buClr>
              <a:buFont typeface="Wingdings" pitchFamily="2" charset="2"/>
              <a:buChar char="v"/>
            </a:pPr>
            <a:r>
              <a:rPr lang="en-US" altLang="en-US" b="1" dirty="0">
                <a:solidFill>
                  <a:schemeClr val="tx1"/>
                </a:solidFill>
              </a:rPr>
              <a:t>Drip, micro-sprinkler, etc.</a:t>
            </a:r>
          </a:p>
          <a:p>
            <a:pPr algn="just"/>
            <a:endParaRPr lang="en-US" dirty="0"/>
          </a:p>
          <a:p>
            <a:endParaRPr lang="en-US" dirty="0"/>
          </a:p>
        </p:txBody>
      </p:sp>
      <p:pic>
        <p:nvPicPr>
          <p:cNvPr id="4" name="Picture 3" descr="Drip Irrig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3505200"/>
            <a:ext cx="2400300" cy="21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1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05199"/>
            <a:ext cx="3162300" cy="223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mall Scall Surface Irrig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6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0"/>
            <a:ext cx="9164782" cy="457200"/>
          </a:xfrm>
        </p:spPr>
        <p:txBody>
          <a:bodyPr>
            <a:normAutofit fontScale="90000"/>
          </a:bodyPr>
          <a:lstStyle/>
          <a:p>
            <a:r>
              <a:rPr lang="en-US" b="1" dirty="0" smtClean="0"/>
              <a:t/>
            </a:r>
            <a:br>
              <a:rPr lang="en-US" b="1" dirty="0" smtClean="0"/>
            </a:br>
            <a:r>
              <a:rPr lang="en-US" b="1" dirty="0"/>
              <a:t/>
            </a:r>
            <a:br>
              <a:rPr lang="en-US" b="1" dirty="0"/>
            </a:br>
            <a:endParaRPr lang="en-US" dirty="0"/>
          </a:p>
        </p:txBody>
      </p:sp>
      <p:sp>
        <p:nvSpPr>
          <p:cNvPr id="3" name="Subtitle 2"/>
          <p:cNvSpPr>
            <a:spLocks noGrp="1"/>
          </p:cNvSpPr>
          <p:nvPr>
            <p:ph type="subTitle" idx="1"/>
          </p:nvPr>
        </p:nvSpPr>
        <p:spPr>
          <a:xfrm>
            <a:off x="0" y="457200"/>
            <a:ext cx="9144000" cy="6400800"/>
          </a:xfrm>
        </p:spPr>
        <p:txBody>
          <a:bodyPr>
            <a:normAutofit/>
          </a:bodyPr>
          <a:lstStyle/>
          <a:p>
            <a:pPr algn="just"/>
            <a:r>
              <a:rPr lang="en-US" dirty="0" smtClean="0"/>
              <a:t>Or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6096000" cy="547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83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smtClean="0"/>
              <a:t>2. Sources of water for irrigation</a:t>
            </a:r>
            <a:endParaRPr lang="en-US" b="1" dirty="0"/>
          </a:p>
        </p:txBody>
      </p:sp>
      <p:sp>
        <p:nvSpPr>
          <p:cNvPr id="3" name="Subtitle 2"/>
          <p:cNvSpPr>
            <a:spLocks noGrp="1"/>
          </p:cNvSpPr>
          <p:nvPr>
            <p:ph type="subTitle" idx="1"/>
          </p:nvPr>
        </p:nvSpPr>
        <p:spPr>
          <a:xfrm>
            <a:off x="0" y="457200"/>
            <a:ext cx="9144000" cy="6400800"/>
          </a:xfrm>
        </p:spPr>
        <p:txBody>
          <a:bodyPr>
            <a:normAutofit lnSpcReduction="10000"/>
          </a:bodyPr>
          <a:lstStyle/>
          <a:p>
            <a:pPr algn="just"/>
            <a:r>
              <a:rPr lang="en-GB" b="1" dirty="0">
                <a:solidFill>
                  <a:schemeClr val="tx1"/>
                </a:solidFill>
              </a:rPr>
              <a:t>The most common sources of water for irrigation </a:t>
            </a:r>
            <a:r>
              <a:rPr lang="en-GB" b="1" dirty="0" smtClean="0">
                <a:solidFill>
                  <a:schemeClr val="tx1"/>
                </a:solidFill>
              </a:rPr>
              <a:t>are</a:t>
            </a:r>
          </a:p>
          <a:p>
            <a:pPr marL="457200" indent="-457200" algn="just">
              <a:buFont typeface="Wingdings" panose="05000000000000000000" pitchFamily="2" charset="2"/>
              <a:buChar char="Ø"/>
            </a:pPr>
            <a:r>
              <a:rPr lang="en-US" dirty="0" smtClean="0">
                <a:solidFill>
                  <a:srgbClr val="FF0000"/>
                </a:solidFill>
              </a:rPr>
              <a:t>Surface water </a:t>
            </a:r>
            <a:r>
              <a:rPr lang="en-GB" b="1" dirty="0" smtClean="0">
                <a:solidFill>
                  <a:srgbClr val="C00000"/>
                </a:solidFill>
              </a:rPr>
              <a:t>(</a:t>
            </a:r>
            <a:r>
              <a:rPr lang="en-US" b="1" dirty="0" smtClean="0">
                <a:solidFill>
                  <a:srgbClr val="C00000"/>
                </a:solidFill>
              </a:rPr>
              <a:t>lakes</a:t>
            </a:r>
            <a:r>
              <a:rPr lang="en-US" b="1" dirty="0">
                <a:solidFill>
                  <a:srgbClr val="C00000"/>
                </a:solidFill>
              </a:rPr>
              <a:t>, streams, </a:t>
            </a:r>
            <a:r>
              <a:rPr lang="en-US" b="1" dirty="0" smtClean="0">
                <a:solidFill>
                  <a:srgbClr val="C00000"/>
                </a:solidFill>
              </a:rPr>
              <a:t>ponds </a:t>
            </a:r>
            <a:r>
              <a:rPr lang="en-US" b="1" dirty="0">
                <a:solidFill>
                  <a:srgbClr val="C00000"/>
                </a:solidFill>
              </a:rPr>
              <a:t>and etc</a:t>
            </a:r>
            <a:r>
              <a:rPr lang="en-US" b="1" dirty="0" smtClean="0">
                <a:solidFill>
                  <a:srgbClr val="C00000"/>
                </a:solidFill>
              </a:rPr>
              <a:t>.</a:t>
            </a:r>
            <a:r>
              <a:rPr lang="en-GB" b="1" dirty="0" smtClean="0">
                <a:solidFill>
                  <a:srgbClr val="C00000"/>
                </a:solidFill>
              </a:rPr>
              <a:t>), </a:t>
            </a:r>
            <a:endParaRPr lang="en-US" dirty="0" smtClean="0">
              <a:solidFill>
                <a:srgbClr val="FF0000"/>
              </a:solidFill>
            </a:endParaRPr>
          </a:p>
          <a:p>
            <a:pPr marL="457200" indent="-457200" algn="just">
              <a:buFont typeface="Wingdings" panose="05000000000000000000" pitchFamily="2" charset="2"/>
              <a:buChar char="Ø"/>
            </a:pPr>
            <a:r>
              <a:rPr lang="en-US" dirty="0" smtClean="0">
                <a:solidFill>
                  <a:srgbClr val="FF0000"/>
                </a:solidFill>
              </a:rPr>
              <a:t>Groundwater (shallow or deep, spring and etc.)</a:t>
            </a:r>
          </a:p>
          <a:p>
            <a:pPr marL="457200" indent="-457200" algn="just">
              <a:buFont typeface="Wingdings" panose="05000000000000000000" pitchFamily="2" charset="2"/>
              <a:buChar char="Ø"/>
            </a:pPr>
            <a:r>
              <a:rPr lang="en-US" dirty="0" smtClean="0">
                <a:solidFill>
                  <a:srgbClr val="FF0000"/>
                </a:solidFill>
              </a:rPr>
              <a:t>Harvested water </a:t>
            </a:r>
            <a:r>
              <a:rPr lang="en-US" dirty="0">
                <a:solidFill>
                  <a:srgbClr val="FF0000"/>
                </a:solidFill>
              </a:rPr>
              <a:t>(macro and </a:t>
            </a:r>
            <a:r>
              <a:rPr lang="en-US" dirty="0" smtClean="0">
                <a:solidFill>
                  <a:srgbClr val="FF0000"/>
                </a:solidFill>
              </a:rPr>
              <a:t>micro dams, roof,)</a:t>
            </a:r>
            <a:endParaRPr lang="en-US" dirty="0">
              <a:solidFill>
                <a:srgbClr val="FF0000"/>
              </a:solidFill>
            </a:endParaRPr>
          </a:p>
          <a:p>
            <a:pPr algn="just"/>
            <a:r>
              <a:rPr lang="en-US" dirty="0" smtClean="0">
                <a:solidFill>
                  <a:srgbClr val="FF0000"/>
                </a:solidFill>
              </a:rPr>
              <a:t>In fact, from irrigation point of view;</a:t>
            </a:r>
            <a:r>
              <a:rPr lang="en-US" dirty="0">
                <a:solidFill>
                  <a:srgbClr val="FF0000"/>
                </a:solidFill>
              </a:rPr>
              <a:t> </a:t>
            </a:r>
            <a:r>
              <a:rPr lang="en-US" dirty="0" smtClean="0">
                <a:solidFill>
                  <a:srgbClr val="FF0000"/>
                </a:solidFill>
              </a:rPr>
              <a:t>all needs</a:t>
            </a:r>
            <a:endParaRPr lang="en-US" dirty="0" smtClean="0"/>
          </a:p>
          <a:p>
            <a:pPr marL="533400" indent="-533400" algn="just">
              <a:lnSpc>
                <a:spcPct val="90000"/>
              </a:lnSpc>
              <a:buFont typeface="Wingdings" panose="05000000000000000000" pitchFamily="2" charset="2"/>
              <a:buChar char="Ø"/>
            </a:pPr>
            <a:r>
              <a:rPr lang="en-US" altLang="en-US" dirty="0">
                <a:solidFill>
                  <a:schemeClr val="tx1"/>
                </a:solidFill>
                <a:latin typeface="Arial" pitchFamily="34" charset="0"/>
                <a:cs typeface="Arial" pitchFamily="34" charset="0"/>
              </a:rPr>
              <a:t>Quantity and quality of water</a:t>
            </a:r>
          </a:p>
          <a:p>
            <a:pPr marL="533400" indent="-533400" algn="just">
              <a:lnSpc>
                <a:spcPct val="90000"/>
              </a:lnSpc>
              <a:buFont typeface="Wingdings" panose="05000000000000000000" pitchFamily="2" charset="2"/>
              <a:buChar char="Ø"/>
            </a:pPr>
            <a:r>
              <a:rPr lang="en-US" altLang="en-US" dirty="0">
                <a:solidFill>
                  <a:schemeClr val="tx1"/>
                </a:solidFill>
                <a:latin typeface="Arial" pitchFamily="34" charset="0"/>
                <a:cs typeface="Arial" pitchFamily="34" charset="0"/>
              </a:rPr>
              <a:t>Engineering works necessary to obtain water e.g. underground </a:t>
            </a:r>
            <a:r>
              <a:rPr lang="en-US" altLang="en-US" dirty="0" smtClean="0">
                <a:solidFill>
                  <a:schemeClr val="tx1"/>
                </a:solidFill>
                <a:latin typeface="Arial" pitchFamily="34" charset="0"/>
                <a:cs typeface="Arial" pitchFamily="34" charset="0"/>
              </a:rPr>
              <a:t>needs </a:t>
            </a:r>
            <a:r>
              <a:rPr lang="en-US" altLang="en-US" dirty="0">
                <a:solidFill>
                  <a:schemeClr val="tx1"/>
                </a:solidFill>
                <a:latin typeface="Arial" pitchFamily="34" charset="0"/>
                <a:cs typeface="Arial" pitchFamily="34" charset="0"/>
              </a:rPr>
              <a:t>pumping</a:t>
            </a:r>
          </a:p>
          <a:p>
            <a:pPr marL="533400" indent="-533400" algn="just">
              <a:lnSpc>
                <a:spcPct val="90000"/>
              </a:lnSpc>
              <a:buFont typeface="Wingdings" panose="05000000000000000000" pitchFamily="2" charset="2"/>
              <a:buChar char="Ø"/>
            </a:pPr>
            <a:r>
              <a:rPr lang="en-US" altLang="en-US" dirty="0">
                <a:solidFill>
                  <a:schemeClr val="tx1"/>
                </a:solidFill>
                <a:latin typeface="Arial" pitchFamily="34" charset="0"/>
                <a:cs typeface="Arial" pitchFamily="34" charset="0"/>
              </a:rPr>
              <a:t>Conveyance System: e.g. water flow via open channels by gravity or via pipes by closed conduits</a:t>
            </a:r>
          </a:p>
          <a:p>
            <a:pPr marL="533400" indent="-533400" algn="just">
              <a:lnSpc>
                <a:spcPct val="90000"/>
              </a:lnSpc>
              <a:buFont typeface="Wingdings" panose="05000000000000000000" pitchFamily="2" charset="2"/>
              <a:buChar char="Ø"/>
            </a:pPr>
            <a:r>
              <a:rPr lang="en-US" altLang="en-US" dirty="0">
                <a:solidFill>
                  <a:schemeClr val="tx1"/>
                </a:solidFill>
                <a:latin typeface="Arial" pitchFamily="34" charset="0"/>
                <a:cs typeface="Arial" pitchFamily="34" charset="0"/>
              </a:rPr>
              <a:t>Water measuring devices e.g. weirs, orifice, flumes, current meters</a:t>
            </a:r>
          </a:p>
          <a:p>
            <a:pPr algn="just"/>
            <a:endParaRPr lang="en-US" dirty="0"/>
          </a:p>
        </p:txBody>
      </p:sp>
    </p:spTree>
    <p:extLst>
      <p:ext uri="{BB962C8B-B14F-4D97-AF65-F5344CB8AC3E}">
        <p14:creationId xmlns:p14="http://schemas.microsoft.com/office/powerpoint/2010/main" val="2283110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9144000" cy="6400800"/>
          </a:xfrm>
        </p:spPr>
        <p:txBody>
          <a:bodyPr>
            <a:normAutofit/>
          </a:bodyPr>
          <a:lstStyle/>
          <a:p>
            <a:pPr algn="just"/>
            <a:r>
              <a:rPr lang="en-US" b="1" dirty="0" smtClean="0">
                <a:solidFill>
                  <a:schemeClr val="tx1"/>
                </a:solidFill>
              </a:rPr>
              <a:t>Water </a:t>
            </a:r>
            <a:r>
              <a:rPr lang="en-US" b="1" dirty="0">
                <a:solidFill>
                  <a:schemeClr val="tx1"/>
                </a:solidFill>
              </a:rPr>
              <a:t>can occur in three physical phases: solid, liquid, and </a:t>
            </a:r>
            <a:r>
              <a:rPr lang="en-US" b="1" dirty="0" smtClean="0">
                <a:solidFill>
                  <a:schemeClr val="tx1"/>
                </a:solidFill>
              </a:rPr>
              <a:t>gas</a:t>
            </a:r>
          </a:p>
          <a:p>
            <a:pPr algn="just"/>
            <a:r>
              <a:rPr lang="en-US" b="1" dirty="0" smtClean="0">
                <a:solidFill>
                  <a:schemeClr val="tx1"/>
                </a:solidFill>
              </a:rPr>
              <a:t>Depending </a:t>
            </a:r>
            <a:r>
              <a:rPr lang="en-US" b="1" dirty="0">
                <a:solidFill>
                  <a:schemeClr val="tx1"/>
                </a:solidFill>
              </a:rPr>
              <a:t>upon the </a:t>
            </a:r>
            <a:r>
              <a:rPr lang="en-US" b="1" dirty="0" smtClean="0">
                <a:solidFill>
                  <a:schemeClr val="tx1"/>
                </a:solidFill>
              </a:rPr>
              <a:t>place </a:t>
            </a:r>
            <a:r>
              <a:rPr lang="en-US" b="1" dirty="0">
                <a:solidFill>
                  <a:schemeClr val="tx1"/>
                </a:solidFill>
              </a:rPr>
              <a:t>of occurrence, water can quickly change its </a:t>
            </a:r>
            <a:r>
              <a:rPr lang="en-US" b="1" dirty="0" smtClean="0">
                <a:solidFill>
                  <a:schemeClr val="tx1"/>
                </a:solidFill>
              </a:rPr>
              <a:t>phase and called hydrologic </a:t>
            </a:r>
            <a:r>
              <a:rPr lang="en-US" b="1" dirty="0">
                <a:solidFill>
                  <a:schemeClr val="tx1"/>
                </a:solidFill>
              </a:rPr>
              <a:t>cycle  </a:t>
            </a:r>
            <a:endParaRPr lang="en-US" b="1" dirty="0" smtClean="0">
              <a:solidFill>
                <a:schemeClr val="tx1"/>
              </a:solidFill>
            </a:endParaRPr>
          </a:p>
          <a:p>
            <a:pPr algn="just"/>
            <a:endParaRPr lang="en-US" b="1" dirty="0" smtClean="0">
              <a:solidFill>
                <a:schemeClr val="tx1"/>
              </a:solidFill>
            </a:endParaRPr>
          </a:p>
          <a:p>
            <a:pPr algn="just"/>
            <a:r>
              <a:rPr lang="en-US" b="1" dirty="0" smtClean="0">
                <a:solidFill>
                  <a:schemeClr val="tx1"/>
                </a:solidFill>
              </a:rPr>
              <a:t>Which is the continuous movement of water within, above and below earth surface</a:t>
            </a:r>
          </a:p>
          <a:p>
            <a:pPr algn="just"/>
            <a:r>
              <a:rPr lang="en-US" b="1" dirty="0" smtClean="0">
                <a:solidFill>
                  <a:schemeClr val="tx1"/>
                </a:solidFill>
              </a:rPr>
              <a:t>It </a:t>
            </a:r>
            <a:r>
              <a:rPr lang="en-US" b="1" dirty="0">
                <a:solidFill>
                  <a:schemeClr val="tx1"/>
                </a:solidFill>
              </a:rPr>
              <a:t>has no beginning or end. </a:t>
            </a:r>
            <a:endParaRPr lang="en-US" b="1" dirty="0" smtClean="0">
              <a:solidFill>
                <a:schemeClr val="tx1"/>
              </a:solidFill>
            </a:endParaRPr>
          </a:p>
          <a:p>
            <a:pPr algn="just"/>
            <a:r>
              <a:rPr lang="en-US" b="1" dirty="0" smtClean="0">
                <a:solidFill>
                  <a:srgbClr val="FF0000"/>
                </a:solidFill>
              </a:rPr>
              <a:t>Hydrologic </a:t>
            </a:r>
            <a:r>
              <a:rPr lang="en-US" b="1" dirty="0">
                <a:solidFill>
                  <a:srgbClr val="FF0000"/>
                </a:solidFill>
              </a:rPr>
              <a:t>cycle is ultimately driven by solar radiation, which evaporates water from the ocean and lifts it up in the </a:t>
            </a:r>
            <a:r>
              <a:rPr lang="en-US" b="1" dirty="0" smtClean="0">
                <a:solidFill>
                  <a:srgbClr val="FF0000"/>
                </a:solidFill>
              </a:rPr>
              <a:t>atmosphere</a:t>
            </a:r>
            <a:endParaRPr lang="en-US" b="1" u="sng" dirty="0">
              <a:solidFill>
                <a:srgbClr val="FF0000"/>
              </a:solidFill>
            </a:endParaRPr>
          </a:p>
          <a:p>
            <a:endParaRPr lang="en-US" dirty="0"/>
          </a:p>
        </p:txBody>
      </p:sp>
      <p:sp>
        <p:nvSpPr>
          <p:cNvPr id="4" name="Title 3"/>
          <p:cNvSpPr>
            <a:spLocks noGrp="1"/>
          </p:cNvSpPr>
          <p:nvPr>
            <p:ph type="ctrTitle"/>
          </p:nvPr>
        </p:nvSpPr>
        <p:spPr>
          <a:xfrm>
            <a:off x="0" y="1"/>
            <a:ext cx="9144000" cy="533400"/>
          </a:xfrm>
        </p:spPr>
        <p:txBody>
          <a:bodyPr>
            <a:normAutofit fontScale="90000"/>
          </a:bodyPr>
          <a:lstStyle/>
          <a:p>
            <a:pPr lvl="0"/>
            <a:r>
              <a:rPr lang="en-US" b="1" dirty="0" smtClean="0"/>
              <a:t/>
            </a:r>
            <a:br>
              <a:rPr lang="en-US" b="1" dirty="0" smtClean="0"/>
            </a:br>
            <a:r>
              <a:rPr lang="en-US" b="1" dirty="0" smtClean="0"/>
              <a:t>All sources are part of the </a:t>
            </a:r>
            <a:r>
              <a:rPr lang="en-US" b="1" dirty="0"/>
              <a:t>water cycle</a:t>
            </a:r>
            <a:r>
              <a:rPr lang="en-US" b="1" u="sng" dirty="0"/>
              <a:t/>
            </a:r>
            <a:br>
              <a:rPr lang="en-US" b="1" u="sng" dirty="0"/>
            </a:br>
            <a:endParaRPr lang="en-US" dirty="0"/>
          </a:p>
        </p:txBody>
      </p:sp>
    </p:spTree>
    <p:extLst>
      <p:ext uri="{BB962C8B-B14F-4D97-AF65-F5344CB8AC3E}">
        <p14:creationId xmlns:p14="http://schemas.microsoft.com/office/powerpoint/2010/main" val="1539215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lvl="0"/>
            <a:r>
              <a:rPr lang="en-US" b="1" dirty="0" smtClean="0"/>
              <a:t/>
            </a:r>
            <a:br>
              <a:rPr lang="en-US" b="1" dirty="0" smtClean="0"/>
            </a:b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8" y="484909"/>
            <a:ext cx="782300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504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7"/>
            <a:ext cx="9144000" cy="387927"/>
          </a:xfrm>
        </p:spPr>
        <p:txBody>
          <a:bodyPr>
            <a:normAutofit fontScale="90000"/>
          </a:bodyPr>
          <a:lstStyle/>
          <a:p>
            <a:r>
              <a:rPr lang="en-US" sz="2400" b="1" dirty="0"/>
              <a:t>The hydrologic cycle </a:t>
            </a:r>
            <a:endParaRPr lang="en-US" sz="2800" b="1" dirty="0"/>
          </a:p>
        </p:txBody>
      </p:sp>
      <p:sp>
        <p:nvSpPr>
          <p:cNvPr id="3" name="Subtitle 2"/>
          <p:cNvSpPr>
            <a:spLocks noGrp="1"/>
          </p:cNvSpPr>
          <p:nvPr>
            <p:ph type="subTitle" idx="1"/>
          </p:nvPr>
        </p:nvSpPr>
        <p:spPr>
          <a:xfrm>
            <a:off x="0" y="381000"/>
            <a:ext cx="9144000" cy="6477000"/>
          </a:xfrm>
        </p:spPr>
        <p:txBody>
          <a:bodyPr>
            <a:normAutofit fontScale="85000" lnSpcReduction="10000"/>
          </a:bodyPr>
          <a:lstStyle/>
          <a:p>
            <a:pPr algn="just"/>
            <a:r>
              <a:rPr lang="en-US" b="1" dirty="0">
                <a:solidFill>
                  <a:schemeClr val="tx1"/>
                </a:solidFill>
              </a:rPr>
              <a:t>C</a:t>
            </a:r>
            <a:r>
              <a:rPr lang="en-US" b="1" dirty="0" smtClean="0">
                <a:solidFill>
                  <a:schemeClr val="tx1"/>
                </a:solidFill>
              </a:rPr>
              <a:t>an </a:t>
            </a:r>
            <a:r>
              <a:rPr lang="en-US" b="1" dirty="0">
                <a:solidFill>
                  <a:schemeClr val="tx1"/>
                </a:solidFill>
              </a:rPr>
              <a:t>be visualized as a series of storages and a set of activities that move water among these storages. </a:t>
            </a:r>
            <a:endParaRPr lang="en-US" b="1" dirty="0" smtClean="0">
              <a:solidFill>
                <a:schemeClr val="tx1"/>
              </a:solidFill>
            </a:endParaRPr>
          </a:p>
          <a:p>
            <a:pPr algn="just"/>
            <a:endParaRPr lang="en-US" b="1" dirty="0" smtClean="0">
              <a:solidFill>
                <a:schemeClr val="tx1"/>
              </a:solidFill>
            </a:endParaRPr>
          </a:p>
          <a:p>
            <a:pPr algn="just"/>
            <a:r>
              <a:rPr lang="en-US" b="1" dirty="0" smtClean="0">
                <a:solidFill>
                  <a:schemeClr val="tx1"/>
                </a:solidFill>
              </a:rPr>
              <a:t>Among </a:t>
            </a:r>
            <a:r>
              <a:rPr lang="en-US" b="1" dirty="0">
                <a:solidFill>
                  <a:schemeClr val="tx1"/>
                </a:solidFill>
              </a:rPr>
              <a:t>these, oceans are the largest reservoirs, holding about 97% of the earth’s water. </a:t>
            </a:r>
            <a:endParaRPr lang="en-US" b="1" dirty="0" smtClean="0">
              <a:solidFill>
                <a:schemeClr val="tx1"/>
              </a:solidFill>
            </a:endParaRPr>
          </a:p>
          <a:p>
            <a:pPr algn="just"/>
            <a:endParaRPr lang="en-US" b="1" dirty="0" smtClean="0">
              <a:solidFill>
                <a:schemeClr val="tx1"/>
              </a:solidFill>
            </a:endParaRPr>
          </a:p>
          <a:p>
            <a:pPr algn="just"/>
            <a:r>
              <a:rPr lang="en-US" b="1" dirty="0" smtClean="0">
                <a:solidFill>
                  <a:schemeClr val="tx1"/>
                </a:solidFill>
              </a:rPr>
              <a:t>Of </a:t>
            </a:r>
            <a:r>
              <a:rPr lang="en-US" b="1" dirty="0">
                <a:solidFill>
                  <a:schemeClr val="tx1"/>
                </a:solidFill>
              </a:rPr>
              <a:t>the remaining 3% freshwater, about 78% is stored in ice in Antarctica and Greenland.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About </a:t>
            </a:r>
            <a:r>
              <a:rPr lang="en-US" b="1" dirty="0">
                <a:solidFill>
                  <a:schemeClr val="tx1"/>
                </a:solidFill>
              </a:rPr>
              <a:t>21% of freshwater on the earth is groundwater, stored in sediments and rocks below the surface of the earth.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Rivers</a:t>
            </a:r>
            <a:r>
              <a:rPr lang="en-US" b="1" dirty="0">
                <a:solidFill>
                  <a:schemeClr val="tx1"/>
                </a:solidFill>
              </a:rPr>
              <a:t>, streams, and lakes together contain less than 1% of the freshwater on the earth and less than 0.1% of all the water on the earth. </a:t>
            </a:r>
            <a:endParaRPr lang="en-US" b="1" dirty="0" smtClean="0">
              <a:solidFill>
                <a:schemeClr val="tx1"/>
              </a:solidFill>
            </a:endParaRPr>
          </a:p>
        </p:txBody>
      </p:sp>
    </p:spTree>
    <p:extLst>
      <p:ext uri="{BB962C8B-B14F-4D97-AF65-F5344CB8AC3E}">
        <p14:creationId xmlns:p14="http://schemas.microsoft.com/office/powerpoint/2010/main" val="4097298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8" y="0"/>
            <a:ext cx="9150927" cy="76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Subtitle 2"/>
          <p:cNvSpPr>
            <a:spLocks noGrp="1"/>
          </p:cNvSpPr>
          <p:nvPr>
            <p:ph type="subTitle" idx="1"/>
          </p:nvPr>
        </p:nvSpPr>
        <p:spPr>
          <a:xfrm>
            <a:off x="0" y="76200"/>
            <a:ext cx="9144000" cy="6781800"/>
          </a:xfrm>
        </p:spPr>
        <p:txBody>
          <a:bodyPr>
            <a:normAutofit/>
          </a:bodyPr>
          <a:lstStyle/>
          <a:p>
            <a:pPr algn="just"/>
            <a:r>
              <a:rPr lang="en-US" b="1" dirty="0" smtClean="0">
                <a:solidFill>
                  <a:schemeClr val="tx1"/>
                </a:solidFill>
              </a:rPr>
              <a:t>Major </a:t>
            </a:r>
            <a:r>
              <a:rPr lang="en-US" b="1" dirty="0">
                <a:solidFill>
                  <a:schemeClr val="tx1"/>
                </a:solidFill>
              </a:rPr>
              <a:t>components of the hydrologic </a:t>
            </a:r>
            <a:r>
              <a:rPr lang="en-US" b="1" dirty="0" smtClean="0">
                <a:solidFill>
                  <a:schemeClr val="tx1"/>
                </a:solidFill>
              </a:rPr>
              <a:t>cycle:</a:t>
            </a:r>
          </a:p>
          <a:p>
            <a:pPr marL="457200" indent="-457200" algn="just">
              <a:buFont typeface="Wingdings" panose="05000000000000000000" pitchFamily="2" charset="2"/>
              <a:buChar char="Ø"/>
            </a:pPr>
            <a:r>
              <a:rPr lang="en-US" b="1" dirty="0" smtClean="0">
                <a:solidFill>
                  <a:schemeClr val="tx1"/>
                </a:solidFill>
              </a:rPr>
              <a:t> </a:t>
            </a:r>
            <a:r>
              <a:rPr lang="en-US" b="1" dirty="0">
                <a:solidFill>
                  <a:schemeClr val="tx1"/>
                </a:solidFill>
              </a:rPr>
              <a:t>P</a:t>
            </a:r>
            <a:r>
              <a:rPr lang="en-US" b="1" dirty="0" smtClean="0">
                <a:solidFill>
                  <a:schemeClr val="tx1"/>
                </a:solidFill>
              </a:rPr>
              <a:t>recipitation </a:t>
            </a:r>
            <a:r>
              <a:rPr lang="en-US" b="1" dirty="0">
                <a:solidFill>
                  <a:schemeClr val="tx1"/>
                </a:solidFill>
              </a:rPr>
              <a:t>(rainfall, snowfall, hale, sleet, fog, dew, </a:t>
            </a:r>
            <a:r>
              <a:rPr lang="en-US" b="1" dirty="0" smtClean="0">
                <a:solidFill>
                  <a:schemeClr val="tx1"/>
                </a:solidFill>
              </a:rPr>
              <a:t>drizzle) </a:t>
            </a:r>
          </a:p>
          <a:p>
            <a:pPr marL="457200" indent="-457200" algn="just">
              <a:buFont typeface="Wingdings" panose="05000000000000000000" pitchFamily="2" charset="2"/>
              <a:buChar char="Ø"/>
            </a:pPr>
            <a:r>
              <a:rPr lang="en-US" b="1" dirty="0" smtClean="0">
                <a:solidFill>
                  <a:schemeClr val="tx1"/>
                </a:solidFill>
              </a:rPr>
              <a:t>interception</a:t>
            </a:r>
            <a:r>
              <a:rPr lang="en-US" b="1" dirty="0">
                <a:solidFill>
                  <a:schemeClr val="tx1"/>
                </a:solidFill>
              </a:rPr>
              <a:t>, </a:t>
            </a:r>
            <a:endParaRPr lang="en-US" b="1" dirty="0" smtClean="0">
              <a:solidFill>
                <a:schemeClr val="tx1"/>
              </a:solidFill>
            </a:endParaRPr>
          </a:p>
          <a:p>
            <a:pPr marL="457200" indent="-457200" algn="just">
              <a:buFont typeface="Wingdings" panose="05000000000000000000" pitchFamily="2" charset="2"/>
              <a:buChar char="Ø"/>
            </a:pPr>
            <a:r>
              <a:rPr lang="en-US" b="1" dirty="0">
                <a:solidFill>
                  <a:schemeClr val="tx1"/>
                </a:solidFill>
              </a:rPr>
              <a:t>D</a:t>
            </a:r>
            <a:r>
              <a:rPr lang="en-US" b="1" dirty="0" smtClean="0">
                <a:solidFill>
                  <a:schemeClr val="tx1"/>
                </a:solidFill>
              </a:rPr>
              <a:t>epression </a:t>
            </a:r>
            <a:r>
              <a:rPr lang="en-US" b="1" dirty="0">
                <a:solidFill>
                  <a:schemeClr val="tx1"/>
                </a:solidFill>
              </a:rPr>
              <a:t>storage, </a:t>
            </a:r>
            <a:r>
              <a:rPr lang="en-US" b="1" dirty="0" smtClean="0">
                <a:solidFill>
                  <a:schemeClr val="tx1"/>
                </a:solidFill>
              </a:rPr>
              <a:t>Evaporation</a:t>
            </a:r>
            <a:r>
              <a:rPr lang="en-US" b="1" dirty="0">
                <a:solidFill>
                  <a:schemeClr val="tx1"/>
                </a:solidFill>
              </a:rPr>
              <a:t> </a:t>
            </a:r>
            <a:r>
              <a:rPr lang="en-US" b="1" dirty="0" smtClean="0">
                <a:solidFill>
                  <a:schemeClr val="tx1"/>
                </a:solidFill>
              </a:rPr>
              <a:t>(open water) </a:t>
            </a:r>
          </a:p>
          <a:p>
            <a:pPr marL="457200" indent="-457200" algn="just">
              <a:buFont typeface="Wingdings" panose="05000000000000000000" pitchFamily="2" charset="2"/>
              <a:buChar char="Ø"/>
            </a:pPr>
            <a:r>
              <a:rPr lang="en-US" b="1" dirty="0">
                <a:solidFill>
                  <a:schemeClr val="tx1"/>
                </a:solidFill>
              </a:rPr>
              <a:t>T</a:t>
            </a:r>
            <a:r>
              <a:rPr lang="en-US" b="1" dirty="0" smtClean="0">
                <a:solidFill>
                  <a:schemeClr val="tx1"/>
                </a:solidFill>
              </a:rPr>
              <a:t>ranspiration</a:t>
            </a:r>
            <a:r>
              <a:rPr lang="en-US" b="1" dirty="0">
                <a:solidFill>
                  <a:schemeClr val="tx1"/>
                </a:solidFill>
              </a:rPr>
              <a:t>, </a:t>
            </a:r>
            <a:r>
              <a:rPr lang="en-US" b="1" dirty="0" smtClean="0">
                <a:solidFill>
                  <a:schemeClr val="tx1"/>
                </a:solidFill>
              </a:rPr>
              <a:t>Infiltration</a:t>
            </a:r>
            <a:r>
              <a:rPr lang="en-US" b="1" dirty="0">
                <a:solidFill>
                  <a:schemeClr val="tx1"/>
                </a:solidFill>
              </a:rPr>
              <a:t>, </a:t>
            </a:r>
            <a:r>
              <a:rPr lang="en-US" b="1" dirty="0" smtClean="0">
                <a:solidFill>
                  <a:schemeClr val="tx1"/>
                </a:solidFill>
              </a:rPr>
              <a:t>Percolation</a:t>
            </a:r>
            <a:r>
              <a:rPr lang="en-US" b="1" dirty="0">
                <a:solidFill>
                  <a:schemeClr val="tx1"/>
                </a:solidFill>
              </a:rPr>
              <a:t>, </a:t>
            </a:r>
            <a:r>
              <a:rPr lang="en-US" b="1" dirty="0" smtClean="0">
                <a:solidFill>
                  <a:schemeClr val="tx1"/>
                </a:solidFill>
              </a:rPr>
              <a:t>Moisture </a:t>
            </a:r>
            <a:r>
              <a:rPr lang="en-US" b="1" dirty="0">
                <a:solidFill>
                  <a:schemeClr val="tx1"/>
                </a:solidFill>
              </a:rPr>
              <a:t>storage in the unsaturated zone, and runoff (surface runoff, interflow, and </a:t>
            </a:r>
            <a:r>
              <a:rPr lang="en-US" b="1" dirty="0" smtClean="0">
                <a:solidFill>
                  <a:schemeClr val="tx1"/>
                </a:solidFill>
              </a:rPr>
              <a:t>base flow)</a:t>
            </a:r>
            <a:endParaRPr lang="en-US" b="1" dirty="0">
              <a:solidFill>
                <a:schemeClr val="tx1"/>
              </a:solidFill>
            </a:endParaRPr>
          </a:p>
          <a:p>
            <a:pPr algn="just"/>
            <a:endParaRPr lang="en-US" b="1" dirty="0">
              <a:solidFill>
                <a:schemeClr val="tx1"/>
              </a:solidFill>
            </a:endParaRPr>
          </a:p>
        </p:txBody>
      </p:sp>
    </p:spTree>
    <p:extLst>
      <p:ext uri="{BB962C8B-B14F-4D97-AF65-F5344CB8AC3E}">
        <p14:creationId xmlns:p14="http://schemas.microsoft.com/office/powerpoint/2010/main" val="1674414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fontScale="90000"/>
          </a:bodyPr>
          <a:lstStyle/>
          <a:p>
            <a:r>
              <a:rPr lang="en-US" b="1" dirty="0"/>
              <a:t>Evaporation and transpiration </a:t>
            </a:r>
            <a:r>
              <a:rPr lang="en-US" b="1" dirty="0" smtClean="0"/>
              <a:t>are</a:t>
            </a:r>
            <a:endParaRPr lang="en-US" b="1" dirty="0"/>
          </a:p>
        </p:txBody>
      </p:sp>
      <p:sp>
        <p:nvSpPr>
          <p:cNvPr id="3" name="Subtitle 2"/>
          <p:cNvSpPr>
            <a:spLocks noGrp="1"/>
          </p:cNvSpPr>
          <p:nvPr>
            <p:ph type="subTitle" idx="1"/>
          </p:nvPr>
        </p:nvSpPr>
        <p:spPr>
          <a:xfrm>
            <a:off x="0" y="533400"/>
            <a:ext cx="9144000" cy="6324600"/>
          </a:xfrm>
        </p:spPr>
        <p:txBody>
          <a:bodyPr>
            <a:noAutofit/>
          </a:bodyPr>
          <a:lstStyle/>
          <a:p>
            <a:pPr algn="just"/>
            <a:r>
              <a:rPr lang="en-US" sz="2400" b="1" dirty="0">
                <a:solidFill>
                  <a:schemeClr val="tx1"/>
                </a:solidFill>
              </a:rPr>
              <a:t>T</a:t>
            </a:r>
            <a:r>
              <a:rPr lang="en-US" sz="2400" b="1" dirty="0" smtClean="0">
                <a:solidFill>
                  <a:schemeClr val="tx1"/>
                </a:solidFill>
              </a:rPr>
              <a:t>he </a:t>
            </a:r>
            <a:r>
              <a:rPr lang="en-US" sz="2400" b="1" dirty="0">
                <a:solidFill>
                  <a:schemeClr val="tx1"/>
                </a:solidFill>
              </a:rPr>
              <a:t>two processes that move water from the Earth’s surface to its atmosphere. </a:t>
            </a:r>
            <a:endParaRPr lang="en-US" sz="2400" b="1" dirty="0" smtClean="0">
              <a:solidFill>
                <a:schemeClr val="tx1"/>
              </a:solidFill>
            </a:endParaRPr>
          </a:p>
          <a:p>
            <a:pPr marL="342900" indent="-342900" algn="just">
              <a:buFont typeface="Wingdings" panose="05000000000000000000" pitchFamily="2" charset="2"/>
              <a:buChar char="Ø"/>
            </a:pPr>
            <a:r>
              <a:rPr lang="en-US" sz="2400" b="1" dirty="0" smtClean="0">
                <a:solidFill>
                  <a:schemeClr val="tx1"/>
                </a:solidFill>
              </a:rPr>
              <a:t>Evaporation </a:t>
            </a:r>
            <a:r>
              <a:rPr lang="en-US" sz="2400" b="1" dirty="0">
                <a:solidFill>
                  <a:schemeClr val="tx1"/>
                </a:solidFill>
              </a:rPr>
              <a:t>is movement of free water to the atmosphere as a gas. </a:t>
            </a:r>
          </a:p>
          <a:p>
            <a:pPr marL="342900" indent="-342900" algn="just">
              <a:buFont typeface="Wingdings" panose="05000000000000000000" pitchFamily="2" charset="2"/>
              <a:buChar char="Ø"/>
            </a:pPr>
            <a:r>
              <a:rPr lang="en-US" sz="2400" b="1" dirty="0" smtClean="0">
                <a:solidFill>
                  <a:schemeClr val="tx1"/>
                </a:solidFill>
              </a:rPr>
              <a:t>Transpiration </a:t>
            </a:r>
            <a:r>
              <a:rPr lang="en-US" sz="2400" b="1" dirty="0">
                <a:solidFill>
                  <a:schemeClr val="tx1"/>
                </a:solidFill>
              </a:rPr>
              <a:t>is the movement of water through a plant to the atmosphere. </a:t>
            </a:r>
            <a:endParaRPr lang="en-US" sz="2400" b="1" dirty="0" smtClean="0">
              <a:solidFill>
                <a:schemeClr val="tx1"/>
              </a:solidFill>
            </a:endParaRPr>
          </a:p>
          <a:p>
            <a:pPr algn="just"/>
            <a:endParaRPr lang="en-US" sz="2400" b="1" dirty="0">
              <a:solidFill>
                <a:schemeClr val="tx1"/>
              </a:solidFill>
            </a:endParaRPr>
          </a:p>
          <a:p>
            <a:pPr algn="just"/>
            <a:r>
              <a:rPr lang="en-US" sz="2400" b="1" dirty="0" smtClean="0">
                <a:solidFill>
                  <a:schemeClr val="tx1"/>
                </a:solidFill>
              </a:rPr>
              <a:t>Both processes can be termed as </a:t>
            </a:r>
            <a:r>
              <a:rPr lang="en-US" sz="2400" b="1" dirty="0">
                <a:solidFill>
                  <a:schemeClr val="tx1"/>
                </a:solidFill>
              </a:rPr>
              <a:t>evapotranspiration </a:t>
            </a:r>
            <a:endParaRPr lang="en-US" sz="2400" b="1" dirty="0" smtClean="0">
              <a:solidFill>
                <a:schemeClr val="tx1"/>
              </a:solidFill>
            </a:endParaRPr>
          </a:p>
          <a:p>
            <a:pPr algn="just"/>
            <a:r>
              <a:rPr lang="en-US" sz="2400" b="1" dirty="0" smtClean="0">
                <a:solidFill>
                  <a:schemeClr val="tx1"/>
                </a:solidFill>
              </a:rPr>
              <a:t>This may occurred from shallow zone or deep groundwater</a:t>
            </a:r>
          </a:p>
          <a:p>
            <a:r>
              <a:rPr lang="en-US" sz="2400" b="1" dirty="0" smtClean="0">
                <a:solidFill>
                  <a:srgbClr val="FF0000"/>
                </a:solidFill>
              </a:rPr>
              <a:t>(needs crop root depth identification)</a:t>
            </a:r>
            <a:r>
              <a:rPr lang="en-US" sz="2400" b="1" dirty="0">
                <a:solidFill>
                  <a:srgbClr val="FF0000"/>
                </a:solidFill>
              </a:rPr>
              <a:t> </a:t>
            </a:r>
          </a:p>
          <a:p>
            <a:pPr algn="just"/>
            <a:r>
              <a:rPr lang="en-GB" sz="2400" b="1" dirty="0">
                <a:solidFill>
                  <a:schemeClr val="tx1"/>
                </a:solidFill>
              </a:rPr>
              <a:t>As water </a:t>
            </a:r>
            <a:r>
              <a:rPr lang="en-GB" sz="2400" b="1" dirty="0" smtClean="0">
                <a:solidFill>
                  <a:schemeClr val="tx1"/>
                </a:solidFill>
              </a:rPr>
              <a:t>rises </a:t>
            </a:r>
            <a:r>
              <a:rPr lang="en-GB" sz="2400" b="1" dirty="0">
                <a:solidFill>
                  <a:schemeClr val="tx1"/>
                </a:solidFill>
              </a:rPr>
              <a:t>higher in the atmosphere, it starts to cool </a:t>
            </a:r>
            <a:r>
              <a:rPr lang="en-GB" sz="2400" b="1" dirty="0" smtClean="0">
                <a:solidFill>
                  <a:schemeClr val="tx1"/>
                </a:solidFill>
              </a:rPr>
              <a:t>or condense and </a:t>
            </a:r>
            <a:r>
              <a:rPr lang="en-GB" sz="2400" b="1" dirty="0">
                <a:solidFill>
                  <a:schemeClr val="tx1"/>
                </a:solidFill>
              </a:rPr>
              <a:t>become a liquid again.  </a:t>
            </a:r>
            <a:r>
              <a:rPr lang="en-GB" sz="2400" b="1" dirty="0" smtClean="0">
                <a:solidFill>
                  <a:schemeClr val="tx1"/>
                </a:solidFill>
              </a:rPr>
              <a:t>The </a:t>
            </a:r>
            <a:r>
              <a:rPr lang="en-GB" sz="2400" b="1" dirty="0">
                <a:solidFill>
                  <a:schemeClr val="tx1"/>
                </a:solidFill>
              </a:rPr>
              <a:t>process is </a:t>
            </a:r>
            <a:r>
              <a:rPr lang="en-GB" sz="2400" b="1" dirty="0" smtClean="0">
                <a:solidFill>
                  <a:schemeClr val="tx1"/>
                </a:solidFill>
              </a:rPr>
              <a:t>called.  </a:t>
            </a:r>
          </a:p>
          <a:p>
            <a:pPr marL="342900" indent="-342900" algn="just">
              <a:buFont typeface="Wingdings" panose="05000000000000000000" pitchFamily="2" charset="2"/>
              <a:buChar char="Ø"/>
            </a:pPr>
            <a:r>
              <a:rPr lang="en-GB" sz="2400" b="1" dirty="0" smtClean="0">
                <a:solidFill>
                  <a:schemeClr val="tx1"/>
                </a:solidFill>
              </a:rPr>
              <a:t>Results the </a:t>
            </a:r>
            <a:r>
              <a:rPr lang="en-GB" sz="2400" b="1" dirty="0">
                <a:solidFill>
                  <a:schemeClr val="tx1"/>
                </a:solidFill>
              </a:rPr>
              <a:t>formation of </a:t>
            </a:r>
            <a:r>
              <a:rPr lang="en-GB" sz="2400" b="1" dirty="0" smtClean="0">
                <a:solidFill>
                  <a:schemeClr val="tx1"/>
                </a:solidFill>
              </a:rPr>
              <a:t>clouds</a:t>
            </a:r>
          </a:p>
          <a:p>
            <a:pPr marL="342900" indent="-342900" algn="just">
              <a:buFont typeface="Wingdings" panose="05000000000000000000" pitchFamily="2" charset="2"/>
              <a:buChar char="Ø"/>
            </a:pPr>
            <a:r>
              <a:rPr lang="en-GB" sz="2400" b="1" dirty="0">
                <a:solidFill>
                  <a:schemeClr val="tx1"/>
                </a:solidFill>
              </a:rPr>
              <a:t>T</a:t>
            </a:r>
            <a:r>
              <a:rPr lang="en-GB" sz="2400" b="1" dirty="0" smtClean="0">
                <a:solidFill>
                  <a:schemeClr val="tx1"/>
                </a:solidFill>
              </a:rPr>
              <a:t>he </a:t>
            </a:r>
            <a:r>
              <a:rPr lang="en-GB" sz="2400" b="1" dirty="0">
                <a:solidFill>
                  <a:schemeClr val="tx1"/>
                </a:solidFill>
              </a:rPr>
              <a:t>clouds gets too heavy, the water falls back to the </a:t>
            </a:r>
            <a:r>
              <a:rPr lang="en-GB" sz="2400" b="1" dirty="0" smtClean="0">
                <a:solidFill>
                  <a:schemeClr val="tx1"/>
                </a:solidFill>
              </a:rPr>
              <a:t>earth as  </a:t>
            </a:r>
          </a:p>
          <a:p>
            <a:pPr algn="just"/>
            <a:r>
              <a:rPr lang="en-GB" sz="2400" b="1" dirty="0" smtClean="0">
                <a:solidFill>
                  <a:schemeClr val="tx1"/>
                </a:solidFill>
              </a:rPr>
              <a:t>precipitation</a:t>
            </a:r>
            <a:endParaRPr lang="en-US" sz="2400" b="1" dirty="0">
              <a:solidFill>
                <a:schemeClr val="tx1"/>
              </a:solidFill>
            </a:endParaRPr>
          </a:p>
        </p:txBody>
      </p:sp>
    </p:spTree>
    <p:extLst>
      <p:ext uri="{BB962C8B-B14F-4D97-AF65-F5344CB8AC3E}">
        <p14:creationId xmlns:p14="http://schemas.microsoft.com/office/powerpoint/2010/main" val="299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
          </a:xfrm>
        </p:spPr>
        <p:txBody>
          <a:bodyPr>
            <a:normAutofit fontScale="90000"/>
          </a:bodyPr>
          <a:lstStyle/>
          <a:p>
            <a:r>
              <a:rPr lang="en-US" b="1" dirty="0" smtClean="0"/>
              <a:t>Precipitation </a:t>
            </a:r>
            <a:endParaRPr lang="en-US" b="1" dirty="0"/>
          </a:p>
        </p:txBody>
      </p:sp>
      <p:sp>
        <p:nvSpPr>
          <p:cNvPr id="3" name="Subtitle 2"/>
          <p:cNvSpPr>
            <a:spLocks noGrp="1"/>
          </p:cNvSpPr>
          <p:nvPr>
            <p:ph type="subTitle" idx="1"/>
          </p:nvPr>
        </p:nvSpPr>
        <p:spPr>
          <a:xfrm>
            <a:off x="0" y="533400"/>
            <a:ext cx="9144000" cy="6324600"/>
          </a:xfrm>
        </p:spPr>
        <p:txBody>
          <a:bodyPr>
            <a:noAutofit/>
          </a:bodyPr>
          <a:lstStyle/>
          <a:p>
            <a:pPr algn="just"/>
            <a:r>
              <a:rPr lang="en-US" sz="2800" b="1" dirty="0" smtClean="0">
                <a:solidFill>
                  <a:schemeClr val="tx1"/>
                </a:solidFill>
              </a:rPr>
              <a:t>Partly infiltrated down through the soil layer</a:t>
            </a:r>
          </a:p>
          <a:p>
            <a:pPr algn="just"/>
            <a:r>
              <a:rPr lang="en-US" sz="2800" b="1" dirty="0" smtClean="0">
                <a:solidFill>
                  <a:srgbClr val="FF0000"/>
                </a:solidFill>
              </a:rPr>
              <a:t>But </a:t>
            </a:r>
          </a:p>
          <a:p>
            <a:pPr algn="just"/>
            <a:r>
              <a:rPr lang="en-US" sz="2800" b="1" dirty="0" smtClean="0">
                <a:solidFill>
                  <a:schemeClr val="tx1"/>
                </a:solidFill>
              </a:rPr>
              <a:t>Infiltration rate varies </a:t>
            </a:r>
            <a:r>
              <a:rPr lang="en-US" sz="2800" b="1" dirty="0">
                <a:solidFill>
                  <a:schemeClr val="tx1"/>
                </a:solidFill>
              </a:rPr>
              <a:t>both spatially and temporally due to a number of </a:t>
            </a:r>
            <a:r>
              <a:rPr lang="en-US" sz="2800" b="1" dirty="0" smtClean="0">
                <a:solidFill>
                  <a:schemeClr val="tx1"/>
                </a:solidFill>
              </a:rPr>
              <a:t>factors</a:t>
            </a:r>
            <a:r>
              <a:rPr lang="en-US" sz="2800" b="1" dirty="0">
                <a:solidFill>
                  <a:schemeClr val="tx1"/>
                </a:solidFill>
              </a:rPr>
              <a:t>. </a:t>
            </a:r>
            <a:endParaRPr lang="en-US" sz="2800" b="1" dirty="0" smtClean="0">
              <a:solidFill>
                <a:schemeClr val="tx1"/>
              </a:solidFill>
            </a:endParaRPr>
          </a:p>
          <a:p>
            <a:pPr marL="342900" indent="-342900" algn="just">
              <a:buFont typeface="Wingdings" panose="05000000000000000000" pitchFamily="2" charset="2"/>
              <a:buChar char="ü"/>
            </a:pPr>
            <a:r>
              <a:rPr lang="en-US" sz="2800" b="1" dirty="0" smtClean="0">
                <a:solidFill>
                  <a:srgbClr val="FF0000"/>
                </a:solidFill>
              </a:rPr>
              <a:t>Soil type, geology, morphology, intensity, duration, depth, </a:t>
            </a:r>
            <a:endParaRPr lang="en-US" sz="2800" b="1" dirty="0">
              <a:solidFill>
                <a:srgbClr val="FF0000"/>
              </a:solidFill>
            </a:endParaRPr>
          </a:p>
          <a:p>
            <a:pPr algn="just"/>
            <a:r>
              <a:rPr lang="en-US" sz="2800" b="1" dirty="0" smtClean="0">
                <a:solidFill>
                  <a:schemeClr val="tx1"/>
                </a:solidFill>
              </a:rPr>
              <a:t>Infiltration rate, total infiltrated water (cumulative) and infiltration capacity also varied with time, </a:t>
            </a:r>
            <a:r>
              <a:rPr lang="en-US" sz="2800" b="1" dirty="0">
                <a:solidFill>
                  <a:schemeClr val="tx1"/>
                </a:solidFill>
              </a:rPr>
              <a:t>rainfall </a:t>
            </a:r>
            <a:r>
              <a:rPr lang="en-US" sz="2800" b="1" dirty="0" smtClean="0">
                <a:solidFill>
                  <a:schemeClr val="tx1"/>
                </a:solidFill>
              </a:rPr>
              <a:t>intensity and frequency, </a:t>
            </a:r>
          </a:p>
          <a:p>
            <a:pPr algn="just"/>
            <a:endParaRPr lang="en-US" sz="2800" b="1" dirty="0" smtClean="0">
              <a:solidFill>
                <a:schemeClr val="tx1"/>
              </a:solidFill>
            </a:endParaRPr>
          </a:p>
          <a:p>
            <a:pPr algn="just"/>
            <a:r>
              <a:rPr lang="en-US" sz="2800" b="1" dirty="0" smtClean="0">
                <a:solidFill>
                  <a:schemeClr val="tx1"/>
                </a:solidFill>
              </a:rPr>
              <a:t>Early time or when the </a:t>
            </a:r>
            <a:r>
              <a:rPr lang="en-US" sz="2800" b="1" dirty="0">
                <a:solidFill>
                  <a:schemeClr val="tx1"/>
                </a:solidFill>
              </a:rPr>
              <a:t>soil is completely full of </a:t>
            </a:r>
            <a:r>
              <a:rPr lang="en-US" sz="2800" b="1" dirty="0" smtClean="0">
                <a:solidFill>
                  <a:schemeClr val="tx1"/>
                </a:solidFill>
              </a:rPr>
              <a:t>water</a:t>
            </a:r>
          </a:p>
          <a:p>
            <a:pPr algn="just"/>
            <a:r>
              <a:rPr lang="en-US" sz="2800" b="1" dirty="0" smtClean="0">
                <a:solidFill>
                  <a:schemeClr val="tx1"/>
                </a:solidFill>
              </a:rPr>
              <a:t>Rather  it drains </a:t>
            </a:r>
            <a:r>
              <a:rPr lang="en-US" sz="2800" b="1" dirty="0">
                <a:solidFill>
                  <a:schemeClr val="tx1"/>
                </a:solidFill>
              </a:rPr>
              <a:t>quickly </a:t>
            </a:r>
            <a:r>
              <a:rPr lang="en-US" sz="2800" b="1" dirty="0" smtClean="0">
                <a:solidFill>
                  <a:schemeClr val="tx1"/>
                </a:solidFill>
              </a:rPr>
              <a:t>(gravitational water)</a:t>
            </a:r>
          </a:p>
          <a:p>
            <a:pPr algn="just"/>
            <a:r>
              <a:rPr lang="en-US" sz="2800" b="1" dirty="0" smtClean="0">
                <a:solidFill>
                  <a:schemeClr val="tx1"/>
                </a:solidFill>
              </a:rPr>
              <a:t> But </a:t>
            </a:r>
          </a:p>
          <a:p>
            <a:pPr algn="just"/>
            <a:r>
              <a:rPr lang="en-US" sz="2800" b="1" dirty="0" smtClean="0">
                <a:solidFill>
                  <a:schemeClr val="tx1"/>
                </a:solidFill>
              </a:rPr>
              <a:t>Portion </a:t>
            </a:r>
            <a:r>
              <a:rPr lang="en-US" sz="2800" b="1" dirty="0">
                <a:solidFill>
                  <a:schemeClr val="tx1"/>
                </a:solidFill>
              </a:rPr>
              <a:t>that remains </a:t>
            </a:r>
            <a:r>
              <a:rPr lang="en-US" sz="2800" b="1" dirty="0" smtClean="0">
                <a:solidFill>
                  <a:schemeClr val="tx1"/>
                </a:solidFill>
              </a:rPr>
              <a:t>in the soil zone is the </a:t>
            </a:r>
            <a:r>
              <a:rPr lang="en-US" sz="2800" b="1" dirty="0">
                <a:solidFill>
                  <a:srgbClr val="FF0000"/>
                </a:solidFill>
              </a:rPr>
              <a:t>field </a:t>
            </a:r>
            <a:r>
              <a:rPr lang="en-US" sz="2800" b="1" dirty="0" smtClean="0">
                <a:solidFill>
                  <a:srgbClr val="FF0000"/>
                </a:solidFill>
              </a:rPr>
              <a:t>capacity</a:t>
            </a:r>
            <a:endParaRPr lang="en-US" sz="2800" b="1" dirty="0">
              <a:solidFill>
                <a:srgbClr val="FF0000"/>
              </a:solidFill>
            </a:endParaRPr>
          </a:p>
          <a:p>
            <a:r>
              <a:rPr lang="en-US" sz="2400" dirty="0"/>
              <a:t> </a:t>
            </a:r>
          </a:p>
        </p:txBody>
      </p:sp>
    </p:spTree>
    <p:extLst>
      <p:ext uri="{BB962C8B-B14F-4D97-AF65-F5344CB8AC3E}">
        <p14:creationId xmlns:p14="http://schemas.microsoft.com/office/powerpoint/2010/main" val="405622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
          </a:xfrm>
        </p:spPr>
        <p:txBody>
          <a:bodyPr>
            <a:normAutofit fontScale="90000"/>
          </a:bodyPr>
          <a:lstStyle/>
          <a:p>
            <a:r>
              <a:rPr lang="en-US" dirty="0" smtClean="0"/>
              <a:t>Cont.</a:t>
            </a:r>
            <a:endParaRPr lang="en-US" dirty="0"/>
          </a:p>
        </p:txBody>
      </p:sp>
      <p:sp>
        <p:nvSpPr>
          <p:cNvPr id="3" name="Subtitle 2"/>
          <p:cNvSpPr>
            <a:spLocks noGrp="1"/>
          </p:cNvSpPr>
          <p:nvPr>
            <p:ph type="subTitle" idx="1"/>
          </p:nvPr>
        </p:nvSpPr>
        <p:spPr>
          <a:xfrm>
            <a:off x="0" y="381000"/>
            <a:ext cx="9144000" cy="6477000"/>
          </a:xfrm>
        </p:spPr>
        <p:txBody>
          <a:bodyPr>
            <a:normAutofit lnSpcReduction="10000"/>
          </a:bodyPr>
          <a:lstStyle/>
          <a:p>
            <a:pPr algn="just"/>
            <a:r>
              <a:rPr lang="en-US" b="1" dirty="0">
                <a:solidFill>
                  <a:schemeClr val="tx1"/>
                </a:solidFill>
              </a:rPr>
              <a:t>The infiltrated may also </a:t>
            </a:r>
          </a:p>
          <a:p>
            <a:pPr marL="457200" indent="-457200" algn="just">
              <a:buFont typeface="Wingdings" panose="05000000000000000000" pitchFamily="2" charset="2"/>
              <a:buChar char="Ø"/>
            </a:pPr>
            <a:r>
              <a:rPr lang="en-US" b="1" dirty="0">
                <a:solidFill>
                  <a:schemeClr val="tx1"/>
                </a:solidFill>
              </a:rPr>
              <a:t>Stored in the unsaturated zone or </a:t>
            </a:r>
          </a:p>
          <a:p>
            <a:pPr marL="457200" indent="-457200" algn="just">
              <a:buFont typeface="Wingdings" panose="05000000000000000000" pitchFamily="2" charset="2"/>
              <a:buChar char="Ø"/>
            </a:pPr>
            <a:r>
              <a:rPr lang="en-US" b="1" dirty="0">
                <a:solidFill>
                  <a:schemeClr val="tx1"/>
                </a:solidFill>
              </a:rPr>
              <a:t>Percolated down </a:t>
            </a:r>
            <a:r>
              <a:rPr lang="en-US" b="1" dirty="0" smtClean="0">
                <a:solidFill>
                  <a:schemeClr val="tx1"/>
                </a:solidFill>
              </a:rPr>
              <a:t>below saturated zone (water Table)</a:t>
            </a:r>
            <a:endParaRPr lang="en-US" b="1" dirty="0">
              <a:solidFill>
                <a:schemeClr val="tx1"/>
              </a:solidFill>
            </a:endParaRPr>
          </a:p>
          <a:p>
            <a:pPr algn="just"/>
            <a:r>
              <a:rPr lang="en-US" b="1" dirty="0" smtClean="0">
                <a:solidFill>
                  <a:schemeClr val="tx1"/>
                </a:solidFill>
              </a:rPr>
              <a:t>Part of rainfall also </a:t>
            </a:r>
            <a:r>
              <a:rPr lang="en-US" b="1" dirty="0">
                <a:solidFill>
                  <a:schemeClr val="tx1"/>
                </a:solidFill>
              </a:rPr>
              <a:t>flows as </a:t>
            </a:r>
            <a:r>
              <a:rPr lang="en-US" b="1" dirty="0" smtClean="0">
                <a:solidFill>
                  <a:schemeClr val="tx1"/>
                </a:solidFill>
              </a:rPr>
              <a:t>Runoff  to </a:t>
            </a:r>
            <a:r>
              <a:rPr lang="en-US" b="1" dirty="0">
                <a:solidFill>
                  <a:schemeClr val="tx1"/>
                </a:solidFill>
              </a:rPr>
              <a:t>areas of lower </a:t>
            </a:r>
            <a:r>
              <a:rPr lang="en-US" b="1" dirty="0" smtClean="0">
                <a:solidFill>
                  <a:schemeClr val="tx1"/>
                </a:solidFill>
              </a:rPr>
              <a:t>elevation, either to</a:t>
            </a:r>
          </a:p>
          <a:p>
            <a:pPr marL="457200" indent="-457200" algn="just">
              <a:buFont typeface="Wingdings" panose="05000000000000000000" pitchFamily="2" charset="2"/>
              <a:buChar char="Ø"/>
            </a:pPr>
            <a:r>
              <a:rPr lang="en-US" b="1" dirty="0" smtClean="0">
                <a:solidFill>
                  <a:schemeClr val="tx1"/>
                </a:solidFill>
              </a:rPr>
              <a:t>Lakes </a:t>
            </a:r>
          </a:p>
          <a:p>
            <a:pPr marL="457200" indent="-457200" algn="just">
              <a:buFont typeface="Wingdings" panose="05000000000000000000" pitchFamily="2" charset="2"/>
              <a:buChar char="Ø"/>
            </a:pPr>
            <a:r>
              <a:rPr lang="en-US" b="1" dirty="0" smtClean="0">
                <a:solidFill>
                  <a:schemeClr val="tx1"/>
                </a:solidFill>
              </a:rPr>
              <a:t>Oceans</a:t>
            </a:r>
          </a:p>
          <a:p>
            <a:pPr marL="457200" indent="-457200" algn="just">
              <a:buFont typeface="Wingdings" panose="05000000000000000000" pitchFamily="2" charset="2"/>
              <a:buChar char="Ø"/>
            </a:pPr>
            <a:r>
              <a:rPr lang="en-US" b="1" dirty="0" smtClean="0">
                <a:solidFill>
                  <a:schemeClr val="tx1"/>
                </a:solidFill>
              </a:rPr>
              <a:t>Rivers and streams </a:t>
            </a:r>
          </a:p>
          <a:p>
            <a:pPr algn="just"/>
            <a:r>
              <a:rPr lang="en-US" b="1" dirty="0" smtClean="0">
                <a:solidFill>
                  <a:schemeClr val="tx1"/>
                </a:solidFill>
              </a:rPr>
              <a:t>Directly or In the form of base flow, </a:t>
            </a:r>
            <a:r>
              <a:rPr lang="en-US" b="1" dirty="0">
                <a:solidFill>
                  <a:schemeClr val="tx1"/>
                </a:solidFill>
              </a:rPr>
              <a:t>stream flow or stream </a:t>
            </a:r>
            <a:r>
              <a:rPr lang="en-US" b="1" dirty="0" smtClean="0">
                <a:solidFill>
                  <a:schemeClr val="tx1"/>
                </a:solidFill>
              </a:rPr>
              <a:t>discharge</a:t>
            </a:r>
            <a:endParaRPr lang="en-US" b="1" dirty="0">
              <a:solidFill>
                <a:schemeClr val="tx1"/>
              </a:solidFill>
            </a:endParaRPr>
          </a:p>
          <a:p>
            <a:r>
              <a:rPr lang="en-US" b="1" dirty="0" smtClean="0">
                <a:solidFill>
                  <a:srgbClr val="FF0000"/>
                </a:solidFill>
              </a:rPr>
              <a:t>This part is vital for </a:t>
            </a:r>
            <a:r>
              <a:rPr lang="en-US" b="1" dirty="0">
                <a:solidFill>
                  <a:srgbClr val="FF0000"/>
                </a:solidFill>
              </a:rPr>
              <a:t>surface water </a:t>
            </a:r>
            <a:r>
              <a:rPr lang="en-US" b="1" dirty="0" smtClean="0">
                <a:solidFill>
                  <a:srgbClr val="FF0000"/>
                </a:solidFill>
              </a:rPr>
              <a:t>harvesting</a:t>
            </a: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91536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9600"/>
          </a:xfrm>
        </p:spPr>
        <p:txBody>
          <a:bodyPr>
            <a:normAutofit/>
          </a:bodyPr>
          <a:lstStyle/>
          <a:p>
            <a:r>
              <a:rPr lang="en-US" altLang="en-US" sz="2800" b="1" dirty="0" smtClean="0">
                <a:latin typeface="Arial" pitchFamily="34" charset="0"/>
                <a:cs typeface="Times New Roman" pitchFamily="18" charset="0"/>
              </a:rPr>
              <a:t>Objectives of the course</a:t>
            </a:r>
            <a:endParaRPr lang="en-US" sz="2800" b="1" dirty="0"/>
          </a:p>
        </p:txBody>
      </p:sp>
      <p:sp>
        <p:nvSpPr>
          <p:cNvPr id="3" name="Subtitle 2"/>
          <p:cNvSpPr>
            <a:spLocks noGrp="1"/>
          </p:cNvSpPr>
          <p:nvPr>
            <p:ph type="subTitle" idx="1"/>
          </p:nvPr>
        </p:nvSpPr>
        <p:spPr>
          <a:xfrm>
            <a:off x="0" y="609600"/>
            <a:ext cx="9144000" cy="6248400"/>
          </a:xfrm>
        </p:spPr>
        <p:txBody>
          <a:bodyPr/>
          <a:lstStyle/>
          <a:p>
            <a:pPr algn="just"/>
            <a:r>
              <a:rPr lang="en-US" altLang="en-US" b="1" dirty="0" smtClean="0">
                <a:solidFill>
                  <a:schemeClr val="tx1"/>
                </a:solidFill>
                <a:latin typeface="Arial" pitchFamily="34" charset="0"/>
                <a:cs typeface="Times New Roman" pitchFamily="18" charset="0"/>
              </a:rPr>
              <a:t>To </a:t>
            </a:r>
            <a:r>
              <a:rPr lang="en-US" altLang="en-US" b="1" dirty="0">
                <a:solidFill>
                  <a:schemeClr val="tx1"/>
                </a:solidFill>
                <a:latin typeface="Arial" pitchFamily="34" charset="0"/>
                <a:cs typeface="Times New Roman" pitchFamily="18" charset="0"/>
              </a:rPr>
              <a:t>introduce students to basic concepts of soil, water, plants, their interactions, as well as irrigation and drainage systems design, planning  and management</a:t>
            </a:r>
            <a:r>
              <a:rPr lang="en-US" altLang="en-US" b="1" dirty="0" smtClean="0">
                <a:solidFill>
                  <a:schemeClr val="tx1"/>
                </a:solidFill>
                <a:latin typeface="Arial" pitchFamily="34" charset="0"/>
                <a:cs typeface="Times New Roman" pitchFamily="18" charset="0"/>
              </a:rPr>
              <a:t>.</a:t>
            </a:r>
          </a:p>
          <a:p>
            <a:pPr algn="just"/>
            <a:endParaRPr lang="en-US" altLang="en-US" b="1" dirty="0">
              <a:solidFill>
                <a:schemeClr val="tx1"/>
              </a:solidFill>
              <a:latin typeface="Arial" pitchFamily="34" charset="0"/>
              <a:cs typeface="Times New Roman" pitchFamily="18" charset="0"/>
            </a:endParaRPr>
          </a:p>
          <a:p>
            <a:pPr algn="just"/>
            <a:r>
              <a:rPr lang="en-US" altLang="en-US" b="1" dirty="0" smtClean="0">
                <a:solidFill>
                  <a:schemeClr val="tx1"/>
                </a:solidFill>
                <a:latin typeface="Arial" pitchFamily="34" charset="0"/>
                <a:cs typeface="Times New Roman" pitchFamily="18" charset="0"/>
              </a:rPr>
              <a:t>To </a:t>
            </a:r>
            <a:r>
              <a:rPr lang="en-US" altLang="en-US" b="1" dirty="0">
                <a:solidFill>
                  <a:schemeClr val="tx1"/>
                </a:solidFill>
                <a:latin typeface="Arial" pitchFamily="34" charset="0"/>
                <a:cs typeface="Times New Roman" pitchFamily="18" charset="0"/>
              </a:rPr>
              <a:t>develop analytical skills relevant to the areas </a:t>
            </a:r>
            <a:r>
              <a:rPr lang="en-US" altLang="en-US" b="1" dirty="0">
                <a:solidFill>
                  <a:srgbClr val="FF0000"/>
                </a:solidFill>
                <a:latin typeface="Arial" pitchFamily="34" charset="0"/>
                <a:cs typeface="Times New Roman" pitchFamily="18" charset="0"/>
              </a:rPr>
              <a:t>mentioned </a:t>
            </a:r>
            <a:r>
              <a:rPr lang="en-US" altLang="en-US" b="1" dirty="0" smtClean="0">
                <a:solidFill>
                  <a:srgbClr val="FF0000"/>
                </a:solidFill>
                <a:latin typeface="Arial" pitchFamily="34" charset="0"/>
                <a:cs typeface="Times New Roman" pitchFamily="18" charset="0"/>
              </a:rPr>
              <a:t>above</a:t>
            </a:r>
            <a:r>
              <a:rPr lang="en-US" altLang="en-US" b="1" dirty="0">
                <a:solidFill>
                  <a:srgbClr val="FF0000"/>
                </a:solidFill>
                <a:latin typeface="Arial" pitchFamily="34" charset="0"/>
                <a:cs typeface="Times New Roman" pitchFamily="18" charset="0"/>
              </a:rPr>
              <a:t>, </a:t>
            </a:r>
            <a:r>
              <a:rPr lang="en-US" altLang="en-US" b="1" dirty="0">
                <a:solidFill>
                  <a:schemeClr val="tx1"/>
                </a:solidFill>
                <a:latin typeface="Arial" pitchFamily="34" charset="0"/>
                <a:cs typeface="Times New Roman" pitchFamily="18" charset="0"/>
              </a:rPr>
              <a:t>particularly the design of irrigation and drainage projects.</a:t>
            </a:r>
          </a:p>
          <a:p>
            <a:endParaRPr lang="en-US" b="1" dirty="0">
              <a:solidFill>
                <a:schemeClr val="tx1"/>
              </a:solidFill>
            </a:endParaRPr>
          </a:p>
          <a:p>
            <a:endParaRPr lang="en-US" dirty="0"/>
          </a:p>
        </p:txBody>
      </p:sp>
    </p:spTree>
    <p:extLst>
      <p:ext uri="{BB962C8B-B14F-4D97-AF65-F5344CB8AC3E}">
        <p14:creationId xmlns:p14="http://schemas.microsoft.com/office/powerpoint/2010/main" val="2987218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 y="13855"/>
            <a:ext cx="9137073" cy="443345"/>
          </a:xfrm>
        </p:spPr>
        <p:txBody>
          <a:bodyPr>
            <a:normAutofit fontScale="90000"/>
          </a:bodyPr>
          <a:lstStyle/>
          <a:p>
            <a:r>
              <a:rPr lang="en-US" b="1" dirty="0" smtClean="0"/>
              <a:t/>
            </a:r>
            <a:br>
              <a:rPr lang="en-US" b="1" dirty="0" smtClean="0"/>
            </a:br>
            <a:r>
              <a:rPr lang="en-US" sz="3600" b="1" dirty="0">
                <a:solidFill>
                  <a:srgbClr val="FF0000"/>
                </a:solidFill>
              </a:rPr>
              <a:t>W</a:t>
            </a:r>
            <a:r>
              <a:rPr lang="en-US" sz="3600" b="1" dirty="0" smtClean="0">
                <a:solidFill>
                  <a:srgbClr val="FF0000"/>
                </a:solidFill>
              </a:rPr>
              <a:t>hich </a:t>
            </a:r>
            <a:r>
              <a:rPr lang="en-GB" sz="3600" b="1" dirty="0" smtClean="0">
                <a:solidFill>
                  <a:srgbClr val="FF0000"/>
                </a:solidFill>
              </a:rPr>
              <a:t>source </a:t>
            </a:r>
            <a:r>
              <a:rPr lang="en-GB" sz="3600" b="1" dirty="0">
                <a:solidFill>
                  <a:srgbClr val="FF0000"/>
                </a:solidFill>
              </a:rPr>
              <a:t>is better</a:t>
            </a:r>
            <a:r>
              <a:rPr lang="en-GB" sz="3600" b="1" dirty="0" smtClean="0">
                <a:solidFill>
                  <a:srgbClr val="FF0000"/>
                </a:solidFill>
              </a:rPr>
              <a:t>?</a:t>
            </a:r>
            <a:r>
              <a:rPr lang="en-US" sz="3600" b="1" u="sng" dirty="0">
                <a:solidFill>
                  <a:srgbClr val="FF0000"/>
                </a:solidFill>
              </a:rPr>
              <a:t/>
            </a:r>
            <a:br>
              <a:rPr lang="en-US" sz="3600" b="1" u="sng" dirty="0">
                <a:solidFill>
                  <a:srgbClr val="FF0000"/>
                </a:solidFill>
              </a:rPr>
            </a:br>
            <a:endParaRPr lang="en-US" sz="3600" b="1" dirty="0">
              <a:solidFill>
                <a:srgbClr val="FF0000"/>
              </a:solidFill>
            </a:endParaRPr>
          </a:p>
        </p:txBody>
      </p:sp>
      <p:sp>
        <p:nvSpPr>
          <p:cNvPr id="3" name="Subtitle 2"/>
          <p:cNvSpPr>
            <a:spLocks noGrp="1"/>
          </p:cNvSpPr>
          <p:nvPr>
            <p:ph type="subTitle" idx="1"/>
          </p:nvPr>
        </p:nvSpPr>
        <p:spPr>
          <a:xfrm>
            <a:off x="0" y="457200"/>
            <a:ext cx="9144000" cy="6400800"/>
          </a:xfrm>
        </p:spPr>
        <p:txBody>
          <a:bodyPr>
            <a:normAutofit/>
          </a:bodyPr>
          <a:lstStyle/>
          <a:p>
            <a:pPr algn="just"/>
            <a:r>
              <a:rPr lang="en-GB" b="1" dirty="0" smtClean="0">
                <a:solidFill>
                  <a:schemeClr val="tx1"/>
                </a:solidFill>
              </a:rPr>
              <a:t>Factors ruled to select </a:t>
            </a:r>
            <a:r>
              <a:rPr lang="en-US" b="1" dirty="0" smtClean="0"/>
              <a:t>sources </a:t>
            </a:r>
            <a:r>
              <a:rPr lang="en-US" b="1" dirty="0"/>
              <a:t>of irrigation </a:t>
            </a:r>
            <a:r>
              <a:rPr lang="en-US" b="1" dirty="0" smtClean="0"/>
              <a:t>water </a:t>
            </a:r>
            <a:r>
              <a:rPr lang="en-GB" b="1" dirty="0" smtClean="0">
                <a:solidFill>
                  <a:schemeClr val="tx1"/>
                </a:solidFill>
              </a:rPr>
              <a:t>are</a:t>
            </a:r>
          </a:p>
          <a:p>
            <a:pPr marL="457200" indent="-457200" algn="just">
              <a:buFont typeface="Wingdings" panose="05000000000000000000" pitchFamily="2" charset="2"/>
              <a:buChar char="Ø"/>
            </a:pPr>
            <a:r>
              <a:rPr lang="en-GB" b="1" dirty="0" smtClean="0">
                <a:solidFill>
                  <a:schemeClr val="tx1"/>
                </a:solidFill>
              </a:rPr>
              <a:t>Availability</a:t>
            </a:r>
          </a:p>
          <a:p>
            <a:pPr marL="457200" indent="-457200" algn="just">
              <a:buFont typeface="Wingdings" panose="05000000000000000000" pitchFamily="2" charset="2"/>
              <a:buChar char="Ø"/>
            </a:pPr>
            <a:r>
              <a:rPr lang="en-GB" b="1" dirty="0" smtClean="0">
                <a:solidFill>
                  <a:schemeClr val="tx1"/>
                </a:solidFill>
              </a:rPr>
              <a:t>Quantity</a:t>
            </a:r>
          </a:p>
          <a:p>
            <a:pPr marL="457200" indent="-457200" algn="just">
              <a:buFont typeface="Wingdings" panose="05000000000000000000" pitchFamily="2" charset="2"/>
              <a:buChar char="Ø"/>
            </a:pPr>
            <a:r>
              <a:rPr lang="en-GB" b="1" dirty="0" smtClean="0">
                <a:solidFill>
                  <a:schemeClr val="tx1"/>
                </a:solidFill>
              </a:rPr>
              <a:t>Quality </a:t>
            </a:r>
          </a:p>
          <a:p>
            <a:pPr marL="457200" indent="-457200" algn="just">
              <a:buFont typeface="Wingdings" panose="05000000000000000000" pitchFamily="2" charset="2"/>
              <a:buChar char="Ø"/>
            </a:pPr>
            <a:r>
              <a:rPr lang="en-GB" b="1" dirty="0" smtClean="0">
                <a:solidFill>
                  <a:schemeClr val="tx1"/>
                </a:solidFill>
              </a:rPr>
              <a:t>Sustainability </a:t>
            </a:r>
          </a:p>
          <a:p>
            <a:pPr marL="457200" indent="-457200" algn="just">
              <a:buFont typeface="Wingdings" panose="05000000000000000000" pitchFamily="2" charset="2"/>
              <a:buChar char="Ø"/>
            </a:pPr>
            <a:r>
              <a:rPr lang="en-GB" b="1" dirty="0" smtClean="0">
                <a:solidFill>
                  <a:schemeClr val="tx1"/>
                </a:solidFill>
              </a:rPr>
              <a:t>Accessibility </a:t>
            </a:r>
          </a:p>
          <a:p>
            <a:pPr marL="457200" indent="-457200" algn="just">
              <a:buFont typeface="Wingdings" panose="05000000000000000000" pitchFamily="2" charset="2"/>
              <a:buChar char="Ø"/>
            </a:pPr>
            <a:r>
              <a:rPr lang="en-GB" b="1" dirty="0" smtClean="0">
                <a:solidFill>
                  <a:schemeClr val="tx1"/>
                </a:solidFill>
              </a:rPr>
              <a:t>Economic to use the available water</a:t>
            </a:r>
          </a:p>
          <a:p>
            <a:pPr marL="457200" indent="-457200" algn="just">
              <a:buFont typeface="Wingdings" panose="05000000000000000000" pitchFamily="2" charset="2"/>
              <a:buChar char="Ø"/>
            </a:pPr>
            <a:r>
              <a:rPr lang="en-GB" b="1" dirty="0" smtClean="0">
                <a:solidFill>
                  <a:schemeClr val="tx1"/>
                </a:solidFill>
              </a:rPr>
              <a:t>Technology</a:t>
            </a:r>
          </a:p>
          <a:p>
            <a:pPr marL="457200" indent="-457200" algn="just">
              <a:buFont typeface="Wingdings" panose="05000000000000000000" pitchFamily="2" charset="2"/>
              <a:buChar char="Ø"/>
            </a:pPr>
            <a:r>
              <a:rPr lang="en-GB" b="1" dirty="0" smtClean="0">
                <a:solidFill>
                  <a:schemeClr val="tx1"/>
                </a:solidFill>
              </a:rPr>
              <a:t>Political and administrative influences </a:t>
            </a:r>
          </a:p>
          <a:p>
            <a:pPr algn="just"/>
            <a:endParaRPr lang="en-GB" b="1" dirty="0">
              <a:solidFill>
                <a:schemeClr val="tx1"/>
              </a:solidFill>
            </a:endParaRPr>
          </a:p>
        </p:txBody>
      </p:sp>
    </p:spTree>
    <p:extLst>
      <p:ext uri="{BB962C8B-B14F-4D97-AF65-F5344CB8AC3E}">
        <p14:creationId xmlns:p14="http://schemas.microsoft.com/office/powerpoint/2010/main" val="273035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smtClean="0"/>
              <a:t/>
            </a:r>
            <a:br>
              <a:rPr lang="en-US" b="1" dirty="0" smtClean="0"/>
            </a:br>
            <a:r>
              <a:rPr lang="en-US" b="1" dirty="0" smtClean="0"/>
              <a:t>Water </a:t>
            </a:r>
            <a:r>
              <a:rPr lang="en-US" b="1" dirty="0"/>
              <a:t>availability</a:t>
            </a: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normAutofit fontScale="92500" lnSpcReduction="20000"/>
          </a:bodyPr>
          <a:lstStyle/>
          <a:p>
            <a:pPr algn="just"/>
            <a:r>
              <a:rPr lang="en-US" b="1" dirty="0">
                <a:solidFill>
                  <a:schemeClr val="tx1"/>
                </a:solidFill>
              </a:rPr>
              <a:t>Due to various factors e.g. climate, topography,….</a:t>
            </a:r>
          </a:p>
          <a:p>
            <a:pPr algn="just"/>
            <a:r>
              <a:rPr lang="en-US" b="1" dirty="0">
                <a:solidFill>
                  <a:schemeClr val="tx1"/>
                </a:solidFill>
              </a:rPr>
              <a:t>distribution of water varied </a:t>
            </a:r>
            <a:r>
              <a:rPr lang="en-US" b="1" dirty="0">
                <a:solidFill>
                  <a:srgbClr val="0033CC"/>
                </a:solidFill>
              </a:rPr>
              <a:t>a lot over the year, or even between one year and another. </a:t>
            </a:r>
            <a:endParaRPr lang="en-US" b="1" dirty="0" smtClean="0">
              <a:solidFill>
                <a:srgbClr val="0033CC"/>
              </a:solidFill>
            </a:endParaRPr>
          </a:p>
          <a:p>
            <a:pPr algn="just"/>
            <a:endParaRPr lang="en-US" b="1" dirty="0">
              <a:solidFill>
                <a:srgbClr val="0033CC"/>
              </a:solidFill>
            </a:endParaRPr>
          </a:p>
          <a:p>
            <a:pPr algn="just"/>
            <a:r>
              <a:rPr lang="en-US" b="1" dirty="0" smtClean="0">
                <a:solidFill>
                  <a:srgbClr val="0033CC"/>
                </a:solidFill>
              </a:rPr>
              <a:t>The </a:t>
            </a:r>
            <a:r>
              <a:rPr lang="en-US" b="1" dirty="0">
                <a:solidFill>
                  <a:srgbClr val="0033CC"/>
                </a:solidFill>
              </a:rPr>
              <a:t>possibility of supplying </a:t>
            </a:r>
            <a:r>
              <a:rPr lang="en-US" b="1" dirty="0" smtClean="0">
                <a:solidFill>
                  <a:srgbClr val="0033CC"/>
                </a:solidFill>
              </a:rPr>
              <a:t>water </a:t>
            </a:r>
            <a:r>
              <a:rPr lang="en-US" b="1" dirty="0">
                <a:solidFill>
                  <a:srgbClr val="0033CC"/>
                </a:solidFill>
              </a:rPr>
              <a:t>to </a:t>
            </a:r>
            <a:r>
              <a:rPr lang="en-US" b="1" dirty="0" smtClean="0">
                <a:solidFill>
                  <a:srgbClr val="0033CC"/>
                </a:solidFill>
              </a:rPr>
              <a:t>irrigation is then; </a:t>
            </a:r>
          </a:p>
          <a:p>
            <a:pPr marL="457200" indent="-457200" algn="just">
              <a:buFont typeface="Wingdings" pitchFamily="2" charset="2"/>
              <a:buChar char="Ø"/>
            </a:pPr>
            <a:r>
              <a:rPr lang="en-US" b="1" dirty="0" smtClean="0">
                <a:solidFill>
                  <a:srgbClr val="0033CC"/>
                </a:solidFill>
              </a:rPr>
              <a:t>Depends </a:t>
            </a:r>
            <a:r>
              <a:rPr lang="en-US" b="1" dirty="0">
                <a:solidFill>
                  <a:srgbClr val="0033CC"/>
                </a:solidFill>
              </a:rPr>
              <a:t>primarily on the availability of </a:t>
            </a:r>
            <a:r>
              <a:rPr lang="en-US" b="1" dirty="0" smtClean="0">
                <a:solidFill>
                  <a:srgbClr val="0033CC"/>
                </a:solidFill>
              </a:rPr>
              <a:t>the water </a:t>
            </a:r>
            <a:r>
              <a:rPr lang="en-US" b="1" dirty="0">
                <a:solidFill>
                  <a:srgbClr val="0033CC"/>
                </a:solidFill>
              </a:rPr>
              <a:t>at its source. </a:t>
            </a:r>
            <a:endParaRPr lang="en-US" b="1" dirty="0" smtClean="0">
              <a:solidFill>
                <a:srgbClr val="0033CC"/>
              </a:solidFill>
            </a:endParaRPr>
          </a:p>
          <a:p>
            <a:pPr algn="just"/>
            <a:r>
              <a:rPr lang="en-US" b="1" dirty="0" smtClean="0">
                <a:solidFill>
                  <a:schemeClr val="tx1"/>
                </a:solidFill>
              </a:rPr>
              <a:t>The </a:t>
            </a:r>
            <a:r>
              <a:rPr lang="en-US" b="1" dirty="0">
                <a:solidFill>
                  <a:schemeClr val="tx1"/>
                </a:solidFill>
              </a:rPr>
              <a:t>supply </a:t>
            </a:r>
            <a:r>
              <a:rPr lang="en-US" b="1" dirty="0" smtClean="0">
                <a:solidFill>
                  <a:schemeClr val="tx1"/>
                </a:solidFill>
              </a:rPr>
              <a:t>also depends </a:t>
            </a:r>
            <a:r>
              <a:rPr lang="en-US" b="1" dirty="0">
                <a:solidFill>
                  <a:schemeClr val="tx1"/>
                </a:solidFill>
              </a:rPr>
              <a:t>on </a:t>
            </a:r>
            <a:endParaRPr lang="en-US" b="1" dirty="0" smtClean="0">
              <a:solidFill>
                <a:schemeClr val="tx1"/>
              </a:solidFill>
            </a:endParaRPr>
          </a:p>
          <a:p>
            <a:pPr marL="457200" indent="-457200" algn="just">
              <a:buFont typeface="Wingdings" panose="05000000000000000000" pitchFamily="2" charset="2"/>
              <a:buChar char="Ø"/>
            </a:pPr>
            <a:r>
              <a:rPr lang="en-US" b="1" dirty="0" smtClean="0">
                <a:solidFill>
                  <a:schemeClr val="tx1"/>
                </a:solidFill>
              </a:rPr>
              <a:t>the </a:t>
            </a:r>
            <a:r>
              <a:rPr lang="en-US" b="1" dirty="0">
                <a:solidFill>
                  <a:schemeClr val="tx1"/>
                </a:solidFill>
              </a:rPr>
              <a:t>capacity of the facility installed to withdraw </a:t>
            </a:r>
            <a:r>
              <a:rPr lang="en-US" b="1" dirty="0" smtClean="0">
                <a:solidFill>
                  <a:schemeClr val="tx1"/>
                </a:solidFill>
              </a:rPr>
              <a:t>from </a:t>
            </a:r>
            <a:r>
              <a:rPr lang="en-US" b="1" dirty="0">
                <a:solidFill>
                  <a:schemeClr val="tx1"/>
                </a:solidFill>
              </a:rPr>
              <a:t>the water </a:t>
            </a:r>
            <a:r>
              <a:rPr lang="en-US" b="1" dirty="0" smtClean="0">
                <a:solidFill>
                  <a:schemeClr val="tx1"/>
                </a:solidFill>
              </a:rPr>
              <a:t>source</a:t>
            </a:r>
          </a:p>
          <a:p>
            <a:pPr marL="457200" indent="-457200" algn="just">
              <a:buFont typeface="Wingdings" panose="05000000000000000000" pitchFamily="2" charset="2"/>
              <a:buChar char="Ø"/>
            </a:pPr>
            <a:r>
              <a:rPr lang="en-US" b="1" dirty="0" smtClean="0">
                <a:solidFill>
                  <a:schemeClr val="tx1"/>
                </a:solidFill>
              </a:rPr>
              <a:t>Technicians to be used</a:t>
            </a:r>
          </a:p>
          <a:p>
            <a:pPr algn="just"/>
            <a:r>
              <a:rPr lang="en-US" b="1" dirty="0" smtClean="0">
                <a:solidFill>
                  <a:schemeClr val="tx1"/>
                </a:solidFill>
              </a:rPr>
              <a:t>It </a:t>
            </a:r>
            <a:r>
              <a:rPr lang="en-US" b="1" dirty="0">
                <a:solidFill>
                  <a:schemeClr val="tx1"/>
                </a:solidFill>
              </a:rPr>
              <a:t>is </a:t>
            </a:r>
            <a:r>
              <a:rPr lang="en-US" b="1" dirty="0" smtClean="0">
                <a:solidFill>
                  <a:schemeClr val="tx1"/>
                </a:solidFill>
              </a:rPr>
              <a:t>thus, </a:t>
            </a:r>
            <a:r>
              <a:rPr lang="en-US" b="1" dirty="0">
                <a:solidFill>
                  <a:schemeClr val="tx1"/>
                </a:solidFill>
              </a:rPr>
              <a:t>important to know how much water one can tap from a given water source over the course of a season or a year, </a:t>
            </a:r>
          </a:p>
        </p:txBody>
      </p:sp>
    </p:spTree>
    <p:extLst>
      <p:ext uri="{BB962C8B-B14F-4D97-AF65-F5344CB8AC3E}">
        <p14:creationId xmlns:p14="http://schemas.microsoft.com/office/powerpoint/2010/main" val="922874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
          </a:xfrm>
        </p:spPr>
        <p:txBody>
          <a:bodyPr>
            <a:normAutofit fontScale="90000"/>
          </a:bodyPr>
          <a:lstStyle/>
          <a:p>
            <a:r>
              <a:rPr lang="en-US" b="1" dirty="0" smtClean="0"/>
              <a:t>Either in</a:t>
            </a:r>
            <a:endParaRPr lang="en-US" b="1" dirty="0"/>
          </a:p>
        </p:txBody>
      </p:sp>
      <p:sp>
        <p:nvSpPr>
          <p:cNvPr id="3" name="Subtitle 2"/>
          <p:cNvSpPr>
            <a:spLocks noGrp="1"/>
          </p:cNvSpPr>
          <p:nvPr>
            <p:ph type="subTitle" idx="1"/>
          </p:nvPr>
        </p:nvSpPr>
        <p:spPr>
          <a:xfrm>
            <a:off x="0" y="381000"/>
            <a:ext cx="9144000" cy="6477000"/>
          </a:xfrm>
        </p:spPr>
        <p:txBody>
          <a:bodyPr/>
          <a:lstStyle/>
          <a:p>
            <a:pPr marL="457200" indent="-457200" algn="just">
              <a:buFont typeface="Wingdings" panose="05000000000000000000" pitchFamily="2" charset="2"/>
              <a:buChar char="v"/>
            </a:pPr>
            <a:r>
              <a:rPr lang="en-US" b="1" dirty="0">
                <a:solidFill>
                  <a:schemeClr val="tx1"/>
                </a:solidFill>
              </a:rPr>
              <a:t>D</a:t>
            </a:r>
            <a:r>
              <a:rPr lang="en-US" b="1" dirty="0" smtClean="0">
                <a:solidFill>
                  <a:schemeClr val="tx1"/>
                </a:solidFill>
              </a:rPr>
              <a:t>eveloping </a:t>
            </a:r>
            <a:r>
              <a:rPr lang="en-US" b="1" dirty="0">
                <a:solidFill>
                  <a:schemeClr val="tx1"/>
                </a:solidFill>
              </a:rPr>
              <a:t>a new irrigation scheme</a:t>
            </a:r>
            <a:r>
              <a:rPr lang="en-US" b="1" dirty="0" smtClean="0">
                <a:solidFill>
                  <a:schemeClr val="tx1"/>
                </a:solidFill>
              </a:rPr>
              <a:t>,</a:t>
            </a:r>
          </a:p>
          <a:p>
            <a:pPr marL="457200" indent="-457200" algn="just">
              <a:buFont typeface="Wingdings" panose="05000000000000000000" pitchFamily="2" charset="2"/>
              <a:buChar char="v"/>
            </a:pPr>
            <a:r>
              <a:rPr lang="en-US" b="1" dirty="0">
                <a:solidFill>
                  <a:schemeClr val="tx1"/>
                </a:solidFill>
              </a:rPr>
              <a:t>E</a:t>
            </a:r>
            <a:r>
              <a:rPr lang="en-US" b="1" dirty="0" smtClean="0">
                <a:solidFill>
                  <a:schemeClr val="tx1"/>
                </a:solidFill>
              </a:rPr>
              <a:t>xtending </a:t>
            </a:r>
            <a:r>
              <a:rPr lang="en-US" b="1" dirty="0">
                <a:solidFill>
                  <a:schemeClr val="tx1"/>
                </a:solidFill>
              </a:rPr>
              <a:t>an existing scheme</a:t>
            </a:r>
            <a:r>
              <a:rPr lang="en-US" b="1" dirty="0" smtClean="0">
                <a:solidFill>
                  <a:schemeClr val="tx1"/>
                </a:solidFill>
              </a:rPr>
              <a:t>,</a:t>
            </a:r>
          </a:p>
          <a:p>
            <a:pPr marL="457200" indent="-457200" algn="just">
              <a:buFont typeface="Wingdings" panose="05000000000000000000" pitchFamily="2" charset="2"/>
              <a:buChar char="v"/>
            </a:pPr>
            <a:r>
              <a:rPr lang="en-US" b="1" dirty="0">
                <a:solidFill>
                  <a:schemeClr val="tx1"/>
                </a:solidFill>
              </a:rPr>
              <a:t>C</a:t>
            </a:r>
            <a:r>
              <a:rPr lang="en-US" b="1" dirty="0" smtClean="0">
                <a:solidFill>
                  <a:schemeClr val="tx1"/>
                </a:solidFill>
              </a:rPr>
              <a:t>hanging </a:t>
            </a:r>
            <a:r>
              <a:rPr lang="en-US" b="1" dirty="0">
                <a:solidFill>
                  <a:schemeClr val="tx1"/>
                </a:solidFill>
              </a:rPr>
              <a:t>the cropping season</a:t>
            </a:r>
            <a:r>
              <a:rPr lang="en-US" b="1" dirty="0" smtClean="0">
                <a:solidFill>
                  <a:schemeClr val="tx1"/>
                </a:solidFill>
              </a:rPr>
              <a:t>,</a:t>
            </a:r>
          </a:p>
          <a:p>
            <a:pPr marL="457200" indent="-457200" algn="just">
              <a:buFont typeface="Wingdings" panose="05000000000000000000" pitchFamily="2" charset="2"/>
              <a:buChar char="v"/>
            </a:pPr>
            <a:r>
              <a:rPr lang="en-US" b="1" dirty="0">
                <a:solidFill>
                  <a:schemeClr val="tx1"/>
                </a:solidFill>
              </a:rPr>
              <a:t>A</a:t>
            </a:r>
            <a:r>
              <a:rPr lang="en-US" b="1" dirty="0" smtClean="0">
                <a:solidFill>
                  <a:schemeClr val="tx1"/>
                </a:solidFill>
              </a:rPr>
              <a:t>dding </a:t>
            </a:r>
            <a:r>
              <a:rPr lang="en-US" b="1" dirty="0">
                <a:solidFill>
                  <a:schemeClr val="tx1"/>
                </a:solidFill>
              </a:rPr>
              <a:t>a second or third irrigation season</a:t>
            </a:r>
            <a:r>
              <a:rPr lang="en-US" b="1" dirty="0" smtClean="0">
                <a:solidFill>
                  <a:schemeClr val="tx1"/>
                </a:solidFill>
              </a:rPr>
              <a:t>,</a:t>
            </a:r>
          </a:p>
          <a:p>
            <a:pPr marL="457200" indent="-457200" algn="just">
              <a:buFont typeface="Wingdings" panose="05000000000000000000" pitchFamily="2" charset="2"/>
              <a:buChar char="v"/>
            </a:pPr>
            <a:r>
              <a:rPr lang="en-US" b="1" dirty="0">
                <a:solidFill>
                  <a:schemeClr val="tx1"/>
                </a:solidFill>
              </a:rPr>
              <a:t>S</a:t>
            </a:r>
            <a:r>
              <a:rPr lang="en-US" b="1" dirty="0" smtClean="0">
                <a:solidFill>
                  <a:schemeClr val="tx1"/>
                </a:solidFill>
              </a:rPr>
              <a:t>witching </a:t>
            </a:r>
            <a:r>
              <a:rPr lang="en-US" b="1" dirty="0">
                <a:solidFill>
                  <a:schemeClr val="tx1"/>
                </a:solidFill>
              </a:rPr>
              <a:t>from a low water demand crop to a crop such as rice with high water requirements.</a:t>
            </a:r>
          </a:p>
          <a:p>
            <a:pPr marL="457200" indent="-457200" algn="just">
              <a:buFont typeface="Wingdings" panose="05000000000000000000" pitchFamily="2" charset="2"/>
              <a:buChar char="v"/>
            </a:pPr>
            <a:endParaRPr lang="en-US" dirty="0">
              <a:solidFill>
                <a:schemeClr val="tx1"/>
              </a:solidFill>
            </a:endParaRPr>
          </a:p>
        </p:txBody>
      </p:sp>
    </p:spTree>
    <p:extLst>
      <p:ext uri="{BB962C8B-B14F-4D97-AF65-F5344CB8AC3E}">
        <p14:creationId xmlns:p14="http://schemas.microsoft.com/office/powerpoint/2010/main" val="242544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sz="2800" b="1" dirty="0"/>
              <a:t>The </a:t>
            </a:r>
            <a:r>
              <a:rPr lang="en-US" sz="2800" b="1" dirty="0" smtClean="0"/>
              <a:t>irrigation </a:t>
            </a:r>
            <a:r>
              <a:rPr lang="en-US" sz="2800" b="1" dirty="0"/>
              <a:t>water supply </a:t>
            </a:r>
            <a:r>
              <a:rPr lang="en-US" sz="2800" b="1" dirty="0" smtClean="0"/>
              <a:t>also depends</a:t>
            </a:r>
            <a:r>
              <a:rPr lang="en-US" sz="2800" b="1" dirty="0"/>
              <a:t>, </a:t>
            </a:r>
          </a:p>
        </p:txBody>
      </p:sp>
      <p:sp>
        <p:nvSpPr>
          <p:cNvPr id="3" name="Subtitle 2"/>
          <p:cNvSpPr>
            <a:spLocks noGrp="1"/>
          </p:cNvSpPr>
          <p:nvPr>
            <p:ph type="subTitle" idx="1"/>
          </p:nvPr>
        </p:nvSpPr>
        <p:spPr>
          <a:xfrm>
            <a:off x="0" y="457200"/>
            <a:ext cx="9144000" cy="6400800"/>
          </a:xfrm>
        </p:spPr>
        <p:txBody>
          <a:bodyPr/>
          <a:lstStyle/>
          <a:p>
            <a:pPr algn="just"/>
            <a:r>
              <a:rPr lang="en-US" b="1" dirty="0" smtClean="0">
                <a:solidFill>
                  <a:schemeClr val="tx1"/>
                </a:solidFill>
              </a:rPr>
              <a:t>On </a:t>
            </a:r>
            <a:r>
              <a:rPr lang="en-US" b="1" dirty="0">
                <a:solidFill>
                  <a:schemeClr val="tx1"/>
                </a:solidFill>
              </a:rPr>
              <a:t>two factors: </a:t>
            </a:r>
          </a:p>
          <a:p>
            <a:pPr marL="457200" indent="-457200" algn="just">
              <a:buFont typeface="Wingdings" panose="05000000000000000000" pitchFamily="2" charset="2"/>
              <a:buChar char="Ø"/>
            </a:pPr>
            <a:r>
              <a:rPr lang="en-US" b="1" dirty="0">
                <a:solidFill>
                  <a:schemeClr val="tx1"/>
                </a:solidFill>
              </a:rPr>
              <a:t>W</a:t>
            </a:r>
            <a:r>
              <a:rPr lang="en-US" b="1" dirty="0" smtClean="0">
                <a:solidFill>
                  <a:schemeClr val="tx1"/>
                </a:solidFill>
              </a:rPr>
              <a:t>hether </a:t>
            </a:r>
            <a:r>
              <a:rPr lang="en-US" b="1" dirty="0">
                <a:solidFill>
                  <a:schemeClr val="tx1"/>
                </a:solidFill>
              </a:rPr>
              <a:t>the water source itself has a limited flow or a limited volume, </a:t>
            </a:r>
            <a:endParaRPr lang="en-US" b="1" dirty="0" smtClean="0">
              <a:solidFill>
                <a:schemeClr val="tx1"/>
              </a:solidFill>
            </a:endParaRPr>
          </a:p>
          <a:p>
            <a:pPr marL="457200" indent="-457200" algn="just">
              <a:buFont typeface="Wingdings" panose="05000000000000000000" pitchFamily="2" charset="2"/>
              <a:buChar char="Ø"/>
            </a:pPr>
            <a:r>
              <a:rPr lang="en-US" b="1" dirty="0">
                <a:solidFill>
                  <a:schemeClr val="tx1"/>
                </a:solidFill>
              </a:rPr>
              <a:t>W</a:t>
            </a:r>
            <a:r>
              <a:rPr lang="en-US" b="1" dirty="0" smtClean="0">
                <a:solidFill>
                  <a:schemeClr val="tx1"/>
                </a:solidFill>
              </a:rPr>
              <a:t>hether </a:t>
            </a:r>
            <a:r>
              <a:rPr lang="en-US" b="1" dirty="0">
                <a:solidFill>
                  <a:schemeClr val="tx1"/>
                </a:solidFill>
              </a:rPr>
              <a:t>the facilities that control the tapping (gate, well, pump) and conveyance (canal, pipe) have a limited </a:t>
            </a:r>
            <a:r>
              <a:rPr lang="en-US" b="1" dirty="0" smtClean="0">
                <a:solidFill>
                  <a:schemeClr val="tx1"/>
                </a:solidFill>
              </a:rPr>
              <a:t>capacity.</a:t>
            </a:r>
          </a:p>
          <a:p>
            <a:pPr algn="just"/>
            <a:endParaRPr lang="en-US" b="1" dirty="0" smtClean="0">
              <a:solidFill>
                <a:schemeClr val="tx1"/>
              </a:solidFill>
            </a:endParaRPr>
          </a:p>
          <a:p>
            <a:pPr algn="just"/>
            <a:r>
              <a:rPr lang="en-US" b="1" dirty="0" smtClean="0">
                <a:solidFill>
                  <a:schemeClr val="tx1"/>
                </a:solidFill>
              </a:rPr>
              <a:t>There </a:t>
            </a:r>
            <a:r>
              <a:rPr lang="en-US" b="1" dirty="0">
                <a:solidFill>
                  <a:schemeClr val="tx1"/>
                </a:solidFill>
              </a:rPr>
              <a:t>may also exist </a:t>
            </a:r>
            <a:r>
              <a:rPr lang="en-US" b="1" dirty="0">
                <a:solidFill>
                  <a:srgbClr val="0033CC"/>
                </a:solidFill>
              </a:rPr>
              <a:t>water </a:t>
            </a:r>
            <a:r>
              <a:rPr lang="en-US" b="1" dirty="0" smtClean="0">
                <a:solidFill>
                  <a:srgbClr val="0033CC"/>
                </a:solidFill>
              </a:rPr>
              <a:t>regulations</a:t>
            </a:r>
            <a:endParaRPr lang="en-US" dirty="0"/>
          </a:p>
        </p:txBody>
      </p:sp>
    </p:spTree>
    <p:extLst>
      <p:ext uri="{BB962C8B-B14F-4D97-AF65-F5344CB8AC3E}">
        <p14:creationId xmlns:p14="http://schemas.microsoft.com/office/powerpoint/2010/main" val="362010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471055"/>
          </a:xfrm>
        </p:spPr>
        <p:txBody>
          <a:bodyPr>
            <a:normAutofit fontScale="90000"/>
          </a:bodyPr>
          <a:lstStyle/>
          <a:p>
            <a:r>
              <a:rPr lang="en-US" sz="3100" b="1" dirty="0" smtClean="0"/>
              <a:t/>
            </a:r>
            <a:br>
              <a:rPr lang="en-US" sz="3100" b="1" dirty="0" smtClean="0"/>
            </a:br>
            <a:r>
              <a:rPr lang="en-US" sz="3100" b="1" dirty="0"/>
              <a:t/>
            </a:r>
            <a:br>
              <a:rPr lang="en-US" sz="3100" b="1" dirty="0"/>
            </a:br>
            <a:r>
              <a:rPr lang="en-US" sz="3100" b="1" dirty="0" smtClean="0"/>
              <a:t/>
            </a:r>
            <a:br>
              <a:rPr lang="en-US" sz="3100" b="1" dirty="0" smtClean="0"/>
            </a:br>
            <a:r>
              <a:rPr lang="en-US" sz="3100" b="1" dirty="0" smtClean="0"/>
              <a:t>Methods </a:t>
            </a:r>
            <a:r>
              <a:rPr lang="en-US" sz="3100" b="1" dirty="0"/>
              <a:t>of tapping water from water sources</a:t>
            </a:r>
            <a:r>
              <a:rPr lang="en-US" sz="3100" dirty="0"/>
              <a:t/>
            </a:r>
            <a:br>
              <a:rPr lang="en-US" sz="3100" dirty="0"/>
            </a:br>
            <a:r>
              <a:rPr lang="en-US" b="1" dirty="0" smtClean="0"/>
              <a:t/>
            </a:r>
            <a:br>
              <a:rPr lang="en-US" b="1" dirty="0" smtClean="0"/>
            </a:br>
            <a:endParaRPr lang="en-US" dirty="0"/>
          </a:p>
        </p:txBody>
      </p:sp>
      <p:sp>
        <p:nvSpPr>
          <p:cNvPr id="3" name="Subtitle 2"/>
          <p:cNvSpPr>
            <a:spLocks noGrp="1"/>
          </p:cNvSpPr>
          <p:nvPr>
            <p:ph type="subTitle" idx="1"/>
          </p:nvPr>
        </p:nvSpPr>
        <p:spPr>
          <a:xfrm>
            <a:off x="0" y="457200"/>
            <a:ext cx="9144000" cy="6400800"/>
          </a:xfrm>
        </p:spPr>
        <p:txBody>
          <a:bodyPr>
            <a:normAutofit/>
          </a:bodyPr>
          <a:lstStyle/>
          <a:p>
            <a:pPr algn="just"/>
            <a:r>
              <a:rPr lang="en-US" b="1" dirty="0" smtClean="0">
                <a:solidFill>
                  <a:srgbClr val="0033CC"/>
                </a:solidFill>
              </a:rPr>
              <a:t>How </a:t>
            </a:r>
            <a:r>
              <a:rPr lang="en-US" b="1" dirty="0">
                <a:solidFill>
                  <a:srgbClr val="0033CC"/>
                </a:solidFill>
              </a:rPr>
              <a:t>delivered from either of these all </a:t>
            </a:r>
            <a:r>
              <a:rPr lang="en-US" b="1" dirty="0" smtClean="0">
                <a:solidFill>
                  <a:srgbClr val="0033CC"/>
                </a:solidFill>
              </a:rPr>
              <a:t>sources to the desired site or irrigation scheme??</a:t>
            </a:r>
          </a:p>
          <a:p>
            <a:pPr algn="just"/>
            <a:endParaRPr lang="en-US" b="1" dirty="0" smtClean="0">
              <a:solidFill>
                <a:schemeClr val="tx1"/>
              </a:solidFill>
            </a:endParaRPr>
          </a:p>
          <a:p>
            <a:pPr algn="just"/>
            <a:r>
              <a:rPr lang="en-US" b="1" dirty="0" smtClean="0">
                <a:solidFill>
                  <a:schemeClr val="tx1"/>
                </a:solidFill>
              </a:rPr>
              <a:t>Either through </a:t>
            </a:r>
          </a:p>
          <a:p>
            <a:pPr marL="457200" indent="-457200" algn="just">
              <a:buFont typeface="Wingdings" panose="05000000000000000000" pitchFamily="2" charset="2"/>
              <a:buChar char="Ø"/>
            </a:pPr>
            <a:r>
              <a:rPr lang="en-US" b="1" dirty="0">
                <a:solidFill>
                  <a:schemeClr val="tx1"/>
                </a:solidFill>
              </a:rPr>
              <a:t>G</a:t>
            </a:r>
            <a:r>
              <a:rPr lang="en-US" b="1" dirty="0" smtClean="0">
                <a:solidFill>
                  <a:schemeClr val="tx1"/>
                </a:solidFill>
              </a:rPr>
              <a:t>ravity from lower level </a:t>
            </a:r>
            <a:r>
              <a:rPr lang="en-US" b="1" dirty="0">
                <a:solidFill>
                  <a:schemeClr val="tx1"/>
                </a:solidFill>
              </a:rPr>
              <a:t>of the fields in the irrigation scheme; </a:t>
            </a:r>
            <a:endParaRPr lang="en-US" b="1" dirty="0" smtClean="0">
              <a:solidFill>
                <a:schemeClr val="tx1"/>
              </a:solidFill>
            </a:endParaRPr>
          </a:p>
          <a:p>
            <a:pPr marL="457200" indent="-457200" algn="just">
              <a:buFont typeface="Wingdings" panose="05000000000000000000" pitchFamily="2" charset="2"/>
              <a:buChar char="Ø"/>
            </a:pPr>
            <a:r>
              <a:rPr lang="en-US" b="1" dirty="0" smtClean="0">
                <a:solidFill>
                  <a:schemeClr val="tx1"/>
                </a:solidFill>
              </a:rPr>
              <a:t>Pumping</a:t>
            </a:r>
            <a:endParaRPr lang="en-US" b="1" dirty="0">
              <a:solidFill>
                <a:schemeClr val="tx1"/>
              </a:solidFill>
            </a:endParaRPr>
          </a:p>
        </p:txBody>
      </p:sp>
    </p:spTree>
    <p:extLst>
      <p:ext uri="{BB962C8B-B14F-4D97-AF65-F5344CB8AC3E}">
        <p14:creationId xmlns:p14="http://schemas.microsoft.com/office/powerpoint/2010/main" val="2161575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a:solidFill>
                  <a:srgbClr val="0033CC"/>
                </a:solidFill>
              </a:rPr>
              <a:t>E</a:t>
            </a:r>
            <a:r>
              <a:rPr lang="en-US" b="1" dirty="0" smtClean="0">
                <a:solidFill>
                  <a:srgbClr val="0033CC"/>
                </a:solidFill>
              </a:rPr>
              <a:t>.g. Rivers</a:t>
            </a:r>
            <a:endParaRPr lang="en-US" b="1" dirty="0">
              <a:solidFill>
                <a:srgbClr val="0033CC"/>
              </a:solidFill>
            </a:endParaRPr>
          </a:p>
        </p:txBody>
      </p:sp>
      <p:sp>
        <p:nvSpPr>
          <p:cNvPr id="3" name="Subtitle 2"/>
          <p:cNvSpPr>
            <a:spLocks noGrp="1"/>
          </p:cNvSpPr>
          <p:nvPr>
            <p:ph type="subTitle" idx="1"/>
          </p:nvPr>
        </p:nvSpPr>
        <p:spPr>
          <a:xfrm>
            <a:off x="0" y="457200"/>
            <a:ext cx="9144000" cy="6400800"/>
          </a:xfrm>
        </p:spPr>
        <p:txBody>
          <a:bodyPr>
            <a:normAutofit lnSpcReduction="10000"/>
          </a:bodyPr>
          <a:lstStyle/>
          <a:p>
            <a:pPr algn="just"/>
            <a:r>
              <a:rPr lang="en-US" b="1" dirty="0" smtClean="0">
                <a:solidFill>
                  <a:schemeClr val="tx1"/>
                </a:solidFill>
              </a:rPr>
              <a:t>All </a:t>
            </a:r>
            <a:r>
              <a:rPr lang="en-US" b="1" dirty="0">
                <a:solidFill>
                  <a:schemeClr val="tx1"/>
                </a:solidFill>
              </a:rPr>
              <a:t>over the world </a:t>
            </a:r>
            <a:r>
              <a:rPr lang="en-US" b="1" dirty="0" smtClean="0">
                <a:solidFill>
                  <a:schemeClr val="tx1"/>
                </a:solidFill>
              </a:rPr>
              <a:t>uses a river water as </a:t>
            </a:r>
            <a:r>
              <a:rPr lang="en-US" b="1" dirty="0">
                <a:solidFill>
                  <a:schemeClr val="tx1"/>
                </a:solidFill>
              </a:rPr>
              <a:t>sources of irrigation </a:t>
            </a:r>
            <a:r>
              <a:rPr lang="en-US" b="1" dirty="0" smtClean="0">
                <a:solidFill>
                  <a:schemeClr val="tx1"/>
                </a:solidFill>
              </a:rPr>
              <a:t>water</a:t>
            </a:r>
          </a:p>
          <a:p>
            <a:pPr algn="just"/>
            <a:endParaRPr lang="en-US" b="1" dirty="0">
              <a:solidFill>
                <a:schemeClr val="tx1"/>
              </a:solidFill>
            </a:endParaRPr>
          </a:p>
          <a:p>
            <a:pPr algn="just"/>
            <a:r>
              <a:rPr lang="en-US" b="1" dirty="0" smtClean="0">
                <a:solidFill>
                  <a:schemeClr val="tx1"/>
                </a:solidFill>
              </a:rPr>
              <a:t>Yet, the </a:t>
            </a:r>
            <a:r>
              <a:rPr lang="en-US" b="1" dirty="0">
                <a:solidFill>
                  <a:schemeClr val="tx1"/>
                </a:solidFill>
              </a:rPr>
              <a:t>flow of river fluctuates over </a:t>
            </a:r>
            <a:r>
              <a:rPr lang="en-US" b="1" dirty="0" smtClean="0">
                <a:solidFill>
                  <a:schemeClr val="tx1"/>
                </a:solidFill>
              </a:rPr>
              <a:t>time </a:t>
            </a:r>
          </a:p>
          <a:p>
            <a:pPr algn="just"/>
            <a:endParaRPr lang="en-US" b="1" dirty="0" smtClean="0">
              <a:solidFill>
                <a:schemeClr val="tx1"/>
              </a:solidFill>
            </a:endParaRPr>
          </a:p>
          <a:p>
            <a:pPr algn="just"/>
            <a:r>
              <a:rPr lang="en-US" b="1" dirty="0" smtClean="0">
                <a:solidFill>
                  <a:schemeClr val="tx1"/>
                </a:solidFill>
              </a:rPr>
              <a:t>These small </a:t>
            </a:r>
            <a:r>
              <a:rPr lang="en-US" b="1" dirty="0">
                <a:solidFill>
                  <a:schemeClr val="tx1"/>
                </a:solidFill>
              </a:rPr>
              <a:t>local rivers which respond quickly to rainfall in their catchment </a:t>
            </a:r>
            <a:r>
              <a:rPr lang="en-US" b="1" dirty="0" smtClean="0">
                <a:solidFill>
                  <a:schemeClr val="tx1"/>
                </a:solidFill>
              </a:rPr>
              <a:t>area, fluctuate </a:t>
            </a:r>
            <a:r>
              <a:rPr lang="en-US" b="1" dirty="0">
                <a:solidFill>
                  <a:schemeClr val="tx1"/>
                </a:solidFill>
              </a:rPr>
              <a:t>greatly over relatively short periods of </a:t>
            </a:r>
            <a:r>
              <a:rPr lang="en-US" b="1" dirty="0" smtClean="0">
                <a:solidFill>
                  <a:schemeClr val="tx1"/>
                </a:solidFill>
              </a:rPr>
              <a:t>time;</a:t>
            </a:r>
          </a:p>
          <a:p>
            <a:pPr algn="just"/>
            <a:endParaRPr lang="en-US" b="1" dirty="0" smtClean="0">
              <a:solidFill>
                <a:schemeClr val="tx1"/>
              </a:solidFill>
            </a:endParaRPr>
          </a:p>
          <a:p>
            <a:pPr algn="just"/>
            <a:r>
              <a:rPr lang="en-US" b="1" dirty="0" smtClean="0">
                <a:solidFill>
                  <a:schemeClr val="tx1"/>
                </a:solidFill>
              </a:rPr>
              <a:t>Other </a:t>
            </a:r>
            <a:r>
              <a:rPr lang="en-US" b="1" dirty="0">
                <a:solidFill>
                  <a:schemeClr val="tx1"/>
                </a:solidFill>
              </a:rPr>
              <a:t>rivers </a:t>
            </a:r>
            <a:r>
              <a:rPr lang="en-US" b="1" dirty="0" smtClean="0">
                <a:solidFill>
                  <a:schemeClr val="tx1"/>
                </a:solidFill>
              </a:rPr>
              <a:t>with </a:t>
            </a:r>
            <a:r>
              <a:rPr lang="en-US" b="1" dirty="0">
                <a:solidFill>
                  <a:schemeClr val="tx1"/>
                </a:solidFill>
              </a:rPr>
              <a:t>a large catchment area, where the rains are spread over a greater area and for a longer period of </a:t>
            </a:r>
            <a:r>
              <a:rPr lang="en-US" b="1" dirty="0" smtClean="0">
                <a:solidFill>
                  <a:schemeClr val="tx1"/>
                </a:solidFill>
              </a:rPr>
              <a:t>time show </a:t>
            </a:r>
            <a:r>
              <a:rPr lang="en-US" b="1" dirty="0">
                <a:solidFill>
                  <a:schemeClr val="tx1"/>
                </a:solidFill>
              </a:rPr>
              <a:t>little fluctuation or vary only over a long period of time. </a:t>
            </a:r>
            <a:endParaRPr lang="en-US" b="1" dirty="0" smtClean="0">
              <a:solidFill>
                <a:schemeClr val="tx1"/>
              </a:solidFill>
            </a:endParaRPr>
          </a:p>
        </p:txBody>
      </p:sp>
    </p:spTree>
    <p:extLst>
      <p:ext uri="{BB962C8B-B14F-4D97-AF65-F5344CB8AC3E}">
        <p14:creationId xmlns:p14="http://schemas.microsoft.com/office/powerpoint/2010/main" val="237766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782"/>
            <a:ext cx="9144000" cy="401782"/>
          </a:xfrm>
        </p:spPr>
        <p:txBody>
          <a:bodyPr>
            <a:normAutofit fontScale="90000"/>
          </a:bodyPr>
          <a:lstStyle/>
          <a:p>
            <a:r>
              <a:rPr lang="en-US" sz="2400" b="1" dirty="0" smtClean="0"/>
              <a:t/>
            </a:r>
            <a:br>
              <a:rPr lang="en-US" sz="2400" b="1" dirty="0" smtClean="0"/>
            </a:br>
            <a:r>
              <a:rPr lang="en-US" sz="3100" b="1" dirty="0" smtClean="0"/>
              <a:t>Tapping </a:t>
            </a:r>
            <a:r>
              <a:rPr lang="en-US" sz="3100" b="1" dirty="0"/>
              <a:t>water from rivers</a:t>
            </a:r>
            <a:br>
              <a:rPr lang="en-US" sz="3100" b="1" dirty="0"/>
            </a:br>
            <a:endParaRPr lang="en-US" sz="3100" b="1" dirty="0"/>
          </a:p>
        </p:txBody>
      </p:sp>
      <p:sp>
        <p:nvSpPr>
          <p:cNvPr id="3" name="Subtitle 2"/>
          <p:cNvSpPr>
            <a:spLocks noGrp="1"/>
          </p:cNvSpPr>
          <p:nvPr>
            <p:ph type="subTitle" idx="1"/>
          </p:nvPr>
        </p:nvSpPr>
        <p:spPr>
          <a:xfrm>
            <a:off x="0" y="381000"/>
            <a:ext cx="9144000" cy="6477000"/>
          </a:xfrm>
        </p:spPr>
        <p:txBody>
          <a:bodyPr>
            <a:normAutofit fontScale="92500" lnSpcReduction="10000"/>
          </a:bodyPr>
          <a:lstStyle/>
          <a:p>
            <a:pPr algn="just"/>
            <a:r>
              <a:rPr lang="en-US" b="1" dirty="0" smtClean="0">
                <a:solidFill>
                  <a:srgbClr val="000099"/>
                </a:solidFill>
              </a:rPr>
              <a:t>Direct </a:t>
            </a:r>
            <a:r>
              <a:rPr lang="en-US" b="1" dirty="0">
                <a:solidFill>
                  <a:srgbClr val="000099"/>
                </a:solidFill>
              </a:rPr>
              <a:t>river diversion</a:t>
            </a:r>
            <a:r>
              <a:rPr lang="en-US" dirty="0">
                <a:solidFill>
                  <a:srgbClr val="000099"/>
                </a:solidFill>
              </a:rPr>
              <a:t> </a:t>
            </a:r>
            <a:endParaRPr lang="en-US" dirty="0" smtClean="0">
              <a:solidFill>
                <a:srgbClr val="000099"/>
              </a:solidFill>
            </a:endParaRPr>
          </a:p>
          <a:p>
            <a:pPr marL="457200" indent="-457200" algn="just">
              <a:buFont typeface="Wingdings" panose="05000000000000000000" pitchFamily="2" charset="2"/>
              <a:buChar char="Ø"/>
            </a:pPr>
            <a:r>
              <a:rPr lang="en-US" b="1" dirty="0">
                <a:solidFill>
                  <a:schemeClr val="tx1"/>
                </a:solidFill>
              </a:rPr>
              <a:t>W</a:t>
            </a:r>
            <a:r>
              <a:rPr lang="en-US" b="1" dirty="0" smtClean="0">
                <a:solidFill>
                  <a:schemeClr val="tx1"/>
                </a:solidFill>
              </a:rPr>
              <a:t>ithout </a:t>
            </a:r>
            <a:r>
              <a:rPr lang="en-US" b="1" dirty="0">
                <a:solidFill>
                  <a:schemeClr val="tx1"/>
                </a:solidFill>
              </a:rPr>
              <a:t>any structures, dams or other devices</a:t>
            </a:r>
            <a:r>
              <a:rPr lang="en-US" b="1" dirty="0" smtClean="0">
                <a:solidFill>
                  <a:schemeClr val="tx1"/>
                </a:solidFill>
              </a:rPr>
              <a:t>.</a:t>
            </a:r>
          </a:p>
          <a:p>
            <a:pPr algn="just"/>
            <a:endParaRPr lang="en-US" b="1" dirty="0">
              <a:solidFill>
                <a:schemeClr val="tx1"/>
              </a:solidFill>
            </a:endParaRPr>
          </a:p>
          <a:p>
            <a:pPr algn="just"/>
            <a:r>
              <a:rPr lang="en-US" b="1" dirty="0" smtClean="0">
                <a:solidFill>
                  <a:schemeClr val="tx1"/>
                </a:solidFill>
              </a:rPr>
              <a:t>The </a:t>
            </a:r>
            <a:r>
              <a:rPr lang="en-US" b="1" dirty="0">
                <a:solidFill>
                  <a:schemeClr val="tx1"/>
                </a:solidFill>
              </a:rPr>
              <a:t>offtake canal is directly excavated through the river bank and </a:t>
            </a:r>
            <a:r>
              <a:rPr lang="en-US" b="1" dirty="0">
                <a:solidFill>
                  <a:srgbClr val="FF0000"/>
                </a:solidFill>
              </a:rPr>
              <a:t>no gate </a:t>
            </a:r>
            <a:r>
              <a:rPr lang="en-US" b="1" dirty="0">
                <a:solidFill>
                  <a:schemeClr val="tx1"/>
                </a:solidFill>
              </a:rPr>
              <a:t>is provided. </a:t>
            </a:r>
            <a:endParaRPr lang="en-US" b="1" dirty="0" smtClean="0">
              <a:solidFill>
                <a:schemeClr val="tx1"/>
              </a:solidFill>
            </a:endParaRPr>
          </a:p>
          <a:p>
            <a:pPr algn="just"/>
            <a:endParaRPr lang="en-US" b="1" dirty="0" smtClean="0">
              <a:solidFill>
                <a:schemeClr val="tx1"/>
              </a:solidFill>
            </a:endParaRPr>
          </a:p>
          <a:p>
            <a:pPr algn="just"/>
            <a:r>
              <a:rPr lang="en-US" b="1" dirty="0">
                <a:solidFill>
                  <a:schemeClr val="tx1"/>
                </a:solidFill>
              </a:rPr>
              <a:t>T</a:t>
            </a:r>
            <a:r>
              <a:rPr lang="en-US" b="1" dirty="0" smtClean="0">
                <a:solidFill>
                  <a:schemeClr val="tx1"/>
                </a:solidFill>
              </a:rPr>
              <a:t>here </a:t>
            </a:r>
            <a:r>
              <a:rPr lang="en-US" b="1" dirty="0">
                <a:solidFill>
                  <a:schemeClr val="tx1"/>
                </a:solidFill>
              </a:rPr>
              <a:t>is </a:t>
            </a:r>
            <a:r>
              <a:rPr lang="en-US" b="1" dirty="0">
                <a:solidFill>
                  <a:srgbClr val="FF0000"/>
                </a:solidFill>
              </a:rPr>
              <a:t>no control </a:t>
            </a:r>
            <a:r>
              <a:rPr lang="en-US" b="1" dirty="0">
                <a:solidFill>
                  <a:schemeClr val="tx1"/>
                </a:solidFill>
              </a:rPr>
              <a:t>of the discharge into the canal.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But the </a:t>
            </a:r>
            <a:r>
              <a:rPr lang="en-US" b="1" dirty="0">
                <a:solidFill>
                  <a:schemeClr val="tx1"/>
                </a:solidFill>
              </a:rPr>
              <a:t>diverted discharge depends on the water level in the </a:t>
            </a:r>
            <a:r>
              <a:rPr lang="en-US" b="1" dirty="0" smtClean="0">
                <a:solidFill>
                  <a:schemeClr val="tx1"/>
                </a:solidFill>
              </a:rPr>
              <a:t>river, depth of the canal; </a:t>
            </a:r>
          </a:p>
          <a:p>
            <a:pPr algn="just"/>
            <a:endParaRPr lang="en-US" b="1" dirty="0" smtClean="0">
              <a:solidFill>
                <a:schemeClr val="tx1"/>
              </a:solidFill>
            </a:endParaRPr>
          </a:p>
          <a:p>
            <a:pPr algn="just"/>
            <a:r>
              <a:rPr lang="en-US" b="1" dirty="0" smtClean="0">
                <a:solidFill>
                  <a:schemeClr val="tx1"/>
                </a:solidFill>
              </a:rPr>
              <a:t>Then flow will </a:t>
            </a:r>
            <a:r>
              <a:rPr lang="en-US" b="1" dirty="0">
                <a:solidFill>
                  <a:schemeClr val="tx1"/>
                </a:solidFill>
              </a:rPr>
              <a:t>be high during periods of high water and low during periods with a low water level. </a:t>
            </a:r>
          </a:p>
          <a:p>
            <a:endParaRPr lang="en-US" dirty="0"/>
          </a:p>
        </p:txBody>
      </p:sp>
    </p:spTree>
    <p:extLst>
      <p:ext uri="{BB962C8B-B14F-4D97-AF65-F5344CB8AC3E}">
        <p14:creationId xmlns:p14="http://schemas.microsoft.com/office/powerpoint/2010/main" val="1299953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471055"/>
          </a:xfrm>
        </p:spPr>
        <p:txBody>
          <a:bodyPr>
            <a:normAutofit fontScale="90000"/>
          </a:bodyPr>
          <a:lstStyle/>
          <a:p>
            <a:r>
              <a:rPr lang="en-US" b="1" dirty="0" smtClean="0"/>
              <a:t/>
            </a:r>
            <a:br>
              <a:rPr lang="en-US" b="1" dirty="0" smtClean="0"/>
            </a:b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lstStyle/>
          <a:p>
            <a:pPr algn="just"/>
            <a:r>
              <a:rPr lang="en-US" b="1" dirty="0" smtClean="0">
                <a:solidFill>
                  <a:srgbClr val="0033CC"/>
                </a:solidFill>
              </a:rPr>
              <a:t>to </a:t>
            </a:r>
            <a:r>
              <a:rPr lang="en-US" b="1" dirty="0">
                <a:solidFill>
                  <a:srgbClr val="0033CC"/>
                </a:solidFill>
              </a:rPr>
              <a:t>avoid changes in the discharge, a control gate can be installed. </a:t>
            </a:r>
            <a:endParaRPr lang="en-US" b="1" dirty="0" smtClean="0">
              <a:solidFill>
                <a:srgbClr val="0033CC"/>
              </a:solidFill>
            </a:endParaRPr>
          </a:p>
          <a:p>
            <a:pPr algn="just"/>
            <a:endParaRPr lang="en-US" b="1" dirty="0">
              <a:solidFill>
                <a:srgbClr val="0033CC"/>
              </a:solidFill>
            </a:endParaRPr>
          </a:p>
          <a:p>
            <a:pPr algn="just"/>
            <a:r>
              <a:rPr lang="en-US" b="1" dirty="0" smtClean="0">
                <a:solidFill>
                  <a:srgbClr val="0033CC"/>
                </a:solidFill>
              </a:rPr>
              <a:t>The </a:t>
            </a:r>
            <a:r>
              <a:rPr lang="en-US" b="1" dirty="0">
                <a:solidFill>
                  <a:srgbClr val="0033CC"/>
                </a:solidFill>
              </a:rPr>
              <a:t>gate can then be opened completely when the river level is low, and </a:t>
            </a:r>
            <a:endParaRPr lang="en-US" b="1" dirty="0" smtClean="0">
              <a:solidFill>
                <a:srgbClr val="0033CC"/>
              </a:solidFill>
            </a:endParaRPr>
          </a:p>
          <a:p>
            <a:pPr algn="just"/>
            <a:endParaRPr lang="en-US" b="1" dirty="0">
              <a:solidFill>
                <a:srgbClr val="0033CC"/>
              </a:solidFill>
            </a:endParaRPr>
          </a:p>
          <a:p>
            <a:pPr algn="just"/>
            <a:r>
              <a:rPr lang="en-US" b="1" dirty="0" smtClean="0">
                <a:solidFill>
                  <a:srgbClr val="0033CC"/>
                </a:solidFill>
              </a:rPr>
              <a:t>opened </a:t>
            </a:r>
            <a:r>
              <a:rPr lang="en-US" b="1" dirty="0">
                <a:solidFill>
                  <a:srgbClr val="0033CC"/>
                </a:solidFill>
              </a:rPr>
              <a:t>only partly when the water level is high </a:t>
            </a:r>
          </a:p>
          <a:p>
            <a:pPr algn="just"/>
            <a:endParaRPr lang="en-US" dirty="0"/>
          </a:p>
        </p:txBody>
      </p:sp>
    </p:spTree>
    <p:extLst>
      <p:ext uri="{BB962C8B-B14F-4D97-AF65-F5344CB8AC3E}">
        <p14:creationId xmlns:p14="http://schemas.microsoft.com/office/powerpoint/2010/main" val="7850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 y="0"/>
            <a:ext cx="9137073" cy="457200"/>
          </a:xfrm>
        </p:spPr>
        <p:txBody>
          <a:bodyPr>
            <a:normAutofit fontScale="90000"/>
          </a:bodyPr>
          <a:lstStyle/>
          <a:p>
            <a:endParaRPr lang="en-US" dirty="0"/>
          </a:p>
        </p:txBody>
      </p:sp>
      <p:sp>
        <p:nvSpPr>
          <p:cNvPr id="3" name="Subtitle 2"/>
          <p:cNvSpPr>
            <a:spLocks noGrp="1"/>
          </p:cNvSpPr>
          <p:nvPr>
            <p:ph type="subTitle" idx="1"/>
          </p:nvPr>
        </p:nvSpPr>
        <p:spPr>
          <a:xfrm>
            <a:off x="0" y="457200"/>
            <a:ext cx="9144000" cy="6400800"/>
          </a:xfrm>
        </p:spPr>
        <p:txBody>
          <a:bodyPr/>
          <a:lstStyle/>
          <a:p>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95889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39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
          </a:xfrm>
        </p:spPr>
        <p:txBody>
          <a:bodyPr>
            <a:normAutofit fontScale="90000"/>
          </a:bodyPr>
          <a:lstStyle/>
          <a:p>
            <a:r>
              <a:rPr lang="en-US" b="1" dirty="0"/>
              <a:t>A</a:t>
            </a:r>
            <a:r>
              <a:rPr lang="en-US" b="1" dirty="0" smtClean="0"/>
              <a:t>dvantage</a:t>
            </a:r>
            <a:r>
              <a:rPr lang="en-US" dirty="0" smtClean="0"/>
              <a:t> </a:t>
            </a:r>
            <a:endParaRPr lang="en-US" dirty="0"/>
          </a:p>
        </p:txBody>
      </p:sp>
      <p:sp>
        <p:nvSpPr>
          <p:cNvPr id="3" name="Subtitle 2"/>
          <p:cNvSpPr>
            <a:spLocks noGrp="1"/>
          </p:cNvSpPr>
          <p:nvPr>
            <p:ph type="subTitle" idx="1"/>
          </p:nvPr>
        </p:nvSpPr>
        <p:spPr>
          <a:xfrm>
            <a:off x="0" y="381000"/>
            <a:ext cx="9144000" cy="6477000"/>
          </a:xfrm>
        </p:spPr>
        <p:txBody>
          <a:bodyPr>
            <a:normAutofit fontScale="85000" lnSpcReduction="20000"/>
          </a:bodyPr>
          <a:lstStyle/>
          <a:p>
            <a:pPr algn="just"/>
            <a:r>
              <a:rPr lang="en-US" b="1" dirty="0" smtClean="0">
                <a:solidFill>
                  <a:schemeClr val="tx1"/>
                </a:solidFill>
              </a:rPr>
              <a:t>The </a:t>
            </a:r>
            <a:r>
              <a:rPr lang="en-US" b="1" dirty="0">
                <a:solidFill>
                  <a:schemeClr val="tx1"/>
                </a:solidFill>
              </a:rPr>
              <a:t>system of water abstraction is it’s relatively low cost. </a:t>
            </a:r>
            <a:r>
              <a:rPr lang="en-US" b="1" dirty="0" smtClean="0">
                <a:solidFill>
                  <a:schemeClr val="tx1"/>
                </a:solidFill>
              </a:rPr>
              <a:t> However</a:t>
            </a:r>
            <a:r>
              <a:rPr lang="en-US" b="1" dirty="0">
                <a:solidFill>
                  <a:schemeClr val="tx1"/>
                </a:solidFill>
              </a:rPr>
              <a:t>, the method can only be used when the river water level, even at low flows, is higher than the land which is to be irrigated. </a:t>
            </a:r>
          </a:p>
          <a:p>
            <a:pPr algn="just"/>
            <a:endParaRPr lang="en-US" b="1" dirty="0" smtClean="0"/>
          </a:p>
          <a:p>
            <a:pPr algn="just"/>
            <a:r>
              <a:rPr lang="en-US" b="1" dirty="0" smtClean="0">
                <a:solidFill>
                  <a:srgbClr val="0033CC"/>
                </a:solidFill>
              </a:rPr>
              <a:t>River </a:t>
            </a:r>
            <a:r>
              <a:rPr lang="en-US" b="1" dirty="0">
                <a:solidFill>
                  <a:srgbClr val="0033CC"/>
                </a:solidFill>
              </a:rPr>
              <a:t>diversion using a </a:t>
            </a:r>
            <a:r>
              <a:rPr lang="en-US" b="1" dirty="0" smtClean="0">
                <a:solidFill>
                  <a:srgbClr val="0033CC"/>
                </a:solidFill>
              </a:rPr>
              <a:t>weir: </a:t>
            </a:r>
            <a:r>
              <a:rPr lang="en-US" b="1" dirty="0" smtClean="0">
                <a:solidFill>
                  <a:schemeClr val="tx1"/>
                </a:solidFill>
              </a:rPr>
              <a:t>To </a:t>
            </a:r>
            <a:r>
              <a:rPr lang="en-US" b="1" dirty="0">
                <a:solidFill>
                  <a:schemeClr val="tx1"/>
                </a:solidFill>
              </a:rPr>
              <a:t>avoid the problems caused by fluctuating water levels in a river, a weir can be built across the river. </a:t>
            </a:r>
            <a:endParaRPr lang="en-US" b="1" dirty="0" smtClean="0">
              <a:solidFill>
                <a:schemeClr val="tx1"/>
              </a:solidFill>
            </a:endParaRPr>
          </a:p>
          <a:p>
            <a:pPr algn="just"/>
            <a:endParaRPr lang="en-US" b="1" dirty="0" smtClean="0">
              <a:solidFill>
                <a:schemeClr val="tx1"/>
              </a:solidFill>
            </a:endParaRPr>
          </a:p>
          <a:p>
            <a:pPr algn="just"/>
            <a:r>
              <a:rPr lang="en-US" b="1" dirty="0" smtClean="0">
                <a:solidFill>
                  <a:schemeClr val="tx1"/>
                </a:solidFill>
              </a:rPr>
              <a:t>During </a:t>
            </a:r>
            <a:r>
              <a:rPr lang="en-US" b="1" dirty="0">
                <a:solidFill>
                  <a:schemeClr val="tx1"/>
                </a:solidFill>
              </a:rPr>
              <a:t>periods of high river discharges, water will flow over the weir.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The </a:t>
            </a:r>
            <a:r>
              <a:rPr lang="en-US" b="1" dirty="0">
                <a:solidFill>
                  <a:schemeClr val="tx1"/>
                </a:solidFill>
              </a:rPr>
              <a:t>water level upstream of the weir will show little variation during the year, and it will remain higher during the dry season than it would without the weir.  </a:t>
            </a:r>
          </a:p>
          <a:p>
            <a:pPr algn="just"/>
            <a:r>
              <a:rPr lang="en-US" b="1" dirty="0">
                <a:solidFill>
                  <a:schemeClr val="tx1"/>
                </a:solidFill>
              </a:rPr>
              <a:t> </a:t>
            </a:r>
          </a:p>
          <a:p>
            <a:pPr algn="just"/>
            <a:r>
              <a:rPr lang="en-US" b="1" dirty="0">
                <a:solidFill>
                  <a:srgbClr val="0033CC"/>
                </a:solidFill>
              </a:rPr>
              <a:t>Pumping from a river </a:t>
            </a:r>
          </a:p>
          <a:p>
            <a:pPr algn="just"/>
            <a:endParaRPr lang="en-US" dirty="0"/>
          </a:p>
        </p:txBody>
      </p:sp>
    </p:spTree>
    <p:extLst>
      <p:ext uri="{BB962C8B-B14F-4D97-AF65-F5344CB8AC3E}">
        <p14:creationId xmlns:p14="http://schemas.microsoft.com/office/powerpoint/2010/main" val="425126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 y="0"/>
            <a:ext cx="9137073" cy="609600"/>
          </a:xfrm>
        </p:spPr>
        <p:txBody>
          <a:bodyPr>
            <a:normAutofit fontScale="90000"/>
          </a:bodyPr>
          <a:lstStyle/>
          <a:p>
            <a:r>
              <a:rPr lang="en-US" b="1" dirty="0" smtClean="0"/>
              <a:t>Conti.</a:t>
            </a:r>
            <a:endParaRPr lang="en-US" dirty="0"/>
          </a:p>
        </p:txBody>
      </p:sp>
      <p:sp>
        <p:nvSpPr>
          <p:cNvPr id="3" name="Subtitle 2"/>
          <p:cNvSpPr>
            <a:spLocks noGrp="1"/>
          </p:cNvSpPr>
          <p:nvPr>
            <p:ph type="subTitle" idx="1"/>
          </p:nvPr>
        </p:nvSpPr>
        <p:spPr>
          <a:xfrm>
            <a:off x="0" y="609600"/>
            <a:ext cx="9144000" cy="6248400"/>
          </a:xfrm>
        </p:spPr>
        <p:txBody>
          <a:bodyPr>
            <a:normAutofit fontScale="92500"/>
          </a:bodyPr>
          <a:lstStyle/>
          <a:p>
            <a:pPr marL="457200" lvl="0" indent="-457200" algn="just">
              <a:buFont typeface="Wingdings" panose="05000000000000000000" pitchFamily="2" charset="2"/>
              <a:buChar char="Ø"/>
            </a:pPr>
            <a:r>
              <a:rPr lang="en-US" b="1" dirty="0" smtClean="0">
                <a:solidFill>
                  <a:schemeClr val="tx1"/>
                </a:solidFill>
              </a:rPr>
              <a:t>State </a:t>
            </a:r>
            <a:r>
              <a:rPr lang="en-US" b="1" dirty="0">
                <a:solidFill>
                  <a:schemeClr val="tx1"/>
                </a:solidFill>
              </a:rPr>
              <a:t>the role of soil physical and chemical properties to soil water accessibility  </a:t>
            </a:r>
          </a:p>
          <a:p>
            <a:pPr marL="457200" lvl="0" indent="-457200" algn="just">
              <a:buFont typeface="Wingdings" panose="05000000000000000000" pitchFamily="2" charset="2"/>
              <a:buChar char="Ø"/>
            </a:pPr>
            <a:r>
              <a:rPr lang="en-US" b="1" dirty="0">
                <a:solidFill>
                  <a:schemeClr val="tx1"/>
                </a:solidFill>
              </a:rPr>
              <a:t>Determine soil moisture using various methods </a:t>
            </a:r>
          </a:p>
          <a:p>
            <a:pPr marL="457200" lvl="0" indent="-457200" algn="just">
              <a:buFont typeface="Wingdings" panose="05000000000000000000" pitchFamily="2" charset="2"/>
              <a:buChar char="Ø"/>
            </a:pPr>
            <a:r>
              <a:rPr lang="en-US" b="1" dirty="0">
                <a:solidFill>
                  <a:srgbClr val="FF0000"/>
                </a:solidFill>
              </a:rPr>
              <a:t>Apply formulae to calculate crop water requirements </a:t>
            </a:r>
          </a:p>
          <a:p>
            <a:pPr marL="457200" indent="-457200" algn="just">
              <a:buFont typeface="Wingdings" panose="05000000000000000000" pitchFamily="2" charset="2"/>
              <a:buChar char="Ø"/>
            </a:pPr>
            <a:r>
              <a:rPr lang="en-US" b="1" dirty="0">
                <a:solidFill>
                  <a:srgbClr val="FF0000"/>
                </a:solidFill>
              </a:rPr>
              <a:t>Apply CROPWAT software to calculate crop water needs </a:t>
            </a:r>
            <a:endParaRPr lang="en-US" b="1" dirty="0" smtClean="0">
              <a:solidFill>
                <a:srgbClr val="FF0000"/>
              </a:solidFill>
            </a:endParaRPr>
          </a:p>
          <a:p>
            <a:pPr marL="457200" indent="-457200" algn="just">
              <a:buFont typeface="Wingdings" panose="05000000000000000000" pitchFamily="2" charset="2"/>
              <a:buChar char="Ø"/>
            </a:pPr>
            <a:r>
              <a:rPr lang="en-US" altLang="en-US" b="1" dirty="0" smtClean="0">
                <a:solidFill>
                  <a:schemeClr val="tx1"/>
                </a:solidFill>
                <a:latin typeface="Arial" pitchFamily="34" charset="0"/>
                <a:cs typeface="Arial" pitchFamily="34" charset="0"/>
              </a:rPr>
              <a:t>Computer </a:t>
            </a:r>
            <a:r>
              <a:rPr lang="en-US" altLang="en-US" b="1" dirty="0">
                <a:solidFill>
                  <a:schemeClr val="tx1"/>
                </a:solidFill>
                <a:latin typeface="Arial" pitchFamily="34" charset="0"/>
                <a:cs typeface="Arial" pitchFamily="34" charset="0"/>
              </a:rPr>
              <a:t>applications and simulation </a:t>
            </a:r>
            <a:r>
              <a:rPr lang="en-US" altLang="en-US" b="1" dirty="0" smtClean="0">
                <a:solidFill>
                  <a:schemeClr val="tx1"/>
                </a:solidFill>
                <a:latin typeface="Arial" pitchFamily="34" charset="0"/>
                <a:cs typeface="Arial" pitchFamily="34" charset="0"/>
              </a:rPr>
              <a:t>modeling or </a:t>
            </a:r>
            <a:r>
              <a:rPr lang="en-US" altLang="en-US" b="1" dirty="0" smtClean="0">
                <a:solidFill>
                  <a:srgbClr val="0033CC"/>
                </a:solidFill>
                <a:latin typeface="Arial" pitchFamily="34" charset="0"/>
                <a:cs typeface="Arial" pitchFamily="34" charset="0"/>
              </a:rPr>
              <a:t>understand </a:t>
            </a:r>
            <a:r>
              <a:rPr lang="en-US" altLang="en-US" b="1" dirty="0">
                <a:solidFill>
                  <a:srgbClr val="0033CC"/>
                </a:solidFill>
                <a:latin typeface="Arial" pitchFamily="34" charset="0"/>
                <a:cs typeface="Arial" pitchFamily="34" charset="0"/>
              </a:rPr>
              <a:t>the computer applications in irrigation and drainage designs</a:t>
            </a:r>
          </a:p>
          <a:p>
            <a:pPr marL="457200" lvl="0" indent="-457200" algn="just">
              <a:buFont typeface="Wingdings" panose="05000000000000000000" pitchFamily="2" charset="2"/>
              <a:buChar char="Ø"/>
            </a:pPr>
            <a:r>
              <a:rPr lang="en-US" b="1" dirty="0" smtClean="0">
                <a:solidFill>
                  <a:schemeClr val="tx1"/>
                </a:solidFill>
              </a:rPr>
              <a:t>Examine </a:t>
            </a:r>
            <a:r>
              <a:rPr lang="en-US" b="1" dirty="0">
                <a:solidFill>
                  <a:schemeClr val="tx1"/>
                </a:solidFill>
              </a:rPr>
              <a:t>quality water for irrigation  </a:t>
            </a:r>
          </a:p>
          <a:p>
            <a:pPr marL="457200" lvl="0" indent="-457200" algn="just">
              <a:buFont typeface="Wingdings" panose="05000000000000000000" pitchFamily="2" charset="2"/>
              <a:buChar char="Ø"/>
            </a:pPr>
            <a:r>
              <a:rPr lang="en-US" b="1" dirty="0">
                <a:solidFill>
                  <a:schemeClr val="tx1"/>
                </a:solidFill>
              </a:rPr>
              <a:t>Explain appropriate irrigation methods for different crops, soils and climatic </a:t>
            </a:r>
            <a:r>
              <a:rPr lang="en-US" b="1" dirty="0" smtClean="0">
                <a:solidFill>
                  <a:schemeClr val="tx1"/>
                </a:solidFill>
              </a:rPr>
              <a:t>zones</a:t>
            </a:r>
          </a:p>
          <a:p>
            <a:pPr>
              <a:lnSpc>
                <a:spcPct val="90000"/>
              </a:lnSpc>
            </a:pPr>
            <a:endParaRPr lang="en-US" altLang="en-US" b="1" dirty="0">
              <a:solidFill>
                <a:schemeClr val="tx1"/>
              </a:solidFill>
              <a:cs typeface="Times New Roman" pitchFamily="18" charset="0"/>
            </a:endParaRPr>
          </a:p>
          <a:p>
            <a:pPr marL="457200" indent="-457200" algn="just">
              <a:buFont typeface="Wingdings" panose="05000000000000000000" pitchFamily="2" charset="2"/>
              <a:buChar char="Ø"/>
            </a:pPr>
            <a:endParaRPr lang="en-US" dirty="0"/>
          </a:p>
        </p:txBody>
      </p:sp>
    </p:spTree>
    <p:extLst>
      <p:ext uri="{BB962C8B-B14F-4D97-AF65-F5344CB8AC3E}">
        <p14:creationId xmlns:p14="http://schemas.microsoft.com/office/powerpoint/2010/main" val="343681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7"/>
            <a:ext cx="9144000" cy="450273"/>
          </a:xfrm>
        </p:spPr>
        <p:txBody>
          <a:bodyPr>
            <a:normAutofit fontScale="90000"/>
          </a:bodyPr>
          <a:lstStyle/>
          <a:p>
            <a:r>
              <a:rPr lang="en-US" b="1" dirty="0" smtClean="0"/>
              <a:t/>
            </a:r>
            <a:br>
              <a:rPr lang="en-US" b="1" dirty="0" smtClean="0"/>
            </a:br>
            <a:r>
              <a:rPr lang="en-US" b="1" dirty="0" smtClean="0"/>
              <a:t>other s</a:t>
            </a:r>
            <a:r>
              <a:rPr lang="en-US" altLang="en-US" b="1" dirty="0" smtClean="0">
                <a:latin typeface="Arial" pitchFamily="34" charset="0"/>
                <a:cs typeface="Arial" pitchFamily="34" charset="0"/>
              </a:rPr>
              <a:t>urface </a:t>
            </a:r>
            <a:r>
              <a:rPr lang="en-US" altLang="en-US" b="1" dirty="0">
                <a:latin typeface="Arial" pitchFamily="34" charset="0"/>
                <a:cs typeface="Arial" pitchFamily="34" charset="0"/>
              </a:rPr>
              <a:t>Sources</a:t>
            </a:r>
            <a:r>
              <a:rPr lang="en-US" b="1" dirty="0"/>
              <a:t/>
            </a:r>
            <a:br>
              <a:rPr lang="en-US" b="1" dirty="0"/>
            </a:br>
            <a:endParaRPr lang="en-US" dirty="0"/>
          </a:p>
        </p:txBody>
      </p:sp>
      <p:sp>
        <p:nvSpPr>
          <p:cNvPr id="3" name="Subtitle 2"/>
          <p:cNvSpPr>
            <a:spLocks noGrp="1"/>
          </p:cNvSpPr>
          <p:nvPr>
            <p:ph type="subTitle" idx="1"/>
          </p:nvPr>
        </p:nvSpPr>
        <p:spPr>
          <a:xfrm>
            <a:off x="0" y="457200"/>
            <a:ext cx="9144000" cy="6400800"/>
          </a:xfrm>
        </p:spPr>
        <p:txBody>
          <a:bodyPr>
            <a:normAutofit/>
          </a:bodyPr>
          <a:lstStyle/>
          <a:p>
            <a:pPr algn="just">
              <a:lnSpc>
                <a:spcPct val="90000"/>
              </a:lnSpc>
            </a:pPr>
            <a:r>
              <a:rPr lang="en-US" altLang="en-US" b="1" dirty="0" smtClean="0">
                <a:solidFill>
                  <a:srgbClr val="FF0000"/>
                </a:solidFill>
                <a:latin typeface="Arial" pitchFamily="34" charset="0"/>
                <a:cs typeface="Arial" pitchFamily="34" charset="0"/>
              </a:rPr>
              <a:t>Streams</a:t>
            </a:r>
            <a:r>
              <a:rPr lang="en-US" altLang="en-US" b="1" dirty="0">
                <a:solidFill>
                  <a:srgbClr val="FF0000"/>
                </a:solidFill>
                <a:latin typeface="Arial" pitchFamily="34" charset="0"/>
                <a:cs typeface="Arial" pitchFamily="34" charset="0"/>
              </a:rPr>
              <a:t>, </a:t>
            </a:r>
            <a:r>
              <a:rPr lang="en-US" altLang="en-US" b="1" dirty="0" smtClean="0">
                <a:solidFill>
                  <a:srgbClr val="FF0000"/>
                </a:solidFill>
                <a:latin typeface="Arial" pitchFamily="34" charset="0"/>
                <a:cs typeface="Arial" pitchFamily="34" charset="0"/>
              </a:rPr>
              <a:t>lakes</a:t>
            </a:r>
            <a:r>
              <a:rPr lang="en-US" altLang="en-US" b="1" dirty="0">
                <a:solidFill>
                  <a:srgbClr val="FF0000"/>
                </a:solidFill>
                <a:latin typeface="Arial" pitchFamily="34" charset="0"/>
                <a:cs typeface="Arial" pitchFamily="34" charset="0"/>
              </a:rPr>
              <a:t>, farm ponds </a:t>
            </a:r>
            <a:r>
              <a:rPr lang="en-US" altLang="en-US" b="1" dirty="0" smtClean="0">
                <a:solidFill>
                  <a:srgbClr val="FF0000"/>
                </a:solidFill>
                <a:latin typeface="Arial" pitchFamily="34" charset="0"/>
                <a:cs typeface="Arial" pitchFamily="34" charset="0"/>
              </a:rPr>
              <a:t>and etc</a:t>
            </a:r>
            <a:r>
              <a:rPr lang="en-US" altLang="en-US" b="1" dirty="0">
                <a:solidFill>
                  <a:srgbClr val="FF0000"/>
                </a:solidFill>
                <a:latin typeface="Arial" pitchFamily="34" charset="0"/>
                <a:cs typeface="Arial" pitchFamily="34" charset="0"/>
              </a:rPr>
              <a:t>.  </a:t>
            </a:r>
          </a:p>
          <a:p>
            <a:pPr algn="just">
              <a:lnSpc>
                <a:spcPct val="90000"/>
              </a:lnSpc>
            </a:pPr>
            <a:endParaRPr lang="en-US" altLang="en-US" dirty="0" smtClean="0">
              <a:latin typeface="Arial" pitchFamily="34" charset="0"/>
              <a:cs typeface="Arial" pitchFamily="34" charset="0"/>
            </a:endParaRPr>
          </a:p>
          <a:p>
            <a:pPr algn="just">
              <a:lnSpc>
                <a:spcPct val="90000"/>
              </a:lnSpc>
            </a:pPr>
            <a:r>
              <a:rPr lang="en-US" altLang="en-US" dirty="0" smtClean="0">
                <a:latin typeface="Arial" pitchFamily="34" charset="0"/>
                <a:cs typeface="Arial" pitchFamily="34" charset="0"/>
              </a:rPr>
              <a:t>Streams </a:t>
            </a:r>
            <a:r>
              <a:rPr lang="en-US" altLang="en-US" dirty="0">
                <a:latin typeface="Arial" pitchFamily="34" charset="0"/>
                <a:cs typeface="Arial" pitchFamily="34" charset="0"/>
              </a:rPr>
              <a:t>should be gauged to ensure that there is enough water for irrigation. </a:t>
            </a:r>
          </a:p>
          <a:p>
            <a:pPr algn="just">
              <a:lnSpc>
                <a:spcPct val="90000"/>
              </a:lnSpc>
            </a:pPr>
            <a:endParaRPr lang="en-US" altLang="en-US" dirty="0" smtClean="0">
              <a:latin typeface="Arial" pitchFamily="34" charset="0"/>
              <a:cs typeface="Arial" pitchFamily="34" charset="0"/>
            </a:endParaRPr>
          </a:p>
          <a:p>
            <a:pPr algn="just">
              <a:lnSpc>
                <a:spcPct val="90000"/>
              </a:lnSpc>
            </a:pPr>
            <a:r>
              <a:rPr lang="en-US" altLang="en-US" dirty="0" smtClean="0">
                <a:latin typeface="Arial" pitchFamily="34" charset="0"/>
                <a:cs typeface="Arial" pitchFamily="34" charset="0"/>
              </a:rPr>
              <a:t>Rivers </a:t>
            </a:r>
            <a:r>
              <a:rPr lang="en-US" altLang="en-US" dirty="0">
                <a:latin typeface="Arial" pitchFamily="34" charset="0"/>
                <a:cs typeface="Arial" pitchFamily="34" charset="0"/>
              </a:rPr>
              <a:t>or streams can also be dammed to raise the height of flow and make more water available for irrigation.  </a:t>
            </a:r>
            <a:endParaRPr lang="en-US" altLang="en-US" dirty="0" smtClean="0">
              <a:latin typeface="Arial" pitchFamily="34" charset="0"/>
              <a:cs typeface="Arial" pitchFamily="34" charset="0"/>
            </a:endParaRPr>
          </a:p>
          <a:p>
            <a:pPr algn="just">
              <a:lnSpc>
                <a:spcPct val="90000"/>
              </a:lnSpc>
            </a:pPr>
            <a:endParaRPr lang="en-US" altLang="en-US" dirty="0">
              <a:latin typeface="Arial" pitchFamily="34" charset="0"/>
              <a:cs typeface="Arial" pitchFamily="34" charset="0"/>
            </a:endParaRPr>
          </a:p>
          <a:p>
            <a:pPr algn="just">
              <a:lnSpc>
                <a:spcPct val="90000"/>
              </a:lnSpc>
            </a:pPr>
            <a:r>
              <a:rPr lang="en-US" altLang="en-US" dirty="0">
                <a:latin typeface="Arial" pitchFamily="34" charset="0"/>
                <a:cs typeface="Arial" pitchFamily="34" charset="0"/>
              </a:rPr>
              <a:t>Farm ponds can also be dug to store water from rivers or channels (e.g. field station) or to collect water from rainfall </a:t>
            </a:r>
          </a:p>
          <a:p>
            <a:endParaRPr lang="en-US" dirty="0"/>
          </a:p>
        </p:txBody>
      </p:sp>
    </p:spTree>
    <p:extLst>
      <p:ext uri="{BB962C8B-B14F-4D97-AF65-F5344CB8AC3E}">
        <p14:creationId xmlns:p14="http://schemas.microsoft.com/office/powerpoint/2010/main" val="3103467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Reservoirs </a:t>
            </a:r>
            <a:r>
              <a:rPr lang="en-US" b="1" dirty="0"/>
              <a:t>and lakes</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normAutofit fontScale="92500" lnSpcReduction="20000"/>
          </a:bodyPr>
          <a:lstStyle/>
          <a:p>
            <a:pPr algn="just"/>
            <a:r>
              <a:rPr lang="en-US" b="1" dirty="0" smtClean="0">
                <a:solidFill>
                  <a:schemeClr val="tx1"/>
                </a:solidFill>
              </a:rPr>
              <a:t>Water </a:t>
            </a:r>
            <a:r>
              <a:rPr lang="en-US" b="1" dirty="0">
                <a:solidFill>
                  <a:schemeClr val="tx1"/>
                </a:solidFill>
              </a:rPr>
              <a:t>availability in lakes and </a:t>
            </a:r>
            <a:r>
              <a:rPr lang="en-US" b="1" dirty="0" smtClean="0">
                <a:solidFill>
                  <a:schemeClr val="tx1"/>
                </a:solidFill>
              </a:rPr>
              <a:t>reservoirs</a:t>
            </a:r>
            <a:endParaRPr lang="en-US" b="1" dirty="0">
              <a:solidFill>
                <a:schemeClr val="tx1"/>
              </a:solidFill>
            </a:endParaRPr>
          </a:p>
          <a:p>
            <a:pPr algn="just"/>
            <a:r>
              <a:rPr lang="en-US" b="1" dirty="0" smtClean="0">
                <a:solidFill>
                  <a:schemeClr val="tx1"/>
                </a:solidFill>
              </a:rPr>
              <a:t>Natural (</a:t>
            </a:r>
            <a:r>
              <a:rPr lang="en-US" b="1" dirty="0" err="1" smtClean="0">
                <a:solidFill>
                  <a:schemeClr val="tx1"/>
                </a:solidFill>
              </a:rPr>
              <a:t>Tana</a:t>
            </a:r>
            <a:r>
              <a:rPr lang="en-US" b="1" dirty="0" smtClean="0">
                <a:solidFill>
                  <a:schemeClr val="tx1"/>
                </a:solidFill>
              </a:rPr>
              <a:t>) or artificial (</a:t>
            </a:r>
            <a:r>
              <a:rPr lang="en-US" b="1" dirty="0" err="1" smtClean="0">
                <a:solidFill>
                  <a:schemeClr val="tx1"/>
                </a:solidFill>
              </a:rPr>
              <a:t>Abay</a:t>
            </a:r>
            <a:r>
              <a:rPr lang="en-US" b="1" dirty="0" smtClean="0">
                <a:solidFill>
                  <a:schemeClr val="tx1"/>
                </a:solidFill>
              </a:rPr>
              <a:t> Dam) lakes </a:t>
            </a:r>
            <a:endParaRPr lang="en-US" b="1" dirty="0">
              <a:solidFill>
                <a:schemeClr val="tx1"/>
              </a:solidFill>
            </a:endParaRPr>
          </a:p>
          <a:p>
            <a:pPr algn="just"/>
            <a:endParaRPr lang="en-US" b="1" dirty="0" smtClean="0">
              <a:solidFill>
                <a:schemeClr val="tx1"/>
              </a:solidFill>
            </a:endParaRPr>
          </a:p>
          <a:p>
            <a:pPr algn="just"/>
            <a:r>
              <a:rPr lang="en-US" b="1" dirty="0" smtClean="0">
                <a:solidFill>
                  <a:schemeClr val="tx1"/>
                </a:solidFill>
              </a:rPr>
              <a:t>The </a:t>
            </a:r>
            <a:r>
              <a:rPr lang="en-US" b="1" dirty="0">
                <a:solidFill>
                  <a:schemeClr val="tx1"/>
                </a:solidFill>
              </a:rPr>
              <a:t>amount of lake water available for irrigation may be calculated as the difference between the water available in the lake and the amount lost due to evaporation and seepage.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For </a:t>
            </a:r>
            <a:r>
              <a:rPr lang="en-US" b="1" dirty="0">
                <a:solidFill>
                  <a:schemeClr val="tx1"/>
                </a:solidFill>
              </a:rPr>
              <a:t>large irrigation schemes, local or national authorities will be responsible for evaluating the available quantity of water. </a:t>
            </a:r>
            <a:endParaRPr lang="en-US" b="1" dirty="0" smtClean="0">
              <a:solidFill>
                <a:schemeClr val="tx1"/>
              </a:solidFill>
            </a:endParaRPr>
          </a:p>
          <a:p>
            <a:pPr algn="just"/>
            <a:endParaRPr lang="en-US" b="1" dirty="0" smtClean="0">
              <a:solidFill>
                <a:schemeClr val="tx1"/>
              </a:solidFill>
            </a:endParaRPr>
          </a:p>
          <a:p>
            <a:pPr algn="just"/>
            <a:r>
              <a:rPr lang="en-US" b="1" dirty="0" smtClean="0">
                <a:solidFill>
                  <a:schemeClr val="tx1"/>
                </a:solidFill>
              </a:rPr>
              <a:t>It can </a:t>
            </a:r>
            <a:r>
              <a:rPr lang="en-US" b="1" dirty="0">
                <a:solidFill>
                  <a:schemeClr val="tx1"/>
                </a:solidFill>
              </a:rPr>
              <a:t>also estimate the evaporation and percolation losses and will have information on other uses for the water. </a:t>
            </a:r>
          </a:p>
        </p:txBody>
      </p:sp>
    </p:spTree>
    <p:extLst>
      <p:ext uri="{BB962C8B-B14F-4D97-AF65-F5344CB8AC3E}">
        <p14:creationId xmlns:p14="http://schemas.microsoft.com/office/powerpoint/2010/main" val="2352861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algn="just"/>
            <a:r>
              <a:rPr lang="en-US" sz="2400" dirty="0"/>
              <a:t/>
            </a:r>
            <a:br>
              <a:rPr lang="en-US" sz="2400" dirty="0"/>
            </a:br>
            <a:r>
              <a:rPr lang="en-US" sz="3100" b="1" dirty="0"/>
              <a:t>Reservoirs</a:t>
            </a:r>
            <a:r>
              <a:rPr lang="en-US" sz="3100" dirty="0"/>
              <a:t> </a:t>
            </a:r>
            <a:br>
              <a:rPr lang="en-US" sz="3100" dirty="0"/>
            </a:br>
            <a:endParaRPr lang="en-US" sz="3100" dirty="0"/>
          </a:p>
        </p:txBody>
      </p:sp>
      <p:sp>
        <p:nvSpPr>
          <p:cNvPr id="3" name="Subtitle 2"/>
          <p:cNvSpPr>
            <a:spLocks noGrp="1"/>
          </p:cNvSpPr>
          <p:nvPr>
            <p:ph type="subTitle" idx="1"/>
          </p:nvPr>
        </p:nvSpPr>
        <p:spPr>
          <a:xfrm>
            <a:off x="0" y="533400"/>
            <a:ext cx="9144000" cy="6324600"/>
          </a:xfrm>
        </p:spPr>
        <p:txBody>
          <a:bodyPr>
            <a:normAutofit lnSpcReduction="10000"/>
          </a:bodyPr>
          <a:lstStyle/>
          <a:p>
            <a:pPr algn="just"/>
            <a:r>
              <a:rPr lang="en-US" b="1" dirty="0" smtClean="0">
                <a:solidFill>
                  <a:schemeClr val="tx1"/>
                </a:solidFill>
              </a:rPr>
              <a:t>The </a:t>
            </a:r>
            <a:r>
              <a:rPr lang="en-US" b="1" dirty="0">
                <a:solidFill>
                  <a:schemeClr val="tx1"/>
                </a:solidFill>
              </a:rPr>
              <a:t>amount of water that can be stored in a reservoir depends on: </a:t>
            </a:r>
          </a:p>
          <a:p>
            <a:pPr algn="just"/>
            <a:r>
              <a:rPr lang="en-US" b="1" dirty="0" smtClean="0">
                <a:solidFill>
                  <a:schemeClr val="tx1"/>
                </a:solidFill>
              </a:rPr>
              <a:t>-River </a:t>
            </a:r>
            <a:r>
              <a:rPr lang="en-US" b="1" dirty="0">
                <a:solidFill>
                  <a:schemeClr val="tx1"/>
                </a:solidFill>
              </a:rPr>
              <a:t>discharge (which in turn depends on rainfall)</a:t>
            </a:r>
            <a:br>
              <a:rPr lang="en-US" b="1" dirty="0">
                <a:solidFill>
                  <a:schemeClr val="tx1"/>
                </a:solidFill>
              </a:rPr>
            </a:br>
            <a:r>
              <a:rPr lang="en-US" b="1" dirty="0" smtClean="0">
                <a:solidFill>
                  <a:schemeClr val="tx1"/>
                </a:solidFill>
              </a:rPr>
              <a:t>-Height </a:t>
            </a:r>
            <a:r>
              <a:rPr lang="en-US" b="1" dirty="0">
                <a:solidFill>
                  <a:schemeClr val="tx1"/>
                </a:solidFill>
              </a:rPr>
              <a:t>of the dam (when closing the river in a valley)</a:t>
            </a:r>
            <a:br>
              <a:rPr lang="en-US" b="1" dirty="0">
                <a:solidFill>
                  <a:schemeClr val="tx1"/>
                </a:solidFill>
              </a:rPr>
            </a:br>
            <a:r>
              <a:rPr lang="en-US" b="1" dirty="0" smtClean="0">
                <a:solidFill>
                  <a:schemeClr val="tx1"/>
                </a:solidFill>
              </a:rPr>
              <a:t>-Area </a:t>
            </a:r>
            <a:r>
              <a:rPr lang="en-US" b="1" dirty="0">
                <a:solidFill>
                  <a:schemeClr val="tx1"/>
                </a:solidFill>
              </a:rPr>
              <a:t>of the reservoir (in the case of an artificially excavated storage area).</a:t>
            </a:r>
          </a:p>
          <a:p>
            <a:pPr algn="just"/>
            <a:endParaRPr lang="en-US" b="1" dirty="0" smtClean="0">
              <a:solidFill>
                <a:schemeClr val="tx1"/>
              </a:solidFill>
            </a:endParaRPr>
          </a:p>
          <a:p>
            <a:pPr algn="just"/>
            <a:r>
              <a:rPr lang="en-US" b="1" dirty="0" smtClean="0">
                <a:solidFill>
                  <a:schemeClr val="tx1"/>
                </a:solidFill>
              </a:rPr>
              <a:t>Either a </a:t>
            </a:r>
            <a:r>
              <a:rPr lang="en-US" b="1" dirty="0">
                <a:solidFill>
                  <a:schemeClr val="tx1"/>
                </a:solidFill>
              </a:rPr>
              <a:t>dam built </a:t>
            </a:r>
            <a:r>
              <a:rPr lang="en-US" b="1" dirty="0" smtClean="0">
                <a:solidFill>
                  <a:schemeClr val="tx1"/>
                </a:solidFill>
              </a:rPr>
              <a:t>across valley </a:t>
            </a:r>
          </a:p>
          <a:p>
            <a:pPr algn="just"/>
            <a:r>
              <a:rPr lang="en-US" b="1" dirty="0" smtClean="0">
                <a:solidFill>
                  <a:schemeClr val="tx1"/>
                </a:solidFill>
              </a:rPr>
              <a:t>Or a </a:t>
            </a:r>
            <a:r>
              <a:rPr lang="en-US" b="1" dirty="0">
                <a:solidFill>
                  <a:schemeClr val="tx1"/>
                </a:solidFill>
              </a:rPr>
              <a:t>natural depression or dead river branch alongside the river, or by constructing a storage reservoir. </a:t>
            </a:r>
            <a:endParaRPr lang="en-US" b="1" dirty="0" smtClean="0">
              <a:solidFill>
                <a:schemeClr val="tx1"/>
              </a:solidFill>
            </a:endParaRPr>
          </a:p>
          <a:p>
            <a:r>
              <a:rPr lang="en-US" b="1" dirty="0" smtClean="0">
                <a:solidFill>
                  <a:srgbClr val="FF0000"/>
                </a:solidFill>
              </a:rPr>
              <a:t>Cost for building, maintenance, etc.</a:t>
            </a:r>
            <a:endParaRPr lang="en-US" b="1" dirty="0">
              <a:solidFill>
                <a:srgbClr val="FF0000"/>
              </a:solidFill>
            </a:endParaRPr>
          </a:p>
          <a:p>
            <a:endParaRPr lang="en-US" dirty="0"/>
          </a:p>
        </p:txBody>
      </p:sp>
    </p:spTree>
    <p:extLst>
      <p:ext uri="{BB962C8B-B14F-4D97-AF65-F5344CB8AC3E}">
        <p14:creationId xmlns:p14="http://schemas.microsoft.com/office/powerpoint/2010/main" val="129870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marL="182880"/>
            <a:r>
              <a:rPr lang="en-US" sz="2800" b="1" dirty="0" smtClean="0"/>
              <a:t/>
            </a:r>
            <a:br>
              <a:rPr lang="en-US" sz="2800" b="1" dirty="0" smtClean="0"/>
            </a:br>
            <a:r>
              <a:rPr lang="en-US" sz="2800" b="1" dirty="0" smtClean="0"/>
              <a:t>Water </a:t>
            </a:r>
            <a:r>
              <a:rPr lang="en-US" sz="2800" b="1" dirty="0"/>
              <a:t>tapping from a reservoir</a:t>
            </a:r>
            <a:r>
              <a:rPr lang="en-US" sz="2800" dirty="0"/>
              <a:t/>
            </a:r>
            <a:br>
              <a:rPr lang="en-US" sz="2800" dirty="0"/>
            </a:br>
            <a:endParaRPr lang="en-US" sz="2800" dirty="0"/>
          </a:p>
        </p:txBody>
      </p:sp>
      <p:sp>
        <p:nvSpPr>
          <p:cNvPr id="3" name="Subtitle 2"/>
          <p:cNvSpPr>
            <a:spLocks noGrp="1"/>
          </p:cNvSpPr>
          <p:nvPr>
            <p:ph type="subTitle" idx="1"/>
          </p:nvPr>
        </p:nvSpPr>
        <p:spPr>
          <a:xfrm>
            <a:off x="0" y="533400"/>
            <a:ext cx="9144000" cy="6324600"/>
          </a:xfrm>
        </p:spPr>
        <p:txBody>
          <a:bodyPr>
            <a:noAutofit/>
          </a:bodyPr>
          <a:lstStyle/>
          <a:p>
            <a:pPr marL="342900" indent="-342900" algn="just">
              <a:buFont typeface="Wingdings" panose="05000000000000000000" pitchFamily="2" charset="2"/>
              <a:buChar char="Ø"/>
            </a:pPr>
            <a:r>
              <a:rPr lang="en-US" sz="2400" b="1" dirty="0" smtClean="0">
                <a:solidFill>
                  <a:srgbClr val="FF0000"/>
                </a:solidFill>
              </a:rPr>
              <a:t>Gravity</a:t>
            </a:r>
          </a:p>
          <a:p>
            <a:pPr marL="342900" indent="-342900" algn="just">
              <a:buFont typeface="Wingdings" panose="05000000000000000000" pitchFamily="2" charset="2"/>
              <a:buChar char="Ø"/>
            </a:pPr>
            <a:r>
              <a:rPr lang="en-US" sz="2400" b="1" dirty="0">
                <a:solidFill>
                  <a:srgbClr val="FF0000"/>
                </a:solidFill>
              </a:rPr>
              <a:t>Pumping </a:t>
            </a:r>
            <a:r>
              <a:rPr lang="en-US" sz="2400" b="1" dirty="0" smtClean="0">
                <a:solidFill>
                  <a:srgbClr val="FF0000"/>
                </a:solidFill>
              </a:rPr>
              <a:t>from</a:t>
            </a:r>
            <a:endParaRPr lang="en-US" sz="2400" b="1" dirty="0">
              <a:solidFill>
                <a:srgbClr val="FF0000"/>
              </a:solidFill>
            </a:endParaRPr>
          </a:p>
          <a:p>
            <a:pPr marL="342900" indent="-342900" algn="just">
              <a:buFont typeface="Wingdings" panose="05000000000000000000" pitchFamily="2" charset="2"/>
              <a:buChar char="Ø"/>
            </a:pPr>
            <a:r>
              <a:rPr lang="en-US" sz="2400" b="1" dirty="0" smtClean="0">
                <a:solidFill>
                  <a:srgbClr val="FF0000"/>
                </a:solidFill>
              </a:rPr>
              <a:t>Canal </a:t>
            </a:r>
          </a:p>
          <a:p>
            <a:pPr algn="just"/>
            <a:endParaRPr lang="en-US" sz="2400" b="1" dirty="0">
              <a:solidFill>
                <a:srgbClr val="FF0000"/>
              </a:solidFill>
            </a:endParaRPr>
          </a:p>
          <a:p>
            <a:pPr algn="just"/>
            <a:r>
              <a:rPr lang="en-US" sz="2400" b="1" dirty="0" smtClean="0">
                <a:solidFill>
                  <a:srgbClr val="FF0000"/>
                </a:solidFill>
              </a:rPr>
              <a:t>Therefore, accurate computation of surface water is critical</a:t>
            </a:r>
          </a:p>
        </p:txBody>
      </p:sp>
    </p:spTree>
    <p:extLst>
      <p:ext uri="{BB962C8B-B14F-4D97-AF65-F5344CB8AC3E}">
        <p14:creationId xmlns:p14="http://schemas.microsoft.com/office/powerpoint/2010/main" val="3640500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 y="1"/>
            <a:ext cx="9137073" cy="380999"/>
          </a:xfrm>
        </p:spPr>
        <p:txBody>
          <a:bodyPr>
            <a:normAutofit fontScale="90000"/>
          </a:bodyPr>
          <a:lstStyle/>
          <a:p>
            <a:r>
              <a:rPr lang="en-US" sz="2400" b="1" dirty="0" smtClean="0"/>
              <a:t/>
            </a:r>
            <a:br>
              <a:rPr lang="en-US" sz="2400" b="1" dirty="0" smtClean="0"/>
            </a:br>
            <a:r>
              <a:rPr lang="en-US" sz="2400" b="1" dirty="0" smtClean="0"/>
              <a:t>Groundwater</a:t>
            </a:r>
            <a:r>
              <a:rPr lang="en-US" sz="2400" dirty="0"/>
              <a:t/>
            </a:r>
            <a:br>
              <a:rPr lang="en-US" sz="2400" dirty="0"/>
            </a:br>
            <a:endParaRPr lang="en-US" sz="2800" dirty="0">
              <a:solidFill>
                <a:srgbClr val="FF0000"/>
              </a:solidFill>
            </a:endParaRPr>
          </a:p>
        </p:txBody>
      </p:sp>
      <p:sp>
        <p:nvSpPr>
          <p:cNvPr id="3" name="Subtitle 2"/>
          <p:cNvSpPr>
            <a:spLocks noGrp="1"/>
          </p:cNvSpPr>
          <p:nvPr>
            <p:ph type="subTitle" idx="1"/>
          </p:nvPr>
        </p:nvSpPr>
        <p:spPr>
          <a:xfrm>
            <a:off x="0" y="381000"/>
            <a:ext cx="9144000" cy="6477000"/>
          </a:xfrm>
        </p:spPr>
        <p:txBody>
          <a:bodyPr>
            <a:normAutofit fontScale="92500" lnSpcReduction="10000"/>
          </a:bodyPr>
          <a:lstStyle/>
          <a:p>
            <a:pPr algn="just"/>
            <a:r>
              <a:rPr lang="en-US" b="1" dirty="0" smtClean="0">
                <a:solidFill>
                  <a:schemeClr val="tx1"/>
                </a:solidFill>
              </a:rPr>
              <a:t>Found in the aquifer system(rocks or soils)</a:t>
            </a:r>
          </a:p>
          <a:p>
            <a:pPr algn="just"/>
            <a:endParaRPr lang="en-US" b="1" dirty="0">
              <a:solidFill>
                <a:schemeClr val="tx1"/>
              </a:solidFill>
            </a:endParaRPr>
          </a:p>
          <a:p>
            <a:pPr algn="just"/>
            <a:r>
              <a:rPr lang="en-US" b="1" dirty="0" smtClean="0">
                <a:solidFill>
                  <a:srgbClr val="FF0000"/>
                </a:solidFill>
              </a:rPr>
              <a:t>Groundwater availability</a:t>
            </a:r>
          </a:p>
          <a:p>
            <a:pPr algn="just"/>
            <a:r>
              <a:rPr lang="en-US" b="1" dirty="0" smtClean="0">
                <a:solidFill>
                  <a:schemeClr val="tx1"/>
                </a:solidFill>
              </a:rPr>
              <a:t>Availability </a:t>
            </a:r>
            <a:r>
              <a:rPr lang="en-US" b="1" dirty="0">
                <a:solidFill>
                  <a:schemeClr val="tx1"/>
                </a:solidFill>
              </a:rPr>
              <a:t>of groundwater is less irregular than that of small rivers.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Aquifers </a:t>
            </a:r>
            <a:r>
              <a:rPr lang="en-US" b="1" dirty="0">
                <a:solidFill>
                  <a:schemeClr val="tx1"/>
                </a:solidFill>
              </a:rPr>
              <a:t>at shallow depths, however, are likely to be very thin with a limited storage capacity for groundwater. </a:t>
            </a:r>
            <a:endParaRPr lang="en-US" b="1" dirty="0" smtClean="0">
              <a:solidFill>
                <a:schemeClr val="tx1"/>
              </a:solidFill>
            </a:endParaRPr>
          </a:p>
          <a:p>
            <a:pPr algn="just"/>
            <a:endParaRPr lang="en-US" b="1" dirty="0">
              <a:solidFill>
                <a:schemeClr val="tx1"/>
              </a:solidFill>
            </a:endParaRPr>
          </a:p>
          <a:p>
            <a:pPr algn="just"/>
            <a:r>
              <a:rPr lang="en-US" b="1" dirty="0" smtClean="0">
                <a:solidFill>
                  <a:srgbClr val="FF0000"/>
                </a:solidFill>
              </a:rPr>
              <a:t>Pumping </a:t>
            </a:r>
            <a:r>
              <a:rPr lang="en-US" b="1" dirty="0">
                <a:solidFill>
                  <a:srgbClr val="FF0000"/>
                </a:solidFill>
              </a:rPr>
              <a:t>from </a:t>
            </a:r>
            <a:r>
              <a:rPr lang="en-US" b="1" dirty="0" smtClean="0">
                <a:solidFill>
                  <a:srgbClr val="FF0000"/>
                </a:solidFill>
              </a:rPr>
              <a:t>wells</a:t>
            </a:r>
            <a:endParaRPr lang="en-US" b="1" dirty="0">
              <a:solidFill>
                <a:srgbClr val="FF0000"/>
              </a:solidFill>
            </a:endParaRPr>
          </a:p>
          <a:p>
            <a:pPr algn="just"/>
            <a:r>
              <a:rPr lang="en-US" b="1" dirty="0" smtClean="0">
                <a:solidFill>
                  <a:srgbClr val="FF0000"/>
                </a:solidFill>
              </a:rPr>
              <a:t>Shallow </a:t>
            </a:r>
            <a:r>
              <a:rPr lang="en-US" b="1" dirty="0">
                <a:solidFill>
                  <a:srgbClr val="FF0000"/>
                </a:solidFill>
              </a:rPr>
              <a:t>groundwater </a:t>
            </a:r>
            <a:endParaRPr lang="en-US" b="1" dirty="0" smtClean="0">
              <a:solidFill>
                <a:srgbClr val="FF0000"/>
              </a:solidFill>
            </a:endParaRPr>
          </a:p>
          <a:p>
            <a:pPr algn="just"/>
            <a:r>
              <a:rPr lang="en-US" b="1" dirty="0" smtClean="0">
                <a:solidFill>
                  <a:srgbClr val="FF0000"/>
                </a:solidFill>
              </a:rPr>
              <a:t>Deep </a:t>
            </a:r>
            <a:r>
              <a:rPr lang="en-US" b="1" dirty="0">
                <a:solidFill>
                  <a:srgbClr val="FF0000"/>
                </a:solidFill>
              </a:rPr>
              <a:t>groundwater </a:t>
            </a:r>
          </a:p>
        </p:txBody>
      </p:sp>
    </p:spTree>
    <p:extLst>
      <p:ext uri="{BB962C8B-B14F-4D97-AF65-F5344CB8AC3E}">
        <p14:creationId xmlns:p14="http://schemas.microsoft.com/office/powerpoint/2010/main" val="328491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 y="1"/>
            <a:ext cx="9178636" cy="457200"/>
          </a:xfrm>
        </p:spPr>
        <p:txBody>
          <a:bodyPr>
            <a:normAutofit fontScale="90000"/>
          </a:bodyPr>
          <a:lstStyle/>
          <a:p>
            <a:r>
              <a:rPr lang="en-US" b="1" dirty="0" smtClean="0">
                <a:solidFill>
                  <a:srgbClr val="FF0000"/>
                </a:solidFill>
              </a:rPr>
              <a:t>Generally </a:t>
            </a:r>
            <a:endParaRPr lang="en-US" b="1" dirty="0">
              <a:solidFill>
                <a:srgbClr val="FF0000"/>
              </a:solidFill>
            </a:endParaRPr>
          </a:p>
        </p:txBody>
      </p:sp>
      <p:sp>
        <p:nvSpPr>
          <p:cNvPr id="3" name="Subtitle 2"/>
          <p:cNvSpPr>
            <a:spLocks noGrp="1"/>
          </p:cNvSpPr>
          <p:nvPr>
            <p:ph type="subTitle" idx="1"/>
          </p:nvPr>
        </p:nvSpPr>
        <p:spPr>
          <a:xfrm>
            <a:off x="0" y="457200"/>
            <a:ext cx="9144000" cy="6400800"/>
          </a:xfrm>
        </p:spPr>
        <p:txBody>
          <a:bodyPr>
            <a:normAutofit/>
          </a:bodyPr>
          <a:lstStyle/>
          <a:p>
            <a:pPr algn="just"/>
            <a:r>
              <a:rPr lang="en-US" b="1" dirty="0">
                <a:solidFill>
                  <a:schemeClr val="tx1"/>
                </a:solidFill>
              </a:rPr>
              <a:t>Agricultural activities is dominate (69%), followed by industrial purpose (22%) and domestic purposes (8%) of worldwide usage of water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The </a:t>
            </a:r>
            <a:r>
              <a:rPr lang="en-US" b="1" dirty="0">
                <a:solidFill>
                  <a:schemeClr val="tx1"/>
                </a:solidFill>
              </a:rPr>
              <a:t>same is true in Africa that water's crucial role in accomplishing the continent's development goals is widely recognized </a:t>
            </a:r>
            <a:endParaRPr lang="en-US" b="1" dirty="0" smtClean="0">
              <a:solidFill>
                <a:schemeClr val="tx1"/>
              </a:solidFill>
            </a:endParaRPr>
          </a:p>
          <a:p>
            <a:pPr algn="just"/>
            <a:endParaRPr lang="en-US" b="1" dirty="0">
              <a:solidFill>
                <a:schemeClr val="tx1"/>
              </a:solidFill>
            </a:endParaRPr>
          </a:p>
          <a:p>
            <a:pPr algn="just"/>
            <a:r>
              <a:rPr lang="en-US" b="1" dirty="0" smtClean="0">
                <a:solidFill>
                  <a:schemeClr val="tx1"/>
                </a:solidFill>
              </a:rPr>
              <a:t>Agriculture</a:t>
            </a:r>
            <a:r>
              <a:rPr lang="en-US" b="1" dirty="0">
                <a:solidFill>
                  <a:schemeClr val="tx1"/>
                </a:solidFill>
              </a:rPr>
              <a:t>, households and industry use about 85%, 10% and 5% of water usage respectively.  </a:t>
            </a:r>
            <a:endParaRPr lang="en-US" b="1" dirty="0" smtClean="0">
              <a:solidFill>
                <a:schemeClr val="tx1"/>
              </a:solidFill>
            </a:endParaRPr>
          </a:p>
          <a:p>
            <a:pPr algn="just"/>
            <a:endParaRPr lang="en-US" dirty="0" smtClean="0"/>
          </a:p>
          <a:p>
            <a:endParaRPr lang="en-US" dirty="0"/>
          </a:p>
        </p:txBody>
      </p:sp>
    </p:spTree>
    <p:extLst>
      <p:ext uri="{BB962C8B-B14F-4D97-AF65-F5344CB8AC3E}">
        <p14:creationId xmlns:p14="http://schemas.microsoft.com/office/powerpoint/2010/main" val="1284699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r>
              <a:rPr lang="en-US" b="1" dirty="0"/>
              <a:t>Though, </a:t>
            </a:r>
          </a:p>
        </p:txBody>
      </p:sp>
      <p:sp>
        <p:nvSpPr>
          <p:cNvPr id="3" name="Subtitle 2"/>
          <p:cNvSpPr>
            <a:spLocks noGrp="1"/>
          </p:cNvSpPr>
          <p:nvPr>
            <p:ph type="subTitle" idx="1"/>
          </p:nvPr>
        </p:nvSpPr>
        <p:spPr>
          <a:xfrm>
            <a:off x="0" y="457200"/>
            <a:ext cx="9144000" cy="6400800"/>
          </a:xfrm>
        </p:spPr>
        <p:txBody>
          <a:bodyPr>
            <a:normAutofit fontScale="92500" lnSpcReduction="20000"/>
          </a:bodyPr>
          <a:lstStyle/>
          <a:p>
            <a:pPr algn="just"/>
            <a:r>
              <a:rPr lang="en-US" b="1" dirty="0" smtClean="0">
                <a:solidFill>
                  <a:schemeClr val="tx1"/>
                </a:solidFill>
              </a:rPr>
              <a:t>approximately </a:t>
            </a:r>
            <a:r>
              <a:rPr lang="en-US" b="1" dirty="0">
                <a:solidFill>
                  <a:schemeClr val="tx1"/>
                </a:solidFill>
              </a:rPr>
              <a:t>75% of the Earth’s surface is covered by water </a:t>
            </a:r>
          </a:p>
          <a:p>
            <a:pPr algn="just"/>
            <a:endParaRPr lang="en-US" b="1" dirty="0">
              <a:solidFill>
                <a:schemeClr val="tx1"/>
              </a:solidFill>
            </a:endParaRPr>
          </a:p>
          <a:p>
            <a:pPr algn="just"/>
            <a:r>
              <a:rPr lang="en-US" b="1" dirty="0">
                <a:solidFill>
                  <a:schemeClr val="tx1"/>
                </a:solidFill>
              </a:rPr>
              <a:t>all of these resources are not potentially available to humans since freshwater is required by the agricultural sector, industries, and domestic and recreational users </a:t>
            </a:r>
            <a:endParaRPr lang="en-US" b="1" dirty="0" smtClean="0">
              <a:solidFill>
                <a:schemeClr val="tx1"/>
              </a:solidFill>
            </a:endParaRPr>
          </a:p>
          <a:p>
            <a:pPr algn="just"/>
            <a:endParaRPr lang="en-US" b="1" dirty="0">
              <a:solidFill>
                <a:schemeClr val="tx1"/>
              </a:solidFill>
            </a:endParaRPr>
          </a:p>
          <a:p>
            <a:pPr algn="just"/>
            <a:r>
              <a:rPr lang="en-US" b="1" dirty="0">
                <a:solidFill>
                  <a:schemeClr val="tx1"/>
                </a:solidFill>
              </a:rPr>
              <a:t>Thus, as the world population continues to grow, the ability to source clean water is becoming a more pressing concern and focus is placed on the availability, distribution and use of freshwater resources on a global scale </a:t>
            </a:r>
            <a:endParaRPr lang="en-US" b="1" dirty="0" smtClean="0">
              <a:solidFill>
                <a:schemeClr val="tx1"/>
              </a:solidFill>
            </a:endParaRPr>
          </a:p>
          <a:p>
            <a:pPr algn="just"/>
            <a:r>
              <a:rPr lang="en-US" b="1" dirty="0" smtClean="0">
                <a:solidFill>
                  <a:schemeClr val="tx1"/>
                </a:solidFill>
              </a:rPr>
              <a:t>As </a:t>
            </a:r>
            <a:r>
              <a:rPr lang="en-US" b="1" dirty="0">
                <a:solidFill>
                  <a:schemeClr val="tx1"/>
                </a:solidFill>
              </a:rPr>
              <a:t>a result peoples around the globe have been overexploited both surface and groundwater resources intensively throughout the </a:t>
            </a:r>
            <a:r>
              <a:rPr lang="en-US" b="1" dirty="0" smtClean="0">
                <a:solidFill>
                  <a:schemeClr val="tx1"/>
                </a:solidFill>
              </a:rPr>
              <a:t>world</a:t>
            </a:r>
            <a:endParaRPr lang="en-US" b="1" dirty="0">
              <a:solidFill>
                <a:schemeClr val="tx1"/>
              </a:solidFill>
            </a:endParaRPr>
          </a:p>
        </p:txBody>
      </p:sp>
    </p:spTree>
    <p:extLst>
      <p:ext uri="{BB962C8B-B14F-4D97-AF65-F5344CB8AC3E}">
        <p14:creationId xmlns:p14="http://schemas.microsoft.com/office/powerpoint/2010/main" val="1606120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4800"/>
          </a:xfrm>
        </p:spPr>
        <p:txBody>
          <a:bodyPr>
            <a:normAutofit fontScale="90000"/>
          </a:bodyPr>
          <a:lstStyle/>
          <a:p>
            <a:pPr lvl="2" algn="ctr" rtl="0">
              <a:spcBef>
                <a:spcPct val="0"/>
              </a:spcBef>
            </a:pPr>
            <a:r>
              <a:rPr lang="en-US" b="1" dirty="0"/>
              <a:t>C</a:t>
            </a:r>
            <a:r>
              <a:rPr lang="en-US" b="1" dirty="0" smtClean="0"/>
              <a:t>onti. </a:t>
            </a:r>
            <a:endParaRPr lang="en-US" dirty="0"/>
          </a:p>
        </p:txBody>
      </p:sp>
      <p:sp>
        <p:nvSpPr>
          <p:cNvPr id="3" name="Subtitle 2"/>
          <p:cNvSpPr>
            <a:spLocks noGrp="1"/>
          </p:cNvSpPr>
          <p:nvPr>
            <p:ph type="subTitle" idx="1"/>
          </p:nvPr>
        </p:nvSpPr>
        <p:spPr>
          <a:xfrm>
            <a:off x="0" y="304800"/>
            <a:ext cx="9144000" cy="6553200"/>
          </a:xfrm>
        </p:spPr>
        <p:txBody>
          <a:bodyPr>
            <a:normAutofit fontScale="77500" lnSpcReduction="20000"/>
          </a:bodyPr>
          <a:lstStyle/>
          <a:p>
            <a:pPr algn="just"/>
            <a:r>
              <a:rPr lang="en-US" b="1" dirty="0" smtClean="0">
                <a:solidFill>
                  <a:schemeClr val="tx1"/>
                </a:solidFill>
              </a:rPr>
              <a:t>Global </a:t>
            </a:r>
            <a:r>
              <a:rPr lang="en-US" b="1" dirty="0">
                <a:solidFill>
                  <a:schemeClr val="tx1"/>
                </a:solidFill>
              </a:rPr>
              <a:t>water availability and water use is challenging as the resource varied significantly in space and time owing to the erratic distribution of rainfall, complex geological and </a:t>
            </a:r>
            <a:r>
              <a:rPr lang="en-US" b="1" dirty="0" smtClean="0">
                <a:solidFill>
                  <a:schemeClr val="tx1"/>
                </a:solidFill>
              </a:rPr>
              <a:t>landscapes</a:t>
            </a:r>
          </a:p>
          <a:p>
            <a:pPr algn="just"/>
            <a:r>
              <a:rPr lang="en-US" b="1" dirty="0" smtClean="0">
                <a:solidFill>
                  <a:srgbClr val="000099"/>
                </a:solidFill>
              </a:rPr>
              <a:t>Especially, surface </a:t>
            </a:r>
            <a:r>
              <a:rPr lang="en-US" b="1" dirty="0">
                <a:solidFill>
                  <a:srgbClr val="000099"/>
                </a:solidFill>
              </a:rPr>
              <a:t>water </a:t>
            </a:r>
          </a:p>
          <a:p>
            <a:pPr marL="457200" indent="-457200" algn="just">
              <a:buFont typeface="Wingdings" panose="05000000000000000000" pitchFamily="2" charset="2"/>
              <a:buChar char="Ø"/>
            </a:pPr>
            <a:r>
              <a:rPr lang="en-US" b="1" dirty="0" smtClean="0">
                <a:solidFill>
                  <a:schemeClr val="tx1"/>
                </a:solidFill>
              </a:rPr>
              <a:t>Has limited </a:t>
            </a:r>
            <a:r>
              <a:rPr lang="en-US" b="1" dirty="0">
                <a:solidFill>
                  <a:schemeClr val="tx1"/>
                </a:solidFill>
              </a:rPr>
              <a:t>availability </a:t>
            </a:r>
          </a:p>
          <a:p>
            <a:pPr marL="457200" indent="-457200" algn="just">
              <a:buFont typeface="Wingdings" panose="05000000000000000000" pitchFamily="2" charset="2"/>
              <a:buChar char="Ø"/>
            </a:pPr>
            <a:r>
              <a:rPr lang="en-US" b="1" dirty="0" err="1">
                <a:solidFill>
                  <a:schemeClr val="tx1"/>
                </a:solidFill>
              </a:rPr>
              <a:t>S</a:t>
            </a:r>
            <a:r>
              <a:rPr lang="en-US" b="1" dirty="0" err="1" smtClean="0">
                <a:solidFill>
                  <a:schemeClr val="tx1"/>
                </a:solidFill>
              </a:rPr>
              <a:t>patio</a:t>
            </a:r>
            <a:r>
              <a:rPr lang="en-US" b="1" dirty="0" smtClean="0">
                <a:solidFill>
                  <a:schemeClr val="tx1"/>
                </a:solidFill>
              </a:rPr>
              <a:t>-temporal </a:t>
            </a:r>
            <a:r>
              <a:rPr lang="en-US" b="1" dirty="0">
                <a:solidFill>
                  <a:schemeClr val="tx1"/>
                </a:solidFill>
              </a:rPr>
              <a:t>variability </a:t>
            </a:r>
            <a:endParaRPr lang="en-US" b="1" dirty="0" smtClean="0">
              <a:solidFill>
                <a:schemeClr val="tx1"/>
              </a:solidFill>
            </a:endParaRPr>
          </a:p>
          <a:p>
            <a:pPr marL="457200" indent="-457200" algn="just">
              <a:buFont typeface="Wingdings" panose="05000000000000000000" pitchFamily="2" charset="2"/>
              <a:buChar char="Ø"/>
            </a:pPr>
            <a:r>
              <a:rPr lang="en-US" b="1" dirty="0" smtClean="0">
                <a:solidFill>
                  <a:schemeClr val="tx1"/>
                </a:solidFill>
              </a:rPr>
              <a:t>Less </a:t>
            </a:r>
            <a:r>
              <a:rPr lang="en-US" b="1" dirty="0">
                <a:solidFill>
                  <a:schemeClr val="tx1"/>
                </a:solidFill>
              </a:rPr>
              <a:t>reliability, </a:t>
            </a:r>
            <a:endParaRPr lang="en-US" b="1" dirty="0" smtClean="0">
              <a:solidFill>
                <a:schemeClr val="tx1"/>
              </a:solidFill>
            </a:endParaRPr>
          </a:p>
          <a:p>
            <a:pPr algn="just"/>
            <a:r>
              <a:rPr lang="en-US" b="1" dirty="0" smtClean="0">
                <a:solidFill>
                  <a:schemeClr val="tx1"/>
                </a:solidFill>
              </a:rPr>
              <a:t>Thus, in </a:t>
            </a:r>
            <a:r>
              <a:rPr lang="en-US" b="1" dirty="0">
                <a:solidFill>
                  <a:schemeClr val="tx1"/>
                </a:solidFill>
              </a:rPr>
              <a:t>planning sustainable economic developments and domestic uses is not guaranteed on </a:t>
            </a:r>
            <a:r>
              <a:rPr lang="en-US" b="1" dirty="0" smtClean="0">
                <a:solidFill>
                  <a:schemeClr val="tx1"/>
                </a:solidFill>
              </a:rPr>
              <a:t>it </a:t>
            </a:r>
          </a:p>
          <a:p>
            <a:pPr algn="just"/>
            <a:endParaRPr lang="en-US" b="1" dirty="0">
              <a:solidFill>
                <a:schemeClr val="tx1"/>
              </a:solidFill>
            </a:endParaRPr>
          </a:p>
          <a:p>
            <a:pPr algn="just"/>
            <a:r>
              <a:rPr lang="en-US" b="1" dirty="0" smtClean="0">
                <a:solidFill>
                  <a:schemeClr val="tx1"/>
                </a:solidFill>
              </a:rPr>
              <a:t>In </a:t>
            </a:r>
            <a:r>
              <a:rPr lang="en-US" b="1" dirty="0">
                <a:solidFill>
                  <a:schemeClr val="tx1"/>
                </a:solidFill>
              </a:rPr>
              <a:t>contrast, groundwater has several inherent advantages</a:t>
            </a:r>
            <a:r>
              <a:rPr lang="en-US" b="1" dirty="0" smtClean="0">
                <a:solidFill>
                  <a:schemeClr val="tx1"/>
                </a:solidFill>
              </a:rPr>
              <a:t>:</a:t>
            </a:r>
          </a:p>
          <a:p>
            <a:pPr marL="457200" indent="-457200" algn="just">
              <a:buFont typeface="Wingdings" panose="05000000000000000000" pitchFamily="2" charset="2"/>
              <a:buChar char="Ø"/>
            </a:pPr>
            <a:r>
              <a:rPr lang="en-US" b="1" dirty="0" smtClean="0">
                <a:solidFill>
                  <a:srgbClr val="FF0000"/>
                </a:solidFill>
              </a:rPr>
              <a:t>continuous </a:t>
            </a:r>
            <a:r>
              <a:rPr lang="en-US" b="1" dirty="0">
                <a:solidFill>
                  <a:srgbClr val="FF0000"/>
                </a:solidFill>
              </a:rPr>
              <a:t>availability and </a:t>
            </a:r>
            <a:endParaRPr lang="en-US" b="1" dirty="0" smtClean="0">
              <a:solidFill>
                <a:srgbClr val="FF0000"/>
              </a:solidFill>
            </a:endParaRPr>
          </a:p>
          <a:p>
            <a:pPr marL="457200" indent="-457200" algn="just">
              <a:buFont typeface="Wingdings" panose="05000000000000000000" pitchFamily="2" charset="2"/>
              <a:buChar char="Ø"/>
            </a:pPr>
            <a:r>
              <a:rPr lang="en-US" b="1" dirty="0" smtClean="0">
                <a:solidFill>
                  <a:srgbClr val="FF0000"/>
                </a:solidFill>
              </a:rPr>
              <a:t>excellent </a:t>
            </a:r>
            <a:r>
              <a:rPr lang="en-US" b="1" dirty="0">
                <a:solidFill>
                  <a:srgbClr val="FF0000"/>
                </a:solidFill>
              </a:rPr>
              <a:t>natural quality </a:t>
            </a:r>
            <a:endParaRPr lang="en-US" b="1" dirty="0" smtClean="0">
              <a:solidFill>
                <a:srgbClr val="FF0000"/>
              </a:solidFill>
            </a:endParaRPr>
          </a:p>
          <a:p>
            <a:pPr marL="457200" indent="-457200" algn="just">
              <a:buFont typeface="Wingdings" panose="05000000000000000000" pitchFamily="2" charset="2"/>
              <a:buChar char="Ø"/>
            </a:pPr>
            <a:r>
              <a:rPr lang="en-US" b="1" dirty="0" smtClean="0">
                <a:solidFill>
                  <a:srgbClr val="FF0000"/>
                </a:solidFill>
              </a:rPr>
              <a:t>affordable </a:t>
            </a:r>
            <a:r>
              <a:rPr lang="en-US" b="1" dirty="0">
                <a:solidFill>
                  <a:srgbClr val="FF0000"/>
                </a:solidFill>
              </a:rPr>
              <a:t>developmental cost </a:t>
            </a:r>
            <a:endParaRPr lang="en-US" b="1" dirty="0" smtClean="0">
              <a:solidFill>
                <a:srgbClr val="FF0000"/>
              </a:solidFill>
            </a:endParaRPr>
          </a:p>
          <a:p>
            <a:pPr marL="457200" indent="-457200" algn="just">
              <a:buFont typeface="Wingdings" panose="05000000000000000000" pitchFamily="2" charset="2"/>
              <a:buChar char="Ø"/>
            </a:pPr>
            <a:r>
              <a:rPr lang="en-US" b="1" dirty="0" smtClean="0">
                <a:solidFill>
                  <a:srgbClr val="FF0000"/>
                </a:solidFill>
              </a:rPr>
              <a:t>high </a:t>
            </a:r>
            <a:r>
              <a:rPr lang="en-US" b="1" dirty="0">
                <a:solidFill>
                  <a:srgbClr val="FF0000"/>
                </a:solidFill>
              </a:rPr>
              <a:t>buffering capacities </a:t>
            </a:r>
            <a:r>
              <a:rPr lang="en-US" b="1" dirty="0" smtClean="0">
                <a:solidFill>
                  <a:srgbClr val="FF0000"/>
                </a:solidFill>
              </a:rPr>
              <a:t>in </a:t>
            </a:r>
            <a:r>
              <a:rPr lang="en-US" b="1" dirty="0">
                <a:solidFill>
                  <a:srgbClr val="FF0000"/>
                </a:solidFill>
              </a:rPr>
              <a:t>the face of rainfall variability compared with surface water resources. </a:t>
            </a:r>
            <a:endParaRPr lang="en-US" b="1" dirty="0" smtClean="0">
              <a:solidFill>
                <a:srgbClr val="FF0000"/>
              </a:solidFill>
            </a:endParaRPr>
          </a:p>
          <a:p>
            <a:pPr algn="just"/>
            <a:endParaRPr lang="en-US" b="1" dirty="0" smtClean="0">
              <a:solidFill>
                <a:schemeClr val="tx1"/>
              </a:solidFill>
            </a:endParaRPr>
          </a:p>
        </p:txBody>
      </p:sp>
    </p:spTree>
    <p:extLst>
      <p:ext uri="{BB962C8B-B14F-4D97-AF65-F5344CB8AC3E}">
        <p14:creationId xmlns:p14="http://schemas.microsoft.com/office/powerpoint/2010/main" val="1124853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7709"/>
            <a:ext cx="9157855" cy="408709"/>
          </a:xfrm>
        </p:spPr>
        <p:txBody>
          <a:bodyPr>
            <a:normAutofit fontScale="90000"/>
          </a:bodyPr>
          <a:lstStyle/>
          <a:p>
            <a:pPr algn="just"/>
            <a:r>
              <a:rPr lang="en-US" sz="2800" b="1" dirty="0" smtClean="0"/>
              <a:t/>
            </a:r>
            <a:br>
              <a:rPr lang="en-US" sz="2800" b="1" dirty="0" smtClean="0"/>
            </a:br>
            <a:r>
              <a:rPr lang="en-US" sz="2800" b="1" dirty="0" smtClean="0"/>
              <a:t>Rate </a:t>
            </a:r>
            <a:r>
              <a:rPr lang="en-US" sz="2800" b="1" dirty="0"/>
              <a:t>of groundwater utilization and rate of depletion in water table </a:t>
            </a:r>
            <a:br>
              <a:rPr lang="en-US" sz="2800" b="1" dirty="0"/>
            </a:br>
            <a:endParaRPr lang="en-US" sz="2800" dirty="0"/>
          </a:p>
        </p:txBody>
      </p:sp>
      <p:sp>
        <p:nvSpPr>
          <p:cNvPr id="3" name="Subtitle 2"/>
          <p:cNvSpPr>
            <a:spLocks noGrp="1"/>
          </p:cNvSpPr>
          <p:nvPr>
            <p:ph type="subTitle" idx="1"/>
          </p:nvPr>
        </p:nvSpPr>
        <p:spPr>
          <a:xfrm>
            <a:off x="0" y="381000"/>
            <a:ext cx="9144000" cy="6477000"/>
          </a:xfrm>
        </p:spPr>
        <p:txBody>
          <a:bodyPr>
            <a:normAutofit fontScale="85000" lnSpcReduction="20000"/>
          </a:bodyPr>
          <a:lstStyle/>
          <a:p>
            <a:pPr algn="just"/>
            <a:r>
              <a:rPr lang="en-US" b="1" dirty="0" smtClean="0">
                <a:solidFill>
                  <a:schemeClr val="tx1"/>
                </a:solidFill>
              </a:rPr>
              <a:t>Groundwater </a:t>
            </a:r>
            <a:r>
              <a:rPr lang="en-US" b="1" dirty="0">
                <a:solidFill>
                  <a:schemeClr val="tx1"/>
                </a:solidFill>
              </a:rPr>
              <a:t>supplies water to billions of people and is important for agricultural irrigation and the health of ecosystems </a:t>
            </a:r>
          </a:p>
          <a:p>
            <a:pPr algn="just"/>
            <a:endParaRPr lang="en-US" b="1" dirty="0">
              <a:solidFill>
                <a:schemeClr val="tx1"/>
              </a:solidFill>
            </a:endParaRPr>
          </a:p>
          <a:p>
            <a:pPr algn="just"/>
            <a:r>
              <a:rPr lang="en-US" b="1" dirty="0">
                <a:solidFill>
                  <a:schemeClr val="tx1"/>
                </a:solidFill>
              </a:rPr>
              <a:t>Presently, it is a major and most reliable source of water supply for industries, domestic and irrigation activities throughout the World </a:t>
            </a:r>
          </a:p>
          <a:p>
            <a:pPr algn="just"/>
            <a:endParaRPr lang="en-US" b="1" dirty="0">
              <a:solidFill>
                <a:schemeClr val="tx1"/>
              </a:solidFill>
            </a:endParaRPr>
          </a:p>
          <a:p>
            <a:pPr algn="just"/>
            <a:r>
              <a:rPr lang="en-US" b="1" dirty="0" smtClean="0">
                <a:solidFill>
                  <a:schemeClr val="tx1"/>
                </a:solidFill>
              </a:rPr>
              <a:t>Because of the above reasons</a:t>
            </a:r>
            <a:endParaRPr lang="en-US" b="1" dirty="0">
              <a:solidFill>
                <a:schemeClr val="tx1"/>
              </a:solidFill>
            </a:endParaRPr>
          </a:p>
          <a:p>
            <a:pPr marL="457200" indent="-457200" algn="just">
              <a:buFont typeface="Wingdings" panose="05000000000000000000" pitchFamily="2" charset="2"/>
              <a:buChar char="Ø"/>
            </a:pPr>
            <a:endParaRPr lang="en-US" b="1" dirty="0">
              <a:solidFill>
                <a:schemeClr val="tx1"/>
              </a:solidFill>
            </a:endParaRPr>
          </a:p>
          <a:p>
            <a:pPr algn="just"/>
            <a:endParaRPr lang="en-US" b="1" dirty="0">
              <a:solidFill>
                <a:schemeClr val="tx1"/>
              </a:solidFill>
            </a:endParaRPr>
          </a:p>
          <a:p>
            <a:pPr algn="just"/>
            <a:r>
              <a:rPr lang="en-US" b="1" dirty="0">
                <a:solidFill>
                  <a:schemeClr val="tx1"/>
                </a:solidFill>
              </a:rPr>
              <a:t>The contributions of the groundwater resources all over the world have estimated by different </a:t>
            </a:r>
            <a:r>
              <a:rPr lang="en-US" b="1" dirty="0" smtClean="0">
                <a:solidFill>
                  <a:schemeClr val="tx1"/>
                </a:solidFill>
              </a:rPr>
              <a:t>researchers</a:t>
            </a:r>
          </a:p>
          <a:p>
            <a:pPr algn="just"/>
            <a:endParaRPr lang="en-US" b="1" dirty="0">
              <a:solidFill>
                <a:schemeClr val="tx1"/>
              </a:solidFill>
            </a:endParaRPr>
          </a:p>
          <a:p>
            <a:pPr algn="just"/>
            <a:r>
              <a:rPr lang="en-US" b="1" dirty="0" smtClean="0">
                <a:solidFill>
                  <a:schemeClr val="tx1"/>
                </a:solidFill>
              </a:rPr>
              <a:t>It accounts </a:t>
            </a:r>
            <a:r>
              <a:rPr lang="en-US" b="1" dirty="0">
                <a:solidFill>
                  <a:schemeClr val="tx1"/>
                </a:solidFill>
              </a:rPr>
              <a:t>for as much as 33% of total water withdrawals worldwide </a:t>
            </a:r>
          </a:p>
          <a:p>
            <a:pPr algn="just"/>
            <a:endParaRPr lang="en-US" b="1" dirty="0" smtClean="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1502393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7"/>
            <a:ext cx="9144000" cy="464127"/>
          </a:xfrm>
        </p:spPr>
        <p:txBody>
          <a:bodyPr>
            <a:normAutofit fontScale="90000"/>
          </a:bodyPr>
          <a:lstStyle/>
          <a:p>
            <a:r>
              <a:rPr lang="en-US" b="1" dirty="0" smtClean="0">
                <a:solidFill>
                  <a:srgbClr val="FF0000"/>
                </a:solidFill>
              </a:rPr>
              <a:t>Global GW Consumption</a:t>
            </a:r>
            <a:endParaRPr lang="en-US" dirty="0"/>
          </a:p>
        </p:txBody>
      </p:sp>
      <p:sp>
        <p:nvSpPr>
          <p:cNvPr id="3" name="Subtitle 2"/>
          <p:cNvSpPr>
            <a:spLocks noGrp="1"/>
          </p:cNvSpPr>
          <p:nvPr>
            <p:ph type="subTitle" idx="1"/>
          </p:nvPr>
        </p:nvSpPr>
        <p:spPr>
          <a:xfrm>
            <a:off x="0" y="457200"/>
            <a:ext cx="9144000" cy="6400800"/>
          </a:xfrm>
        </p:spPr>
        <p:txBody>
          <a:bodyPr/>
          <a:lstStyle/>
          <a:p>
            <a:r>
              <a:rPr lang="en-US" b="1" dirty="0" smtClean="0">
                <a:solidFill>
                  <a:srgbClr val="FF0000"/>
                </a:solidFill>
              </a:rPr>
              <a:t>Rate</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991600" cy="617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16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28650"/>
          </a:xfrm>
        </p:spPr>
        <p:txBody>
          <a:bodyPr>
            <a:normAutofit fontScale="90000"/>
          </a:bodyPr>
          <a:lstStyle/>
          <a:p>
            <a:r>
              <a:rPr lang="en-US" b="1" dirty="0" smtClean="0"/>
              <a:t>Conti.</a:t>
            </a:r>
            <a:endParaRPr lang="en-US" b="1" dirty="0"/>
          </a:p>
        </p:txBody>
      </p:sp>
      <p:sp>
        <p:nvSpPr>
          <p:cNvPr id="3" name="Subtitle 2"/>
          <p:cNvSpPr>
            <a:spLocks noGrp="1"/>
          </p:cNvSpPr>
          <p:nvPr>
            <p:ph type="subTitle" idx="1"/>
          </p:nvPr>
        </p:nvSpPr>
        <p:spPr>
          <a:xfrm>
            <a:off x="0" y="533400"/>
            <a:ext cx="9144000" cy="6324600"/>
          </a:xfrm>
        </p:spPr>
        <p:txBody>
          <a:bodyPr>
            <a:normAutofit lnSpcReduction="10000"/>
          </a:bodyPr>
          <a:lstStyle/>
          <a:p>
            <a:pPr marL="457200" indent="-457200" algn="just">
              <a:lnSpc>
                <a:spcPct val="90000"/>
              </a:lnSpc>
              <a:buFont typeface="Wingdings" panose="05000000000000000000" pitchFamily="2" charset="2"/>
              <a:buChar char="v"/>
            </a:pPr>
            <a:r>
              <a:rPr lang="en-US" altLang="en-US" b="1" dirty="0">
                <a:solidFill>
                  <a:schemeClr val="tx1"/>
                </a:solidFill>
                <a:latin typeface="Arial" pitchFamily="34" charset="0"/>
                <a:cs typeface="Arial" pitchFamily="34" charset="0"/>
              </a:rPr>
              <a:t>Understand the basic soil-plant-water parameters related to </a:t>
            </a:r>
            <a:r>
              <a:rPr lang="en-US" altLang="en-US" b="1" dirty="0" smtClean="0">
                <a:solidFill>
                  <a:schemeClr val="tx1"/>
                </a:solidFill>
                <a:latin typeface="Arial" pitchFamily="34" charset="0"/>
                <a:cs typeface="Arial" pitchFamily="34" charset="0"/>
              </a:rPr>
              <a:t>irrigation</a:t>
            </a:r>
          </a:p>
          <a:p>
            <a:pPr algn="just">
              <a:lnSpc>
                <a:spcPct val="90000"/>
              </a:lnSpc>
            </a:pPr>
            <a:endParaRPr lang="en-US" altLang="en-US" b="1" dirty="0" smtClean="0">
              <a:solidFill>
                <a:schemeClr val="tx1"/>
              </a:solidFill>
              <a:latin typeface="Arial" pitchFamily="34" charset="0"/>
              <a:cs typeface="Arial" pitchFamily="34" charset="0"/>
            </a:endParaRPr>
          </a:p>
          <a:p>
            <a:pPr marL="457200" indent="-457200" algn="just">
              <a:lnSpc>
                <a:spcPct val="90000"/>
              </a:lnSpc>
              <a:buFont typeface="Wingdings" panose="05000000000000000000" pitchFamily="2" charset="2"/>
              <a:buChar char="v"/>
            </a:pPr>
            <a:r>
              <a:rPr lang="en-US" altLang="en-US" b="1" dirty="0" smtClean="0">
                <a:solidFill>
                  <a:schemeClr val="tx1"/>
                </a:solidFill>
                <a:latin typeface="Arial" pitchFamily="34" charset="0"/>
                <a:cs typeface="Arial" pitchFamily="34" charset="0"/>
              </a:rPr>
              <a:t>Understand </a:t>
            </a:r>
            <a:r>
              <a:rPr lang="en-US" altLang="en-US" b="1" dirty="0">
                <a:solidFill>
                  <a:schemeClr val="tx1"/>
                </a:solidFill>
                <a:latin typeface="Arial" pitchFamily="34" charset="0"/>
                <a:cs typeface="Arial" pitchFamily="34" charset="0"/>
              </a:rPr>
              <a:t>how to estimate the quantity of water required by crops using manual and computer </a:t>
            </a:r>
            <a:r>
              <a:rPr lang="en-US" altLang="en-US" b="1" dirty="0" smtClean="0">
                <a:solidFill>
                  <a:schemeClr val="tx1"/>
                </a:solidFill>
                <a:latin typeface="Arial" pitchFamily="34" charset="0"/>
                <a:cs typeface="Arial" pitchFamily="34" charset="0"/>
              </a:rPr>
              <a:t>methods.</a:t>
            </a:r>
          </a:p>
          <a:p>
            <a:pPr algn="just">
              <a:lnSpc>
                <a:spcPct val="90000"/>
              </a:lnSpc>
            </a:pPr>
            <a:endParaRPr lang="en-US" altLang="en-US" b="1" dirty="0" smtClean="0">
              <a:solidFill>
                <a:schemeClr val="tx1"/>
              </a:solidFill>
              <a:latin typeface="Arial" pitchFamily="34" charset="0"/>
              <a:cs typeface="Arial" pitchFamily="34" charset="0"/>
            </a:endParaRPr>
          </a:p>
          <a:p>
            <a:pPr marL="457200" indent="-457200" algn="just">
              <a:lnSpc>
                <a:spcPct val="90000"/>
              </a:lnSpc>
              <a:buFont typeface="Wingdings" panose="05000000000000000000" pitchFamily="2" charset="2"/>
              <a:buChar char="v"/>
            </a:pPr>
            <a:r>
              <a:rPr lang="en-US" altLang="en-US" b="1" dirty="0" smtClean="0">
                <a:solidFill>
                  <a:schemeClr val="tx1"/>
                </a:solidFill>
                <a:latin typeface="Arial" pitchFamily="34" charset="0"/>
                <a:cs typeface="Arial" pitchFamily="34" charset="0"/>
              </a:rPr>
              <a:t>Be </a:t>
            </a:r>
            <a:r>
              <a:rPr lang="en-US" altLang="en-US" b="1" dirty="0">
                <a:solidFill>
                  <a:schemeClr val="tx1"/>
                </a:solidFill>
                <a:latin typeface="Arial" pitchFamily="34" charset="0"/>
                <a:cs typeface="Arial" pitchFamily="34" charset="0"/>
              </a:rPr>
              <a:t>able to plan and design irrigation and drainage </a:t>
            </a:r>
            <a:r>
              <a:rPr lang="en-US" altLang="en-US" b="1" dirty="0" smtClean="0">
                <a:solidFill>
                  <a:schemeClr val="tx1"/>
                </a:solidFill>
                <a:latin typeface="Arial" pitchFamily="34" charset="0"/>
                <a:cs typeface="Arial" pitchFamily="34" charset="0"/>
              </a:rPr>
              <a:t>projects.</a:t>
            </a:r>
          </a:p>
          <a:p>
            <a:pPr algn="just">
              <a:lnSpc>
                <a:spcPct val="90000"/>
              </a:lnSpc>
            </a:pPr>
            <a:endParaRPr lang="en-US" altLang="en-US" b="1" dirty="0" smtClean="0">
              <a:solidFill>
                <a:schemeClr val="tx1"/>
              </a:solidFill>
              <a:latin typeface="Arial" pitchFamily="34" charset="0"/>
              <a:cs typeface="Arial" pitchFamily="34" charset="0"/>
            </a:endParaRPr>
          </a:p>
          <a:p>
            <a:pPr marL="457200" indent="-457200" algn="just">
              <a:lnSpc>
                <a:spcPct val="90000"/>
              </a:lnSpc>
              <a:buFont typeface="Wingdings" panose="05000000000000000000" pitchFamily="2" charset="2"/>
              <a:buChar char="v"/>
            </a:pPr>
            <a:r>
              <a:rPr lang="en-US" altLang="en-US" b="1" dirty="0" smtClean="0">
                <a:solidFill>
                  <a:schemeClr val="tx1"/>
                </a:solidFill>
                <a:latin typeface="Arial" pitchFamily="34" charset="0"/>
                <a:cs typeface="Arial" pitchFamily="34" charset="0"/>
              </a:rPr>
              <a:t>Design </a:t>
            </a:r>
            <a:r>
              <a:rPr lang="en-US" altLang="en-US" b="1" dirty="0">
                <a:solidFill>
                  <a:schemeClr val="tx1"/>
                </a:solidFill>
                <a:latin typeface="Arial" pitchFamily="34" charset="0"/>
                <a:cs typeface="Arial" pitchFamily="34" charset="0"/>
              </a:rPr>
              <a:t>channels and other irrigation structures required for irrigation, drainage, soil conservation, flood control and other</a:t>
            </a:r>
            <a:endParaRPr lang="en-US" dirty="0"/>
          </a:p>
          <a:p>
            <a:pPr marL="457200" lvl="0" indent="-457200" algn="just">
              <a:buFont typeface="Wingdings" panose="05000000000000000000" pitchFamily="2" charset="2"/>
              <a:buChar char="Ø"/>
            </a:pPr>
            <a:endParaRPr lang="en-US" b="1" dirty="0">
              <a:solidFill>
                <a:schemeClr val="tx1"/>
              </a:solidFill>
            </a:endParaRPr>
          </a:p>
          <a:p>
            <a:endParaRPr lang="en-US" dirty="0"/>
          </a:p>
        </p:txBody>
      </p:sp>
    </p:spTree>
    <p:extLst>
      <p:ext uri="{BB962C8B-B14F-4D97-AF65-F5344CB8AC3E}">
        <p14:creationId xmlns:p14="http://schemas.microsoft.com/office/powerpoint/2010/main" val="162614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7"/>
            <a:ext cx="9144000" cy="464127"/>
          </a:xfrm>
        </p:spPr>
        <p:txBody>
          <a:bodyPr>
            <a:normAutofit fontScale="90000"/>
          </a:bodyPr>
          <a:lstStyle/>
          <a:p>
            <a:r>
              <a:rPr lang="en-GB" b="1" dirty="0" smtClean="0"/>
              <a:t/>
            </a:r>
            <a:br>
              <a:rPr lang="en-GB" b="1" dirty="0" smtClean="0"/>
            </a:br>
            <a:r>
              <a:rPr lang="en-GB" b="1" dirty="0" smtClean="0"/>
              <a:t>Harvested </a:t>
            </a:r>
            <a:r>
              <a:rPr lang="en-GB" b="1" dirty="0"/>
              <a:t>water </a:t>
            </a:r>
            <a:r>
              <a:rPr lang="en-US" dirty="0"/>
              <a:t/>
            </a:r>
            <a:br>
              <a:rPr lang="en-US" dirty="0"/>
            </a:br>
            <a:endParaRPr lang="en-US" dirty="0"/>
          </a:p>
        </p:txBody>
      </p:sp>
      <p:sp>
        <p:nvSpPr>
          <p:cNvPr id="3" name="Subtitle 2"/>
          <p:cNvSpPr>
            <a:spLocks noGrp="1"/>
          </p:cNvSpPr>
          <p:nvPr>
            <p:ph type="subTitle" idx="1"/>
          </p:nvPr>
        </p:nvSpPr>
        <p:spPr>
          <a:xfrm>
            <a:off x="0" y="457200"/>
            <a:ext cx="9144000" cy="6400800"/>
          </a:xfrm>
        </p:spPr>
        <p:txBody>
          <a:bodyPr>
            <a:normAutofit fontScale="92500" lnSpcReduction="20000"/>
          </a:bodyPr>
          <a:lstStyle/>
          <a:p>
            <a:pPr algn="just"/>
            <a:r>
              <a:rPr lang="en-GB" b="1" dirty="0" smtClean="0">
                <a:solidFill>
                  <a:schemeClr val="tx1"/>
                </a:solidFill>
              </a:rPr>
              <a:t>Water </a:t>
            </a:r>
            <a:r>
              <a:rPr lang="en-GB" b="1" dirty="0">
                <a:solidFill>
                  <a:schemeClr val="tx1"/>
                </a:solidFill>
              </a:rPr>
              <a:t>harvesting is defined as the “collection of runoff for its productive use. </a:t>
            </a:r>
            <a:endParaRPr lang="en-GB" b="1" dirty="0" smtClean="0">
              <a:solidFill>
                <a:schemeClr val="tx1"/>
              </a:solidFill>
            </a:endParaRPr>
          </a:p>
          <a:p>
            <a:pPr algn="just"/>
            <a:endParaRPr lang="en-GB" b="1" dirty="0">
              <a:solidFill>
                <a:schemeClr val="tx1"/>
              </a:solidFill>
            </a:endParaRPr>
          </a:p>
          <a:p>
            <a:pPr algn="just"/>
            <a:r>
              <a:rPr lang="en-GB" b="1" dirty="0" smtClean="0">
                <a:solidFill>
                  <a:srgbClr val="FF0000"/>
                </a:solidFill>
              </a:rPr>
              <a:t>Runoff</a:t>
            </a:r>
            <a:r>
              <a:rPr lang="en-GB" b="1" dirty="0" smtClean="0">
                <a:solidFill>
                  <a:schemeClr val="tx1"/>
                </a:solidFill>
              </a:rPr>
              <a:t> </a:t>
            </a:r>
            <a:r>
              <a:rPr lang="en-GB" b="1" dirty="0">
                <a:solidFill>
                  <a:schemeClr val="tx1"/>
                </a:solidFill>
              </a:rPr>
              <a:t>may be harvested from </a:t>
            </a:r>
            <a:r>
              <a:rPr lang="en-GB" b="1" dirty="0">
                <a:solidFill>
                  <a:srgbClr val="FF0000"/>
                </a:solidFill>
              </a:rPr>
              <a:t>roofs and ground </a:t>
            </a:r>
            <a:r>
              <a:rPr lang="en-GB" b="1" dirty="0">
                <a:solidFill>
                  <a:schemeClr val="tx1"/>
                </a:solidFill>
              </a:rPr>
              <a:t>surfaces, as well as from intermittent or ephemeral watercourses. </a:t>
            </a:r>
            <a:endParaRPr lang="en-US" b="1" dirty="0">
              <a:solidFill>
                <a:schemeClr val="tx1"/>
              </a:solidFill>
            </a:endParaRPr>
          </a:p>
          <a:p>
            <a:pPr algn="just"/>
            <a:endParaRPr lang="en-GB" b="1" dirty="0">
              <a:solidFill>
                <a:schemeClr val="tx1"/>
              </a:solidFill>
            </a:endParaRPr>
          </a:p>
          <a:p>
            <a:pPr algn="just"/>
            <a:r>
              <a:rPr lang="en-US" b="1" dirty="0" smtClean="0">
                <a:solidFill>
                  <a:srgbClr val="FF0000"/>
                </a:solidFill>
              </a:rPr>
              <a:t>Ground surface </a:t>
            </a:r>
          </a:p>
          <a:p>
            <a:pPr marL="457200" indent="-457200" algn="just">
              <a:buFont typeface="Wingdings" panose="05000000000000000000" pitchFamily="2" charset="2"/>
              <a:buChar char="Ø"/>
            </a:pPr>
            <a:r>
              <a:rPr lang="en-US" b="1" dirty="0" smtClean="0">
                <a:solidFill>
                  <a:schemeClr val="tx1"/>
                </a:solidFill>
              </a:rPr>
              <a:t>As ponds </a:t>
            </a:r>
          </a:p>
          <a:p>
            <a:pPr marL="457200" indent="-457200" algn="just">
              <a:buFont typeface="Wingdings" panose="05000000000000000000" pitchFamily="2" charset="2"/>
              <a:buChar char="Ø"/>
            </a:pPr>
            <a:r>
              <a:rPr lang="en-US" b="1" dirty="0" smtClean="0">
                <a:solidFill>
                  <a:schemeClr val="tx1"/>
                </a:solidFill>
              </a:rPr>
              <a:t>Reservoirs and dams</a:t>
            </a:r>
          </a:p>
          <a:p>
            <a:pPr algn="just"/>
            <a:r>
              <a:rPr lang="en-GB" b="1" dirty="0" smtClean="0">
                <a:solidFill>
                  <a:schemeClr val="tx1"/>
                </a:solidFill>
              </a:rPr>
              <a:t>All are termed as floodwater </a:t>
            </a:r>
            <a:r>
              <a:rPr lang="en-GB" b="1" dirty="0">
                <a:solidFill>
                  <a:schemeClr val="tx1"/>
                </a:solidFill>
              </a:rPr>
              <a:t>harvesting.</a:t>
            </a:r>
            <a:endParaRPr lang="en-US" b="1" dirty="0">
              <a:solidFill>
                <a:schemeClr val="tx1"/>
              </a:solidFill>
            </a:endParaRPr>
          </a:p>
          <a:p>
            <a:pPr algn="just"/>
            <a:r>
              <a:rPr lang="en-GB" b="1" dirty="0">
                <a:solidFill>
                  <a:schemeClr val="tx1"/>
                </a:solidFill>
              </a:rPr>
              <a:t>Productive uses include provision of domestic and stock water, concentration of runoff for crops, fodder and tree production and, less frequently, water supply for fish and duck ponds. </a:t>
            </a:r>
            <a:endParaRPr lang="en-GB" b="1" dirty="0" smtClean="0">
              <a:solidFill>
                <a:schemeClr val="tx1"/>
              </a:solidFill>
            </a:endParaRPr>
          </a:p>
          <a:p>
            <a:pPr algn="just"/>
            <a:endParaRPr lang="en-GB" dirty="0"/>
          </a:p>
          <a:p>
            <a:endParaRPr lang="en-US" dirty="0"/>
          </a:p>
        </p:txBody>
      </p:sp>
    </p:spTree>
    <p:extLst>
      <p:ext uri="{BB962C8B-B14F-4D97-AF65-F5344CB8AC3E}">
        <p14:creationId xmlns:p14="http://schemas.microsoft.com/office/powerpoint/2010/main" val="3932200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636"/>
            <a:ext cx="9144000" cy="491836"/>
          </a:xfrm>
        </p:spPr>
        <p:txBody>
          <a:bodyPr>
            <a:normAutofit fontScale="90000"/>
          </a:bodyPr>
          <a:lstStyle/>
          <a:p>
            <a:r>
              <a:rPr lang="en-US" altLang="en-US" b="1" dirty="0">
                <a:latin typeface="Arial" pitchFamily="34" charset="0"/>
                <a:cs typeface="Arial" pitchFamily="34" charset="0"/>
              </a:rPr>
              <a:t>Springs and waste water</a:t>
            </a:r>
            <a:r>
              <a:rPr lang="en-US" altLang="en-US" dirty="0">
                <a:latin typeface="Arial" pitchFamily="34" charset="0"/>
                <a:cs typeface="Arial" pitchFamily="34" charset="0"/>
              </a:rPr>
              <a:t> </a:t>
            </a:r>
            <a:endParaRPr lang="en-US" dirty="0"/>
          </a:p>
        </p:txBody>
      </p:sp>
      <p:sp>
        <p:nvSpPr>
          <p:cNvPr id="3" name="Subtitle 2"/>
          <p:cNvSpPr>
            <a:spLocks noGrp="1"/>
          </p:cNvSpPr>
          <p:nvPr>
            <p:ph type="subTitle" idx="1"/>
          </p:nvPr>
        </p:nvSpPr>
        <p:spPr>
          <a:xfrm>
            <a:off x="0" y="457200"/>
            <a:ext cx="9144000" cy="6400800"/>
          </a:xfrm>
        </p:spPr>
        <p:txBody>
          <a:bodyPr/>
          <a:lstStyle/>
          <a:p>
            <a:pPr algn="just"/>
            <a:r>
              <a:rPr lang="en-US" altLang="en-US" b="1" dirty="0" smtClean="0">
                <a:solidFill>
                  <a:srgbClr val="FF0000"/>
                </a:solidFill>
                <a:latin typeface="Arial" pitchFamily="34" charset="0"/>
                <a:cs typeface="Arial" pitchFamily="34" charset="0"/>
              </a:rPr>
              <a:t>e.g</a:t>
            </a:r>
            <a:r>
              <a:rPr lang="en-US" altLang="en-US" b="1" dirty="0">
                <a:solidFill>
                  <a:srgbClr val="FF0000"/>
                </a:solidFill>
                <a:latin typeface="Arial" pitchFamily="34" charset="0"/>
                <a:cs typeface="Arial" pitchFamily="34" charset="0"/>
              </a:rPr>
              <a:t>. industrial water and sewage: </a:t>
            </a:r>
            <a:r>
              <a:rPr lang="en-US" altLang="en-US" b="1" dirty="0" smtClean="0">
                <a:solidFill>
                  <a:srgbClr val="FF0000"/>
                </a:solidFill>
                <a:latin typeface="Arial" pitchFamily="34" charset="0"/>
                <a:cs typeface="Arial" pitchFamily="34" charset="0"/>
              </a:rPr>
              <a:t>but determine </a:t>
            </a:r>
            <a:r>
              <a:rPr lang="en-US" altLang="en-US" b="1" dirty="0">
                <a:solidFill>
                  <a:srgbClr val="FF0000"/>
                </a:solidFill>
                <a:latin typeface="Arial" pitchFamily="34" charset="0"/>
                <a:cs typeface="Arial" pitchFamily="34" charset="0"/>
              </a:rPr>
              <a:t>quality before use</a:t>
            </a:r>
            <a:r>
              <a:rPr lang="en-US" altLang="en-US" b="1" dirty="0" smtClean="0">
                <a:solidFill>
                  <a:srgbClr val="FF0000"/>
                </a:solidFill>
                <a:latin typeface="Arial" pitchFamily="34" charset="0"/>
                <a:cs typeface="Arial" pitchFamily="34" charset="0"/>
              </a:rPr>
              <a:t>.</a:t>
            </a:r>
            <a:endParaRPr lang="en-US" alt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84114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rmAutofit fontScale="90000"/>
          </a:bodyPr>
          <a:lstStyle/>
          <a:p>
            <a:r>
              <a:rPr lang="en-US" b="1" dirty="0" smtClean="0"/>
              <a:t/>
            </a:r>
            <a:br>
              <a:rPr lang="en-US" b="1" dirty="0" smtClean="0"/>
            </a:br>
            <a:r>
              <a:rPr lang="en-US" b="1" dirty="0" smtClean="0"/>
              <a:t>1.2. </a:t>
            </a:r>
            <a:r>
              <a:rPr lang="en-US" sz="3600" b="1" dirty="0" smtClean="0"/>
              <a:t>Basic </a:t>
            </a:r>
            <a:r>
              <a:rPr lang="en-US" sz="3600" b="1" dirty="0"/>
              <a:t>Soil-water </a:t>
            </a:r>
            <a:r>
              <a:rPr lang="en-US" sz="3600" b="1" dirty="0" smtClean="0"/>
              <a:t>– plant relationship</a:t>
            </a:r>
            <a:r>
              <a:rPr lang="en-US" b="1" dirty="0" smtClean="0"/>
              <a:t> </a:t>
            </a:r>
            <a:r>
              <a:rPr lang="en-US" dirty="0"/>
              <a:t/>
            </a:r>
            <a:br>
              <a:rPr lang="en-US" dirty="0"/>
            </a:br>
            <a:endParaRPr lang="en-US" dirty="0"/>
          </a:p>
        </p:txBody>
      </p:sp>
      <p:sp>
        <p:nvSpPr>
          <p:cNvPr id="3" name="Subtitle 2"/>
          <p:cNvSpPr>
            <a:spLocks noGrp="1"/>
          </p:cNvSpPr>
          <p:nvPr>
            <p:ph type="subTitle" idx="1"/>
          </p:nvPr>
        </p:nvSpPr>
        <p:spPr>
          <a:xfrm>
            <a:off x="0" y="533400"/>
            <a:ext cx="9144000" cy="6324600"/>
          </a:xfrm>
        </p:spPr>
        <p:txBody>
          <a:bodyPr>
            <a:normAutofit/>
          </a:bodyPr>
          <a:lstStyle/>
          <a:p>
            <a:pPr marL="457200" indent="-457200" algn="just">
              <a:buFont typeface="Wingdings" panose="05000000000000000000" pitchFamily="2" charset="2"/>
              <a:buChar char="Ø"/>
            </a:pPr>
            <a:r>
              <a:rPr lang="en-US" b="1" dirty="0" smtClean="0">
                <a:solidFill>
                  <a:srgbClr val="FF0000"/>
                </a:solidFill>
              </a:rPr>
              <a:t>Physical </a:t>
            </a:r>
            <a:r>
              <a:rPr lang="en-US" b="1" dirty="0">
                <a:solidFill>
                  <a:srgbClr val="FF0000"/>
                </a:solidFill>
              </a:rPr>
              <a:t>properties of soil</a:t>
            </a:r>
          </a:p>
          <a:p>
            <a:pPr marL="457200" indent="-457200" algn="just">
              <a:buFont typeface="Wingdings" panose="05000000000000000000" pitchFamily="2" charset="2"/>
              <a:buChar char="Ø"/>
            </a:pPr>
            <a:r>
              <a:rPr lang="en-US" b="1" dirty="0" smtClean="0">
                <a:solidFill>
                  <a:srgbClr val="FF0000"/>
                </a:solidFill>
              </a:rPr>
              <a:t>Entry </a:t>
            </a:r>
            <a:r>
              <a:rPr lang="en-US" b="1" dirty="0">
                <a:solidFill>
                  <a:srgbClr val="FF0000"/>
                </a:solidFill>
              </a:rPr>
              <a:t>of water in to the soil</a:t>
            </a:r>
          </a:p>
          <a:p>
            <a:pPr marL="457200" indent="-457200" algn="just">
              <a:buFont typeface="Wingdings" panose="05000000000000000000" pitchFamily="2" charset="2"/>
              <a:buChar char="Ø"/>
            </a:pPr>
            <a:r>
              <a:rPr lang="en-US" b="1" dirty="0" smtClean="0">
                <a:solidFill>
                  <a:srgbClr val="FF0000"/>
                </a:solidFill>
              </a:rPr>
              <a:t>Infiltration </a:t>
            </a:r>
            <a:r>
              <a:rPr lang="en-US" b="1" dirty="0">
                <a:solidFill>
                  <a:srgbClr val="FF0000"/>
                </a:solidFill>
              </a:rPr>
              <a:t>process </a:t>
            </a:r>
          </a:p>
          <a:p>
            <a:pPr marL="457200" indent="-457200" algn="just">
              <a:buFont typeface="Wingdings" panose="05000000000000000000" pitchFamily="2" charset="2"/>
              <a:buChar char="Ø"/>
            </a:pPr>
            <a:r>
              <a:rPr lang="en-US" b="1" dirty="0" smtClean="0">
                <a:solidFill>
                  <a:srgbClr val="FF0000"/>
                </a:solidFill>
              </a:rPr>
              <a:t>Factors </a:t>
            </a:r>
            <a:r>
              <a:rPr lang="en-US" b="1" dirty="0">
                <a:solidFill>
                  <a:srgbClr val="FF0000"/>
                </a:solidFill>
              </a:rPr>
              <a:t>affecting </a:t>
            </a:r>
            <a:r>
              <a:rPr lang="en-US" b="1" dirty="0" smtClean="0">
                <a:solidFill>
                  <a:srgbClr val="FF0000"/>
                </a:solidFill>
              </a:rPr>
              <a:t>Infiltration</a:t>
            </a:r>
          </a:p>
          <a:p>
            <a:pPr algn="just"/>
            <a:endParaRPr lang="en-US" b="1" dirty="0">
              <a:solidFill>
                <a:srgbClr val="FF0000"/>
              </a:solidFill>
            </a:endParaRPr>
          </a:p>
          <a:p>
            <a:pPr marL="457200" indent="-457200" algn="just">
              <a:buFont typeface="Wingdings" panose="05000000000000000000" pitchFamily="2" charset="2"/>
              <a:buChar char="Ø"/>
            </a:pPr>
            <a:r>
              <a:rPr lang="en-US" b="1" dirty="0" smtClean="0">
                <a:solidFill>
                  <a:srgbClr val="FF0000"/>
                </a:solidFill>
              </a:rPr>
              <a:t>Soil </a:t>
            </a:r>
            <a:r>
              <a:rPr lang="en-US" b="1" dirty="0">
                <a:solidFill>
                  <a:srgbClr val="FF0000"/>
                </a:solidFill>
              </a:rPr>
              <a:t>water conditions </a:t>
            </a:r>
            <a:endParaRPr lang="en-US" b="1" dirty="0" smtClean="0">
              <a:solidFill>
                <a:srgbClr val="FF0000"/>
              </a:solidFill>
            </a:endParaRPr>
          </a:p>
          <a:p>
            <a:pPr marL="457200" indent="-457200" algn="just">
              <a:buFont typeface="Wingdings" panose="05000000000000000000" pitchFamily="2" charset="2"/>
              <a:buChar char="Ø"/>
            </a:pPr>
            <a:r>
              <a:rPr lang="en-US" b="1" dirty="0" smtClean="0">
                <a:solidFill>
                  <a:srgbClr val="FF0000"/>
                </a:solidFill>
              </a:rPr>
              <a:t>Soil </a:t>
            </a:r>
            <a:r>
              <a:rPr lang="en-US" b="1" dirty="0">
                <a:solidFill>
                  <a:srgbClr val="FF0000"/>
                </a:solidFill>
              </a:rPr>
              <a:t>moisture conditions </a:t>
            </a:r>
          </a:p>
          <a:p>
            <a:pPr marL="457200" indent="-457200" algn="just">
              <a:buFont typeface="Wingdings" panose="05000000000000000000" pitchFamily="2" charset="2"/>
              <a:buChar char="Ø"/>
            </a:pPr>
            <a:r>
              <a:rPr lang="en-US" b="1" dirty="0" smtClean="0">
                <a:solidFill>
                  <a:srgbClr val="FF0000"/>
                </a:solidFill>
              </a:rPr>
              <a:t>soil </a:t>
            </a:r>
            <a:r>
              <a:rPr lang="en-US" b="1" dirty="0">
                <a:solidFill>
                  <a:srgbClr val="FF0000"/>
                </a:solidFill>
              </a:rPr>
              <a:t>moisture </a:t>
            </a:r>
            <a:r>
              <a:rPr lang="en-US" b="1" dirty="0" smtClean="0">
                <a:solidFill>
                  <a:srgbClr val="FF0000"/>
                </a:solidFill>
              </a:rPr>
              <a:t>content</a:t>
            </a:r>
            <a:endParaRPr lang="en-US" b="1" dirty="0">
              <a:solidFill>
                <a:srgbClr val="FF0000"/>
              </a:solidFill>
            </a:endParaRPr>
          </a:p>
          <a:p>
            <a:pPr marL="457200" indent="-457200" algn="just">
              <a:buFont typeface="Wingdings" panose="05000000000000000000" pitchFamily="2" charset="2"/>
              <a:buChar char="Ø"/>
            </a:pPr>
            <a:r>
              <a:rPr lang="en-US" b="1" dirty="0" smtClean="0">
                <a:solidFill>
                  <a:srgbClr val="FF0000"/>
                </a:solidFill>
              </a:rPr>
              <a:t>Soil </a:t>
            </a:r>
            <a:r>
              <a:rPr lang="en-US" b="1" dirty="0">
                <a:solidFill>
                  <a:srgbClr val="FF0000"/>
                </a:solidFill>
              </a:rPr>
              <a:t>water classification</a:t>
            </a:r>
          </a:p>
          <a:p>
            <a:endParaRPr lang="en-US" dirty="0"/>
          </a:p>
        </p:txBody>
      </p:sp>
    </p:spTree>
    <p:extLst>
      <p:ext uri="{BB962C8B-B14F-4D97-AF65-F5344CB8AC3E}">
        <p14:creationId xmlns:p14="http://schemas.microsoft.com/office/powerpoint/2010/main" val="28738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600"/>
          </a:xfrm>
        </p:spPr>
        <p:txBody>
          <a:bodyPr>
            <a:normAutofit fontScale="90000"/>
          </a:bodyPr>
          <a:lstStyle/>
          <a:p>
            <a:r>
              <a:rPr lang="en-US" dirty="0" smtClean="0"/>
              <a:t>Conti. </a:t>
            </a:r>
            <a:endParaRPr lang="en-US" dirty="0"/>
          </a:p>
        </p:txBody>
      </p:sp>
      <p:sp>
        <p:nvSpPr>
          <p:cNvPr id="3" name="Subtitle 2"/>
          <p:cNvSpPr>
            <a:spLocks noGrp="1"/>
          </p:cNvSpPr>
          <p:nvPr>
            <p:ph type="subTitle" idx="1"/>
          </p:nvPr>
        </p:nvSpPr>
        <p:spPr>
          <a:xfrm>
            <a:off x="0" y="609600"/>
            <a:ext cx="9144000" cy="6248400"/>
          </a:xfrm>
        </p:spPr>
        <p:txBody>
          <a:bodyPr>
            <a:normAutofit lnSpcReduction="10000"/>
          </a:bodyPr>
          <a:lstStyle/>
          <a:p>
            <a:pPr marL="457200" lvl="0" indent="-457200" algn="just">
              <a:buFont typeface="Wingdings" panose="05000000000000000000" pitchFamily="2" charset="2"/>
              <a:buChar char="Ø"/>
            </a:pPr>
            <a:r>
              <a:rPr lang="en-US" b="1" dirty="0">
                <a:solidFill>
                  <a:schemeClr val="tx1"/>
                </a:solidFill>
              </a:rPr>
              <a:t>Construct different water harvesting schemes   </a:t>
            </a:r>
          </a:p>
          <a:p>
            <a:pPr marL="457200" lvl="0" indent="-457200" algn="just">
              <a:buFont typeface="Wingdings" panose="05000000000000000000" pitchFamily="2" charset="2"/>
              <a:buChar char="Ø"/>
            </a:pPr>
            <a:r>
              <a:rPr lang="en-US" b="1" dirty="0">
                <a:solidFill>
                  <a:schemeClr val="tx1"/>
                </a:solidFill>
              </a:rPr>
              <a:t>Understand the principles of drainage systems in irrigation scheme </a:t>
            </a:r>
          </a:p>
          <a:p>
            <a:pPr marL="457200" lvl="0" indent="-457200" algn="just">
              <a:buFont typeface="Wingdings" panose="05000000000000000000" pitchFamily="2" charset="2"/>
              <a:buChar char="Ø"/>
            </a:pPr>
            <a:r>
              <a:rPr lang="en-US" b="1" dirty="0">
                <a:solidFill>
                  <a:schemeClr val="tx1"/>
                </a:solidFill>
              </a:rPr>
              <a:t>Set irrigation schedules for different crops</a:t>
            </a:r>
          </a:p>
          <a:p>
            <a:pPr marL="457200" lvl="0" indent="-457200" algn="just">
              <a:buFont typeface="Wingdings" panose="05000000000000000000" pitchFamily="2" charset="2"/>
              <a:buChar char="Ø"/>
            </a:pPr>
            <a:r>
              <a:rPr lang="en-US" b="1" dirty="0">
                <a:solidFill>
                  <a:schemeClr val="tx1"/>
                </a:solidFill>
              </a:rPr>
              <a:t>Understand soil characteristic and agronomic aspects for water harvesting </a:t>
            </a:r>
          </a:p>
          <a:p>
            <a:pPr marL="457200" lvl="0" indent="-457200" algn="just">
              <a:buFont typeface="Wingdings" panose="05000000000000000000" pitchFamily="2" charset="2"/>
              <a:buChar char="Ø"/>
            </a:pPr>
            <a:r>
              <a:rPr lang="en-US" b="1" dirty="0">
                <a:solidFill>
                  <a:schemeClr val="tx1"/>
                </a:solidFill>
              </a:rPr>
              <a:t>Explain the most applicable soil-storage water harvesting techniques (micro catchment, macro catchment and floodwater harvesting) and apply them on field </a:t>
            </a:r>
          </a:p>
          <a:p>
            <a:pPr marL="457200" lvl="0" indent="-457200" algn="just">
              <a:buFont typeface="Wingdings" panose="05000000000000000000" pitchFamily="2" charset="2"/>
              <a:buChar char="Ø"/>
            </a:pPr>
            <a:r>
              <a:rPr lang="en-US" b="1" dirty="0">
                <a:solidFill>
                  <a:schemeClr val="tx1"/>
                </a:solidFill>
              </a:rPr>
              <a:t>Apply suitable on farm water management techniques for crop production</a:t>
            </a:r>
          </a:p>
          <a:p>
            <a:endParaRPr lang="en-US" dirty="0"/>
          </a:p>
        </p:txBody>
      </p:sp>
    </p:spTree>
    <p:extLst>
      <p:ext uri="{BB962C8B-B14F-4D97-AF65-F5344CB8AC3E}">
        <p14:creationId xmlns:p14="http://schemas.microsoft.com/office/powerpoint/2010/main" val="103386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81000"/>
          </a:xfrm>
        </p:spPr>
        <p:txBody>
          <a:bodyPr>
            <a:normAutofit fontScale="90000"/>
          </a:bodyPr>
          <a:lstStyle/>
          <a:p>
            <a:r>
              <a:rPr lang="en-US" b="1" dirty="0" smtClean="0"/>
              <a:t>Chapter-1</a:t>
            </a:r>
            <a:endParaRPr lang="en-US" b="1" dirty="0"/>
          </a:p>
        </p:txBody>
      </p:sp>
      <p:sp>
        <p:nvSpPr>
          <p:cNvPr id="3" name="Subtitle 2"/>
          <p:cNvSpPr>
            <a:spLocks noGrp="1"/>
          </p:cNvSpPr>
          <p:nvPr>
            <p:ph type="subTitle" idx="1"/>
          </p:nvPr>
        </p:nvSpPr>
        <p:spPr>
          <a:xfrm>
            <a:off x="0" y="457200"/>
            <a:ext cx="9144000" cy="6400800"/>
          </a:xfrm>
        </p:spPr>
        <p:txBody>
          <a:bodyPr>
            <a:normAutofit/>
          </a:bodyPr>
          <a:lstStyle/>
          <a:p>
            <a:pPr algn="just">
              <a:lnSpc>
                <a:spcPct val="80000"/>
              </a:lnSpc>
              <a:buClr>
                <a:srgbClr val="FF0066"/>
              </a:buClr>
            </a:pPr>
            <a:r>
              <a:rPr lang="en-US" b="1" dirty="0">
                <a:solidFill>
                  <a:srgbClr val="FF0000"/>
                </a:solidFill>
              </a:rPr>
              <a:t>Irrigation Definition </a:t>
            </a:r>
            <a:endParaRPr lang="en-US" b="1" dirty="0" smtClean="0">
              <a:solidFill>
                <a:srgbClr val="FF0000"/>
              </a:solidFill>
            </a:endParaRPr>
          </a:p>
          <a:p>
            <a:pPr algn="just">
              <a:lnSpc>
                <a:spcPct val="80000"/>
              </a:lnSpc>
              <a:buClr>
                <a:srgbClr val="FF0066"/>
              </a:buClr>
            </a:pPr>
            <a:endParaRPr lang="en-US" b="1" dirty="0">
              <a:solidFill>
                <a:srgbClr val="FF0000"/>
              </a:solidFill>
            </a:endParaRPr>
          </a:p>
          <a:p>
            <a:pPr algn="just">
              <a:lnSpc>
                <a:spcPct val="80000"/>
              </a:lnSpc>
              <a:buClr>
                <a:srgbClr val="FF0066"/>
              </a:buClr>
            </a:pPr>
            <a:r>
              <a:rPr lang="en-US" b="1" dirty="0">
                <a:solidFill>
                  <a:schemeClr val="tx1"/>
                </a:solidFill>
              </a:rPr>
              <a:t>Water is the most important input required for plant growth for agriculture production. </a:t>
            </a:r>
          </a:p>
          <a:p>
            <a:pPr algn="just">
              <a:lnSpc>
                <a:spcPct val="80000"/>
              </a:lnSpc>
              <a:buClr>
                <a:srgbClr val="FF0066"/>
              </a:buClr>
            </a:pPr>
            <a:endParaRPr lang="en-US" b="1" dirty="0">
              <a:solidFill>
                <a:schemeClr val="tx1"/>
              </a:solidFill>
            </a:endParaRPr>
          </a:p>
          <a:p>
            <a:pPr algn="just">
              <a:lnSpc>
                <a:spcPct val="80000"/>
              </a:lnSpc>
              <a:buClr>
                <a:srgbClr val="FF0066"/>
              </a:buClr>
            </a:pPr>
            <a:r>
              <a:rPr lang="en-US" b="1" dirty="0">
                <a:solidFill>
                  <a:schemeClr val="tx1"/>
                </a:solidFill>
              </a:rPr>
              <a:t>Irrigation can be defined as replenishment of soil water storage in plant root zone through methods other than natural precipitation. </a:t>
            </a:r>
            <a:endParaRPr lang="en-US" b="1" dirty="0" smtClean="0">
              <a:solidFill>
                <a:schemeClr val="tx1"/>
              </a:solidFill>
            </a:endParaRPr>
          </a:p>
          <a:p>
            <a:pPr algn="just">
              <a:lnSpc>
                <a:spcPct val="80000"/>
              </a:lnSpc>
              <a:buClr>
                <a:srgbClr val="FF0066"/>
              </a:buClr>
            </a:pPr>
            <a:endParaRPr lang="en-US" b="1" dirty="0">
              <a:solidFill>
                <a:schemeClr val="tx1"/>
              </a:solidFill>
            </a:endParaRPr>
          </a:p>
          <a:p>
            <a:pPr algn="just">
              <a:lnSpc>
                <a:spcPct val="80000"/>
              </a:lnSpc>
              <a:buClr>
                <a:srgbClr val="FF0066"/>
              </a:buClr>
            </a:pPr>
            <a:r>
              <a:rPr lang="en-US" b="1" dirty="0">
                <a:solidFill>
                  <a:srgbClr val="C00000"/>
                </a:solidFill>
              </a:rPr>
              <a:t>It is the application of artificial water to cropland to meet its consumptive use which cannot provided by rainfall.</a:t>
            </a:r>
          </a:p>
          <a:p>
            <a:pPr algn="just">
              <a:lnSpc>
                <a:spcPct val="80000"/>
              </a:lnSpc>
              <a:buClr>
                <a:srgbClr val="FF0066"/>
              </a:buClr>
            </a:pPr>
            <a:endParaRPr lang="en-US" b="1" dirty="0">
              <a:solidFill>
                <a:schemeClr val="tx1"/>
              </a:solidFill>
            </a:endParaRPr>
          </a:p>
        </p:txBody>
      </p:sp>
    </p:spTree>
    <p:extLst>
      <p:ext uri="{BB962C8B-B14F-4D97-AF65-F5344CB8AC3E}">
        <p14:creationId xmlns:p14="http://schemas.microsoft.com/office/powerpoint/2010/main" val="227796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 y="0"/>
            <a:ext cx="9137073" cy="533400"/>
          </a:xfrm>
        </p:spPr>
        <p:txBody>
          <a:bodyPr>
            <a:normAutofit fontScale="90000"/>
          </a:bodyPr>
          <a:lstStyle/>
          <a:p>
            <a:r>
              <a:rPr lang="en-US" b="1" dirty="0" smtClean="0">
                <a:solidFill>
                  <a:srgbClr val="0033CC"/>
                </a:solidFill>
              </a:rPr>
              <a:t>Conti. </a:t>
            </a:r>
            <a:endParaRPr lang="en-US" b="1" dirty="0">
              <a:solidFill>
                <a:srgbClr val="0033CC"/>
              </a:solidFill>
            </a:endParaRPr>
          </a:p>
        </p:txBody>
      </p:sp>
      <p:sp>
        <p:nvSpPr>
          <p:cNvPr id="3" name="Subtitle 2"/>
          <p:cNvSpPr>
            <a:spLocks noGrp="1"/>
          </p:cNvSpPr>
          <p:nvPr>
            <p:ph type="subTitle" idx="1"/>
          </p:nvPr>
        </p:nvSpPr>
        <p:spPr>
          <a:xfrm>
            <a:off x="0" y="609600"/>
            <a:ext cx="9144000" cy="6172200"/>
          </a:xfrm>
        </p:spPr>
        <p:txBody>
          <a:bodyPr/>
          <a:lstStyle/>
          <a:p>
            <a:pPr algn="just">
              <a:lnSpc>
                <a:spcPct val="80000"/>
              </a:lnSpc>
              <a:buClr>
                <a:srgbClr val="FF0066"/>
              </a:buClr>
            </a:pPr>
            <a:r>
              <a:rPr lang="en-US" altLang="en-US" b="1" dirty="0" smtClean="0">
                <a:solidFill>
                  <a:schemeClr val="tx1"/>
                </a:solidFill>
                <a:latin typeface="Arial" pitchFamily="34" charset="0"/>
                <a:cs typeface="Arial" pitchFamily="34" charset="0"/>
              </a:rPr>
              <a:t>Irrigation </a:t>
            </a:r>
            <a:r>
              <a:rPr lang="en-US" altLang="en-US" b="1" dirty="0">
                <a:solidFill>
                  <a:schemeClr val="tx1"/>
                </a:solidFill>
                <a:latin typeface="Arial" pitchFamily="34" charset="0"/>
                <a:cs typeface="Arial" pitchFamily="34" charset="0"/>
              </a:rPr>
              <a:t>is the application of water to the soil to supplement natural precipitation  and provide an environment that is optimum for crop </a:t>
            </a:r>
            <a:r>
              <a:rPr lang="en-US" altLang="en-US" b="1" dirty="0" smtClean="0">
                <a:solidFill>
                  <a:schemeClr val="tx1"/>
                </a:solidFill>
                <a:latin typeface="Arial" pitchFamily="34" charset="0"/>
                <a:cs typeface="Arial" pitchFamily="34" charset="0"/>
              </a:rPr>
              <a:t>production</a:t>
            </a:r>
          </a:p>
          <a:p>
            <a:pPr algn="just">
              <a:lnSpc>
                <a:spcPct val="80000"/>
              </a:lnSpc>
              <a:buClr>
                <a:srgbClr val="FF0066"/>
              </a:buClr>
            </a:pPr>
            <a:endParaRPr lang="en-US" b="1" dirty="0">
              <a:solidFill>
                <a:schemeClr val="tx1"/>
              </a:solidFill>
            </a:endParaRPr>
          </a:p>
          <a:p>
            <a:pPr algn="just">
              <a:lnSpc>
                <a:spcPct val="80000"/>
              </a:lnSpc>
              <a:buClr>
                <a:srgbClr val="FF0066"/>
              </a:buClr>
            </a:pPr>
            <a:r>
              <a:rPr lang="en-US" b="1" dirty="0">
                <a:solidFill>
                  <a:srgbClr val="C00000"/>
                </a:solidFill>
              </a:rPr>
              <a:t>Archaeological investigation has identified evidence of irrigation where the natural rainfall was insufficient to support crops.</a:t>
            </a:r>
          </a:p>
          <a:p>
            <a:pPr algn="just">
              <a:lnSpc>
                <a:spcPct val="80000"/>
              </a:lnSpc>
              <a:buClr>
                <a:srgbClr val="FF0066"/>
              </a:buClr>
            </a:pPr>
            <a:endParaRPr lang="en-US" altLang="en-US" b="1" dirty="0">
              <a:solidFill>
                <a:schemeClr val="tx1"/>
              </a:solidFill>
            </a:endParaRPr>
          </a:p>
          <a:p>
            <a:pPr algn="just">
              <a:lnSpc>
                <a:spcPct val="80000"/>
              </a:lnSpc>
              <a:buClr>
                <a:srgbClr val="FF0066"/>
              </a:buClr>
            </a:pPr>
            <a:r>
              <a:rPr lang="en-US" altLang="en-US" b="1" dirty="0">
                <a:solidFill>
                  <a:schemeClr val="tx1"/>
                </a:solidFill>
              </a:rPr>
              <a:t>Irrigation is the controlled application of water to croplands. </a:t>
            </a:r>
          </a:p>
          <a:p>
            <a:endParaRPr lang="en-US" dirty="0"/>
          </a:p>
        </p:txBody>
      </p:sp>
    </p:spTree>
    <p:extLst>
      <p:ext uri="{BB962C8B-B14F-4D97-AF65-F5344CB8AC3E}">
        <p14:creationId xmlns:p14="http://schemas.microsoft.com/office/powerpoint/2010/main" val="133613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2228</TotalTime>
  <Words>3595</Words>
  <Application>Microsoft Office PowerPoint</Application>
  <PresentationFormat>On-screen Show (4:3)</PresentationFormat>
  <Paragraphs>469</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   Irrigation and drainage    </vt:lpstr>
      <vt:lpstr>Basics of the course</vt:lpstr>
      <vt:lpstr>Conti. </vt:lpstr>
      <vt:lpstr>Objectives of the course</vt:lpstr>
      <vt:lpstr>Conti.</vt:lpstr>
      <vt:lpstr>Conti.</vt:lpstr>
      <vt:lpstr>Conti. </vt:lpstr>
      <vt:lpstr>Chapter-1</vt:lpstr>
      <vt:lpstr>Conti. </vt:lpstr>
      <vt:lpstr>Type of irrigation </vt:lpstr>
      <vt:lpstr> Early history of irrigation development  </vt:lpstr>
      <vt:lpstr>Conti. </vt:lpstr>
      <vt:lpstr>  </vt:lpstr>
      <vt:lpstr>Why Irrigation or the need for irrigation</vt:lpstr>
      <vt:lpstr>Conti.</vt:lpstr>
      <vt:lpstr>Generally </vt:lpstr>
      <vt:lpstr> Cont. </vt:lpstr>
      <vt:lpstr>Generally irrigation uses</vt:lpstr>
      <vt:lpstr>Conti.</vt:lpstr>
      <vt:lpstr>In general </vt:lpstr>
      <vt:lpstr> There are a number of irrigation methods exist </vt:lpstr>
      <vt:lpstr>2. Economic Considerations. </vt:lpstr>
      <vt:lpstr>3. Topographic Limitations  </vt:lpstr>
      <vt:lpstr>4. Soil Characteristics</vt:lpstr>
      <vt:lpstr> 5. Water Supply </vt:lpstr>
      <vt:lpstr> 6. Crop Factors </vt:lpstr>
      <vt:lpstr>7. Environmental Impact </vt:lpstr>
      <vt:lpstr>8. Geological and geo-technical factors</vt:lpstr>
      <vt:lpstr>9. External influences </vt:lpstr>
      <vt:lpstr>There are generally three types of irrigation system</vt:lpstr>
      <vt:lpstr>  </vt:lpstr>
      <vt:lpstr>2. Sources of water for irrigation</vt:lpstr>
      <vt:lpstr> All sources are part of the water cycle </vt:lpstr>
      <vt:lpstr>  </vt:lpstr>
      <vt:lpstr>The hydrologic cycle </vt:lpstr>
      <vt:lpstr>    </vt:lpstr>
      <vt:lpstr>Evaporation and transpiration are</vt:lpstr>
      <vt:lpstr>Precipitation </vt:lpstr>
      <vt:lpstr>Cont.</vt:lpstr>
      <vt:lpstr> Which source is better? </vt:lpstr>
      <vt:lpstr> Water availability </vt:lpstr>
      <vt:lpstr>Either in</vt:lpstr>
      <vt:lpstr>The irrigation water supply also depends, </vt:lpstr>
      <vt:lpstr>   Methods of tapping water from water sources  </vt:lpstr>
      <vt:lpstr>E.g. Rivers</vt:lpstr>
      <vt:lpstr> Tapping water from rivers </vt:lpstr>
      <vt:lpstr>  </vt:lpstr>
      <vt:lpstr>PowerPoint Presentation</vt:lpstr>
      <vt:lpstr>Advantage </vt:lpstr>
      <vt:lpstr> other surface Sources </vt:lpstr>
      <vt:lpstr>  Reservoirs and lakes  </vt:lpstr>
      <vt:lpstr> Reservoirs  </vt:lpstr>
      <vt:lpstr> Water tapping from a reservoir </vt:lpstr>
      <vt:lpstr> Groundwater </vt:lpstr>
      <vt:lpstr>Generally </vt:lpstr>
      <vt:lpstr>Though, </vt:lpstr>
      <vt:lpstr>Conti. </vt:lpstr>
      <vt:lpstr> Rate of groundwater utilization and rate of depletion in water table  </vt:lpstr>
      <vt:lpstr>Global GW Consumption</vt:lpstr>
      <vt:lpstr> Harvested water  </vt:lpstr>
      <vt:lpstr>Springs and waste water </vt:lpstr>
      <vt:lpstr> 1.2. Basic Soil-water – plant relationship  </vt:lpstr>
    </vt:vector>
  </TitlesOfParts>
  <Company>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Aquifer Characterization and Evaluation of Groundwater Potentials of Haramaya Well field Using Surface Geophysical Methods, Eastern Ethiopia</dc:title>
  <dc:creator>fire7-</dc:creator>
  <cp:lastModifiedBy>Microsoft</cp:lastModifiedBy>
  <cp:revision>430</cp:revision>
  <dcterms:created xsi:type="dcterms:W3CDTF">2016-05-08T09:23:15Z</dcterms:created>
  <dcterms:modified xsi:type="dcterms:W3CDTF">2020-05-07T06:07:55Z</dcterms:modified>
</cp:coreProperties>
</file>