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321"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11" r:id="rId53"/>
    <p:sldId id="308" r:id="rId54"/>
    <p:sldId id="312" r:id="rId55"/>
    <p:sldId id="310" r:id="rId56"/>
    <p:sldId id="313" r:id="rId57"/>
    <p:sldId id="314" r:id="rId58"/>
    <p:sldId id="319" r:id="rId59"/>
    <p:sldId id="318" r:id="rId60"/>
    <p:sldId id="317" r:id="rId61"/>
    <p:sldId id="320"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EDDF8-3D70-4AF6-8C59-EFFFB0B481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7450CE-DEA2-4FA1-80F3-9DF9F38D38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5F14E6-5D50-4C8F-8A15-0265C57FBDC5}"/>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5" name="Footer Placeholder 4">
            <a:extLst>
              <a:ext uri="{FF2B5EF4-FFF2-40B4-BE49-F238E27FC236}">
                <a16:creationId xmlns:a16="http://schemas.microsoft.com/office/drawing/2014/main" id="{82EEE23E-BD70-422B-A3A1-C893A7030F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69457E-83E0-4921-BC54-75ACD323608F}"/>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288829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C48A-3430-47B5-A63C-B0343A4A6F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CB03DA-B974-46E9-94B8-DCE6FD18370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D631F0-6933-43CB-B681-7D5F8A4F50CA}"/>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5" name="Footer Placeholder 4">
            <a:extLst>
              <a:ext uri="{FF2B5EF4-FFF2-40B4-BE49-F238E27FC236}">
                <a16:creationId xmlns:a16="http://schemas.microsoft.com/office/drawing/2014/main" id="{F04DD2F2-E18C-410C-971F-9E06FCB19A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A4259-F020-472F-825F-91AFCB7E72F5}"/>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529929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DE8192-CDB9-4671-95DB-48177DD687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60CA9F-06C3-427E-86E1-8CB95935911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2334AB-0BE4-4AD2-A192-A9B61349E241}"/>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5" name="Footer Placeholder 4">
            <a:extLst>
              <a:ext uri="{FF2B5EF4-FFF2-40B4-BE49-F238E27FC236}">
                <a16:creationId xmlns:a16="http://schemas.microsoft.com/office/drawing/2014/main" id="{38926EF6-1E8A-4DDD-BA29-0C4065F84C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F84C59-71B1-43CE-8362-8E2C295A8EDC}"/>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384629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1C9F8-7824-4124-93EB-8778FA27AC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234A30-5947-4384-87D6-1C195B02505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47D16B-870B-4342-9069-D442AF51AC73}"/>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5" name="Footer Placeholder 4">
            <a:extLst>
              <a:ext uri="{FF2B5EF4-FFF2-40B4-BE49-F238E27FC236}">
                <a16:creationId xmlns:a16="http://schemas.microsoft.com/office/drawing/2014/main" id="{7AA1CA58-7E7F-4919-8301-AC5C0A5E67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29920A-8491-47DE-9984-A427CD2DECD8}"/>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1214060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75967-3E7F-45AA-B58F-3B8273BCE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F7948-1F53-4BC7-A32C-547160017C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3CE784-051C-43DF-A1DA-F2DA7A839442}"/>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5" name="Footer Placeholder 4">
            <a:extLst>
              <a:ext uri="{FF2B5EF4-FFF2-40B4-BE49-F238E27FC236}">
                <a16:creationId xmlns:a16="http://schemas.microsoft.com/office/drawing/2014/main" id="{E79D40A1-BBF4-4982-AD10-F611568015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88750-3B38-432B-9E97-217F61B10A90}"/>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2927421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434F4-F1F8-44F3-B8E6-A2743FF90C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DC9798-88BE-425E-B37E-349FC472093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AA4FBA2-90C6-45C2-8625-9A418B2DAC4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174702-4DF3-4331-B604-88B11AD5D0F1}"/>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6" name="Footer Placeholder 5">
            <a:extLst>
              <a:ext uri="{FF2B5EF4-FFF2-40B4-BE49-F238E27FC236}">
                <a16:creationId xmlns:a16="http://schemas.microsoft.com/office/drawing/2014/main" id="{01FB1D19-1B98-4489-AB58-CBAF52C714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ECB95F-69F0-41C8-A320-E06771D7BAB0}"/>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2684498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79BC-ED98-487D-B0C2-657BB48B52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47D51C-DF8B-4DF7-B86C-3B24B1F236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758BE82-A4BD-484B-AFB8-6837479F4F1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23F3FB-4819-4EC2-9FD2-F2396703FD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DF6B28-9003-4B15-8125-69CC1916A76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62701F-D504-47BD-A943-BE82399511F1}"/>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8" name="Footer Placeholder 7">
            <a:extLst>
              <a:ext uri="{FF2B5EF4-FFF2-40B4-BE49-F238E27FC236}">
                <a16:creationId xmlns:a16="http://schemas.microsoft.com/office/drawing/2014/main" id="{F51E50EA-CCEB-490D-B375-49AE556F5A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4C7A35-20EE-4D73-B266-21B40BC06C7C}"/>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4200582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DA700-618D-4423-BB9D-BE8D1F23D8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D22162-4E5D-41C2-BDB4-10E8723E270A}"/>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4" name="Footer Placeholder 3">
            <a:extLst>
              <a:ext uri="{FF2B5EF4-FFF2-40B4-BE49-F238E27FC236}">
                <a16:creationId xmlns:a16="http://schemas.microsoft.com/office/drawing/2014/main" id="{83F2623C-7933-4D36-AED8-8099B596DB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98EC1D-096F-40EE-AA2A-4394BBB3B2D3}"/>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427358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4B1197-4720-409C-B019-B40F395173D3}"/>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3" name="Footer Placeholder 2">
            <a:extLst>
              <a:ext uri="{FF2B5EF4-FFF2-40B4-BE49-F238E27FC236}">
                <a16:creationId xmlns:a16="http://schemas.microsoft.com/office/drawing/2014/main" id="{844A5AF0-EF7C-486F-9A10-72562BCC1D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F26B00-3AA7-47B1-9067-A394D4D82D00}"/>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2141330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6DA52-CB6D-478F-BBC1-D6833080E3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BE9100-C1A1-48EC-94E0-6257468AF2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FE1C10-72FF-4F8E-90E9-B03CC963E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5AE5193-5EAF-4A72-8BC0-DBFA07F1549D}"/>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6" name="Footer Placeholder 5">
            <a:extLst>
              <a:ext uri="{FF2B5EF4-FFF2-40B4-BE49-F238E27FC236}">
                <a16:creationId xmlns:a16="http://schemas.microsoft.com/office/drawing/2014/main" id="{D09FF7A7-C7D8-4CD2-B9AC-1AA215BA92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5E5F28-8864-4E07-AD24-022790334953}"/>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470523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66A4F-2635-47A2-8156-8EDA5981BF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A0D774-D019-4581-A1B6-ECF977F12B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CA9A8F-7172-4C21-A9D6-D8361193AA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7DC856-5C50-4BB0-B22A-4F57F585E2D7}"/>
              </a:ext>
            </a:extLst>
          </p:cNvPr>
          <p:cNvSpPr>
            <a:spLocks noGrp="1"/>
          </p:cNvSpPr>
          <p:nvPr>
            <p:ph type="dt" sz="half" idx="10"/>
          </p:nvPr>
        </p:nvSpPr>
        <p:spPr/>
        <p:txBody>
          <a:bodyPr/>
          <a:lstStyle/>
          <a:p>
            <a:fld id="{EE868E67-46ED-4B27-A9AC-D1FC85D423FB}" type="datetimeFigureOut">
              <a:rPr lang="en-US" smtClean="0"/>
              <a:t>4/19/2019</a:t>
            </a:fld>
            <a:endParaRPr lang="en-US"/>
          </a:p>
        </p:txBody>
      </p:sp>
      <p:sp>
        <p:nvSpPr>
          <p:cNvPr id="6" name="Footer Placeholder 5">
            <a:extLst>
              <a:ext uri="{FF2B5EF4-FFF2-40B4-BE49-F238E27FC236}">
                <a16:creationId xmlns:a16="http://schemas.microsoft.com/office/drawing/2014/main" id="{38193701-A3C7-4A68-9EC5-AE3D7AC54F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251017-2714-49A5-B3F0-5F96E3C3C94D}"/>
              </a:ext>
            </a:extLst>
          </p:cNvPr>
          <p:cNvSpPr>
            <a:spLocks noGrp="1"/>
          </p:cNvSpPr>
          <p:nvPr>
            <p:ph type="sldNum" sz="quarter" idx="12"/>
          </p:nvPr>
        </p:nvSpPr>
        <p:spPr/>
        <p:txBody>
          <a:bodyPr/>
          <a:lstStyle/>
          <a:p>
            <a:fld id="{9997EBC9-3FC7-4D6E-A28E-2EFFA2EA2060}" type="slidenum">
              <a:rPr lang="en-US" smtClean="0"/>
              <a:t>‹#›</a:t>
            </a:fld>
            <a:endParaRPr lang="en-US"/>
          </a:p>
        </p:txBody>
      </p:sp>
    </p:spTree>
    <p:extLst>
      <p:ext uri="{BB962C8B-B14F-4D97-AF65-F5344CB8AC3E}">
        <p14:creationId xmlns:p14="http://schemas.microsoft.com/office/powerpoint/2010/main" val="4283668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654146-B591-4DF4-9B05-4D606E8950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8E50B-0DCB-43B7-8052-23D3B3E018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5D5B7-D36B-461C-B753-08F6BD5323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868E67-46ED-4B27-A9AC-D1FC85D423FB}" type="datetimeFigureOut">
              <a:rPr lang="en-US" smtClean="0"/>
              <a:t>4/19/2019</a:t>
            </a:fld>
            <a:endParaRPr lang="en-US"/>
          </a:p>
        </p:txBody>
      </p:sp>
      <p:sp>
        <p:nvSpPr>
          <p:cNvPr id="5" name="Footer Placeholder 4">
            <a:extLst>
              <a:ext uri="{FF2B5EF4-FFF2-40B4-BE49-F238E27FC236}">
                <a16:creationId xmlns:a16="http://schemas.microsoft.com/office/drawing/2014/main" id="{012C85C2-D4ED-45E2-A6A8-8F6424CF21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CBCEA2-BA85-4617-B44C-41F782D146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97EBC9-3FC7-4D6E-A28E-2EFFA2EA2060}" type="slidenum">
              <a:rPr lang="en-US" smtClean="0"/>
              <a:t>‹#›</a:t>
            </a:fld>
            <a:endParaRPr lang="en-US"/>
          </a:p>
        </p:txBody>
      </p:sp>
    </p:spTree>
    <p:extLst>
      <p:ext uri="{BB962C8B-B14F-4D97-AF65-F5344CB8AC3E}">
        <p14:creationId xmlns:p14="http://schemas.microsoft.com/office/powerpoint/2010/main" val="29948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EB2DBF-9605-48AF-B6D8-0EF999774BFD}"/>
              </a:ext>
            </a:extLst>
          </p:cNvPr>
          <p:cNvSpPr>
            <a:spLocks noGrp="1"/>
          </p:cNvSpPr>
          <p:nvPr>
            <p:ph idx="1"/>
          </p:nvPr>
        </p:nvSpPr>
        <p:spPr>
          <a:xfrm>
            <a:off x="371061" y="357809"/>
            <a:ext cx="11502887" cy="6294782"/>
          </a:xfrm>
        </p:spPr>
        <p:txBody>
          <a:bodyPr/>
          <a:lstStyle/>
          <a:p>
            <a:pPr marL="0" indent="0" algn="ctr">
              <a:buNone/>
            </a:pPr>
            <a:endParaRPr lang="en-US" dirty="0"/>
          </a:p>
          <a:p>
            <a:pPr marL="0" indent="0" algn="ctr">
              <a:buNone/>
            </a:pPr>
            <a:endParaRPr lang="en-US" dirty="0"/>
          </a:p>
          <a:p>
            <a:pPr marL="0" indent="0" algn="ctr">
              <a:lnSpc>
                <a:spcPct val="150000"/>
              </a:lnSpc>
              <a:buNone/>
            </a:pPr>
            <a:r>
              <a:rPr lang="en-US" sz="2400" dirty="0">
                <a:latin typeface="Arial" panose="020B0604020202020204" pitchFamily="34" charset="0"/>
                <a:cs typeface="Arial" panose="020B0604020202020204" pitchFamily="34" charset="0"/>
              </a:rPr>
              <a:t>CHAPTER 5 </a:t>
            </a:r>
          </a:p>
          <a:p>
            <a:pPr marL="0" indent="0" algn="ctr">
              <a:lnSpc>
                <a:spcPct val="150000"/>
              </a:lnSpc>
              <a:buNone/>
            </a:pPr>
            <a:r>
              <a:rPr lang="en-US" sz="2400" dirty="0">
                <a:latin typeface="Arial" panose="020B0604020202020204" pitchFamily="34" charset="0"/>
                <a:cs typeface="Arial" panose="020B0604020202020204" pitchFamily="34" charset="0"/>
              </a:rPr>
              <a:t>MONITORING AND EVALUATION OF WATERSHED MANAGEMENT PROJECT </a:t>
            </a:r>
            <a:endParaRPr lang="en-US" dirty="0">
              <a:latin typeface="Arial" panose="020B0604020202020204" pitchFamily="34" charset="0"/>
              <a:cs typeface="Arial" panose="020B0604020202020204" pitchFamily="34" charset="0"/>
            </a:endParaRPr>
          </a:p>
          <a:p>
            <a:pPr marL="457200" lvl="1" indent="0" algn="just">
              <a:lnSpc>
                <a:spcPct val="150000"/>
              </a:lnSpc>
              <a:buNone/>
            </a:pPr>
            <a:endParaRPr lang="en-US" dirty="0">
              <a:latin typeface="Arial" panose="020B0604020202020204" pitchFamily="34" charset="0"/>
              <a:cs typeface="Arial" panose="020B0604020202020204" pitchFamily="34" charset="0"/>
            </a:endParaRPr>
          </a:p>
          <a:p>
            <a:pPr marL="457200" lvl="1" indent="0" algn="just">
              <a:lnSpc>
                <a:spcPct val="150000"/>
              </a:lnSpc>
              <a:buNone/>
            </a:pPr>
            <a:r>
              <a:rPr lang="en-US" dirty="0">
                <a:latin typeface="Arial" panose="020B0604020202020204" pitchFamily="34" charset="0"/>
                <a:cs typeface="Arial" panose="020B0604020202020204" pitchFamily="34" charset="0"/>
              </a:rPr>
              <a:t>5.1 Monitoring the project </a:t>
            </a:r>
          </a:p>
          <a:p>
            <a:pPr marL="457200" lvl="1" indent="0" algn="just">
              <a:lnSpc>
                <a:spcPct val="150000"/>
              </a:lnSpc>
              <a:buNone/>
            </a:pPr>
            <a:r>
              <a:rPr lang="en-US" dirty="0">
                <a:latin typeface="Arial" panose="020B0604020202020204" pitchFamily="34" charset="0"/>
                <a:cs typeface="Arial" panose="020B0604020202020204" pitchFamily="34" charset="0"/>
              </a:rPr>
              <a:t>5.2 Evaluation of project performance and impact </a:t>
            </a:r>
          </a:p>
          <a:p>
            <a:pPr marL="457200" lvl="1" indent="0" algn="just">
              <a:lnSpc>
                <a:spcPct val="150000"/>
              </a:lnSpc>
              <a:buNone/>
            </a:pPr>
            <a:r>
              <a:rPr lang="en-US" dirty="0">
                <a:latin typeface="Arial" panose="020B0604020202020204" pitchFamily="34" charset="0"/>
                <a:cs typeface="Arial" panose="020B0604020202020204" pitchFamily="34" charset="0"/>
              </a:rPr>
              <a:t>5.2.1 Criteria for project evaluation </a:t>
            </a:r>
          </a:p>
        </p:txBody>
      </p:sp>
    </p:spTree>
    <p:extLst>
      <p:ext uri="{BB962C8B-B14F-4D97-AF65-F5344CB8AC3E}">
        <p14:creationId xmlns:p14="http://schemas.microsoft.com/office/powerpoint/2010/main" val="2159368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860D88-8084-44C9-B66B-69E79A938B5A}"/>
              </a:ext>
            </a:extLst>
          </p:cNvPr>
          <p:cNvSpPr>
            <a:spLocks noGrp="1"/>
          </p:cNvSpPr>
          <p:nvPr>
            <p:ph idx="1"/>
          </p:nvPr>
        </p:nvSpPr>
        <p:spPr>
          <a:xfrm>
            <a:off x="106018" y="119270"/>
            <a:ext cx="12085982" cy="6546573"/>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Therefore, Indicators should, wherever possible, be </a:t>
            </a:r>
            <a:r>
              <a:rPr lang="en-US" sz="2400" b="1" dirty="0">
                <a:solidFill>
                  <a:srgbClr val="00B050"/>
                </a:solidFill>
                <a:latin typeface="Arial" panose="020B0604020202020204" pitchFamily="34" charset="0"/>
                <a:cs typeface="Arial" panose="020B0604020202020204" pitchFamily="34" charset="0"/>
              </a:rPr>
              <a:t>SMART</a:t>
            </a:r>
            <a:r>
              <a:rPr lang="en-US" sz="2400" dirty="0">
                <a:latin typeface="Arial" panose="020B0604020202020204" pitchFamily="34" charset="0"/>
                <a:cs typeface="Arial" panose="020B0604020202020204" pitchFamily="34" charset="0"/>
              </a:rPr>
              <a:t>, meaning that they should be:</a:t>
            </a:r>
          </a:p>
          <a:p>
            <a:pPr lvl="1" algn="just">
              <a:lnSpc>
                <a:spcPct val="150000"/>
              </a:lnSpc>
              <a:buFont typeface="Wingdings" panose="05000000000000000000" pitchFamily="2" charset="2"/>
              <a:buChar char="Ø"/>
            </a:pPr>
            <a:r>
              <a:rPr lang="en-US" b="1" dirty="0">
                <a:solidFill>
                  <a:srgbClr val="00B050"/>
                </a:solidFill>
                <a:latin typeface="Arial" panose="020B0604020202020204" pitchFamily="34" charset="0"/>
                <a:cs typeface="Arial" panose="020B0604020202020204" pitchFamily="34" charset="0"/>
              </a:rPr>
              <a:t>Specific</a:t>
            </a:r>
            <a:r>
              <a:rPr lang="en-US" dirty="0">
                <a:latin typeface="Arial" panose="020B0604020202020204" pitchFamily="34" charset="0"/>
                <a:cs typeface="Arial" panose="020B0604020202020204" pitchFamily="34" charset="0"/>
              </a:rPr>
              <a:t> (clear, robust and precisely formulated, responding to the who, what, when, where and why questions);</a:t>
            </a:r>
          </a:p>
          <a:p>
            <a:pPr lvl="1" algn="just">
              <a:lnSpc>
                <a:spcPct val="150000"/>
              </a:lnSpc>
              <a:buFont typeface="Wingdings" panose="05000000000000000000" pitchFamily="2" charset="2"/>
              <a:buChar char="Ø"/>
            </a:pPr>
            <a:r>
              <a:rPr lang="en-US" b="1" dirty="0">
                <a:solidFill>
                  <a:srgbClr val="00B050"/>
                </a:solidFill>
                <a:latin typeface="Arial" panose="020B0604020202020204" pitchFamily="34" charset="0"/>
                <a:cs typeface="Arial" panose="020B0604020202020204" pitchFamily="34" charset="0"/>
              </a:rPr>
              <a:t>Measurable</a:t>
            </a:r>
            <a:r>
              <a:rPr lang="en-US" dirty="0">
                <a:latin typeface="Arial" panose="020B0604020202020204" pitchFamily="34" charset="0"/>
                <a:cs typeface="Arial" panose="020B0604020202020204" pitchFamily="34" charset="0"/>
              </a:rPr>
              <a:t> (quantifiable and objectively verifiable, easy to collect or measure);</a:t>
            </a:r>
          </a:p>
          <a:p>
            <a:pPr lvl="1" algn="just">
              <a:lnSpc>
                <a:spcPct val="150000"/>
              </a:lnSpc>
              <a:buFont typeface="Wingdings" panose="05000000000000000000" pitchFamily="2" charset="2"/>
              <a:buChar char="Ø"/>
            </a:pPr>
            <a:r>
              <a:rPr lang="en-US" b="1" dirty="0">
                <a:solidFill>
                  <a:srgbClr val="00B050"/>
                </a:solidFill>
                <a:latin typeface="Arial" panose="020B0604020202020204" pitchFamily="34" charset="0"/>
                <a:cs typeface="Arial" panose="020B0604020202020204" pitchFamily="34" charset="0"/>
              </a:rPr>
              <a:t>Achievable</a:t>
            </a:r>
            <a:r>
              <a:rPr lang="en-US" dirty="0">
                <a:latin typeface="Arial" panose="020B0604020202020204" pitchFamily="34" charset="0"/>
                <a:cs typeface="Arial" panose="020B0604020202020204" pitchFamily="34" charset="0"/>
              </a:rPr>
              <a:t> (realistic and attainable);</a:t>
            </a:r>
          </a:p>
          <a:p>
            <a:pPr lvl="1" algn="just">
              <a:lnSpc>
                <a:spcPct val="150000"/>
              </a:lnSpc>
              <a:buFont typeface="Wingdings" panose="05000000000000000000" pitchFamily="2" charset="2"/>
              <a:buChar char="Ø"/>
            </a:pPr>
            <a:r>
              <a:rPr lang="en-US" b="1" dirty="0">
                <a:solidFill>
                  <a:srgbClr val="00B050"/>
                </a:solidFill>
                <a:latin typeface="Arial" panose="020B0604020202020204" pitchFamily="34" charset="0"/>
                <a:cs typeface="Arial" panose="020B0604020202020204" pitchFamily="34" charset="0"/>
              </a:rPr>
              <a:t>Relevant</a:t>
            </a:r>
            <a:r>
              <a:rPr lang="en-US" dirty="0">
                <a:latin typeface="Arial" panose="020B0604020202020204" pitchFamily="34" charset="0"/>
                <a:cs typeface="Arial" panose="020B0604020202020204" pitchFamily="34" charset="0"/>
              </a:rPr>
              <a:t> (reflecting issues of importance to policymakers);</a:t>
            </a:r>
          </a:p>
          <a:p>
            <a:pPr lvl="1" algn="just">
              <a:lnSpc>
                <a:spcPct val="150000"/>
              </a:lnSpc>
              <a:buFont typeface="Wingdings" panose="05000000000000000000" pitchFamily="2" charset="2"/>
              <a:buChar char="Ø"/>
            </a:pPr>
            <a:r>
              <a:rPr lang="en-US" b="1" dirty="0">
                <a:solidFill>
                  <a:srgbClr val="00B050"/>
                </a:solidFill>
                <a:latin typeface="Arial" panose="020B0604020202020204" pitchFamily="34" charset="0"/>
                <a:cs typeface="Arial" panose="020B0604020202020204" pitchFamily="34" charset="0"/>
              </a:rPr>
              <a:t>Time</a:t>
            </a:r>
            <a:r>
              <a:rPr lang="en-US" dirty="0">
                <a:latin typeface="Arial" panose="020B0604020202020204" pitchFamily="34" charset="0"/>
                <a:cs typeface="Arial" panose="020B0604020202020204" pitchFamily="34" charset="0"/>
              </a:rPr>
              <a:t> bound.</a:t>
            </a:r>
          </a:p>
        </p:txBody>
      </p:sp>
    </p:spTree>
    <p:extLst>
      <p:ext uri="{BB962C8B-B14F-4D97-AF65-F5344CB8AC3E}">
        <p14:creationId xmlns:p14="http://schemas.microsoft.com/office/powerpoint/2010/main" val="3819919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6BFF44-07D9-4AD9-B704-E8A068FBDD02}"/>
              </a:ext>
            </a:extLst>
          </p:cNvPr>
          <p:cNvSpPr>
            <a:spLocks noGrp="1"/>
          </p:cNvSpPr>
          <p:nvPr>
            <p:ph idx="1"/>
          </p:nvPr>
        </p:nvSpPr>
        <p:spPr>
          <a:xfrm>
            <a:off x="278296" y="238539"/>
            <a:ext cx="11635408" cy="6400800"/>
          </a:xfrm>
        </p:spPr>
        <p:txBody>
          <a:bodyPr>
            <a:normAutofit/>
          </a:bodyPr>
          <a:lstStyle/>
          <a:p>
            <a:pPr marL="0" indent="0" fontAlgn="base">
              <a:spcBef>
                <a:spcPts val="672"/>
              </a:spcBef>
              <a:buNone/>
            </a:pPr>
            <a:r>
              <a:rPr lang="en-US" sz="2400" dirty="0">
                <a:solidFill>
                  <a:srgbClr val="000000"/>
                </a:solidFill>
                <a:latin typeface="Arial" panose="020B0604020202020204" pitchFamily="34" charset="0"/>
                <a:cs typeface="Arial" panose="020B0604020202020204" pitchFamily="34" charset="0"/>
              </a:rPr>
              <a:t>OR</a:t>
            </a:r>
          </a:p>
          <a:p>
            <a:pPr algn="just" fontAlgn="base">
              <a:lnSpc>
                <a:spcPct val="150000"/>
              </a:lnSpc>
              <a:spcBef>
                <a:spcPts val="672"/>
              </a:spcBef>
              <a:buFont typeface="Wingdings" panose="05000000000000000000" pitchFamily="2" charset="2"/>
              <a:buChar char="q"/>
            </a:pPr>
            <a:r>
              <a:rPr lang="en-US" sz="2400" dirty="0">
                <a:solidFill>
                  <a:srgbClr val="000000"/>
                </a:solidFill>
                <a:latin typeface="Arial" panose="020B0604020202020204" pitchFamily="34" charset="0"/>
                <a:cs typeface="Arial" panose="020B0604020202020204" pitchFamily="34" charset="0"/>
              </a:rPr>
              <a:t>A good performance indicator must be </a:t>
            </a:r>
            <a:r>
              <a:rPr lang="en-US" sz="2400" b="1" dirty="0">
                <a:solidFill>
                  <a:srgbClr val="00B050"/>
                </a:solidFill>
                <a:latin typeface="Arial" panose="020B0604020202020204" pitchFamily="34" charset="0"/>
                <a:cs typeface="Arial" panose="020B0604020202020204" pitchFamily="34" charset="0"/>
              </a:rPr>
              <a:t>CREAM</a:t>
            </a:r>
            <a:r>
              <a:rPr lang="en-US" sz="2400" dirty="0">
                <a:solidFill>
                  <a:srgbClr val="000000"/>
                </a:solidFill>
                <a:latin typeface="Arial" panose="020B0604020202020204" pitchFamily="34" charset="0"/>
                <a:cs typeface="Arial" panose="020B0604020202020204" pitchFamily="34" charset="0"/>
              </a:rPr>
              <a:t>: </a:t>
            </a:r>
            <a:endParaRPr lang="en-US" sz="2400" dirty="0">
              <a:latin typeface="Arial" panose="020B0604020202020204" pitchFamily="34" charset="0"/>
            </a:endParaRPr>
          </a:p>
          <a:p>
            <a:pPr lvl="1" algn="just" fontAlgn="base">
              <a:lnSpc>
                <a:spcPct val="150000"/>
              </a:lnSpc>
              <a:spcBef>
                <a:spcPts val="576"/>
              </a:spcBef>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C</a:t>
            </a:r>
            <a:r>
              <a:rPr lang="en-US" dirty="0">
                <a:solidFill>
                  <a:srgbClr val="00B050"/>
                </a:solidFill>
                <a:latin typeface="Arial" panose="020B0604020202020204" pitchFamily="34" charset="0"/>
                <a:cs typeface="Arial" panose="020B0604020202020204" pitchFamily="34" charset="0"/>
              </a:rPr>
              <a:t>lear</a:t>
            </a:r>
            <a:r>
              <a:rPr lang="en-US" dirty="0">
                <a:latin typeface="Arial" panose="020B0604020202020204" pitchFamily="34" charset="0"/>
              </a:rPr>
              <a:t> = </a:t>
            </a:r>
            <a:r>
              <a:rPr lang="en-US" dirty="0">
                <a:solidFill>
                  <a:srgbClr val="000000"/>
                </a:solidFill>
                <a:latin typeface="Arial" panose="020B0604020202020204" pitchFamily="34" charset="0"/>
                <a:cs typeface="Arial" panose="020B0604020202020204" pitchFamily="34" charset="0"/>
              </a:rPr>
              <a:t>(Precise and unambiguous)</a:t>
            </a:r>
            <a:endParaRPr lang="en-US" dirty="0">
              <a:latin typeface="Arial" panose="020B0604020202020204" pitchFamily="34" charset="0"/>
            </a:endParaRPr>
          </a:p>
          <a:p>
            <a:pPr lvl="1" algn="just" fontAlgn="base">
              <a:lnSpc>
                <a:spcPct val="150000"/>
              </a:lnSpc>
              <a:spcBef>
                <a:spcPts val="576"/>
              </a:spcBef>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R</a:t>
            </a:r>
            <a:r>
              <a:rPr lang="en-US" dirty="0">
                <a:solidFill>
                  <a:srgbClr val="00B050"/>
                </a:solidFill>
                <a:latin typeface="Arial" panose="020B0604020202020204" pitchFamily="34" charset="0"/>
                <a:cs typeface="Arial" panose="020B0604020202020204" pitchFamily="34" charset="0"/>
              </a:rPr>
              <a:t>elevant</a:t>
            </a:r>
            <a:r>
              <a:rPr lang="en-US" dirty="0">
                <a:latin typeface="Arial" panose="020B0604020202020204" pitchFamily="34" charset="0"/>
              </a:rPr>
              <a:t> = </a:t>
            </a:r>
            <a:r>
              <a:rPr lang="en-US" dirty="0">
                <a:solidFill>
                  <a:srgbClr val="000000"/>
                </a:solidFill>
                <a:latin typeface="Arial" panose="020B0604020202020204" pitchFamily="34" charset="0"/>
                <a:cs typeface="Arial" panose="020B0604020202020204" pitchFamily="34" charset="0"/>
              </a:rPr>
              <a:t>(Appropriate to subject at hand)</a:t>
            </a:r>
            <a:endParaRPr lang="en-US" dirty="0">
              <a:latin typeface="Arial" panose="020B0604020202020204" pitchFamily="34" charset="0"/>
            </a:endParaRPr>
          </a:p>
          <a:p>
            <a:pPr lvl="1" algn="just" fontAlgn="base">
              <a:lnSpc>
                <a:spcPct val="150000"/>
              </a:lnSpc>
              <a:spcBef>
                <a:spcPts val="576"/>
              </a:spcBef>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E</a:t>
            </a:r>
            <a:r>
              <a:rPr lang="en-US" dirty="0">
                <a:solidFill>
                  <a:srgbClr val="00B050"/>
                </a:solidFill>
                <a:latin typeface="Arial" panose="020B0604020202020204" pitchFamily="34" charset="0"/>
                <a:cs typeface="Arial" panose="020B0604020202020204" pitchFamily="34" charset="0"/>
              </a:rPr>
              <a:t>conomic</a:t>
            </a:r>
            <a:r>
              <a:rPr lang="en-US" dirty="0">
                <a:latin typeface="Arial" panose="020B0604020202020204" pitchFamily="34" charset="0"/>
              </a:rPr>
              <a:t> = </a:t>
            </a:r>
            <a:r>
              <a:rPr lang="en-US" dirty="0">
                <a:solidFill>
                  <a:srgbClr val="000000"/>
                </a:solidFill>
                <a:latin typeface="Arial" panose="020B0604020202020204" pitchFamily="34" charset="0"/>
                <a:cs typeface="Arial" panose="020B0604020202020204" pitchFamily="34" charset="0"/>
              </a:rPr>
              <a:t>(Available at reasonable cost)</a:t>
            </a:r>
            <a:endParaRPr lang="en-US" dirty="0">
              <a:latin typeface="Arial" panose="020B0604020202020204" pitchFamily="34" charset="0"/>
            </a:endParaRPr>
          </a:p>
          <a:p>
            <a:pPr lvl="1" algn="just" fontAlgn="base">
              <a:lnSpc>
                <a:spcPct val="150000"/>
              </a:lnSpc>
              <a:spcBef>
                <a:spcPts val="576"/>
              </a:spcBef>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A</a:t>
            </a:r>
            <a:r>
              <a:rPr lang="en-US" dirty="0">
                <a:solidFill>
                  <a:srgbClr val="00B050"/>
                </a:solidFill>
                <a:latin typeface="Arial" panose="020B0604020202020204" pitchFamily="34" charset="0"/>
                <a:cs typeface="Arial" panose="020B0604020202020204" pitchFamily="34" charset="0"/>
              </a:rPr>
              <a:t>dequate</a:t>
            </a:r>
            <a:r>
              <a:rPr lang="en-US" dirty="0">
                <a:latin typeface="Arial" panose="020B0604020202020204" pitchFamily="34" charset="0"/>
              </a:rPr>
              <a:t> = </a:t>
            </a:r>
            <a:r>
              <a:rPr lang="en-US" dirty="0">
                <a:solidFill>
                  <a:srgbClr val="000000"/>
                </a:solidFill>
                <a:latin typeface="Arial" panose="020B0604020202020204" pitchFamily="34" charset="0"/>
                <a:cs typeface="Arial" panose="020B0604020202020204" pitchFamily="34" charset="0"/>
              </a:rPr>
              <a:t>(Must provide a sufficient basis to assess performance)</a:t>
            </a:r>
            <a:endParaRPr lang="en-US" dirty="0">
              <a:latin typeface="Arial" panose="020B0604020202020204" pitchFamily="34" charset="0"/>
            </a:endParaRPr>
          </a:p>
          <a:p>
            <a:pPr lvl="1" algn="just" fontAlgn="base">
              <a:lnSpc>
                <a:spcPct val="150000"/>
              </a:lnSpc>
              <a:spcBef>
                <a:spcPts val="576"/>
              </a:spcBef>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M</a:t>
            </a:r>
            <a:r>
              <a:rPr lang="en-US" dirty="0">
                <a:solidFill>
                  <a:srgbClr val="00B050"/>
                </a:solidFill>
                <a:latin typeface="Arial" panose="020B0604020202020204" pitchFamily="34" charset="0"/>
                <a:cs typeface="Arial" panose="020B0604020202020204" pitchFamily="34" charset="0"/>
              </a:rPr>
              <a:t>onitorable</a:t>
            </a:r>
            <a:r>
              <a:rPr lang="en-US" dirty="0">
                <a:latin typeface="Arial" panose="020B0604020202020204" pitchFamily="34" charset="0"/>
              </a:rPr>
              <a:t> = </a:t>
            </a:r>
            <a:r>
              <a:rPr lang="en-US" dirty="0">
                <a:solidFill>
                  <a:srgbClr val="000000"/>
                </a:solidFill>
                <a:latin typeface="Arial" panose="020B0604020202020204" pitchFamily="34" charset="0"/>
                <a:cs typeface="Arial" panose="020B0604020202020204" pitchFamily="34" charset="0"/>
              </a:rPr>
              <a:t>(Must be amenable to independent validation)</a:t>
            </a:r>
            <a:endParaRPr lang="en-US" dirty="0">
              <a:latin typeface="Arial" panose="020B0604020202020204" pitchFamily="34" charset="0"/>
            </a:endParaRPr>
          </a:p>
          <a:p>
            <a:pPr lvl="0" algn="just">
              <a:lnSpc>
                <a:spcPct val="150000"/>
              </a:lnSpc>
              <a:buFont typeface="Wingdings" panose="05000000000000000000" pitchFamily="2" charset="2"/>
              <a:buChar char="q"/>
            </a:pPr>
            <a:r>
              <a:rPr lang="en-US" sz="2400" dirty="0">
                <a:solidFill>
                  <a:prstClr val="black"/>
                </a:solidFill>
                <a:latin typeface="Arial" panose="020B0604020202020204" pitchFamily="34" charset="0"/>
                <a:cs typeface="Arial" panose="020B0604020202020204" pitchFamily="34" charset="0"/>
              </a:rPr>
              <a:t>Globally, most watershed management projects implemented between 1990 and 2000 tended to focus on input–output monitoring and lacked </a:t>
            </a:r>
            <a:r>
              <a:rPr lang="en-US" sz="2400" b="1" dirty="0">
                <a:solidFill>
                  <a:srgbClr val="00B050"/>
                </a:solidFill>
                <a:latin typeface="Arial" panose="020B0604020202020204" pitchFamily="34" charset="0"/>
                <a:cs typeface="Arial" panose="020B0604020202020204" pitchFamily="34" charset="0"/>
              </a:rPr>
              <a:t>performance and sustainability indicators </a:t>
            </a:r>
            <a:r>
              <a:rPr lang="en-US" sz="2400" dirty="0">
                <a:solidFill>
                  <a:prstClr val="black"/>
                </a:solidFill>
                <a:latin typeface="Arial" panose="020B0604020202020204" pitchFamily="34" charset="0"/>
                <a:cs typeface="Arial" panose="020B0604020202020204" pitchFamily="34" charset="0"/>
              </a:rPr>
              <a:t>(FAO, 2006).</a:t>
            </a:r>
          </a:p>
        </p:txBody>
      </p:sp>
    </p:spTree>
    <p:extLst>
      <p:ext uri="{BB962C8B-B14F-4D97-AF65-F5344CB8AC3E}">
        <p14:creationId xmlns:p14="http://schemas.microsoft.com/office/powerpoint/2010/main" val="239526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33ED43-67ED-4F7D-BE40-9B353598B457}"/>
              </a:ext>
            </a:extLst>
          </p:cNvPr>
          <p:cNvSpPr>
            <a:spLocks noGrp="1"/>
          </p:cNvSpPr>
          <p:nvPr>
            <p:ph idx="1"/>
          </p:nvPr>
        </p:nvSpPr>
        <p:spPr>
          <a:xfrm>
            <a:off x="278296" y="119270"/>
            <a:ext cx="11608904" cy="6738730"/>
          </a:xfrm>
        </p:spPr>
        <p:txBody>
          <a:bodyPr>
            <a:normAutofit lnSpcReduction="10000"/>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Lessons learned and recommendations based from globally reviewed watershed projects to establish </a:t>
            </a:r>
            <a:r>
              <a:rPr lang="en-US" sz="2400" b="1" dirty="0">
                <a:solidFill>
                  <a:srgbClr val="00B0F0"/>
                </a:solidFill>
                <a:latin typeface="Arial" panose="020B0604020202020204" pitchFamily="34" charset="0"/>
                <a:cs typeface="Arial" panose="020B0604020202020204" pitchFamily="34" charset="0"/>
              </a:rPr>
              <a:t>monitoring system</a:t>
            </a:r>
          </a:p>
          <a:p>
            <a:pPr lvl="1" algn="just">
              <a:lnSpc>
                <a:spcPct val="150000"/>
              </a:lnSpc>
              <a:buFont typeface="Wingdings" panose="05000000000000000000" pitchFamily="2" charset="2"/>
              <a:buChar char="v"/>
            </a:pPr>
            <a:r>
              <a:rPr lang="en-US" b="1" dirty="0">
                <a:solidFill>
                  <a:srgbClr val="FF0000"/>
                </a:solidFill>
                <a:latin typeface="Arial" panose="020B0604020202020204" pitchFamily="34" charset="0"/>
                <a:cs typeface="Arial" panose="020B0604020202020204" pitchFamily="34" charset="0"/>
              </a:rPr>
              <a:t>Lessons learned</a:t>
            </a:r>
          </a:p>
          <a:p>
            <a:pPr marL="1371600" lvl="2" indent="-457200" algn="just">
              <a:lnSpc>
                <a:spcPct val="150000"/>
              </a:lnSpc>
              <a:buFont typeface="+mj-lt"/>
              <a:buAutoNum type="arabicPeriod"/>
            </a:pPr>
            <a:r>
              <a:rPr lang="en-US" sz="2400" b="1" dirty="0">
                <a:solidFill>
                  <a:srgbClr val="00B050"/>
                </a:solidFill>
                <a:latin typeface="Arial" panose="020B0604020202020204" pitchFamily="34" charset="0"/>
                <a:cs typeface="Arial" panose="020B0604020202020204" pitchFamily="34" charset="0"/>
              </a:rPr>
              <a:t>The monitoring systems only measured outputs, with little attention to monitoring of </a:t>
            </a:r>
            <a:r>
              <a:rPr lang="en-US" sz="2400" b="1" dirty="0">
                <a:solidFill>
                  <a:srgbClr val="00B0F0"/>
                </a:solidFill>
                <a:latin typeface="Arial" panose="020B0604020202020204" pitchFamily="34" charset="0"/>
                <a:cs typeface="Arial" panose="020B0604020202020204" pitchFamily="34" charset="0"/>
              </a:rPr>
              <a:t>outcomes or impact</a:t>
            </a:r>
            <a:r>
              <a:rPr lang="en-US" sz="2400" b="1" dirty="0">
                <a:solidFill>
                  <a:srgbClr val="00B050"/>
                </a:solidFill>
                <a:latin typeface="Arial" panose="020B0604020202020204" pitchFamily="34" charset="0"/>
                <a:cs typeface="Arial" panose="020B0604020202020204" pitchFamily="34" charset="0"/>
              </a:rPr>
              <a:t>.</a:t>
            </a:r>
          </a:p>
          <a:p>
            <a:pPr lvl="3"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Although an understanding of underlying processes is critical for watershed management projects, these processes are more difficult to measure and are hence often neglected when M&amp;E systems are set up. </a:t>
            </a:r>
          </a:p>
          <a:p>
            <a:pPr marL="1371600" lvl="2" indent="-457200" algn="just">
              <a:lnSpc>
                <a:spcPct val="150000"/>
              </a:lnSpc>
              <a:buFont typeface="+mj-lt"/>
              <a:buAutoNum type="arabicPeriod" startAt="2"/>
            </a:pPr>
            <a:r>
              <a:rPr lang="en-US" sz="2400" b="1" dirty="0">
                <a:solidFill>
                  <a:srgbClr val="00B050"/>
                </a:solidFill>
                <a:latin typeface="Arial" panose="020B0604020202020204" pitchFamily="34" charset="0"/>
                <a:cs typeface="Arial" panose="020B0604020202020204" pitchFamily="34" charset="0"/>
              </a:rPr>
              <a:t>Monitoring can be hindered by shortcomings in the formulation of project documents. </a:t>
            </a:r>
          </a:p>
          <a:p>
            <a:pPr lvl="3"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In some cases, </a:t>
            </a:r>
            <a:r>
              <a:rPr lang="en-US" sz="2400" b="1" dirty="0">
                <a:solidFill>
                  <a:srgbClr val="FF0000"/>
                </a:solidFill>
                <a:latin typeface="Arial" panose="020B0604020202020204" pitchFamily="34" charset="0"/>
                <a:cs typeface="Arial" panose="020B0604020202020204" pitchFamily="34" charset="0"/>
              </a:rPr>
              <a:t>indicators that were clearly not SMART </a:t>
            </a:r>
            <a:r>
              <a:rPr lang="en-US" sz="2400" dirty="0">
                <a:latin typeface="Arial" panose="020B0604020202020204" pitchFamily="34" charset="0"/>
                <a:cs typeface="Arial" panose="020B0604020202020204" pitchFamily="34" charset="0"/>
              </a:rPr>
              <a:t>were formulated when the logical framework was initially crafted.</a:t>
            </a:r>
          </a:p>
        </p:txBody>
      </p:sp>
    </p:spTree>
    <p:extLst>
      <p:ext uri="{BB962C8B-B14F-4D97-AF65-F5344CB8AC3E}">
        <p14:creationId xmlns:p14="http://schemas.microsoft.com/office/powerpoint/2010/main" val="2878409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249339-5184-404E-82C3-C01A59F1A87C}"/>
              </a:ext>
            </a:extLst>
          </p:cNvPr>
          <p:cNvSpPr>
            <a:spLocks noGrp="1"/>
          </p:cNvSpPr>
          <p:nvPr>
            <p:ph idx="1"/>
          </p:nvPr>
        </p:nvSpPr>
        <p:spPr>
          <a:xfrm>
            <a:off x="119270" y="0"/>
            <a:ext cx="11887199" cy="6858000"/>
          </a:xfrm>
        </p:spPr>
        <p:txBody>
          <a:bodyPr>
            <a:noAutofit/>
          </a:bodyPr>
          <a:lstStyle/>
          <a:p>
            <a:pPr marL="514350" indent="-514350" algn="just">
              <a:lnSpc>
                <a:spcPct val="150000"/>
              </a:lnSpc>
              <a:buFont typeface="+mj-lt"/>
              <a:buAutoNum type="arabicPeriod" startAt="3"/>
            </a:pPr>
            <a:r>
              <a:rPr lang="en-US" sz="2400" b="1" dirty="0">
                <a:solidFill>
                  <a:srgbClr val="00B050"/>
                </a:solidFill>
                <a:latin typeface="Arial" panose="020B0604020202020204" pitchFamily="34" charset="0"/>
                <a:cs typeface="Arial" panose="020B0604020202020204" pitchFamily="34" charset="0"/>
              </a:rPr>
              <a:t>Attention to on-site environmental monitoring has decreased over time in watershed management projects.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projects with a longer duration and a larger budget did not systematically include hydro-meteorological and other field-based measurements.</a:t>
            </a:r>
          </a:p>
          <a:p>
            <a:pPr lvl="1" algn="just">
              <a:lnSpc>
                <a:spcPct val="150000"/>
              </a:lnSpc>
              <a:buFont typeface="Wingdings" panose="05000000000000000000" pitchFamily="2" charset="2"/>
              <a:buChar char="v"/>
            </a:pPr>
            <a:r>
              <a:rPr lang="en-US" dirty="0">
                <a:solidFill>
                  <a:srgbClr val="FF0000"/>
                </a:solidFill>
                <a:latin typeface="Arial" panose="020B0604020202020204" pitchFamily="34" charset="0"/>
                <a:cs typeface="Arial" panose="020B0604020202020204" pitchFamily="34" charset="0"/>
              </a:rPr>
              <a:t>Try to (Did you) observe in your field visit any project supported watersheds that include hydro-meteorological and other field-based measurements which can used for long term monitoring? </a:t>
            </a:r>
          </a:p>
          <a:p>
            <a:pPr marL="514350" indent="-514350" algn="just">
              <a:lnSpc>
                <a:spcPct val="150000"/>
              </a:lnSpc>
              <a:buFont typeface="+mj-lt"/>
              <a:buAutoNum type="arabicPeriod" startAt="4"/>
            </a:pPr>
            <a:r>
              <a:rPr lang="en-US" sz="2400" b="1" dirty="0">
                <a:solidFill>
                  <a:srgbClr val="00B050"/>
                </a:solidFill>
                <a:latin typeface="Arial" panose="020B0604020202020204" pitchFamily="34" charset="0"/>
                <a:cs typeface="Arial" panose="020B0604020202020204" pitchFamily="34" charset="0"/>
              </a:rPr>
              <a:t>The projects did not attempt to include participatory watershed monitoring or to create capacity related to monitoring.</a:t>
            </a:r>
          </a:p>
          <a:p>
            <a:pPr lvl="2"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monitoring is too often left to the project team, with insufficient participation from stakeholders and lacks specific capacity-building interventions for  monitoring themes for any group of stakeholders.</a:t>
            </a:r>
          </a:p>
        </p:txBody>
      </p:sp>
    </p:spTree>
    <p:extLst>
      <p:ext uri="{BB962C8B-B14F-4D97-AF65-F5344CB8AC3E}">
        <p14:creationId xmlns:p14="http://schemas.microsoft.com/office/powerpoint/2010/main" val="2922839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780620-73DB-4BCB-8E76-33D5D9170274}"/>
              </a:ext>
            </a:extLst>
          </p:cNvPr>
          <p:cNvSpPr>
            <a:spLocks noGrp="1"/>
          </p:cNvSpPr>
          <p:nvPr>
            <p:ph idx="1"/>
          </p:nvPr>
        </p:nvSpPr>
        <p:spPr>
          <a:xfrm>
            <a:off x="212035" y="212034"/>
            <a:ext cx="11781182" cy="6480313"/>
          </a:xfrm>
        </p:spPr>
        <p:txBody>
          <a:bodyPr>
            <a:normAutofit/>
          </a:bodyPr>
          <a:lstStyle/>
          <a:p>
            <a:pPr marL="514350" indent="-514350" algn="just">
              <a:lnSpc>
                <a:spcPct val="150000"/>
              </a:lnSpc>
              <a:buFont typeface="+mj-lt"/>
              <a:buAutoNum type="arabicPeriod" startAt="5"/>
            </a:pPr>
            <a:r>
              <a:rPr lang="en-US" sz="2400" b="1" dirty="0">
                <a:solidFill>
                  <a:srgbClr val="00B050"/>
                </a:solidFill>
                <a:latin typeface="Arial" panose="020B0604020202020204" pitchFamily="34" charset="0"/>
                <a:cs typeface="Arial" panose="020B0604020202020204" pitchFamily="34" charset="0"/>
              </a:rPr>
              <a:t>Project goals and results from detailed watershed assessments were not sufficiently operationalized in the monitoring systems.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assessment phase did not systematically result in a </a:t>
            </a:r>
            <a:r>
              <a:rPr lang="en-US" dirty="0">
                <a:solidFill>
                  <a:srgbClr val="00B050"/>
                </a:solidFill>
                <a:latin typeface="Arial" panose="020B0604020202020204" pitchFamily="34" charset="0"/>
                <a:cs typeface="Arial" panose="020B0604020202020204" pitchFamily="34" charset="0"/>
              </a:rPr>
              <a:t>proper baseline</a:t>
            </a:r>
            <a:r>
              <a:rPr lang="en-US" dirty="0">
                <a:latin typeface="Arial" panose="020B0604020202020204" pitchFamily="34" charset="0"/>
                <a:cs typeface="Arial" panose="020B0604020202020204" pitchFamily="34" charset="0"/>
              </a:rPr>
              <a: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Activity selection was not usually mapped to specific target groups, and the terminal reports usually </a:t>
            </a:r>
            <a:r>
              <a:rPr lang="en-US" b="1" dirty="0" err="1">
                <a:solidFill>
                  <a:srgbClr val="00B050"/>
                </a:solidFill>
                <a:latin typeface="Arial" panose="020B0604020202020204" pitchFamily="34" charset="0"/>
                <a:cs typeface="Arial" panose="020B0604020202020204" pitchFamily="34" charset="0"/>
              </a:rPr>
              <a:t>favoured</a:t>
            </a:r>
            <a:r>
              <a:rPr lang="en-US" b="1" dirty="0">
                <a:solidFill>
                  <a:srgbClr val="00B050"/>
                </a:solidFill>
                <a:latin typeface="Arial" panose="020B0604020202020204" pitchFamily="34" charset="0"/>
                <a:cs typeface="Arial" panose="020B0604020202020204" pitchFamily="34" charset="0"/>
              </a:rPr>
              <a:t> aggregated </a:t>
            </a:r>
            <a:r>
              <a:rPr lang="en-US" dirty="0">
                <a:latin typeface="Arial" panose="020B0604020202020204" pitchFamily="34" charset="0"/>
                <a:cs typeface="Arial" panose="020B0604020202020204" pitchFamily="34" charset="0"/>
              </a:rPr>
              <a:t>information.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As a result, the actual results could not be compared to the expected results for each </a:t>
            </a:r>
            <a:r>
              <a:rPr lang="en-US" b="1" dirty="0">
                <a:solidFill>
                  <a:srgbClr val="00B050"/>
                </a:solidFill>
                <a:latin typeface="Arial" panose="020B0604020202020204" pitchFamily="34" charset="0"/>
                <a:cs typeface="Arial" panose="020B0604020202020204" pitchFamily="34" charset="0"/>
              </a:rPr>
              <a:t>target group as formulated </a:t>
            </a:r>
            <a:r>
              <a:rPr lang="en-US" dirty="0">
                <a:latin typeface="Arial" panose="020B0604020202020204" pitchFamily="34" charset="0"/>
                <a:cs typeface="Arial" panose="020B0604020202020204" pitchFamily="34" charset="0"/>
              </a:rPr>
              <a:t>in the project document.</a:t>
            </a:r>
          </a:p>
        </p:txBody>
      </p:sp>
    </p:spTree>
    <p:extLst>
      <p:ext uri="{BB962C8B-B14F-4D97-AF65-F5344CB8AC3E}">
        <p14:creationId xmlns:p14="http://schemas.microsoft.com/office/powerpoint/2010/main" val="1793527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0FC2E5-4103-41FC-8413-3B8AF5D1C984}"/>
              </a:ext>
            </a:extLst>
          </p:cNvPr>
          <p:cNvSpPr>
            <a:spLocks noGrp="1"/>
          </p:cNvSpPr>
          <p:nvPr>
            <p:ph idx="1"/>
          </p:nvPr>
        </p:nvSpPr>
        <p:spPr>
          <a:xfrm>
            <a:off x="265043" y="212035"/>
            <a:ext cx="11701670" cy="6533321"/>
          </a:xfrm>
        </p:spPr>
        <p:txBody>
          <a:bodyPr>
            <a:normAutofit/>
          </a:bodyPr>
          <a:lstStyle/>
          <a:p>
            <a:pPr>
              <a:buFont typeface="Wingdings" panose="05000000000000000000" pitchFamily="2" charset="2"/>
              <a:buChar char="q"/>
            </a:pPr>
            <a:r>
              <a:rPr lang="en-US" b="1" dirty="0">
                <a:solidFill>
                  <a:srgbClr val="FF0000"/>
                </a:solidFill>
              </a:rPr>
              <a:t>Recommendations</a:t>
            </a:r>
          </a:p>
          <a:p>
            <a:pPr marL="514350" indent="-514350" algn="just">
              <a:lnSpc>
                <a:spcPct val="150000"/>
              </a:lnSpc>
              <a:buFont typeface="+mj-lt"/>
              <a:buAutoNum type="arabicPeriod"/>
            </a:pPr>
            <a:r>
              <a:rPr lang="en-US" sz="2400" b="1" dirty="0">
                <a:solidFill>
                  <a:srgbClr val="00B0F0"/>
                </a:solidFill>
                <a:latin typeface="Arial" panose="020B0604020202020204" pitchFamily="34" charset="0"/>
                <a:cs typeface="Arial" panose="020B0604020202020204" pitchFamily="34" charset="0"/>
              </a:rPr>
              <a:t>The preparation of a </a:t>
            </a:r>
            <a:r>
              <a:rPr lang="en-US" sz="2400" b="1" i="1" u="sng" dirty="0">
                <a:solidFill>
                  <a:srgbClr val="00B0F0"/>
                </a:solidFill>
                <a:latin typeface="Arial" panose="020B0604020202020204" pitchFamily="34" charset="0"/>
                <a:cs typeface="Arial" panose="020B0604020202020204" pitchFamily="34" charset="0"/>
              </a:rPr>
              <a:t>monitoring</a:t>
            </a:r>
            <a:r>
              <a:rPr lang="en-US" sz="2400" b="1" dirty="0">
                <a:solidFill>
                  <a:srgbClr val="00B0F0"/>
                </a:solidFill>
                <a:latin typeface="Arial" panose="020B0604020202020204" pitchFamily="34" charset="0"/>
                <a:cs typeface="Arial" panose="020B0604020202020204" pitchFamily="34" charset="0"/>
              </a:rPr>
              <a:t> plan is recommended to organize the collection of data during project implementation.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 developing indicators and defining related data collection processes, it is important to have a clear conception about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what the data will be used for,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who will be responsible for their collection and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what methods or tools will be used.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Monitoring plan will ensure that relevant information on project progress and performance is collected, processed and analyzed on a </a:t>
            </a:r>
            <a:r>
              <a:rPr lang="en-US" dirty="0">
                <a:solidFill>
                  <a:srgbClr val="00B050"/>
                </a:solidFill>
                <a:latin typeface="Arial" panose="020B0604020202020204" pitchFamily="34" charset="0"/>
                <a:cs typeface="Arial" panose="020B0604020202020204" pitchFamily="34" charset="0"/>
              </a:rPr>
              <a:t>regular basis</a:t>
            </a:r>
            <a:r>
              <a:rPr lang="en-US"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4970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7B3216-AAB8-4C2C-98E0-3CF6E2627608}"/>
              </a:ext>
            </a:extLst>
          </p:cNvPr>
          <p:cNvSpPr>
            <a:spLocks noGrp="1"/>
          </p:cNvSpPr>
          <p:nvPr>
            <p:ph idx="1"/>
          </p:nvPr>
        </p:nvSpPr>
        <p:spPr>
          <a:xfrm>
            <a:off x="238539" y="0"/>
            <a:ext cx="11794435" cy="6858000"/>
          </a:xfrm>
        </p:spPr>
        <p:txBody>
          <a:bodyPr>
            <a:normAutofit lnSpcReduction="10000"/>
          </a:bodyPr>
          <a:lstStyle/>
          <a:p>
            <a:pPr marL="514350" indent="-514350" algn="just">
              <a:lnSpc>
                <a:spcPct val="150000"/>
              </a:lnSpc>
              <a:buFont typeface="+mj-lt"/>
              <a:buAutoNum type="arabicPeriod" startAt="2"/>
            </a:pPr>
            <a:r>
              <a:rPr lang="en-US" sz="2400" b="1" dirty="0">
                <a:solidFill>
                  <a:srgbClr val="00B0F0"/>
                </a:solidFill>
                <a:latin typeface="Arial" panose="020B0604020202020204" pitchFamily="34" charset="0"/>
                <a:cs typeface="Arial" panose="020B0604020202020204" pitchFamily="34" charset="0"/>
              </a:rPr>
              <a:t>A share of the project budget should be reserved for personnel services to support </a:t>
            </a:r>
            <a:r>
              <a:rPr lang="en-US" sz="2400" b="1" i="1" dirty="0">
                <a:solidFill>
                  <a:srgbClr val="00B0F0"/>
                </a:solidFill>
                <a:latin typeface="Arial" panose="020B0604020202020204" pitchFamily="34" charset="0"/>
                <a:cs typeface="Arial" panose="020B0604020202020204" pitchFamily="34" charset="0"/>
              </a:rPr>
              <a:t>monitoring</a:t>
            </a:r>
            <a:r>
              <a:rPr lang="en-US" sz="2400" b="1" dirty="0">
                <a:solidFill>
                  <a:srgbClr val="00B0F0"/>
                </a:solidFill>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support is necessary to set up the system on time, establish the baseline, collect and analyze data and produce regular progress reports.</a:t>
            </a:r>
          </a:p>
          <a:p>
            <a:pPr marL="514350" indent="-514350" algn="just">
              <a:lnSpc>
                <a:spcPct val="150000"/>
              </a:lnSpc>
              <a:buFont typeface="+mj-lt"/>
              <a:buAutoNum type="arabicPeriod" startAt="3"/>
            </a:pPr>
            <a:r>
              <a:rPr lang="en-US" sz="2400" b="1" dirty="0">
                <a:solidFill>
                  <a:srgbClr val="00B0F0"/>
                </a:solidFill>
                <a:latin typeface="Arial" panose="020B0604020202020204" pitchFamily="34" charset="0"/>
                <a:cs typeface="Arial" panose="020B0604020202020204" pitchFamily="34" charset="0"/>
              </a:rPr>
              <a:t>Strengthening monitoring capacity and skills at all levels must be a key component of future watershed management projects.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capacity to develop consistent logical frameworks, including results chains that are logical and indicators that are SMART, </a:t>
            </a:r>
            <a:r>
              <a:rPr lang="en-US" b="1" dirty="0">
                <a:solidFill>
                  <a:srgbClr val="00B050"/>
                </a:solidFill>
                <a:latin typeface="Arial" panose="020B0604020202020204" pitchFamily="34" charset="0"/>
                <a:cs typeface="Arial" panose="020B0604020202020204" pitchFamily="34" charset="0"/>
              </a:rPr>
              <a:t>must be strengthened, first and foremost for watershed management project designers and implementers</a:t>
            </a:r>
            <a:r>
              <a:rPr lang="en-US" dirty="0">
                <a:latin typeface="Arial" panose="020B0604020202020204" pitchFamily="34" charset="0"/>
                <a:cs typeface="Arial" panose="020B0604020202020204" pitchFamily="34" charset="0"/>
              </a:rPr>
              <a: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Capacity is also needed for the development of appropriate procedures and systems to foster exchange of information and data among institutional actors involved in watershed management.</a:t>
            </a:r>
          </a:p>
        </p:txBody>
      </p:sp>
    </p:spTree>
    <p:extLst>
      <p:ext uri="{BB962C8B-B14F-4D97-AF65-F5344CB8AC3E}">
        <p14:creationId xmlns:p14="http://schemas.microsoft.com/office/powerpoint/2010/main" val="2649985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5BA40C-8E33-47ED-806A-0F708B2EC1A3}"/>
              </a:ext>
            </a:extLst>
          </p:cNvPr>
          <p:cNvSpPr>
            <a:spLocks noGrp="1"/>
          </p:cNvSpPr>
          <p:nvPr>
            <p:ph idx="1"/>
          </p:nvPr>
        </p:nvSpPr>
        <p:spPr>
          <a:xfrm>
            <a:off x="212034" y="172278"/>
            <a:ext cx="11807687" cy="6533322"/>
          </a:xfrm>
        </p:spPr>
        <p:txBody>
          <a:bodyPr>
            <a:noAutofit/>
          </a:bodyPr>
          <a:lstStyle/>
          <a:p>
            <a:pPr marL="514350" indent="-514350" algn="just">
              <a:lnSpc>
                <a:spcPts val="3400"/>
              </a:lnSpc>
              <a:buFont typeface="+mj-lt"/>
              <a:buAutoNum type="arabicPeriod" startAt="4"/>
            </a:pPr>
            <a:r>
              <a:rPr lang="en-US" sz="2400" b="1" dirty="0">
                <a:solidFill>
                  <a:srgbClr val="00B0F0"/>
                </a:solidFill>
                <a:latin typeface="Arial" panose="020B0604020202020204" pitchFamily="34" charset="0"/>
                <a:cs typeface="Arial" panose="020B0604020202020204" pitchFamily="34" charset="0"/>
              </a:rPr>
              <a:t>While output monitoring must be maintained to report on project performance, more effort is needed to monitor </a:t>
            </a:r>
            <a:r>
              <a:rPr lang="en-US" sz="2400" b="1" dirty="0">
                <a:solidFill>
                  <a:srgbClr val="00B050"/>
                </a:solidFill>
                <a:latin typeface="Arial" panose="020B0604020202020204" pitchFamily="34" charset="0"/>
                <a:cs typeface="Arial" panose="020B0604020202020204" pitchFamily="34" charset="0"/>
              </a:rPr>
              <a:t>the multiple processes </a:t>
            </a:r>
            <a:r>
              <a:rPr lang="en-US" sz="2400" b="1" dirty="0">
                <a:solidFill>
                  <a:srgbClr val="00B0F0"/>
                </a:solidFill>
                <a:latin typeface="Arial" panose="020B0604020202020204" pitchFamily="34" charset="0"/>
                <a:cs typeface="Arial" panose="020B0604020202020204" pitchFamily="34" charset="0"/>
              </a:rPr>
              <a:t>taking place in the watershed.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since a watershed is considered as a socio-ecological system and its management as an iterative collaborative process,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a system is needed that monitors the </a:t>
            </a:r>
            <a:r>
              <a:rPr lang="en-US" sz="2400" b="1" dirty="0">
                <a:solidFill>
                  <a:srgbClr val="00B050"/>
                </a:solidFill>
                <a:latin typeface="Arial" panose="020B0604020202020204" pitchFamily="34" charset="0"/>
                <a:cs typeface="Arial" panose="020B0604020202020204" pitchFamily="34" charset="0"/>
              </a:rPr>
              <a:t>environmental and institutional </a:t>
            </a:r>
            <a:r>
              <a:rPr lang="en-US" sz="2400" dirty="0">
                <a:latin typeface="Arial" panose="020B0604020202020204" pitchFamily="34" charset="0"/>
                <a:cs typeface="Arial" panose="020B0604020202020204" pitchFamily="34" charset="0"/>
              </a:rPr>
              <a:t>processes taking place in the watershed  </a:t>
            </a:r>
          </a:p>
          <a:p>
            <a:pPr lvl="3"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including the WM </a:t>
            </a:r>
            <a:r>
              <a:rPr lang="en-US" sz="2400" b="1" dirty="0">
                <a:solidFill>
                  <a:srgbClr val="00B050"/>
                </a:solidFill>
                <a:latin typeface="Arial" panose="020B0604020202020204" pitchFamily="34" charset="0"/>
                <a:cs typeface="Arial" panose="020B0604020202020204" pitchFamily="34" charset="0"/>
              </a:rPr>
              <a:t>planning process itself  and the involved stakeholders</a:t>
            </a:r>
            <a:r>
              <a:rPr lang="en-US" sz="2400"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Watershed management planning can be improved and made more efficient over time </a:t>
            </a:r>
            <a:r>
              <a:rPr lang="en-US" dirty="0">
                <a:solidFill>
                  <a:srgbClr val="00B050"/>
                </a:solidFill>
                <a:latin typeface="Arial" panose="020B0604020202020204" pitchFamily="34" charset="0"/>
                <a:cs typeface="Arial" panose="020B0604020202020204" pitchFamily="34" charset="0"/>
              </a:rPr>
              <a:t>by regular monitoring and feedback loops</a:t>
            </a:r>
            <a:r>
              <a:rPr lang="en-US" dirty="0">
                <a:latin typeface="Arial" panose="020B0604020202020204" pitchFamily="34" charset="0"/>
                <a:cs typeface="Arial" panose="020B0604020202020204" pitchFamily="34" charset="0"/>
              </a:rPr>
              <a:t>, in which concerned stakeholders must be closely associated.</a:t>
            </a:r>
          </a:p>
        </p:txBody>
      </p:sp>
    </p:spTree>
    <p:extLst>
      <p:ext uri="{BB962C8B-B14F-4D97-AF65-F5344CB8AC3E}">
        <p14:creationId xmlns:p14="http://schemas.microsoft.com/office/powerpoint/2010/main" val="1724644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69EAC0-0B42-435E-A702-17F6DED82CF5}"/>
              </a:ext>
            </a:extLst>
          </p:cNvPr>
          <p:cNvSpPr>
            <a:spLocks noGrp="1"/>
          </p:cNvSpPr>
          <p:nvPr>
            <p:ph idx="1"/>
          </p:nvPr>
        </p:nvSpPr>
        <p:spPr>
          <a:xfrm>
            <a:off x="278295" y="0"/>
            <a:ext cx="11675165" cy="6858000"/>
          </a:xfrm>
        </p:spPr>
        <p:txBody>
          <a:bodyPr>
            <a:normAutofit/>
          </a:bodyPr>
          <a:lstStyle/>
          <a:p>
            <a:pPr marL="514350" indent="-514350" algn="just">
              <a:lnSpc>
                <a:spcPts val="3400"/>
              </a:lnSpc>
              <a:buFont typeface="+mj-lt"/>
              <a:buAutoNum type="arabicPeriod" startAt="5"/>
            </a:pPr>
            <a:r>
              <a:rPr lang="en-US" sz="2400" b="1" dirty="0">
                <a:solidFill>
                  <a:srgbClr val="00B0F0"/>
                </a:solidFill>
                <a:latin typeface="Arial" panose="020B0604020202020204" pitchFamily="34" charset="0"/>
                <a:cs typeface="Arial" panose="020B0604020202020204" pitchFamily="34" charset="0"/>
              </a:rPr>
              <a:t>Possible watershed management benefits must be systematically compared with the actual benefits achieved through watershed management interventions.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 collection of expected on-site benefits, could be helpful for developing a standard set of impact indicators that any watershed management project should include in its </a:t>
            </a:r>
            <a:r>
              <a:rPr lang="en-US" b="1" dirty="0">
                <a:latin typeface="Arial" panose="020B0604020202020204" pitchFamily="34" charset="0"/>
                <a:cs typeface="Arial" panose="020B0604020202020204" pitchFamily="34" charset="0"/>
              </a:rPr>
              <a:t>monitoring</a:t>
            </a:r>
            <a:r>
              <a:rPr lang="en-US" dirty="0">
                <a:latin typeface="Arial" panose="020B0604020202020204" pitchFamily="34" charset="0"/>
                <a:cs typeface="Arial" panose="020B0604020202020204" pitchFamily="34" charset="0"/>
              </a:rPr>
              <a:t> system</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relatively difficult to monitor off-site benefits, especially in short-term projects where the area treated is usually small.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Long-term upstream–downstream linkages monitoring can be costly and requires technical competencies that are not always available locally. </a:t>
            </a:r>
          </a:p>
        </p:txBody>
      </p:sp>
    </p:spTree>
    <p:extLst>
      <p:ext uri="{BB962C8B-B14F-4D97-AF65-F5344CB8AC3E}">
        <p14:creationId xmlns:p14="http://schemas.microsoft.com/office/powerpoint/2010/main" val="3512755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E1C1DB-4548-47B1-9426-5B0F61E7F61A}"/>
              </a:ext>
            </a:extLst>
          </p:cNvPr>
          <p:cNvSpPr>
            <a:spLocks noGrp="1"/>
          </p:cNvSpPr>
          <p:nvPr>
            <p:ph idx="1"/>
          </p:nvPr>
        </p:nvSpPr>
        <p:spPr>
          <a:xfrm>
            <a:off x="251791" y="278296"/>
            <a:ext cx="11688418" cy="6400799"/>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Quick and easy-to-measure indicators could include: </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the perceived changes in the flow from water sources throughout the year; </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the observation of dried-up sources that start giving water again; or </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Changes in the time that women and children spend collecting water or watering livestock.</a:t>
            </a:r>
          </a:p>
        </p:txBody>
      </p:sp>
    </p:spTree>
    <p:extLst>
      <p:ext uri="{BB962C8B-B14F-4D97-AF65-F5344CB8AC3E}">
        <p14:creationId xmlns:p14="http://schemas.microsoft.com/office/powerpoint/2010/main" val="2901065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818F38-9379-441C-8FCE-A07B0EB08B11}"/>
              </a:ext>
            </a:extLst>
          </p:cNvPr>
          <p:cNvSpPr>
            <a:spLocks noGrp="1"/>
          </p:cNvSpPr>
          <p:nvPr>
            <p:ph idx="1"/>
          </p:nvPr>
        </p:nvSpPr>
        <p:spPr>
          <a:xfrm>
            <a:off x="251791" y="212034"/>
            <a:ext cx="11767931" cy="6467061"/>
          </a:xfrm>
        </p:spPr>
        <p:txBody>
          <a:bodyPr>
            <a:normAutofit/>
          </a:bodyPr>
          <a:lstStyle/>
          <a:p>
            <a:pPr>
              <a:buFont typeface="Wingdings" panose="05000000000000000000" pitchFamily="2" charset="2"/>
              <a:buChar char="q"/>
            </a:pPr>
            <a:r>
              <a:rPr lang="en-US" sz="2400" dirty="0">
                <a:latin typeface="Arial" panose="020B0604020202020204" pitchFamily="34" charset="0"/>
                <a:cs typeface="Arial" panose="020B0604020202020204" pitchFamily="34" charset="0"/>
              </a:rPr>
              <a:t>Monitoring of the watershed project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 a project context, </a:t>
            </a:r>
            <a:r>
              <a:rPr lang="en-US" b="1" dirty="0">
                <a:latin typeface="Arial" panose="020B0604020202020204" pitchFamily="34" charset="0"/>
                <a:cs typeface="Arial" panose="020B0604020202020204" pitchFamily="34" charset="0"/>
              </a:rPr>
              <a:t>monitoring</a:t>
            </a:r>
            <a:r>
              <a:rPr lang="en-US" dirty="0">
                <a:latin typeface="Arial" panose="020B0604020202020204" pitchFamily="34" charset="0"/>
                <a:cs typeface="Arial" panose="020B0604020202020204" pitchFamily="34" charset="0"/>
              </a:rPr>
              <a:t> can be defined as </a:t>
            </a:r>
          </a:p>
          <a:p>
            <a:pPr lvl="2" algn="just">
              <a:lnSpc>
                <a:spcPct val="150000"/>
              </a:lnSpc>
              <a:buFont typeface="Wingdings" panose="05000000000000000000" pitchFamily="2" charset="2"/>
              <a:buChar char="Ø"/>
            </a:pPr>
            <a:r>
              <a:rPr lang="en-US" sz="2400" i="1" dirty="0">
                <a:solidFill>
                  <a:srgbClr val="00B050"/>
                </a:solidFill>
                <a:latin typeface="Arial" panose="020B0604020202020204" pitchFamily="34" charset="0"/>
                <a:cs typeface="Arial" panose="020B0604020202020204" pitchFamily="34" charset="0"/>
              </a:rPr>
              <a:t>the regular systematic collection and analysis of information to track the progress and performance of project execution against preset objectives and targets, and ultimately to measure the change in the state or condition of the watershed</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To monitor changes in the watershed, the key data and findings from the baseline assessment reports need to be translated into </a:t>
            </a:r>
            <a:r>
              <a:rPr lang="en-US" b="1" dirty="0">
                <a:solidFill>
                  <a:srgbClr val="00B050"/>
                </a:solidFill>
                <a:latin typeface="Arial" panose="020B0604020202020204" pitchFamily="34" charset="0"/>
                <a:cs typeface="Arial" panose="020B0604020202020204" pitchFamily="34" charset="0"/>
              </a:rPr>
              <a:t>indicators</a:t>
            </a:r>
            <a:r>
              <a:rPr lang="en-US" dirty="0">
                <a:latin typeface="Arial" panose="020B0604020202020204" pitchFamily="34" charset="0"/>
                <a:cs typeface="Arial" panose="020B0604020202020204" pitchFamily="34" charset="0"/>
              </a:rPr>
              <a:t> for the monitoring system so that conditions can be compared with the </a:t>
            </a:r>
            <a:r>
              <a:rPr lang="en-US" b="1" dirty="0">
                <a:solidFill>
                  <a:srgbClr val="00B050"/>
                </a:solidFill>
                <a:latin typeface="Arial" panose="020B0604020202020204" pitchFamily="34" charset="0"/>
                <a:cs typeface="Arial" panose="020B0604020202020204" pitchFamily="34" charset="0"/>
              </a:rPr>
              <a:t>before project </a:t>
            </a:r>
            <a:r>
              <a:rPr lang="en-US" dirty="0">
                <a:latin typeface="Arial" panose="020B0604020202020204" pitchFamily="34" charset="0"/>
                <a:cs typeface="Arial" panose="020B0604020202020204" pitchFamily="34" charset="0"/>
              </a:rPr>
              <a:t>situation.</a:t>
            </a:r>
          </a:p>
        </p:txBody>
      </p:sp>
    </p:spTree>
    <p:extLst>
      <p:ext uri="{BB962C8B-B14F-4D97-AF65-F5344CB8AC3E}">
        <p14:creationId xmlns:p14="http://schemas.microsoft.com/office/powerpoint/2010/main" val="502328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6A63B6-5571-4020-9297-B4C78240D93E}"/>
              </a:ext>
            </a:extLst>
          </p:cNvPr>
          <p:cNvSpPr>
            <a:spLocks noGrp="1"/>
          </p:cNvSpPr>
          <p:nvPr>
            <p:ph idx="1"/>
          </p:nvPr>
        </p:nvSpPr>
        <p:spPr>
          <a:xfrm>
            <a:off x="159027" y="185530"/>
            <a:ext cx="11900452" cy="6672470"/>
          </a:xfrm>
        </p:spPr>
        <p:txBody>
          <a:bodyPr>
            <a:noAutofit/>
          </a:bodyPr>
          <a:lstStyle/>
          <a:p>
            <a:pPr marL="514350" indent="-514350" algn="just">
              <a:lnSpc>
                <a:spcPts val="3400"/>
              </a:lnSpc>
              <a:buFont typeface="+mj-lt"/>
              <a:buAutoNum type="arabicPeriod" startAt="6"/>
            </a:pPr>
            <a:r>
              <a:rPr lang="en-US" sz="2400" b="1" dirty="0">
                <a:solidFill>
                  <a:srgbClr val="00B0F0"/>
                </a:solidFill>
                <a:latin typeface="Arial" panose="020B0604020202020204" pitchFamily="34" charset="0"/>
                <a:cs typeface="Arial" panose="020B0604020202020204" pitchFamily="34" charset="0"/>
              </a:rPr>
              <a:t>Combining scientific monitoring of complex interactions </a:t>
            </a:r>
            <a:r>
              <a:rPr lang="en-US" sz="2400" b="1" dirty="0">
                <a:solidFill>
                  <a:srgbClr val="00B050"/>
                </a:solidFill>
                <a:latin typeface="Arial" panose="020B0604020202020204" pitchFamily="34" charset="0"/>
                <a:cs typeface="Arial" panose="020B0604020202020204" pitchFamily="34" charset="0"/>
              </a:rPr>
              <a:t>with participatory monitoring of some easy-to-measure biophysical parameters</a:t>
            </a:r>
            <a:r>
              <a:rPr lang="en-US" sz="2400" b="1" dirty="0">
                <a:solidFill>
                  <a:srgbClr val="00B0F0"/>
                </a:solidFill>
                <a:latin typeface="Arial" panose="020B0604020202020204" pitchFamily="34" charset="0"/>
                <a:cs typeface="Arial" panose="020B0604020202020204" pitchFamily="34" charset="0"/>
              </a:rPr>
              <a:t> in watersheds by local communities may be a promising approach.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Joint monitoring might help to illustrate the mutual benefits of merging traditional and scientific knowledge, to increase awareness of changes in the environment and to prevent damage to scientific installations.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local water user groups could be </a:t>
            </a:r>
            <a:r>
              <a:rPr lang="en-US" dirty="0">
                <a:solidFill>
                  <a:srgbClr val="00B050"/>
                </a:solidFill>
                <a:latin typeface="Arial" panose="020B0604020202020204" pitchFamily="34" charset="0"/>
                <a:cs typeface="Arial" panose="020B0604020202020204" pitchFamily="34" charset="0"/>
              </a:rPr>
              <a:t>trained to take on part of the on-site monitoring</a:t>
            </a:r>
            <a:r>
              <a:rPr lang="en-US" dirty="0">
                <a:latin typeface="Arial" panose="020B0604020202020204" pitchFamily="34" charset="0"/>
                <a:cs typeface="Arial" panose="020B0604020202020204" pitchFamily="34" charset="0"/>
              </a:rPr>
              <a:t>, such as water flows and quality at various points across the watershed.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would be a clear step towards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increasingly shared </a:t>
            </a:r>
            <a:r>
              <a:rPr lang="en-US" sz="2400" dirty="0">
                <a:solidFill>
                  <a:srgbClr val="00B050"/>
                </a:solidFill>
                <a:latin typeface="Arial" panose="020B0604020202020204" pitchFamily="34" charset="0"/>
                <a:cs typeface="Arial" panose="020B0604020202020204" pitchFamily="34" charset="0"/>
              </a:rPr>
              <a:t>responsibilities and local empowerment</a:t>
            </a:r>
            <a:r>
              <a:rPr lang="en-US" sz="2400" dirty="0">
                <a:latin typeface="Arial" panose="020B0604020202020204" pitchFamily="34" charset="0"/>
                <a:cs typeface="Arial" panose="020B0604020202020204" pitchFamily="34" charset="0"/>
              </a:rPr>
              <a:t>,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helping communities </a:t>
            </a:r>
            <a:r>
              <a:rPr lang="en-US" sz="2400" dirty="0">
                <a:solidFill>
                  <a:srgbClr val="00B050"/>
                </a:solidFill>
                <a:latin typeface="Arial" panose="020B0604020202020204" pitchFamily="34" charset="0"/>
                <a:cs typeface="Arial" panose="020B0604020202020204" pitchFamily="34" charset="0"/>
              </a:rPr>
              <a:t>become real partners </a:t>
            </a:r>
            <a:r>
              <a:rPr lang="en-US" sz="2400" dirty="0">
                <a:latin typeface="Arial" panose="020B0604020202020204" pitchFamily="34" charset="0"/>
                <a:cs typeface="Arial" panose="020B0604020202020204" pitchFamily="34" charset="0"/>
              </a:rPr>
              <a:t>and co-managers of natural resources.</a:t>
            </a:r>
          </a:p>
        </p:txBody>
      </p:sp>
    </p:spTree>
    <p:extLst>
      <p:ext uri="{BB962C8B-B14F-4D97-AF65-F5344CB8AC3E}">
        <p14:creationId xmlns:p14="http://schemas.microsoft.com/office/powerpoint/2010/main" val="2016805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43B175-9953-45CF-BF82-CF49943896D2}"/>
              </a:ext>
            </a:extLst>
          </p:cNvPr>
          <p:cNvSpPr>
            <a:spLocks noGrp="1"/>
          </p:cNvSpPr>
          <p:nvPr>
            <p:ph idx="1"/>
          </p:nvPr>
        </p:nvSpPr>
        <p:spPr>
          <a:xfrm>
            <a:off x="238539" y="212034"/>
            <a:ext cx="11741426" cy="6506817"/>
          </a:xfrm>
        </p:spPr>
        <p:txBody>
          <a:bodyPr>
            <a:normAutofit/>
          </a:bodyPr>
          <a:lstStyle/>
          <a:p>
            <a:pPr marL="514350" indent="-514350" algn="just">
              <a:lnSpc>
                <a:spcPct val="150000"/>
              </a:lnSpc>
              <a:buFont typeface="+mj-lt"/>
              <a:buAutoNum type="arabicPeriod" startAt="7"/>
            </a:pPr>
            <a:r>
              <a:rPr lang="en-US" sz="2400" b="1" dirty="0">
                <a:solidFill>
                  <a:srgbClr val="00B0F0"/>
                </a:solidFill>
                <a:latin typeface="Arial" panose="020B0604020202020204" pitchFamily="34" charset="0"/>
                <a:cs typeface="Arial" panose="020B0604020202020204" pitchFamily="34" charset="0"/>
              </a:rPr>
              <a:t>The data and information in the Monitoring system must be properly managed, documented and communicated to make the project’s experiences, impacts and benefits readily available and accessible for diverse audiences.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Information products communicating key messages, lessons learned (both successes and failures), success stories, case studies and good practices foster learning and exchange of experience.</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Knowledge sharing supports uptake and replication of good practices and helps to avoid mistakes that may have been experienced in the past</a:t>
            </a:r>
          </a:p>
        </p:txBody>
      </p:sp>
    </p:spTree>
    <p:extLst>
      <p:ext uri="{BB962C8B-B14F-4D97-AF65-F5344CB8AC3E}">
        <p14:creationId xmlns:p14="http://schemas.microsoft.com/office/powerpoint/2010/main" val="3488670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ADF065-3241-44DB-A46C-E0E8BB50564B}"/>
              </a:ext>
            </a:extLst>
          </p:cNvPr>
          <p:cNvSpPr>
            <a:spLocks noGrp="1"/>
          </p:cNvSpPr>
          <p:nvPr>
            <p:ph idx="1"/>
          </p:nvPr>
        </p:nvSpPr>
        <p:spPr>
          <a:xfrm>
            <a:off x="291548" y="238538"/>
            <a:ext cx="11277600" cy="6440557"/>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Lessons learned and recommendations based from globally reviewed watershed projects to </a:t>
            </a:r>
            <a:r>
              <a:rPr lang="en-US" sz="2400" b="1" i="1" dirty="0">
                <a:solidFill>
                  <a:srgbClr val="00B050"/>
                </a:solidFill>
                <a:latin typeface="Arial" panose="020B0604020202020204" pitchFamily="34" charset="0"/>
                <a:cs typeface="Arial" panose="020B0604020202020204" pitchFamily="34" charset="0"/>
              </a:rPr>
              <a:t>select appropriate indicators</a:t>
            </a:r>
          </a:p>
          <a:p>
            <a:pPr algn="just">
              <a:lnSpc>
                <a:spcPct val="150000"/>
              </a:lnSpc>
              <a:buFont typeface="Wingdings" panose="05000000000000000000" pitchFamily="2" charset="2"/>
              <a:buChar char="q"/>
            </a:pPr>
            <a:r>
              <a:rPr lang="en-US" sz="2400" b="1" dirty="0">
                <a:solidFill>
                  <a:srgbClr val="FF0000"/>
                </a:solidFill>
                <a:latin typeface="Arial" panose="020B0604020202020204" pitchFamily="34" charset="0"/>
                <a:cs typeface="Arial" panose="020B0604020202020204" pitchFamily="34" charset="0"/>
              </a:rPr>
              <a:t>Lessons learned</a:t>
            </a:r>
            <a:endParaRPr lang="en-US" sz="2400" b="1"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v"/>
            </a:pPr>
            <a:r>
              <a:rPr lang="en-US" sz="2400" b="1" dirty="0">
                <a:latin typeface="Arial" panose="020B0604020202020204" pitchFamily="34" charset="0"/>
                <a:cs typeface="Arial" panose="020B0604020202020204" pitchFamily="34" charset="0"/>
              </a:rPr>
              <a:t>In general, the projects neglected to select useful indicators.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overall the projects were not attentive or proactive in selecting meaningful indicators for the regular measuring of project performance and impact</a:t>
            </a:r>
          </a:p>
        </p:txBody>
      </p:sp>
    </p:spTree>
    <p:extLst>
      <p:ext uri="{BB962C8B-B14F-4D97-AF65-F5344CB8AC3E}">
        <p14:creationId xmlns:p14="http://schemas.microsoft.com/office/powerpoint/2010/main" val="3176334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C1B2A-5A42-4ADC-8F4C-7FED5762DEC0}"/>
              </a:ext>
            </a:extLst>
          </p:cNvPr>
          <p:cNvSpPr>
            <a:spLocks noGrp="1"/>
          </p:cNvSpPr>
          <p:nvPr>
            <p:ph idx="1"/>
          </p:nvPr>
        </p:nvSpPr>
        <p:spPr>
          <a:xfrm>
            <a:off x="212035" y="172278"/>
            <a:ext cx="11714922" cy="6685722"/>
          </a:xfrm>
        </p:spPr>
        <p:txBody>
          <a:bodyPr>
            <a:normAutofit/>
          </a:bodyPr>
          <a:lstStyle/>
          <a:p>
            <a:pPr>
              <a:buFont typeface="Wingdings" panose="05000000000000000000" pitchFamily="2" charset="2"/>
              <a:buChar char="q"/>
            </a:pPr>
            <a:r>
              <a:rPr lang="en-US" sz="2400" b="1" dirty="0">
                <a:solidFill>
                  <a:srgbClr val="FF0000"/>
                </a:solidFill>
                <a:latin typeface="Arial" panose="020B0604020202020204" pitchFamily="34" charset="0"/>
                <a:cs typeface="Arial" panose="020B0604020202020204" pitchFamily="34" charset="0"/>
              </a:rPr>
              <a:t>Recommendations</a:t>
            </a:r>
          </a:p>
          <a:p>
            <a:pPr marL="514350" indent="-514350" algn="just">
              <a:lnSpc>
                <a:spcPts val="3600"/>
              </a:lnSpc>
              <a:buFont typeface="+mj-lt"/>
              <a:buAutoNum type="arabicPeriod"/>
            </a:pPr>
            <a:r>
              <a:rPr lang="en-US" sz="2400" b="1" dirty="0">
                <a:solidFill>
                  <a:srgbClr val="00B0F0"/>
                </a:solidFill>
                <a:latin typeface="Arial" panose="020B0604020202020204" pitchFamily="34" charset="0"/>
                <a:cs typeface="Arial" panose="020B0604020202020204" pitchFamily="34" charset="0"/>
              </a:rPr>
              <a:t>Projects must devote more attention to developing a set of SMART indicators, which makes it possible to establish the watershed </a:t>
            </a:r>
            <a:r>
              <a:rPr lang="en-US" sz="2400" b="1" dirty="0">
                <a:solidFill>
                  <a:srgbClr val="00B050"/>
                </a:solidFill>
                <a:latin typeface="Arial" panose="020B0604020202020204" pitchFamily="34" charset="0"/>
                <a:cs typeface="Arial" panose="020B0604020202020204" pitchFamily="34" charset="0"/>
              </a:rPr>
              <a:t>baseline and to set targets</a:t>
            </a:r>
            <a:r>
              <a:rPr lang="en-US" sz="2400" b="1" dirty="0">
                <a:solidFill>
                  <a:srgbClr val="00B0F0"/>
                </a:solidFill>
                <a:latin typeface="Arial" panose="020B0604020202020204" pitchFamily="34" charset="0"/>
                <a:cs typeface="Arial" panose="020B0604020202020204" pitchFamily="34" charset="0"/>
              </a:rPr>
              <a:t> against which monitoring will be carried out.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difficult to phrase indicators during the design and formulation phase.</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preliminary list of indicators should be </a:t>
            </a:r>
            <a:r>
              <a:rPr lang="en-US" dirty="0">
                <a:solidFill>
                  <a:srgbClr val="00B050"/>
                </a:solidFill>
                <a:latin typeface="Arial" panose="020B0604020202020204" pitchFamily="34" charset="0"/>
                <a:cs typeface="Arial" panose="020B0604020202020204" pitchFamily="34" charset="0"/>
              </a:rPr>
              <a:t>updated, refined and made SMART during the assessment phase</a:t>
            </a:r>
            <a:r>
              <a:rPr lang="en-US" dirty="0">
                <a:latin typeface="Arial" panose="020B0604020202020204" pitchFamily="34" charset="0"/>
                <a:cs typeface="Arial" panose="020B0604020202020204" pitchFamily="34" charset="0"/>
              </a:rPr>
              <a:t> when the baseline and targets are set.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Indicators should ideally be developed through a participatory process.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They should be aligned to the extent possible with the indicators identified for the Sustainable Development Goal (SDGs) at the global/national level so that local project action can be attributed to SDG implementation and contribute to periodic reporting on progress.</a:t>
            </a:r>
          </a:p>
        </p:txBody>
      </p:sp>
    </p:spTree>
    <p:extLst>
      <p:ext uri="{BB962C8B-B14F-4D97-AF65-F5344CB8AC3E}">
        <p14:creationId xmlns:p14="http://schemas.microsoft.com/office/powerpoint/2010/main" val="556138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726903-9CF3-4420-B3BB-EBA59E1490F7}"/>
              </a:ext>
            </a:extLst>
          </p:cNvPr>
          <p:cNvSpPr>
            <a:spLocks noGrp="1"/>
          </p:cNvSpPr>
          <p:nvPr>
            <p:ph idx="1"/>
          </p:nvPr>
        </p:nvSpPr>
        <p:spPr>
          <a:xfrm>
            <a:off x="212035" y="159026"/>
            <a:ext cx="11781182" cy="6546574"/>
          </a:xfrm>
        </p:spPr>
        <p:txBody>
          <a:bodyPr>
            <a:normAutofit lnSpcReduction="10000"/>
          </a:bodyPr>
          <a:lstStyle/>
          <a:p>
            <a:pPr marL="514350" indent="-514350" algn="just">
              <a:lnSpc>
                <a:spcPct val="150000"/>
              </a:lnSpc>
              <a:buFont typeface="+mj-lt"/>
              <a:buAutoNum type="arabicPeriod" startAt="2"/>
            </a:pPr>
            <a:r>
              <a:rPr lang="en-US" sz="2400" b="1" dirty="0">
                <a:solidFill>
                  <a:srgbClr val="00B0F0"/>
                </a:solidFill>
                <a:latin typeface="Arial" panose="020B0604020202020204" pitchFamily="34" charset="0"/>
                <a:cs typeface="Arial" panose="020B0604020202020204" pitchFamily="34" charset="0"/>
              </a:rPr>
              <a:t>To monitor institutional processes, indicators are needed that measure performance changes in institutions and organizations involved in watershed management.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These bodies include government institutions, community-based organizations and structures created by the project such as WMCs.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Indicators for the performance of WMCs, for example, could measure regular meetings, geographical and social representation, segregation of tasks and rotation of leadership.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More qualitative elements could be the number of resource use agreements in place or the rules established for the maintenance of work undertaken.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Financial contributions, the use of </a:t>
            </a:r>
            <a:r>
              <a:rPr lang="en-US" dirty="0">
                <a:solidFill>
                  <a:srgbClr val="00B050"/>
                </a:solidFill>
                <a:latin typeface="Arial" panose="020B0604020202020204" pitchFamily="34" charset="0"/>
                <a:cs typeface="Arial" panose="020B0604020202020204" pitchFamily="34" charset="0"/>
              </a:rPr>
              <a:t>revolving funds and changes in income levels </a:t>
            </a:r>
            <a:r>
              <a:rPr lang="en-US" dirty="0">
                <a:latin typeface="Arial" panose="020B0604020202020204" pitchFamily="34" charset="0"/>
                <a:cs typeface="Arial" panose="020B0604020202020204" pitchFamily="34" charset="0"/>
              </a:rPr>
              <a:t>could be useful indicators for savings groups.</a:t>
            </a:r>
          </a:p>
        </p:txBody>
      </p:sp>
    </p:spTree>
    <p:extLst>
      <p:ext uri="{BB962C8B-B14F-4D97-AF65-F5344CB8AC3E}">
        <p14:creationId xmlns:p14="http://schemas.microsoft.com/office/powerpoint/2010/main" val="70890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0D22AC-ACB0-4FC2-A1C4-53D145CE834A}"/>
              </a:ext>
            </a:extLst>
          </p:cNvPr>
          <p:cNvSpPr>
            <a:spLocks noGrp="1"/>
          </p:cNvSpPr>
          <p:nvPr>
            <p:ph idx="1"/>
          </p:nvPr>
        </p:nvSpPr>
        <p:spPr>
          <a:xfrm>
            <a:off x="251791" y="251790"/>
            <a:ext cx="11661913" cy="6467062"/>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For already existing community-based organizations, possible indicators could be</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 capacity to establish linkages with higher-level institutions such as financial institutions,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 capacity to mobilize additional resources and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 quality of interaction with and feedback provided to their members.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Training for the staff of institutions or service providers should be measured in terms of </a:t>
            </a:r>
            <a:r>
              <a:rPr lang="en-US" sz="2400" dirty="0">
                <a:solidFill>
                  <a:srgbClr val="00B050"/>
                </a:solidFill>
                <a:latin typeface="Arial" panose="020B0604020202020204" pitchFamily="34" charset="0"/>
                <a:cs typeface="Arial" panose="020B0604020202020204" pitchFamily="34" charset="0"/>
              </a:rPr>
              <a:t>improved quality of services </a:t>
            </a:r>
            <a:r>
              <a:rPr lang="en-US" sz="2400" dirty="0">
                <a:latin typeface="Arial" panose="020B0604020202020204" pitchFamily="34" charset="0"/>
                <a:cs typeface="Arial" panose="020B0604020202020204" pitchFamily="34" charset="0"/>
              </a:rPr>
              <a:t>delivered to their clients.</a:t>
            </a:r>
          </a:p>
        </p:txBody>
      </p:sp>
    </p:spTree>
    <p:extLst>
      <p:ext uri="{BB962C8B-B14F-4D97-AF65-F5344CB8AC3E}">
        <p14:creationId xmlns:p14="http://schemas.microsoft.com/office/powerpoint/2010/main" val="3540865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BBA90E-8EE8-4E8E-B3E2-D7752C1F72B3}"/>
              </a:ext>
            </a:extLst>
          </p:cNvPr>
          <p:cNvSpPr>
            <a:spLocks noGrp="1"/>
          </p:cNvSpPr>
          <p:nvPr>
            <p:ph idx="1"/>
          </p:nvPr>
        </p:nvSpPr>
        <p:spPr>
          <a:xfrm>
            <a:off x="185531" y="159026"/>
            <a:ext cx="11807686" cy="6573078"/>
          </a:xfrm>
        </p:spPr>
        <p:txBody>
          <a:bodyPr>
            <a:normAutofit/>
          </a:bodyPr>
          <a:lstStyle/>
          <a:p>
            <a:pPr marL="514350" indent="-514350" algn="just">
              <a:lnSpc>
                <a:spcPct val="150000"/>
              </a:lnSpc>
              <a:buFont typeface="+mj-lt"/>
              <a:buAutoNum type="arabicPeriod" startAt="3"/>
            </a:pPr>
            <a:r>
              <a:rPr lang="en-US" sz="2400" b="1" dirty="0">
                <a:solidFill>
                  <a:srgbClr val="00B0F0"/>
                </a:solidFill>
                <a:latin typeface="Arial" panose="020B0604020202020204" pitchFamily="34" charset="0"/>
                <a:cs typeface="Arial" panose="020B0604020202020204" pitchFamily="34" charset="0"/>
              </a:rPr>
              <a:t>To monitor environmental processes in the watershed, indicators are needed that measure environmental conditions, pressures on the environment and changes as a result of project action.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Indicators of environmental pressures often measure the intensity  of water and forest resource use or change in land use.</a:t>
            </a:r>
          </a:p>
          <a:p>
            <a:pPr marL="514350" indent="-514350" algn="just">
              <a:lnSpc>
                <a:spcPct val="150000"/>
              </a:lnSpc>
              <a:buFont typeface="+mj-lt"/>
              <a:buAutoNum type="arabicPeriod" startAt="4"/>
            </a:pPr>
            <a:r>
              <a:rPr lang="en-US" sz="2400" b="1" dirty="0">
                <a:solidFill>
                  <a:srgbClr val="00B0F0"/>
                </a:solidFill>
                <a:latin typeface="Arial" panose="020B0604020202020204" pitchFamily="34" charset="0"/>
                <a:cs typeface="Arial" panose="020B0604020202020204" pitchFamily="34" charset="0"/>
              </a:rPr>
              <a:t>Preference should be given to indicators for which data can be collected and analyzed with the </a:t>
            </a:r>
            <a:r>
              <a:rPr lang="en-US" sz="2400" b="1" dirty="0">
                <a:solidFill>
                  <a:srgbClr val="00B050"/>
                </a:solidFill>
                <a:latin typeface="Arial" panose="020B0604020202020204" pitchFamily="34" charset="0"/>
                <a:cs typeface="Arial" panose="020B0604020202020204" pitchFamily="34" charset="0"/>
              </a:rPr>
              <a:t>available human and financial resources</a:t>
            </a:r>
            <a:r>
              <a:rPr lang="en-US" sz="2400" b="1" dirty="0">
                <a:solidFill>
                  <a:srgbClr val="00B0F0"/>
                </a:solidFill>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When data collection for a specific indicator proves to be too difficult or too costly, the monitoring system, including the indicators, can be refined over the course of implementation.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Any refinements should be documented.</a:t>
            </a:r>
          </a:p>
        </p:txBody>
      </p:sp>
    </p:spTree>
    <p:extLst>
      <p:ext uri="{BB962C8B-B14F-4D97-AF65-F5344CB8AC3E}">
        <p14:creationId xmlns:p14="http://schemas.microsoft.com/office/powerpoint/2010/main" val="3279910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29C98F-5807-48A4-8DA5-61BF249D329D}"/>
              </a:ext>
            </a:extLst>
          </p:cNvPr>
          <p:cNvSpPr>
            <a:spLocks noGrp="1"/>
          </p:cNvSpPr>
          <p:nvPr>
            <p:ph idx="1"/>
          </p:nvPr>
        </p:nvSpPr>
        <p:spPr>
          <a:xfrm>
            <a:off x="119269" y="278296"/>
            <a:ext cx="11900453" cy="6579704"/>
          </a:xfrm>
        </p:spPr>
        <p:txBody>
          <a:bodyPr>
            <a:normAutofit/>
          </a:bodyPr>
          <a:lstStyle/>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Summary of monitoring of watershed projects</a:t>
            </a:r>
          </a:p>
          <a:p>
            <a:pPr lvl="1" algn="just">
              <a:lnSpc>
                <a:spcPct val="150000"/>
              </a:lnSpc>
              <a:buFont typeface="Wingdings" panose="05000000000000000000" pitchFamily="2" charset="2"/>
              <a:buChar char="v"/>
            </a:pPr>
            <a:r>
              <a:rPr lang="en-US" dirty="0">
                <a:solidFill>
                  <a:srgbClr val="0070C0"/>
                </a:solidFill>
                <a:latin typeface="Arial" panose="020B0604020202020204" pitchFamily="34" charset="0"/>
                <a:cs typeface="Arial" panose="020B0604020202020204" pitchFamily="34" charset="0"/>
              </a:rPr>
              <a:t>Prepare a monitoring and evaluation plan to organize regular data collection, processing and analysis.</a:t>
            </a:r>
          </a:p>
          <a:p>
            <a:pPr lvl="1" algn="just">
              <a:lnSpc>
                <a:spcPct val="150000"/>
              </a:lnSpc>
              <a:buFont typeface="Wingdings" panose="05000000000000000000" pitchFamily="2" charset="2"/>
              <a:buChar char="v"/>
            </a:pPr>
            <a:r>
              <a:rPr lang="en-US" dirty="0">
                <a:solidFill>
                  <a:srgbClr val="0070C0"/>
                </a:solidFill>
                <a:latin typeface="Arial" panose="020B0604020202020204" pitchFamily="34" charset="0"/>
                <a:cs typeface="Arial" panose="020B0604020202020204" pitchFamily="34" charset="0"/>
              </a:rPr>
              <a:t>Monitor not only outputs (for evaluation of project performance), but also the multiple processes in the watershed.</a:t>
            </a:r>
          </a:p>
          <a:p>
            <a:pPr lvl="1" algn="just">
              <a:lnSpc>
                <a:spcPct val="150000"/>
              </a:lnSpc>
              <a:buFont typeface="Wingdings" panose="05000000000000000000" pitchFamily="2" charset="2"/>
              <a:buChar char="v"/>
            </a:pPr>
            <a:r>
              <a:rPr lang="en-US" dirty="0">
                <a:solidFill>
                  <a:srgbClr val="0070C0"/>
                </a:solidFill>
                <a:latin typeface="Arial" panose="020B0604020202020204" pitchFamily="34" charset="0"/>
                <a:cs typeface="Arial" panose="020B0604020202020204" pitchFamily="34" charset="0"/>
              </a:rPr>
              <a:t>Combine scientific monitoring of complex interactions with participatory monitoring of some easy-to-measure biophysical parameters by local communities.</a:t>
            </a:r>
          </a:p>
          <a:p>
            <a:pPr lvl="1" algn="just">
              <a:lnSpc>
                <a:spcPct val="150000"/>
              </a:lnSpc>
              <a:buFont typeface="Wingdings" panose="05000000000000000000" pitchFamily="2" charset="2"/>
              <a:buChar char="v"/>
            </a:pPr>
            <a:r>
              <a:rPr lang="en-US" dirty="0">
                <a:solidFill>
                  <a:srgbClr val="0070C0"/>
                </a:solidFill>
                <a:latin typeface="Arial" panose="020B0604020202020204" pitchFamily="34" charset="0"/>
                <a:cs typeface="Arial" panose="020B0604020202020204" pitchFamily="34" charset="0"/>
              </a:rPr>
              <a:t>Strengthen monitoring capacities and skills at all levels.</a:t>
            </a:r>
          </a:p>
        </p:txBody>
      </p:sp>
    </p:spTree>
    <p:extLst>
      <p:ext uri="{BB962C8B-B14F-4D97-AF65-F5344CB8AC3E}">
        <p14:creationId xmlns:p14="http://schemas.microsoft.com/office/powerpoint/2010/main" val="1831975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C817E7-28A9-4865-951F-82D7DE8FABC9}"/>
              </a:ext>
            </a:extLst>
          </p:cNvPr>
          <p:cNvSpPr>
            <a:spLocks noGrp="1"/>
          </p:cNvSpPr>
          <p:nvPr>
            <p:ph idx="1"/>
          </p:nvPr>
        </p:nvSpPr>
        <p:spPr>
          <a:xfrm>
            <a:off x="225287" y="278296"/>
            <a:ext cx="11688417" cy="6414052"/>
          </a:xfrm>
        </p:spPr>
        <p:txBody>
          <a:bodyPr>
            <a:normAutofit/>
          </a:bodyPr>
          <a:lstStyle/>
          <a:p>
            <a:pPr algn="just">
              <a:lnSpc>
                <a:spcPct val="150000"/>
              </a:lnSpc>
              <a:buFont typeface="Wingdings" panose="05000000000000000000" pitchFamily="2" charset="2"/>
              <a:buChar char="v"/>
            </a:pPr>
            <a:r>
              <a:rPr lang="en-US" sz="2400" dirty="0">
                <a:solidFill>
                  <a:srgbClr val="0070C0"/>
                </a:solidFill>
                <a:latin typeface="Arial" panose="020B0604020202020204" pitchFamily="34" charset="0"/>
                <a:cs typeface="Arial" panose="020B0604020202020204" pitchFamily="34" charset="0"/>
              </a:rPr>
              <a:t>Foster a transition from short-term project-led monitoring to long-term stakeholder-led monitoring.</a:t>
            </a:r>
          </a:p>
          <a:p>
            <a:pPr algn="just">
              <a:lnSpc>
                <a:spcPct val="150000"/>
              </a:lnSpc>
              <a:buFont typeface="Wingdings" panose="05000000000000000000" pitchFamily="2" charset="2"/>
              <a:buChar char="v"/>
            </a:pPr>
            <a:r>
              <a:rPr lang="en-US" sz="2400" dirty="0">
                <a:solidFill>
                  <a:srgbClr val="0070C0"/>
                </a:solidFill>
                <a:latin typeface="Arial" panose="020B0604020202020204" pitchFamily="34" charset="0"/>
                <a:cs typeface="Arial" panose="020B0604020202020204" pitchFamily="34" charset="0"/>
              </a:rPr>
              <a:t>Develop a set of SMART (specific, measurable, achievable, relevant and time bound) indicators that will make it possible to establish the watershed baseline and set project targets.</a:t>
            </a:r>
          </a:p>
          <a:p>
            <a:pPr algn="just">
              <a:lnSpc>
                <a:spcPct val="150000"/>
              </a:lnSpc>
              <a:buFont typeface="Wingdings" panose="05000000000000000000" pitchFamily="2" charset="2"/>
              <a:buChar char="v"/>
            </a:pPr>
            <a:r>
              <a:rPr lang="en-US" sz="2400" dirty="0">
                <a:solidFill>
                  <a:srgbClr val="0070C0"/>
                </a:solidFill>
                <a:latin typeface="Arial" panose="020B0604020202020204" pitchFamily="34" charset="0"/>
                <a:cs typeface="Arial" panose="020B0604020202020204" pitchFamily="34" charset="0"/>
              </a:rPr>
              <a:t>Include indicators of </a:t>
            </a:r>
            <a:r>
              <a:rPr lang="en-US" sz="2400" dirty="0">
                <a:solidFill>
                  <a:srgbClr val="00B050"/>
                </a:solidFill>
                <a:latin typeface="Arial" panose="020B0604020202020204" pitchFamily="34" charset="0"/>
                <a:cs typeface="Arial" panose="020B0604020202020204" pitchFamily="34" charset="0"/>
              </a:rPr>
              <a:t>performance changes in organizations </a:t>
            </a:r>
            <a:r>
              <a:rPr lang="en-US" sz="2400" dirty="0">
                <a:solidFill>
                  <a:srgbClr val="0070C0"/>
                </a:solidFill>
                <a:latin typeface="Arial" panose="020B0604020202020204" pitchFamily="34" charset="0"/>
                <a:cs typeface="Arial" panose="020B0604020202020204" pitchFamily="34" charset="0"/>
              </a:rPr>
              <a:t>involved in watershed management and indicators of </a:t>
            </a:r>
            <a:r>
              <a:rPr lang="en-US" sz="2400" dirty="0">
                <a:solidFill>
                  <a:srgbClr val="00B050"/>
                </a:solidFill>
                <a:latin typeface="Arial" panose="020B0604020202020204" pitchFamily="34" charset="0"/>
                <a:cs typeface="Arial" panose="020B0604020202020204" pitchFamily="34" charset="0"/>
              </a:rPr>
              <a:t>changes in the environment </a:t>
            </a:r>
            <a:r>
              <a:rPr lang="en-US" sz="2400" dirty="0">
                <a:solidFill>
                  <a:srgbClr val="0070C0"/>
                </a:solidFill>
                <a:latin typeface="Arial" panose="020B0604020202020204" pitchFamily="34" charset="0"/>
                <a:cs typeface="Arial" panose="020B0604020202020204" pitchFamily="34" charset="0"/>
              </a:rPr>
              <a:t>resulting from project action.</a:t>
            </a:r>
          </a:p>
          <a:p>
            <a:pPr algn="just">
              <a:lnSpc>
                <a:spcPct val="150000"/>
              </a:lnSpc>
              <a:buFont typeface="Wingdings" panose="05000000000000000000" pitchFamily="2" charset="2"/>
              <a:buChar char="v"/>
            </a:pPr>
            <a:r>
              <a:rPr lang="en-US" sz="2400" dirty="0">
                <a:solidFill>
                  <a:srgbClr val="0070C0"/>
                </a:solidFill>
                <a:latin typeface="Arial" panose="020B0604020202020204" pitchFamily="34" charset="0"/>
                <a:cs typeface="Arial" panose="020B0604020202020204" pitchFamily="34" charset="0"/>
              </a:rPr>
              <a:t>Use monitoring as the basis for knowledge management, learning and communication of project experiences and achievements.</a:t>
            </a:r>
          </a:p>
          <a:p>
            <a:endParaRPr lang="en-US" dirty="0"/>
          </a:p>
        </p:txBody>
      </p:sp>
    </p:spTree>
    <p:extLst>
      <p:ext uri="{BB962C8B-B14F-4D97-AF65-F5344CB8AC3E}">
        <p14:creationId xmlns:p14="http://schemas.microsoft.com/office/powerpoint/2010/main" val="812591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B8E6DC-646E-4AA7-B433-6AEB0B2E0F27}"/>
              </a:ext>
            </a:extLst>
          </p:cNvPr>
          <p:cNvSpPr>
            <a:spLocks noGrp="1"/>
          </p:cNvSpPr>
          <p:nvPr>
            <p:ph idx="1"/>
          </p:nvPr>
        </p:nvSpPr>
        <p:spPr>
          <a:xfrm>
            <a:off x="0" y="106017"/>
            <a:ext cx="12192000" cy="6751983"/>
          </a:xfrm>
        </p:spPr>
        <p:txBody>
          <a:bodyPr>
            <a:normAutofit fontScale="40000" lnSpcReduction="20000"/>
          </a:bodyPr>
          <a:lstStyle/>
          <a:p>
            <a:pPr>
              <a:buFont typeface="Wingdings" panose="05000000000000000000" pitchFamily="2" charset="2"/>
              <a:buChar char="q"/>
            </a:pPr>
            <a:endParaRPr lang="en-US" sz="5100" b="1"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7000" b="1" dirty="0">
                <a:latin typeface="Arial" panose="020B0604020202020204" pitchFamily="34" charset="0"/>
                <a:cs typeface="Arial" panose="020B0604020202020204" pitchFamily="34" charset="0"/>
              </a:rPr>
              <a:t>Watershed project evaluation</a:t>
            </a:r>
          </a:p>
          <a:p>
            <a:pPr lvl="1">
              <a:lnSpc>
                <a:spcPct val="170000"/>
              </a:lnSpc>
              <a:buFont typeface="Wingdings" panose="05000000000000000000" pitchFamily="2" charset="2"/>
              <a:buChar char="v"/>
            </a:pPr>
            <a:r>
              <a:rPr lang="en-US" sz="6000" b="1" dirty="0">
                <a:latin typeface="Arial" panose="020B0604020202020204" pitchFamily="34" charset="0"/>
                <a:cs typeface="Arial" panose="020B0604020202020204" pitchFamily="34" charset="0"/>
              </a:rPr>
              <a:t>Evaluation</a:t>
            </a:r>
            <a:r>
              <a:rPr lang="en-US" sz="6000" dirty="0">
                <a:latin typeface="Arial" panose="020B0604020202020204" pitchFamily="34" charset="0"/>
                <a:cs typeface="Arial" panose="020B0604020202020204" pitchFamily="34" charset="0"/>
              </a:rPr>
              <a:t> is as critical to WM efforts as goals and objectives are.</a:t>
            </a:r>
          </a:p>
          <a:p>
            <a:pPr lvl="1">
              <a:lnSpc>
                <a:spcPct val="170000"/>
              </a:lnSpc>
              <a:buFont typeface="Wingdings" panose="05000000000000000000" pitchFamily="2" charset="2"/>
              <a:buChar char="v"/>
            </a:pPr>
            <a:r>
              <a:rPr lang="en-US" sz="6000" b="1" dirty="0">
                <a:latin typeface="Arial" panose="020B0604020202020204" pitchFamily="34" charset="0"/>
                <a:cs typeface="Arial" panose="020B0604020202020204" pitchFamily="34" charset="0"/>
              </a:rPr>
              <a:t> Evaluation </a:t>
            </a:r>
            <a:r>
              <a:rPr lang="en-US" sz="6000" dirty="0">
                <a:latin typeface="Arial" panose="020B0604020202020204" pitchFamily="34" charset="0"/>
                <a:cs typeface="Arial" panose="020B0604020202020204" pitchFamily="34" charset="0"/>
              </a:rPr>
              <a:t>determines how successful a project has been in meeting its objectives.</a:t>
            </a:r>
          </a:p>
          <a:p>
            <a:pPr lvl="1" algn="just">
              <a:lnSpc>
                <a:spcPct val="150000"/>
              </a:lnSpc>
              <a:buFont typeface="Wingdings" panose="05000000000000000000" pitchFamily="2" charset="2"/>
              <a:buChar char="v"/>
            </a:pPr>
            <a:r>
              <a:rPr lang="en-US" sz="6000" dirty="0">
                <a:latin typeface="Arial" panose="020B0604020202020204" pitchFamily="34" charset="0"/>
                <a:cs typeface="Arial" panose="020B0604020202020204" pitchFamily="34" charset="0"/>
              </a:rPr>
              <a:t>It also helps assess the </a:t>
            </a:r>
            <a:r>
              <a:rPr lang="en-US" sz="6000" dirty="0">
                <a:solidFill>
                  <a:srgbClr val="00B050"/>
                </a:solidFill>
                <a:latin typeface="Arial" panose="020B0604020202020204" pitchFamily="34" charset="0"/>
                <a:cs typeface="Arial" panose="020B0604020202020204" pitchFamily="34" charset="0"/>
              </a:rPr>
              <a:t>impact of project activities on desired outcomes</a:t>
            </a:r>
            <a:r>
              <a:rPr lang="en-US" sz="6000" dirty="0">
                <a:latin typeface="Arial" panose="020B0604020202020204" pitchFamily="34" charset="0"/>
                <a:cs typeface="Arial" panose="020B0604020202020204" pitchFamily="34" charset="0"/>
              </a:rPr>
              <a:t>, like knowledge or behavior change.</a:t>
            </a:r>
          </a:p>
          <a:p>
            <a:pPr lvl="1" algn="just">
              <a:lnSpc>
                <a:spcPct val="150000"/>
              </a:lnSpc>
              <a:buFont typeface="Wingdings" panose="05000000000000000000" pitchFamily="2" charset="2"/>
              <a:buChar char="v"/>
            </a:pPr>
            <a:r>
              <a:rPr lang="en-US" sz="6000" dirty="0">
                <a:latin typeface="Arial" panose="020B0604020202020204" pitchFamily="34" charset="0"/>
                <a:cs typeface="Arial" panose="020B0604020202020204" pitchFamily="34" charset="0"/>
              </a:rPr>
              <a:t>Evaluation begins with a baseline survey conducted before project activity begins;</a:t>
            </a:r>
          </a:p>
          <a:p>
            <a:pPr lvl="1" algn="just">
              <a:lnSpc>
                <a:spcPct val="150000"/>
              </a:lnSpc>
              <a:buFont typeface="Wingdings" panose="05000000000000000000" pitchFamily="2" charset="2"/>
              <a:buChar char="v"/>
            </a:pPr>
            <a:r>
              <a:rPr lang="en-US" sz="6000" dirty="0">
                <a:latin typeface="Arial" panose="020B0604020202020204" pitchFamily="34" charset="0"/>
                <a:cs typeface="Arial" panose="020B0604020202020204" pitchFamily="34" charset="0"/>
              </a:rPr>
              <a:t>Project evaluation concludes when data is collected again through an end-of-project survey and then compared to baseline data. </a:t>
            </a:r>
          </a:p>
          <a:p>
            <a:pPr lvl="1" algn="just">
              <a:lnSpc>
                <a:spcPct val="150000"/>
              </a:lnSpc>
              <a:buFont typeface="Wingdings" panose="05000000000000000000" pitchFamily="2" charset="2"/>
              <a:buChar char="v"/>
            </a:pPr>
            <a:r>
              <a:rPr lang="en-US" sz="6000" dirty="0">
                <a:latin typeface="Arial" panose="020B0604020202020204" pitchFamily="34" charset="0"/>
                <a:cs typeface="Arial" panose="020B0604020202020204" pitchFamily="34" charset="0"/>
              </a:rPr>
              <a:t>Some projects conduct a mid-term evaluation halfway of the project’s implementation. </a:t>
            </a:r>
          </a:p>
          <a:p>
            <a:pPr lvl="1" algn="just">
              <a:lnSpc>
                <a:spcPct val="150000"/>
              </a:lnSpc>
              <a:buFont typeface="Wingdings" panose="05000000000000000000" pitchFamily="2" charset="2"/>
              <a:buChar char="v"/>
            </a:pPr>
            <a:r>
              <a:rPr lang="en-US" sz="6000" dirty="0">
                <a:latin typeface="Arial" panose="020B0604020202020204" pitchFamily="34" charset="0"/>
                <a:cs typeface="Arial" panose="020B0604020202020204" pitchFamily="34" charset="0"/>
              </a:rPr>
              <a:t>Evaluation of goals and objectives can be used as measurements of success.</a:t>
            </a:r>
          </a:p>
          <a:p>
            <a:endParaRPr lang="en-US" dirty="0"/>
          </a:p>
        </p:txBody>
      </p:sp>
    </p:spTree>
    <p:extLst>
      <p:ext uri="{BB962C8B-B14F-4D97-AF65-F5344CB8AC3E}">
        <p14:creationId xmlns:p14="http://schemas.microsoft.com/office/powerpoint/2010/main" val="2237226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E1CE03-A0AB-4209-9EE3-9387018B4BCA}"/>
              </a:ext>
            </a:extLst>
          </p:cNvPr>
          <p:cNvSpPr>
            <a:spLocks noGrp="1"/>
          </p:cNvSpPr>
          <p:nvPr>
            <p:ph idx="1"/>
          </p:nvPr>
        </p:nvSpPr>
        <p:spPr>
          <a:xfrm>
            <a:off x="318052" y="238538"/>
            <a:ext cx="11595652" cy="6480313"/>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An indicator is a key statistical parameter that can be used to describe the condition of something, track progress and performance and guide decision-making.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allows comparisons over time, comparisons by different groups to assess variations in performance and comparisons against a preset target or standard.</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Apart from measuring and reporting progress and performance of project execution, monitoring has other important functions in a project context.</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stakeholders build consensus on what they want to achieve</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It fosters understanding of where the project stands and what management decisions need to be taken</a:t>
            </a:r>
          </a:p>
        </p:txBody>
      </p:sp>
    </p:spTree>
    <p:extLst>
      <p:ext uri="{BB962C8B-B14F-4D97-AF65-F5344CB8AC3E}">
        <p14:creationId xmlns:p14="http://schemas.microsoft.com/office/powerpoint/2010/main" val="2930309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F3B915-76D2-4855-A961-58E767C397DB}"/>
              </a:ext>
            </a:extLst>
          </p:cNvPr>
          <p:cNvSpPr>
            <a:spLocks noGrp="1"/>
          </p:cNvSpPr>
          <p:nvPr>
            <p:ph idx="1"/>
          </p:nvPr>
        </p:nvSpPr>
        <p:spPr>
          <a:xfrm>
            <a:off x="119270" y="0"/>
            <a:ext cx="11913703" cy="6858000"/>
          </a:xfrm>
        </p:spPr>
        <p:txBody>
          <a:bodyPr>
            <a:normAutofit fontScale="92500"/>
          </a:bodyPr>
          <a:lstStyle/>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Evaluation systems play an important role in linking management activities with the public and stakeholders and gaining their support.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Through the evaluation process the problem is documented, management activities are accounted for, and changes to the environment are documented.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Evaluations provide a means of accountability.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An essential aspect of accountability is the commitment organizations demonstrate to take the appropriate actions to seek out and openly report errors.</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The two types of accountability evaluations can address are </a:t>
            </a:r>
          </a:p>
          <a:p>
            <a:pPr marL="914400" lvl="1" indent="-457200" algn="just">
              <a:lnSpc>
                <a:spcPct val="150000"/>
              </a:lnSpc>
              <a:buFont typeface="+mj-lt"/>
              <a:buAutoNum type="alphaLcParenR"/>
            </a:pPr>
            <a:r>
              <a:rPr lang="en-US" sz="2600" dirty="0">
                <a:solidFill>
                  <a:srgbClr val="00B050"/>
                </a:solidFill>
                <a:latin typeface="Arial" panose="020B0604020202020204" pitchFamily="34" charset="0"/>
                <a:cs typeface="Arial" panose="020B0604020202020204" pitchFamily="34" charset="0"/>
              </a:rPr>
              <a:t>ethical accountability- </a:t>
            </a:r>
            <a:r>
              <a:rPr lang="en-US" sz="2600" dirty="0">
                <a:latin typeface="Arial" panose="020B0604020202020204" pitchFamily="34" charset="0"/>
                <a:cs typeface="Arial" panose="020B0604020202020204" pitchFamily="34" charset="0"/>
              </a:rPr>
              <a:t>partnerships must do the right things for the right reasons; </a:t>
            </a:r>
          </a:p>
          <a:p>
            <a:pPr marL="914400" lvl="1" indent="-457200" algn="just">
              <a:lnSpc>
                <a:spcPct val="150000"/>
              </a:lnSpc>
              <a:buFont typeface="+mj-lt"/>
              <a:buAutoNum type="alphaLcParenR"/>
            </a:pPr>
            <a:r>
              <a:rPr lang="en-US" sz="2600" dirty="0">
                <a:solidFill>
                  <a:srgbClr val="00B050"/>
                </a:solidFill>
                <a:latin typeface="Arial" panose="020B0604020202020204" pitchFamily="34" charset="0"/>
                <a:cs typeface="Arial" panose="020B0604020202020204" pitchFamily="34" charset="0"/>
              </a:rPr>
              <a:t>economic accountability- </a:t>
            </a:r>
            <a:r>
              <a:rPr lang="en-US" sz="2600" dirty="0">
                <a:latin typeface="Arial" panose="020B0604020202020204" pitchFamily="34" charset="0"/>
                <a:cs typeface="Arial" panose="020B0604020202020204" pitchFamily="34" charset="0"/>
              </a:rPr>
              <a:t>partnerships are expected to do the best job achievable for the least cost possible.</a:t>
            </a:r>
          </a:p>
        </p:txBody>
      </p:sp>
    </p:spTree>
    <p:extLst>
      <p:ext uri="{BB962C8B-B14F-4D97-AF65-F5344CB8AC3E}">
        <p14:creationId xmlns:p14="http://schemas.microsoft.com/office/powerpoint/2010/main" val="3095566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8CDEFE-C916-4E85-B609-28DAE7F0959A}"/>
              </a:ext>
            </a:extLst>
          </p:cNvPr>
          <p:cNvSpPr>
            <a:spLocks noGrp="1"/>
          </p:cNvSpPr>
          <p:nvPr>
            <p:ph idx="1"/>
          </p:nvPr>
        </p:nvSpPr>
        <p:spPr>
          <a:xfrm>
            <a:off x="185530" y="132522"/>
            <a:ext cx="11873948" cy="6520069"/>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Evaluation is critical to </a:t>
            </a:r>
            <a:r>
              <a:rPr lang="en-US" sz="2400" dirty="0">
                <a:solidFill>
                  <a:srgbClr val="00B050"/>
                </a:solidFill>
                <a:latin typeface="Arial" panose="020B0604020202020204" pitchFamily="34" charset="0"/>
                <a:cs typeface="Arial" panose="020B0604020202020204" pitchFamily="34" charset="0"/>
              </a:rPr>
              <a:t>the long-term success </a:t>
            </a:r>
            <a:r>
              <a:rPr lang="en-US" sz="2400" dirty="0">
                <a:latin typeface="Arial" panose="020B0604020202020204" pitchFamily="34" charset="0"/>
                <a:cs typeface="Arial" panose="020B0604020202020204" pitchFamily="34" charset="0"/>
              </a:rPr>
              <a:t>of watershed management efforts.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Evaluations allow partnerships to build on success, learn from mistakes, and modify implementation approach.</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evaluation process must account for social capital measures for communication, educational efforts, trust building, and conflict resolution.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is also important that the evaluation includes measures for institutional changes, economic impacts and intermediate environmental changes.</a:t>
            </a:r>
          </a:p>
          <a:p>
            <a:pPr algn="just">
              <a:lnSpc>
                <a:spcPct val="150000"/>
              </a:lnSpc>
              <a:buFont typeface="Wingdings" panose="05000000000000000000" pitchFamily="2" charset="2"/>
              <a:buChar char="v"/>
            </a:pPr>
            <a:r>
              <a:rPr lang="en-US" sz="2400" dirty="0">
                <a:solidFill>
                  <a:srgbClr val="00B050"/>
                </a:solidFill>
                <a:latin typeface="Arial" panose="020B0604020202020204" pitchFamily="34" charset="0"/>
                <a:cs typeface="Arial" panose="020B0604020202020204" pitchFamily="34" charset="0"/>
              </a:rPr>
              <a:t>Evaluations can show: changes in knowledge, attitudes, or awareness of issues, changes in behavior, which management practices were adapted and which were not, and changes in watershed conditions including water quality.</a:t>
            </a:r>
          </a:p>
        </p:txBody>
      </p:sp>
    </p:spTree>
    <p:extLst>
      <p:ext uri="{BB962C8B-B14F-4D97-AF65-F5344CB8AC3E}">
        <p14:creationId xmlns:p14="http://schemas.microsoft.com/office/powerpoint/2010/main" val="2740148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454D54-5ED3-462C-9560-553B3DF5524B}"/>
              </a:ext>
            </a:extLst>
          </p:cNvPr>
          <p:cNvSpPr>
            <a:spLocks noGrp="1"/>
          </p:cNvSpPr>
          <p:nvPr>
            <p:ph idx="1"/>
          </p:nvPr>
        </p:nvSpPr>
        <p:spPr>
          <a:xfrm>
            <a:off x="198783" y="185530"/>
            <a:ext cx="11741426" cy="6573079"/>
          </a:xfrm>
        </p:spPr>
        <p:txBody>
          <a:bodyPr>
            <a:normAutofit/>
          </a:bodyPr>
          <a:lstStyle/>
          <a:p>
            <a:pPr>
              <a:buFont typeface="Wingdings" panose="05000000000000000000" pitchFamily="2" charset="2"/>
              <a:buChar char="q"/>
            </a:pPr>
            <a:r>
              <a:rPr lang="en-US" sz="2400" b="1" dirty="0">
                <a:latin typeface="Arial" panose="020B0604020202020204" pitchFamily="34" charset="0"/>
                <a:cs typeface="Arial" panose="020B0604020202020204" pitchFamily="34" charset="0"/>
              </a:rPr>
              <a:t>EVALUATION TYPES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Evaluations can be done any time and at multiple times.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Specific evaluation methods, techniques, and approaches have been designed for specific purposes and each phase (planning, implementation, and post-implementation) of the watershed management process.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While the framework for conducting evaluations is based on well-documented factors, many good decisions can be made through </a:t>
            </a:r>
            <a:r>
              <a:rPr lang="en-US" b="1" dirty="0">
                <a:solidFill>
                  <a:srgbClr val="00B050"/>
                </a:solidFill>
                <a:latin typeface="Arial" panose="020B0604020202020204" pitchFamily="34" charset="0"/>
                <a:cs typeface="Arial" panose="020B0604020202020204" pitchFamily="34" charset="0"/>
              </a:rPr>
              <a:t>an evaluation guided by common sense, reality, and practicability</a:t>
            </a:r>
          </a:p>
        </p:txBody>
      </p:sp>
    </p:spTree>
    <p:extLst>
      <p:ext uri="{BB962C8B-B14F-4D97-AF65-F5344CB8AC3E}">
        <p14:creationId xmlns:p14="http://schemas.microsoft.com/office/powerpoint/2010/main" val="4212946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5D5398-F2A3-4A2D-B70D-58AFE5B6A77F}"/>
              </a:ext>
            </a:extLst>
          </p:cNvPr>
          <p:cNvSpPr>
            <a:spLocks noGrp="1"/>
          </p:cNvSpPr>
          <p:nvPr>
            <p:ph idx="1"/>
          </p:nvPr>
        </p:nvSpPr>
        <p:spPr>
          <a:xfrm>
            <a:off x="318051" y="304800"/>
            <a:ext cx="11635409" cy="6347791"/>
          </a:xfrm>
        </p:spPr>
        <p:txBody>
          <a:bodyPr>
            <a:normAutofit/>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type of evaluation chosen will affect the following:</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information/evidence will be gathered?</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Where will the information come from?</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What tools will be used to gather the information?</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 will we deal with matters of privacy?</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 will the information be evaluated for results?</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Who will analyze or review the results?</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 will evaluation results be used?</a:t>
            </a:r>
          </a:p>
          <a:p>
            <a:pPr>
              <a:lnSpc>
                <a:spcPct val="150000"/>
              </a:lnSpc>
              <a:buFont typeface="Wingdings" panose="05000000000000000000" pitchFamily="2" charset="2"/>
              <a:buChar char="ü"/>
            </a:pPr>
            <a:r>
              <a:rPr lang="en-US" sz="2400" dirty="0">
                <a:latin typeface="Arial" panose="020B0604020202020204" pitchFamily="34" charset="0"/>
                <a:cs typeface="Arial" panose="020B0604020202020204" pitchFamily="34" charset="0"/>
              </a:rPr>
              <a:t>A comprehensive evaluation will utilize a combination of evaluation types and methods to evaluate a watershed management effort accurately.</a:t>
            </a:r>
          </a:p>
        </p:txBody>
      </p:sp>
    </p:spTree>
    <p:extLst>
      <p:ext uri="{BB962C8B-B14F-4D97-AF65-F5344CB8AC3E}">
        <p14:creationId xmlns:p14="http://schemas.microsoft.com/office/powerpoint/2010/main" val="884357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C3EE0-3856-4CB6-9B2D-9F4EA6B87AF6}"/>
              </a:ext>
            </a:extLst>
          </p:cNvPr>
          <p:cNvSpPr>
            <a:spLocks noGrp="1"/>
          </p:cNvSpPr>
          <p:nvPr>
            <p:ph idx="1"/>
          </p:nvPr>
        </p:nvSpPr>
        <p:spPr>
          <a:xfrm>
            <a:off x="225287" y="185530"/>
            <a:ext cx="11794435" cy="6546574"/>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There are four major types of evaluations: </a:t>
            </a:r>
            <a:r>
              <a:rPr lang="en-US" sz="2400" b="1" dirty="0">
                <a:latin typeface="Arial" panose="020B0604020202020204" pitchFamily="34" charset="0"/>
                <a:cs typeface="Arial" panose="020B0604020202020204" pitchFamily="34" charset="0"/>
              </a:rPr>
              <a:t>formative, process, outcome, and impact.</a:t>
            </a:r>
          </a:p>
          <a:p>
            <a:pPr marL="457200" indent="-457200">
              <a:lnSpc>
                <a:spcPct val="150000"/>
              </a:lnSpc>
              <a:buFont typeface="+mj-lt"/>
              <a:buAutoNum type="arabicPeriod"/>
            </a:pPr>
            <a:r>
              <a:rPr lang="en-US" sz="2400" b="1" i="1" dirty="0">
                <a:solidFill>
                  <a:srgbClr val="00B050"/>
                </a:solidFill>
                <a:latin typeface="Arial" panose="020B0604020202020204" pitchFamily="34" charset="0"/>
                <a:cs typeface="Arial" panose="020B0604020202020204" pitchFamily="34" charset="0"/>
              </a:rPr>
              <a:t>Formative Evaluation (Prior)</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 formative evaluation is undertaken to test approaches, materials, and ideas.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Additionally, formative evaluations are utilized </a:t>
            </a:r>
            <a:r>
              <a:rPr lang="en-US" dirty="0">
                <a:solidFill>
                  <a:srgbClr val="00B050"/>
                </a:solidFill>
                <a:latin typeface="Arial" panose="020B0604020202020204" pitchFamily="34" charset="0"/>
                <a:cs typeface="Arial" panose="020B0604020202020204" pitchFamily="34" charset="0"/>
              </a:rPr>
              <a:t>to understand the target audience </a:t>
            </a:r>
            <a:r>
              <a:rPr lang="en-US" dirty="0">
                <a:latin typeface="Arial" panose="020B0604020202020204" pitchFamily="34" charset="0"/>
                <a:cs typeface="Arial" panose="020B0604020202020204" pitchFamily="34" charset="0"/>
              </a:rPr>
              <a:t>based on project goals and objectives before a project is implemented.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an attempt to improve implementation before getting started.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For example, stakeholders and landowners are surveyed concerning barriers to adopting management approaches and survey results are then utilized to develop an implementation approach that will overcome the barriers identified.</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69004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D68B0C-B47C-4436-862E-CA8A83E849C9}"/>
              </a:ext>
            </a:extLst>
          </p:cNvPr>
          <p:cNvSpPr>
            <a:spLocks noGrp="1"/>
          </p:cNvSpPr>
          <p:nvPr>
            <p:ph idx="1"/>
          </p:nvPr>
        </p:nvSpPr>
        <p:spPr>
          <a:xfrm>
            <a:off x="265043" y="132521"/>
            <a:ext cx="11728174" cy="6612835"/>
          </a:xfrm>
        </p:spPr>
        <p:txBody>
          <a:bodyPr>
            <a:normAutofit lnSpcReduction="10000"/>
          </a:bodyPr>
          <a:lstStyle/>
          <a:p>
            <a:pPr marL="514350" indent="-514350" algn="just">
              <a:lnSpc>
                <a:spcPct val="150000"/>
              </a:lnSpc>
              <a:buFont typeface="+mj-lt"/>
              <a:buAutoNum type="arabicPeriod" startAt="2"/>
            </a:pPr>
            <a:r>
              <a:rPr lang="en-US" sz="2400" i="1" dirty="0">
                <a:solidFill>
                  <a:srgbClr val="00B050"/>
                </a:solidFill>
                <a:latin typeface="Arial" panose="020B0604020202020204" pitchFamily="34" charset="0"/>
                <a:cs typeface="Arial" panose="020B0604020202020204" pitchFamily="34" charset="0"/>
              </a:rPr>
              <a:t>Process Evaluation (During)</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While this type of evaluation is sometimes considered part of a formative evaluation for watershed management,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a stand alone type that </a:t>
            </a:r>
            <a:r>
              <a:rPr lang="en-US" dirty="0">
                <a:solidFill>
                  <a:srgbClr val="00B050"/>
                </a:solidFill>
                <a:latin typeface="Arial" panose="020B0604020202020204" pitchFamily="34" charset="0"/>
                <a:cs typeface="Arial" panose="020B0604020202020204" pitchFamily="34" charset="0"/>
              </a:rPr>
              <a:t>focuses on the tracking of activities and expenditures.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“Bean counting” is another name for this type of activity.</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Consider how many indicators are needed; most watershed efforts require the use of multiple indicators to account for complex processes and the uncertainty regarding individual indicator effectiveness. </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Environmental indicators are measurements of water quality, habitat, or other criteria that tell something about the environment's health while administrative indicators are beans that you can count</a:t>
            </a:r>
          </a:p>
        </p:txBody>
      </p:sp>
    </p:spTree>
    <p:extLst>
      <p:ext uri="{BB962C8B-B14F-4D97-AF65-F5344CB8AC3E}">
        <p14:creationId xmlns:p14="http://schemas.microsoft.com/office/powerpoint/2010/main" val="38952105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E1ADEE-60AC-4044-88F6-01DFC13E3934}"/>
              </a:ext>
            </a:extLst>
          </p:cNvPr>
          <p:cNvSpPr>
            <a:spLocks noGrp="1"/>
          </p:cNvSpPr>
          <p:nvPr>
            <p:ph idx="1"/>
          </p:nvPr>
        </p:nvSpPr>
        <p:spPr>
          <a:xfrm>
            <a:off x="251791" y="291548"/>
            <a:ext cx="11688418" cy="6321287"/>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They(administrative indicators) are usually easy numbers to generate, but they are often intended as indirect indicators of the desired condition.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partnership should utilize an evaluation process that incorporates both </a:t>
            </a:r>
            <a:r>
              <a:rPr lang="en-US" sz="2400" dirty="0">
                <a:solidFill>
                  <a:srgbClr val="00B050"/>
                </a:solidFill>
                <a:latin typeface="Arial" panose="020B0604020202020204" pitchFamily="34" charset="0"/>
                <a:cs typeface="Arial" panose="020B0604020202020204" pitchFamily="34" charset="0"/>
              </a:rPr>
              <a:t>environmental and administrative indicators </a:t>
            </a:r>
            <a:r>
              <a:rPr lang="en-US" sz="2400" dirty="0">
                <a:latin typeface="Arial" panose="020B0604020202020204" pitchFamily="34" charset="0"/>
                <a:cs typeface="Arial" panose="020B0604020202020204" pitchFamily="34" charset="0"/>
              </a:rPr>
              <a:t>in the ongoing tracking of the watershed management plan’s implementation.</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This type of evaluation helps partnerships </a:t>
            </a:r>
            <a:r>
              <a:rPr lang="en-US" sz="2400" dirty="0">
                <a:solidFill>
                  <a:srgbClr val="00B050"/>
                </a:solidFill>
                <a:latin typeface="Arial" panose="020B0604020202020204" pitchFamily="34" charset="0"/>
                <a:cs typeface="Arial" panose="020B0604020202020204" pitchFamily="34" charset="0"/>
              </a:rPr>
              <a:t>correct errors, eliminate redundancy, refine the monitoring program, and test progress toward objectives</a:t>
            </a:r>
            <a:r>
              <a:rPr lang="en-US" sz="2400" dirty="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 major problem in utilizing process evaluation in watershed management efforts is the inability of process evaluations to determine the cause of the </a:t>
            </a:r>
            <a:r>
              <a:rPr lang="en-US" sz="2400" dirty="0">
                <a:solidFill>
                  <a:srgbClr val="00B050"/>
                </a:solidFill>
                <a:latin typeface="Arial" panose="020B0604020202020204" pitchFamily="34" charset="0"/>
                <a:cs typeface="Arial" panose="020B0604020202020204" pitchFamily="34" charset="0"/>
              </a:rPr>
              <a:t>problem and the lag time associated with reporting accomplishments.</a:t>
            </a:r>
          </a:p>
        </p:txBody>
      </p:sp>
    </p:spTree>
    <p:extLst>
      <p:ext uri="{BB962C8B-B14F-4D97-AF65-F5344CB8AC3E}">
        <p14:creationId xmlns:p14="http://schemas.microsoft.com/office/powerpoint/2010/main" val="7740463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24B090-CAB2-4A2A-9FFC-04757FCBF436}"/>
              </a:ext>
            </a:extLst>
          </p:cNvPr>
          <p:cNvSpPr>
            <a:spLocks noGrp="1"/>
          </p:cNvSpPr>
          <p:nvPr>
            <p:ph idx="1"/>
          </p:nvPr>
        </p:nvSpPr>
        <p:spPr>
          <a:xfrm>
            <a:off x="198783" y="145774"/>
            <a:ext cx="11741425" cy="6559826"/>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Process evaluations can do the following:</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Monitor the planned actions by recording activities and number of participants systemically.</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Keep everyone focused on the big picture.</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Provide the database to allow the top decision-makers to evaluate cost-effectiveness (dollars spent/accomplishments) at every stage of the project.</a:t>
            </a:r>
          </a:p>
          <a:p>
            <a:pPr marL="914400" lvl="1" indent="-457200" algn="just">
              <a:lnSpc>
                <a:spcPct val="150000"/>
              </a:lnSpc>
              <a:buFont typeface="+mj-lt"/>
              <a:buAutoNum type="arabicPeriod"/>
            </a:pPr>
            <a:r>
              <a:rPr lang="en-US" dirty="0">
                <a:latin typeface="Arial" panose="020B0604020202020204" pitchFamily="34" charset="0"/>
                <a:cs typeface="Arial" panose="020B0604020202020204" pitchFamily="34" charset="0"/>
              </a:rPr>
              <a:t>Provide information for the communications plan.</a:t>
            </a:r>
          </a:p>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Process evaluations focus on:</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Actions various partners will take to achieve goals.</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Program goals related to how things are accomplished.</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Status of objectives.</a:t>
            </a:r>
          </a:p>
        </p:txBody>
      </p:sp>
    </p:spTree>
    <p:extLst>
      <p:ext uri="{BB962C8B-B14F-4D97-AF65-F5344CB8AC3E}">
        <p14:creationId xmlns:p14="http://schemas.microsoft.com/office/powerpoint/2010/main" val="30153298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405473-D18B-475E-A03C-3EB8497B0D76}"/>
              </a:ext>
            </a:extLst>
          </p:cNvPr>
          <p:cNvSpPr>
            <a:spLocks noGrp="1"/>
          </p:cNvSpPr>
          <p:nvPr>
            <p:ph idx="1"/>
          </p:nvPr>
        </p:nvSpPr>
        <p:spPr>
          <a:xfrm>
            <a:off x="185530" y="202096"/>
            <a:ext cx="11820939" cy="6453808"/>
          </a:xfrm>
        </p:spPr>
        <p:txBody>
          <a:bodyPr>
            <a:normAutofit/>
          </a:bodyPr>
          <a:lstStyle/>
          <a:p>
            <a:pPr marL="514350" indent="-514350" algn="just">
              <a:lnSpc>
                <a:spcPct val="150000"/>
              </a:lnSpc>
              <a:buFont typeface="+mj-lt"/>
              <a:buAutoNum type="arabicPeriod" startAt="3"/>
            </a:pPr>
            <a:r>
              <a:rPr lang="en-US" sz="2400" i="1" dirty="0">
                <a:solidFill>
                  <a:srgbClr val="00B050"/>
                </a:solidFill>
                <a:latin typeface="Arial" panose="020B0604020202020204" pitchFamily="34" charset="0"/>
                <a:cs typeface="Arial" panose="020B0604020202020204" pitchFamily="34" charset="0"/>
              </a:rPr>
              <a:t>Outcome Evaluation (Afterward)</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is also called a summative evaluation and measures the </a:t>
            </a:r>
            <a:r>
              <a:rPr lang="en-US" dirty="0">
                <a:solidFill>
                  <a:srgbClr val="00B050"/>
                </a:solidFill>
                <a:latin typeface="Arial" panose="020B0604020202020204" pitchFamily="34" charset="0"/>
                <a:cs typeface="Arial" panose="020B0604020202020204" pitchFamily="34" charset="0"/>
              </a:rPr>
              <a:t>short-term results </a:t>
            </a:r>
            <a:r>
              <a:rPr lang="en-US" dirty="0">
                <a:latin typeface="Arial" panose="020B0604020202020204" pitchFamily="34" charset="0"/>
                <a:cs typeface="Arial" panose="020B0604020202020204" pitchFamily="34" charset="0"/>
              </a:rPr>
              <a:t>associated with a project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big question, “What happened for the money spent?” is answered here</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Outcome evaluations can be used to:</a:t>
            </a:r>
          </a:p>
          <a:p>
            <a:pPr lvl="2" algn="just">
              <a:lnSpc>
                <a:spcPct val="1500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Measure changes in knowledge, attitudes, awareness, skills, aspirations, or behavior.</a:t>
            </a:r>
          </a:p>
          <a:p>
            <a:pPr lvl="2" algn="just">
              <a:lnSpc>
                <a:spcPct val="1500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Determine if the project worked within the desired time frame. </a:t>
            </a:r>
          </a:p>
          <a:p>
            <a:pPr lvl="2" algn="just">
              <a:lnSpc>
                <a:spcPct val="150000"/>
              </a:lnSpc>
              <a:buFont typeface="Wingdings" panose="05000000000000000000" pitchFamily="2" charset="2"/>
              <a:buChar char="Ø"/>
            </a:pPr>
            <a:r>
              <a:rPr lang="en-US" sz="2400" dirty="0">
                <a:solidFill>
                  <a:srgbClr val="00B050"/>
                </a:solidFill>
                <a:latin typeface="Arial" panose="020B0604020202020204" pitchFamily="34" charset="0"/>
                <a:cs typeface="Arial" panose="020B0604020202020204" pitchFamily="34" charset="0"/>
              </a:rPr>
              <a:t>Determine if the project goes beyond the desired effects</a:t>
            </a:r>
          </a:p>
        </p:txBody>
      </p:sp>
    </p:spTree>
    <p:extLst>
      <p:ext uri="{BB962C8B-B14F-4D97-AF65-F5344CB8AC3E}">
        <p14:creationId xmlns:p14="http://schemas.microsoft.com/office/powerpoint/2010/main" val="40329520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C190AD-FAB6-4EA5-AA62-E504C5A4C355}"/>
              </a:ext>
            </a:extLst>
          </p:cNvPr>
          <p:cNvSpPr>
            <a:spLocks noGrp="1"/>
          </p:cNvSpPr>
          <p:nvPr>
            <p:ph idx="1"/>
          </p:nvPr>
        </p:nvSpPr>
        <p:spPr>
          <a:xfrm>
            <a:off x="225287" y="92765"/>
            <a:ext cx="11635409" cy="6665844"/>
          </a:xfrm>
        </p:spPr>
        <p:txBody>
          <a:bodyPr>
            <a:normAutofit lnSpcReduction="10000"/>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To know whether the partnership has made environmental progress, the partnership must know where it started.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That is why a basic assessment of the chemical, physical, and biological condition is fundamental to a partnership’s evaluation program.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basic goal of the evaluation is to determine whether management approaches worked; did implementation occur as planned?</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Determine which management practices were installed in particular locations to solve certain problems.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What was the effectiveness of the control actions implemented?</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Management goals need to be set for structural, vegetative, and management practices</a:t>
            </a:r>
          </a:p>
        </p:txBody>
      </p:sp>
    </p:spTree>
    <p:extLst>
      <p:ext uri="{BB962C8B-B14F-4D97-AF65-F5344CB8AC3E}">
        <p14:creationId xmlns:p14="http://schemas.microsoft.com/office/powerpoint/2010/main" val="4251637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643E2F-566E-4733-9DA4-5F3D8FF3F47A}"/>
              </a:ext>
            </a:extLst>
          </p:cNvPr>
          <p:cNvSpPr>
            <a:spLocks noGrp="1"/>
          </p:cNvSpPr>
          <p:nvPr>
            <p:ph idx="1"/>
          </p:nvPr>
        </p:nvSpPr>
        <p:spPr>
          <a:xfrm>
            <a:off x="371061" y="172278"/>
            <a:ext cx="11542643" cy="6533321"/>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helps to detect not only </a:t>
            </a:r>
            <a:r>
              <a:rPr lang="en-US" sz="2400" dirty="0">
                <a:solidFill>
                  <a:srgbClr val="00B050"/>
                </a:solidFill>
                <a:latin typeface="Arial" panose="020B0604020202020204" pitchFamily="34" charset="0"/>
                <a:cs typeface="Arial" panose="020B0604020202020204" pitchFamily="34" charset="0"/>
              </a:rPr>
              <a:t>successes but also failures </a:t>
            </a:r>
            <a:r>
              <a:rPr lang="en-US" sz="2400" dirty="0">
                <a:latin typeface="Arial" panose="020B0604020202020204" pitchFamily="34" charset="0"/>
                <a:cs typeface="Arial" panose="020B0604020202020204" pitchFamily="34" charset="0"/>
              </a:rPr>
              <a:t>in project implementation, and consequently aids learning from previous experiences and adaptation to changing circumstances.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is key for demonstrating the </a:t>
            </a:r>
            <a:r>
              <a:rPr lang="en-US" sz="2400" dirty="0">
                <a:solidFill>
                  <a:srgbClr val="00B050"/>
                </a:solidFill>
                <a:latin typeface="Arial" panose="020B0604020202020204" pitchFamily="34" charset="0"/>
                <a:cs typeface="Arial" panose="020B0604020202020204" pitchFamily="34" charset="0"/>
              </a:rPr>
              <a:t>multiple benefits and impacts </a:t>
            </a:r>
            <a:r>
              <a:rPr lang="en-US" sz="2400" dirty="0">
                <a:latin typeface="Arial" panose="020B0604020202020204" pitchFamily="34" charset="0"/>
                <a:cs typeface="Arial" panose="020B0604020202020204" pitchFamily="34" charset="0"/>
              </a:rPr>
              <a:t>of watershed management projects,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is critical for the institutionalization and upscaling of solutions and models that have proved successful</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is also crucial for securing additional financial resources.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contributes to accountability and provides a basis for external project evaluation</a:t>
            </a:r>
          </a:p>
        </p:txBody>
      </p:sp>
    </p:spTree>
    <p:extLst>
      <p:ext uri="{BB962C8B-B14F-4D97-AF65-F5344CB8AC3E}">
        <p14:creationId xmlns:p14="http://schemas.microsoft.com/office/powerpoint/2010/main" val="28318598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002273-90CD-443A-B0FD-375A44AF4FAA}"/>
              </a:ext>
            </a:extLst>
          </p:cNvPr>
          <p:cNvSpPr>
            <a:spLocks noGrp="1"/>
          </p:cNvSpPr>
          <p:nvPr>
            <p:ph idx="1"/>
          </p:nvPr>
        </p:nvSpPr>
        <p:spPr>
          <a:xfrm>
            <a:off x="106017" y="172278"/>
            <a:ext cx="11979966" cy="6467061"/>
          </a:xfrm>
        </p:spPr>
        <p:txBody>
          <a:bodyPr>
            <a:noAutofit/>
          </a:bodyPr>
          <a:lstStyle/>
          <a:p>
            <a:pPr marL="514350" indent="-514350" algn="just">
              <a:lnSpc>
                <a:spcPct val="150000"/>
              </a:lnSpc>
              <a:buFont typeface="+mj-lt"/>
              <a:buAutoNum type="arabicPeriod" startAt="4"/>
            </a:pPr>
            <a:r>
              <a:rPr lang="en-US" sz="2400" i="1" dirty="0">
                <a:solidFill>
                  <a:srgbClr val="00B050"/>
                </a:solidFill>
                <a:latin typeface="Arial" panose="020B0604020202020204" pitchFamily="34" charset="0"/>
                <a:cs typeface="Arial" panose="020B0604020202020204" pitchFamily="34" charset="0"/>
              </a:rPr>
              <a:t>Impact Evaluation (Much Later)</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Impact evaluation is the most difficult type of evaluation to complete.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measures the long-term impacts of a management effort.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Evaluation criteria utilized must be able to distinguish between </a:t>
            </a:r>
            <a:r>
              <a:rPr lang="en-US" b="1" dirty="0">
                <a:solidFill>
                  <a:srgbClr val="00B050"/>
                </a:solidFill>
                <a:latin typeface="Arial" panose="020B0604020202020204" pitchFamily="34" charset="0"/>
                <a:cs typeface="Arial" panose="020B0604020202020204" pitchFamily="34" charset="0"/>
              </a:rPr>
              <a:t>failures of watershed management science and failures of poor application of the science</a:t>
            </a:r>
            <a:r>
              <a:rPr lang="en-US"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This type of evaluation requires durability of project goals, objectives, &amp; reporting.</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It is important to note that over a longer time, the perceptions and expectations of stakeholders may change.</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Long-term results usually vary from the short-term results, so impact evaluation is needed to measure the ultimate value of the effort.</a:t>
            </a:r>
          </a:p>
        </p:txBody>
      </p:sp>
    </p:spTree>
    <p:extLst>
      <p:ext uri="{BB962C8B-B14F-4D97-AF65-F5344CB8AC3E}">
        <p14:creationId xmlns:p14="http://schemas.microsoft.com/office/powerpoint/2010/main" val="21625999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1645DA-33BA-40A8-8D18-D6D0A8094BFC}"/>
              </a:ext>
            </a:extLst>
          </p:cNvPr>
          <p:cNvSpPr>
            <a:spLocks noGrp="1"/>
          </p:cNvSpPr>
          <p:nvPr>
            <p:ph idx="1"/>
          </p:nvPr>
        </p:nvSpPr>
        <p:spPr>
          <a:xfrm>
            <a:off x="225287" y="185530"/>
            <a:ext cx="11754678" cy="6480313"/>
          </a:xfrm>
        </p:spPr>
        <p:txBody>
          <a:bodyPr>
            <a:normAutofit/>
          </a:bodyPr>
          <a:lstStyle/>
          <a:p>
            <a:pPr algn="just">
              <a:lnSpc>
                <a:spcPct val="150000"/>
              </a:lnSpc>
              <a:buFont typeface="Wingdings" panose="05000000000000000000" pitchFamily="2" charset="2"/>
              <a:buChar char="q"/>
            </a:pPr>
            <a:r>
              <a:rPr lang="en-US" sz="2400" dirty="0">
                <a:solidFill>
                  <a:srgbClr val="00B050"/>
                </a:solidFill>
                <a:latin typeface="Arial" panose="020B0604020202020204" pitchFamily="34" charset="0"/>
                <a:cs typeface="Arial" panose="020B0604020202020204" pitchFamily="34" charset="0"/>
              </a:rPr>
              <a:t>With this type of evaluation the partnership can answer:</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Did anything change?</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Did the watershed resources get better?</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Did the partnership achieve its goals?</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Was the money spent worth it?</a:t>
            </a:r>
          </a:p>
          <a:p>
            <a:pPr lvl="1" algn="just">
              <a:lnSpc>
                <a:spcPct val="150000"/>
              </a:lnSpc>
              <a:buFont typeface="Wingdings" panose="05000000000000000000" pitchFamily="2" charset="2"/>
              <a:buChar char="v"/>
            </a:pPr>
            <a:r>
              <a:rPr lang="en-US" dirty="0">
                <a:solidFill>
                  <a:srgbClr val="00B050"/>
                </a:solidFill>
                <a:latin typeface="Arial" panose="020B0604020202020204" pitchFamily="34" charset="0"/>
                <a:cs typeface="Arial" panose="020B0604020202020204" pitchFamily="34" charset="0"/>
              </a:rPr>
              <a:t>Were the right controls put in place? .....</a:t>
            </a:r>
          </a:p>
          <a:p>
            <a:pPr lvl="0" algn="just" fontAlgn="base">
              <a:lnSpc>
                <a:spcPct val="150000"/>
              </a:lnSpc>
              <a:spcBef>
                <a:spcPct val="20000"/>
              </a:spcBef>
              <a:spcAft>
                <a:spcPct val="0"/>
              </a:spcAft>
              <a:buFont typeface="Wingdings" panose="05000000000000000000" pitchFamily="2" charset="2"/>
              <a:buChar char="q"/>
            </a:pPr>
            <a:r>
              <a:rPr lang="en-US" altLang="en-US" sz="2400" dirty="0">
                <a:solidFill>
                  <a:srgbClr val="000000"/>
                </a:solidFill>
                <a:latin typeface="Arial"/>
                <a:cs typeface="Arial"/>
              </a:rPr>
              <a:t>Impact is the difference between outcomes with the program and without it</a:t>
            </a:r>
          </a:p>
          <a:p>
            <a:pPr lvl="0" algn="just" fontAlgn="base">
              <a:lnSpc>
                <a:spcPct val="150000"/>
              </a:lnSpc>
              <a:spcBef>
                <a:spcPct val="20000"/>
              </a:spcBef>
              <a:spcAft>
                <a:spcPct val="0"/>
              </a:spcAft>
              <a:buFont typeface="Wingdings" panose="05000000000000000000" pitchFamily="2" charset="2"/>
              <a:buChar char="q"/>
            </a:pPr>
            <a:r>
              <a:rPr lang="en-US" altLang="en-US" sz="2400" dirty="0">
                <a:solidFill>
                  <a:srgbClr val="000000"/>
                </a:solidFill>
                <a:latin typeface="Arial"/>
                <a:cs typeface="Arial"/>
              </a:rPr>
              <a:t>The goal of impact evaluation is to measure this difference in a way that can attribute the difference to the program, and only the program</a:t>
            </a:r>
            <a:endParaRPr lang="en-US" sz="24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7751791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BAF9EA-B870-4BC7-9D47-D3FFA0B1C043}"/>
              </a:ext>
            </a:extLst>
          </p:cNvPr>
          <p:cNvSpPr>
            <a:spLocks noGrp="1"/>
          </p:cNvSpPr>
          <p:nvPr>
            <p:ph idx="1"/>
          </p:nvPr>
        </p:nvSpPr>
        <p:spPr>
          <a:xfrm>
            <a:off x="278297" y="185530"/>
            <a:ext cx="11569146" cy="6453809"/>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EVALUATION LEVELS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 holistic perspective is needed when monitoring the performance of the watershed management effort.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Many different evaluation tools are available for watershed management efforts’ evaluation.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Since the focus of most watershed management efforts is on changing people’s behavior, </a:t>
            </a:r>
            <a:r>
              <a:rPr lang="en-US" b="1" dirty="0">
                <a:solidFill>
                  <a:srgbClr val="00B050"/>
                </a:solidFill>
                <a:latin typeface="Arial" panose="020B0604020202020204" pitchFamily="34" charset="0"/>
                <a:cs typeface="Arial" panose="020B0604020202020204" pitchFamily="34" charset="0"/>
              </a:rPr>
              <a:t>Bennett’s hierarchy </a:t>
            </a:r>
            <a:r>
              <a:rPr lang="en-US" dirty="0">
                <a:latin typeface="Arial" panose="020B0604020202020204" pitchFamily="34" charset="0"/>
                <a:cs typeface="Arial" panose="020B0604020202020204" pitchFamily="34" charset="0"/>
              </a:rPr>
              <a:t>of evidence provides a framework for organizing the evaluation.</a:t>
            </a:r>
          </a:p>
        </p:txBody>
      </p:sp>
    </p:spTree>
    <p:extLst>
      <p:ext uri="{BB962C8B-B14F-4D97-AF65-F5344CB8AC3E}">
        <p14:creationId xmlns:p14="http://schemas.microsoft.com/office/powerpoint/2010/main" val="22136616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A96BB-DAAF-4673-AB66-5EBD33ED25FE}"/>
              </a:ext>
            </a:extLst>
          </p:cNvPr>
          <p:cNvSpPr>
            <a:spLocks noGrp="1"/>
          </p:cNvSpPr>
          <p:nvPr>
            <p:ph type="title"/>
          </p:nvPr>
        </p:nvSpPr>
        <p:spPr>
          <a:xfrm>
            <a:off x="838200" y="106017"/>
            <a:ext cx="10515600" cy="318053"/>
          </a:xfrm>
        </p:spPr>
        <p:txBody>
          <a:bodyPr>
            <a:noAutofit/>
          </a:bodyPr>
          <a:lstStyle/>
          <a:p>
            <a:r>
              <a:rPr lang="en-US" sz="2400" b="1" dirty="0">
                <a:latin typeface="Arial" panose="020B0604020202020204" pitchFamily="34" charset="0"/>
                <a:cs typeface="Arial" panose="020B0604020202020204" pitchFamily="34" charset="0"/>
              </a:rPr>
              <a:t>Bennett’s hierarchy of evidence</a:t>
            </a:r>
          </a:p>
        </p:txBody>
      </p:sp>
      <p:sp>
        <p:nvSpPr>
          <p:cNvPr id="3" name="Content Placeholder 2">
            <a:extLst>
              <a:ext uri="{FF2B5EF4-FFF2-40B4-BE49-F238E27FC236}">
                <a16:creationId xmlns:a16="http://schemas.microsoft.com/office/drawing/2014/main" id="{60764A09-31F9-4520-B823-799C034C3E49}"/>
              </a:ext>
            </a:extLst>
          </p:cNvPr>
          <p:cNvSpPr>
            <a:spLocks noGrp="1"/>
          </p:cNvSpPr>
          <p:nvPr>
            <p:ph sz="half" idx="1"/>
          </p:nvPr>
        </p:nvSpPr>
        <p:spPr>
          <a:xfrm>
            <a:off x="132522" y="543339"/>
            <a:ext cx="5963478" cy="6208644"/>
          </a:xfrm>
          <a:solidFill>
            <a:schemeClr val="bg1">
              <a:lumMod val="95000"/>
            </a:schemeClr>
          </a:solidFill>
        </p:spPr>
        <p:txBody>
          <a:bodyPr>
            <a:noAutofit/>
          </a:bodyPr>
          <a:lstStyle/>
          <a:p>
            <a:pPr marL="457200" indent="-457200" algn="just">
              <a:lnSpc>
                <a:spcPts val="3400"/>
              </a:lnSpc>
              <a:buFont typeface="+mj-lt"/>
              <a:buAutoNum type="arabicPeriod"/>
            </a:pPr>
            <a:r>
              <a:rPr lang="en-US" sz="2400" b="1" dirty="0">
                <a:latin typeface="Arial" panose="020B0604020202020204" pitchFamily="34" charset="0"/>
                <a:cs typeface="Arial" panose="020B0604020202020204" pitchFamily="34" charset="0"/>
              </a:rPr>
              <a:t>Inputs</a:t>
            </a:r>
            <a:r>
              <a:rPr lang="en-US" sz="2400" dirty="0">
                <a:latin typeface="Arial" panose="020B0604020202020204" pitchFamily="34" charset="0"/>
                <a:cs typeface="Arial" panose="020B0604020202020204" pitchFamily="34" charset="0"/>
              </a:rPr>
              <a:t>. Project resources that are used to carry out the work like minimum funds, paid staff, volunteers, office space, and supplies.</a:t>
            </a:r>
          </a:p>
          <a:p>
            <a:pPr marL="457200" indent="-457200" algn="just">
              <a:lnSpc>
                <a:spcPts val="3400"/>
              </a:lnSpc>
              <a:buFont typeface="+mj-lt"/>
              <a:buAutoNum type="arabicPeriod"/>
            </a:pPr>
            <a:r>
              <a:rPr lang="en-US" sz="2400" b="1" dirty="0">
                <a:latin typeface="Arial" panose="020B0604020202020204" pitchFamily="34" charset="0"/>
                <a:cs typeface="Arial" panose="020B0604020202020204" pitchFamily="34" charset="0"/>
              </a:rPr>
              <a:t>Activities</a:t>
            </a:r>
            <a:r>
              <a:rPr lang="en-US" sz="2400" dirty="0">
                <a:latin typeface="Arial" panose="020B0604020202020204" pitchFamily="34" charset="0"/>
                <a:cs typeface="Arial" panose="020B0604020202020204" pitchFamily="34" charset="0"/>
              </a:rPr>
              <a:t>. Event occurrences, actions that are done to implement the effort, such as planning.</a:t>
            </a:r>
          </a:p>
          <a:p>
            <a:pPr marL="457200" indent="-457200" algn="just">
              <a:lnSpc>
                <a:spcPts val="3400"/>
              </a:lnSpc>
              <a:buFont typeface="+mj-lt"/>
              <a:buAutoNum type="arabicPeriod"/>
            </a:pPr>
            <a:r>
              <a:rPr lang="en-US" sz="2400" b="1" dirty="0">
                <a:latin typeface="Arial" panose="020B0604020202020204" pitchFamily="34" charset="0"/>
                <a:cs typeface="Arial" panose="020B0604020202020204" pitchFamily="34" charset="0"/>
              </a:rPr>
              <a:t>Target audiences</a:t>
            </a:r>
            <a:r>
              <a:rPr lang="en-US" sz="2400" dirty="0">
                <a:latin typeface="Arial" panose="020B0604020202020204" pitchFamily="34" charset="0"/>
                <a:cs typeface="Arial" panose="020B0604020202020204" pitchFamily="34" charset="0"/>
              </a:rPr>
              <a:t>. The stakeholder groups targeted for the various watershed management effort.</a:t>
            </a:r>
          </a:p>
          <a:p>
            <a:pPr marL="457200" indent="-457200" algn="just">
              <a:lnSpc>
                <a:spcPts val="3400"/>
              </a:lnSpc>
              <a:buFont typeface="+mj-lt"/>
              <a:buAutoNum type="arabicPeriod"/>
            </a:pPr>
            <a:r>
              <a:rPr lang="en-US" sz="2400" b="1" dirty="0">
                <a:latin typeface="Arial" panose="020B0604020202020204" pitchFamily="34" charset="0"/>
                <a:cs typeface="Arial" panose="020B0604020202020204" pitchFamily="34" charset="0"/>
              </a:rPr>
              <a:t>Reactions</a:t>
            </a:r>
            <a:r>
              <a:rPr lang="en-US" sz="2400" dirty="0">
                <a:latin typeface="Arial" panose="020B0604020202020204" pitchFamily="34" charset="0"/>
                <a:cs typeface="Arial" panose="020B0604020202020204" pitchFamily="34" charset="0"/>
              </a:rPr>
              <a:t>. The target audience’s reactions or views toward the proposed and implemented activities.</a:t>
            </a:r>
          </a:p>
        </p:txBody>
      </p:sp>
      <p:sp>
        <p:nvSpPr>
          <p:cNvPr id="4" name="Content Placeholder 3">
            <a:extLst>
              <a:ext uri="{FF2B5EF4-FFF2-40B4-BE49-F238E27FC236}">
                <a16:creationId xmlns:a16="http://schemas.microsoft.com/office/drawing/2014/main" id="{5C80FA40-966B-47DC-8E93-43BAB604B03C}"/>
              </a:ext>
            </a:extLst>
          </p:cNvPr>
          <p:cNvSpPr>
            <a:spLocks noGrp="1"/>
          </p:cNvSpPr>
          <p:nvPr>
            <p:ph sz="half" idx="2"/>
          </p:nvPr>
        </p:nvSpPr>
        <p:spPr>
          <a:xfrm>
            <a:off x="6321287" y="424070"/>
            <a:ext cx="5738190" cy="6327913"/>
          </a:xfrm>
          <a:solidFill>
            <a:schemeClr val="bg1">
              <a:lumMod val="75000"/>
            </a:schemeClr>
          </a:solidFill>
        </p:spPr>
        <p:txBody>
          <a:bodyPr>
            <a:normAutofit lnSpcReduction="10000"/>
          </a:bodyPr>
          <a:lstStyle/>
          <a:p>
            <a:pPr marL="514350" indent="-514350" algn="just">
              <a:lnSpc>
                <a:spcPct val="150000"/>
              </a:lnSpc>
              <a:buFont typeface="+mj-lt"/>
              <a:buAutoNum type="arabicPeriod" startAt="5"/>
            </a:pPr>
            <a:r>
              <a:rPr lang="en-US" sz="2400" b="1" dirty="0">
                <a:latin typeface="Arial" panose="020B0604020202020204" pitchFamily="34" charset="0"/>
                <a:cs typeface="Arial" panose="020B0604020202020204" pitchFamily="34" charset="0"/>
              </a:rPr>
              <a:t>KASA changes. </a:t>
            </a:r>
            <a:r>
              <a:rPr lang="en-US" sz="2400" dirty="0">
                <a:latin typeface="Arial" panose="020B0604020202020204" pitchFamily="34" charset="0"/>
                <a:cs typeface="Arial" panose="020B0604020202020204" pitchFamily="34" charset="0"/>
              </a:rPr>
              <a:t>The </a:t>
            </a:r>
            <a:r>
              <a:rPr lang="en-US" sz="2400" b="1" dirty="0">
                <a:latin typeface="Arial" panose="020B0604020202020204" pitchFamily="34" charset="0"/>
                <a:cs typeface="Arial" panose="020B0604020202020204" pitchFamily="34" charset="0"/>
              </a:rPr>
              <a:t>K</a:t>
            </a:r>
            <a:r>
              <a:rPr lang="en-US" sz="2400" dirty="0">
                <a:latin typeface="Arial" panose="020B0604020202020204" pitchFamily="34" charset="0"/>
                <a:cs typeface="Arial" panose="020B0604020202020204" pitchFamily="34" charset="0"/>
              </a:rPr>
              <a:t>nowledge, </a:t>
            </a:r>
            <a:r>
              <a:rPr lang="en-US" sz="2400" b="1" dirty="0">
                <a:latin typeface="Arial" panose="020B0604020202020204" pitchFamily="34" charset="0"/>
                <a:cs typeface="Arial" panose="020B0604020202020204" pitchFamily="34" charset="0"/>
              </a:rPr>
              <a:t>A</a:t>
            </a:r>
            <a:r>
              <a:rPr lang="en-US" sz="2400" dirty="0">
                <a:latin typeface="Arial" panose="020B0604020202020204" pitchFamily="34" charset="0"/>
                <a:cs typeface="Arial" panose="020B0604020202020204" pitchFamily="34" charset="0"/>
              </a:rPr>
              <a:t>wareness, </a:t>
            </a:r>
            <a:r>
              <a:rPr lang="en-US" sz="2400" b="1" dirty="0">
                <a:latin typeface="Arial" panose="020B0604020202020204" pitchFamily="34" charset="0"/>
                <a:cs typeface="Arial" panose="020B0604020202020204" pitchFamily="34" charset="0"/>
              </a:rPr>
              <a:t>S</a:t>
            </a:r>
            <a:r>
              <a:rPr lang="en-US" sz="2400" dirty="0">
                <a:latin typeface="Arial" panose="020B0604020202020204" pitchFamily="34" charset="0"/>
                <a:cs typeface="Arial" panose="020B0604020202020204" pitchFamily="34" charset="0"/>
              </a:rPr>
              <a:t>kills, and </a:t>
            </a:r>
            <a:r>
              <a:rPr lang="en-US" sz="2400" b="1" dirty="0">
                <a:latin typeface="Arial" panose="020B0604020202020204" pitchFamily="34" charset="0"/>
                <a:cs typeface="Arial" panose="020B0604020202020204" pitchFamily="34" charset="0"/>
              </a:rPr>
              <a:t>A</a:t>
            </a:r>
            <a:r>
              <a:rPr lang="en-US" sz="2400" dirty="0">
                <a:latin typeface="Arial" panose="020B0604020202020204" pitchFamily="34" charset="0"/>
                <a:cs typeface="Arial" panose="020B0604020202020204" pitchFamily="34" charset="0"/>
              </a:rPr>
              <a:t>bility of the target audiences members that are needed to induce a behavior change.</a:t>
            </a:r>
          </a:p>
          <a:p>
            <a:pPr marL="514350" indent="-514350" algn="just">
              <a:lnSpc>
                <a:spcPct val="150000"/>
              </a:lnSpc>
              <a:buFont typeface="+mj-lt"/>
              <a:buAutoNum type="arabicPeriod" startAt="5"/>
            </a:pPr>
            <a:r>
              <a:rPr lang="en-US" sz="2400" b="1" dirty="0">
                <a:latin typeface="Arial" panose="020B0604020202020204" pitchFamily="34" charset="0"/>
                <a:cs typeface="Arial" panose="020B0604020202020204" pitchFamily="34" charset="0"/>
              </a:rPr>
              <a:t>Changes in behavior. </a:t>
            </a:r>
            <a:r>
              <a:rPr lang="en-US" sz="2400" dirty="0">
                <a:latin typeface="Arial" panose="020B0604020202020204" pitchFamily="34" charset="0"/>
                <a:cs typeface="Arial" panose="020B0604020202020204" pitchFamily="34" charset="0"/>
              </a:rPr>
              <a:t>Participants’ behavior changes through the social capacity building process.</a:t>
            </a:r>
          </a:p>
          <a:p>
            <a:pPr marL="514350" indent="-514350" algn="just">
              <a:lnSpc>
                <a:spcPct val="150000"/>
              </a:lnSpc>
              <a:buFont typeface="+mj-lt"/>
              <a:buAutoNum type="arabicPeriod" startAt="5"/>
            </a:pPr>
            <a:r>
              <a:rPr lang="en-US" sz="2400" b="1" dirty="0">
                <a:latin typeface="Arial" panose="020B0604020202020204" pitchFamily="34" charset="0"/>
                <a:cs typeface="Arial" panose="020B0604020202020204" pitchFamily="34" charset="0"/>
              </a:rPr>
              <a:t>End results. </a:t>
            </a:r>
            <a:r>
              <a:rPr lang="en-US" sz="2400" dirty="0">
                <a:latin typeface="Arial" panose="020B0604020202020204" pitchFamily="34" charset="0"/>
                <a:cs typeface="Arial" panose="020B0604020202020204" pitchFamily="34" charset="0"/>
              </a:rPr>
              <a:t>Results related to the project’s goals and objectives developed when the original activities were planned.</a:t>
            </a:r>
          </a:p>
          <a:p>
            <a:endParaRPr lang="en-US" dirty="0"/>
          </a:p>
        </p:txBody>
      </p:sp>
    </p:spTree>
    <p:extLst>
      <p:ext uri="{BB962C8B-B14F-4D97-AF65-F5344CB8AC3E}">
        <p14:creationId xmlns:p14="http://schemas.microsoft.com/office/powerpoint/2010/main" val="178079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1B7EC18-6E36-47AD-8AFD-76EC02D9EBDF}"/>
              </a:ext>
            </a:extLst>
          </p:cNvPr>
          <p:cNvGraphicFramePr>
            <a:graphicFrameLocks noGrp="1"/>
          </p:cNvGraphicFramePr>
          <p:nvPr>
            <p:ph idx="1"/>
            <p:extLst>
              <p:ext uri="{D42A27DB-BD31-4B8C-83A1-F6EECF244321}">
                <p14:modId xmlns:p14="http://schemas.microsoft.com/office/powerpoint/2010/main" val="2630776609"/>
              </p:ext>
            </p:extLst>
          </p:nvPr>
        </p:nvGraphicFramePr>
        <p:xfrm>
          <a:off x="1364974" y="595589"/>
          <a:ext cx="10045147" cy="5150358"/>
        </p:xfrm>
        <a:graphic>
          <a:graphicData uri="http://schemas.openxmlformats.org/drawingml/2006/table">
            <a:tbl>
              <a:tblPr firstRow="1" bandRow="1">
                <a:tableStyleId>{2D5ABB26-0587-4C30-8999-92F81FD0307C}</a:tableStyleId>
              </a:tblPr>
              <a:tblGrid>
                <a:gridCol w="1964693">
                  <a:extLst>
                    <a:ext uri="{9D8B030D-6E8A-4147-A177-3AD203B41FA5}">
                      <a16:colId xmlns:a16="http://schemas.microsoft.com/office/drawing/2014/main" val="3718602217"/>
                    </a:ext>
                  </a:extLst>
                </a:gridCol>
                <a:gridCol w="8080454">
                  <a:extLst>
                    <a:ext uri="{9D8B030D-6E8A-4147-A177-3AD203B41FA5}">
                      <a16:colId xmlns:a16="http://schemas.microsoft.com/office/drawing/2014/main" val="3441829023"/>
                    </a:ext>
                  </a:extLst>
                </a:gridCol>
              </a:tblGrid>
              <a:tr h="370840">
                <a:tc gridSpan="2">
                  <a:txBody>
                    <a:bodyPr/>
                    <a:lstStyle/>
                    <a:p>
                      <a:pPr algn="l">
                        <a:lnSpc>
                          <a:spcPct val="150000"/>
                        </a:lnSpc>
                      </a:pPr>
                      <a:r>
                        <a:rPr lang="en-US" sz="2400" u="none" strike="noStrike" kern="1200" baseline="0" dirty="0">
                          <a:latin typeface="Arial" panose="020B0604020202020204" pitchFamily="34" charset="0"/>
                          <a:cs typeface="Arial" panose="020B0604020202020204" pitchFamily="34" charset="0"/>
                        </a:rPr>
                        <a:t>Bennett’s Hierarchy of Evidence</a:t>
                      </a:r>
                      <a:endParaRPr lang="en-US" sz="2400" dirty="0">
                        <a:latin typeface="Arial" panose="020B0604020202020204" pitchFamily="34" charset="0"/>
                        <a:cs typeface="Arial" panose="020B0604020202020204" pitchFamily="34" charset="0"/>
                      </a:endParaRPr>
                    </a:p>
                  </a:txBody>
                  <a:tcPr/>
                </a:tc>
                <a:tc hMerge="1">
                  <a:txBody>
                    <a:bodyPr/>
                    <a:lstStyle/>
                    <a:p>
                      <a:endParaRPr lang="en-US" dirty="0"/>
                    </a:p>
                  </a:txBody>
                  <a:tcPr/>
                </a:tc>
                <a:extLst>
                  <a:ext uri="{0D108BD9-81ED-4DB2-BD59-A6C34878D82A}">
                    <a16:rowId xmlns:a16="http://schemas.microsoft.com/office/drawing/2014/main" val="3434585939"/>
                  </a:ext>
                </a:extLst>
              </a:tr>
              <a:tr h="370840">
                <a:tc>
                  <a:txBody>
                    <a:bodyPr/>
                    <a:lstStyle/>
                    <a:p>
                      <a:pPr algn="ctr">
                        <a:lnSpc>
                          <a:spcPct val="150000"/>
                        </a:lnSpc>
                      </a:pPr>
                      <a:r>
                        <a:rPr lang="en-US" sz="2400" u="none" strike="noStrike" kern="1200" baseline="0" dirty="0">
                          <a:latin typeface="Arial" panose="020B0604020202020204" pitchFamily="34" charset="0"/>
                          <a:cs typeface="Arial" panose="020B0604020202020204" pitchFamily="34" charset="0"/>
                        </a:rPr>
                        <a:t>Level</a:t>
                      </a:r>
                      <a:endParaRPr lang="en-US" sz="2400"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400" u="none" strike="noStrike" kern="1200" baseline="0" dirty="0">
                          <a:latin typeface="Arial" panose="020B0604020202020204" pitchFamily="34" charset="0"/>
                          <a:cs typeface="Arial" panose="020B0604020202020204" pitchFamily="34" charset="0"/>
                        </a:rPr>
                        <a:t>Component</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0653736"/>
                  </a:ext>
                </a:extLst>
              </a:tr>
              <a:tr h="370840">
                <a:tc>
                  <a:txBody>
                    <a:bodyPr/>
                    <a:lstStyle/>
                    <a:p>
                      <a:pPr algn="ctr">
                        <a:lnSpc>
                          <a:spcPct val="150000"/>
                        </a:lnSpc>
                      </a:pPr>
                      <a:r>
                        <a:rPr lang="en-US" sz="2400" dirty="0">
                          <a:latin typeface="Arial" panose="020B0604020202020204" pitchFamily="34" charset="0"/>
                          <a:cs typeface="Arial" panose="020B0604020202020204" pitchFamily="34" charset="0"/>
                        </a:rPr>
                        <a:t>7</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End results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076913583"/>
                  </a:ext>
                </a:extLst>
              </a:tr>
              <a:tr h="370840">
                <a:tc>
                  <a:txBody>
                    <a:bodyPr/>
                    <a:lstStyle/>
                    <a:p>
                      <a:pPr algn="ctr">
                        <a:lnSpc>
                          <a:spcPct val="150000"/>
                        </a:lnSpc>
                      </a:pPr>
                      <a:r>
                        <a:rPr lang="en-US" sz="2400" dirty="0">
                          <a:latin typeface="Arial" panose="020B0604020202020204" pitchFamily="34" charset="0"/>
                          <a:cs typeface="Arial" panose="020B0604020202020204" pitchFamily="34" charset="0"/>
                        </a:rPr>
                        <a:t>6</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Behavior change</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153913355"/>
                  </a:ext>
                </a:extLst>
              </a:tr>
              <a:tr h="370840">
                <a:tc>
                  <a:txBody>
                    <a:bodyPr/>
                    <a:lstStyle/>
                    <a:p>
                      <a:pPr algn="ctr">
                        <a:lnSpc>
                          <a:spcPct val="150000"/>
                        </a:lnSpc>
                      </a:pPr>
                      <a:r>
                        <a:rPr lang="en-US" sz="2400" dirty="0">
                          <a:latin typeface="Arial" panose="020B0604020202020204" pitchFamily="34" charset="0"/>
                          <a:cs typeface="Arial" panose="020B0604020202020204" pitchFamily="34" charset="0"/>
                        </a:rPr>
                        <a:t>5</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(KASA) changes Knowledge, attitude, skills and ability</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64553821"/>
                  </a:ext>
                </a:extLst>
              </a:tr>
              <a:tr h="370840">
                <a:tc>
                  <a:txBody>
                    <a:bodyPr/>
                    <a:lstStyle/>
                    <a:p>
                      <a:pPr algn="ctr">
                        <a:lnSpc>
                          <a:spcPct val="150000"/>
                        </a:lnSpc>
                      </a:pPr>
                      <a:r>
                        <a:rPr lang="en-US" sz="2400" dirty="0">
                          <a:latin typeface="Arial" panose="020B0604020202020204" pitchFamily="34" charset="0"/>
                          <a:cs typeface="Arial" panose="020B0604020202020204" pitchFamily="34" charset="0"/>
                        </a:rPr>
                        <a:t>4</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Reactions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88198462"/>
                  </a:ext>
                </a:extLst>
              </a:tr>
              <a:tr h="370840">
                <a:tc>
                  <a:txBody>
                    <a:bodyPr/>
                    <a:lstStyle/>
                    <a:p>
                      <a:pPr algn="ctr">
                        <a:lnSpc>
                          <a:spcPct val="150000"/>
                        </a:lnSpc>
                      </a:pPr>
                      <a:r>
                        <a:rPr lang="en-US" sz="2400" dirty="0">
                          <a:latin typeface="Arial" panose="020B0604020202020204" pitchFamily="34" charset="0"/>
                          <a:cs typeface="Arial" panose="020B0604020202020204" pitchFamily="34" charset="0"/>
                        </a:rPr>
                        <a:t>3</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Target audience</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002027300"/>
                  </a:ext>
                </a:extLst>
              </a:tr>
              <a:tr h="370840">
                <a:tc>
                  <a:txBody>
                    <a:bodyPr/>
                    <a:lstStyle/>
                    <a:p>
                      <a:pPr algn="ctr">
                        <a:lnSpc>
                          <a:spcPct val="150000"/>
                        </a:lnSpc>
                      </a:pPr>
                      <a:r>
                        <a:rPr lang="en-US" sz="2400" dirty="0">
                          <a:latin typeface="Arial" panose="020B0604020202020204" pitchFamily="34" charset="0"/>
                          <a:cs typeface="Arial" panose="020B0604020202020204" pitchFamily="34" charset="0"/>
                        </a:rPr>
                        <a:t>2</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Activities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871913732"/>
                  </a:ext>
                </a:extLst>
              </a:tr>
              <a:tr h="370840">
                <a:tc>
                  <a:txBody>
                    <a:bodyPr/>
                    <a:lstStyle/>
                    <a:p>
                      <a:pPr algn="ctr">
                        <a:lnSpc>
                          <a:spcPct val="150000"/>
                        </a:lnSpc>
                      </a:pPr>
                      <a:r>
                        <a:rPr lang="en-US" sz="2400" dirty="0">
                          <a:latin typeface="Arial" panose="020B0604020202020204" pitchFamily="34" charset="0"/>
                          <a:cs typeface="Arial" panose="020B0604020202020204" pitchFamily="34" charset="0"/>
                        </a:rPr>
                        <a:t>1</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Inputs</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99679015"/>
                  </a:ext>
                </a:extLst>
              </a:tr>
            </a:tbl>
          </a:graphicData>
        </a:graphic>
      </p:graphicFrame>
    </p:spTree>
    <p:extLst>
      <p:ext uri="{BB962C8B-B14F-4D97-AF65-F5344CB8AC3E}">
        <p14:creationId xmlns:p14="http://schemas.microsoft.com/office/powerpoint/2010/main" val="17073877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64D3A5-B842-46C5-969E-2ECD5F73847E}"/>
              </a:ext>
            </a:extLst>
          </p:cNvPr>
          <p:cNvSpPr>
            <a:spLocks noGrp="1"/>
          </p:cNvSpPr>
          <p:nvPr>
            <p:ph idx="1"/>
          </p:nvPr>
        </p:nvSpPr>
        <p:spPr>
          <a:xfrm>
            <a:off x="251791" y="251790"/>
            <a:ext cx="11661913" cy="6467061"/>
          </a:xfrm>
        </p:spPr>
        <p:txBody>
          <a:bodyPr>
            <a:normAutofit lnSpcReduction="10000"/>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All watershed management efforts have objectives at several levels of the hierarchy.</a:t>
            </a:r>
          </a:p>
          <a:p>
            <a:pPr algn="just">
              <a:lnSpc>
                <a:spcPct val="150000"/>
              </a:lnSpc>
              <a:buFont typeface="Wingdings" panose="05000000000000000000" pitchFamily="2" charset="2"/>
              <a:buChar char="v"/>
            </a:pPr>
            <a:r>
              <a:rPr lang="en-US" sz="2400" dirty="0">
                <a:solidFill>
                  <a:srgbClr val="00B050"/>
                </a:solidFill>
                <a:latin typeface="Arial" panose="020B0604020202020204" pitchFamily="34" charset="0"/>
                <a:cs typeface="Arial" panose="020B0604020202020204" pitchFamily="34" charset="0"/>
              </a:rPr>
              <a:t>Good evaluations are often designed to measure at more than one level of the hierarchy.</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lowest two levels (inputs and activities) provide little or no measure of participant benefit or environmental improvement.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If the main focus of the evaluation is to increase the efforts’ administrative performance, it is important to apply more evaluation techniques at the lower levels (three and under).</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Overall, watershed management effectiveness requires evaluations to be conducted at the upper levels of the hierarchy.</a:t>
            </a:r>
          </a:p>
        </p:txBody>
      </p:sp>
    </p:spTree>
    <p:extLst>
      <p:ext uri="{BB962C8B-B14F-4D97-AF65-F5344CB8AC3E}">
        <p14:creationId xmlns:p14="http://schemas.microsoft.com/office/powerpoint/2010/main" val="18953325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91C4E1-DABB-4EB6-A788-B0C015EB4A52}"/>
              </a:ext>
            </a:extLst>
          </p:cNvPr>
          <p:cNvSpPr>
            <a:spLocks noGrp="1"/>
          </p:cNvSpPr>
          <p:nvPr>
            <p:ph idx="1"/>
          </p:nvPr>
        </p:nvSpPr>
        <p:spPr>
          <a:xfrm>
            <a:off x="371061" y="251791"/>
            <a:ext cx="11516139" cy="6506818"/>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Evaluations covering levels 4 (reactions) and 5 (KASA) provide an indication of whether or not the implementation approaches are working</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KASA changes give an indication of potential management approaches’ adoption.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Partnerships can use process evaluation techniques as program management tools to keep the effort on track.</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planning committee needs to verify what is important, keep track of progress, and use data on which to base midcourse corrections.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Implementation teams need to know what they have to learn about stakeholders and their behavior to ensure a successful effort.</a:t>
            </a:r>
          </a:p>
        </p:txBody>
      </p:sp>
    </p:spTree>
    <p:extLst>
      <p:ext uri="{BB962C8B-B14F-4D97-AF65-F5344CB8AC3E}">
        <p14:creationId xmlns:p14="http://schemas.microsoft.com/office/powerpoint/2010/main" val="24718577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EF11DB-581C-470E-971C-45A664EF258D}"/>
              </a:ext>
            </a:extLst>
          </p:cNvPr>
          <p:cNvSpPr>
            <a:spLocks noGrp="1"/>
          </p:cNvSpPr>
          <p:nvPr>
            <p:ph idx="1"/>
          </p:nvPr>
        </p:nvSpPr>
        <p:spPr>
          <a:xfrm>
            <a:off x="212035" y="212034"/>
            <a:ext cx="11701669" cy="6520069"/>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higher up the hierarchy you go, the greater the probability that external factors will influence the project results.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evaluations that utilize the higher levels of the hierarchy usually are more expensive because of data collection requirements and increased time to obtain results.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Evaluation techniques selected for higher levels of the hierarchy </a:t>
            </a:r>
            <a:r>
              <a:rPr lang="en-US" sz="2400" b="1" dirty="0">
                <a:solidFill>
                  <a:srgbClr val="00B050"/>
                </a:solidFill>
                <a:latin typeface="Arial" panose="020B0604020202020204" pitchFamily="34" charset="0"/>
                <a:cs typeface="Arial" panose="020B0604020202020204" pitchFamily="34" charset="0"/>
              </a:rPr>
              <a:t>must be flexible enough to respond to change.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evaluation process must always link the </a:t>
            </a:r>
            <a:r>
              <a:rPr lang="en-US" sz="2400" b="1" dirty="0">
                <a:latin typeface="Arial" panose="020B0604020202020204" pitchFamily="34" charset="0"/>
                <a:cs typeface="Arial" panose="020B0604020202020204" pitchFamily="34" charset="0"/>
              </a:rPr>
              <a:t>plan’s goals </a:t>
            </a:r>
            <a:r>
              <a:rPr lang="en-US" sz="2400" dirty="0">
                <a:latin typeface="Arial" panose="020B0604020202020204" pitchFamily="34" charset="0"/>
                <a:cs typeface="Arial" panose="020B0604020202020204" pitchFamily="34" charset="0"/>
              </a:rPr>
              <a:t>with the impacts and any needed modification as shown in the example</a:t>
            </a:r>
          </a:p>
        </p:txBody>
      </p:sp>
    </p:spTree>
    <p:extLst>
      <p:ext uri="{BB962C8B-B14F-4D97-AF65-F5344CB8AC3E}">
        <p14:creationId xmlns:p14="http://schemas.microsoft.com/office/powerpoint/2010/main" val="5462655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2DC368-D4B9-487F-B138-6A0504501ADD}"/>
              </a:ext>
            </a:extLst>
          </p:cNvPr>
          <p:cNvSpPr>
            <a:spLocks noGrp="1"/>
          </p:cNvSpPr>
          <p:nvPr>
            <p:ph idx="1"/>
          </p:nvPr>
        </p:nvSpPr>
        <p:spPr>
          <a:xfrm>
            <a:off x="159026" y="238538"/>
            <a:ext cx="11701670" cy="6619462"/>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For example:</a:t>
            </a:r>
          </a:p>
          <a:p>
            <a:pPr lvl="1" algn="just">
              <a:lnSpc>
                <a:spcPct val="1500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Plan goal</a:t>
            </a:r>
            <a:r>
              <a:rPr lang="en-US" dirty="0">
                <a:latin typeface="Arial" panose="020B0604020202020204" pitchFamily="34" charset="0"/>
                <a:cs typeface="Arial" panose="020B0604020202020204" pitchFamily="34" charset="0"/>
              </a:rPr>
              <a:t>. Reduce sediment delivery loading to Y Lake by 40%.</a:t>
            </a:r>
          </a:p>
          <a:p>
            <a:pPr lvl="1" algn="just">
              <a:lnSpc>
                <a:spcPct val="1500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Management question</a:t>
            </a:r>
            <a:r>
              <a:rPr lang="en-US" dirty="0">
                <a:solidFill>
                  <a:srgbClr val="00B05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Can sediment delivery to Y Lake from a new development be reduced to an acceptable level?</a:t>
            </a:r>
          </a:p>
          <a:p>
            <a:pPr lvl="1" algn="just">
              <a:lnSpc>
                <a:spcPct val="1500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Monitoring objective. </a:t>
            </a:r>
            <a:r>
              <a:rPr lang="en-US" dirty="0">
                <a:latin typeface="Arial" panose="020B0604020202020204" pitchFamily="34" charset="0"/>
                <a:cs typeface="Arial" panose="020B0604020202020204" pitchFamily="34" charset="0"/>
              </a:rPr>
              <a:t>To evaluate the effectiveness of proposed management practices in reducing sediment delivery from the new development.</a:t>
            </a:r>
          </a:p>
          <a:p>
            <a:pPr lvl="1" algn="just">
              <a:lnSpc>
                <a:spcPct val="1500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Monitoring results. </a:t>
            </a:r>
            <a:r>
              <a:rPr lang="en-US" dirty="0">
                <a:latin typeface="Arial" panose="020B0604020202020204" pitchFamily="34" charset="0"/>
                <a:cs typeface="Arial" panose="020B0604020202020204" pitchFamily="34" charset="0"/>
              </a:rPr>
              <a:t>Management practices effectively reduced sediment delivery to the identified level, with buffer strips providing the greatest benefit; however, efforts to establish a three-zoned buffer were not successful due to poor survival of shrubs and trees.</a:t>
            </a:r>
          </a:p>
          <a:p>
            <a:pPr marL="457200" lvl="1" indent="0" algn="just">
              <a:lnSpc>
                <a:spcPct val="15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16701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14A36-1AA2-415E-BD94-52D9F8F09A66}"/>
              </a:ext>
            </a:extLst>
          </p:cNvPr>
          <p:cNvSpPr>
            <a:spLocks noGrp="1"/>
          </p:cNvSpPr>
          <p:nvPr>
            <p:ph idx="1"/>
          </p:nvPr>
        </p:nvSpPr>
        <p:spPr>
          <a:xfrm>
            <a:off x="212035" y="251791"/>
            <a:ext cx="11688417" cy="6347792"/>
          </a:xfrm>
        </p:spPr>
        <p:txBody>
          <a:bodyPr/>
          <a:lstStyle/>
          <a:p>
            <a:pPr algn="just">
              <a:lnSpc>
                <a:spcPct val="150000"/>
              </a:lnSpc>
              <a:buFont typeface="Wingdings" panose="05000000000000000000" pitchFamily="2" charset="2"/>
              <a:buChar char="v"/>
            </a:pPr>
            <a:r>
              <a:rPr lang="en-US" sz="2400" b="1" dirty="0">
                <a:solidFill>
                  <a:srgbClr val="00B050"/>
                </a:solidFill>
                <a:latin typeface="Arial" panose="020B0604020202020204" pitchFamily="34" charset="0"/>
                <a:cs typeface="Arial" panose="020B0604020202020204" pitchFamily="34" charset="0"/>
              </a:rPr>
              <a:t>Management improvement</a:t>
            </a:r>
            <a:r>
              <a:rPr lang="en-US" sz="2400" dirty="0">
                <a:solidFill>
                  <a:srgbClr val="00B050"/>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Use a similar management practice package at future sites, with an emphasis on three-zoned buffers.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Modify shrub and tree recommendations to favor hardier species.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Adjust O&amp;M requirements to increase survival rates of plant species</a:t>
            </a:r>
          </a:p>
          <a:p>
            <a:endParaRPr lang="en-US" dirty="0"/>
          </a:p>
        </p:txBody>
      </p:sp>
    </p:spTree>
    <p:extLst>
      <p:ext uri="{BB962C8B-B14F-4D97-AF65-F5344CB8AC3E}">
        <p14:creationId xmlns:p14="http://schemas.microsoft.com/office/powerpoint/2010/main" val="1686866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0E2702-5197-4E90-AEB0-E7211456741F}"/>
              </a:ext>
            </a:extLst>
          </p:cNvPr>
          <p:cNvSpPr>
            <a:spLocks noGrp="1"/>
          </p:cNvSpPr>
          <p:nvPr>
            <p:ph idx="1"/>
          </p:nvPr>
        </p:nvSpPr>
        <p:spPr>
          <a:xfrm>
            <a:off x="318051" y="278296"/>
            <a:ext cx="11661913" cy="6334539"/>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As the watershed is a </a:t>
            </a:r>
            <a:r>
              <a:rPr lang="en-US" sz="2400" dirty="0">
                <a:solidFill>
                  <a:srgbClr val="00B050"/>
                </a:solidFill>
                <a:latin typeface="Arial" panose="020B0604020202020204" pitchFamily="34" charset="0"/>
                <a:cs typeface="Arial" panose="020B0604020202020204" pitchFamily="34" charset="0"/>
              </a:rPr>
              <a:t>complex socio-ecological system </a:t>
            </a:r>
            <a:r>
              <a:rPr lang="en-US" sz="2400" dirty="0">
                <a:latin typeface="Arial" panose="020B0604020202020204" pitchFamily="34" charset="0"/>
                <a:cs typeface="Arial" panose="020B0604020202020204" pitchFamily="34" charset="0"/>
              </a:rPr>
              <a:t>in which ecological, social and economic processes are closely linked, </a:t>
            </a:r>
            <a:r>
              <a:rPr lang="en-US" sz="2400" dirty="0">
                <a:solidFill>
                  <a:srgbClr val="00B050"/>
                </a:solidFill>
                <a:latin typeface="Arial" panose="020B0604020202020204" pitchFamily="34" charset="0"/>
                <a:cs typeface="Arial" panose="020B0604020202020204" pitchFamily="34" charset="0"/>
              </a:rPr>
              <a:t>different types of indicators must be identified, combined and monitored at regular intervals</a:t>
            </a:r>
            <a:r>
              <a:rPr lang="en-US" sz="2400" dirty="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The set of indicators ideally comprises environmental, social, economic and institutional indicators: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Environmental indicators are mainly biophysical measurements such as:  </a:t>
            </a:r>
          </a:p>
          <a:p>
            <a:pPr lvl="2" algn="just">
              <a:lnSpc>
                <a:spcPct val="150000"/>
              </a:lnSpc>
              <a:buFont typeface="Wingdings" panose="05000000000000000000" pitchFamily="2" charset="2"/>
              <a:buChar char="Ø"/>
            </a:pPr>
            <a:r>
              <a:rPr lang="en-US" sz="2400" b="1" dirty="0">
                <a:solidFill>
                  <a:srgbClr val="00B050"/>
                </a:solidFill>
                <a:latin typeface="Arial" panose="020B0604020202020204" pitchFamily="34" charset="0"/>
                <a:cs typeface="Arial" panose="020B0604020202020204" pitchFamily="34" charset="0"/>
              </a:rPr>
              <a:t>water quality, soil erosion and forest cover, </a:t>
            </a:r>
            <a:r>
              <a:rPr lang="en-US" sz="2400" dirty="0">
                <a:latin typeface="Arial" panose="020B0604020202020204" pitchFamily="34" charset="0"/>
                <a:cs typeface="Arial" panose="020B0604020202020204" pitchFamily="34" charset="0"/>
              </a:rPr>
              <a:t>which can provide information about the state and trends of watershed resources or the extent of resource productivity and natural resource management intensity.</a:t>
            </a:r>
          </a:p>
        </p:txBody>
      </p:sp>
    </p:spTree>
    <p:extLst>
      <p:ext uri="{BB962C8B-B14F-4D97-AF65-F5344CB8AC3E}">
        <p14:creationId xmlns:p14="http://schemas.microsoft.com/office/powerpoint/2010/main" val="9828085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B60FD6-F90B-48CE-A5BC-8B339F0E8A10}"/>
              </a:ext>
            </a:extLst>
          </p:cNvPr>
          <p:cNvSpPr>
            <a:spLocks noGrp="1"/>
          </p:cNvSpPr>
          <p:nvPr>
            <p:ph idx="1"/>
          </p:nvPr>
        </p:nvSpPr>
        <p:spPr>
          <a:xfrm>
            <a:off x="291548" y="198783"/>
            <a:ext cx="11728174" cy="6559826"/>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way Bennett’s hierarchy has been traditionally applied makes it inadequate to document the true impacts of watershed management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However, experience shows that a </a:t>
            </a:r>
            <a:r>
              <a:rPr lang="en-US" sz="2400" dirty="0">
                <a:solidFill>
                  <a:srgbClr val="00B050"/>
                </a:solidFill>
                <a:latin typeface="Arial" panose="020B0604020202020204" pitchFamily="34" charset="0"/>
                <a:cs typeface="Arial" panose="020B0604020202020204" pitchFamily="34" charset="0"/>
              </a:rPr>
              <a:t>modification of Bennett’s hierarchy </a:t>
            </a:r>
            <a:r>
              <a:rPr lang="en-US" sz="2400" dirty="0">
                <a:latin typeface="Arial" panose="020B0604020202020204" pitchFamily="34" charset="0"/>
                <a:cs typeface="Arial" panose="020B0604020202020204" pitchFamily="34" charset="0"/>
              </a:rPr>
              <a:t>of evidence for program evaluation is very applicable to watershed management efforts.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This modification shifts the focus of the evaluation to </a:t>
            </a:r>
            <a:r>
              <a:rPr lang="en-US" sz="2400" dirty="0">
                <a:solidFill>
                  <a:srgbClr val="00B050"/>
                </a:solidFill>
                <a:latin typeface="Arial" panose="020B0604020202020204" pitchFamily="34" charset="0"/>
                <a:cs typeface="Arial" panose="020B0604020202020204" pitchFamily="34" charset="0"/>
              </a:rPr>
              <a:t>long-term behavioral changes </a:t>
            </a:r>
            <a:r>
              <a:rPr lang="en-US" sz="2400" dirty="0">
                <a:latin typeface="Arial" panose="020B0604020202020204" pitchFamily="34" charset="0"/>
                <a:cs typeface="Arial" panose="020B0604020202020204" pitchFamily="34" charset="0"/>
              </a:rPr>
              <a:t>after the planned management activities have been completed.</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Reversing the order of changes in behavior and end results is more appropriate for watershed management efforts.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modified hierarchy attempts to link long-term behavior change with long-term changes in the environment that are associated with the behavior in question.</a:t>
            </a:r>
          </a:p>
        </p:txBody>
      </p:sp>
    </p:spTree>
    <p:extLst>
      <p:ext uri="{BB962C8B-B14F-4D97-AF65-F5344CB8AC3E}">
        <p14:creationId xmlns:p14="http://schemas.microsoft.com/office/powerpoint/2010/main" val="9941859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5825CE2-6D4B-4123-964E-050F0ECB449B}"/>
              </a:ext>
            </a:extLst>
          </p:cNvPr>
          <p:cNvGraphicFramePr>
            <a:graphicFrameLocks/>
          </p:cNvGraphicFramePr>
          <p:nvPr>
            <p:extLst>
              <p:ext uri="{D42A27DB-BD31-4B8C-83A1-F6EECF244321}">
                <p14:modId xmlns:p14="http://schemas.microsoft.com/office/powerpoint/2010/main" val="1991686694"/>
              </p:ext>
            </p:extLst>
          </p:nvPr>
        </p:nvGraphicFramePr>
        <p:xfrm>
          <a:off x="1364974" y="450574"/>
          <a:ext cx="10045147" cy="5905737"/>
        </p:xfrm>
        <a:graphic>
          <a:graphicData uri="http://schemas.openxmlformats.org/drawingml/2006/table">
            <a:tbl>
              <a:tblPr firstRow="1" bandRow="1">
                <a:tableStyleId>{2D5ABB26-0587-4C30-8999-92F81FD0307C}</a:tableStyleId>
              </a:tblPr>
              <a:tblGrid>
                <a:gridCol w="1964693">
                  <a:extLst>
                    <a:ext uri="{9D8B030D-6E8A-4147-A177-3AD203B41FA5}">
                      <a16:colId xmlns:a16="http://schemas.microsoft.com/office/drawing/2014/main" val="3718602217"/>
                    </a:ext>
                  </a:extLst>
                </a:gridCol>
                <a:gridCol w="8080454">
                  <a:extLst>
                    <a:ext uri="{9D8B030D-6E8A-4147-A177-3AD203B41FA5}">
                      <a16:colId xmlns:a16="http://schemas.microsoft.com/office/drawing/2014/main" val="3441829023"/>
                    </a:ext>
                  </a:extLst>
                </a:gridCol>
              </a:tblGrid>
              <a:tr h="656193">
                <a:tc gridSpan="2">
                  <a:txBody>
                    <a:bodyPr/>
                    <a:lstStyle/>
                    <a:p>
                      <a:pPr algn="l">
                        <a:lnSpc>
                          <a:spcPct val="150000"/>
                        </a:lnSpc>
                      </a:pPr>
                      <a:r>
                        <a:rPr lang="en-US" sz="2400" u="none" strike="noStrike" kern="1200" baseline="0" dirty="0">
                          <a:latin typeface="Arial" panose="020B0604020202020204" pitchFamily="34" charset="0"/>
                          <a:cs typeface="Arial" panose="020B0604020202020204" pitchFamily="34" charset="0"/>
                        </a:rPr>
                        <a:t>Modified Bennett’s Hierarchy of Evidence</a:t>
                      </a:r>
                      <a:endParaRPr lang="en-US" sz="2400" dirty="0">
                        <a:latin typeface="Arial" panose="020B0604020202020204" pitchFamily="34" charset="0"/>
                        <a:cs typeface="Arial" panose="020B0604020202020204" pitchFamily="34" charset="0"/>
                      </a:endParaRPr>
                    </a:p>
                  </a:txBody>
                  <a:tcPr/>
                </a:tc>
                <a:tc hMerge="1">
                  <a:txBody>
                    <a:bodyPr/>
                    <a:lstStyle/>
                    <a:p>
                      <a:endParaRPr lang="en-US" dirty="0"/>
                    </a:p>
                  </a:txBody>
                  <a:tcPr/>
                </a:tc>
                <a:extLst>
                  <a:ext uri="{0D108BD9-81ED-4DB2-BD59-A6C34878D82A}">
                    <a16:rowId xmlns:a16="http://schemas.microsoft.com/office/drawing/2014/main" val="3434585939"/>
                  </a:ext>
                </a:extLst>
              </a:tr>
              <a:tr h="656193">
                <a:tc>
                  <a:txBody>
                    <a:bodyPr/>
                    <a:lstStyle/>
                    <a:p>
                      <a:pPr algn="ctr">
                        <a:lnSpc>
                          <a:spcPct val="150000"/>
                        </a:lnSpc>
                      </a:pPr>
                      <a:r>
                        <a:rPr lang="en-US" sz="2400" b="1" u="none" strike="noStrike" kern="1200" baseline="0" dirty="0">
                          <a:latin typeface="Arial" panose="020B0604020202020204" pitchFamily="34" charset="0"/>
                          <a:cs typeface="Arial" panose="020B0604020202020204" pitchFamily="34" charset="0"/>
                        </a:rPr>
                        <a:t>Level</a:t>
                      </a:r>
                      <a:endParaRPr lang="en-US" sz="2400" b="1"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400" b="1" u="none" strike="noStrike" kern="1200" baseline="0" dirty="0">
                          <a:latin typeface="Arial" panose="020B0604020202020204" pitchFamily="34" charset="0"/>
                          <a:cs typeface="Arial" panose="020B0604020202020204" pitchFamily="34" charset="0"/>
                        </a:rPr>
                        <a:t>Component</a:t>
                      </a:r>
                      <a:endParaRPr lang="en-US"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0653736"/>
                  </a:ext>
                </a:extLst>
              </a:tr>
              <a:tr h="656193">
                <a:tc>
                  <a:txBody>
                    <a:bodyPr/>
                    <a:lstStyle/>
                    <a:p>
                      <a:pPr algn="ctr">
                        <a:lnSpc>
                          <a:spcPct val="150000"/>
                        </a:lnSpc>
                      </a:pPr>
                      <a:r>
                        <a:rPr lang="en-US" sz="2400" dirty="0">
                          <a:latin typeface="Arial" panose="020B0604020202020204" pitchFamily="34" charset="0"/>
                          <a:cs typeface="Arial" panose="020B0604020202020204" pitchFamily="34" charset="0"/>
                        </a:rPr>
                        <a:t>7</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Behavior change </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076913583"/>
                  </a:ext>
                </a:extLst>
              </a:tr>
              <a:tr h="656193">
                <a:tc>
                  <a:txBody>
                    <a:bodyPr/>
                    <a:lstStyle/>
                    <a:p>
                      <a:pPr algn="ctr">
                        <a:lnSpc>
                          <a:spcPct val="150000"/>
                        </a:lnSpc>
                      </a:pPr>
                      <a:r>
                        <a:rPr lang="en-US" sz="2400" dirty="0">
                          <a:latin typeface="Arial" panose="020B0604020202020204" pitchFamily="34" charset="0"/>
                          <a:cs typeface="Arial" panose="020B0604020202020204" pitchFamily="34" charset="0"/>
                        </a:rPr>
                        <a:t>6</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End results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153913355"/>
                  </a:ext>
                </a:extLst>
              </a:tr>
              <a:tr h="656193">
                <a:tc>
                  <a:txBody>
                    <a:bodyPr/>
                    <a:lstStyle/>
                    <a:p>
                      <a:pPr algn="ctr">
                        <a:lnSpc>
                          <a:spcPct val="150000"/>
                        </a:lnSpc>
                      </a:pPr>
                      <a:r>
                        <a:rPr lang="en-US" sz="2400" dirty="0">
                          <a:latin typeface="Arial" panose="020B0604020202020204" pitchFamily="34" charset="0"/>
                          <a:cs typeface="Arial" panose="020B0604020202020204" pitchFamily="34" charset="0"/>
                        </a:rPr>
                        <a:t>5</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(KASA) changes Knowledge, attitude, skills and ability</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64553821"/>
                  </a:ext>
                </a:extLst>
              </a:tr>
              <a:tr h="656193">
                <a:tc>
                  <a:txBody>
                    <a:bodyPr/>
                    <a:lstStyle/>
                    <a:p>
                      <a:pPr algn="ctr">
                        <a:lnSpc>
                          <a:spcPct val="150000"/>
                        </a:lnSpc>
                      </a:pPr>
                      <a:r>
                        <a:rPr lang="en-US" sz="2400" dirty="0">
                          <a:latin typeface="Arial" panose="020B0604020202020204" pitchFamily="34" charset="0"/>
                          <a:cs typeface="Arial" panose="020B0604020202020204" pitchFamily="34" charset="0"/>
                        </a:rPr>
                        <a:t>4</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Reactions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88198462"/>
                  </a:ext>
                </a:extLst>
              </a:tr>
              <a:tr h="656193">
                <a:tc>
                  <a:txBody>
                    <a:bodyPr/>
                    <a:lstStyle/>
                    <a:p>
                      <a:pPr algn="ctr">
                        <a:lnSpc>
                          <a:spcPct val="150000"/>
                        </a:lnSpc>
                      </a:pPr>
                      <a:r>
                        <a:rPr lang="en-US" sz="2400" dirty="0">
                          <a:latin typeface="Arial" panose="020B0604020202020204" pitchFamily="34" charset="0"/>
                          <a:cs typeface="Arial" panose="020B0604020202020204" pitchFamily="34" charset="0"/>
                        </a:rPr>
                        <a:t>3</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Target audience</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002027300"/>
                  </a:ext>
                </a:extLst>
              </a:tr>
              <a:tr h="656193">
                <a:tc>
                  <a:txBody>
                    <a:bodyPr/>
                    <a:lstStyle/>
                    <a:p>
                      <a:pPr algn="ctr">
                        <a:lnSpc>
                          <a:spcPct val="150000"/>
                        </a:lnSpc>
                      </a:pPr>
                      <a:r>
                        <a:rPr lang="en-US" sz="2400" dirty="0">
                          <a:latin typeface="Arial" panose="020B0604020202020204" pitchFamily="34" charset="0"/>
                          <a:cs typeface="Arial" panose="020B0604020202020204" pitchFamily="34" charset="0"/>
                        </a:rPr>
                        <a:t>2</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Activities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871913732"/>
                  </a:ext>
                </a:extLst>
              </a:tr>
              <a:tr h="656193">
                <a:tc>
                  <a:txBody>
                    <a:bodyPr/>
                    <a:lstStyle/>
                    <a:p>
                      <a:pPr algn="ctr">
                        <a:lnSpc>
                          <a:spcPct val="150000"/>
                        </a:lnSpc>
                      </a:pPr>
                      <a:r>
                        <a:rPr lang="en-US" sz="2400" dirty="0">
                          <a:latin typeface="Arial" panose="020B0604020202020204" pitchFamily="34" charset="0"/>
                          <a:cs typeface="Arial" panose="020B0604020202020204" pitchFamily="34" charset="0"/>
                        </a:rPr>
                        <a:t>1</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Inputs</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99679015"/>
                  </a:ext>
                </a:extLst>
              </a:tr>
            </a:tbl>
          </a:graphicData>
        </a:graphic>
      </p:graphicFrame>
    </p:spTree>
    <p:extLst>
      <p:ext uri="{BB962C8B-B14F-4D97-AF65-F5344CB8AC3E}">
        <p14:creationId xmlns:p14="http://schemas.microsoft.com/office/powerpoint/2010/main" val="5140021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774624-F54E-4177-ACCD-B72E0F194422}"/>
              </a:ext>
            </a:extLst>
          </p:cNvPr>
          <p:cNvSpPr>
            <a:spLocks noGrp="1"/>
          </p:cNvSpPr>
          <p:nvPr>
            <p:ph idx="1"/>
          </p:nvPr>
        </p:nvSpPr>
        <p:spPr>
          <a:xfrm>
            <a:off x="371061" y="212036"/>
            <a:ext cx="11595652" cy="6467060"/>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While not all watershed management efforts need the same level of evaluation, some evaluation is needed.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level and type of evaluation utilized must be linked to the partnership’s needs and the effort’s goals.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For example, if implementation status is needed, </a:t>
            </a:r>
            <a:r>
              <a:rPr lang="en-US" sz="2400" b="1" dirty="0">
                <a:solidFill>
                  <a:srgbClr val="00B050"/>
                </a:solidFill>
                <a:latin typeface="Arial" panose="020B0604020202020204" pitchFamily="34" charset="0"/>
                <a:cs typeface="Arial" panose="020B0604020202020204" pitchFamily="34" charset="0"/>
              </a:rPr>
              <a:t>a process evaluation </a:t>
            </a:r>
            <a:r>
              <a:rPr lang="en-US" sz="2400" dirty="0">
                <a:latin typeface="Arial" panose="020B0604020202020204" pitchFamily="34" charset="0"/>
                <a:cs typeface="Arial" panose="020B0604020202020204" pitchFamily="34" charset="0"/>
              </a:rPr>
              <a:t>that focuses on levels 1 and 2 of the hierarchy would be sufficient.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However, if top decision-maker is expecting changing the direction of the plan the evaluation must be able to correlate data from level 1 to 6 for the existing efforts</a:t>
            </a:r>
          </a:p>
        </p:txBody>
      </p:sp>
    </p:spTree>
    <p:extLst>
      <p:ext uri="{BB962C8B-B14F-4D97-AF65-F5344CB8AC3E}">
        <p14:creationId xmlns:p14="http://schemas.microsoft.com/office/powerpoint/2010/main" val="10074470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E518FB8-5A19-41ED-86A2-5355B12F9955}"/>
              </a:ext>
            </a:extLst>
          </p:cNvPr>
          <p:cNvGraphicFramePr>
            <a:graphicFrameLocks/>
          </p:cNvGraphicFramePr>
          <p:nvPr>
            <p:extLst>
              <p:ext uri="{D42A27DB-BD31-4B8C-83A1-F6EECF244321}">
                <p14:modId xmlns:p14="http://schemas.microsoft.com/office/powerpoint/2010/main" val="1664210544"/>
              </p:ext>
            </p:extLst>
          </p:nvPr>
        </p:nvGraphicFramePr>
        <p:xfrm>
          <a:off x="132521" y="185530"/>
          <a:ext cx="11926958" cy="6288157"/>
        </p:xfrm>
        <a:graphic>
          <a:graphicData uri="http://schemas.openxmlformats.org/drawingml/2006/table">
            <a:tbl>
              <a:tblPr firstRow="1" bandRow="1"/>
              <a:tblGrid>
                <a:gridCol w="1214042">
                  <a:extLst>
                    <a:ext uri="{9D8B030D-6E8A-4147-A177-3AD203B41FA5}">
                      <a16:colId xmlns:a16="http://schemas.microsoft.com/office/drawing/2014/main" val="3718602217"/>
                    </a:ext>
                  </a:extLst>
                </a:gridCol>
                <a:gridCol w="4335863">
                  <a:extLst>
                    <a:ext uri="{9D8B030D-6E8A-4147-A177-3AD203B41FA5}">
                      <a16:colId xmlns:a16="http://schemas.microsoft.com/office/drawing/2014/main" val="3441829023"/>
                    </a:ext>
                  </a:extLst>
                </a:gridCol>
                <a:gridCol w="1791801">
                  <a:extLst>
                    <a:ext uri="{9D8B030D-6E8A-4147-A177-3AD203B41FA5}">
                      <a16:colId xmlns:a16="http://schemas.microsoft.com/office/drawing/2014/main" val="355046834"/>
                    </a:ext>
                  </a:extLst>
                </a:gridCol>
                <a:gridCol w="1431234">
                  <a:extLst>
                    <a:ext uri="{9D8B030D-6E8A-4147-A177-3AD203B41FA5}">
                      <a16:colId xmlns:a16="http://schemas.microsoft.com/office/drawing/2014/main" val="2838535162"/>
                    </a:ext>
                  </a:extLst>
                </a:gridCol>
                <a:gridCol w="1593107">
                  <a:extLst>
                    <a:ext uri="{9D8B030D-6E8A-4147-A177-3AD203B41FA5}">
                      <a16:colId xmlns:a16="http://schemas.microsoft.com/office/drawing/2014/main" val="2155455301"/>
                    </a:ext>
                  </a:extLst>
                </a:gridCol>
                <a:gridCol w="1560911">
                  <a:extLst>
                    <a:ext uri="{9D8B030D-6E8A-4147-A177-3AD203B41FA5}">
                      <a16:colId xmlns:a16="http://schemas.microsoft.com/office/drawing/2014/main" val="2434843225"/>
                    </a:ext>
                  </a:extLst>
                </a:gridCol>
              </a:tblGrid>
              <a:tr h="596261">
                <a:tc gridSpan="6">
                  <a:txBody>
                    <a:bodyPr/>
                    <a:lstStyle/>
                    <a:p>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Modified Bennett’s Hierarchy as It Corresponds to Various Evaluation Types</a:t>
                      </a:r>
                      <a:endParaRPr lang="en-US" sz="2400" dirty="0">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pPr algn="l">
                        <a:lnSpc>
                          <a:spcPct val="150000"/>
                        </a:lnSpc>
                      </a:pPr>
                      <a:endParaRPr lang="en-US" sz="2400" dirty="0">
                        <a:latin typeface="Arial" panose="020B0604020202020204" pitchFamily="34" charset="0"/>
                        <a:cs typeface="Arial" panose="020B0604020202020204" pitchFamily="34" charset="0"/>
                      </a:endParaRPr>
                    </a:p>
                  </a:txBody>
                  <a:tcPr/>
                </a:tc>
                <a:tc hMerge="1">
                  <a:txBody>
                    <a:bodyPr/>
                    <a:lstStyle/>
                    <a:p>
                      <a:pPr algn="l">
                        <a:lnSpc>
                          <a:spcPct val="150000"/>
                        </a:lnSpc>
                      </a:pPr>
                      <a:endParaRPr lang="en-US" sz="2400" dirty="0">
                        <a:latin typeface="Arial" panose="020B0604020202020204" pitchFamily="34" charset="0"/>
                        <a:cs typeface="Arial" panose="020B0604020202020204" pitchFamily="34" charset="0"/>
                      </a:endParaRPr>
                    </a:p>
                  </a:txBody>
                  <a:tcPr/>
                </a:tc>
                <a:tc hMerge="1">
                  <a:txBody>
                    <a:bodyPr/>
                    <a:lstStyle/>
                    <a:p>
                      <a:pPr algn="l">
                        <a:lnSpc>
                          <a:spcPct val="150000"/>
                        </a:lnSpc>
                      </a:pPr>
                      <a:endParaRPr lang="en-US" sz="2400" dirty="0">
                        <a:latin typeface="Arial" panose="020B0604020202020204" pitchFamily="34" charset="0"/>
                        <a:cs typeface="Arial" panose="020B0604020202020204" pitchFamily="34" charset="0"/>
                      </a:endParaRPr>
                    </a:p>
                  </a:txBody>
                  <a:tcPr/>
                </a:tc>
                <a:tc hMerge="1">
                  <a:txBody>
                    <a:bodyPr/>
                    <a:lstStyle/>
                    <a:p>
                      <a:pPr algn="l">
                        <a:lnSpc>
                          <a:spcPct val="150000"/>
                        </a:lnSpc>
                      </a:pP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34585939"/>
                  </a:ext>
                </a:extLst>
              </a:tr>
              <a:tr h="663902">
                <a:tc>
                  <a:txBody>
                    <a:bodyPr/>
                    <a:lstStyle/>
                    <a:p>
                      <a:pPr algn="ctr">
                        <a:lnSpc>
                          <a:spcPct val="150000"/>
                        </a:lnSpc>
                      </a:pPr>
                      <a:r>
                        <a:rPr lang="en-US" sz="2400" b="1" u="none" strike="noStrike" kern="1200" baseline="0" dirty="0">
                          <a:latin typeface="Arial" panose="020B0604020202020204" pitchFamily="34" charset="0"/>
                          <a:cs typeface="Arial" panose="020B0604020202020204" pitchFamily="34" charset="0"/>
                        </a:rPr>
                        <a:t>Level</a:t>
                      </a:r>
                      <a:endParaRPr lang="en-US" sz="2400" b="1"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400" b="1" u="none" strike="noStrike" kern="1200" baseline="0" dirty="0">
                          <a:latin typeface="Arial" panose="020B0604020202020204" pitchFamily="34" charset="0"/>
                          <a:cs typeface="Arial" panose="020B0604020202020204" pitchFamily="34" charset="0"/>
                        </a:rPr>
                        <a:t>Component</a:t>
                      </a:r>
                      <a:endParaRPr lang="en-US" sz="2400" b="1"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Formative</a:t>
                      </a:r>
                      <a:endParaRPr lang="en-US" sz="2400" b="1"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400" b="1" dirty="0">
                          <a:latin typeface="Arial" panose="020B0604020202020204" pitchFamily="34" charset="0"/>
                          <a:cs typeface="Arial" panose="020B0604020202020204" pitchFamily="34" charset="0"/>
                        </a:rPr>
                        <a:t>Process</a:t>
                      </a:r>
                    </a:p>
                  </a:txBody>
                  <a:tcPr/>
                </a:tc>
                <a:tc>
                  <a:txBody>
                    <a:bodyPr/>
                    <a:lstStyle/>
                    <a:p>
                      <a:pPr algn="l">
                        <a:lnSpc>
                          <a:spcPct val="150000"/>
                        </a:lnSpc>
                      </a:pPr>
                      <a:r>
                        <a:rPr lang="en-US" sz="2400" b="1" dirty="0">
                          <a:latin typeface="Arial" panose="020B0604020202020204" pitchFamily="34" charset="0"/>
                          <a:cs typeface="Arial" panose="020B0604020202020204" pitchFamily="34" charset="0"/>
                        </a:rPr>
                        <a:t>Outcome</a:t>
                      </a:r>
                    </a:p>
                  </a:txBody>
                  <a:tcPr/>
                </a:tc>
                <a:tc>
                  <a:txBody>
                    <a:bodyPr/>
                    <a:lstStyle/>
                    <a:p>
                      <a:pPr algn="l">
                        <a:lnSpc>
                          <a:spcPct val="150000"/>
                        </a:lnSpc>
                      </a:pPr>
                      <a:r>
                        <a:rPr lang="en-US" sz="2400" b="1" dirty="0">
                          <a:latin typeface="Arial" panose="020B0604020202020204" pitchFamily="34" charset="0"/>
                          <a:cs typeface="Arial" panose="020B0604020202020204" pitchFamily="34" charset="0"/>
                        </a:rPr>
                        <a:t>Impact</a:t>
                      </a:r>
                    </a:p>
                  </a:txBody>
                  <a:tcPr/>
                </a:tc>
                <a:extLst>
                  <a:ext uri="{0D108BD9-81ED-4DB2-BD59-A6C34878D82A}">
                    <a16:rowId xmlns:a16="http://schemas.microsoft.com/office/drawing/2014/main" val="240653736"/>
                  </a:ext>
                </a:extLst>
              </a:tr>
              <a:tr h="622490">
                <a:tc>
                  <a:txBody>
                    <a:bodyPr/>
                    <a:lstStyle/>
                    <a:p>
                      <a:pPr algn="ctr">
                        <a:lnSpc>
                          <a:spcPct val="150000"/>
                        </a:lnSpc>
                      </a:pPr>
                      <a:r>
                        <a:rPr lang="en-US" sz="2400" dirty="0">
                          <a:latin typeface="Arial" panose="020B0604020202020204" pitchFamily="34" charset="0"/>
                          <a:cs typeface="Arial" panose="020B0604020202020204" pitchFamily="34" charset="0"/>
                        </a:rPr>
                        <a:t>7</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Behavior change</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extLst>
                  <a:ext uri="{0D108BD9-81ED-4DB2-BD59-A6C34878D82A}">
                    <a16:rowId xmlns:a16="http://schemas.microsoft.com/office/drawing/2014/main" val="2076913583"/>
                  </a:ext>
                </a:extLst>
              </a:tr>
              <a:tr h="622490">
                <a:tc>
                  <a:txBody>
                    <a:bodyPr/>
                    <a:lstStyle/>
                    <a:p>
                      <a:pPr algn="ctr">
                        <a:lnSpc>
                          <a:spcPct val="150000"/>
                        </a:lnSpc>
                      </a:pPr>
                      <a:r>
                        <a:rPr lang="en-US" sz="2400" dirty="0">
                          <a:latin typeface="Arial" panose="020B0604020202020204" pitchFamily="34" charset="0"/>
                          <a:cs typeface="Arial" panose="020B0604020202020204" pitchFamily="34" charset="0"/>
                        </a:rPr>
                        <a:t>6</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End results </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extLst>
                  <a:ext uri="{0D108BD9-81ED-4DB2-BD59-A6C34878D82A}">
                    <a16:rowId xmlns:a16="http://schemas.microsoft.com/office/drawing/2014/main" val="2153913355"/>
                  </a:ext>
                </a:extLst>
              </a:tr>
              <a:tr h="1219284">
                <a:tc>
                  <a:txBody>
                    <a:bodyPr/>
                    <a:lstStyle/>
                    <a:p>
                      <a:pPr algn="ctr">
                        <a:lnSpc>
                          <a:spcPct val="150000"/>
                        </a:lnSpc>
                      </a:pPr>
                      <a:r>
                        <a:rPr lang="en-US" sz="2400" dirty="0">
                          <a:latin typeface="Arial" panose="020B0604020202020204" pitchFamily="34" charset="0"/>
                          <a:cs typeface="Arial" panose="020B0604020202020204" pitchFamily="34" charset="0"/>
                        </a:rPr>
                        <a:t>5</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(KASA) changes Knowledge, attitude, skills and ability</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endParaRPr lang="en-US" sz="2400" b="1"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extLst>
                  <a:ext uri="{0D108BD9-81ED-4DB2-BD59-A6C34878D82A}">
                    <a16:rowId xmlns:a16="http://schemas.microsoft.com/office/drawing/2014/main" val="2764553821"/>
                  </a:ext>
                </a:extLst>
              </a:tr>
              <a:tr h="622490">
                <a:tc>
                  <a:txBody>
                    <a:bodyPr/>
                    <a:lstStyle/>
                    <a:p>
                      <a:pPr algn="ctr">
                        <a:lnSpc>
                          <a:spcPct val="150000"/>
                        </a:lnSpc>
                      </a:pPr>
                      <a:r>
                        <a:rPr lang="en-US" sz="2400" dirty="0">
                          <a:latin typeface="Arial" panose="020B0604020202020204" pitchFamily="34" charset="0"/>
                          <a:cs typeface="Arial" panose="020B0604020202020204" pitchFamily="34" charset="0"/>
                        </a:rPr>
                        <a:t>4</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Reactions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extLst>
                  <a:ext uri="{0D108BD9-81ED-4DB2-BD59-A6C34878D82A}">
                    <a16:rowId xmlns:a16="http://schemas.microsoft.com/office/drawing/2014/main" val="2388198462"/>
                  </a:ext>
                </a:extLst>
              </a:tr>
              <a:tr h="622490">
                <a:tc>
                  <a:txBody>
                    <a:bodyPr/>
                    <a:lstStyle/>
                    <a:p>
                      <a:pPr algn="ctr">
                        <a:lnSpc>
                          <a:spcPct val="150000"/>
                        </a:lnSpc>
                      </a:pPr>
                      <a:r>
                        <a:rPr lang="en-US" sz="2400" dirty="0">
                          <a:latin typeface="Arial" panose="020B0604020202020204" pitchFamily="34" charset="0"/>
                          <a:cs typeface="Arial" panose="020B0604020202020204" pitchFamily="34" charset="0"/>
                        </a:rPr>
                        <a:t>3</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Target audience</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002027300"/>
                  </a:ext>
                </a:extLst>
              </a:tr>
              <a:tr h="622490">
                <a:tc>
                  <a:txBody>
                    <a:bodyPr/>
                    <a:lstStyle/>
                    <a:p>
                      <a:pPr algn="ctr">
                        <a:lnSpc>
                          <a:spcPct val="150000"/>
                        </a:lnSpc>
                      </a:pPr>
                      <a:r>
                        <a:rPr lang="en-US" sz="2400" dirty="0">
                          <a:latin typeface="Arial" panose="020B0604020202020204" pitchFamily="34" charset="0"/>
                          <a:cs typeface="Arial" panose="020B0604020202020204" pitchFamily="34" charset="0"/>
                        </a:rPr>
                        <a:t>2</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Activities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871913732"/>
                  </a:ext>
                </a:extLst>
              </a:tr>
              <a:tr h="696260">
                <a:tc>
                  <a:txBody>
                    <a:bodyPr/>
                    <a:lstStyle/>
                    <a:p>
                      <a:pPr algn="ctr">
                        <a:lnSpc>
                          <a:spcPct val="150000"/>
                        </a:lnSpc>
                      </a:pPr>
                      <a:r>
                        <a:rPr lang="en-US" sz="2400" dirty="0">
                          <a:latin typeface="Arial" panose="020B0604020202020204" pitchFamily="34" charset="0"/>
                          <a:cs typeface="Arial" panose="020B0604020202020204" pitchFamily="34" charset="0"/>
                        </a:rPr>
                        <a:t>1</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Inputs</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endParaRPr lang="en-US" sz="2400" b="1"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endParaRPr lang="en-US"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99679015"/>
                  </a:ext>
                </a:extLst>
              </a:tr>
            </a:tbl>
          </a:graphicData>
        </a:graphic>
      </p:graphicFrame>
    </p:spTree>
    <p:extLst>
      <p:ext uri="{BB962C8B-B14F-4D97-AF65-F5344CB8AC3E}">
        <p14:creationId xmlns:p14="http://schemas.microsoft.com/office/powerpoint/2010/main" val="28137327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5024A-E6ED-49C0-8D92-2E55428E0250}"/>
              </a:ext>
            </a:extLst>
          </p:cNvPr>
          <p:cNvSpPr>
            <a:spLocks noGrp="1"/>
          </p:cNvSpPr>
          <p:nvPr>
            <p:ph idx="1"/>
          </p:nvPr>
        </p:nvSpPr>
        <p:spPr>
          <a:xfrm>
            <a:off x="838200" y="410817"/>
            <a:ext cx="10515600" cy="5766146"/>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Assessing watershed residents’ needs and behavioral changes at several points in time provides an indicator of program effectiveness.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Partnerships can use the following table to design evaluations to build from one phase and scale of the process to the next.</a:t>
            </a:r>
          </a:p>
        </p:txBody>
      </p:sp>
    </p:spTree>
    <p:extLst>
      <p:ext uri="{BB962C8B-B14F-4D97-AF65-F5344CB8AC3E}">
        <p14:creationId xmlns:p14="http://schemas.microsoft.com/office/powerpoint/2010/main" val="32884472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22742E6-9FD9-4031-ADBA-CE50480B8E10}"/>
              </a:ext>
            </a:extLst>
          </p:cNvPr>
          <p:cNvGraphicFramePr>
            <a:graphicFrameLocks/>
          </p:cNvGraphicFramePr>
          <p:nvPr>
            <p:extLst>
              <p:ext uri="{D42A27DB-BD31-4B8C-83A1-F6EECF244321}">
                <p14:modId xmlns:p14="http://schemas.microsoft.com/office/powerpoint/2010/main" val="260354874"/>
              </p:ext>
            </p:extLst>
          </p:nvPr>
        </p:nvGraphicFramePr>
        <p:xfrm>
          <a:off x="178904" y="188464"/>
          <a:ext cx="11834192" cy="6481071"/>
        </p:xfrm>
        <a:graphic>
          <a:graphicData uri="http://schemas.openxmlformats.org/drawingml/2006/table">
            <a:tbl>
              <a:tblPr firstRow="1" bandRow="1"/>
              <a:tblGrid>
                <a:gridCol w="1385987">
                  <a:extLst>
                    <a:ext uri="{9D8B030D-6E8A-4147-A177-3AD203B41FA5}">
                      <a16:colId xmlns:a16="http://schemas.microsoft.com/office/drawing/2014/main" val="3718602217"/>
                    </a:ext>
                  </a:extLst>
                </a:gridCol>
                <a:gridCol w="4193179">
                  <a:extLst>
                    <a:ext uri="{9D8B030D-6E8A-4147-A177-3AD203B41FA5}">
                      <a16:colId xmlns:a16="http://schemas.microsoft.com/office/drawing/2014/main" val="3441829023"/>
                    </a:ext>
                  </a:extLst>
                </a:gridCol>
                <a:gridCol w="1749287">
                  <a:extLst>
                    <a:ext uri="{9D8B030D-6E8A-4147-A177-3AD203B41FA5}">
                      <a16:colId xmlns:a16="http://schemas.microsoft.com/office/drawing/2014/main" val="355046834"/>
                    </a:ext>
                  </a:extLst>
                </a:gridCol>
                <a:gridCol w="2687000">
                  <a:extLst>
                    <a:ext uri="{9D8B030D-6E8A-4147-A177-3AD203B41FA5}">
                      <a16:colId xmlns:a16="http://schemas.microsoft.com/office/drawing/2014/main" val="2838535162"/>
                    </a:ext>
                  </a:extLst>
                </a:gridCol>
                <a:gridCol w="1818739">
                  <a:extLst>
                    <a:ext uri="{9D8B030D-6E8A-4147-A177-3AD203B41FA5}">
                      <a16:colId xmlns:a16="http://schemas.microsoft.com/office/drawing/2014/main" val="2155455301"/>
                    </a:ext>
                  </a:extLst>
                </a:gridCol>
              </a:tblGrid>
              <a:tr h="630606">
                <a:tc gridSpan="5">
                  <a:txBody>
                    <a:bodyPr/>
                    <a:lstStyle/>
                    <a:p>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Modified Bennett’s Hierarchy as It Relates to Process Phase</a:t>
                      </a:r>
                      <a:endParaRPr lang="en-US" sz="2400" dirty="0">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pPr algn="l">
                        <a:lnSpc>
                          <a:spcPct val="150000"/>
                        </a:lnSpc>
                      </a:pPr>
                      <a:endParaRPr lang="en-US" sz="2400" dirty="0">
                        <a:latin typeface="Arial" panose="020B0604020202020204" pitchFamily="34" charset="0"/>
                        <a:cs typeface="Arial" panose="020B0604020202020204" pitchFamily="34" charset="0"/>
                      </a:endParaRPr>
                    </a:p>
                  </a:txBody>
                  <a:tcPr/>
                </a:tc>
                <a:tc hMerge="1">
                  <a:txBody>
                    <a:bodyPr/>
                    <a:lstStyle/>
                    <a:p>
                      <a:pPr algn="l">
                        <a:lnSpc>
                          <a:spcPct val="150000"/>
                        </a:lnSpc>
                      </a:pPr>
                      <a:endParaRPr lang="en-US" sz="2400" dirty="0">
                        <a:latin typeface="Arial" panose="020B0604020202020204" pitchFamily="34" charset="0"/>
                        <a:cs typeface="Arial" panose="020B0604020202020204" pitchFamily="34" charset="0"/>
                      </a:endParaRPr>
                    </a:p>
                  </a:txBody>
                  <a:tcPr/>
                </a:tc>
                <a:tc hMerge="1">
                  <a:txBody>
                    <a:bodyPr/>
                    <a:lstStyle/>
                    <a:p>
                      <a:pPr algn="l">
                        <a:lnSpc>
                          <a:spcPct val="150000"/>
                        </a:lnSpc>
                      </a:pP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434585939"/>
                  </a:ext>
                </a:extLst>
              </a:tr>
              <a:tr h="702143">
                <a:tc>
                  <a:txBody>
                    <a:bodyPr/>
                    <a:lstStyle/>
                    <a:p>
                      <a:pPr algn="ctr">
                        <a:lnSpc>
                          <a:spcPct val="150000"/>
                        </a:lnSpc>
                      </a:pPr>
                      <a:r>
                        <a:rPr lang="en-US" sz="2400" b="1" u="none" strike="noStrike" kern="1200" baseline="0" dirty="0">
                          <a:latin typeface="Arial" panose="020B0604020202020204" pitchFamily="34" charset="0"/>
                          <a:cs typeface="Arial" panose="020B0604020202020204" pitchFamily="34" charset="0"/>
                        </a:rPr>
                        <a:t>Level</a:t>
                      </a:r>
                      <a:endParaRPr lang="en-US" sz="2400" b="1"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400" b="1" u="none" strike="noStrike" kern="1200" baseline="0" dirty="0">
                          <a:latin typeface="Arial" panose="020B0604020202020204" pitchFamily="34" charset="0"/>
                          <a:cs typeface="Arial" panose="020B0604020202020204" pitchFamily="34" charset="0"/>
                        </a:rPr>
                        <a:t>Component</a:t>
                      </a:r>
                      <a:endParaRPr lang="en-US" sz="2400" b="1"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planning</a:t>
                      </a:r>
                      <a:endParaRPr lang="en-US" sz="2400" b="1" dirty="0">
                        <a:latin typeface="Arial" panose="020B0604020202020204" pitchFamily="34" charset="0"/>
                        <a:cs typeface="Arial" panose="020B0604020202020204" pitchFamily="34" charset="0"/>
                      </a:endParaRPr>
                    </a:p>
                  </a:txBody>
                  <a:tcPr/>
                </a:tc>
                <a:tc>
                  <a:txBody>
                    <a:bodyPr/>
                    <a:lstStyle/>
                    <a:p>
                      <a:pPr algn="l">
                        <a:lnSpc>
                          <a:spcPct val="150000"/>
                        </a:lnSpc>
                      </a:pPr>
                      <a:r>
                        <a:rPr lang="en-US" sz="2400" b="1" dirty="0">
                          <a:latin typeface="Arial" panose="020B0604020202020204" pitchFamily="34" charset="0"/>
                          <a:cs typeface="Arial" panose="020B0604020202020204" pitchFamily="34" charset="0"/>
                        </a:rPr>
                        <a:t>implementation</a:t>
                      </a:r>
                    </a:p>
                  </a:txBody>
                  <a:tcPr/>
                </a:tc>
                <a:tc>
                  <a:txBody>
                    <a:bodyPr/>
                    <a:lstStyle/>
                    <a:p>
                      <a:pPr algn="l">
                        <a:lnSpc>
                          <a:spcPct val="150000"/>
                        </a:lnSpc>
                      </a:pPr>
                      <a:r>
                        <a:rPr lang="en-US" sz="2400" b="1" dirty="0">
                          <a:latin typeface="Arial" panose="020B0604020202020204" pitchFamily="34" charset="0"/>
                          <a:cs typeface="Arial" panose="020B0604020202020204" pitchFamily="34" charset="0"/>
                        </a:rPr>
                        <a:t>evaluation</a:t>
                      </a:r>
                    </a:p>
                  </a:txBody>
                  <a:tcPr/>
                </a:tc>
                <a:extLst>
                  <a:ext uri="{0D108BD9-81ED-4DB2-BD59-A6C34878D82A}">
                    <a16:rowId xmlns:a16="http://schemas.microsoft.com/office/drawing/2014/main" val="240653736"/>
                  </a:ext>
                </a:extLst>
              </a:tr>
              <a:tr h="655241">
                <a:tc>
                  <a:txBody>
                    <a:bodyPr/>
                    <a:lstStyle/>
                    <a:p>
                      <a:pPr algn="ctr">
                        <a:lnSpc>
                          <a:spcPct val="150000"/>
                        </a:lnSpc>
                      </a:pPr>
                      <a:r>
                        <a:rPr lang="en-US" sz="2400" dirty="0">
                          <a:latin typeface="Arial" panose="020B0604020202020204" pitchFamily="34" charset="0"/>
                          <a:cs typeface="Arial" panose="020B0604020202020204" pitchFamily="34" charset="0"/>
                        </a:rPr>
                        <a:t>7</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Behavior change</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extLst>
                  <a:ext uri="{0D108BD9-81ED-4DB2-BD59-A6C34878D82A}">
                    <a16:rowId xmlns:a16="http://schemas.microsoft.com/office/drawing/2014/main" val="2076913583"/>
                  </a:ext>
                </a:extLst>
              </a:tr>
              <a:tr h="655241">
                <a:tc>
                  <a:txBody>
                    <a:bodyPr/>
                    <a:lstStyle/>
                    <a:p>
                      <a:pPr algn="ctr">
                        <a:lnSpc>
                          <a:spcPct val="150000"/>
                        </a:lnSpc>
                      </a:pPr>
                      <a:r>
                        <a:rPr lang="en-US" sz="2400" dirty="0">
                          <a:latin typeface="Arial" panose="020B0604020202020204" pitchFamily="34" charset="0"/>
                          <a:cs typeface="Arial" panose="020B0604020202020204" pitchFamily="34" charset="0"/>
                        </a:rPr>
                        <a:t>6</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End results </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extLst>
                  <a:ext uri="{0D108BD9-81ED-4DB2-BD59-A6C34878D82A}">
                    <a16:rowId xmlns:a16="http://schemas.microsoft.com/office/drawing/2014/main" val="2153913355"/>
                  </a:ext>
                </a:extLst>
              </a:tr>
              <a:tr h="1216876">
                <a:tc>
                  <a:txBody>
                    <a:bodyPr/>
                    <a:lstStyle/>
                    <a:p>
                      <a:pPr algn="ctr">
                        <a:lnSpc>
                          <a:spcPct val="150000"/>
                        </a:lnSpc>
                      </a:pPr>
                      <a:r>
                        <a:rPr lang="en-US" sz="2400" dirty="0">
                          <a:latin typeface="Arial" panose="020B0604020202020204" pitchFamily="34" charset="0"/>
                          <a:cs typeface="Arial" panose="020B0604020202020204" pitchFamily="34" charset="0"/>
                        </a:rPr>
                        <a:t>5</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(KASA) changes Knowledge, attitude, skills and ability</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endParaRPr lang="en-US" sz="2400" b="1"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extLst>
                  <a:ext uri="{0D108BD9-81ED-4DB2-BD59-A6C34878D82A}">
                    <a16:rowId xmlns:a16="http://schemas.microsoft.com/office/drawing/2014/main" val="2764553821"/>
                  </a:ext>
                </a:extLst>
              </a:tr>
              <a:tr h="655241">
                <a:tc>
                  <a:txBody>
                    <a:bodyPr/>
                    <a:lstStyle/>
                    <a:p>
                      <a:pPr algn="ctr">
                        <a:lnSpc>
                          <a:spcPct val="150000"/>
                        </a:lnSpc>
                      </a:pPr>
                      <a:r>
                        <a:rPr lang="en-US" sz="2400" dirty="0">
                          <a:latin typeface="Arial" panose="020B0604020202020204" pitchFamily="34" charset="0"/>
                          <a:cs typeface="Arial" panose="020B0604020202020204" pitchFamily="34" charset="0"/>
                        </a:rPr>
                        <a:t>4</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Reactions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88198462"/>
                  </a:ext>
                </a:extLst>
              </a:tr>
              <a:tr h="655241">
                <a:tc>
                  <a:txBody>
                    <a:bodyPr/>
                    <a:lstStyle/>
                    <a:p>
                      <a:pPr algn="ctr">
                        <a:lnSpc>
                          <a:spcPct val="150000"/>
                        </a:lnSpc>
                      </a:pPr>
                      <a:r>
                        <a:rPr lang="en-US" sz="2400" dirty="0">
                          <a:latin typeface="Arial" panose="020B0604020202020204" pitchFamily="34" charset="0"/>
                          <a:cs typeface="Arial" panose="020B0604020202020204" pitchFamily="34" charset="0"/>
                        </a:rPr>
                        <a:t>3</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Target audience</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002027300"/>
                  </a:ext>
                </a:extLst>
              </a:tr>
              <a:tr h="655241">
                <a:tc>
                  <a:txBody>
                    <a:bodyPr/>
                    <a:lstStyle/>
                    <a:p>
                      <a:pPr algn="ctr">
                        <a:lnSpc>
                          <a:spcPct val="150000"/>
                        </a:lnSpc>
                      </a:pPr>
                      <a:r>
                        <a:rPr lang="en-US" sz="2400" dirty="0">
                          <a:latin typeface="Arial" panose="020B0604020202020204" pitchFamily="34" charset="0"/>
                          <a:cs typeface="Arial" panose="020B0604020202020204" pitchFamily="34" charset="0"/>
                        </a:rPr>
                        <a:t>2</a:t>
                      </a:r>
                    </a:p>
                  </a:txBody>
                  <a:tcPr/>
                </a:tc>
                <a:tc>
                  <a:txBody>
                    <a:bodyPr/>
                    <a:lstStyle/>
                    <a:p>
                      <a:pPr>
                        <a:lnSpc>
                          <a:spcPct val="150000"/>
                        </a:lnSpc>
                      </a:pPr>
                      <a:r>
                        <a:rPr lang="en-US" sz="2400" u="none" strike="noStrike" kern="1200" baseline="0" dirty="0">
                          <a:latin typeface="Arial" panose="020B0604020202020204" pitchFamily="34" charset="0"/>
                          <a:cs typeface="Arial" panose="020B0604020202020204" pitchFamily="34" charset="0"/>
                        </a:rPr>
                        <a:t>Activities</a:t>
                      </a:r>
                      <a:endParaRPr lang="en-US" sz="2400" b="0"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X</a:t>
                      </a:r>
                    </a:p>
                  </a:txBody>
                  <a:tcPr/>
                </a:tc>
                <a:tc>
                  <a:txBody>
                    <a:bodyPr/>
                    <a:lstStyle/>
                    <a:p>
                      <a:pPr algn="ctr">
                        <a:lnSpc>
                          <a:spcPct val="150000"/>
                        </a:lnSpc>
                      </a:pPr>
                      <a:endParaRPr lang="en-US" sz="2400" b="1" i="0" u="none" strike="noStrike" kern="1200" baseline="0" dirty="0">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871913732"/>
                  </a:ext>
                </a:extLst>
              </a:tr>
              <a:tr h="655241">
                <a:tc>
                  <a:txBody>
                    <a:bodyPr/>
                    <a:lstStyle/>
                    <a:p>
                      <a:pPr algn="ctr">
                        <a:lnSpc>
                          <a:spcPct val="150000"/>
                        </a:lnSpc>
                      </a:pPr>
                      <a:r>
                        <a:rPr lang="en-US" sz="2400" dirty="0">
                          <a:latin typeface="Arial" panose="020B0604020202020204" pitchFamily="34" charset="0"/>
                          <a:cs typeface="Arial" panose="020B0604020202020204" pitchFamily="34" charset="0"/>
                        </a:rPr>
                        <a:t>1</a:t>
                      </a:r>
                    </a:p>
                  </a:txBody>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u="none" strike="noStrike" kern="1200" baseline="0" dirty="0">
                          <a:latin typeface="Arial" panose="020B0604020202020204" pitchFamily="34" charset="0"/>
                          <a:cs typeface="Arial" panose="020B0604020202020204" pitchFamily="34" charset="0"/>
                        </a:rPr>
                        <a:t>Inputs</a:t>
                      </a:r>
                      <a:endParaRPr lang="en-US" sz="2400" dirty="0">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dirty="0">
                          <a:latin typeface="Arial" panose="020B0604020202020204" pitchFamily="34" charset="0"/>
                          <a:cs typeface="Arial" panose="020B0604020202020204" pitchFamily="34" charset="0"/>
                        </a:rPr>
                        <a:t>X</a:t>
                      </a:r>
                    </a:p>
                  </a:txBody>
                  <a:tcPr/>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endParaRPr lang="en-US"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99679015"/>
                  </a:ext>
                </a:extLst>
              </a:tr>
            </a:tbl>
          </a:graphicData>
        </a:graphic>
      </p:graphicFrame>
    </p:spTree>
    <p:extLst>
      <p:ext uri="{BB962C8B-B14F-4D97-AF65-F5344CB8AC3E}">
        <p14:creationId xmlns:p14="http://schemas.microsoft.com/office/powerpoint/2010/main" val="31158131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449680-9CAC-4752-8297-26BF0326D84B}"/>
              </a:ext>
            </a:extLst>
          </p:cNvPr>
          <p:cNvSpPr>
            <a:spLocks noGrp="1"/>
          </p:cNvSpPr>
          <p:nvPr>
            <p:ph idx="1"/>
          </p:nvPr>
        </p:nvSpPr>
        <p:spPr>
          <a:xfrm>
            <a:off x="185530" y="212036"/>
            <a:ext cx="11767931" cy="6493564"/>
          </a:xfrm>
        </p:spPr>
        <p:txBody>
          <a:bodyPr>
            <a:normAutofit lnSpcReduction="10000"/>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EVALUATION PLAN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Several guiding principles exist to conduct watershed management program evaluation.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Listed below is a combination of common principles from a variety of sources.</a:t>
            </a:r>
          </a:p>
          <a:p>
            <a:pPr marL="1428750" lvl="2"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Evaluation is part of program design.</a:t>
            </a:r>
          </a:p>
          <a:p>
            <a:pPr marL="1428750" lvl="2"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Not everything needs to be evaluated.</a:t>
            </a:r>
          </a:p>
          <a:p>
            <a:pPr marL="1428750" lvl="2"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Methods follow purpose.</a:t>
            </a:r>
          </a:p>
          <a:p>
            <a:pPr marL="1428750" lvl="2" indent="-514350" algn="just">
              <a:lnSpc>
                <a:spcPct val="150000"/>
              </a:lnSpc>
              <a:buFont typeface="+mj-lt"/>
              <a:buAutoNum type="arabicPeriod"/>
            </a:pPr>
            <a:r>
              <a:rPr lang="en-US" sz="2400" dirty="0">
                <a:latin typeface="Arial" panose="020B0604020202020204" pitchFamily="34" charset="0"/>
                <a:cs typeface="Arial" panose="020B0604020202020204" pitchFamily="34" charset="0"/>
              </a:rPr>
              <a:t>Outcomes and impacts are segregated into two categories depending on how they were achieved: </a:t>
            </a:r>
          </a:p>
          <a:p>
            <a:pPr marL="1371600" lvl="3" indent="0" algn="just">
              <a:lnSpc>
                <a:spcPct val="150000"/>
              </a:lnSpc>
              <a:buNone/>
            </a:pPr>
            <a:r>
              <a:rPr lang="en-US" sz="2400" dirty="0">
                <a:latin typeface="Arial" panose="020B0604020202020204" pitchFamily="34" charset="0"/>
                <a:cs typeface="Arial" panose="020B0604020202020204" pitchFamily="34" charset="0"/>
              </a:rPr>
              <a:t>(a) a concentrated and sustained program, or </a:t>
            </a:r>
          </a:p>
          <a:p>
            <a:pPr marL="1371600" lvl="3" indent="0" algn="just">
              <a:lnSpc>
                <a:spcPct val="150000"/>
              </a:lnSpc>
              <a:buNone/>
            </a:pPr>
            <a:r>
              <a:rPr lang="en-US" sz="2400" dirty="0">
                <a:latin typeface="Arial" panose="020B0604020202020204" pitchFamily="34" charset="0"/>
                <a:cs typeface="Arial" panose="020B0604020202020204" pitchFamily="34" charset="0"/>
              </a:rPr>
              <a:t>(b) single event effort.</a:t>
            </a:r>
          </a:p>
        </p:txBody>
      </p:sp>
    </p:spTree>
    <p:extLst>
      <p:ext uri="{BB962C8B-B14F-4D97-AF65-F5344CB8AC3E}">
        <p14:creationId xmlns:p14="http://schemas.microsoft.com/office/powerpoint/2010/main" val="33015150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C7C7A7-B07F-4E6F-BAE4-F80D4E1A2FB3}"/>
              </a:ext>
            </a:extLst>
          </p:cNvPr>
          <p:cNvSpPr>
            <a:spLocks noGrp="1"/>
          </p:cNvSpPr>
          <p:nvPr>
            <p:ph idx="1"/>
          </p:nvPr>
        </p:nvSpPr>
        <p:spPr>
          <a:xfrm>
            <a:off x="251791" y="132522"/>
            <a:ext cx="11648661" cy="6586330"/>
          </a:xfrm>
        </p:spPr>
        <p:txBody>
          <a:bodyPr>
            <a:normAutofit lnSpcReduction="10000"/>
          </a:bodyPr>
          <a:lstStyle/>
          <a:p>
            <a:pPr marL="457200" indent="-457200" algn="just">
              <a:lnSpc>
                <a:spcPct val="150000"/>
              </a:lnSpc>
              <a:buFont typeface="+mj-lt"/>
              <a:buAutoNum type="arabicPeriod" startAt="5"/>
            </a:pPr>
            <a:r>
              <a:rPr lang="en-US" sz="2400" dirty="0">
                <a:latin typeface="Arial" panose="020B0604020202020204" pitchFamily="34" charset="0"/>
                <a:cs typeface="Arial" panose="020B0604020202020204" pitchFamily="34" charset="0"/>
              </a:rPr>
              <a:t>Stakeholder satisfaction and perception of program quality and benefits are essential to long-term success and the ability to transfer the program elsewhere.</a:t>
            </a:r>
          </a:p>
          <a:p>
            <a:pPr marL="457200" indent="-457200" algn="just">
              <a:lnSpc>
                <a:spcPct val="150000"/>
              </a:lnSpc>
              <a:buFont typeface="+mj-lt"/>
              <a:buAutoNum type="arabicPeriod" startAt="5"/>
            </a:pPr>
            <a:r>
              <a:rPr lang="en-US" sz="2400" dirty="0">
                <a:latin typeface="Arial" panose="020B0604020202020204" pitchFamily="34" charset="0"/>
                <a:cs typeface="Arial" panose="020B0604020202020204" pitchFamily="34" charset="0"/>
              </a:rPr>
              <a:t>Participants come to the program with some knowledge and experience.</a:t>
            </a:r>
          </a:p>
          <a:p>
            <a:pPr marL="457200" indent="-457200" algn="just">
              <a:lnSpc>
                <a:spcPct val="150000"/>
              </a:lnSpc>
              <a:buFont typeface="+mj-lt"/>
              <a:buAutoNum type="arabicPeriod" startAt="5"/>
            </a:pPr>
            <a:r>
              <a:rPr lang="en-US" sz="2400" dirty="0">
                <a:latin typeface="Arial" panose="020B0604020202020204" pitchFamily="34" charset="0"/>
                <a:cs typeface="Arial" panose="020B0604020202020204" pitchFamily="34" charset="0"/>
              </a:rPr>
              <a:t>Program participants are not a homogeneous group.</a:t>
            </a:r>
          </a:p>
          <a:p>
            <a:pPr marL="457200" indent="-457200" algn="just">
              <a:lnSpc>
                <a:spcPct val="150000"/>
              </a:lnSpc>
              <a:buFont typeface="+mj-lt"/>
              <a:buAutoNum type="arabicPeriod" startAt="5"/>
            </a:pPr>
            <a:r>
              <a:rPr lang="en-US" sz="2400" dirty="0">
                <a:latin typeface="Arial" panose="020B0604020202020204" pitchFamily="34" charset="0"/>
                <a:cs typeface="Arial" panose="020B0604020202020204" pitchFamily="34" charset="0"/>
              </a:rPr>
              <a:t>Specific factors related to program quality should be considered in an evaluation.</a:t>
            </a:r>
          </a:p>
          <a:p>
            <a:pPr marL="457200" indent="-457200" algn="just">
              <a:lnSpc>
                <a:spcPct val="150000"/>
              </a:lnSpc>
              <a:buFont typeface="+mj-lt"/>
              <a:buAutoNum type="arabicPeriod" startAt="5"/>
            </a:pPr>
            <a:endParaRPr lang="en-US"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Just as an implementation strategy provides the framework for the implementation effort, a strategy needs to be developed for the evaluation component.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There are several ways to develop an evaluation plan, and each of these ways needs to address several steps for the evaluation to have a chance of successful completion</a:t>
            </a:r>
          </a:p>
        </p:txBody>
      </p:sp>
    </p:spTree>
    <p:extLst>
      <p:ext uri="{BB962C8B-B14F-4D97-AF65-F5344CB8AC3E}">
        <p14:creationId xmlns:p14="http://schemas.microsoft.com/office/powerpoint/2010/main" val="9351479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2B4DD-FC7A-4153-B2FF-867DE4F3E559}"/>
              </a:ext>
            </a:extLst>
          </p:cNvPr>
          <p:cNvSpPr>
            <a:spLocks noGrp="1"/>
          </p:cNvSpPr>
          <p:nvPr>
            <p:ph type="title"/>
          </p:nvPr>
        </p:nvSpPr>
        <p:spPr>
          <a:xfrm>
            <a:off x="838200" y="92765"/>
            <a:ext cx="10515600" cy="424070"/>
          </a:xfrm>
        </p:spPr>
        <p:txBody>
          <a:bodyPr>
            <a:normAutofit fontScale="90000"/>
          </a:bodyPr>
          <a:lstStyle/>
          <a:p>
            <a:br>
              <a:rPr lang="en-US" sz="2700" dirty="0">
                <a:latin typeface="Arial" panose="020B0604020202020204" pitchFamily="34" charset="0"/>
                <a:cs typeface="Arial" panose="020B0604020202020204" pitchFamily="34" charset="0"/>
              </a:rPr>
            </a:br>
            <a:r>
              <a:rPr lang="en-US" sz="2700" dirty="0">
                <a:latin typeface="Arial" panose="020B0604020202020204" pitchFamily="34" charset="0"/>
                <a:cs typeface="Arial" panose="020B0604020202020204" pitchFamily="34" charset="0"/>
              </a:rPr>
              <a:t>The following outlines the general steps in developing an evaluation plan</a:t>
            </a:r>
            <a:br>
              <a:rPr lang="en-US" dirty="0">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665C8415-85FB-4E84-9359-C41269452FA2}"/>
              </a:ext>
            </a:extLst>
          </p:cNvPr>
          <p:cNvSpPr>
            <a:spLocks noGrp="1"/>
          </p:cNvSpPr>
          <p:nvPr>
            <p:ph sz="half" idx="1"/>
          </p:nvPr>
        </p:nvSpPr>
        <p:spPr>
          <a:xfrm>
            <a:off x="119271" y="516834"/>
            <a:ext cx="5857459" cy="6341165"/>
          </a:xfrm>
          <a:solidFill>
            <a:schemeClr val="bg1">
              <a:lumMod val="75000"/>
            </a:schemeClr>
          </a:solidFill>
        </p:spPr>
        <p:txBody>
          <a:bodyPr>
            <a:normAutofit fontScale="92500" lnSpcReduction="10000"/>
          </a:bodyPr>
          <a:lstStyle/>
          <a:p>
            <a:pPr marL="514350" indent="-514350" algn="just">
              <a:lnSpc>
                <a:spcPct val="150000"/>
              </a:lnSpc>
              <a:buFont typeface="+mj-lt"/>
              <a:buAutoNum type="arabicPeriod"/>
            </a:pPr>
            <a:r>
              <a:rPr lang="en-US" sz="2600" b="1" dirty="0">
                <a:latin typeface="Arial" panose="020B0604020202020204" pitchFamily="34" charset="0"/>
                <a:cs typeface="Arial" panose="020B0604020202020204" pitchFamily="34" charset="0"/>
              </a:rPr>
              <a:t>Manage the evaluation. </a:t>
            </a:r>
          </a:p>
          <a:p>
            <a:pPr lvl="1" algn="just">
              <a:lnSpc>
                <a:spcPct val="150000"/>
              </a:lnSpc>
              <a:buFont typeface="Courier New" panose="02070309020205020404" pitchFamily="49" charset="0"/>
              <a:buChar char="o"/>
            </a:pPr>
            <a:r>
              <a:rPr lang="en-US" sz="2600" dirty="0">
                <a:solidFill>
                  <a:srgbClr val="00B050"/>
                </a:solidFill>
                <a:latin typeface="Arial" panose="020B0604020202020204" pitchFamily="34" charset="0"/>
                <a:cs typeface="Arial" panose="020B0604020202020204" pitchFamily="34" charset="0"/>
              </a:rPr>
              <a:t>Who should run it </a:t>
            </a:r>
            <a:r>
              <a:rPr lang="en-US" sz="2600" dirty="0">
                <a:latin typeface="Arial" panose="020B0604020202020204" pitchFamily="34" charset="0"/>
                <a:cs typeface="Arial" panose="020B0604020202020204" pitchFamily="34" charset="0"/>
              </a:rPr>
              <a:t>— a team, a committee, or a consultant? </a:t>
            </a:r>
          </a:p>
          <a:p>
            <a:pPr lvl="1" algn="just">
              <a:lnSpc>
                <a:spcPct val="150000"/>
              </a:lnSpc>
              <a:buFont typeface="Courier New" panose="02070309020205020404" pitchFamily="49" charset="0"/>
              <a:buChar char="o"/>
            </a:pPr>
            <a:r>
              <a:rPr lang="en-US" sz="2600" dirty="0">
                <a:solidFill>
                  <a:srgbClr val="00B050"/>
                </a:solidFill>
                <a:latin typeface="Arial" panose="020B0604020202020204" pitchFamily="34" charset="0"/>
                <a:cs typeface="Arial" panose="020B0604020202020204" pitchFamily="34" charset="0"/>
              </a:rPr>
              <a:t>How should </a:t>
            </a:r>
            <a:r>
              <a:rPr lang="en-US" sz="2600" dirty="0">
                <a:latin typeface="Arial" panose="020B0604020202020204" pitchFamily="34" charset="0"/>
                <a:cs typeface="Arial" panose="020B0604020202020204" pitchFamily="34" charset="0"/>
              </a:rPr>
              <a:t>the evaluation responsibilities be formulated? </a:t>
            </a:r>
          </a:p>
          <a:p>
            <a:pPr lvl="1" algn="just">
              <a:lnSpc>
                <a:spcPct val="150000"/>
              </a:lnSpc>
              <a:buFont typeface="Courier New" panose="02070309020205020404" pitchFamily="49" charset="0"/>
              <a:buChar char="o"/>
            </a:pPr>
            <a:r>
              <a:rPr lang="en-US" sz="2600" dirty="0">
                <a:solidFill>
                  <a:srgbClr val="00B050"/>
                </a:solidFill>
                <a:latin typeface="Arial" panose="020B0604020202020204" pitchFamily="34" charset="0"/>
                <a:cs typeface="Arial" panose="020B0604020202020204" pitchFamily="34" charset="0"/>
              </a:rPr>
              <a:t>How much </a:t>
            </a:r>
            <a:r>
              <a:rPr lang="en-US" sz="2600" dirty="0">
                <a:latin typeface="Arial" panose="020B0604020202020204" pitchFamily="34" charset="0"/>
                <a:cs typeface="Arial" panose="020B0604020202020204" pitchFamily="34" charset="0"/>
              </a:rPr>
              <a:t>should the evaluation </a:t>
            </a:r>
            <a:r>
              <a:rPr lang="en-US" sz="2600" dirty="0">
                <a:solidFill>
                  <a:srgbClr val="00B050"/>
                </a:solidFill>
                <a:latin typeface="Arial" panose="020B0604020202020204" pitchFamily="34" charset="0"/>
                <a:cs typeface="Arial" panose="020B0604020202020204" pitchFamily="34" charset="0"/>
              </a:rPr>
              <a:t>cost</a:t>
            </a:r>
            <a:r>
              <a:rPr lang="en-US" sz="2600" dirty="0">
                <a:latin typeface="Arial" panose="020B0604020202020204" pitchFamily="34" charset="0"/>
                <a:cs typeface="Arial" panose="020B0604020202020204" pitchFamily="34" charset="0"/>
              </a:rPr>
              <a:t>? </a:t>
            </a:r>
          </a:p>
          <a:p>
            <a:pPr lvl="1" algn="just">
              <a:lnSpc>
                <a:spcPct val="15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How should evaluations tasks be organized or </a:t>
            </a:r>
            <a:r>
              <a:rPr lang="en-US" sz="2600" dirty="0">
                <a:solidFill>
                  <a:srgbClr val="00B050"/>
                </a:solidFill>
                <a:latin typeface="Arial" panose="020B0604020202020204" pitchFamily="34" charset="0"/>
                <a:cs typeface="Arial" panose="020B0604020202020204" pitchFamily="34" charset="0"/>
              </a:rPr>
              <a:t>scheduled</a:t>
            </a:r>
            <a:r>
              <a:rPr lang="en-US" sz="2600" dirty="0">
                <a:latin typeface="Arial" panose="020B0604020202020204" pitchFamily="34" charset="0"/>
                <a:cs typeface="Arial" panose="020B0604020202020204" pitchFamily="34" charset="0"/>
              </a:rPr>
              <a:t>? </a:t>
            </a:r>
          </a:p>
          <a:p>
            <a:pPr lvl="1" algn="just">
              <a:lnSpc>
                <a:spcPct val="15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What kinds of </a:t>
            </a:r>
            <a:r>
              <a:rPr lang="en-US" sz="2600" dirty="0">
                <a:solidFill>
                  <a:srgbClr val="00B050"/>
                </a:solidFill>
                <a:latin typeface="Arial" panose="020B0604020202020204" pitchFamily="34" charset="0"/>
                <a:cs typeface="Arial" panose="020B0604020202020204" pitchFamily="34" charset="0"/>
              </a:rPr>
              <a:t>problems</a:t>
            </a:r>
            <a:r>
              <a:rPr lang="en-US" sz="2600" dirty="0">
                <a:latin typeface="Arial" panose="020B0604020202020204" pitchFamily="34" charset="0"/>
                <a:cs typeface="Arial" panose="020B0604020202020204" pitchFamily="34" charset="0"/>
              </a:rPr>
              <a:t> can be expected?</a:t>
            </a:r>
          </a:p>
          <a:p>
            <a:endParaRPr lang="en-US" dirty="0"/>
          </a:p>
        </p:txBody>
      </p:sp>
      <p:sp>
        <p:nvSpPr>
          <p:cNvPr id="4" name="Content Placeholder 3">
            <a:extLst>
              <a:ext uri="{FF2B5EF4-FFF2-40B4-BE49-F238E27FC236}">
                <a16:creationId xmlns:a16="http://schemas.microsoft.com/office/drawing/2014/main" id="{D9C150F2-8D59-4E90-84C4-5981782C2F7E}"/>
              </a:ext>
            </a:extLst>
          </p:cNvPr>
          <p:cNvSpPr>
            <a:spLocks noGrp="1"/>
          </p:cNvSpPr>
          <p:nvPr>
            <p:ph sz="half" idx="2"/>
          </p:nvPr>
        </p:nvSpPr>
        <p:spPr>
          <a:xfrm>
            <a:off x="6467061" y="516834"/>
            <a:ext cx="5605667" cy="6149007"/>
          </a:xfrm>
          <a:solidFill>
            <a:schemeClr val="bg1">
              <a:lumMod val="95000"/>
            </a:schemeClr>
          </a:solidFill>
        </p:spPr>
        <p:txBody>
          <a:bodyPr>
            <a:normAutofit fontScale="92500" lnSpcReduction="10000"/>
          </a:bodyPr>
          <a:lstStyle/>
          <a:p>
            <a:pPr marL="457200" indent="-457200" algn="just">
              <a:lnSpc>
                <a:spcPct val="150000"/>
              </a:lnSpc>
              <a:buFont typeface="+mj-lt"/>
              <a:buAutoNum type="arabicPeriod" startAt="2"/>
            </a:pPr>
            <a:r>
              <a:rPr lang="en-US" sz="2600" b="1" dirty="0">
                <a:latin typeface="Arial" panose="020B0604020202020204" pitchFamily="34" charset="0"/>
                <a:cs typeface="Arial" panose="020B0604020202020204" pitchFamily="34" charset="0"/>
              </a:rPr>
              <a:t>Focus the evaluation. </a:t>
            </a:r>
          </a:p>
          <a:p>
            <a:pPr lvl="1" algn="just">
              <a:lnSpc>
                <a:spcPct val="15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What will be evaluated? </a:t>
            </a:r>
          </a:p>
          <a:p>
            <a:pPr lvl="1" algn="just">
              <a:lnSpc>
                <a:spcPct val="15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What is the </a:t>
            </a:r>
            <a:r>
              <a:rPr lang="en-US" sz="2600" dirty="0">
                <a:solidFill>
                  <a:srgbClr val="00B050"/>
                </a:solidFill>
                <a:latin typeface="Arial" panose="020B0604020202020204" pitchFamily="34" charset="0"/>
                <a:cs typeface="Arial" panose="020B0604020202020204" pitchFamily="34" charset="0"/>
              </a:rPr>
              <a:t>purpose</a:t>
            </a:r>
            <a:r>
              <a:rPr lang="en-US" sz="2600" dirty="0">
                <a:latin typeface="Arial" panose="020B0604020202020204" pitchFamily="34" charset="0"/>
                <a:cs typeface="Arial" panose="020B0604020202020204" pitchFamily="34" charset="0"/>
              </a:rPr>
              <a:t> of the evaluation? </a:t>
            </a:r>
          </a:p>
          <a:p>
            <a:pPr lvl="1" algn="just">
              <a:lnSpc>
                <a:spcPct val="15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Who will be </a:t>
            </a:r>
            <a:r>
              <a:rPr lang="en-US" sz="2600" dirty="0">
                <a:solidFill>
                  <a:srgbClr val="00B050"/>
                </a:solidFill>
                <a:latin typeface="Arial" panose="020B0604020202020204" pitchFamily="34" charset="0"/>
                <a:cs typeface="Arial" panose="020B0604020202020204" pitchFamily="34" charset="0"/>
              </a:rPr>
              <a:t>affected</a:t>
            </a:r>
            <a:r>
              <a:rPr lang="en-US" sz="2600" dirty="0">
                <a:latin typeface="Arial" panose="020B0604020202020204" pitchFamily="34" charset="0"/>
                <a:cs typeface="Arial" panose="020B0604020202020204" pitchFamily="34" charset="0"/>
              </a:rPr>
              <a:t> by the evaluation, and </a:t>
            </a:r>
          </a:p>
          <a:p>
            <a:pPr lvl="1" algn="just">
              <a:lnSpc>
                <a:spcPct val="15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who </a:t>
            </a:r>
            <a:r>
              <a:rPr lang="en-US" sz="2600" dirty="0">
                <a:solidFill>
                  <a:srgbClr val="00B050"/>
                </a:solidFill>
                <a:latin typeface="Arial" panose="020B0604020202020204" pitchFamily="34" charset="0"/>
                <a:cs typeface="Arial" panose="020B0604020202020204" pitchFamily="34" charset="0"/>
              </a:rPr>
              <a:t>needs</a:t>
            </a:r>
            <a:r>
              <a:rPr lang="en-US" sz="2600" dirty="0">
                <a:latin typeface="Arial" panose="020B0604020202020204" pitchFamily="34" charset="0"/>
                <a:cs typeface="Arial" panose="020B0604020202020204" pitchFamily="34" charset="0"/>
              </a:rPr>
              <a:t> to be </a:t>
            </a:r>
            <a:r>
              <a:rPr lang="en-US" sz="2600" dirty="0">
                <a:solidFill>
                  <a:srgbClr val="00B050"/>
                </a:solidFill>
                <a:latin typeface="Arial" panose="020B0604020202020204" pitchFamily="34" charset="0"/>
                <a:cs typeface="Arial" panose="020B0604020202020204" pitchFamily="34" charset="0"/>
              </a:rPr>
              <a:t>involved</a:t>
            </a:r>
            <a:r>
              <a:rPr lang="en-US" sz="2600" dirty="0">
                <a:latin typeface="Arial" panose="020B0604020202020204" pitchFamily="34" charset="0"/>
                <a:cs typeface="Arial" panose="020B0604020202020204" pitchFamily="34" charset="0"/>
              </a:rPr>
              <a:t> in the evaluation? </a:t>
            </a:r>
          </a:p>
          <a:p>
            <a:pPr lvl="1" algn="just">
              <a:lnSpc>
                <a:spcPct val="150000"/>
              </a:lnSpc>
              <a:buFont typeface="Courier New" panose="02070309020205020404" pitchFamily="49" charset="0"/>
              <a:buChar char="o"/>
            </a:pPr>
            <a:r>
              <a:rPr lang="en-US" sz="2600" dirty="0">
                <a:latin typeface="Arial" panose="020B0604020202020204" pitchFamily="34" charset="0"/>
                <a:cs typeface="Arial" panose="020B0604020202020204" pitchFamily="34" charset="0"/>
              </a:rPr>
              <a:t>What are the crucial evaluation questions?</a:t>
            </a:r>
          </a:p>
          <a:p>
            <a:pPr marL="0" indent="0">
              <a:buNone/>
            </a:pPr>
            <a:endParaRPr lang="en-US" dirty="0"/>
          </a:p>
        </p:txBody>
      </p:sp>
    </p:spTree>
    <p:extLst>
      <p:ext uri="{BB962C8B-B14F-4D97-AF65-F5344CB8AC3E}">
        <p14:creationId xmlns:p14="http://schemas.microsoft.com/office/powerpoint/2010/main" val="6777455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6B201B-FEF1-43DC-B9F4-1C1CF4E0AF10}"/>
              </a:ext>
            </a:extLst>
          </p:cNvPr>
          <p:cNvSpPr>
            <a:spLocks noGrp="1"/>
          </p:cNvSpPr>
          <p:nvPr>
            <p:ph sz="half" idx="1"/>
          </p:nvPr>
        </p:nvSpPr>
        <p:spPr>
          <a:xfrm>
            <a:off x="172278" y="318052"/>
            <a:ext cx="5847522" cy="6135757"/>
          </a:xfrm>
          <a:solidFill>
            <a:schemeClr val="bg1">
              <a:lumMod val="85000"/>
            </a:schemeClr>
          </a:solidFill>
        </p:spPr>
        <p:txBody>
          <a:bodyPr/>
          <a:lstStyle/>
          <a:p>
            <a:pPr marL="514350" indent="-514350" algn="just">
              <a:lnSpc>
                <a:spcPct val="150000"/>
              </a:lnSpc>
              <a:buFont typeface="+mj-lt"/>
              <a:buAutoNum type="arabicPeriod" startAt="3"/>
            </a:pPr>
            <a:r>
              <a:rPr lang="en-US" sz="2400" b="1" dirty="0">
                <a:latin typeface="Arial" panose="020B0604020202020204" pitchFamily="34" charset="0"/>
                <a:cs typeface="Arial" panose="020B0604020202020204" pitchFamily="34" charset="0"/>
              </a:rPr>
              <a:t>Design the evaluation</a:t>
            </a:r>
            <a:r>
              <a:rPr lang="en-US" sz="2400" dirty="0">
                <a:latin typeface="Arial" panose="020B0604020202020204" pitchFamily="34" charset="0"/>
                <a:cs typeface="Arial" panose="020B0604020202020204" pitchFamily="34" charset="0"/>
              </a:rPr>
              <a:t>.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are the alternative ways to design an evaluation?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does the design include?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is the structure of the evaluation?</a:t>
            </a:r>
          </a:p>
          <a:p>
            <a:endParaRPr lang="en-US" dirty="0"/>
          </a:p>
        </p:txBody>
      </p:sp>
      <p:sp>
        <p:nvSpPr>
          <p:cNvPr id="4" name="Content Placeholder 3">
            <a:extLst>
              <a:ext uri="{FF2B5EF4-FFF2-40B4-BE49-F238E27FC236}">
                <a16:creationId xmlns:a16="http://schemas.microsoft.com/office/drawing/2014/main" id="{06852342-D743-4CB9-AF14-4BB654926028}"/>
              </a:ext>
            </a:extLst>
          </p:cNvPr>
          <p:cNvSpPr>
            <a:spLocks noGrp="1"/>
          </p:cNvSpPr>
          <p:nvPr>
            <p:ph sz="half" idx="2"/>
          </p:nvPr>
        </p:nvSpPr>
        <p:spPr>
          <a:xfrm>
            <a:off x="6467061" y="318052"/>
            <a:ext cx="5552659" cy="6135757"/>
          </a:xfrm>
          <a:solidFill>
            <a:schemeClr val="bg1">
              <a:lumMod val="95000"/>
            </a:schemeClr>
          </a:solidFill>
        </p:spPr>
        <p:txBody>
          <a:bodyPr/>
          <a:lstStyle/>
          <a:p>
            <a:pPr marL="514350" indent="-514350" algn="just">
              <a:lnSpc>
                <a:spcPct val="150000"/>
              </a:lnSpc>
              <a:buFont typeface="+mj-lt"/>
              <a:buAutoNum type="arabicPeriod" startAt="4"/>
            </a:pPr>
            <a:r>
              <a:rPr lang="en-US" sz="2400" b="1" dirty="0">
                <a:latin typeface="Arial" panose="020B0604020202020204" pitchFamily="34" charset="0"/>
                <a:cs typeface="Arial" panose="020B0604020202020204" pitchFamily="34" charset="0"/>
              </a:rPr>
              <a:t>Collect information to support the evaluation.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kinds of information need to be collected?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procedures need to be used in the data collection effort?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How much information is necessary?</a:t>
            </a:r>
          </a:p>
          <a:p>
            <a:endParaRPr lang="en-US" dirty="0"/>
          </a:p>
        </p:txBody>
      </p:sp>
    </p:spTree>
    <p:extLst>
      <p:ext uri="{BB962C8B-B14F-4D97-AF65-F5344CB8AC3E}">
        <p14:creationId xmlns:p14="http://schemas.microsoft.com/office/powerpoint/2010/main" val="19524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FB89C6-E3C6-4048-B087-4AAC81103F12}"/>
              </a:ext>
            </a:extLst>
          </p:cNvPr>
          <p:cNvSpPr>
            <a:spLocks noGrp="1"/>
          </p:cNvSpPr>
          <p:nvPr>
            <p:ph idx="1"/>
          </p:nvPr>
        </p:nvSpPr>
        <p:spPr>
          <a:xfrm>
            <a:off x="265043" y="159026"/>
            <a:ext cx="11608905" cy="6506817"/>
          </a:xfrm>
        </p:spPr>
        <p:txBody>
          <a:bodyPr>
            <a:normAutofit/>
          </a:bodyPr>
          <a:lstStyle/>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Social indicators refer to social well-being and livelihoods and changes in people’s attitudes, </a:t>
            </a:r>
            <a:r>
              <a:rPr lang="en-US" dirty="0" err="1">
                <a:latin typeface="Arial" panose="020B0604020202020204" pitchFamily="34" charset="0"/>
                <a:cs typeface="Arial" panose="020B0604020202020204" pitchFamily="34" charset="0"/>
              </a:rPr>
              <a:t>behaviour</a:t>
            </a:r>
            <a:r>
              <a:rPr lang="en-US" dirty="0">
                <a:latin typeface="Arial" panose="020B0604020202020204" pitchFamily="34" charset="0"/>
                <a:cs typeface="Arial" panose="020B0604020202020204" pitchFamily="34" charset="0"/>
              </a:rPr>
              <a:t> and progress towards social equity.</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Economic indicators refer to economic well-being in terms of employment and income.</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Institutional indicators measure the performance of service providers, the influence and dynamics of existing local institutions or the functioning of watershed management committees (WMCs) put in place.</a:t>
            </a:r>
          </a:p>
        </p:txBody>
      </p:sp>
    </p:spTree>
    <p:extLst>
      <p:ext uri="{BB962C8B-B14F-4D97-AF65-F5344CB8AC3E}">
        <p14:creationId xmlns:p14="http://schemas.microsoft.com/office/powerpoint/2010/main" val="6691988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3C1142-74AA-470F-A294-9296F78FDC57}"/>
              </a:ext>
            </a:extLst>
          </p:cNvPr>
          <p:cNvSpPr>
            <a:spLocks noGrp="1"/>
          </p:cNvSpPr>
          <p:nvPr>
            <p:ph sz="half" idx="1"/>
          </p:nvPr>
        </p:nvSpPr>
        <p:spPr>
          <a:xfrm>
            <a:off x="198783" y="318052"/>
            <a:ext cx="6003234" cy="6122505"/>
          </a:xfrm>
          <a:solidFill>
            <a:schemeClr val="bg1">
              <a:lumMod val="85000"/>
            </a:schemeClr>
          </a:solidFill>
        </p:spPr>
        <p:txBody>
          <a:bodyPr/>
          <a:lstStyle/>
          <a:p>
            <a:pPr marL="514350" indent="-514350" algn="just">
              <a:lnSpc>
                <a:spcPct val="150000"/>
              </a:lnSpc>
              <a:buFont typeface="+mj-lt"/>
              <a:buAutoNum type="arabicPeriod" startAt="5"/>
            </a:pPr>
            <a:r>
              <a:rPr lang="en-US" sz="2400" b="1" dirty="0">
                <a:latin typeface="Arial" panose="020B0604020202020204" pitchFamily="34" charset="0"/>
                <a:cs typeface="Arial" panose="020B0604020202020204" pitchFamily="34" charset="0"/>
              </a:rPr>
              <a:t>Analyze and interpret data.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How will the data be managed?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are the quality assurance/ quality control (QA/QC) procedures for data management?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How will the data be analyzed?</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How will the results of the data analysis be interpreted?</a:t>
            </a:r>
          </a:p>
          <a:p>
            <a:endParaRPr lang="en-US" dirty="0"/>
          </a:p>
        </p:txBody>
      </p:sp>
      <p:sp>
        <p:nvSpPr>
          <p:cNvPr id="4" name="Content Placeholder 3">
            <a:extLst>
              <a:ext uri="{FF2B5EF4-FFF2-40B4-BE49-F238E27FC236}">
                <a16:creationId xmlns:a16="http://schemas.microsoft.com/office/drawing/2014/main" id="{7BDC4AD6-2771-485E-AF84-07E9BCC27736}"/>
              </a:ext>
            </a:extLst>
          </p:cNvPr>
          <p:cNvSpPr>
            <a:spLocks noGrp="1"/>
          </p:cNvSpPr>
          <p:nvPr>
            <p:ph sz="half" idx="2"/>
          </p:nvPr>
        </p:nvSpPr>
        <p:spPr>
          <a:xfrm>
            <a:off x="6387548" y="318052"/>
            <a:ext cx="5499652" cy="6029739"/>
          </a:xfrm>
          <a:solidFill>
            <a:schemeClr val="bg1">
              <a:lumMod val="95000"/>
            </a:schemeClr>
          </a:solidFill>
        </p:spPr>
        <p:txBody>
          <a:bodyPr>
            <a:normAutofit/>
          </a:bodyPr>
          <a:lstStyle/>
          <a:p>
            <a:pPr marL="514350" indent="-514350">
              <a:lnSpc>
                <a:spcPct val="150000"/>
              </a:lnSpc>
              <a:buFont typeface="+mj-lt"/>
              <a:buAutoNum type="arabicPeriod" startAt="6"/>
            </a:pPr>
            <a:r>
              <a:rPr lang="en-US" sz="2400" b="1" dirty="0">
                <a:latin typeface="Arial" panose="020B0604020202020204" pitchFamily="34" charset="0"/>
                <a:cs typeface="Arial" panose="020B0604020202020204" pitchFamily="34" charset="0"/>
              </a:rPr>
              <a:t>Report. </a:t>
            </a:r>
          </a:p>
          <a:p>
            <a:pPr lvl="1">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Who should get the report? </a:t>
            </a:r>
          </a:p>
          <a:p>
            <a:pPr lvl="1">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should the content of the report be? </a:t>
            </a:r>
          </a:p>
          <a:p>
            <a:pPr lvl="1">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is the appropriate structure of the report? </a:t>
            </a:r>
          </a:p>
          <a:p>
            <a:pPr lvl="1">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else needs to be done to make the report useful to stakeholders? </a:t>
            </a:r>
          </a:p>
          <a:p>
            <a:pPr lvl="1">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What is the reporting schedule?</a:t>
            </a:r>
          </a:p>
        </p:txBody>
      </p:sp>
    </p:spTree>
    <p:extLst>
      <p:ext uri="{BB962C8B-B14F-4D97-AF65-F5344CB8AC3E}">
        <p14:creationId xmlns:p14="http://schemas.microsoft.com/office/powerpoint/2010/main" val="7591485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63756E-F528-4D90-AB6E-E31670613A0E}"/>
              </a:ext>
            </a:extLst>
          </p:cNvPr>
          <p:cNvSpPr>
            <a:spLocks noGrp="1"/>
          </p:cNvSpPr>
          <p:nvPr>
            <p:ph idx="1"/>
          </p:nvPr>
        </p:nvSpPr>
        <p:spPr>
          <a:xfrm>
            <a:off x="145774" y="357808"/>
            <a:ext cx="11913704" cy="6361043"/>
          </a:xfrm>
        </p:spPr>
        <p:txBody>
          <a:bodyPr/>
          <a:lstStyle/>
          <a:p>
            <a:pPr algn="just">
              <a:lnSpc>
                <a:spcPct val="150000"/>
              </a:lnSpc>
              <a:buFont typeface="Wingdings" panose="05000000000000000000" pitchFamily="2" charset="2"/>
              <a:buChar char="q"/>
            </a:pPr>
            <a:r>
              <a:rPr lang="en-US" sz="2400" b="1" dirty="0">
                <a:solidFill>
                  <a:srgbClr val="00B050"/>
                </a:solidFill>
                <a:latin typeface="Arial" panose="020B0604020202020204" pitchFamily="34" charset="0"/>
                <a:cs typeface="Arial" panose="020B0604020202020204" pitchFamily="34" charset="0"/>
              </a:rPr>
              <a:t>Reading assignment </a:t>
            </a:r>
          </a:p>
          <a:p>
            <a:pPr lvl="1" algn="just">
              <a:lnSpc>
                <a:spcPct val="150000"/>
              </a:lnSpc>
              <a:buFont typeface="Wingdings" panose="05000000000000000000" pitchFamily="2" charset="2"/>
              <a:buChar char="v"/>
            </a:pPr>
            <a:r>
              <a:rPr lang="en-US" b="1" dirty="0">
                <a:solidFill>
                  <a:srgbClr val="00B050"/>
                </a:solidFill>
                <a:latin typeface="Arial" panose="020B0604020202020204" pitchFamily="34" charset="0"/>
                <a:cs typeface="Arial" panose="020B0604020202020204" pitchFamily="34" charset="0"/>
              </a:rPr>
              <a:t>Tools for monitoring and Evaluation of watershed projects / programs</a:t>
            </a:r>
          </a:p>
          <a:p>
            <a:endParaRPr lang="en-US" dirty="0"/>
          </a:p>
        </p:txBody>
      </p:sp>
    </p:spTree>
    <p:extLst>
      <p:ext uri="{BB962C8B-B14F-4D97-AF65-F5344CB8AC3E}">
        <p14:creationId xmlns:p14="http://schemas.microsoft.com/office/powerpoint/2010/main" val="4224877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63163E-C22D-4B7E-A128-4D619DD82873}"/>
              </a:ext>
            </a:extLst>
          </p:cNvPr>
          <p:cNvSpPr>
            <a:spLocks noGrp="1"/>
          </p:cNvSpPr>
          <p:nvPr>
            <p:ph idx="1"/>
          </p:nvPr>
        </p:nvSpPr>
        <p:spPr>
          <a:xfrm>
            <a:off x="265043" y="132522"/>
            <a:ext cx="11661914" cy="6725477"/>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In order to track progress and measure both environmental and socio-economic benefits for local communities, it is important to define </a:t>
            </a:r>
            <a:r>
              <a:rPr lang="en-US" sz="2400" b="1" dirty="0">
                <a:solidFill>
                  <a:srgbClr val="00B050"/>
                </a:solidFill>
                <a:latin typeface="Arial" panose="020B0604020202020204" pitchFamily="34" charset="0"/>
                <a:cs typeface="Arial" panose="020B0604020202020204" pitchFamily="34" charset="0"/>
              </a:rPr>
              <a:t>performance, impact and process indicators</a:t>
            </a:r>
            <a:r>
              <a:rPr lang="en-US" sz="2400" dirty="0">
                <a:latin typeface="Arial" panose="020B0604020202020204" pitchFamily="34" charset="0"/>
                <a:cs typeface="Arial" panose="020B0604020202020204" pitchFamily="34" charset="0"/>
              </a:rPr>
              <a:t> that can capture the changes resulting from project interventions.</a:t>
            </a:r>
          </a:p>
          <a:p>
            <a:pPr algn="just">
              <a:lnSpc>
                <a:spcPct val="150000"/>
              </a:lnSpc>
              <a:buFont typeface="Wingdings" panose="05000000000000000000" pitchFamily="2" charset="2"/>
              <a:buChar char="v"/>
            </a:pPr>
            <a:r>
              <a:rPr lang="en-US" sz="2400" b="1" i="1" dirty="0">
                <a:solidFill>
                  <a:srgbClr val="00B050"/>
                </a:solidFill>
                <a:latin typeface="Arial" panose="020B0604020202020204" pitchFamily="34" charset="0"/>
                <a:cs typeface="Arial" panose="020B0604020202020204" pitchFamily="34" charset="0"/>
              </a:rPr>
              <a:t>Performance indicators </a:t>
            </a:r>
            <a:r>
              <a:rPr lang="en-US" sz="2400" dirty="0">
                <a:latin typeface="Arial" panose="020B0604020202020204" pitchFamily="34" charset="0"/>
                <a:cs typeface="Arial" panose="020B0604020202020204" pitchFamily="34" charset="0"/>
              </a:rPr>
              <a:t>are directly linked to project activities and are often expressed as a </a:t>
            </a:r>
            <a:r>
              <a:rPr lang="en-US" sz="2400" b="1" dirty="0">
                <a:solidFill>
                  <a:srgbClr val="00B050"/>
                </a:solidFill>
                <a:latin typeface="Arial" panose="020B0604020202020204" pitchFamily="34" charset="0"/>
                <a:cs typeface="Arial" panose="020B0604020202020204" pitchFamily="34" charset="0"/>
              </a:rPr>
              <a:t>rate or a count</a:t>
            </a:r>
            <a:r>
              <a:rPr lang="en-US" sz="2400"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for example the number of </a:t>
            </a:r>
            <a:r>
              <a:rPr lang="en-US" dirty="0">
                <a:solidFill>
                  <a:srgbClr val="FF0000"/>
                </a:solidFill>
                <a:latin typeface="Arial" panose="020B0604020202020204" pitchFamily="34" charset="0"/>
                <a:cs typeface="Arial" panose="020B0604020202020204" pitchFamily="34" charset="0"/>
              </a:rPr>
              <a:t>hectares reforested </a:t>
            </a:r>
            <a:r>
              <a:rPr lang="en-US" dirty="0">
                <a:latin typeface="Arial" panose="020B0604020202020204" pitchFamily="34" charset="0"/>
                <a:cs typeface="Arial" panose="020B0604020202020204" pitchFamily="34" charset="0"/>
              </a:rPr>
              <a:t>or the number of people trained.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They are useful to report on measures implemented on site, such as the number of check dams built to reduce soil erosion, but not provide information about off-site effects, such as whether the amount of sediment downstream has decreased as a consequence of the check dams</a:t>
            </a:r>
          </a:p>
        </p:txBody>
      </p:sp>
    </p:spTree>
    <p:extLst>
      <p:ext uri="{BB962C8B-B14F-4D97-AF65-F5344CB8AC3E}">
        <p14:creationId xmlns:p14="http://schemas.microsoft.com/office/powerpoint/2010/main" val="3001142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30DD20-6769-4863-851A-6B3C3E1A7B97}"/>
              </a:ext>
            </a:extLst>
          </p:cNvPr>
          <p:cNvSpPr>
            <a:spLocks noGrp="1"/>
          </p:cNvSpPr>
          <p:nvPr>
            <p:ph idx="1"/>
          </p:nvPr>
        </p:nvSpPr>
        <p:spPr>
          <a:xfrm>
            <a:off x="304800" y="344557"/>
            <a:ext cx="11555896" cy="6294782"/>
          </a:xfrm>
        </p:spPr>
        <p:txBody>
          <a:bodyPr>
            <a:normAutofit/>
          </a:bodyPr>
          <a:lstStyle/>
          <a:p>
            <a:pPr algn="just">
              <a:lnSpc>
                <a:spcPct val="150000"/>
              </a:lnSpc>
              <a:buFont typeface="Wingdings" panose="05000000000000000000" pitchFamily="2" charset="2"/>
              <a:buChar char="v"/>
            </a:pPr>
            <a:r>
              <a:rPr lang="en-US" sz="2400" b="1" i="1" dirty="0">
                <a:solidFill>
                  <a:srgbClr val="00B050"/>
                </a:solidFill>
                <a:latin typeface="Arial" panose="020B0604020202020204" pitchFamily="34" charset="0"/>
                <a:cs typeface="Arial" panose="020B0604020202020204" pitchFamily="34" charset="0"/>
              </a:rPr>
              <a:t>Impact indicators </a:t>
            </a:r>
            <a:r>
              <a:rPr lang="en-US" sz="2400" dirty="0">
                <a:latin typeface="Arial" panose="020B0604020202020204" pitchFamily="34" charset="0"/>
                <a:cs typeface="Arial" panose="020B0604020202020204" pitchFamily="34" charset="0"/>
              </a:rPr>
              <a:t>are used to measure changes in the medium to long term as a result of action taken by the project and are linked to higher-level project objectives and </a:t>
            </a:r>
            <a:r>
              <a:rPr lang="en-US" sz="2400" dirty="0">
                <a:solidFill>
                  <a:srgbClr val="00B050"/>
                </a:solidFill>
                <a:latin typeface="Arial" panose="020B0604020202020204" pitchFamily="34" charset="0"/>
                <a:cs typeface="Arial" panose="020B0604020202020204" pitchFamily="34" charset="0"/>
              </a:rPr>
              <a:t>outcomes</a:t>
            </a:r>
            <a:r>
              <a:rPr lang="en-US" sz="2400"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They are needed, for example, to measure upstream–downstream linkages.</a:t>
            </a:r>
          </a:p>
          <a:p>
            <a:pPr algn="just">
              <a:lnSpc>
                <a:spcPct val="150000"/>
              </a:lnSpc>
              <a:buFont typeface="Wingdings" panose="05000000000000000000" pitchFamily="2" charset="2"/>
              <a:buChar char="v"/>
            </a:pPr>
            <a:r>
              <a:rPr lang="en-US" sz="2400" b="1" i="1" dirty="0">
                <a:solidFill>
                  <a:srgbClr val="00B050"/>
                </a:solidFill>
                <a:latin typeface="Arial" panose="020B0604020202020204" pitchFamily="34" charset="0"/>
                <a:cs typeface="Arial" panose="020B0604020202020204" pitchFamily="34" charset="0"/>
              </a:rPr>
              <a:t>Process indicators </a:t>
            </a:r>
            <a:r>
              <a:rPr lang="en-US" sz="2400" dirty="0">
                <a:latin typeface="Arial" panose="020B0604020202020204" pitchFamily="34" charset="0"/>
                <a:cs typeface="Arial" panose="020B0604020202020204" pitchFamily="34" charset="0"/>
              </a:rPr>
              <a:t>are used to document progress towards adoption of improved practices, participation in planning processes, better local resource governance and empowerment of watershed residents.</a:t>
            </a:r>
          </a:p>
        </p:txBody>
      </p:sp>
    </p:spTree>
    <p:extLst>
      <p:ext uri="{BB962C8B-B14F-4D97-AF65-F5344CB8AC3E}">
        <p14:creationId xmlns:p14="http://schemas.microsoft.com/office/powerpoint/2010/main" val="3440727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DF29ED-0C90-45E1-B86B-523C31FBFA81}"/>
              </a:ext>
            </a:extLst>
          </p:cNvPr>
          <p:cNvSpPr>
            <a:spLocks noGrp="1"/>
          </p:cNvSpPr>
          <p:nvPr>
            <p:ph idx="1"/>
          </p:nvPr>
        </p:nvSpPr>
        <p:spPr>
          <a:xfrm>
            <a:off x="172277" y="0"/>
            <a:ext cx="11847445" cy="6858000"/>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Given the resource constraints in many developing countries, it is important to consider issues of </a:t>
            </a:r>
            <a:r>
              <a:rPr lang="en-US" sz="2400" b="1" dirty="0">
                <a:solidFill>
                  <a:srgbClr val="00B050"/>
                </a:solidFill>
                <a:latin typeface="Arial" panose="020B0604020202020204" pitchFamily="34" charset="0"/>
                <a:cs typeface="Arial" panose="020B0604020202020204" pitchFamily="34" charset="0"/>
              </a:rPr>
              <a:t>practicability, cost effectiveness, accessibility and compatibility </a:t>
            </a:r>
            <a:r>
              <a:rPr lang="en-US" sz="2400" dirty="0">
                <a:latin typeface="Arial" panose="020B0604020202020204" pitchFamily="34" charset="0"/>
                <a:cs typeface="Arial" panose="020B0604020202020204" pitchFamily="34" charset="0"/>
              </a:rPr>
              <a:t>with existing data sets and statistics in selecting and assembling of reasonable set of indicators.</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When developing an indicator, it is important to set a </a:t>
            </a:r>
            <a:r>
              <a:rPr lang="en-US" sz="2400" dirty="0">
                <a:solidFill>
                  <a:srgbClr val="00B050"/>
                </a:solidFill>
                <a:latin typeface="Arial" panose="020B0604020202020204" pitchFamily="34" charset="0"/>
                <a:cs typeface="Arial" panose="020B0604020202020204" pitchFamily="34" charset="0"/>
              </a:rPr>
              <a:t>target quantity and quality </a:t>
            </a:r>
            <a:r>
              <a:rPr lang="en-US" sz="2400" dirty="0">
                <a:latin typeface="Arial" panose="020B0604020202020204" pitchFamily="34" charset="0"/>
                <a:cs typeface="Arial" panose="020B0604020202020204" pitchFamily="34" charset="0"/>
              </a:rPr>
              <a:t>for the parameter to be measured and </a:t>
            </a:r>
            <a:r>
              <a:rPr lang="en-US" sz="2400" dirty="0">
                <a:solidFill>
                  <a:srgbClr val="00B050"/>
                </a:solidFill>
                <a:latin typeface="Arial" panose="020B0604020202020204" pitchFamily="34" charset="0"/>
                <a:cs typeface="Arial" panose="020B0604020202020204" pitchFamily="34" charset="0"/>
              </a:rPr>
              <a:t>the time </a:t>
            </a:r>
            <a:r>
              <a:rPr lang="en-US" sz="2400" dirty="0">
                <a:latin typeface="Arial" panose="020B0604020202020204" pitchFamily="34" charset="0"/>
                <a:cs typeface="Arial" panose="020B0604020202020204" pitchFamily="34" charset="0"/>
              </a:rPr>
              <a:t>by which the change is expected.</a:t>
            </a:r>
          </a:p>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It is equally important to identify the </a:t>
            </a:r>
            <a:r>
              <a:rPr lang="en-US" sz="2400" dirty="0">
                <a:solidFill>
                  <a:srgbClr val="00B050"/>
                </a:solidFill>
                <a:latin typeface="Arial" panose="020B0604020202020204" pitchFamily="34" charset="0"/>
                <a:cs typeface="Arial" panose="020B0604020202020204" pitchFamily="34" charset="0"/>
              </a:rPr>
              <a:t>data source(s) </a:t>
            </a:r>
            <a:r>
              <a:rPr lang="en-US" sz="2400" dirty="0">
                <a:latin typeface="Arial" panose="020B0604020202020204" pitchFamily="34" charset="0"/>
                <a:cs typeface="Arial" panose="020B0604020202020204" pitchFamily="34" charset="0"/>
              </a:rPr>
              <a:t>for each indicator</a:t>
            </a:r>
          </a:p>
        </p:txBody>
      </p:sp>
    </p:spTree>
    <p:extLst>
      <p:ext uri="{BB962C8B-B14F-4D97-AF65-F5344CB8AC3E}">
        <p14:creationId xmlns:p14="http://schemas.microsoft.com/office/powerpoint/2010/main" val="1915608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4492</TotalTime>
  <Words>5179</Words>
  <Application>Microsoft Office PowerPoint</Application>
  <PresentationFormat>Widescreen</PresentationFormat>
  <Paragraphs>425</Paragraphs>
  <Slides>61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Bennett’s hierarchy of evidence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The following outlines the general steps in developing an evaluation plan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113</cp:revision>
  <dcterms:created xsi:type="dcterms:W3CDTF">2018-05-29T11:04:24Z</dcterms:created>
  <dcterms:modified xsi:type="dcterms:W3CDTF">2019-04-19T08:12:55Z</dcterms:modified>
</cp:coreProperties>
</file>